
<file path=[Content_Types].xml><?xml version="1.0" encoding="utf-8"?>
<Types xmlns="http://schemas.openxmlformats.org/package/2006/content-types">
  <Default Extension="png" ContentType="image/png"/>
  <Default Extension="jpeg" ContentType="image/jpeg"/>
  <Default Extension="JPG" ContentType="image/.jp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77"/>
  </p:notesMasterIdLst>
  <p:handoutMasterIdLst>
    <p:handoutMasterId r:id="rId78"/>
  </p:handout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  <p:sldId id="296" r:id="rId43"/>
    <p:sldId id="297" r:id="rId44"/>
    <p:sldId id="298" r:id="rId45"/>
    <p:sldId id="299" r:id="rId46"/>
    <p:sldId id="300" r:id="rId47"/>
    <p:sldId id="301" r:id="rId48"/>
    <p:sldId id="302" r:id="rId49"/>
    <p:sldId id="303" r:id="rId50"/>
    <p:sldId id="304" r:id="rId51"/>
    <p:sldId id="305" r:id="rId52"/>
    <p:sldId id="306" r:id="rId53"/>
    <p:sldId id="307" r:id="rId54"/>
    <p:sldId id="308" r:id="rId55"/>
    <p:sldId id="309" r:id="rId56"/>
    <p:sldId id="310" r:id="rId57"/>
    <p:sldId id="311" r:id="rId58"/>
    <p:sldId id="312" r:id="rId59"/>
    <p:sldId id="313" r:id="rId60"/>
    <p:sldId id="314" r:id="rId61"/>
    <p:sldId id="315" r:id="rId62"/>
    <p:sldId id="316" r:id="rId63"/>
    <p:sldId id="317" r:id="rId64"/>
    <p:sldId id="318" r:id="rId65"/>
    <p:sldId id="319" r:id="rId66"/>
    <p:sldId id="320" r:id="rId67"/>
    <p:sldId id="321" r:id="rId68"/>
    <p:sldId id="322" r:id="rId69"/>
    <p:sldId id="323" r:id="rId70"/>
    <p:sldId id="324" r:id="rId71"/>
    <p:sldId id="325" r:id="rId72"/>
    <p:sldId id="326" r:id="rId73"/>
    <p:sldId id="327" r:id="rId74"/>
    <p:sldId id="328" r:id="rId75"/>
    <p:sldId id="329" r:id="rId76"/>
  </p:sldIdLst>
  <p:sldSz cx="8959850" cy="6721475"/>
  <p:notesSz cx="6858000" cy="9144000"/>
  <p:custDataLst>
    <p:tags r:id="rId82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03" d="100"/>
          <a:sy n="103" d="100"/>
        </p:scale>
        <p:origin x="668" y="-2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2" Type="http://schemas.openxmlformats.org/officeDocument/2006/relationships/tags" Target="tags/tag2.xml"/><Relationship Id="rId81" Type="http://schemas.openxmlformats.org/officeDocument/2006/relationships/tableStyles" Target="tableStyles.xml"/><Relationship Id="rId80" Type="http://schemas.openxmlformats.org/officeDocument/2006/relationships/viewProps" Target="viewProps.xml"/><Relationship Id="rId8" Type="http://schemas.openxmlformats.org/officeDocument/2006/relationships/slide" Target="slides/slide6.xml"/><Relationship Id="rId79" Type="http://schemas.openxmlformats.org/officeDocument/2006/relationships/presProps" Target="presProps.xml"/><Relationship Id="rId78" Type="http://schemas.openxmlformats.org/officeDocument/2006/relationships/handoutMaster" Target="handoutMasters/handoutMaster1.xml"/><Relationship Id="rId77" Type="http://schemas.openxmlformats.org/officeDocument/2006/relationships/notesMaster" Target="notesMasters/notesMaster1.xml"/><Relationship Id="rId76" Type="http://schemas.openxmlformats.org/officeDocument/2006/relationships/slide" Target="slides/slide74.xml"/><Relationship Id="rId75" Type="http://schemas.openxmlformats.org/officeDocument/2006/relationships/slide" Target="slides/slide73.xml"/><Relationship Id="rId74" Type="http://schemas.openxmlformats.org/officeDocument/2006/relationships/slide" Target="slides/slide72.xml"/><Relationship Id="rId73" Type="http://schemas.openxmlformats.org/officeDocument/2006/relationships/slide" Target="slides/slide71.xml"/><Relationship Id="rId72" Type="http://schemas.openxmlformats.org/officeDocument/2006/relationships/slide" Target="slides/slide70.xml"/><Relationship Id="rId71" Type="http://schemas.openxmlformats.org/officeDocument/2006/relationships/slide" Target="slides/slide69.xml"/><Relationship Id="rId70" Type="http://schemas.openxmlformats.org/officeDocument/2006/relationships/slide" Target="slides/slide68.xml"/><Relationship Id="rId7" Type="http://schemas.openxmlformats.org/officeDocument/2006/relationships/slide" Target="slides/slide5.xml"/><Relationship Id="rId69" Type="http://schemas.openxmlformats.org/officeDocument/2006/relationships/slide" Target="slides/slide67.xml"/><Relationship Id="rId68" Type="http://schemas.openxmlformats.org/officeDocument/2006/relationships/slide" Target="slides/slide66.xml"/><Relationship Id="rId67" Type="http://schemas.openxmlformats.org/officeDocument/2006/relationships/slide" Target="slides/slide65.xml"/><Relationship Id="rId66" Type="http://schemas.openxmlformats.org/officeDocument/2006/relationships/slide" Target="slides/slide64.xml"/><Relationship Id="rId65" Type="http://schemas.openxmlformats.org/officeDocument/2006/relationships/slide" Target="slides/slide63.xml"/><Relationship Id="rId64" Type="http://schemas.openxmlformats.org/officeDocument/2006/relationships/slide" Target="slides/slide62.xml"/><Relationship Id="rId63" Type="http://schemas.openxmlformats.org/officeDocument/2006/relationships/slide" Target="slides/slide61.xml"/><Relationship Id="rId62" Type="http://schemas.openxmlformats.org/officeDocument/2006/relationships/slide" Target="slides/slide60.xml"/><Relationship Id="rId61" Type="http://schemas.openxmlformats.org/officeDocument/2006/relationships/slide" Target="slides/slide59.xml"/><Relationship Id="rId60" Type="http://schemas.openxmlformats.org/officeDocument/2006/relationships/slide" Target="slides/slide58.xml"/><Relationship Id="rId6" Type="http://schemas.openxmlformats.org/officeDocument/2006/relationships/slide" Target="slides/slide4.xml"/><Relationship Id="rId59" Type="http://schemas.openxmlformats.org/officeDocument/2006/relationships/slide" Target="slides/slide57.xml"/><Relationship Id="rId58" Type="http://schemas.openxmlformats.org/officeDocument/2006/relationships/slide" Target="slides/slide56.xml"/><Relationship Id="rId57" Type="http://schemas.openxmlformats.org/officeDocument/2006/relationships/slide" Target="slides/slide55.xml"/><Relationship Id="rId56" Type="http://schemas.openxmlformats.org/officeDocument/2006/relationships/slide" Target="slides/slide54.xml"/><Relationship Id="rId55" Type="http://schemas.openxmlformats.org/officeDocument/2006/relationships/slide" Target="slides/slide53.xml"/><Relationship Id="rId54" Type="http://schemas.openxmlformats.org/officeDocument/2006/relationships/slide" Target="slides/slide52.xml"/><Relationship Id="rId53" Type="http://schemas.openxmlformats.org/officeDocument/2006/relationships/slide" Target="slides/slide51.xml"/><Relationship Id="rId52" Type="http://schemas.openxmlformats.org/officeDocument/2006/relationships/slide" Target="slides/slide50.xml"/><Relationship Id="rId51" Type="http://schemas.openxmlformats.org/officeDocument/2006/relationships/slide" Target="slides/slide49.xml"/><Relationship Id="rId50" Type="http://schemas.openxmlformats.org/officeDocument/2006/relationships/slide" Target="slides/slide48.xml"/><Relationship Id="rId5" Type="http://schemas.openxmlformats.org/officeDocument/2006/relationships/slide" Target="slides/slide3.xml"/><Relationship Id="rId49" Type="http://schemas.openxmlformats.org/officeDocument/2006/relationships/slide" Target="slides/slide47.xml"/><Relationship Id="rId48" Type="http://schemas.openxmlformats.org/officeDocument/2006/relationships/slide" Target="slides/slide46.xml"/><Relationship Id="rId47" Type="http://schemas.openxmlformats.org/officeDocument/2006/relationships/slide" Target="slides/slide45.xml"/><Relationship Id="rId46" Type="http://schemas.openxmlformats.org/officeDocument/2006/relationships/slide" Target="slides/slide44.xml"/><Relationship Id="rId45" Type="http://schemas.openxmlformats.org/officeDocument/2006/relationships/slide" Target="slides/slide43.xml"/><Relationship Id="rId44" Type="http://schemas.openxmlformats.org/officeDocument/2006/relationships/slide" Target="slides/slide42.xml"/><Relationship Id="rId43" Type="http://schemas.openxmlformats.org/officeDocument/2006/relationships/slide" Target="slides/slide41.xml"/><Relationship Id="rId42" Type="http://schemas.openxmlformats.org/officeDocument/2006/relationships/slide" Target="slides/slide40.xml"/><Relationship Id="rId41" Type="http://schemas.openxmlformats.org/officeDocument/2006/relationships/slide" Target="slides/slide39.xml"/><Relationship Id="rId40" Type="http://schemas.openxmlformats.org/officeDocument/2006/relationships/slide" Target="slides/slide38.xml"/><Relationship Id="rId4" Type="http://schemas.openxmlformats.org/officeDocument/2006/relationships/slide" Target="slides/slide2.xml"/><Relationship Id="rId39" Type="http://schemas.openxmlformats.org/officeDocument/2006/relationships/slide" Target="slides/slide37.xml"/><Relationship Id="rId38" Type="http://schemas.openxmlformats.org/officeDocument/2006/relationships/slide" Target="slides/slide36.xml"/><Relationship Id="rId37" Type="http://schemas.openxmlformats.org/officeDocument/2006/relationships/slide" Target="slides/slide35.xml"/><Relationship Id="rId36" Type="http://schemas.openxmlformats.org/officeDocument/2006/relationships/slide" Target="slides/slide34.xml"/><Relationship Id="rId35" Type="http://schemas.openxmlformats.org/officeDocument/2006/relationships/slide" Target="slides/slide33.xml"/><Relationship Id="rId34" Type="http://schemas.openxmlformats.org/officeDocument/2006/relationships/slide" Target="slides/slide32.xml"/><Relationship Id="rId33" Type="http://schemas.openxmlformats.org/officeDocument/2006/relationships/slide" Target="slides/slide31.xml"/><Relationship Id="rId32" Type="http://schemas.openxmlformats.org/officeDocument/2006/relationships/slide" Target="slides/slide30.xml"/><Relationship Id="rId31" Type="http://schemas.openxmlformats.org/officeDocument/2006/relationships/slide" Target="slides/slide29.xml"/><Relationship Id="rId30" Type="http://schemas.openxmlformats.org/officeDocument/2006/relationships/slide" Target="slides/slide28.xml"/><Relationship Id="rId3" Type="http://schemas.openxmlformats.org/officeDocument/2006/relationships/slide" Target="slides/slide1.xml"/><Relationship Id="rId29" Type="http://schemas.openxmlformats.org/officeDocument/2006/relationships/slide" Target="slides/slide27.xml"/><Relationship Id="rId28" Type="http://schemas.openxmlformats.org/officeDocument/2006/relationships/slide" Target="slides/slide26.xml"/><Relationship Id="rId27" Type="http://schemas.openxmlformats.org/officeDocument/2006/relationships/slide" Target="slides/slide25.xml"/><Relationship Id="rId26" Type="http://schemas.openxmlformats.org/officeDocument/2006/relationships/slide" Target="slides/slide24.xml"/><Relationship Id="rId25" Type="http://schemas.openxmlformats.org/officeDocument/2006/relationships/slide" Target="slides/slide23.xml"/><Relationship Id="rId24" Type="http://schemas.openxmlformats.org/officeDocument/2006/relationships/slide" Target="slides/slide22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371746" y="1143000"/>
            <a:ext cx="4114508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.jpeg"/><Relationship Id="rId1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image" Target="../media/image46.png"/><Relationship Id="rId8" Type="http://schemas.openxmlformats.org/officeDocument/2006/relationships/image" Target="../media/image45.png"/><Relationship Id="rId7" Type="http://schemas.openxmlformats.org/officeDocument/2006/relationships/image" Target="../media/image44.png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1" Type="http://schemas.openxmlformats.org/officeDocument/2006/relationships/slideLayout" Target="../slideLayouts/slideLayout1.xml"/><Relationship Id="rId10" Type="http://schemas.openxmlformats.org/officeDocument/2006/relationships/image" Target="../media/image47.png"/><Relationship Id="rId1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image" Target="../media/image48.png"/></Relationships>
</file>

<file path=ppt/slides/_rels/slide12.xml.rels><?xml version="1.0" encoding="UTF-8" standalone="yes"?>
<Relationships xmlns="http://schemas.openxmlformats.org/package/2006/relationships"><Relationship Id="rId9" Type="http://schemas.openxmlformats.org/officeDocument/2006/relationships/image" Target="../media/image59.png"/><Relationship Id="rId8" Type="http://schemas.openxmlformats.org/officeDocument/2006/relationships/image" Target="../media/image58.png"/><Relationship Id="rId7" Type="http://schemas.openxmlformats.org/officeDocument/2006/relationships/image" Target="../media/image57.png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3" Type="http://schemas.openxmlformats.org/officeDocument/2006/relationships/slideLayout" Target="../slideLayouts/slideLayout1.xml"/><Relationship Id="rId12" Type="http://schemas.openxmlformats.org/officeDocument/2006/relationships/image" Target="../media/image62.png"/><Relationship Id="rId11" Type="http://schemas.openxmlformats.org/officeDocument/2006/relationships/image" Target="../media/image61.png"/><Relationship Id="rId10" Type="http://schemas.openxmlformats.org/officeDocument/2006/relationships/image" Target="../media/image60.png"/><Relationship Id="rId1" Type="http://schemas.openxmlformats.org/officeDocument/2006/relationships/image" Target="../media/image51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68.png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tags" Target="../tags/tag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73.png"/><Relationship Id="rId4" Type="http://schemas.openxmlformats.org/officeDocument/2006/relationships/image" Target="../media/image72.png"/><Relationship Id="rId3" Type="http://schemas.openxmlformats.org/officeDocument/2006/relationships/image" Target="../media/image71.png"/><Relationship Id="rId2" Type="http://schemas.openxmlformats.org/officeDocument/2006/relationships/image" Target="../media/image70.png"/><Relationship Id="rId1" Type="http://schemas.openxmlformats.org/officeDocument/2006/relationships/image" Target="../media/image69.png"/></Relationships>
</file>

<file path=ppt/slides/_rels/slide16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79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Relationship Id="rId3" Type="http://schemas.openxmlformats.org/officeDocument/2006/relationships/image" Target="../media/image76.png"/><Relationship Id="rId2" Type="http://schemas.openxmlformats.org/officeDocument/2006/relationships/image" Target="../media/image75.png"/><Relationship Id="rId1" Type="http://schemas.openxmlformats.org/officeDocument/2006/relationships/image" Target="../media/image74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9" Type="http://schemas.openxmlformats.org/officeDocument/2006/relationships/image" Target="../media/image88.jpeg"/><Relationship Id="rId8" Type="http://schemas.openxmlformats.org/officeDocument/2006/relationships/image" Target="../media/image87.jpeg"/><Relationship Id="rId7" Type="http://schemas.openxmlformats.org/officeDocument/2006/relationships/image" Target="../media/image86.jpeg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3.png"/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5" Type="http://schemas.openxmlformats.org/officeDocument/2006/relationships/slideLayout" Target="../slideLayouts/slideLayout1.xml"/><Relationship Id="rId14" Type="http://schemas.openxmlformats.org/officeDocument/2006/relationships/image" Target="../media/image91.png"/><Relationship Id="rId13" Type="http://schemas.openxmlformats.org/officeDocument/2006/relationships/image" Target="../media/image68.png"/><Relationship Id="rId12" Type="http://schemas.openxmlformats.org/officeDocument/2006/relationships/image" Target="../media/image66.png"/><Relationship Id="rId11" Type="http://schemas.openxmlformats.org/officeDocument/2006/relationships/image" Target="../media/image90.png"/><Relationship Id="rId10" Type="http://schemas.openxmlformats.org/officeDocument/2006/relationships/image" Target="../media/image89.png"/><Relationship Id="rId1" Type="http://schemas.openxmlformats.org/officeDocument/2006/relationships/image" Target="../media/image80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8.jpeg"/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image" Target="../media/image5.jpeg"/></Relationships>
</file>

<file path=ppt/slides/_rels/slide21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0.jpeg"/><Relationship Id="rId8" Type="http://schemas.openxmlformats.org/officeDocument/2006/relationships/image" Target="../media/image99.png"/><Relationship Id="rId7" Type="http://schemas.openxmlformats.org/officeDocument/2006/relationships/image" Target="../media/image98.jpeg"/><Relationship Id="rId6" Type="http://schemas.openxmlformats.org/officeDocument/2006/relationships/image" Target="../media/image97.png"/><Relationship Id="rId5" Type="http://schemas.openxmlformats.org/officeDocument/2006/relationships/image" Target="../media/image96.png"/><Relationship Id="rId4" Type="http://schemas.openxmlformats.org/officeDocument/2006/relationships/image" Target="../media/image95.png"/><Relationship Id="rId3" Type="http://schemas.openxmlformats.org/officeDocument/2006/relationships/image" Target="../media/image94.png"/><Relationship Id="rId23" Type="http://schemas.openxmlformats.org/officeDocument/2006/relationships/slideLayout" Target="../slideLayouts/slideLayout1.xml"/><Relationship Id="rId22" Type="http://schemas.openxmlformats.org/officeDocument/2006/relationships/image" Target="../media/image113.png"/><Relationship Id="rId21" Type="http://schemas.openxmlformats.org/officeDocument/2006/relationships/image" Target="../media/image112.png"/><Relationship Id="rId20" Type="http://schemas.openxmlformats.org/officeDocument/2006/relationships/image" Target="../media/image111.png"/><Relationship Id="rId2" Type="http://schemas.openxmlformats.org/officeDocument/2006/relationships/image" Target="../media/image93.png"/><Relationship Id="rId19" Type="http://schemas.openxmlformats.org/officeDocument/2006/relationships/image" Target="../media/image110.png"/><Relationship Id="rId18" Type="http://schemas.openxmlformats.org/officeDocument/2006/relationships/image" Target="../media/image109.png"/><Relationship Id="rId17" Type="http://schemas.openxmlformats.org/officeDocument/2006/relationships/image" Target="../media/image108.png"/><Relationship Id="rId16" Type="http://schemas.openxmlformats.org/officeDocument/2006/relationships/image" Target="../media/image107.png"/><Relationship Id="rId15" Type="http://schemas.openxmlformats.org/officeDocument/2006/relationships/image" Target="../media/image106.png"/><Relationship Id="rId14" Type="http://schemas.openxmlformats.org/officeDocument/2006/relationships/image" Target="../media/image105.jpeg"/><Relationship Id="rId13" Type="http://schemas.openxmlformats.org/officeDocument/2006/relationships/image" Target="../media/image104.jpeg"/><Relationship Id="rId12" Type="http://schemas.openxmlformats.org/officeDocument/2006/relationships/image" Target="../media/image103.jpeg"/><Relationship Id="rId11" Type="http://schemas.openxmlformats.org/officeDocument/2006/relationships/image" Target="../media/image102.jpeg"/><Relationship Id="rId10" Type="http://schemas.openxmlformats.org/officeDocument/2006/relationships/image" Target="../media/image101.jpeg"/><Relationship Id="rId1" Type="http://schemas.openxmlformats.org/officeDocument/2006/relationships/image" Target="../media/image92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119.png"/><Relationship Id="rId5" Type="http://schemas.openxmlformats.org/officeDocument/2006/relationships/image" Target="../media/image118.png"/><Relationship Id="rId4" Type="http://schemas.openxmlformats.org/officeDocument/2006/relationships/image" Target="../media/image117.png"/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image" Target="../media/image114.png"/></Relationships>
</file>

<file path=ppt/slides/_rels/slide2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image" Target="../media/image120.png"/></Relationships>
</file>

<file path=ppt/slides/_rels/slide2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26.png"/><Relationship Id="rId3" Type="http://schemas.openxmlformats.org/officeDocument/2006/relationships/image" Target="../media/image125.png"/><Relationship Id="rId2" Type="http://schemas.openxmlformats.org/officeDocument/2006/relationships/image" Target="../media/image124.png"/><Relationship Id="rId1" Type="http://schemas.openxmlformats.org/officeDocument/2006/relationships/image" Target="../media/image123.png"/></Relationships>
</file>

<file path=ppt/slides/_rels/slide26.xml.rels><?xml version="1.0" encoding="UTF-8" standalone="yes"?>
<Relationships xmlns="http://schemas.openxmlformats.org/package/2006/relationships"><Relationship Id="rId9" Type="http://schemas.openxmlformats.org/officeDocument/2006/relationships/image" Target="../media/image135.png"/><Relationship Id="rId8" Type="http://schemas.openxmlformats.org/officeDocument/2006/relationships/image" Target="../media/image134.png"/><Relationship Id="rId7" Type="http://schemas.openxmlformats.org/officeDocument/2006/relationships/image" Target="../media/image133.png"/><Relationship Id="rId6" Type="http://schemas.openxmlformats.org/officeDocument/2006/relationships/image" Target="../media/image132.png"/><Relationship Id="rId5" Type="http://schemas.openxmlformats.org/officeDocument/2006/relationships/image" Target="../media/image131.png"/><Relationship Id="rId4" Type="http://schemas.openxmlformats.org/officeDocument/2006/relationships/image" Target="../media/image130.png"/><Relationship Id="rId3" Type="http://schemas.openxmlformats.org/officeDocument/2006/relationships/image" Target="../media/image129.png"/><Relationship Id="rId2" Type="http://schemas.openxmlformats.org/officeDocument/2006/relationships/image" Target="../media/image128.png"/><Relationship Id="rId17" Type="http://schemas.openxmlformats.org/officeDocument/2006/relationships/slideLayout" Target="../slideLayouts/slideLayout1.xml"/><Relationship Id="rId16" Type="http://schemas.openxmlformats.org/officeDocument/2006/relationships/image" Target="../media/image142.png"/><Relationship Id="rId15" Type="http://schemas.openxmlformats.org/officeDocument/2006/relationships/image" Target="../media/image141.png"/><Relationship Id="rId14" Type="http://schemas.openxmlformats.org/officeDocument/2006/relationships/image" Target="../media/image140.png"/><Relationship Id="rId13" Type="http://schemas.openxmlformats.org/officeDocument/2006/relationships/image" Target="../media/image139.png"/><Relationship Id="rId12" Type="http://schemas.openxmlformats.org/officeDocument/2006/relationships/image" Target="../media/image138.png"/><Relationship Id="rId11" Type="http://schemas.openxmlformats.org/officeDocument/2006/relationships/image" Target="../media/image137.png"/><Relationship Id="rId10" Type="http://schemas.openxmlformats.org/officeDocument/2006/relationships/image" Target="../media/image136.png"/><Relationship Id="rId1" Type="http://schemas.openxmlformats.org/officeDocument/2006/relationships/image" Target="../media/image127.png"/></Relationships>
</file>

<file path=ppt/slides/_rels/slide2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51.png"/><Relationship Id="rId8" Type="http://schemas.openxmlformats.org/officeDocument/2006/relationships/image" Target="../media/image150.png"/><Relationship Id="rId7" Type="http://schemas.openxmlformats.org/officeDocument/2006/relationships/image" Target="../media/image149.png"/><Relationship Id="rId6" Type="http://schemas.openxmlformats.org/officeDocument/2006/relationships/image" Target="../media/image148.png"/><Relationship Id="rId5" Type="http://schemas.openxmlformats.org/officeDocument/2006/relationships/image" Target="../media/image147.png"/><Relationship Id="rId4" Type="http://schemas.openxmlformats.org/officeDocument/2006/relationships/image" Target="../media/image146.png"/><Relationship Id="rId33" Type="http://schemas.openxmlformats.org/officeDocument/2006/relationships/slideLayout" Target="../slideLayouts/slideLayout1.xml"/><Relationship Id="rId32" Type="http://schemas.openxmlformats.org/officeDocument/2006/relationships/image" Target="../media/image174.png"/><Relationship Id="rId31" Type="http://schemas.openxmlformats.org/officeDocument/2006/relationships/image" Target="../media/image173.png"/><Relationship Id="rId30" Type="http://schemas.openxmlformats.org/officeDocument/2006/relationships/image" Target="../media/image172.png"/><Relationship Id="rId3" Type="http://schemas.openxmlformats.org/officeDocument/2006/relationships/image" Target="../media/image145.png"/><Relationship Id="rId29" Type="http://schemas.openxmlformats.org/officeDocument/2006/relationships/image" Target="../media/image171.png"/><Relationship Id="rId28" Type="http://schemas.openxmlformats.org/officeDocument/2006/relationships/image" Target="../media/image170.png"/><Relationship Id="rId27" Type="http://schemas.openxmlformats.org/officeDocument/2006/relationships/image" Target="../media/image169.png"/><Relationship Id="rId26" Type="http://schemas.openxmlformats.org/officeDocument/2006/relationships/image" Target="../media/image168.png"/><Relationship Id="rId25" Type="http://schemas.openxmlformats.org/officeDocument/2006/relationships/image" Target="../media/image167.png"/><Relationship Id="rId24" Type="http://schemas.openxmlformats.org/officeDocument/2006/relationships/image" Target="../media/image166.png"/><Relationship Id="rId23" Type="http://schemas.openxmlformats.org/officeDocument/2006/relationships/image" Target="../media/image165.png"/><Relationship Id="rId22" Type="http://schemas.openxmlformats.org/officeDocument/2006/relationships/image" Target="../media/image164.png"/><Relationship Id="rId21" Type="http://schemas.openxmlformats.org/officeDocument/2006/relationships/image" Target="../media/image163.png"/><Relationship Id="rId20" Type="http://schemas.openxmlformats.org/officeDocument/2006/relationships/image" Target="../media/image162.png"/><Relationship Id="rId2" Type="http://schemas.openxmlformats.org/officeDocument/2006/relationships/image" Target="../media/image144.png"/><Relationship Id="rId19" Type="http://schemas.openxmlformats.org/officeDocument/2006/relationships/image" Target="../media/image161.png"/><Relationship Id="rId18" Type="http://schemas.openxmlformats.org/officeDocument/2006/relationships/image" Target="../media/image160.png"/><Relationship Id="rId17" Type="http://schemas.openxmlformats.org/officeDocument/2006/relationships/image" Target="../media/image159.png"/><Relationship Id="rId16" Type="http://schemas.openxmlformats.org/officeDocument/2006/relationships/image" Target="../media/image158.png"/><Relationship Id="rId15" Type="http://schemas.openxmlformats.org/officeDocument/2006/relationships/image" Target="../media/image157.png"/><Relationship Id="rId14" Type="http://schemas.openxmlformats.org/officeDocument/2006/relationships/image" Target="../media/image156.png"/><Relationship Id="rId13" Type="http://schemas.openxmlformats.org/officeDocument/2006/relationships/image" Target="../media/image155.png"/><Relationship Id="rId12" Type="http://schemas.openxmlformats.org/officeDocument/2006/relationships/image" Target="../media/image154.png"/><Relationship Id="rId11" Type="http://schemas.openxmlformats.org/officeDocument/2006/relationships/image" Target="../media/image153.png"/><Relationship Id="rId10" Type="http://schemas.openxmlformats.org/officeDocument/2006/relationships/image" Target="../media/image152.png"/><Relationship Id="rId1" Type="http://schemas.openxmlformats.org/officeDocument/2006/relationships/image" Target="../media/image143.png"/></Relationships>
</file>

<file path=ppt/slides/_rels/slide28.xml.rels><?xml version="1.0" encoding="UTF-8" standalone="yes"?>
<Relationships xmlns="http://schemas.openxmlformats.org/package/2006/relationships"><Relationship Id="rId9" Type="http://schemas.openxmlformats.org/officeDocument/2006/relationships/image" Target="../media/image183.png"/><Relationship Id="rId8" Type="http://schemas.openxmlformats.org/officeDocument/2006/relationships/image" Target="../media/image182.png"/><Relationship Id="rId7" Type="http://schemas.openxmlformats.org/officeDocument/2006/relationships/image" Target="../media/image181.png"/><Relationship Id="rId6" Type="http://schemas.openxmlformats.org/officeDocument/2006/relationships/image" Target="../media/image180.png"/><Relationship Id="rId5" Type="http://schemas.openxmlformats.org/officeDocument/2006/relationships/image" Target="../media/image179.png"/><Relationship Id="rId4" Type="http://schemas.openxmlformats.org/officeDocument/2006/relationships/image" Target="../media/image178.png"/><Relationship Id="rId3" Type="http://schemas.openxmlformats.org/officeDocument/2006/relationships/image" Target="../media/image177.png"/><Relationship Id="rId24" Type="http://schemas.openxmlformats.org/officeDocument/2006/relationships/slideLayout" Target="../slideLayouts/slideLayout1.xml"/><Relationship Id="rId23" Type="http://schemas.openxmlformats.org/officeDocument/2006/relationships/image" Target="../media/image196.png"/><Relationship Id="rId22" Type="http://schemas.openxmlformats.org/officeDocument/2006/relationships/image" Target="../media/image195.png"/><Relationship Id="rId21" Type="http://schemas.openxmlformats.org/officeDocument/2006/relationships/image" Target="../media/image194.png"/><Relationship Id="rId20" Type="http://schemas.openxmlformats.org/officeDocument/2006/relationships/image" Target="../media/image193.png"/><Relationship Id="rId2" Type="http://schemas.openxmlformats.org/officeDocument/2006/relationships/image" Target="../media/image176.png"/><Relationship Id="rId19" Type="http://schemas.openxmlformats.org/officeDocument/2006/relationships/image" Target="../media/image91.png"/><Relationship Id="rId18" Type="http://schemas.openxmlformats.org/officeDocument/2006/relationships/image" Target="../media/image192.png"/><Relationship Id="rId17" Type="http://schemas.openxmlformats.org/officeDocument/2006/relationships/image" Target="../media/image191.png"/><Relationship Id="rId16" Type="http://schemas.openxmlformats.org/officeDocument/2006/relationships/image" Target="../media/image190.png"/><Relationship Id="rId15" Type="http://schemas.openxmlformats.org/officeDocument/2006/relationships/image" Target="../media/image189.png"/><Relationship Id="rId14" Type="http://schemas.openxmlformats.org/officeDocument/2006/relationships/image" Target="../media/image188.png"/><Relationship Id="rId13" Type="http://schemas.openxmlformats.org/officeDocument/2006/relationships/image" Target="../media/image187.png"/><Relationship Id="rId12" Type="http://schemas.openxmlformats.org/officeDocument/2006/relationships/image" Target="../media/image186.png"/><Relationship Id="rId11" Type="http://schemas.openxmlformats.org/officeDocument/2006/relationships/image" Target="../media/image185.png"/><Relationship Id="rId10" Type="http://schemas.openxmlformats.org/officeDocument/2006/relationships/image" Target="../media/image184.png"/><Relationship Id="rId1" Type="http://schemas.openxmlformats.org/officeDocument/2006/relationships/image" Target="../media/image17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98.png"/><Relationship Id="rId1" Type="http://schemas.openxmlformats.org/officeDocument/2006/relationships/image" Target="../media/image197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205.jpeg"/><Relationship Id="rId6" Type="http://schemas.openxmlformats.org/officeDocument/2006/relationships/image" Target="../media/image204.jpeg"/><Relationship Id="rId5" Type="http://schemas.openxmlformats.org/officeDocument/2006/relationships/image" Target="../media/image203.jpeg"/><Relationship Id="rId4" Type="http://schemas.openxmlformats.org/officeDocument/2006/relationships/image" Target="../media/image202.jpeg"/><Relationship Id="rId3" Type="http://schemas.openxmlformats.org/officeDocument/2006/relationships/image" Target="../media/image201.jpeg"/><Relationship Id="rId2" Type="http://schemas.openxmlformats.org/officeDocument/2006/relationships/image" Target="../media/image200.jpeg"/><Relationship Id="rId1" Type="http://schemas.openxmlformats.org/officeDocument/2006/relationships/image" Target="../media/image199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212.jpeg"/><Relationship Id="rId6" Type="http://schemas.openxmlformats.org/officeDocument/2006/relationships/image" Target="../media/image211.jpeg"/><Relationship Id="rId5" Type="http://schemas.openxmlformats.org/officeDocument/2006/relationships/image" Target="../media/image210.jpeg"/><Relationship Id="rId4" Type="http://schemas.openxmlformats.org/officeDocument/2006/relationships/image" Target="../media/image209.jpeg"/><Relationship Id="rId3" Type="http://schemas.openxmlformats.org/officeDocument/2006/relationships/image" Target="../media/image208.jpeg"/><Relationship Id="rId2" Type="http://schemas.openxmlformats.org/officeDocument/2006/relationships/image" Target="../media/image207.jpeg"/><Relationship Id="rId1" Type="http://schemas.openxmlformats.org/officeDocument/2006/relationships/image" Target="../media/image206.jpe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8.jpeg"/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image" Target="../media/image5.jpeg"/></Relationships>
</file>

<file path=ppt/slides/_rels/slide35.xml.rels><?xml version="1.0" encoding="UTF-8" standalone="yes"?>
<Relationships xmlns="http://schemas.openxmlformats.org/package/2006/relationships"><Relationship Id="rId9" Type="http://schemas.openxmlformats.org/officeDocument/2006/relationships/image" Target="../media/image216.png"/><Relationship Id="rId8" Type="http://schemas.openxmlformats.org/officeDocument/2006/relationships/image" Target="../media/image215.png"/><Relationship Id="rId7" Type="http://schemas.openxmlformats.org/officeDocument/2006/relationships/slide" Target="slide5.xml"/><Relationship Id="rId6" Type="http://schemas.openxmlformats.org/officeDocument/2006/relationships/slide" Target="slide4.xml"/><Relationship Id="rId5" Type="http://schemas.openxmlformats.org/officeDocument/2006/relationships/slide" Target="slide3.xml"/><Relationship Id="rId4" Type="http://schemas.openxmlformats.org/officeDocument/2006/relationships/slide" Target="slide2.xml"/><Relationship Id="rId3" Type="http://schemas.openxmlformats.org/officeDocument/2006/relationships/slide" Target="slide1.xml"/><Relationship Id="rId29" Type="http://schemas.openxmlformats.org/officeDocument/2006/relationships/slideLayout" Target="../slideLayouts/slideLayout1.xml"/><Relationship Id="rId28" Type="http://schemas.openxmlformats.org/officeDocument/2006/relationships/image" Target="../media/image235.png"/><Relationship Id="rId27" Type="http://schemas.openxmlformats.org/officeDocument/2006/relationships/image" Target="../media/image234.png"/><Relationship Id="rId26" Type="http://schemas.openxmlformats.org/officeDocument/2006/relationships/image" Target="../media/image233.png"/><Relationship Id="rId25" Type="http://schemas.openxmlformats.org/officeDocument/2006/relationships/image" Target="../media/image232.png"/><Relationship Id="rId24" Type="http://schemas.openxmlformats.org/officeDocument/2006/relationships/image" Target="../media/image231.png"/><Relationship Id="rId23" Type="http://schemas.openxmlformats.org/officeDocument/2006/relationships/image" Target="../media/image230.png"/><Relationship Id="rId22" Type="http://schemas.openxmlformats.org/officeDocument/2006/relationships/image" Target="../media/image229.png"/><Relationship Id="rId21" Type="http://schemas.openxmlformats.org/officeDocument/2006/relationships/image" Target="../media/image228.png"/><Relationship Id="rId20" Type="http://schemas.openxmlformats.org/officeDocument/2006/relationships/image" Target="../media/image227.png"/><Relationship Id="rId2" Type="http://schemas.openxmlformats.org/officeDocument/2006/relationships/image" Target="../media/image214.png"/><Relationship Id="rId19" Type="http://schemas.openxmlformats.org/officeDocument/2006/relationships/image" Target="../media/image226.png"/><Relationship Id="rId18" Type="http://schemas.openxmlformats.org/officeDocument/2006/relationships/image" Target="../media/image225.png"/><Relationship Id="rId17" Type="http://schemas.openxmlformats.org/officeDocument/2006/relationships/image" Target="../media/image224.png"/><Relationship Id="rId16" Type="http://schemas.openxmlformats.org/officeDocument/2006/relationships/image" Target="../media/image223.png"/><Relationship Id="rId15" Type="http://schemas.openxmlformats.org/officeDocument/2006/relationships/image" Target="../media/image222.png"/><Relationship Id="rId14" Type="http://schemas.openxmlformats.org/officeDocument/2006/relationships/image" Target="../media/image221.png"/><Relationship Id="rId13" Type="http://schemas.openxmlformats.org/officeDocument/2006/relationships/image" Target="../media/image220.png"/><Relationship Id="rId12" Type="http://schemas.openxmlformats.org/officeDocument/2006/relationships/image" Target="../media/image219.png"/><Relationship Id="rId11" Type="http://schemas.openxmlformats.org/officeDocument/2006/relationships/image" Target="../media/image218.png"/><Relationship Id="rId10" Type="http://schemas.openxmlformats.org/officeDocument/2006/relationships/image" Target="../media/image217.png"/><Relationship Id="rId1" Type="http://schemas.openxmlformats.org/officeDocument/2006/relationships/image" Target="../media/image213.png"/></Relationships>
</file>

<file path=ppt/slides/_rels/slide3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240.jpeg"/><Relationship Id="rId4" Type="http://schemas.openxmlformats.org/officeDocument/2006/relationships/image" Target="../media/image239.png"/><Relationship Id="rId3" Type="http://schemas.openxmlformats.org/officeDocument/2006/relationships/image" Target="../media/image238.png"/><Relationship Id="rId2" Type="http://schemas.openxmlformats.org/officeDocument/2006/relationships/image" Target="../media/image237.png"/><Relationship Id="rId1" Type="http://schemas.openxmlformats.org/officeDocument/2006/relationships/image" Target="../media/image236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42.png"/><Relationship Id="rId1" Type="http://schemas.openxmlformats.org/officeDocument/2006/relationships/image" Target="../media/image241.png"/></Relationships>
</file>

<file path=ppt/slides/_rels/slide3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246.png"/><Relationship Id="rId3" Type="http://schemas.openxmlformats.org/officeDocument/2006/relationships/image" Target="../media/image245.png"/><Relationship Id="rId2" Type="http://schemas.openxmlformats.org/officeDocument/2006/relationships/image" Target="../media/image244.png"/><Relationship Id="rId1" Type="http://schemas.openxmlformats.org/officeDocument/2006/relationships/image" Target="../media/image243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47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jpeg"/></Relationships>
</file>

<file path=ppt/slides/_rels/slide40.xml.rels><?xml version="1.0" encoding="UTF-8" standalone="yes"?>
<Relationships xmlns="http://schemas.openxmlformats.org/package/2006/relationships"><Relationship Id="rId9" Type="http://schemas.openxmlformats.org/officeDocument/2006/relationships/image" Target="../media/image251.png"/><Relationship Id="rId8" Type="http://schemas.openxmlformats.org/officeDocument/2006/relationships/image" Target="../media/image250.png"/><Relationship Id="rId7" Type="http://schemas.openxmlformats.org/officeDocument/2006/relationships/slide" Target="slide5.xml"/><Relationship Id="rId6" Type="http://schemas.openxmlformats.org/officeDocument/2006/relationships/slide" Target="slide4.xml"/><Relationship Id="rId5" Type="http://schemas.openxmlformats.org/officeDocument/2006/relationships/slide" Target="slide3.xml"/><Relationship Id="rId4" Type="http://schemas.openxmlformats.org/officeDocument/2006/relationships/slide" Target="slide2.xml"/><Relationship Id="rId3" Type="http://schemas.openxmlformats.org/officeDocument/2006/relationships/slide" Target="slide1.xml"/><Relationship Id="rId2" Type="http://schemas.openxmlformats.org/officeDocument/2006/relationships/image" Target="../media/image249.png"/><Relationship Id="rId18" Type="http://schemas.openxmlformats.org/officeDocument/2006/relationships/slideLayout" Target="../slideLayouts/slideLayout1.xml"/><Relationship Id="rId17" Type="http://schemas.openxmlformats.org/officeDocument/2006/relationships/image" Target="../media/image259.png"/><Relationship Id="rId16" Type="http://schemas.openxmlformats.org/officeDocument/2006/relationships/image" Target="../media/image258.png"/><Relationship Id="rId15" Type="http://schemas.openxmlformats.org/officeDocument/2006/relationships/image" Target="../media/image257.png"/><Relationship Id="rId14" Type="http://schemas.openxmlformats.org/officeDocument/2006/relationships/image" Target="../media/image256.png"/><Relationship Id="rId13" Type="http://schemas.openxmlformats.org/officeDocument/2006/relationships/image" Target="../media/image255.png"/><Relationship Id="rId12" Type="http://schemas.openxmlformats.org/officeDocument/2006/relationships/image" Target="../media/image254.png"/><Relationship Id="rId11" Type="http://schemas.openxmlformats.org/officeDocument/2006/relationships/image" Target="../media/image253.png"/><Relationship Id="rId10" Type="http://schemas.openxmlformats.org/officeDocument/2006/relationships/image" Target="../media/image252.png"/><Relationship Id="rId1" Type="http://schemas.openxmlformats.org/officeDocument/2006/relationships/image" Target="../media/image248.png"/></Relationships>
</file>

<file path=ppt/slides/_rels/slide41.xml.rels><?xml version="1.0" encoding="UTF-8" standalone="yes"?>
<Relationships xmlns="http://schemas.openxmlformats.org/package/2006/relationships"><Relationship Id="rId9" Type="http://schemas.openxmlformats.org/officeDocument/2006/relationships/image" Target="../media/image268.png"/><Relationship Id="rId8" Type="http://schemas.openxmlformats.org/officeDocument/2006/relationships/image" Target="../media/image267.png"/><Relationship Id="rId7" Type="http://schemas.openxmlformats.org/officeDocument/2006/relationships/image" Target="../media/image266.png"/><Relationship Id="rId6" Type="http://schemas.openxmlformats.org/officeDocument/2006/relationships/image" Target="../media/image265.png"/><Relationship Id="rId5" Type="http://schemas.openxmlformats.org/officeDocument/2006/relationships/image" Target="../media/image264.png"/><Relationship Id="rId4" Type="http://schemas.openxmlformats.org/officeDocument/2006/relationships/image" Target="../media/image263.png"/><Relationship Id="rId3" Type="http://schemas.openxmlformats.org/officeDocument/2006/relationships/image" Target="../media/image262.png"/><Relationship Id="rId2" Type="http://schemas.openxmlformats.org/officeDocument/2006/relationships/image" Target="../media/image261.png"/><Relationship Id="rId10" Type="http://schemas.openxmlformats.org/officeDocument/2006/relationships/slideLayout" Target="../slideLayouts/slideLayout1.xml"/><Relationship Id="rId1" Type="http://schemas.openxmlformats.org/officeDocument/2006/relationships/image" Target="../media/image260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8.jpeg"/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image" Target="../media/image5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70.png"/><Relationship Id="rId1" Type="http://schemas.openxmlformats.org/officeDocument/2006/relationships/image" Target="../media/image269.png"/></Relationships>
</file>

<file path=ppt/slides/_rels/slide4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275.jpeg"/><Relationship Id="rId4" Type="http://schemas.openxmlformats.org/officeDocument/2006/relationships/image" Target="../media/image274.png"/><Relationship Id="rId3" Type="http://schemas.openxmlformats.org/officeDocument/2006/relationships/image" Target="../media/image273.png"/><Relationship Id="rId2" Type="http://schemas.openxmlformats.org/officeDocument/2006/relationships/image" Target="../media/image272.jpeg"/><Relationship Id="rId1" Type="http://schemas.openxmlformats.org/officeDocument/2006/relationships/image" Target="../media/image271.png"/></Relationships>
</file>

<file path=ppt/slides/_rels/slide46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280.jpeg"/><Relationship Id="rId5" Type="http://schemas.openxmlformats.org/officeDocument/2006/relationships/image" Target="../media/image279.jpeg"/><Relationship Id="rId4" Type="http://schemas.openxmlformats.org/officeDocument/2006/relationships/image" Target="../media/image278.jpeg"/><Relationship Id="rId3" Type="http://schemas.openxmlformats.org/officeDocument/2006/relationships/image" Target="../media/image277.jpeg"/><Relationship Id="rId2" Type="http://schemas.openxmlformats.org/officeDocument/2006/relationships/image" Target="../media/image276.jpeg"/><Relationship Id="rId1" Type="http://schemas.openxmlformats.org/officeDocument/2006/relationships/hyperlink" Target="http://www.atlantictraining.com/" TargetMode="Externa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82.png"/><Relationship Id="rId1" Type="http://schemas.openxmlformats.org/officeDocument/2006/relationships/image" Target="../media/image281.png"/></Relationships>
</file>

<file path=ppt/slides/_rels/slide48.xml.rels><?xml version="1.0" encoding="UTF-8" standalone="yes"?>
<Relationships xmlns="http://schemas.openxmlformats.org/package/2006/relationships"><Relationship Id="rId9" Type="http://schemas.openxmlformats.org/officeDocument/2006/relationships/image" Target="../media/image291.png"/><Relationship Id="rId8" Type="http://schemas.openxmlformats.org/officeDocument/2006/relationships/image" Target="../media/image290.png"/><Relationship Id="rId7" Type="http://schemas.openxmlformats.org/officeDocument/2006/relationships/image" Target="../media/image289.png"/><Relationship Id="rId6" Type="http://schemas.openxmlformats.org/officeDocument/2006/relationships/image" Target="../media/image288.png"/><Relationship Id="rId5" Type="http://schemas.openxmlformats.org/officeDocument/2006/relationships/image" Target="../media/image287.png"/><Relationship Id="rId4" Type="http://schemas.openxmlformats.org/officeDocument/2006/relationships/image" Target="../media/image286.png"/><Relationship Id="rId3" Type="http://schemas.openxmlformats.org/officeDocument/2006/relationships/image" Target="../media/image285.png"/><Relationship Id="rId2" Type="http://schemas.openxmlformats.org/officeDocument/2006/relationships/image" Target="../media/image284.png"/><Relationship Id="rId18" Type="http://schemas.openxmlformats.org/officeDocument/2006/relationships/slideLayout" Target="../slideLayouts/slideLayout1.xml"/><Relationship Id="rId17" Type="http://schemas.openxmlformats.org/officeDocument/2006/relationships/image" Target="../media/image299.png"/><Relationship Id="rId16" Type="http://schemas.openxmlformats.org/officeDocument/2006/relationships/image" Target="../media/image298.png"/><Relationship Id="rId15" Type="http://schemas.openxmlformats.org/officeDocument/2006/relationships/image" Target="../media/image297.png"/><Relationship Id="rId14" Type="http://schemas.openxmlformats.org/officeDocument/2006/relationships/image" Target="../media/image296.png"/><Relationship Id="rId13" Type="http://schemas.openxmlformats.org/officeDocument/2006/relationships/image" Target="../media/image295.png"/><Relationship Id="rId12" Type="http://schemas.openxmlformats.org/officeDocument/2006/relationships/image" Target="../media/image294.png"/><Relationship Id="rId11" Type="http://schemas.openxmlformats.org/officeDocument/2006/relationships/image" Target="../media/image293.png"/><Relationship Id="rId10" Type="http://schemas.openxmlformats.org/officeDocument/2006/relationships/image" Target="../media/image292.png"/><Relationship Id="rId1" Type="http://schemas.openxmlformats.org/officeDocument/2006/relationships/image" Target="../media/image283.png"/></Relationships>
</file>

<file path=ppt/slides/_rels/slide49.xml.rels><?xml version="1.0" encoding="UTF-8" standalone="yes"?>
<Relationships xmlns="http://schemas.openxmlformats.org/package/2006/relationships"><Relationship Id="rId9" Type="http://schemas.openxmlformats.org/officeDocument/2006/relationships/image" Target="../media/image308.png"/><Relationship Id="rId8" Type="http://schemas.openxmlformats.org/officeDocument/2006/relationships/image" Target="../media/image307.png"/><Relationship Id="rId7" Type="http://schemas.openxmlformats.org/officeDocument/2006/relationships/image" Target="../media/image306.png"/><Relationship Id="rId6" Type="http://schemas.openxmlformats.org/officeDocument/2006/relationships/image" Target="../media/image305.png"/><Relationship Id="rId5" Type="http://schemas.openxmlformats.org/officeDocument/2006/relationships/image" Target="../media/image304.png"/><Relationship Id="rId4" Type="http://schemas.openxmlformats.org/officeDocument/2006/relationships/image" Target="../media/image303.png"/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9" Type="http://schemas.openxmlformats.org/officeDocument/2006/relationships/slideLayout" Target="../slideLayouts/slideLayout1.xml"/><Relationship Id="rId18" Type="http://schemas.openxmlformats.org/officeDocument/2006/relationships/image" Target="../media/image317.png"/><Relationship Id="rId17" Type="http://schemas.openxmlformats.org/officeDocument/2006/relationships/image" Target="../media/image316.png"/><Relationship Id="rId16" Type="http://schemas.openxmlformats.org/officeDocument/2006/relationships/image" Target="../media/image315.png"/><Relationship Id="rId15" Type="http://schemas.openxmlformats.org/officeDocument/2006/relationships/image" Target="../media/image314.png"/><Relationship Id="rId14" Type="http://schemas.openxmlformats.org/officeDocument/2006/relationships/image" Target="../media/image313.jpeg"/><Relationship Id="rId13" Type="http://schemas.openxmlformats.org/officeDocument/2006/relationships/image" Target="../media/image312.png"/><Relationship Id="rId12" Type="http://schemas.openxmlformats.org/officeDocument/2006/relationships/image" Target="../media/image311.png"/><Relationship Id="rId11" Type="http://schemas.openxmlformats.org/officeDocument/2006/relationships/image" Target="../media/image310.png"/><Relationship Id="rId10" Type="http://schemas.openxmlformats.org/officeDocument/2006/relationships/image" Target="../media/image309.png"/><Relationship Id="rId1" Type="http://schemas.openxmlformats.org/officeDocument/2006/relationships/image" Target="../media/image300.png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8.jpeg"/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image" Target="../media/image5.jpe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324.png"/><Relationship Id="rId6" Type="http://schemas.openxmlformats.org/officeDocument/2006/relationships/image" Target="../media/image323.png"/><Relationship Id="rId5" Type="http://schemas.openxmlformats.org/officeDocument/2006/relationships/image" Target="../media/image322.png"/><Relationship Id="rId4" Type="http://schemas.openxmlformats.org/officeDocument/2006/relationships/image" Target="../media/image321.png"/><Relationship Id="rId3" Type="http://schemas.openxmlformats.org/officeDocument/2006/relationships/image" Target="../media/image320.png"/><Relationship Id="rId2" Type="http://schemas.openxmlformats.org/officeDocument/2006/relationships/image" Target="../media/image319.png"/><Relationship Id="rId1" Type="http://schemas.openxmlformats.org/officeDocument/2006/relationships/image" Target="../media/image318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25.png"/></Relationships>
</file>

<file path=ppt/slides/_rels/slide5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329.png"/><Relationship Id="rId3" Type="http://schemas.openxmlformats.org/officeDocument/2006/relationships/image" Target="../media/image328.png"/><Relationship Id="rId2" Type="http://schemas.openxmlformats.org/officeDocument/2006/relationships/image" Target="../media/image327.png"/><Relationship Id="rId1" Type="http://schemas.openxmlformats.org/officeDocument/2006/relationships/image" Target="../media/image326.png"/></Relationships>
</file>

<file path=ppt/slides/_rels/slide53.xml.rels><?xml version="1.0" encoding="UTF-8" standalone="yes"?>
<Relationships xmlns="http://schemas.openxmlformats.org/package/2006/relationships"><Relationship Id="rId9" Type="http://schemas.openxmlformats.org/officeDocument/2006/relationships/image" Target="../media/image338.png"/><Relationship Id="rId8" Type="http://schemas.openxmlformats.org/officeDocument/2006/relationships/image" Target="../media/image337.png"/><Relationship Id="rId7" Type="http://schemas.openxmlformats.org/officeDocument/2006/relationships/image" Target="../media/image336.png"/><Relationship Id="rId6" Type="http://schemas.openxmlformats.org/officeDocument/2006/relationships/image" Target="../media/image335.png"/><Relationship Id="rId5" Type="http://schemas.openxmlformats.org/officeDocument/2006/relationships/image" Target="../media/image334.png"/><Relationship Id="rId4" Type="http://schemas.openxmlformats.org/officeDocument/2006/relationships/image" Target="../media/image333.png"/><Relationship Id="rId3" Type="http://schemas.openxmlformats.org/officeDocument/2006/relationships/image" Target="../media/image332.png"/><Relationship Id="rId21" Type="http://schemas.openxmlformats.org/officeDocument/2006/relationships/slideLayout" Target="../slideLayouts/slideLayout1.xml"/><Relationship Id="rId20" Type="http://schemas.openxmlformats.org/officeDocument/2006/relationships/image" Target="../media/image349.png"/><Relationship Id="rId2" Type="http://schemas.openxmlformats.org/officeDocument/2006/relationships/image" Target="../media/image331.png"/><Relationship Id="rId19" Type="http://schemas.openxmlformats.org/officeDocument/2006/relationships/image" Target="../media/image348.png"/><Relationship Id="rId18" Type="http://schemas.openxmlformats.org/officeDocument/2006/relationships/image" Target="../media/image347.png"/><Relationship Id="rId17" Type="http://schemas.openxmlformats.org/officeDocument/2006/relationships/image" Target="../media/image346.png"/><Relationship Id="rId16" Type="http://schemas.openxmlformats.org/officeDocument/2006/relationships/image" Target="../media/image345.png"/><Relationship Id="rId15" Type="http://schemas.openxmlformats.org/officeDocument/2006/relationships/image" Target="../media/image344.png"/><Relationship Id="rId14" Type="http://schemas.openxmlformats.org/officeDocument/2006/relationships/image" Target="../media/image343.png"/><Relationship Id="rId13" Type="http://schemas.openxmlformats.org/officeDocument/2006/relationships/image" Target="../media/image342.png"/><Relationship Id="rId12" Type="http://schemas.openxmlformats.org/officeDocument/2006/relationships/image" Target="../media/image341.png"/><Relationship Id="rId11" Type="http://schemas.openxmlformats.org/officeDocument/2006/relationships/image" Target="../media/image340.png"/><Relationship Id="rId10" Type="http://schemas.openxmlformats.org/officeDocument/2006/relationships/image" Target="../media/image339.png"/><Relationship Id="rId1" Type="http://schemas.openxmlformats.org/officeDocument/2006/relationships/image" Target="../media/image330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351.png"/><Relationship Id="rId1" Type="http://schemas.openxmlformats.org/officeDocument/2006/relationships/image" Target="../media/image350.png"/></Relationships>
</file>

<file path=ppt/slides/_rels/slide55.xml.rels><?xml version="1.0" encoding="UTF-8" standalone="yes"?>
<Relationships xmlns="http://schemas.openxmlformats.org/package/2006/relationships"><Relationship Id="rId9" Type="http://schemas.openxmlformats.org/officeDocument/2006/relationships/image" Target="../media/image360.png"/><Relationship Id="rId8" Type="http://schemas.openxmlformats.org/officeDocument/2006/relationships/image" Target="../media/image359.png"/><Relationship Id="rId7" Type="http://schemas.openxmlformats.org/officeDocument/2006/relationships/image" Target="../media/image358.png"/><Relationship Id="rId6" Type="http://schemas.openxmlformats.org/officeDocument/2006/relationships/image" Target="../media/image357.png"/><Relationship Id="rId5" Type="http://schemas.openxmlformats.org/officeDocument/2006/relationships/image" Target="../media/image356.png"/><Relationship Id="rId4" Type="http://schemas.openxmlformats.org/officeDocument/2006/relationships/image" Target="../media/image355.png"/><Relationship Id="rId3" Type="http://schemas.openxmlformats.org/officeDocument/2006/relationships/image" Target="../media/image354.png"/><Relationship Id="rId2" Type="http://schemas.openxmlformats.org/officeDocument/2006/relationships/image" Target="../media/image353.png"/><Relationship Id="rId12" Type="http://schemas.openxmlformats.org/officeDocument/2006/relationships/slideLayout" Target="../slideLayouts/slideLayout1.xml"/><Relationship Id="rId11" Type="http://schemas.openxmlformats.org/officeDocument/2006/relationships/image" Target="../media/image362.png"/><Relationship Id="rId10" Type="http://schemas.openxmlformats.org/officeDocument/2006/relationships/image" Target="../media/image361.png"/><Relationship Id="rId1" Type="http://schemas.openxmlformats.org/officeDocument/2006/relationships/image" Target="../media/image352.png"/></Relationships>
</file>

<file path=ppt/slides/_rels/slide56.xml.rels><?xml version="1.0" encoding="UTF-8" standalone="yes"?>
<Relationships xmlns="http://schemas.openxmlformats.org/package/2006/relationships"><Relationship Id="rId9" Type="http://schemas.openxmlformats.org/officeDocument/2006/relationships/image" Target="../media/image371.png"/><Relationship Id="rId8" Type="http://schemas.openxmlformats.org/officeDocument/2006/relationships/image" Target="../media/image370.png"/><Relationship Id="rId7" Type="http://schemas.openxmlformats.org/officeDocument/2006/relationships/image" Target="../media/image369.png"/><Relationship Id="rId6" Type="http://schemas.openxmlformats.org/officeDocument/2006/relationships/image" Target="../media/image368.png"/><Relationship Id="rId5" Type="http://schemas.openxmlformats.org/officeDocument/2006/relationships/image" Target="../media/image367.png"/><Relationship Id="rId4" Type="http://schemas.openxmlformats.org/officeDocument/2006/relationships/image" Target="../media/image366.png"/><Relationship Id="rId34" Type="http://schemas.openxmlformats.org/officeDocument/2006/relationships/slideLayout" Target="../slideLayouts/slideLayout1.xml"/><Relationship Id="rId33" Type="http://schemas.openxmlformats.org/officeDocument/2006/relationships/image" Target="../media/image395.jpeg"/><Relationship Id="rId32" Type="http://schemas.openxmlformats.org/officeDocument/2006/relationships/image" Target="../media/image394.png"/><Relationship Id="rId31" Type="http://schemas.openxmlformats.org/officeDocument/2006/relationships/image" Target="../media/image393.jpeg"/><Relationship Id="rId30" Type="http://schemas.openxmlformats.org/officeDocument/2006/relationships/image" Target="../media/image392.jpeg"/><Relationship Id="rId3" Type="http://schemas.openxmlformats.org/officeDocument/2006/relationships/image" Target="../media/image365.png"/><Relationship Id="rId29" Type="http://schemas.openxmlformats.org/officeDocument/2006/relationships/image" Target="../media/image391.jpeg"/><Relationship Id="rId28" Type="http://schemas.openxmlformats.org/officeDocument/2006/relationships/image" Target="../media/image390.jpeg"/><Relationship Id="rId27" Type="http://schemas.openxmlformats.org/officeDocument/2006/relationships/image" Target="../media/image389.jpeg"/><Relationship Id="rId26" Type="http://schemas.openxmlformats.org/officeDocument/2006/relationships/image" Target="../media/image388.png"/><Relationship Id="rId25" Type="http://schemas.openxmlformats.org/officeDocument/2006/relationships/image" Target="../media/image387.png"/><Relationship Id="rId24" Type="http://schemas.openxmlformats.org/officeDocument/2006/relationships/image" Target="../media/image386.png"/><Relationship Id="rId23" Type="http://schemas.openxmlformats.org/officeDocument/2006/relationships/image" Target="../media/image385.png"/><Relationship Id="rId22" Type="http://schemas.openxmlformats.org/officeDocument/2006/relationships/image" Target="../media/image384.png"/><Relationship Id="rId21" Type="http://schemas.openxmlformats.org/officeDocument/2006/relationships/image" Target="../media/image383.png"/><Relationship Id="rId20" Type="http://schemas.openxmlformats.org/officeDocument/2006/relationships/image" Target="../media/image382.png"/><Relationship Id="rId2" Type="http://schemas.openxmlformats.org/officeDocument/2006/relationships/image" Target="../media/image364.png"/><Relationship Id="rId19" Type="http://schemas.openxmlformats.org/officeDocument/2006/relationships/image" Target="../media/image381.jpeg"/><Relationship Id="rId18" Type="http://schemas.openxmlformats.org/officeDocument/2006/relationships/image" Target="../media/image380.png"/><Relationship Id="rId17" Type="http://schemas.openxmlformats.org/officeDocument/2006/relationships/image" Target="../media/image379.jpeg"/><Relationship Id="rId16" Type="http://schemas.openxmlformats.org/officeDocument/2006/relationships/image" Target="../media/image378.jpeg"/><Relationship Id="rId15" Type="http://schemas.openxmlformats.org/officeDocument/2006/relationships/image" Target="../media/image377.jpeg"/><Relationship Id="rId14" Type="http://schemas.openxmlformats.org/officeDocument/2006/relationships/image" Target="../media/image376.jpeg"/><Relationship Id="rId13" Type="http://schemas.openxmlformats.org/officeDocument/2006/relationships/image" Target="../media/image375.png"/><Relationship Id="rId12" Type="http://schemas.openxmlformats.org/officeDocument/2006/relationships/image" Target="../media/image374.png"/><Relationship Id="rId11" Type="http://schemas.openxmlformats.org/officeDocument/2006/relationships/image" Target="../media/image373.png"/><Relationship Id="rId10" Type="http://schemas.openxmlformats.org/officeDocument/2006/relationships/image" Target="../media/image372.png"/><Relationship Id="rId1" Type="http://schemas.openxmlformats.org/officeDocument/2006/relationships/image" Target="../media/image363.png"/></Relationships>
</file>

<file path=ppt/slides/_rels/slide57.xml.rels><?xml version="1.0" encoding="UTF-8" standalone="yes"?>
<Relationships xmlns="http://schemas.openxmlformats.org/package/2006/relationships"><Relationship Id="rId9" Type="http://schemas.openxmlformats.org/officeDocument/2006/relationships/image" Target="../media/image404.png"/><Relationship Id="rId8" Type="http://schemas.openxmlformats.org/officeDocument/2006/relationships/image" Target="../media/image403.png"/><Relationship Id="rId7" Type="http://schemas.openxmlformats.org/officeDocument/2006/relationships/image" Target="../media/image402.png"/><Relationship Id="rId6" Type="http://schemas.openxmlformats.org/officeDocument/2006/relationships/image" Target="../media/image401.png"/><Relationship Id="rId5" Type="http://schemas.openxmlformats.org/officeDocument/2006/relationships/image" Target="../media/image400.png"/><Relationship Id="rId4" Type="http://schemas.openxmlformats.org/officeDocument/2006/relationships/image" Target="../media/image399.png"/><Relationship Id="rId33" Type="http://schemas.openxmlformats.org/officeDocument/2006/relationships/slideLayout" Target="../slideLayouts/slideLayout1.xml"/><Relationship Id="rId32" Type="http://schemas.openxmlformats.org/officeDocument/2006/relationships/image" Target="../media/image427.png"/><Relationship Id="rId31" Type="http://schemas.openxmlformats.org/officeDocument/2006/relationships/image" Target="../media/image426.png"/><Relationship Id="rId30" Type="http://schemas.openxmlformats.org/officeDocument/2006/relationships/image" Target="../media/image425.png"/><Relationship Id="rId3" Type="http://schemas.openxmlformats.org/officeDocument/2006/relationships/image" Target="../media/image398.png"/><Relationship Id="rId29" Type="http://schemas.openxmlformats.org/officeDocument/2006/relationships/image" Target="../media/image424.png"/><Relationship Id="rId28" Type="http://schemas.openxmlformats.org/officeDocument/2006/relationships/image" Target="../media/image423.png"/><Relationship Id="rId27" Type="http://schemas.openxmlformats.org/officeDocument/2006/relationships/image" Target="../media/image422.png"/><Relationship Id="rId26" Type="http://schemas.openxmlformats.org/officeDocument/2006/relationships/image" Target="../media/image421.png"/><Relationship Id="rId25" Type="http://schemas.openxmlformats.org/officeDocument/2006/relationships/image" Target="../media/image420.png"/><Relationship Id="rId24" Type="http://schemas.openxmlformats.org/officeDocument/2006/relationships/image" Target="../media/image419.png"/><Relationship Id="rId23" Type="http://schemas.openxmlformats.org/officeDocument/2006/relationships/image" Target="../media/image418.png"/><Relationship Id="rId22" Type="http://schemas.openxmlformats.org/officeDocument/2006/relationships/image" Target="../media/image417.png"/><Relationship Id="rId21" Type="http://schemas.openxmlformats.org/officeDocument/2006/relationships/image" Target="../media/image416.png"/><Relationship Id="rId20" Type="http://schemas.openxmlformats.org/officeDocument/2006/relationships/image" Target="../media/image415.png"/><Relationship Id="rId2" Type="http://schemas.openxmlformats.org/officeDocument/2006/relationships/image" Target="../media/image397.png"/><Relationship Id="rId19" Type="http://schemas.openxmlformats.org/officeDocument/2006/relationships/image" Target="../media/image414.png"/><Relationship Id="rId18" Type="http://schemas.openxmlformats.org/officeDocument/2006/relationships/image" Target="../media/image413.png"/><Relationship Id="rId17" Type="http://schemas.openxmlformats.org/officeDocument/2006/relationships/image" Target="../media/image412.png"/><Relationship Id="rId16" Type="http://schemas.openxmlformats.org/officeDocument/2006/relationships/image" Target="../media/image411.png"/><Relationship Id="rId15" Type="http://schemas.openxmlformats.org/officeDocument/2006/relationships/image" Target="../media/image410.png"/><Relationship Id="rId14" Type="http://schemas.openxmlformats.org/officeDocument/2006/relationships/image" Target="../media/image409.png"/><Relationship Id="rId13" Type="http://schemas.openxmlformats.org/officeDocument/2006/relationships/image" Target="../media/image408.png"/><Relationship Id="rId12" Type="http://schemas.openxmlformats.org/officeDocument/2006/relationships/image" Target="../media/image407.png"/><Relationship Id="rId11" Type="http://schemas.openxmlformats.org/officeDocument/2006/relationships/image" Target="../media/image406.png"/><Relationship Id="rId10" Type="http://schemas.openxmlformats.org/officeDocument/2006/relationships/image" Target="../media/image405.png"/><Relationship Id="rId1" Type="http://schemas.openxmlformats.org/officeDocument/2006/relationships/image" Target="../media/image396.png"/></Relationships>
</file>

<file path=ppt/slides/_rels/slide58.xml.rels><?xml version="1.0" encoding="UTF-8" standalone="yes"?>
<Relationships xmlns="http://schemas.openxmlformats.org/package/2006/relationships"><Relationship Id="rId9" Type="http://schemas.openxmlformats.org/officeDocument/2006/relationships/image" Target="../media/image436.png"/><Relationship Id="rId8" Type="http://schemas.openxmlformats.org/officeDocument/2006/relationships/image" Target="../media/image435.png"/><Relationship Id="rId7" Type="http://schemas.openxmlformats.org/officeDocument/2006/relationships/image" Target="../media/image434.png"/><Relationship Id="rId6" Type="http://schemas.openxmlformats.org/officeDocument/2006/relationships/image" Target="../media/image433.png"/><Relationship Id="rId5" Type="http://schemas.openxmlformats.org/officeDocument/2006/relationships/image" Target="../media/image432.png"/><Relationship Id="rId4" Type="http://schemas.openxmlformats.org/officeDocument/2006/relationships/image" Target="../media/image431.png"/><Relationship Id="rId3" Type="http://schemas.openxmlformats.org/officeDocument/2006/relationships/image" Target="../media/image430.png"/><Relationship Id="rId2" Type="http://schemas.openxmlformats.org/officeDocument/2006/relationships/image" Target="../media/image429.png"/><Relationship Id="rId13" Type="http://schemas.openxmlformats.org/officeDocument/2006/relationships/slideLayout" Target="../slideLayouts/slideLayout1.xml"/><Relationship Id="rId12" Type="http://schemas.openxmlformats.org/officeDocument/2006/relationships/image" Target="../media/image439.png"/><Relationship Id="rId11" Type="http://schemas.openxmlformats.org/officeDocument/2006/relationships/image" Target="../media/image438.png"/><Relationship Id="rId10" Type="http://schemas.openxmlformats.org/officeDocument/2006/relationships/image" Target="../media/image437.png"/><Relationship Id="rId1" Type="http://schemas.openxmlformats.org/officeDocument/2006/relationships/image" Target="../media/image428.png"/></Relationships>
</file>

<file path=ppt/slides/_rels/slide59.xml.rels><?xml version="1.0" encoding="UTF-8" standalone="yes"?>
<Relationships xmlns="http://schemas.openxmlformats.org/package/2006/relationships"><Relationship Id="rId9" Type="http://schemas.openxmlformats.org/officeDocument/2006/relationships/image" Target="../media/image448.png"/><Relationship Id="rId8" Type="http://schemas.openxmlformats.org/officeDocument/2006/relationships/image" Target="../media/image447.png"/><Relationship Id="rId7" Type="http://schemas.openxmlformats.org/officeDocument/2006/relationships/image" Target="../media/image446.png"/><Relationship Id="rId6" Type="http://schemas.openxmlformats.org/officeDocument/2006/relationships/image" Target="../media/image445.png"/><Relationship Id="rId5" Type="http://schemas.openxmlformats.org/officeDocument/2006/relationships/image" Target="../media/image444.png"/><Relationship Id="rId4" Type="http://schemas.openxmlformats.org/officeDocument/2006/relationships/image" Target="../media/image443.png"/><Relationship Id="rId3" Type="http://schemas.openxmlformats.org/officeDocument/2006/relationships/image" Target="../media/image442.png"/><Relationship Id="rId2" Type="http://schemas.openxmlformats.org/officeDocument/2006/relationships/image" Target="../media/image441.png"/><Relationship Id="rId19" Type="http://schemas.openxmlformats.org/officeDocument/2006/relationships/slideLayout" Target="../slideLayouts/slideLayout1.xml"/><Relationship Id="rId18" Type="http://schemas.openxmlformats.org/officeDocument/2006/relationships/image" Target="../media/image457.png"/><Relationship Id="rId17" Type="http://schemas.openxmlformats.org/officeDocument/2006/relationships/image" Target="../media/image456.png"/><Relationship Id="rId16" Type="http://schemas.openxmlformats.org/officeDocument/2006/relationships/image" Target="../media/image455.png"/><Relationship Id="rId15" Type="http://schemas.openxmlformats.org/officeDocument/2006/relationships/image" Target="../media/image454.png"/><Relationship Id="rId14" Type="http://schemas.openxmlformats.org/officeDocument/2006/relationships/image" Target="../media/image453.png"/><Relationship Id="rId13" Type="http://schemas.openxmlformats.org/officeDocument/2006/relationships/image" Target="../media/image452.png"/><Relationship Id="rId12" Type="http://schemas.openxmlformats.org/officeDocument/2006/relationships/image" Target="../media/image451.png"/><Relationship Id="rId11" Type="http://schemas.openxmlformats.org/officeDocument/2006/relationships/image" Target="../media/image450.png"/><Relationship Id="rId10" Type="http://schemas.openxmlformats.org/officeDocument/2006/relationships/image" Target="../media/image449.png"/><Relationship Id="rId1" Type="http://schemas.openxmlformats.org/officeDocument/2006/relationships/image" Target="../media/image440.png"/></Relationships>
</file>

<file path=ppt/slides/_rels/slide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2.png"/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image" Target="../media/image9.png"/></Relationships>
</file>

<file path=ppt/slides/_rels/slide60.xml.rels><?xml version="1.0" encoding="UTF-8" standalone="yes"?>
<Relationships xmlns="http://schemas.openxmlformats.org/package/2006/relationships"><Relationship Id="rId9" Type="http://schemas.openxmlformats.org/officeDocument/2006/relationships/image" Target="../media/image466.png"/><Relationship Id="rId8" Type="http://schemas.openxmlformats.org/officeDocument/2006/relationships/image" Target="../media/image465.png"/><Relationship Id="rId7" Type="http://schemas.openxmlformats.org/officeDocument/2006/relationships/image" Target="../media/image464.png"/><Relationship Id="rId6" Type="http://schemas.openxmlformats.org/officeDocument/2006/relationships/image" Target="../media/image463.jpeg"/><Relationship Id="rId5" Type="http://schemas.openxmlformats.org/officeDocument/2006/relationships/image" Target="../media/image462.png"/><Relationship Id="rId4" Type="http://schemas.openxmlformats.org/officeDocument/2006/relationships/image" Target="../media/image461.png"/><Relationship Id="rId3" Type="http://schemas.openxmlformats.org/officeDocument/2006/relationships/image" Target="../media/image460.png"/><Relationship Id="rId2" Type="http://schemas.openxmlformats.org/officeDocument/2006/relationships/image" Target="../media/image459.png"/><Relationship Id="rId19" Type="http://schemas.openxmlformats.org/officeDocument/2006/relationships/slideLayout" Target="../slideLayouts/slideLayout1.xml"/><Relationship Id="rId18" Type="http://schemas.openxmlformats.org/officeDocument/2006/relationships/image" Target="../media/image475.png"/><Relationship Id="rId17" Type="http://schemas.openxmlformats.org/officeDocument/2006/relationships/image" Target="../media/image474.png"/><Relationship Id="rId16" Type="http://schemas.openxmlformats.org/officeDocument/2006/relationships/image" Target="../media/image473.png"/><Relationship Id="rId15" Type="http://schemas.openxmlformats.org/officeDocument/2006/relationships/image" Target="../media/image472.png"/><Relationship Id="rId14" Type="http://schemas.openxmlformats.org/officeDocument/2006/relationships/image" Target="../media/image471.png"/><Relationship Id="rId13" Type="http://schemas.openxmlformats.org/officeDocument/2006/relationships/image" Target="../media/image470.png"/><Relationship Id="rId12" Type="http://schemas.openxmlformats.org/officeDocument/2006/relationships/image" Target="../media/image469.png"/><Relationship Id="rId11" Type="http://schemas.openxmlformats.org/officeDocument/2006/relationships/image" Target="../media/image468.png"/><Relationship Id="rId10" Type="http://schemas.openxmlformats.org/officeDocument/2006/relationships/image" Target="../media/image467.png"/><Relationship Id="rId1" Type="http://schemas.openxmlformats.org/officeDocument/2006/relationships/image" Target="../media/image458.png"/></Relationships>
</file>

<file path=ppt/slides/_rels/slide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.xml"/><Relationship Id="rId8" Type="http://schemas.openxmlformats.org/officeDocument/2006/relationships/image" Target="../media/image483.jpeg"/><Relationship Id="rId7" Type="http://schemas.openxmlformats.org/officeDocument/2006/relationships/image" Target="../media/image482.jpeg"/><Relationship Id="rId6" Type="http://schemas.openxmlformats.org/officeDocument/2006/relationships/image" Target="../media/image481.jpeg"/><Relationship Id="rId5" Type="http://schemas.openxmlformats.org/officeDocument/2006/relationships/image" Target="../media/image480.jpeg"/><Relationship Id="rId4" Type="http://schemas.openxmlformats.org/officeDocument/2006/relationships/image" Target="../media/image479.jpeg"/><Relationship Id="rId3" Type="http://schemas.openxmlformats.org/officeDocument/2006/relationships/image" Target="../media/image478.jpeg"/><Relationship Id="rId2" Type="http://schemas.openxmlformats.org/officeDocument/2006/relationships/image" Target="../media/image477.jpeg"/><Relationship Id="rId1" Type="http://schemas.openxmlformats.org/officeDocument/2006/relationships/image" Target="../media/image476.png"/></Relationships>
</file>

<file path=ppt/slides/_rels/slide62.xml.rels><?xml version="1.0" encoding="UTF-8" standalone="yes"?>
<Relationships xmlns="http://schemas.openxmlformats.org/package/2006/relationships"><Relationship Id="rId9" Type="http://schemas.openxmlformats.org/officeDocument/2006/relationships/image" Target="../media/image492.jpeg"/><Relationship Id="rId8" Type="http://schemas.openxmlformats.org/officeDocument/2006/relationships/image" Target="../media/image491.jpeg"/><Relationship Id="rId7" Type="http://schemas.openxmlformats.org/officeDocument/2006/relationships/image" Target="../media/image490.jpeg"/><Relationship Id="rId6" Type="http://schemas.openxmlformats.org/officeDocument/2006/relationships/image" Target="../media/image489.jpeg"/><Relationship Id="rId5" Type="http://schemas.openxmlformats.org/officeDocument/2006/relationships/image" Target="../media/image488.jpeg"/><Relationship Id="rId4" Type="http://schemas.openxmlformats.org/officeDocument/2006/relationships/image" Target="../media/image487.jpeg"/><Relationship Id="rId3" Type="http://schemas.openxmlformats.org/officeDocument/2006/relationships/image" Target="../media/image486.png"/><Relationship Id="rId2" Type="http://schemas.openxmlformats.org/officeDocument/2006/relationships/image" Target="../media/image485.jpeg"/><Relationship Id="rId13" Type="http://schemas.openxmlformats.org/officeDocument/2006/relationships/slideLayout" Target="../slideLayouts/slideLayout1.xml"/><Relationship Id="rId12" Type="http://schemas.openxmlformats.org/officeDocument/2006/relationships/image" Target="../media/image495.png"/><Relationship Id="rId11" Type="http://schemas.openxmlformats.org/officeDocument/2006/relationships/image" Target="../media/image494.png"/><Relationship Id="rId10" Type="http://schemas.openxmlformats.org/officeDocument/2006/relationships/image" Target="../media/image493.png"/><Relationship Id="rId1" Type="http://schemas.openxmlformats.org/officeDocument/2006/relationships/image" Target="../media/image484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97.png"/><Relationship Id="rId1" Type="http://schemas.openxmlformats.org/officeDocument/2006/relationships/image" Target="../media/image496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99.png"/><Relationship Id="rId1" Type="http://schemas.openxmlformats.org/officeDocument/2006/relationships/image" Target="../media/image498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501.png"/><Relationship Id="rId1" Type="http://schemas.openxmlformats.org/officeDocument/2006/relationships/image" Target="../media/image500.png"/></Relationships>
</file>

<file path=ppt/slides/_rels/slide6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505.png"/><Relationship Id="rId3" Type="http://schemas.openxmlformats.org/officeDocument/2006/relationships/image" Target="../media/image504.png"/><Relationship Id="rId2" Type="http://schemas.openxmlformats.org/officeDocument/2006/relationships/image" Target="../media/image503.png"/><Relationship Id="rId1" Type="http://schemas.openxmlformats.org/officeDocument/2006/relationships/image" Target="../media/image502.pn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9" Type="http://schemas.openxmlformats.org/officeDocument/2006/relationships/image" Target="../media/image514.jpeg"/><Relationship Id="rId8" Type="http://schemas.openxmlformats.org/officeDocument/2006/relationships/image" Target="../media/image513.png"/><Relationship Id="rId7" Type="http://schemas.openxmlformats.org/officeDocument/2006/relationships/image" Target="../media/image512.png"/><Relationship Id="rId6" Type="http://schemas.openxmlformats.org/officeDocument/2006/relationships/image" Target="../media/image511.png"/><Relationship Id="rId5" Type="http://schemas.openxmlformats.org/officeDocument/2006/relationships/image" Target="../media/image510.png"/><Relationship Id="rId4" Type="http://schemas.openxmlformats.org/officeDocument/2006/relationships/image" Target="../media/image509.png"/><Relationship Id="rId3" Type="http://schemas.openxmlformats.org/officeDocument/2006/relationships/image" Target="../media/image508.png"/><Relationship Id="rId2" Type="http://schemas.openxmlformats.org/officeDocument/2006/relationships/image" Target="../media/image507.png"/><Relationship Id="rId10" Type="http://schemas.openxmlformats.org/officeDocument/2006/relationships/slideLayout" Target="../slideLayouts/slideLayout1.xml"/><Relationship Id="rId1" Type="http://schemas.openxmlformats.org/officeDocument/2006/relationships/image" Target="../media/image506.png"/></Relationships>
</file>

<file path=ppt/slides/_rels/slide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image" Target="../media/image13.png"/></Relationships>
</file>

<file path=ppt/slides/_rels/slide70.xml.rels><?xml version="1.0" encoding="UTF-8" standalone="yes"?>
<Relationships xmlns="http://schemas.openxmlformats.org/package/2006/relationships"><Relationship Id="rId9" Type="http://schemas.openxmlformats.org/officeDocument/2006/relationships/image" Target="../media/image523.jpeg"/><Relationship Id="rId8" Type="http://schemas.openxmlformats.org/officeDocument/2006/relationships/image" Target="../media/image522.jpeg"/><Relationship Id="rId7" Type="http://schemas.openxmlformats.org/officeDocument/2006/relationships/image" Target="../media/image521.jpeg"/><Relationship Id="rId6" Type="http://schemas.openxmlformats.org/officeDocument/2006/relationships/image" Target="../media/image520.jpeg"/><Relationship Id="rId5" Type="http://schemas.openxmlformats.org/officeDocument/2006/relationships/image" Target="../media/image519.png"/><Relationship Id="rId4" Type="http://schemas.openxmlformats.org/officeDocument/2006/relationships/image" Target="../media/image518.png"/><Relationship Id="rId3" Type="http://schemas.openxmlformats.org/officeDocument/2006/relationships/image" Target="../media/image517.png"/><Relationship Id="rId2" Type="http://schemas.openxmlformats.org/officeDocument/2006/relationships/image" Target="../media/image516.png"/><Relationship Id="rId12" Type="http://schemas.openxmlformats.org/officeDocument/2006/relationships/slideLayout" Target="../slideLayouts/slideLayout1.xml"/><Relationship Id="rId11" Type="http://schemas.openxmlformats.org/officeDocument/2006/relationships/image" Target="../media/image525.png"/><Relationship Id="rId10" Type="http://schemas.openxmlformats.org/officeDocument/2006/relationships/image" Target="../media/image524.png"/><Relationship Id="rId1" Type="http://schemas.openxmlformats.org/officeDocument/2006/relationships/image" Target="../media/image515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8.jpeg"/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image" Target="../media/image5.jpeg"/></Relationships>
</file>

<file path=ppt/slides/_rels/slide9.xml.rels><?xml version="1.0" encoding="UTF-8" standalone="yes"?>
<Relationships xmlns="http://schemas.openxmlformats.org/package/2006/relationships"><Relationship Id="rId9" Type="http://schemas.openxmlformats.org/officeDocument/2006/relationships/image" Target="../media/image24.png"/><Relationship Id="rId8" Type="http://schemas.openxmlformats.org/officeDocument/2006/relationships/image" Target="../media/image23.png"/><Relationship Id="rId7" Type="http://schemas.openxmlformats.org/officeDocument/2006/relationships/image" Target="../media/image22.png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Relationship Id="rId3" Type="http://schemas.openxmlformats.org/officeDocument/2006/relationships/image" Target="../media/image18.png"/><Relationship Id="rId24" Type="http://schemas.openxmlformats.org/officeDocument/2006/relationships/slideLayout" Target="../slideLayouts/slideLayout1.xml"/><Relationship Id="rId23" Type="http://schemas.openxmlformats.org/officeDocument/2006/relationships/image" Target="../media/image37.png"/><Relationship Id="rId22" Type="http://schemas.openxmlformats.org/officeDocument/2006/relationships/image" Target="../media/image36.png"/><Relationship Id="rId21" Type="http://schemas.openxmlformats.org/officeDocument/2006/relationships/image" Target="../media/image35.png"/><Relationship Id="rId20" Type="http://schemas.openxmlformats.org/officeDocument/2006/relationships/image" Target="../media/image34.png"/><Relationship Id="rId2" Type="http://schemas.openxmlformats.org/officeDocument/2006/relationships/image" Target="../media/image17.png"/><Relationship Id="rId19" Type="http://schemas.openxmlformats.org/officeDocument/2006/relationships/image" Target="../media/image33.png"/><Relationship Id="rId18" Type="http://schemas.openxmlformats.org/officeDocument/2006/relationships/image" Target="../media/image32.png"/><Relationship Id="rId17" Type="http://schemas.openxmlformats.org/officeDocument/2006/relationships/image" Target="../media/image31.png"/><Relationship Id="rId16" Type="http://schemas.openxmlformats.org/officeDocument/2006/relationships/image" Target="../media/image30.png"/><Relationship Id="rId15" Type="http://schemas.openxmlformats.org/officeDocument/2006/relationships/image" Target="../media/image29.png"/><Relationship Id="rId14" Type="http://schemas.openxmlformats.org/officeDocument/2006/relationships/image" Target="../media/image28.png"/><Relationship Id="rId13" Type="http://schemas.openxmlformats.org/officeDocument/2006/relationships/image" Target="../media/image27.png"/><Relationship Id="rId12" Type="http://schemas.openxmlformats.org/officeDocument/2006/relationships/slide" Target="slide3.xml"/><Relationship Id="rId11" Type="http://schemas.openxmlformats.org/officeDocument/2006/relationships/image" Target="../media/image26.png"/><Relationship Id="rId10" Type="http://schemas.openxmlformats.org/officeDocument/2006/relationships/image" Target="../media/image25.png"/><Relationship Id="rId1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0" y="0"/>
            <a:ext cx="2194560" cy="672083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5611367" y="2439923"/>
            <a:ext cx="3349751" cy="3561588"/>
          </a:xfrm>
          <a:prstGeom prst="rect">
            <a:avLst/>
          </a:prstGeom>
        </p:spPr>
      </p:pic>
      <p:sp>
        <p:nvSpPr>
          <p:cNvPr id="4" name="textbox 3"/>
          <p:cNvSpPr/>
          <p:nvPr/>
        </p:nvSpPr>
        <p:spPr>
          <a:xfrm>
            <a:off x="2631145" y="2040553"/>
            <a:ext cx="5674995" cy="9886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7000"/>
              </a:lnSpc>
            </a:pPr>
            <a:endParaRPr lang="en-US" altLang="en-US" sz="400" b="1" dirty="0"/>
          </a:p>
          <a:p>
            <a:pPr marL="36830" algn="l" rtl="0" eaLnBrk="0">
              <a:lnSpc>
                <a:spcPct val="97000"/>
              </a:lnSpc>
            </a:pPr>
            <a:r>
              <a:rPr lang="zh-CN" sz="4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产品战略规划</a:t>
            </a:r>
            <a:endParaRPr lang="zh-CN" sz="4400" b="1" spc="0" dirty="0">
              <a:solidFill>
                <a:srgbClr val="00296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36830" algn="l" rtl="0" eaLnBrk="0">
              <a:lnSpc>
                <a:spcPct val="97000"/>
              </a:lnSpc>
            </a:pPr>
            <a:r>
              <a:rPr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pc="-2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行业的产品组合</a:t>
            </a:r>
            <a:r>
              <a:rPr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、产品线和</a:t>
            </a:r>
            <a:r>
              <a:rPr spc="-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</a:t>
            </a:r>
            <a:r>
              <a:rPr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概念定义</a:t>
            </a:r>
            <a:endParaRPr lang="en-US" altLang="en-US" spc="0" dirty="0">
              <a:solidFill>
                <a:srgbClr val="002960">
                  <a:alpha val="100000"/>
                </a:srgbClr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8" name="textbox 7"/>
          <p:cNvSpPr/>
          <p:nvPr/>
        </p:nvSpPr>
        <p:spPr>
          <a:xfrm>
            <a:off x="2631738" y="5896529"/>
            <a:ext cx="2215514" cy="271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4605" algn="l" rtl="0" eaLnBrk="0">
              <a:lnSpc>
                <a:spcPct val="100000"/>
              </a:lnSpc>
            </a:pPr>
            <a:r>
              <a:rPr sz="800" spc="-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机密性和专有性</a:t>
            </a: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800" dirty="0"/>
          </a:p>
          <a:p>
            <a:pPr marL="12700" algn="l" rtl="0" eaLnBrk="0">
              <a:lnSpc>
                <a:spcPts val="975"/>
              </a:lnSpc>
            </a:pPr>
            <a:r>
              <a:rPr sz="800" spc="-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未经乙方公司的具体许可，严禁使用这些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材料。</a:t>
            </a:r>
            <a:endParaRPr lang="en-US" altLang="en-US" sz="800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" name="path"/>
          <p:cNvSpPr/>
          <p:nvPr/>
        </p:nvSpPr>
        <p:spPr>
          <a:xfrm>
            <a:off x="3659123" y="1956816"/>
            <a:ext cx="4983480" cy="3614927"/>
          </a:xfrm>
          <a:custGeom>
            <a:avLst/>
            <a:gdLst/>
            <a:ahLst/>
            <a:cxnLst/>
            <a:rect l="0" t="0" r="0" b="0"/>
            <a:pathLst>
              <a:path w="7848" h="5692">
                <a:moveTo>
                  <a:pt x="0" y="537"/>
                </a:moveTo>
                <a:moveTo>
                  <a:pt x="0" y="537"/>
                </a:moveTo>
                <a:lnTo>
                  <a:pt x="0" y="5692"/>
                </a:lnTo>
                <a:lnTo>
                  <a:pt x="7848" y="5692"/>
                </a:lnTo>
                <a:lnTo>
                  <a:pt x="7848" y="549"/>
                </a:lnTo>
                <a:lnTo>
                  <a:pt x="2186" y="549"/>
                </a:lnTo>
                <a:lnTo>
                  <a:pt x="1652" y="0"/>
                </a:lnTo>
                <a:lnTo>
                  <a:pt x="0" y="0"/>
                </a:lnTo>
                <a:cubicBezTo>
                  <a:pt x="0" y="179"/>
                  <a:pt x="0" y="358"/>
                  <a:pt x="0" y="537"/>
                </a:cubicBezTo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3" name="rect"/>
          <p:cNvSpPr/>
          <p:nvPr/>
        </p:nvSpPr>
        <p:spPr>
          <a:xfrm>
            <a:off x="3643883" y="5626608"/>
            <a:ext cx="5013959" cy="448056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874" name="table 874"/>
          <p:cNvGraphicFramePr>
            <a:graphicFrameLocks noGrp="1"/>
          </p:cNvGraphicFramePr>
          <p:nvPr/>
        </p:nvGraphicFramePr>
        <p:xfrm>
          <a:off x="3548253" y="957453"/>
          <a:ext cx="5206365" cy="5182234"/>
        </p:xfrm>
        <a:graphic>
          <a:graphicData uri="http://schemas.openxmlformats.org/drawingml/2006/table">
            <a:tbl>
              <a:tblPr/>
              <a:tblGrid>
                <a:gridCol w="5206365"/>
              </a:tblGrid>
              <a:tr h="51631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marL="6858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关键业绩方面的数量和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价值分布</a:t>
                      </a:r>
                      <a:endParaRPr lang="en-US" altLang="en-US" sz="1400" dirty="0"/>
                    </a:p>
                    <a:p>
                      <a:pPr marL="68580" algn="l" rtl="0" eaLnBrk="0">
                        <a:lnSpc>
                          <a:spcPct val="83000"/>
                        </a:lnSpc>
                        <a:spcBef>
                          <a:spcPts val="20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按个别区域划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marL="1626235" algn="l" rtl="0" eaLnBrk="0">
                        <a:lnSpc>
                          <a:spcPct val="98000"/>
                        </a:lnSpc>
                        <a:spcBef>
                          <a:spcPts val="430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对收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入池进行同样的分析</a:t>
                      </a:r>
                      <a:endParaRPr lang="en-US" altLang="en-US" sz="1400" dirty="0"/>
                    </a:p>
                    <a:p>
                      <a:pPr marL="1879600" algn="l" rtl="0" eaLnBrk="0">
                        <a:lnSpc>
                          <a:spcPct val="92000"/>
                        </a:lnSpc>
                        <a:spcBef>
                          <a:spcPts val="35"/>
                        </a:spcBef>
                      </a:pPr>
                      <a:r>
                        <a:rPr sz="1400" b="1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1400" spc="-1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销售量</a:t>
                      </a: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x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销售价格</a:t>
                      </a: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75" name="path"/>
          <p:cNvSpPr/>
          <p:nvPr/>
        </p:nvSpPr>
        <p:spPr>
          <a:xfrm>
            <a:off x="4703720" y="1952387"/>
            <a:ext cx="348572" cy="357725"/>
          </a:xfrm>
          <a:custGeom>
            <a:avLst/>
            <a:gdLst/>
            <a:ahLst/>
            <a:cxnLst/>
            <a:rect l="0" t="0" r="0" b="0"/>
            <a:pathLst>
              <a:path w="548" h="563">
                <a:moveTo>
                  <a:pt x="541" y="556"/>
                </a:moveTo>
                <a:lnTo>
                  <a:pt x="7" y="6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12" name="group 212"/>
          <p:cNvGrpSpPr/>
          <p:nvPr/>
        </p:nvGrpSpPr>
        <p:grpSpPr>
          <a:xfrm rot="21600000">
            <a:off x="3662171" y="1959471"/>
            <a:ext cx="4896267" cy="333016"/>
            <a:chOff x="0" y="0"/>
            <a:chExt cx="4896267" cy="333016"/>
          </a:xfrm>
        </p:grpSpPr>
        <p:sp>
          <p:nvSpPr>
            <p:cNvPr id="876" name="path"/>
            <p:cNvSpPr/>
            <p:nvPr/>
          </p:nvSpPr>
          <p:spPr>
            <a:xfrm>
              <a:off x="0" y="3440"/>
              <a:ext cx="1379220" cy="326136"/>
            </a:xfrm>
            <a:custGeom>
              <a:avLst/>
              <a:gdLst/>
              <a:ahLst/>
              <a:cxnLst/>
              <a:rect l="0" t="0" r="0" b="0"/>
              <a:pathLst>
                <a:path w="2172" h="513">
                  <a:moveTo>
                    <a:pt x="2172" y="513"/>
                  </a:moveTo>
                  <a:lnTo>
                    <a:pt x="0" y="513"/>
                  </a:lnTo>
                  <a:lnTo>
                    <a:pt x="0" y="0"/>
                  </a:lnTo>
                  <a:lnTo>
                    <a:pt x="1635" y="0"/>
                  </a:lnTo>
                  <a:lnTo>
                    <a:pt x="2172" y="513"/>
                  </a:lnTo>
                  <a:close/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7" name="path"/>
            <p:cNvSpPr/>
            <p:nvPr/>
          </p:nvSpPr>
          <p:spPr>
            <a:xfrm>
              <a:off x="1035312" y="0"/>
              <a:ext cx="347200" cy="333016"/>
            </a:xfrm>
            <a:custGeom>
              <a:avLst/>
              <a:gdLst/>
              <a:ahLst/>
              <a:cxnLst/>
              <a:rect l="0" t="0" r="0" b="0"/>
              <a:pathLst>
                <a:path w="546" h="524">
                  <a:moveTo>
                    <a:pt x="5" y="5"/>
                  </a:moveTo>
                  <a:lnTo>
                    <a:pt x="541" y="519"/>
                  </a:lnTo>
                  <a:close/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8" name="path"/>
            <p:cNvSpPr/>
            <p:nvPr/>
          </p:nvSpPr>
          <p:spPr>
            <a:xfrm>
              <a:off x="2557272" y="3440"/>
              <a:ext cx="1162812" cy="326136"/>
            </a:xfrm>
            <a:custGeom>
              <a:avLst/>
              <a:gdLst/>
              <a:ahLst/>
              <a:cxnLst/>
              <a:rect l="0" t="0" r="0" b="0"/>
              <a:pathLst>
                <a:path w="1831" h="513">
                  <a:moveTo>
                    <a:pt x="0" y="502"/>
                  </a:moveTo>
                  <a:lnTo>
                    <a:pt x="149" y="0"/>
                  </a:lnTo>
                  <a:lnTo>
                    <a:pt x="1565" y="0"/>
                  </a:lnTo>
                  <a:lnTo>
                    <a:pt x="1831" y="513"/>
                  </a:lnTo>
                  <a:lnTo>
                    <a:pt x="0" y="502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9" name="path"/>
            <p:cNvSpPr/>
            <p:nvPr/>
          </p:nvSpPr>
          <p:spPr>
            <a:xfrm>
              <a:off x="3546819" y="1248"/>
              <a:ext cx="177493" cy="330519"/>
            </a:xfrm>
            <a:custGeom>
              <a:avLst/>
              <a:gdLst/>
              <a:ahLst/>
              <a:cxnLst/>
              <a:rect l="0" t="0" r="0" b="0"/>
              <a:pathLst>
                <a:path w="279" h="520">
                  <a:moveTo>
                    <a:pt x="6" y="3"/>
                  </a:moveTo>
                  <a:lnTo>
                    <a:pt x="272" y="517"/>
                  </a:lnTo>
                </a:path>
              </a:pathLst>
            </a:custGeom>
            <a:noFill/>
            <a:ln w="952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0" name="path"/>
            <p:cNvSpPr/>
            <p:nvPr/>
          </p:nvSpPr>
          <p:spPr>
            <a:xfrm>
              <a:off x="3727704" y="3440"/>
              <a:ext cx="1164335" cy="326136"/>
            </a:xfrm>
            <a:custGeom>
              <a:avLst/>
              <a:gdLst/>
              <a:ahLst/>
              <a:cxnLst/>
              <a:rect l="0" t="0" r="0" b="0"/>
              <a:pathLst>
                <a:path w="1833" h="513">
                  <a:moveTo>
                    <a:pt x="0" y="502"/>
                  </a:moveTo>
                  <a:lnTo>
                    <a:pt x="149" y="0"/>
                  </a:lnTo>
                  <a:lnTo>
                    <a:pt x="1567" y="0"/>
                  </a:lnTo>
                  <a:lnTo>
                    <a:pt x="1833" y="513"/>
                  </a:lnTo>
                  <a:lnTo>
                    <a:pt x="0" y="502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1" name="path"/>
            <p:cNvSpPr/>
            <p:nvPr/>
          </p:nvSpPr>
          <p:spPr>
            <a:xfrm>
              <a:off x="4718522" y="1246"/>
              <a:ext cx="177744" cy="330524"/>
            </a:xfrm>
            <a:custGeom>
              <a:avLst/>
              <a:gdLst/>
              <a:ahLst/>
              <a:cxnLst/>
              <a:rect l="0" t="0" r="0" b="0"/>
              <a:pathLst>
                <a:path w="279" h="520">
                  <a:moveTo>
                    <a:pt x="6" y="3"/>
                  </a:moveTo>
                  <a:lnTo>
                    <a:pt x="273" y="517"/>
                  </a:lnTo>
                </a:path>
              </a:pathLst>
            </a:custGeom>
            <a:noFill/>
            <a:ln w="952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2" name="path"/>
            <p:cNvSpPr/>
            <p:nvPr/>
          </p:nvSpPr>
          <p:spPr>
            <a:xfrm>
              <a:off x="1388364" y="3440"/>
              <a:ext cx="1162812" cy="326136"/>
            </a:xfrm>
            <a:custGeom>
              <a:avLst/>
              <a:gdLst/>
              <a:ahLst/>
              <a:cxnLst/>
              <a:rect l="0" t="0" r="0" b="0"/>
              <a:pathLst>
                <a:path w="1831" h="513">
                  <a:moveTo>
                    <a:pt x="0" y="502"/>
                  </a:moveTo>
                  <a:lnTo>
                    <a:pt x="149" y="0"/>
                  </a:lnTo>
                  <a:lnTo>
                    <a:pt x="1565" y="0"/>
                  </a:lnTo>
                  <a:lnTo>
                    <a:pt x="1831" y="513"/>
                  </a:lnTo>
                  <a:lnTo>
                    <a:pt x="0" y="502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3" name="path"/>
            <p:cNvSpPr/>
            <p:nvPr/>
          </p:nvSpPr>
          <p:spPr>
            <a:xfrm>
              <a:off x="2377910" y="1248"/>
              <a:ext cx="177494" cy="330519"/>
            </a:xfrm>
            <a:custGeom>
              <a:avLst/>
              <a:gdLst/>
              <a:ahLst/>
              <a:cxnLst/>
              <a:rect l="0" t="0" r="0" b="0"/>
              <a:pathLst>
                <a:path w="279" h="520">
                  <a:moveTo>
                    <a:pt x="6" y="3"/>
                  </a:moveTo>
                  <a:lnTo>
                    <a:pt x="272" y="517"/>
                  </a:lnTo>
                </a:path>
              </a:pathLst>
            </a:custGeom>
            <a:noFill/>
            <a:ln w="952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84" name="path"/>
          <p:cNvSpPr/>
          <p:nvPr/>
        </p:nvSpPr>
        <p:spPr>
          <a:xfrm>
            <a:off x="5045970" y="1961557"/>
            <a:ext cx="103746" cy="321606"/>
          </a:xfrm>
          <a:custGeom>
            <a:avLst/>
            <a:gdLst/>
            <a:ahLst/>
            <a:cxnLst/>
            <a:rect l="0" t="0" r="0" b="0"/>
            <a:pathLst>
              <a:path w="163" h="506">
                <a:moveTo>
                  <a:pt x="7" y="504"/>
                </a:moveTo>
                <a:lnTo>
                  <a:pt x="156" y="2"/>
                </a:lnTo>
              </a:path>
            </a:pathLst>
          </a:custGeom>
          <a:noFill/>
          <a:ln w="9525" cap="flat">
            <a:solidFill>
              <a:srgbClr val="B3B3B3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5" name="path"/>
          <p:cNvSpPr/>
          <p:nvPr/>
        </p:nvSpPr>
        <p:spPr>
          <a:xfrm>
            <a:off x="3727703" y="2779585"/>
            <a:ext cx="4847463" cy="9525"/>
          </a:xfrm>
          <a:custGeom>
            <a:avLst/>
            <a:gdLst/>
            <a:ahLst/>
            <a:cxnLst/>
            <a:rect l="0" t="0" r="0" b="0"/>
            <a:pathLst>
              <a:path w="7633" h="15">
                <a:moveTo>
                  <a:pt x="0" y="7"/>
                </a:moveTo>
                <a:lnTo>
                  <a:pt x="7633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886" name="picture 88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154423" y="2007133"/>
            <a:ext cx="943190" cy="940155"/>
          </a:xfrm>
          <a:prstGeom prst="rect">
            <a:avLst/>
          </a:prstGeom>
        </p:spPr>
      </p:pic>
      <p:graphicFrame>
        <p:nvGraphicFramePr>
          <p:cNvPr id="887" name="table 887"/>
          <p:cNvGraphicFramePr>
            <a:graphicFrameLocks noGrp="1"/>
          </p:cNvGraphicFramePr>
          <p:nvPr/>
        </p:nvGraphicFramePr>
        <p:xfrm>
          <a:off x="3652773" y="1950466"/>
          <a:ext cx="4996180" cy="3627119"/>
        </p:xfrm>
        <a:graphic>
          <a:graphicData uri="http://schemas.openxmlformats.org/drawingml/2006/table">
            <a:tbl>
              <a:tblPr/>
              <a:tblGrid>
                <a:gridCol w="390525"/>
                <a:gridCol w="342900"/>
                <a:gridCol w="833119"/>
                <a:gridCol w="176530"/>
                <a:gridCol w="335914"/>
                <a:gridCol w="390525"/>
                <a:gridCol w="464184"/>
                <a:gridCol w="437515"/>
                <a:gridCol w="438150"/>
                <a:gridCol w="438150"/>
                <a:gridCol w="304800"/>
                <a:gridCol w="361950"/>
                <a:gridCol w="81915"/>
              </a:tblGrid>
              <a:tr h="344804">
                <a:tc gridSpan="13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600" dirty="0"/>
                    </a:p>
                    <a:p>
                      <a:pPr marL="36830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全</a:t>
                      </a:r>
                      <a:r>
                        <a:rPr sz="1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球</a:t>
                      </a:r>
                      <a:endParaRPr lang="en-US" altLang="en-US" sz="14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0905">
                <a:tc gridSpan="13">
                  <a:txBody>
                    <a:bodyPr/>
                    <a:lstStyle/>
                    <a:p>
                      <a:pPr algn="l" rtl="0" eaLnBrk="0">
                        <a:lnSpc>
                          <a:spcPct val="132000"/>
                        </a:lnSpc>
                      </a:pPr>
                      <a:endParaRPr lang="en-US" altLang="en-US" sz="300" dirty="0"/>
                    </a:p>
                    <a:p>
                      <a:pPr marL="83185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估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</a:t>
                      </a:r>
                      <a:r>
                        <a:rPr sz="1400" spc="-1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400" spc="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容量</a:t>
                      </a:r>
                      <a:endParaRPr lang="en-US" altLang="en-US" sz="1400" dirty="0"/>
                    </a:p>
                    <a:p>
                      <a:pPr marL="84455" algn="l" rtl="0" eaLnBrk="0">
                        <a:lnSpc>
                          <a:spcPts val="1700"/>
                        </a:lnSpc>
                      </a:pPr>
                      <a:r>
                        <a:rPr sz="1400" spc="-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今天的单位，按有效载荷和速度绘制</a:t>
                      </a:r>
                      <a:r>
                        <a:rPr sz="14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300" dirty="0"/>
                    </a:p>
                    <a:p>
                      <a:pPr marL="90805" algn="l" rtl="0" eaLnBrk="0">
                        <a:lnSpc>
                          <a:spcPts val="1730"/>
                        </a:lnSpc>
                        <a:spcBef>
                          <a:spcPts val="0"/>
                        </a:spcBef>
                      </a:pPr>
                      <a:r>
                        <a:rPr sz="2100" spc="10" baseline="700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速度</a:t>
                      </a:r>
                      <a:r>
                        <a:rPr sz="13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&lt;250        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&lt;500           &lt;1000           &lt;5000           &lt;20000</a:t>
                      </a:r>
                      <a:endParaRPr lang="en-US" altLang="en-US" sz="12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97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81634">
                <a:tc gridSpan="13"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900" dirty="0"/>
                    </a:p>
                    <a:p>
                      <a:pPr algn="r" rtl="0" eaLnBrk="0">
                        <a:lnSpc>
                          <a:spcPts val="17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14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14" name="group 214"/>
          <p:cNvGrpSpPr/>
          <p:nvPr/>
        </p:nvGrpSpPr>
        <p:grpSpPr>
          <a:xfrm rot="21600000">
            <a:off x="7743253" y="2860357"/>
            <a:ext cx="175640" cy="175641"/>
            <a:chOff x="0" y="0"/>
            <a:chExt cx="175640" cy="175641"/>
          </a:xfrm>
        </p:grpSpPr>
        <p:sp>
          <p:nvSpPr>
            <p:cNvPr id="888" name="path"/>
            <p:cNvSpPr/>
            <p:nvPr/>
          </p:nvSpPr>
          <p:spPr>
            <a:xfrm>
              <a:off x="4762" y="4762"/>
              <a:ext cx="166115" cy="166116"/>
            </a:xfrm>
            <a:custGeom>
              <a:avLst/>
              <a:gdLst/>
              <a:ahLst/>
              <a:cxnLst/>
              <a:rect l="0" t="0" r="0" b="0"/>
              <a:pathLst>
                <a:path w="261" h="261">
                  <a:moveTo>
                    <a:pt x="0" y="130"/>
                  </a:moveTo>
                  <a:cubicBezTo>
                    <a:pt x="0" y="58"/>
                    <a:pt x="58" y="0"/>
                    <a:pt x="130" y="0"/>
                  </a:cubicBezTo>
                  <a:cubicBezTo>
                    <a:pt x="203" y="0"/>
                    <a:pt x="261" y="58"/>
                    <a:pt x="261" y="130"/>
                  </a:cubicBezTo>
                  <a:cubicBezTo>
                    <a:pt x="261" y="203"/>
                    <a:pt x="203" y="261"/>
                    <a:pt x="130" y="261"/>
                  </a:cubicBezTo>
                  <a:cubicBezTo>
                    <a:pt x="58" y="261"/>
                    <a:pt x="0" y="203"/>
                    <a:pt x="0" y="130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9" name="path"/>
            <p:cNvSpPr/>
            <p:nvPr/>
          </p:nvSpPr>
          <p:spPr>
            <a:xfrm>
              <a:off x="0" y="0"/>
              <a:ext cx="175640" cy="175641"/>
            </a:xfrm>
            <a:custGeom>
              <a:avLst/>
              <a:gdLst/>
              <a:ahLst/>
              <a:cxnLst/>
              <a:rect l="0" t="0" r="0" b="0"/>
              <a:pathLst>
                <a:path w="276" h="276">
                  <a:moveTo>
                    <a:pt x="7" y="138"/>
                  </a:moveTo>
                  <a:cubicBezTo>
                    <a:pt x="7" y="66"/>
                    <a:pt x="66" y="7"/>
                    <a:pt x="138" y="7"/>
                  </a:cubicBezTo>
                  <a:cubicBezTo>
                    <a:pt x="210" y="7"/>
                    <a:pt x="269" y="66"/>
                    <a:pt x="269" y="138"/>
                  </a:cubicBezTo>
                  <a:cubicBezTo>
                    <a:pt x="269" y="210"/>
                    <a:pt x="210" y="269"/>
                    <a:pt x="138" y="269"/>
                  </a:cubicBezTo>
                  <a:cubicBezTo>
                    <a:pt x="66" y="269"/>
                    <a:pt x="7" y="210"/>
                    <a:pt x="7" y="138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16" name="group 216"/>
          <p:cNvGrpSpPr/>
          <p:nvPr/>
        </p:nvGrpSpPr>
        <p:grpSpPr>
          <a:xfrm rot="21600000">
            <a:off x="6848664" y="2860357"/>
            <a:ext cx="174117" cy="175641"/>
            <a:chOff x="0" y="0"/>
            <a:chExt cx="174117" cy="175641"/>
          </a:xfrm>
        </p:grpSpPr>
        <p:sp>
          <p:nvSpPr>
            <p:cNvPr id="890" name="path"/>
            <p:cNvSpPr/>
            <p:nvPr/>
          </p:nvSpPr>
          <p:spPr>
            <a:xfrm>
              <a:off x="4762" y="4762"/>
              <a:ext cx="164592" cy="166116"/>
            </a:xfrm>
            <a:custGeom>
              <a:avLst/>
              <a:gdLst/>
              <a:ahLst/>
              <a:cxnLst/>
              <a:rect l="0" t="0" r="0" b="0"/>
              <a:pathLst>
                <a:path w="259" h="261">
                  <a:moveTo>
                    <a:pt x="0" y="130"/>
                  </a:moveTo>
                  <a:cubicBezTo>
                    <a:pt x="0" y="58"/>
                    <a:pt x="58" y="0"/>
                    <a:pt x="129" y="0"/>
                  </a:cubicBezTo>
                  <a:cubicBezTo>
                    <a:pt x="201" y="0"/>
                    <a:pt x="259" y="58"/>
                    <a:pt x="259" y="130"/>
                  </a:cubicBezTo>
                  <a:cubicBezTo>
                    <a:pt x="259" y="203"/>
                    <a:pt x="201" y="261"/>
                    <a:pt x="129" y="261"/>
                  </a:cubicBezTo>
                  <a:cubicBezTo>
                    <a:pt x="58" y="261"/>
                    <a:pt x="0" y="203"/>
                    <a:pt x="0" y="130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1" name="path"/>
            <p:cNvSpPr/>
            <p:nvPr/>
          </p:nvSpPr>
          <p:spPr>
            <a:xfrm>
              <a:off x="0" y="0"/>
              <a:ext cx="174117" cy="175641"/>
            </a:xfrm>
            <a:custGeom>
              <a:avLst/>
              <a:gdLst/>
              <a:ahLst/>
              <a:cxnLst/>
              <a:rect l="0" t="0" r="0" b="0"/>
              <a:pathLst>
                <a:path w="274" h="276">
                  <a:moveTo>
                    <a:pt x="7" y="138"/>
                  </a:moveTo>
                  <a:cubicBezTo>
                    <a:pt x="7" y="66"/>
                    <a:pt x="65" y="7"/>
                    <a:pt x="137" y="7"/>
                  </a:cubicBezTo>
                  <a:cubicBezTo>
                    <a:pt x="208" y="7"/>
                    <a:pt x="266" y="66"/>
                    <a:pt x="266" y="138"/>
                  </a:cubicBezTo>
                  <a:cubicBezTo>
                    <a:pt x="266" y="210"/>
                    <a:pt x="208" y="269"/>
                    <a:pt x="137" y="269"/>
                  </a:cubicBezTo>
                  <a:cubicBezTo>
                    <a:pt x="65" y="269"/>
                    <a:pt x="7" y="210"/>
                    <a:pt x="7" y="138"/>
                  </a:cubicBezTo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18" name="group 218"/>
          <p:cNvGrpSpPr/>
          <p:nvPr/>
        </p:nvGrpSpPr>
        <p:grpSpPr>
          <a:xfrm rot="21600000">
            <a:off x="5952553" y="2860357"/>
            <a:ext cx="175641" cy="175641"/>
            <a:chOff x="0" y="0"/>
            <a:chExt cx="175641" cy="175641"/>
          </a:xfrm>
        </p:grpSpPr>
        <p:sp>
          <p:nvSpPr>
            <p:cNvPr id="892" name="path"/>
            <p:cNvSpPr/>
            <p:nvPr/>
          </p:nvSpPr>
          <p:spPr>
            <a:xfrm>
              <a:off x="4762" y="4762"/>
              <a:ext cx="166116" cy="166116"/>
            </a:xfrm>
            <a:custGeom>
              <a:avLst/>
              <a:gdLst/>
              <a:ahLst/>
              <a:cxnLst/>
              <a:rect l="0" t="0" r="0" b="0"/>
              <a:pathLst>
                <a:path w="261" h="261">
                  <a:moveTo>
                    <a:pt x="0" y="130"/>
                  </a:moveTo>
                  <a:cubicBezTo>
                    <a:pt x="0" y="58"/>
                    <a:pt x="58" y="0"/>
                    <a:pt x="130" y="0"/>
                  </a:cubicBezTo>
                  <a:cubicBezTo>
                    <a:pt x="203" y="0"/>
                    <a:pt x="261" y="58"/>
                    <a:pt x="261" y="130"/>
                  </a:cubicBezTo>
                  <a:cubicBezTo>
                    <a:pt x="261" y="203"/>
                    <a:pt x="203" y="261"/>
                    <a:pt x="130" y="261"/>
                  </a:cubicBezTo>
                  <a:cubicBezTo>
                    <a:pt x="58" y="261"/>
                    <a:pt x="0" y="203"/>
                    <a:pt x="0" y="130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3" name="path"/>
            <p:cNvSpPr/>
            <p:nvPr/>
          </p:nvSpPr>
          <p:spPr>
            <a:xfrm>
              <a:off x="0" y="0"/>
              <a:ext cx="175641" cy="175641"/>
            </a:xfrm>
            <a:custGeom>
              <a:avLst/>
              <a:gdLst/>
              <a:ahLst/>
              <a:cxnLst/>
              <a:rect l="0" t="0" r="0" b="0"/>
              <a:pathLst>
                <a:path w="276" h="276">
                  <a:moveTo>
                    <a:pt x="7" y="138"/>
                  </a:moveTo>
                  <a:cubicBezTo>
                    <a:pt x="7" y="66"/>
                    <a:pt x="66" y="7"/>
                    <a:pt x="138" y="7"/>
                  </a:cubicBezTo>
                  <a:cubicBezTo>
                    <a:pt x="210" y="7"/>
                    <a:pt x="269" y="66"/>
                    <a:pt x="269" y="138"/>
                  </a:cubicBezTo>
                  <a:cubicBezTo>
                    <a:pt x="269" y="210"/>
                    <a:pt x="210" y="269"/>
                    <a:pt x="138" y="269"/>
                  </a:cubicBezTo>
                  <a:cubicBezTo>
                    <a:pt x="66" y="269"/>
                    <a:pt x="7" y="210"/>
                    <a:pt x="7" y="138"/>
                  </a:cubicBezTo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20" name="group 220"/>
          <p:cNvGrpSpPr/>
          <p:nvPr/>
        </p:nvGrpSpPr>
        <p:grpSpPr>
          <a:xfrm rot="21600000">
            <a:off x="5141785" y="2860357"/>
            <a:ext cx="174116" cy="175641"/>
            <a:chOff x="0" y="0"/>
            <a:chExt cx="174116" cy="175641"/>
          </a:xfrm>
        </p:grpSpPr>
        <p:sp>
          <p:nvSpPr>
            <p:cNvPr id="894" name="path"/>
            <p:cNvSpPr/>
            <p:nvPr/>
          </p:nvSpPr>
          <p:spPr>
            <a:xfrm>
              <a:off x="4762" y="4762"/>
              <a:ext cx="164591" cy="166116"/>
            </a:xfrm>
            <a:custGeom>
              <a:avLst/>
              <a:gdLst/>
              <a:ahLst/>
              <a:cxnLst/>
              <a:rect l="0" t="0" r="0" b="0"/>
              <a:pathLst>
                <a:path w="259" h="261">
                  <a:moveTo>
                    <a:pt x="0" y="130"/>
                  </a:moveTo>
                  <a:cubicBezTo>
                    <a:pt x="0" y="58"/>
                    <a:pt x="57" y="0"/>
                    <a:pt x="129" y="0"/>
                  </a:cubicBezTo>
                  <a:cubicBezTo>
                    <a:pt x="201" y="0"/>
                    <a:pt x="259" y="58"/>
                    <a:pt x="259" y="130"/>
                  </a:cubicBezTo>
                  <a:cubicBezTo>
                    <a:pt x="259" y="203"/>
                    <a:pt x="201" y="261"/>
                    <a:pt x="129" y="261"/>
                  </a:cubicBezTo>
                  <a:cubicBezTo>
                    <a:pt x="57" y="261"/>
                    <a:pt x="0" y="203"/>
                    <a:pt x="0" y="130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5" name="path"/>
            <p:cNvSpPr/>
            <p:nvPr/>
          </p:nvSpPr>
          <p:spPr>
            <a:xfrm>
              <a:off x="0" y="0"/>
              <a:ext cx="174116" cy="175641"/>
            </a:xfrm>
            <a:custGeom>
              <a:avLst/>
              <a:gdLst/>
              <a:ahLst/>
              <a:cxnLst/>
              <a:rect l="0" t="0" r="0" b="0"/>
              <a:pathLst>
                <a:path w="274" h="276">
                  <a:moveTo>
                    <a:pt x="7" y="138"/>
                  </a:moveTo>
                  <a:cubicBezTo>
                    <a:pt x="7" y="66"/>
                    <a:pt x="65" y="7"/>
                    <a:pt x="137" y="7"/>
                  </a:cubicBezTo>
                  <a:cubicBezTo>
                    <a:pt x="208" y="7"/>
                    <a:pt x="266" y="66"/>
                    <a:pt x="266" y="138"/>
                  </a:cubicBezTo>
                  <a:cubicBezTo>
                    <a:pt x="266" y="210"/>
                    <a:pt x="208" y="269"/>
                    <a:pt x="137" y="269"/>
                  </a:cubicBezTo>
                  <a:cubicBezTo>
                    <a:pt x="65" y="269"/>
                    <a:pt x="7" y="210"/>
                    <a:pt x="7" y="138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22" name="group 222"/>
          <p:cNvGrpSpPr/>
          <p:nvPr/>
        </p:nvGrpSpPr>
        <p:grpSpPr>
          <a:xfrm rot="21600000">
            <a:off x="4331017" y="2860357"/>
            <a:ext cx="174116" cy="175641"/>
            <a:chOff x="0" y="0"/>
            <a:chExt cx="174116" cy="175641"/>
          </a:xfrm>
        </p:grpSpPr>
        <p:sp>
          <p:nvSpPr>
            <p:cNvPr id="896" name="path"/>
            <p:cNvSpPr/>
            <p:nvPr/>
          </p:nvSpPr>
          <p:spPr>
            <a:xfrm>
              <a:off x="4762" y="4762"/>
              <a:ext cx="164591" cy="166116"/>
            </a:xfrm>
            <a:custGeom>
              <a:avLst/>
              <a:gdLst/>
              <a:ahLst/>
              <a:cxnLst/>
              <a:rect l="0" t="0" r="0" b="0"/>
              <a:pathLst>
                <a:path w="259" h="261">
                  <a:moveTo>
                    <a:pt x="0" y="130"/>
                  </a:moveTo>
                  <a:cubicBezTo>
                    <a:pt x="0" y="58"/>
                    <a:pt x="57" y="0"/>
                    <a:pt x="129" y="0"/>
                  </a:cubicBezTo>
                  <a:cubicBezTo>
                    <a:pt x="201" y="0"/>
                    <a:pt x="259" y="58"/>
                    <a:pt x="259" y="130"/>
                  </a:cubicBezTo>
                  <a:cubicBezTo>
                    <a:pt x="259" y="203"/>
                    <a:pt x="201" y="261"/>
                    <a:pt x="129" y="261"/>
                  </a:cubicBezTo>
                  <a:cubicBezTo>
                    <a:pt x="57" y="261"/>
                    <a:pt x="0" y="203"/>
                    <a:pt x="0" y="130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7" name="path"/>
            <p:cNvSpPr/>
            <p:nvPr/>
          </p:nvSpPr>
          <p:spPr>
            <a:xfrm>
              <a:off x="0" y="0"/>
              <a:ext cx="174116" cy="175641"/>
            </a:xfrm>
            <a:custGeom>
              <a:avLst/>
              <a:gdLst/>
              <a:ahLst/>
              <a:cxnLst/>
              <a:rect l="0" t="0" r="0" b="0"/>
              <a:pathLst>
                <a:path w="274" h="276">
                  <a:moveTo>
                    <a:pt x="7" y="138"/>
                  </a:moveTo>
                  <a:cubicBezTo>
                    <a:pt x="7" y="66"/>
                    <a:pt x="65" y="7"/>
                    <a:pt x="137" y="7"/>
                  </a:cubicBezTo>
                  <a:cubicBezTo>
                    <a:pt x="208" y="7"/>
                    <a:pt x="266" y="66"/>
                    <a:pt x="266" y="138"/>
                  </a:cubicBezTo>
                  <a:cubicBezTo>
                    <a:pt x="266" y="210"/>
                    <a:pt x="208" y="269"/>
                    <a:pt x="137" y="269"/>
                  </a:cubicBezTo>
                  <a:cubicBezTo>
                    <a:pt x="65" y="269"/>
                    <a:pt x="7" y="210"/>
                    <a:pt x="7" y="138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24" name="group 224"/>
          <p:cNvGrpSpPr/>
          <p:nvPr/>
        </p:nvGrpSpPr>
        <p:grpSpPr>
          <a:xfrm rot="21600000">
            <a:off x="117729" y="957453"/>
            <a:ext cx="3492117" cy="5182361"/>
            <a:chOff x="0" y="0"/>
            <a:chExt cx="3492117" cy="5182361"/>
          </a:xfrm>
        </p:grpSpPr>
        <p:sp>
          <p:nvSpPr>
            <p:cNvPr id="898" name="path"/>
            <p:cNvSpPr/>
            <p:nvPr/>
          </p:nvSpPr>
          <p:spPr>
            <a:xfrm>
              <a:off x="9525" y="9525"/>
              <a:ext cx="3473196" cy="5163311"/>
            </a:xfrm>
            <a:custGeom>
              <a:avLst/>
              <a:gdLst/>
              <a:ahLst/>
              <a:cxnLst/>
              <a:rect l="0" t="0" r="0" b="0"/>
              <a:pathLst>
                <a:path w="5469" h="8131">
                  <a:moveTo>
                    <a:pt x="0" y="0"/>
                  </a:moveTo>
                  <a:lnTo>
                    <a:pt x="4794" y="0"/>
                  </a:lnTo>
                  <a:lnTo>
                    <a:pt x="5469" y="4065"/>
                  </a:lnTo>
                  <a:lnTo>
                    <a:pt x="4794" y="8131"/>
                  </a:lnTo>
                  <a:lnTo>
                    <a:pt x="0" y="8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9" name="path"/>
            <p:cNvSpPr/>
            <p:nvPr/>
          </p:nvSpPr>
          <p:spPr>
            <a:xfrm>
              <a:off x="0" y="0"/>
              <a:ext cx="3054222" cy="5182361"/>
            </a:xfrm>
            <a:custGeom>
              <a:avLst/>
              <a:gdLst/>
              <a:ahLst/>
              <a:cxnLst/>
              <a:rect l="0" t="0" r="0" b="0"/>
              <a:pathLst>
                <a:path w="4809" h="8161">
                  <a:moveTo>
                    <a:pt x="15" y="15"/>
                  </a:moveTo>
                  <a:lnTo>
                    <a:pt x="4809" y="15"/>
                  </a:lnTo>
                  <a:moveTo>
                    <a:pt x="4809" y="8146"/>
                  </a:moveTo>
                  <a:lnTo>
                    <a:pt x="15" y="8146"/>
                  </a:lnTo>
                  <a:lnTo>
                    <a:pt x="15" y="15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00" name="path"/>
            <p:cNvSpPr/>
            <p:nvPr/>
          </p:nvSpPr>
          <p:spPr>
            <a:xfrm>
              <a:off x="3044826" y="7965"/>
              <a:ext cx="447290" cy="5166431"/>
            </a:xfrm>
            <a:custGeom>
              <a:avLst/>
              <a:gdLst/>
              <a:ahLst/>
              <a:cxnLst/>
              <a:rect l="0" t="0" r="0" b="0"/>
              <a:pathLst>
                <a:path w="704" h="8136">
                  <a:moveTo>
                    <a:pt x="14" y="2"/>
                  </a:moveTo>
                  <a:lnTo>
                    <a:pt x="689" y="4068"/>
                  </a:lnTo>
                  <a:lnTo>
                    <a:pt x="14" y="8133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01" name="rect"/>
            <p:cNvSpPr/>
            <p:nvPr/>
          </p:nvSpPr>
          <p:spPr>
            <a:xfrm>
              <a:off x="8762" y="8763"/>
              <a:ext cx="3118103" cy="370332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02" name="textbox 902"/>
            <p:cNvSpPr/>
            <p:nvPr/>
          </p:nvSpPr>
          <p:spPr>
            <a:xfrm>
              <a:off x="75012" y="102482"/>
              <a:ext cx="2973704" cy="3566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4000"/>
                </a:lnSpc>
              </a:pPr>
              <a:endParaRPr lang="en-US" altLang="en-US" sz="100" dirty="0"/>
            </a:p>
            <a:p>
              <a:pPr marL="12700" algn="l" rtl="0" eaLnBrk="0">
                <a:lnSpc>
                  <a:spcPct val="98000"/>
                </a:lnSpc>
              </a:pPr>
              <a:r>
                <a:rPr sz="14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办</a:t>
              </a:r>
              <a:r>
                <a:rPr sz="14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endParaRPr lang="en-US" altLang="en-US" sz="1400" dirty="0"/>
            </a:p>
            <a:p>
              <a:pPr marL="205740" indent="-180340" algn="l" rtl="0" eaLnBrk="0">
                <a:lnSpc>
                  <a:spcPct val="90000"/>
                </a:lnSpc>
                <a:spcBef>
                  <a:spcPts val="995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收集和分析关键业绩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维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度的市场数  </a:t>
              </a:r>
              <a:r>
                <a:rPr sz="1400" spc="-8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据</a:t>
              </a:r>
              <a:r>
                <a:rPr sz="1400" spc="-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400" dirty="0"/>
            </a:p>
            <a:p>
              <a:pPr marL="24765" algn="l" rtl="0" eaLnBrk="0">
                <a:lnSpc>
                  <a:spcPct val="83000"/>
                </a:lnSpc>
                <a:spcBef>
                  <a:spcPts val="290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建立代表真实市场的市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场数据</a:t>
              </a:r>
              <a:endParaRPr lang="en-US" altLang="en-US" sz="1400" dirty="0"/>
            </a:p>
            <a:p>
              <a:pPr marL="203835" algn="l" rtl="0" eaLnBrk="0">
                <a:lnSpc>
                  <a:spcPct val="88000"/>
                </a:lnSpc>
                <a:spcBef>
                  <a:spcPts val="115"/>
                </a:spcBef>
              </a:pPr>
              <a:r>
                <a:rPr sz="16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独立于自己的产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品</a:t>
              </a:r>
              <a:endParaRPr lang="en-US" altLang="en-US" sz="1400" dirty="0"/>
            </a:p>
            <a:p>
              <a:pPr marL="203835" algn="l" rtl="0" eaLnBrk="0">
                <a:lnSpc>
                  <a:spcPct val="88000"/>
                </a:lnSpc>
                <a:spcBef>
                  <a:spcPts val="110"/>
                </a:spcBef>
              </a:pPr>
              <a:r>
                <a:rPr sz="16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专注于全面的应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用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范围</a:t>
              </a:r>
              <a:endParaRPr lang="en-US" altLang="en-US" sz="1400" dirty="0"/>
            </a:p>
            <a:p>
              <a:pPr marL="468630" indent="-264795" algn="l" rtl="0" eaLnBrk="0">
                <a:lnSpc>
                  <a:spcPct val="92000"/>
                </a:lnSpc>
                <a:spcBef>
                  <a:spcPts val="140"/>
                </a:spcBef>
              </a:pPr>
              <a:r>
                <a:rPr sz="1600" spc="2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覆盖所有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(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未来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)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区域，也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是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弱代 </a:t>
              </a:r>
              <a:r>
                <a:rPr sz="1400" spc="-8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表</a:t>
              </a:r>
              <a:r>
                <a:rPr sz="1400" spc="-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400" dirty="0"/>
            </a:p>
            <a:p>
              <a:pPr marL="24765" algn="l" rtl="0" eaLnBrk="0">
                <a:lnSpc>
                  <a:spcPct val="83000"/>
                </a:lnSpc>
                <a:spcBef>
                  <a:spcPts val="300"/>
                </a:spcBef>
              </a:pPr>
              <a:r>
                <a:rPr sz="1700" spc="-1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分析市场上的数量和收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入池。</a:t>
              </a:r>
              <a:endParaRPr lang="en-US" altLang="en-US" sz="1400" dirty="0"/>
            </a:p>
            <a:p>
              <a:pPr marL="24765" algn="l" rtl="0" eaLnBrk="0">
                <a:lnSpc>
                  <a:spcPct val="83000"/>
                </a:lnSpc>
                <a:spcBef>
                  <a:spcPts val="240"/>
                </a:spcBef>
              </a:pPr>
              <a:r>
                <a:rPr sz="17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数据来源可以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是</a:t>
              </a:r>
              <a:endParaRPr lang="en-US" altLang="en-US" sz="1400" dirty="0"/>
            </a:p>
            <a:p>
              <a:pPr marL="467995" indent="-264160" algn="l" rtl="0" eaLnBrk="0">
                <a:lnSpc>
                  <a:spcPct val="93000"/>
                </a:lnSpc>
                <a:spcBef>
                  <a:spcPts val="115"/>
                </a:spcBef>
              </a:pPr>
              <a:r>
                <a:rPr sz="1600" spc="2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公司的失标和中标数据、销售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信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</a:t>
              </a:r>
              <a:r>
                <a:rPr sz="1400" spc="-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息。</a:t>
              </a:r>
              <a:endParaRPr lang="en-US" altLang="en-US" sz="1400" dirty="0"/>
            </a:p>
            <a:p>
              <a:pPr marL="203835" algn="l" rtl="0" eaLnBrk="0">
                <a:lnSpc>
                  <a:spcPct val="88000"/>
                </a:lnSpc>
                <a:spcBef>
                  <a:spcPts val="155"/>
                </a:spcBef>
              </a:pPr>
              <a:r>
                <a:rPr sz="1600" spc="5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市场报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告</a:t>
              </a:r>
              <a:endParaRPr lang="en-US" altLang="en-US" sz="1400" dirty="0"/>
            </a:p>
            <a:p>
              <a:pPr marL="203835" algn="l" rtl="0" eaLnBrk="0">
                <a:lnSpc>
                  <a:spcPct val="88000"/>
                </a:lnSpc>
                <a:spcBef>
                  <a:spcPts val="115"/>
                </a:spcBef>
              </a:pPr>
              <a:r>
                <a:rPr sz="1600" spc="5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客户调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查</a:t>
              </a:r>
              <a:endParaRPr lang="en-US" altLang="en-US" sz="1400" dirty="0"/>
            </a:p>
            <a:p>
              <a:pPr marL="203835" algn="l" rtl="0" eaLnBrk="0">
                <a:lnSpc>
                  <a:spcPct val="88000"/>
                </a:lnSpc>
                <a:spcBef>
                  <a:spcPts val="125"/>
                </a:spcBef>
              </a:pPr>
              <a:r>
                <a:rPr sz="1600" spc="5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专家访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谈</a:t>
              </a:r>
              <a:endParaRPr lang="en-US" altLang="en-US" sz="1400" dirty="0"/>
            </a:p>
          </p:txBody>
        </p:sp>
      </p:grpSp>
      <p:sp>
        <p:nvSpPr>
          <p:cNvPr id="903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4" name="textbox 904"/>
          <p:cNvSpPr/>
          <p:nvPr/>
        </p:nvSpPr>
        <p:spPr>
          <a:xfrm>
            <a:off x="469831" y="255327"/>
            <a:ext cx="4554220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104000"/>
              </a:lnSpc>
            </a:pP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销售、失标和中标、市场报告和专家意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见。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采访是市场分析的来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</a:t>
            </a:r>
            <a:endParaRPr lang="en-US" altLang="en-US" sz="1800" dirty="0"/>
          </a:p>
        </p:txBody>
      </p:sp>
      <p:sp>
        <p:nvSpPr>
          <p:cNvPr id="905" name="textbox 905"/>
          <p:cNvSpPr/>
          <p:nvPr/>
        </p:nvSpPr>
        <p:spPr>
          <a:xfrm>
            <a:off x="3557015" y="966216"/>
            <a:ext cx="5187950" cy="387350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6000"/>
              </a:lnSpc>
            </a:pPr>
            <a:endParaRPr lang="en-US" altLang="en-US" sz="600" dirty="0"/>
          </a:p>
          <a:p>
            <a:pPr marL="79375" algn="l" rtl="0" eaLnBrk="0">
              <a:lnSpc>
                <a:spcPct val="97000"/>
              </a:lnSpc>
              <a:spcBef>
                <a:spcPts val="0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结果。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今天的市场数据分析</a:t>
            </a:r>
            <a:endParaRPr lang="en-US" altLang="en-US" sz="1400" dirty="0"/>
          </a:p>
        </p:txBody>
      </p:sp>
      <p:sp>
        <p:nvSpPr>
          <p:cNvPr id="906" name="textbox 906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226" name="group 226"/>
          <p:cNvGrpSpPr/>
          <p:nvPr/>
        </p:nvGrpSpPr>
        <p:grpSpPr>
          <a:xfrm rot="21600000">
            <a:off x="4548255" y="4481699"/>
            <a:ext cx="637802" cy="362054"/>
            <a:chOff x="0" y="0"/>
            <a:chExt cx="637802" cy="362054"/>
          </a:xfrm>
        </p:grpSpPr>
        <p:sp>
          <p:nvSpPr>
            <p:cNvPr id="907" name="path"/>
            <p:cNvSpPr/>
            <p:nvPr/>
          </p:nvSpPr>
          <p:spPr>
            <a:xfrm>
              <a:off x="180934" y="85691"/>
              <a:ext cx="199947" cy="190671"/>
            </a:xfrm>
            <a:custGeom>
              <a:avLst/>
              <a:gdLst/>
              <a:ahLst/>
              <a:cxnLst/>
              <a:rect l="0" t="0" r="0" b="0"/>
              <a:pathLst>
                <a:path w="314" h="300">
                  <a:moveTo>
                    <a:pt x="7" y="202"/>
                  </a:moveTo>
                  <a:cubicBezTo>
                    <a:pt x="7" y="247"/>
                    <a:pt x="37" y="292"/>
                    <a:pt x="82" y="292"/>
                  </a:cubicBezTo>
                  <a:cubicBezTo>
                    <a:pt x="127" y="292"/>
                    <a:pt x="172" y="247"/>
                    <a:pt x="172" y="202"/>
                  </a:cubicBezTo>
                  <a:cubicBezTo>
                    <a:pt x="172" y="157"/>
                    <a:pt x="127" y="127"/>
                    <a:pt x="82" y="127"/>
                  </a:cubicBezTo>
                  <a:cubicBezTo>
                    <a:pt x="37" y="127"/>
                    <a:pt x="7" y="157"/>
                    <a:pt x="7" y="202"/>
                  </a:cubicBezTo>
                </a:path>
                <a:path w="314" h="300">
                  <a:moveTo>
                    <a:pt x="142" y="202"/>
                  </a:moveTo>
                  <a:cubicBezTo>
                    <a:pt x="142" y="247"/>
                    <a:pt x="172" y="292"/>
                    <a:pt x="217" y="292"/>
                  </a:cubicBezTo>
                  <a:cubicBezTo>
                    <a:pt x="262" y="292"/>
                    <a:pt x="307" y="247"/>
                    <a:pt x="307" y="202"/>
                  </a:cubicBezTo>
                  <a:cubicBezTo>
                    <a:pt x="307" y="157"/>
                    <a:pt x="262" y="127"/>
                    <a:pt x="217" y="127"/>
                  </a:cubicBezTo>
                  <a:cubicBezTo>
                    <a:pt x="172" y="127"/>
                    <a:pt x="142" y="157"/>
                    <a:pt x="142" y="202"/>
                  </a:cubicBezTo>
                </a:path>
                <a:path w="314" h="300">
                  <a:moveTo>
                    <a:pt x="142" y="82"/>
                  </a:moveTo>
                  <a:cubicBezTo>
                    <a:pt x="142" y="127"/>
                    <a:pt x="172" y="172"/>
                    <a:pt x="217" y="172"/>
                  </a:cubicBezTo>
                  <a:cubicBezTo>
                    <a:pt x="262" y="172"/>
                    <a:pt x="307" y="127"/>
                    <a:pt x="307" y="82"/>
                  </a:cubicBezTo>
                  <a:cubicBezTo>
                    <a:pt x="307" y="37"/>
                    <a:pt x="262" y="7"/>
                    <a:pt x="217" y="7"/>
                  </a:cubicBezTo>
                  <a:cubicBezTo>
                    <a:pt x="172" y="7"/>
                    <a:pt x="142" y="37"/>
                    <a:pt x="142" y="8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49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08" name="path"/>
            <p:cNvSpPr/>
            <p:nvPr/>
          </p:nvSpPr>
          <p:spPr>
            <a:xfrm>
              <a:off x="352363" y="0"/>
              <a:ext cx="199883" cy="114465"/>
            </a:xfrm>
            <a:custGeom>
              <a:avLst/>
              <a:gdLst/>
              <a:ahLst/>
              <a:cxnLst/>
              <a:rect l="0" t="0" r="0" b="0"/>
              <a:pathLst>
                <a:path w="314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  <a:path w="314" h="180">
                  <a:moveTo>
                    <a:pt x="142" y="82"/>
                  </a:moveTo>
                  <a:cubicBezTo>
                    <a:pt x="142" y="127"/>
                    <a:pt x="172" y="172"/>
                    <a:pt x="217" y="172"/>
                  </a:cubicBezTo>
                  <a:cubicBezTo>
                    <a:pt x="262" y="172"/>
                    <a:pt x="307" y="127"/>
                    <a:pt x="307" y="82"/>
                  </a:cubicBezTo>
                  <a:cubicBezTo>
                    <a:pt x="307" y="37"/>
                    <a:pt x="262" y="7"/>
                    <a:pt x="217" y="7"/>
                  </a:cubicBezTo>
                  <a:cubicBezTo>
                    <a:pt x="172" y="7"/>
                    <a:pt x="142" y="37"/>
                    <a:pt x="142" y="8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49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09" name="path"/>
            <p:cNvSpPr/>
            <p:nvPr/>
          </p:nvSpPr>
          <p:spPr>
            <a:xfrm>
              <a:off x="0" y="247904"/>
              <a:ext cx="199947" cy="114149"/>
            </a:xfrm>
            <a:custGeom>
              <a:avLst/>
              <a:gdLst/>
              <a:ahLst/>
              <a:cxnLst/>
              <a:rect l="0" t="0" r="0" b="0"/>
              <a:pathLst>
                <a:path w="314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  <a:path w="314" h="179">
                  <a:moveTo>
                    <a:pt x="142" y="82"/>
                  </a:moveTo>
                  <a:cubicBezTo>
                    <a:pt x="142" y="127"/>
                    <a:pt x="172" y="172"/>
                    <a:pt x="217" y="172"/>
                  </a:cubicBezTo>
                  <a:cubicBezTo>
                    <a:pt x="262" y="172"/>
                    <a:pt x="307" y="127"/>
                    <a:pt x="307" y="82"/>
                  </a:cubicBezTo>
                  <a:cubicBezTo>
                    <a:pt x="307" y="37"/>
                    <a:pt x="262" y="7"/>
                    <a:pt x="217" y="7"/>
                  </a:cubicBezTo>
                  <a:cubicBezTo>
                    <a:pt x="172" y="7"/>
                    <a:pt x="142" y="37"/>
                    <a:pt x="142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10" name="path"/>
            <p:cNvSpPr/>
            <p:nvPr/>
          </p:nvSpPr>
          <p:spPr>
            <a:xfrm>
              <a:off x="523728" y="0"/>
              <a:ext cx="114074" cy="114465"/>
            </a:xfrm>
            <a:custGeom>
              <a:avLst/>
              <a:gdLst/>
              <a:ahLst/>
              <a:cxnLst/>
              <a:rect l="0" t="0" r="0" b="0"/>
              <a:pathLst>
                <a:path w="179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94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11" name="path"/>
            <p:cNvSpPr/>
            <p:nvPr/>
          </p:nvSpPr>
          <p:spPr>
            <a:xfrm>
              <a:off x="437919" y="161896"/>
              <a:ext cx="114327" cy="114465"/>
            </a:xfrm>
            <a:custGeom>
              <a:avLst/>
              <a:gdLst/>
              <a:ahLst/>
              <a:cxnLst/>
              <a:rect l="0" t="0" r="0" b="0"/>
              <a:pathLst>
                <a:path w="180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912" name="picture 9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7624461" y="3519489"/>
            <a:ext cx="114455" cy="1681575"/>
          </a:xfrm>
          <a:prstGeom prst="rect">
            <a:avLst/>
          </a:prstGeom>
        </p:spPr>
      </p:pic>
      <p:pic>
        <p:nvPicPr>
          <p:cNvPr id="915" name="picture 9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6310071" y="3681765"/>
            <a:ext cx="114454" cy="1519299"/>
          </a:xfrm>
          <a:prstGeom prst="rect">
            <a:avLst/>
          </a:prstGeom>
        </p:spPr>
      </p:pic>
      <p:sp>
        <p:nvSpPr>
          <p:cNvPr id="916" name="textbox 916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pic>
        <p:nvPicPr>
          <p:cNvPr id="917" name="picture 9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424473" y="3919804"/>
            <a:ext cx="114074" cy="1281260"/>
          </a:xfrm>
          <a:prstGeom prst="rect">
            <a:avLst/>
          </a:prstGeom>
        </p:spPr>
      </p:pic>
      <p:grpSp>
        <p:nvGrpSpPr>
          <p:cNvPr id="228" name="group 228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920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21" name="textbox 921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8255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6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A</a:t>
              </a:r>
              <a:endParaRPr lang="en-US" altLang="en-US" sz="1800" dirty="0"/>
            </a:p>
          </p:txBody>
        </p:sp>
      </p:grpSp>
      <p:pic>
        <p:nvPicPr>
          <p:cNvPr id="922" name="picture 92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3724384" y="4938931"/>
            <a:ext cx="252231" cy="271619"/>
          </a:xfrm>
          <a:prstGeom prst="rect">
            <a:avLst/>
          </a:prstGeom>
        </p:spPr>
      </p:pic>
      <p:sp>
        <p:nvSpPr>
          <p:cNvPr id="923" name="textbox 923"/>
          <p:cNvSpPr/>
          <p:nvPr/>
        </p:nvSpPr>
        <p:spPr>
          <a:xfrm>
            <a:off x="5175307" y="2032755"/>
            <a:ext cx="370840" cy="2349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欧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洲</a:t>
            </a:r>
            <a:endParaRPr lang="en-US" altLang="en-US" sz="1400" dirty="0"/>
          </a:p>
        </p:txBody>
      </p:sp>
      <p:sp>
        <p:nvSpPr>
          <p:cNvPr id="924" name="textbox 924"/>
          <p:cNvSpPr/>
          <p:nvPr/>
        </p:nvSpPr>
        <p:spPr>
          <a:xfrm>
            <a:off x="6334395" y="2032755"/>
            <a:ext cx="367665" cy="2343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中国</a:t>
            </a:r>
            <a:endParaRPr lang="en-US" altLang="en-US" sz="1400" dirty="0"/>
          </a:p>
        </p:txBody>
      </p:sp>
      <p:pic>
        <p:nvPicPr>
          <p:cNvPr id="925" name="picture 92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4110020" y="4729603"/>
            <a:ext cx="114391" cy="471460"/>
          </a:xfrm>
          <a:prstGeom prst="rect">
            <a:avLst/>
          </a:prstGeom>
        </p:spPr>
      </p:pic>
      <p:pic>
        <p:nvPicPr>
          <p:cNvPr id="926" name="picture 92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6987540" y="2014728"/>
            <a:ext cx="222504" cy="220979"/>
          </a:xfrm>
          <a:prstGeom prst="rect">
            <a:avLst/>
          </a:prstGeom>
        </p:spPr>
      </p:pic>
      <p:pic>
        <p:nvPicPr>
          <p:cNvPr id="927" name="picture 92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5833871" y="2014728"/>
            <a:ext cx="222503" cy="220979"/>
          </a:xfrm>
          <a:prstGeom prst="rect">
            <a:avLst/>
          </a:prstGeom>
        </p:spPr>
      </p:pic>
      <p:pic>
        <p:nvPicPr>
          <p:cNvPr id="928" name="picture 92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3733891" y="3581465"/>
            <a:ext cx="57037" cy="819285"/>
          </a:xfrm>
          <a:prstGeom prst="rect">
            <a:avLst/>
          </a:prstGeom>
        </p:spPr>
      </p:pic>
      <p:grpSp>
        <p:nvGrpSpPr>
          <p:cNvPr id="230" name="group 230"/>
          <p:cNvGrpSpPr/>
          <p:nvPr/>
        </p:nvGrpSpPr>
        <p:grpSpPr>
          <a:xfrm rot="21600000">
            <a:off x="4548255" y="4329289"/>
            <a:ext cx="295009" cy="114466"/>
            <a:chOff x="0" y="0"/>
            <a:chExt cx="295009" cy="114466"/>
          </a:xfrm>
        </p:grpSpPr>
        <p:sp>
          <p:nvSpPr>
            <p:cNvPr id="932" name="path"/>
            <p:cNvSpPr/>
            <p:nvPr/>
          </p:nvSpPr>
          <p:spPr>
            <a:xfrm>
              <a:off x="180934" y="0"/>
              <a:ext cx="114074" cy="114466"/>
            </a:xfrm>
            <a:custGeom>
              <a:avLst/>
              <a:gdLst/>
              <a:ahLst/>
              <a:cxnLst/>
              <a:rect l="0" t="0" r="0" b="0"/>
              <a:pathLst>
                <a:path w="179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49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33" name="path"/>
            <p:cNvSpPr/>
            <p:nvPr/>
          </p:nvSpPr>
          <p:spPr>
            <a:xfrm>
              <a:off x="0" y="0"/>
              <a:ext cx="199947" cy="114466"/>
            </a:xfrm>
            <a:custGeom>
              <a:avLst/>
              <a:gdLst/>
              <a:ahLst/>
              <a:cxnLst/>
              <a:rect l="0" t="0" r="0" b="0"/>
              <a:pathLst>
                <a:path w="314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  <a:path w="314" h="180">
                  <a:moveTo>
                    <a:pt x="142" y="82"/>
                  </a:moveTo>
                  <a:cubicBezTo>
                    <a:pt x="142" y="127"/>
                    <a:pt x="172" y="172"/>
                    <a:pt x="217" y="172"/>
                  </a:cubicBezTo>
                  <a:cubicBezTo>
                    <a:pt x="262" y="172"/>
                    <a:pt x="307" y="127"/>
                    <a:pt x="307" y="82"/>
                  </a:cubicBezTo>
                  <a:cubicBezTo>
                    <a:pt x="307" y="37"/>
                    <a:pt x="262" y="7"/>
                    <a:pt x="217" y="7"/>
                  </a:cubicBezTo>
                  <a:cubicBezTo>
                    <a:pt x="172" y="7"/>
                    <a:pt x="142" y="37"/>
                    <a:pt x="142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34" name="path"/>
          <p:cNvSpPr/>
          <p:nvPr/>
        </p:nvSpPr>
        <p:spPr>
          <a:xfrm>
            <a:off x="7385310" y="1961555"/>
            <a:ext cx="103872" cy="321609"/>
          </a:xfrm>
          <a:custGeom>
            <a:avLst/>
            <a:gdLst/>
            <a:ahLst/>
            <a:cxnLst/>
            <a:rect l="0" t="0" r="0" b="0"/>
            <a:pathLst>
              <a:path w="163" h="506">
                <a:moveTo>
                  <a:pt x="7" y="504"/>
                </a:moveTo>
                <a:lnTo>
                  <a:pt x="156" y="2"/>
                </a:lnTo>
              </a:path>
            </a:pathLst>
          </a:custGeom>
          <a:noFill/>
          <a:ln w="9525" cap="flat">
            <a:solidFill>
              <a:srgbClr val="B3B3B3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5" name="path"/>
          <p:cNvSpPr/>
          <p:nvPr/>
        </p:nvSpPr>
        <p:spPr>
          <a:xfrm>
            <a:off x="6214878" y="1961557"/>
            <a:ext cx="103746" cy="321606"/>
          </a:xfrm>
          <a:custGeom>
            <a:avLst/>
            <a:gdLst/>
            <a:ahLst/>
            <a:cxnLst/>
            <a:rect l="0" t="0" r="0" b="0"/>
            <a:pathLst>
              <a:path w="163" h="506">
                <a:moveTo>
                  <a:pt x="7" y="504"/>
                </a:moveTo>
                <a:lnTo>
                  <a:pt x="156" y="2"/>
                </a:lnTo>
              </a:path>
            </a:pathLst>
          </a:custGeom>
          <a:noFill/>
          <a:ln w="9525" cap="flat">
            <a:solidFill>
              <a:srgbClr val="B3B3B3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32" name="group 232"/>
          <p:cNvGrpSpPr/>
          <p:nvPr/>
        </p:nvGrpSpPr>
        <p:grpSpPr>
          <a:xfrm rot="21600000">
            <a:off x="4900619" y="4329289"/>
            <a:ext cx="285439" cy="114466"/>
            <a:chOff x="0" y="0"/>
            <a:chExt cx="285439" cy="114466"/>
          </a:xfrm>
        </p:grpSpPr>
        <p:sp>
          <p:nvSpPr>
            <p:cNvPr id="936" name="path"/>
            <p:cNvSpPr/>
            <p:nvPr/>
          </p:nvSpPr>
          <p:spPr>
            <a:xfrm>
              <a:off x="0" y="0"/>
              <a:ext cx="199883" cy="114466"/>
            </a:xfrm>
            <a:custGeom>
              <a:avLst/>
              <a:gdLst/>
              <a:ahLst/>
              <a:cxnLst/>
              <a:rect l="0" t="0" r="0" b="0"/>
              <a:pathLst>
                <a:path w="314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  <a:path w="314" h="180">
                  <a:moveTo>
                    <a:pt x="142" y="82"/>
                  </a:moveTo>
                  <a:cubicBezTo>
                    <a:pt x="142" y="127"/>
                    <a:pt x="172" y="172"/>
                    <a:pt x="217" y="172"/>
                  </a:cubicBezTo>
                  <a:cubicBezTo>
                    <a:pt x="262" y="172"/>
                    <a:pt x="307" y="127"/>
                    <a:pt x="307" y="82"/>
                  </a:cubicBezTo>
                  <a:cubicBezTo>
                    <a:pt x="307" y="37"/>
                    <a:pt x="262" y="7"/>
                    <a:pt x="217" y="7"/>
                  </a:cubicBezTo>
                  <a:cubicBezTo>
                    <a:pt x="172" y="7"/>
                    <a:pt x="142" y="37"/>
                    <a:pt x="142" y="8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94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37" name="path"/>
            <p:cNvSpPr/>
            <p:nvPr/>
          </p:nvSpPr>
          <p:spPr>
            <a:xfrm>
              <a:off x="171365" y="0"/>
              <a:ext cx="114074" cy="114466"/>
            </a:xfrm>
            <a:custGeom>
              <a:avLst/>
              <a:gdLst/>
              <a:ahLst/>
              <a:cxnLst/>
              <a:rect l="0" t="0" r="0" b="0"/>
              <a:pathLst>
                <a:path w="179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94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34" name="group 234"/>
          <p:cNvGrpSpPr/>
          <p:nvPr/>
        </p:nvGrpSpPr>
        <p:grpSpPr>
          <a:xfrm rot="21600000">
            <a:off x="8062381" y="3519489"/>
            <a:ext cx="114454" cy="276362"/>
            <a:chOff x="0" y="0"/>
            <a:chExt cx="114454" cy="276362"/>
          </a:xfrm>
        </p:grpSpPr>
        <p:sp>
          <p:nvSpPr>
            <p:cNvPr id="938" name="path"/>
            <p:cNvSpPr/>
            <p:nvPr/>
          </p:nvSpPr>
          <p:spPr>
            <a:xfrm>
              <a:off x="0" y="162276"/>
              <a:ext cx="114454" cy="114086"/>
            </a:xfrm>
            <a:custGeom>
              <a:avLst/>
              <a:gdLst/>
              <a:ahLst/>
              <a:cxnLst/>
              <a:rect l="0" t="0" r="0" b="0"/>
              <a:pathLst>
                <a:path w="180" h="179">
                  <a:moveTo>
                    <a:pt x="7" y="82"/>
                  </a:moveTo>
                  <a:cubicBezTo>
                    <a:pt x="7" y="127"/>
                    <a:pt x="38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8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39" name="path"/>
            <p:cNvSpPr/>
            <p:nvPr/>
          </p:nvSpPr>
          <p:spPr>
            <a:xfrm>
              <a:off x="0" y="0"/>
              <a:ext cx="114454" cy="200220"/>
            </a:xfrm>
            <a:custGeom>
              <a:avLst/>
              <a:gdLst/>
              <a:ahLst/>
              <a:cxnLst/>
              <a:rect l="0" t="0" r="0" b="0"/>
              <a:pathLst>
                <a:path w="180" h="315">
                  <a:moveTo>
                    <a:pt x="7" y="217"/>
                  </a:moveTo>
                  <a:cubicBezTo>
                    <a:pt x="7" y="263"/>
                    <a:pt x="38" y="307"/>
                    <a:pt x="82" y="307"/>
                  </a:cubicBezTo>
                  <a:cubicBezTo>
                    <a:pt x="127" y="307"/>
                    <a:pt x="172" y="263"/>
                    <a:pt x="172" y="217"/>
                  </a:cubicBezTo>
                  <a:cubicBezTo>
                    <a:pt x="172" y="172"/>
                    <a:pt x="127" y="142"/>
                    <a:pt x="82" y="142"/>
                  </a:cubicBezTo>
                  <a:cubicBezTo>
                    <a:pt x="38" y="142"/>
                    <a:pt x="7" y="172"/>
                    <a:pt x="7" y="217"/>
                  </a:cubicBezTo>
                </a:path>
                <a:path w="180" h="315">
                  <a:moveTo>
                    <a:pt x="7" y="82"/>
                  </a:moveTo>
                  <a:cubicBezTo>
                    <a:pt x="7" y="127"/>
                    <a:pt x="38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8" y="7"/>
                    <a:pt x="7" y="37"/>
                    <a:pt x="7" y="8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49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40" name="path"/>
          <p:cNvSpPr/>
          <p:nvPr/>
        </p:nvSpPr>
        <p:spPr>
          <a:xfrm>
            <a:off x="8062381" y="3443347"/>
            <a:ext cx="114454" cy="276362"/>
          </a:xfrm>
          <a:custGeom>
            <a:avLst/>
            <a:gdLst/>
            <a:ahLst/>
            <a:cxnLst/>
            <a:rect l="0" t="0" r="0" b="0"/>
            <a:pathLst>
              <a:path w="180" h="435">
                <a:moveTo>
                  <a:pt x="7" y="337"/>
                </a:moveTo>
                <a:cubicBezTo>
                  <a:pt x="7" y="382"/>
                  <a:pt x="38" y="427"/>
                  <a:pt x="82" y="427"/>
                </a:cubicBezTo>
                <a:cubicBezTo>
                  <a:pt x="127" y="427"/>
                  <a:pt x="172" y="382"/>
                  <a:pt x="172" y="337"/>
                </a:cubicBezTo>
                <a:cubicBezTo>
                  <a:pt x="172" y="292"/>
                  <a:pt x="127" y="262"/>
                  <a:pt x="82" y="262"/>
                </a:cubicBezTo>
                <a:cubicBezTo>
                  <a:pt x="38" y="262"/>
                  <a:pt x="7" y="292"/>
                  <a:pt x="7" y="337"/>
                </a:cubicBezTo>
              </a:path>
              <a:path w="180" h="435">
                <a:moveTo>
                  <a:pt x="7" y="82"/>
                </a:moveTo>
                <a:cubicBezTo>
                  <a:pt x="7" y="127"/>
                  <a:pt x="38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8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1" name="textbox 941"/>
          <p:cNvSpPr/>
          <p:nvPr/>
        </p:nvSpPr>
        <p:spPr>
          <a:xfrm>
            <a:off x="8422055" y="6429552"/>
            <a:ext cx="208279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 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9</a:t>
            </a:r>
            <a:endParaRPr lang="en-US" altLang="en-US" sz="800" dirty="0"/>
          </a:p>
        </p:txBody>
      </p:sp>
      <p:pic>
        <p:nvPicPr>
          <p:cNvPr id="942" name="picture 94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4610046" y="5143831"/>
            <a:ext cx="447742" cy="57233"/>
          </a:xfrm>
          <a:prstGeom prst="rect">
            <a:avLst/>
          </a:prstGeom>
        </p:spPr>
      </p:pic>
      <p:sp>
        <p:nvSpPr>
          <p:cNvPr id="943" name="path"/>
          <p:cNvSpPr/>
          <p:nvPr/>
        </p:nvSpPr>
        <p:spPr>
          <a:xfrm>
            <a:off x="7186162" y="3519489"/>
            <a:ext cx="114455" cy="114465"/>
          </a:xfrm>
          <a:custGeom>
            <a:avLst/>
            <a:gdLst/>
            <a:ahLst/>
            <a:cxnLst/>
            <a:rect l="0" t="0" r="0" b="0"/>
            <a:pathLst>
              <a:path w="180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9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36" name="group 236"/>
          <p:cNvGrpSpPr/>
          <p:nvPr/>
        </p:nvGrpSpPr>
        <p:grpSpPr>
          <a:xfrm rot="21600000">
            <a:off x="7186162" y="3605496"/>
            <a:ext cx="114455" cy="190355"/>
            <a:chOff x="0" y="0"/>
            <a:chExt cx="114455" cy="190355"/>
          </a:xfrm>
        </p:grpSpPr>
        <p:sp>
          <p:nvSpPr>
            <p:cNvPr id="944" name="path"/>
            <p:cNvSpPr/>
            <p:nvPr/>
          </p:nvSpPr>
          <p:spPr>
            <a:xfrm>
              <a:off x="0" y="76268"/>
              <a:ext cx="114454" cy="114086"/>
            </a:xfrm>
            <a:custGeom>
              <a:avLst/>
              <a:gdLst/>
              <a:ahLst/>
              <a:cxnLst/>
              <a:rect l="0" t="0" r="0" b="0"/>
              <a:pathLst>
                <a:path w="180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45" name="path"/>
            <p:cNvSpPr/>
            <p:nvPr/>
          </p:nvSpPr>
          <p:spPr>
            <a:xfrm>
              <a:off x="0" y="0"/>
              <a:ext cx="114455" cy="114213"/>
            </a:xfrm>
            <a:custGeom>
              <a:avLst/>
              <a:gdLst/>
              <a:ahLst/>
              <a:cxnLst/>
              <a:rect l="0" t="0" r="0" b="0"/>
              <a:pathLst>
                <a:path w="180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49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46" name="path"/>
          <p:cNvSpPr/>
          <p:nvPr/>
        </p:nvSpPr>
        <p:spPr>
          <a:xfrm>
            <a:off x="7186163" y="3843662"/>
            <a:ext cx="114454" cy="190291"/>
          </a:xfrm>
          <a:custGeom>
            <a:avLst/>
            <a:gdLst/>
            <a:ahLst/>
            <a:cxnLst/>
            <a:rect l="0" t="0" r="0" b="0"/>
            <a:pathLst>
              <a:path w="180" h="299">
                <a:moveTo>
                  <a:pt x="7" y="202"/>
                </a:moveTo>
                <a:cubicBezTo>
                  <a:pt x="7" y="247"/>
                  <a:pt x="37" y="292"/>
                  <a:pt x="82" y="292"/>
                </a:cubicBezTo>
                <a:cubicBezTo>
                  <a:pt x="127" y="292"/>
                  <a:pt x="172" y="247"/>
                  <a:pt x="172" y="202"/>
                </a:cubicBezTo>
                <a:cubicBezTo>
                  <a:pt x="172" y="157"/>
                  <a:pt x="127" y="127"/>
                  <a:pt x="82" y="127"/>
                </a:cubicBezTo>
                <a:cubicBezTo>
                  <a:pt x="37" y="127"/>
                  <a:pt x="7" y="157"/>
                  <a:pt x="7" y="202"/>
                </a:cubicBezTo>
              </a:path>
              <a:path w="180" h="29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38" name="group 238"/>
          <p:cNvGrpSpPr/>
          <p:nvPr/>
        </p:nvGrpSpPr>
        <p:grpSpPr>
          <a:xfrm rot="21600000">
            <a:off x="6748371" y="3843662"/>
            <a:ext cx="114074" cy="190291"/>
            <a:chOff x="0" y="0"/>
            <a:chExt cx="114074" cy="190291"/>
          </a:xfrm>
        </p:grpSpPr>
        <p:sp>
          <p:nvSpPr>
            <p:cNvPr id="947" name="path"/>
            <p:cNvSpPr/>
            <p:nvPr/>
          </p:nvSpPr>
          <p:spPr>
            <a:xfrm>
              <a:off x="0" y="76142"/>
              <a:ext cx="114074" cy="114149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48" name="path"/>
            <p:cNvSpPr/>
            <p:nvPr/>
          </p:nvSpPr>
          <p:spPr>
            <a:xfrm>
              <a:off x="0" y="0"/>
              <a:ext cx="114074" cy="114086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49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49" name="path"/>
          <p:cNvSpPr/>
          <p:nvPr/>
        </p:nvSpPr>
        <p:spPr>
          <a:xfrm>
            <a:off x="8234126" y="3357592"/>
            <a:ext cx="114075" cy="114466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0" name="path"/>
          <p:cNvSpPr/>
          <p:nvPr/>
        </p:nvSpPr>
        <p:spPr>
          <a:xfrm>
            <a:off x="5252982" y="4329289"/>
            <a:ext cx="114074" cy="114466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9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1" name="path"/>
          <p:cNvSpPr/>
          <p:nvPr/>
        </p:nvSpPr>
        <p:spPr>
          <a:xfrm>
            <a:off x="6748371" y="3519489"/>
            <a:ext cx="114074" cy="114465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2" name="path"/>
          <p:cNvSpPr/>
          <p:nvPr/>
        </p:nvSpPr>
        <p:spPr>
          <a:xfrm>
            <a:off x="4986174" y="4167392"/>
            <a:ext cx="114327" cy="114149"/>
          </a:xfrm>
          <a:custGeom>
            <a:avLst/>
            <a:gdLst/>
            <a:ahLst/>
            <a:cxnLst/>
            <a:rect l="0" t="0" r="0" b="0"/>
            <a:pathLst>
              <a:path w="18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96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3" name="path"/>
          <p:cNvSpPr/>
          <p:nvPr/>
        </p:nvSpPr>
        <p:spPr>
          <a:xfrm>
            <a:off x="6748371" y="3681765"/>
            <a:ext cx="114074" cy="114086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9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4" name="path"/>
          <p:cNvSpPr/>
          <p:nvPr/>
        </p:nvSpPr>
        <p:spPr>
          <a:xfrm>
            <a:off x="6748371" y="3605496"/>
            <a:ext cx="114074" cy="114213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5" name="path"/>
          <p:cNvSpPr/>
          <p:nvPr/>
        </p:nvSpPr>
        <p:spPr>
          <a:xfrm>
            <a:off x="6748371" y="3767394"/>
            <a:ext cx="114074" cy="114212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9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6" name="rect"/>
          <p:cNvSpPr/>
          <p:nvPr/>
        </p:nvSpPr>
        <p:spPr>
          <a:xfrm>
            <a:off x="7484617" y="1958149"/>
            <a:ext cx="900303" cy="9525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7" name="rect"/>
          <p:cNvSpPr/>
          <p:nvPr/>
        </p:nvSpPr>
        <p:spPr>
          <a:xfrm>
            <a:off x="6314059" y="1958149"/>
            <a:ext cx="899160" cy="9525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8" name="textbox 958"/>
          <p:cNvSpPr/>
          <p:nvPr/>
        </p:nvSpPr>
        <p:spPr>
          <a:xfrm>
            <a:off x="7498368" y="2159532"/>
            <a:ext cx="182879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455"/>
              </a:lnSpc>
            </a:pPr>
            <a:r>
              <a:rPr sz="1300" spc="-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1300" dirty="0"/>
          </a:p>
        </p:txBody>
      </p:sp>
      <p:sp>
        <p:nvSpPr>
          <p:cNvPr id="959" name="rect"/>
          <p:cNvSpPr/>
          <p:nvPr/>
        </p:nvSpPr>
        <p:spPr>
          <a:xfrm>
            <a:off x="7248397" y="5143831"/>
            <a:ext cx="9506" cy="5723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0" name="rect"/>
          <p:cNvSpPr/>
          <p:nvPr/>
        </p:nvSpPr>
        <p:spPr>
          <a:xfrm>
            <a:off x="3733891" y="5143831"/>
            <a:ext cx="9506" cy="5723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1" name="rect"/>
          <p:cNvSpPr/>
          <p:nvPr/>
        </p:nvSpPr>
        <p:spPr>
          <a:xfrm>
            <a:off x="8124488" y="5143831"/>
            <a:ext cx="9506" cy="5723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2" name="rect"/>
          <p:cNvSpPr/>
          <p:nvPr/>
        </p:nvSpPr>
        <p:spPr>
          <a:xfrm>
            <a:off x="5924500" y="5143831"/>
            <a:ext cx="9506" cy="5723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3" name="rect"/>
          <p:cNvSpPr/>
          <p:nvPr/>
        </p:nvSpPr>
        <p:spPr>
          <a:xfrm>
            <a:off x="6810098" y="5143831"/>
            <a:ext cx="9505" cy="5723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4" name="rect"/>
          <p:cNvSpPr/>
          <p:nvPr/>
        </p:nvSpPr>
        <p:spPr>
          <a:xfrm>
            <a:off x="3733891" y="4791264"/>
            <a:ext cx="57037" cy="948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textbox 965"/>
          <p:cNvSpPr/>
          <p:nvPr/>
        </p:nvSpPr>
        <p:spPr>
          <a:xfrm>
            <a:off x="2880376" y="2169160"/>
            <a:ext cx="2632075" cy="2343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3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单               载             </a:t>
            </a:r>
            <a:r>
              <a:rPr sz="1400" spc="2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绘</a:t>
            </a:r>
            <a:r>
              <a:rPr sz="1400" spc="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图</a:t>
            </a:r>
            <a:endParaRPr lang="en-US" altLang="en-US" sz="1400" dirty="0"/>
          </a:p>
        </p:txBody>
      </p:sp>
      <p:sp>
        <p:nvSpPr>
          <p:cNvPr id="966" name="textbox 966"/>
          <p:cNvSpPr/>
          <p:nvPr/>
        </p:nvSpPr>
        <p:spPr>
          <a:xfrm>
            <a:off x="2307435" y="1947667"/>
            <a:ext cx="3027045" cy="7766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5875" algn="l" rtl="0" eaLnBrk="0">
              <a:lnSpc>
                <a:spcPct val="100000"/>
              </a:lnSpc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估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计</a:t>
            </a: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场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容量</a:t>
            </a:r>
            <a:endParaRPr lang="en-US" altLang="en-US" sz="1400" dirty="0"/>
          </a:p>
          <a:p>
            <a:pPr marL="12700" algn="l" rtl="0" eaLnBrk="0">
              <a:lnSpc>
                <a:spcPct val="92000"/>
              </a:lnSpc>
              <a:spcBef>
                <a:spcPts val="0"/>
              </a:spcBef>
            </a:pPr>
            <a:r>
              <a:rPr sz="1400" spc="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</a:t>
            </a:r>
            <a:r>
              <a:rPr sz="1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</a:t>
            </a:r>
            <a:r>
              <a:rPr sz="1400" spc="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   位，按有效   荷和速度   制地</a:t>
            </a:r>
            <a:endParaRPr lang="en-US" altLang="en-US" sz="1400" dirty="0"/>
          </a:p>
          <a:p>
            <a:pPr algn="l" rtl="0" eaLnBrk="0">
              <a:lnSpc>
                <a:spcPct val="108000"/>
              </a:lnSpc>
            </a:pPr>
            <a:endParaRPr lang="en-US" altLang="en-US" sz="700" dirty="0"/>
          </a:p>
          <a:p>
            <a:pPr marL="190500" algn="l" rtl="0" eaLnBrk="0">
              <a:lnSpc>
                <a:spcPts val="1780"/>
              </a:lnSpc>
              <a:spcBef>
                <a:spcPts val="0"/>
              </a:spcBef>
            </a:pPr>
            <a:r>
              <a:rPr sz="2100" spc="10" baseline="-150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速度</a:t>
            </a:r>
            <a:r>
              <a:rPr sz="1300" spc="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</a:t>
            </a:r>
            <a:r>
              <a:rPr sz="1800" spc="10" baseline="1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&lt;250</a:t>
            </a:r>
            <a:r>
              <a:rPr sz="1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</a:t>
            </a:r>
            <a:r>
              <a:rPr sz="1800" spc="0" baseline="1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&lt;500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</a:t>
            </a:r>
            <a:r>
              <a:rPr sz="1800" spc="0" baseline="1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&lt;1000</a:t>
            </a:r>
            <a:endParaRPr lang="en-US" altLang="en-US" sz="1170" dirty="0"/>
          </a:p>
        </p:txBody>
      </p:sp>
      <p:sp>
        <p:nvSpPr>
          <p:cNvPr id="967" name="path"/>
          <p:cNvSpPr/>
          <p:nvPr/>
        </p:nvSpPr>
        <p:spPr>
          <a:xfrm>
            <a:off x="127254" y="1101090"/>
            <a:ext cx="2066543" cy="5149596"/>
          </a:xfrm>
          <a:custGeom>
            <a:avLst/>
            <a:gdLst/>
            <a:ahLst/>
            <a:cxnLst/>
            <a:rect l="0" t="0" r="0" b="0"/>
            <a:pathLst>
              <a:path w="3254" h="8109">
                <a:moveTo>
                  <a:pt x="0" y="0"/>
                </a:moveTo>
                <a:lnTo>
                  <a:pt x="2853" y="0"/>
                </a:lnTo>
                <a:lnTo>
                  <a:pt x="3254" y="4054"/>
                </a:lnTo>
                <a:lnTo>
                  <a:pt x="2853" y="8109"/>
                </a:lnTo>
                <a:lnTo>
                  <a:pt x="0" y="8109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8" name="path"/>
          <p:cNvSpPr/>
          <p:nvPr/>
        </p:nvSpPr>
        <p:spPr>
          <a:xfrm>
            <a:off x="1929430" y="1100151"/>
            <a:ext cx="273846" cy="5151472"/>
          </a:xfrm>
          <a:custGeom>
            <a:avLst/>
            <a:gdLst/>
            <a:ahLst/>
            <a:cxnLst/>
            <a:rect l="0" t="0" r="0" b="0"/>
            <a:pathLst>
              <a:path w="431" h="8112">
                <a:moveTo>
                  <a:pt x="14" y="1"/>
                </a:moveTo>
                <a:lnTo>
                  <a:pt x="416" y="4056"/>
                </a:lnTo>
                <a:lnTo>
                  <a:pt x="14" y="8111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969" name="picture 96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110739" y="1100328"/>
            <a:ext cx="6677406" cy="5103876"/>
          </a:xfrm>
          <a:prstGeom prst="rect">
            <a:avLst/>
          </a:prstGeom>
        </p:spPr>
      </p:pic>
      <p:grpSp>
        <p:nvGrpSpPr>
          <p:cNvPr id="240" name="group 240"/>
          <p:cNvGrpSpPr/>
          <p:nvPr/>
        </p:nvGrpSpPr>
        <p:grpSpPr>
          <a:xfrm rot="21600000">
            <a:off x="2101976" y="1091565"/>
            <a:ext cx="6695694" cy="5168645"/>
            <a:chOff x="0" y="0"/>
            <a:chExt cx="6695694" cy="5168645"/>
          </a:xfrm>
        </p:grpSpPr>
        <p:sp>
          <p:nvSpPr>
            <p:cNvPr id="970" name="path"/>
            <p:cNvSpPr/>
            <p:nvPr/>
          </p:nvSpPr>
          <p:spPr>
            <a:xfrm>
              <a:off x="0" y="0"/>
              <a:ext cx="5990081" cy="5168645"/>
            </a:xfrm>
            <a:custGeom>
              <a:avLst/>
              <a:gdLst/>
              <a:ahLst/>
              <a:cxnLst/>
              <a:rect l="0" t="0" r="0" b="0"/>
              <a:pathLst>
                <a:path w="9433" h="8139">
                  <a:moveTo>
                    <a:pt x="15" y="8124"/>
                  </a:moveTo>
                  <a:lnTo>
                    <a:pt x="9418" y="8124"/>
                  </a:lnTo>
                  <a:lnTo>
                    <a:pt x="9418" y="15"/>
                  </a:lnTo>
                  <a:lnTo>
                    <a:pt x="15" y="15"/>
                  </a:lnTo>
                  <a:lnTo>
                    <a:pt x="15" y="8124"/>
                  </a:lnTo>
                  <a:close/>
                </a:path>
              </a:pathLst>
            </a:custGeom>
            <a:noFill/>
            <a:ln w="19050" cap="flat">
              <a:solidFill>
                <a:srgbClr val="91B0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71" name="path"/>
            <p:cNvSpPr/>
            <p:nvPr/>
          </p:nvSpPr>
          <p:spPr>
            <a:xfrm>
              <a:off x="5196840" y="525779"/>
              <a:ext cx="1498854" cy="4260341"/>
            </a:xfrm>
            <a:custGeom>
              <a:avLst/>
              <a:gdLst/>
              <a:ahLst/>
              <a:cxnLst/>
              <a:rect l="0" t="0" r="0" b="0"/>
              <a:pathLst>
                <a:path w="2360" h="6709">
                  <a:moveTo>
                    <a:pt x="15" y="6694"/>
                  </a:moveTo>
                  <a:lnTo>
                    <a:pt x="2345" y="6694"/>
                  </a:lnTo>
                  <a:lnTo>
                    <a:pt x="2345" y="15"/>
                  </a:lnTo>
                  <a:lnTo>
                    <a:pt x="15" y="15"/>
                  </a:lnTo>
                  <a:lnTo>
                    <a:pt x="15" y="6694"/>
                  </a:lnTo>
                  <a:close/>
                </a:path>
              </a:pathLst>
            </a:custGeom>
            <a:noFill/>
            <a:ln w="19050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72" name="path"/>
            <p:cNvSpPr/>
            <p:nvPr/>
          </p:nvSpPr>
          <p:spPr>
            <a:xfrm>
              <a:off x="212979" y="1252156"/>
              <a:ext cx="4852924" cy="9525"/>
            </a:xfrm>
            <a:custGeom>
              <a:avLst/>
              <a:gdLst/>
              <a:ahLst/>
              <a:cxnLst/>
              <a:rect l="0" t="0" r="0" b="0"/>
              <a:pathLst>
                <a:path w="7642" h="15">
                  <a:moveTo>
                    <a:pt x="0" y="7"/>
                  </a:moveTo>
                  <a:lnTo>
                    <a:pt x="7642" y="7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73" name="path"/>
            <p:cNvSpPr/>
            <p:nvPr/>
          </p:nvSpPr>
          <p:spPr>
            <a:xfrm>
              <a:off x="151828" y="426148"/>
              <a:ext cx="1383982" cy="335660"/>
            </a:xfrm>
            <a:custGeom>
              <a:avLst/>
              <a:gdLst/>
              <a:ahLst/>
              <a:cxnLst/>
              <a:rect l="0" t="0" r="0" b="0"/>
              <a:pathLst>
                <a:path w="2179" h="528">
                  <a:moveTo>
                    <a:pt x="2179" y="521"/>
                  </a:moveTo>
                  <a:lnTo>
                    <a:pt x="7" y="521"/>
                  </a:lnTo>
                  <a:lnTo>
                    <a:pt x="7" y="7"/>
                  </a:lnTo>
                  <a:lnTo>
                    <a:pt x="1643" y="7"/>
                  </a:lnTo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74" name="path"/>
            <p:cNvSpPr/>
            <p:nvPr/>
          </p:nvSpPr>
          <p:spPr>
            <a:xfrm>
              <a:off x="1544925" y="426148"/>
              <a:ext cx="3503734" cy="335660"/>
            </a:xfrm>
            <a:custGeom>
              <a:avLst/>
              <a:gdLst/>
              <a:ahLst/>
              <a:cxnLst/>
              <a:rect l="0" t="0" r="0" b="0"/>
              <a:pathLst>
                <a:path w="5517" h="528">
                  <a:moveTo>
                    <a:pt x="149" y="7"/>
                  </a:moveTo>
                  <a:lnTo>
                    <a:pt x="1565" y="7"/>
                  </a:lnTo>
                  <a:moveTo>
                    <a:pt x="1831" y="521"/>
                  </a:moveTo>
                  <a:lnTo>
                    <a:pt x="0" y="509"/>
                  </a:lnTo>
                  <a:close/>
                  <a:moveTo>
                    <a:pt x="1987" y="7"/>
                  </a:moveTo>
                  <a:lnTo>
                    <a:pt x="3405" y="7"/>
                  </a:lnTo>
                  <a:moveTo>
                    <a:pt x="3672" y="521"/>
                  </a:moveTo>
                  <a:lnTo>
                    <a:pt x="1838" y="509"/>
                  </a:lnTo>
                  <a:close/>
                  <a:moveTo>
                    <a:pt x="3833" y="7"/>
                  </a:moveTo>
                  <a:lnTo>
                    <a:pt x="5251" y="7"/>
                  </a:lnTo>
                  <a:moveTo>
                    <a:pt x="5517" y="521"/>
                  </a:moveTo>
                  <a:lnTo>
                    <a:pt x="3684" y="509"/>
                  </a:lnTo>
                  <a:close/>
                </a:path>
              </a:pathLst>
            </a:custGeom>
            <a:noFill/>
            <a:ln w="952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975" name="table 975"/>
          <p:cNvGraphicFramePr>
            <a:graphicFrameLocks noGrp="1"/>
          </p:cNvGraphicFramePr>
          <p:nvPr/>
        </p:nvGraphicFramePr>
        <p:xfrm>
          <a:off x="2486096" y="2752605"/>
          <a:ext cx="4419600" cy="2371725"/>
        </p:xfrm>
        <a:graphic>
          <a:graphicData uri="http://schemas.openxmlformats.org/drawingml/2006/table">
            <a:tbl>
              <a:tblPr/>
              <a:tblGrid>
                <a:gridCol w="4419600"/>
              </a:tblGrid>
              <a:tr h="23653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600" dirty="0"/>
                    </a:p>
                    <a:p>
                      <a:pPr marL="3843020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跌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幅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3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300" dirty="0"/>
                    </a:p>
                    <a:p>
                      <a:pPr marL="3855085" indent="-10795" algn="l" rtl="0" eaLnBrk="0">
                        <a:lnSpc>
                          <a:spcPct val="105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未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来中 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国市场</a:t>
                      </a:r>
                      <a:endParaRPr lang="en-US" altLang="en-US" sz="14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976" name="table 976"/>
          <p:cNvGraphicFramePr>
            <a:graphicFrameLocks noGrp="1"/>
          </p:cNvGraphicFramePr>
          <p:nvPr/>
        </p:nvGraphicFramePr>
        <p:xfrm>
          <a:off x="117729" y="1091565"/>
          <a:ext cx="1821179" cy="5168265"/>
        </p:xfrm>
        <a:graphic>
          <a:graphicData uri="http://schemas.openxmlformats.org/drawingml/2006/table">
            <a:tbl>
              <a:tblPr/>
              <a:tblGrid>
                <a:gridCol w="1821179"/>
              </a:tblGrid>
              <a:tr h="51492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1000" dirty="0"/>
                    </a:p>
                    <a:p>
                      <a:pPr marL="288290" indent="-18859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根据今天的市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推  断</a:t>
                      </a:r>
                      <a:endParaRPr lang="en-US" altLang="en-US" sz="1400" dirty="0"/>
                    </a:p>
                    <a:p>
                      <a:pPr marL="278765" algn="l" rtl="0" eaLnBrk="0">
                        <a:lnSpc>
                          <a:spcPct val="88000"/>
                        </a:lnSpc>
                        <a:spcBef>
                          <a:spcPts val="130"/>
                        </a:spcBef>
                      </a:pPr>
                      <a:r>
                        <a:rPr sz="1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历史增长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率</a:t>
                      </a:r>
                      <a:endParaRPr lang="en-US" altLang="en-US" sz="1400" dirty="0"/>
                    </a:p>
                    <a:p>
                      <a:pPr marL="278765" algn="l" rtl="0" eaLnBrk="0">
                        <a:lnSpc>
                          <a:spcPct val="88000"/>
                        </a:lnSpc>
                        <a:spcBef>
                          <a:spcPts val="75"/>
                        </a:spcBef>
                      </a:pPr>
                      <a:r>
                        <a:rPr sz="16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告</a:t>
                      </a:r>
                      <a:endParaRPr lang="en-US" altLang="en-US" sz="1400" dirty="0"/>
                    </a:p>
                    <a:p>
                      <a:pPr marL="542925" indent="-264160" algn="l" rtl="0" eaLnBrk="0">
                        <a:lnSpc>
                          <a:spcPct val="94000"/>
                        </a:lnSpc>
                        <a:spcBef>
                          <a:spcPts val="50"/>
                        </a:spcBef>
                      </a:pPr>
                      <a:r>
                        <a:rPr sz="1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区域产品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专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家信 息</a:t>
                      </a:r>
                      <a:endParaRPr lang="en-US" altLang="en-US" sz="1400" dirty="0"/>
                    </a:p>
                    <a:p>
                      <a:pPr marL="279400" indent="-179705" algn="l" rtl="0" eaLnBrk="0">
                        <a:lnSpc>
                          <a:spcPct val="93000"/>
                        </a:lnSpc>
                        <a:spcBef>
                          <a:spcPts val="155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确保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覆盖全市场，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也是你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看不到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 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东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西</a:t>
                      </a:r>
                      <a:endParaRPr lang="en-US" altLang="en-US" sz="1400" dirty="0"/>
                    </a:p>
                    <a:p>
                      <a:pPr marL="280035" indent="-180340" algn="l" rtl="0" eaLnBrk="0">
                        <a:lnSpc>
                          <a:spcPct val="93000"/>
                        </a:lnSpc>
                        <a:spcBef>
                          <a:spcPts val="180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在分析中纳入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趋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势和未来的立法  </a:t>
                      </a:r>
                      <a:r>
                        <a:rPr sz="140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要求</a:t>
                      </a:r>
                      <a:r>
                        <a:rPr sz="14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281940" indent="-182245" algn="l" rtl="0" eaLnBrk="0">
                        <a:lnSpc>
                          <a:spcPct val="90000"/>
                        </a:lnSpc>
                        <a:spcBef>
                          <a:spcPts val="185"/>
                        </a:spcBef>
                      </a:pPr>
                      <a:r>
                        <a:rPr sz="17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旨在量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化数字的增  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长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趋势。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77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8" name="textbox 978"/>
          <p:cNvSpPr/>
          <p:nvPr/>
        </p:nvSpPr>
        <p:spPr>
          <a:xfrm>
            <a:off x="7359157" y="1691761"/>
            <a:ext cx="1267460" cy="30530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5000"/>
              </a:lnSpc>
            </a:pPr>
            <a:endParaRPr lang="en-US" altLang="en-US" sz="100" dirty="0"/>
          </a:p>
          <a:p>
            <a:pPr marL="191770" indent="-179070" algn="l" rtl="0" eaLnBrk="0">
              <a:lnSpc>
                <a:spcPct val="92000"/>
              </a:lnSpc>
            </a:pPr>
            <a:r>
              <a:rPr sz="17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验证模型，</a:t>
            </a:r>
            <a:r>
              <a:rPr sz="1400" spc="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如，与区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域销 </a:t>
            </a:r>
            <a:r>
              <a:rPr sz="1400" spc="-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售代表进行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验 证</a:t>
            </a:r>
            <a:endParaRPr lang="en-US" altLang="en-US" sz="1400" dirty="0"/>
          </a:p>
          <a:p>
            <a:pPr marL="193040" indent="-180340" algn="l" rtl="0" eaLnBrk="0">
              <a:lnSpc>
                <a:spcPct val="93000"/>
              </a:lnSpc>
              <a:spcBef>
                <a:spcPts val="690"/>
              </a:spcBef>
            </a:pPr>
            <a:r>
              <a:rPr sz="17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确保将所有</a:t>
            </a:r>
            <a:r>
              <a:rPr sz="1400" spc="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量和收入池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纳 </a:t>
            </a:r>
            <a:r>
              <a:rPr sz="14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入其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中</a:t>
            </a:r>
            <a:endParaRPr lang="en-US" altLang="en-US" sz="1400" dirty="0"/>
          </a:p>
          <a:p>
            <a:pPr marL="194310" indent="-181610" algn="l" rtl="0" eaLnBrk="0">
              <a:lnSpc>
                <a:spcPct val="93000"/>
              </a:lnSpc>
              <a:spcBef>
                <a:spcPts val="520"/>
              </a:spcBef>
            </a:pPr>
            <a:r>
              <a:rPr sz="17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增长率、变</a:t>
            </a:r>
            <a:r>
              <a:rPr sz="1400" spc="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-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率等假</a:t>
            </a:r>
            <a:r>
              <a:rPr sz="14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设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要透 </a:t>
            </a:r>
            <a:r>
              <a:rPr sz="14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明化</a:t>
            </a:r>
            <a:endParaRPr lang="en-US" altLang="en-US" sz="1400" dirty="0"/>
          </a:p>
          <a:p>
            <a:pPr marL="12700" algn="l" rtl="0" eaLnBrk="0">
              <a:lnSpc>
                <a:spcPct val="84000"/>
              </a:lnSpc>
              <a:spcBef>
                <a:spcPts val="545"/>
              </a:spcBef>
            </a:pPr>
            <a:r>
              <a:rPr sz="1700" spc="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6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文件假</a:t>
            </a:r>
            <a:r>
              <a:rPr sz="1400" spc="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设</a:t>
            </a:r>
            <a:endParaRPr lang="en-US" altLang="en-US" sz="1400" dirty="0"/>
          </a:p>
          <a:p>
            <a:pPr marL="193040" indent="-180340" algn="l" rtl="0" eaLnBrk="0">
              <a:lnSpc>
                <a:spcPct val="90000"/>
              </a:lnSpc>
              <a:spcBef>
                <a:spcPts val="450"/>
              </a:spcBef>
            </a:pPr>
            <a:r>
              <a:rPr sz="17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对不同年份</a:t>
            </a:r>
            <a:r>
              <a:rPr sz="1400" spc="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进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行评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估</a:t>
            </a:r>
            <a:endParaRPr lang="en-US" altLang="en-US" sz="1400" dirty="0"/>
          </a:p>
        </p:txBody>
      </p:sp>
      <p:sp>
        <p:nvSpPr>
          <p:cNvPr id="979" name="textbox 979"/>
          <p:cNvSpPr/>
          <p:nvPr/>
        </p:nvSpPr>
        <p:spPr>
          <a:xfrm>
            <a:off x="471276" y="255327"/>
            <a:ext cx="3152139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104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未来市场容量和收入池的建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立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是许多模块化决策的基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础</a:t>
            </a:r>
            <a:endParaRPr lang="en-US" altLang="en-US" sz="1800" dirty="0"/>
          </a:p>
        </p:txBody>
      </p:sp>
      <p:sp>
        <p:nvSpPr>
          <p:cNvPr id="980" name="path"/>
          <p:cNvSpPr/>
          <p:nvPr/>
        </p:nvSpPr>
        <p:spPr>
          <a:xfrm>
            <a:off x="3004185" y="3790569"/>
            <a:ext cx="1043177" cy="1041272"/>
          </a:xfrm>
          <a:custGeom>
            <a:avLst/>
            <a:gdLst/>
            <a:ahLst/>
            <a:cxnLst/>
            <a:rect l="0" t="0" r="0" b="0"/>
            <a:pathLst>
              <a:path w="1642" h="1639">
                <a:moveTo>
                  <a:pt x="1627" y="1639"/>
                </a:moveTo>
                <a:lnTo>
                  <a:pt x="1627" y="15"/>
                </a:lnTo>
                <a:lnTo>
                  <a:pt x="15" y="15"/>
                </a:lnTo>
                <a:lnTo>
                  <a:pt x="15" y="1639"/>
                </a:lnTo>
                <a:close/>
              </a:path>
            </a:pathLst>
          </a:custGeom>
          <a:noFill/>
          <a:ln w="19050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1" name="path"/>
          <p:cNvSpPr/>
          <p:nvPr/>
        </p:nvSpPr>
        <p:spPr>
          <a:xfrm>
            <a:off x="5002148" y="3272409"/>
            <a:ext cx="1300733" cy="700277"/>
          </a:xfrm>
          <a:custGeom>
            <a:avLst/>
            <a:gdLst/>
            <a:ahLst/>
            <a:cxnLst/>
            <a:rect l="0" t="0" r="0" b="0"/>
            <a:pathLst>
              <a:path w="2048" h="1102">
                <a:moveTo>
                  <a:pt x="15" y="1087"/>
                </a:moveTo>
                <a:lnTo>
                  <a:pt x="2033" y="1087"/>
                </a:lnTo>
                <a:lnTo>
                  <a:pt x="2033" y="15"/>
                </a:lnTo>
                <a:lnTo>
                  <a:pt x="15" y="15"/>
                </a:lnTo>
                <a:lnTo>
                  <a:pt x="15" y="1087"/>
                </a:lnTo>
                <a:close/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2" name="textbox 982"/>
          <p:cNvSpPr/>
          <p:nvPr/>
        </p:nvSpPr>
        <p:spPr>
          <a:xfrm>
            <a:off x="3761950" y="5713876"/>
            <a:ext cx="1984375" cy="4343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1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对收</a:t>
            </a:r>
            <a:r>
              <a:rPr sz="14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入池进行同样的分析</a:t>
            </a:r>
            <a:endParaRPr lang="en-US" altLang="en-US" sz="1400" dirty="0"/>
          </a:p>
          <a:p>
            <a:pPr marL="266065" algn="l" rtl="0" eaLnBrk="0">
              <a:lnSpc>
                <a:spcPct val="92000"/>
              </a:lnSpc>
              <a:spcBef>
                <a:spcPts val="35"/>
              </a:spcBef>
            </a:pPr>
            <a:r>
              <a:rPr sz="14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1400" spc="-1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销售量</a:t>
            </a: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x</a:t>
            </a:r>
            <a:r>
              <a:rPr sz="14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销售价格</a:t>
            </a: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400" dirty="0"/>
          </a:p>
        </p:txBody>
      </p:sp>
      <p:sp>
        <p:nvSpPr>
          <p:cNvPr id="983" name="textbox 983"/>
          <p:cNvSpPr/>
          <p:nvPr/>
        </p:nvSpPr>
        <p:spPr>
          <a:xfrm>
            <a:off x="126492" y="1100328"/>
            <a:ext cx="1851660" cy="38862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600" dirty="0"/>
          </a:p>
          <a:p>
            <a:pPr marL="78740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办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endParaRPr lang="en-US" altLang="en-US" sz="1400" dirty="0"/>
          </a:p>
        </p:txBody>
      </p:sp>
      <p:sp>
        <p:nvSpPr>
          <p:cNvPr id="984" name="textbox 984"/>
          <p:cNvSpPr/>
          <p:nvPr/>
        </p:nvSpPr>
        <p:spPr>
          <a:xfrm>
            <a:off x="2176733" y="1193032"/>
            <a:ext cx="1628775" cy="2343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。未来市场前景</a:t>
            </a:r>
            <a:endParaRPr lang="en-US" altLang="en-US" sz="1400" dirty="0"/>
          </a:p>
        </p:txBody>
      </p:sp>
      <p:sp>
        <p:nvSpPr>
          <p:cNvPr id="985" name="textbox 985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986" name="textbox 986"/>
          <p:cNvSpPr/>
          <p:nvPr/>
        </p:nvSpPr>
        <p:spPr>
          <a:xfrm>
            <a:off x="3014760" y="2987414"/>
            <a:ext cx="735965" cy="4495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3000"/>
              </a:lnSpc>
            </a:pPr>
            <a:endParaRPr lang="en-US" altLang="en-US" sz="100" dirty="0"/>
          </a:p>
          <a:p>
            <a:pPr marL="12700" indent="8255" algn="l" rtl="0" eaLnBrk="0">
              <a:lnSpc>
                <a:spcPct val="99000"/>
              </a:lnSpc>
            </a:pP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欧洲的数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下降</a:t>
            </a:r>
            <a:endParaRPr lang="en-US" altLang="en-US" sz="1400" dirty="0"/>
          </a:p>
        </p:txBody>
      </p:sp>
      <p:sp>
        <p:nvSpPr>
          <p:cNvPr id="987" name="textbox 987"/>
          <p:cNvSpPr/>
          <p:nvPr/>
        </p:nvSpPr>
        <p:spPr>
          <a:xfrm>
            <a:off x="5699125" y="2472613"/>
            <a:ext cx="1426844" cy="2032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&lt;5000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&lt;20000</a:t>
            </a:r>
            <a:endParaRPr lang="en-US" altLang="en-US" sz="1200" dirty="0"/>
          </a:p>
        </p:txBody>
      </p:sp>
      <p:sp>
        <p:nvSpPr>
          <p:cNvPr id="990" name="textbox 990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991" name="textbox 991"/>
          <p:cNvSpPr/>
          <p:nvPr/>
        </p:nvSpPr>
        <p:spPr>
          <a:xfrm>
            <a:off x="6183022" y="5250429"/>
            <a:ext cx="732155" cy="2419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700"/>
              </a:lnSpc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有效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载</a:t>
            </a: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荷</a:t>
            </a:r>
            <a:endParaRPr lang="en-US" altLang="en-US" sz="1400" dirty="0"/>
          </a:p>
        </p:txBody>
      </p:sp>
      <p:pic>
        <p:nvPicPr>
          <p:cNvPr id="994" name="picture 99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2486096" y="2838395"/>
            <a:ext cx="57036" cy="1876434"/>
          </a:xfrm>
          <a:prstGeom prst="rect">
            <a:avLst/>
          </a:prstGeom>
        </p:spPr>
      </p:pic>
      <p:grpSp>
        <p:nvGrpSpPr>
          <p:cNvPr id="242" name="group 242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995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96" name="textbox 996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033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B</a:t>
              </a:r>
              <a:endParaRPr lang="en-US" altLang="en-US" sz="1800" dirty="0"/>
            </a:p>
          </p:txBody>
        </p:sp>
      </p:grpSp>
      <p:sp>
        <p:nvSpPr>
          <p:cNvPr id="997" name="textbox 997"/>
          <p:cNvSpPr/>
          <p:nvPr/>
        </p:nvSpPr>
        <p:spPr>
          <a:xfrm>
            <a:off x="2272824" y="1592955"/>
            <a:ext cx="379729" cy="2381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0000"/>
              </a:lnSpc>
            </a:pPr>
            <a:r>
              <a:rPr sz="14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全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球</a:t>
            </a:r>
            <a:endParaRPr lang="en-US" altLang="en-US" sz="1400" dirty="0"/>
          </a:p>
        </p:txBody>
      </p:sp>
      <p:sp>
        <p:nvSpPr>
          <p:cNvPr id="998" name="textbox 998"/>
          <p:cNvSpPr/>
          <p:nvPr/>
        </p:nvSpPr>
        <p:spPr>
          <a:xfrm>
            <a:off x="3771068" y="1592955"/>
            <a:ext cx="370840" cy="2349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欧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洲</a:t>
            </a:r>
            <a:endParaRPr lang="en-US" altLang="en-US" sz="1400" dirty="0"/>
          </a:p>
        </p:txBody>
      </p:sp>
      <p:sp>
        <p:nvSpPr>
          <p:cNvPr id="999" name="textbox 999"/>
          <p:cNvSpPr/>
          <p:nvPr/>
        </p:nvSpPr>
        <p:spPr>
          <a:xfrm>
            <a:off x="4930283" y="1592955"/>
            <a:ext cx="368300" cy="2343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中国</a:t>
            </a:r>
            <a:endParaRPr lang="en-US" altLang="en-US" sz="1400" dirty="0"/>
          </a:p>
        </p:txBody>
      </p:sp>
      <p:sp>
        <p:nvSpPr>
          <p:cNvPr id="1000" name="textbox 1000"/>
          <p:cNvSpPr/>
          <p:nvPr/>
        </p:nvSpPr>
        <p:spPr>
          <a:xfrm>
            <a:off x="5449519" y="2839034"/>
            <a:ext cx="328295" cy="2044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增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长</a:t>
            </a:r>
            <a:endParaRPr lang="en-US" altLang="en-US" sz="1200" dirty="0"/>
          </a:p>
        </p:txBody>
      </p:sp>
      <p:sp>
        <p:nvSpPr>
          <p:cNvPr id="1004" name="textbox 1004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</a:t>
            </a:r>
            <a:endParaRPr lang="en-US" altLang="en-US" sz="900" dirty="0"/>
          </a:p>
        </p:txBody>
      </p:sp>
      <p:sp>
        <p:nvSpPr>
          <p:cNvPr id="1005" name="rect"/>
          <p:cNvSpPr/>
          <p:nvPr/>
        </p:nvSpPr>
        <p:spPr>
          <a:xfrm>
            <a:off x="3013710" y="4822317"/>
            <a:ext cx="1024127" cy="19050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006" name="picture 10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2486096" y="4791066"/>
            <a:ext cx="57036" cy="247690"/>
          </a:xfrm>
          <a:prstGeom prst="rect">
            <a:avLst/>
          </a:prstGeom>
        </p:spPr>
      </p:pic>
      <p:sp>
        <p:nvSpPr>
          <p:cNvPr id="1007" name="textbox 1007"/>
          <p:cNvSpPr/>
          <p:nvPr/>
        </p:nvSpPr>
        <p:spPr>
          <a:xfrm>
            <a:off x="6094129" y="1719732"/>
            <a:ext cx="182879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455"/>
              </a:lnSpc>
            </a:pPr>
            <a:r>
              <a:rPr sz="1300" spc="-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1300" dirty="0"/>
          </a:p>
        </p:txBody>
      </p:sp>
      <p:sp>
        <p:nvSpPr>
          <p:cNvPr id="1008" name="rect"/>
          <p:cNvSpPr/>
          <p:nvPr/>
        </p:nvSpPr>
        <p:spPr>
          <a:xfrm>
            <a:off x="3505154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9" name="rect"/>
          <p:cNvSpPr/>
          <p:nvPr/>
        </p:nvSpPr>
        <p:spPr>
          <a:xfrm>
            <a:off x="6553455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0" name="rect"/>
          <p:cNvSpPr/>
          <p:nvPr/>
        </p:nvSpPr>
        <p:spPr>
          <a:xfrm>
            <a:off x="2828951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1" name="rect"/>
          <p:cNvSpPr/>
          <p:nvPr/>
        </p:nvSpPr>
        <p:spPr>
          <a:xfrm>
            <a:off x="3162299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2" name="rect"/>
          <p:cNvSpPr/>
          <p:nvPr/>
        </p:nvSpPr>
        <p:spPr>
          <a:xfrm>
            <a:off x="3838756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3" name="rect"/>
          <p:cNvSpPr/>
          <p:nvPr/>
        </p:nvSpPr>
        <p:spPr>
          <a:xfrm>
            <a:off x="4181737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4" name="rect"/>
          <p:cNvSpPr/>
          <p:nvPr/>
        </p:nvSpPr>
        <p:spPr>
          <a:xfrm>
            <a:off x="4524592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5" name="rect"/>
          <p:cNvSpPr/>
          <p:nvPr/>
        </p:nvSpPr>
        <p:spPr>
          <a:xfrm>
            <a:off x="4857941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6" name="rect"/>
          <p:cNvSpPr/>
          <p:nvPr/>
        </p:nvSpPr>
        <p:spPr>
          <a:xfrm>
            <a:off x="5543650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7" name="rect"/>
          <p:cNvSpPr/>
          <p:nvPr/>
        </p:nvSpPr>
        <p:spPr>
          <a:xfrm>
            <a:off x="5877252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8" name="rect"/>
          <p:cNvSpPr/>
          <p:nvPr/>
        </p:nvSpPr>
        <p:spPr>
          <a:xfrm>
            <a:off x="6220106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9" name="rect"/>
          <p:cNvSpPr/>
          <p:nvPr/>
        </p:nvSpPr>
        <p:spPr>
          <a:xfrm>
            <a:off x="5200795" y="5067226"/>
            <a:ext cx="9506" cy="572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rect"/>
          <p:cNvSpPr/>
          <p:nvPr/>
        </p:nvSpPr>
        <p:spPr>
          <a:xfrm>
            <a:off x="127254" y="1101090"/>
            <a:ext cx="2066543" cy="4954523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1" name="path"/>
          <p:cNvSpPr/>
          <p:nvPr/>
        </p:nvSpPr>
        <p:spPr>
          <a:xfrm>
            <a:off x="1929434" y="1100115"/>
            <a:ext cx="273838" cy="2479211"/>
          </a:xfrm>
          <a:custGeom>
            <a:avLst/>
            <a:gdLst/>
            <a:ahLst/>
            <a:cxnLst/>
            <a:rect l="0" t="0" r="0" b="0"/>
            <a:pathLst>
              <a:path w="431" h="3904">
                <a:moveTo>
                  <a:pt x="14" y="1"/>
                </a:moveTo>
                <a:lnTo>
                  <a:pt x="416" y="3902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022" name="table 1022"/>
          <p:cNvGraphicFramePr>
            <a:graphicFrameLocks noGrp="1"/>
          </p:cNvGraphicFramePr>
          <p:nvPr/>
        </p:nvGraphicFramePr>
        <p:xfrm>
          <a:off x="2101976" y="1091565"/>
          <a:ext cx="6645275" cy="4973320"/>
        </p:xfrm>
        <a:graphic>
          <a:graphicData uri="http://schemas.openxmlformats.org/drawingml/2006/table">
            <a:tbl>
              <a:tblPr/>
              <a:tblGrid>
                <a:gridCol w="3783965"/>
                <a:gridCol w="1359535"/>
                <a:gridCol w="1501775"/>
              </a:tblGrid>
              <a:tr h="41275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700" dirty="0"/>
                    </a:p>
                    <a:p>
                      <a:pPr marL="87630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结果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。未来市场前景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</a:tr>
              <a:tr h="2209164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400" dirty="0"/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技术竞争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格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局</a:t>
                      </a:r>
                      <a:endParaRPr lang="en-US" altLang="en-US" sz="1400" dirty="0"/>
                    </a:p>
                    <a:p>
                      <a:pPr marL="297815" algn="l" rtl="0" eaLnBrk="0">
                        <a:lnSpc>
                          <a:spcPct val="88000"/>
                        </a:lnSpc>
                        <a:spcBef>
                          <a:spcPts val="395"/>
                        </a:spcBef>
                      </a:pPr>
                      <a:r>
                        <a:rPr sz="16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产品概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述</a:t>
                      </a:r>
                      <a:endParaRPr lang="en-US" altLang="en-US" sz="1400" dirty="0"/>
                    </a:p>
                    <a:p>
                      <a:pPr marL="569595" indent="-271145" algn="l" rtl="0" eaLnBrk="0">
                        <a:lnSpc>
                          <a:spcPct val="93000"/>
                        </a:lnSpc>
                        <a:spcBef>
                          <a:spcPts val="385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评估竞争对手的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                                                                                   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战略</a:t>
                      </a:r>
                      <a:endParaRPr lang="en-US" altLang="en-US" sz="1400" dirty="0"/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45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竞争产品的市场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图谱</a:t>
                      </a:r>
                      <a:endParaRPr lang="en-US" altLang="en-US" sz="1400" dirty="0"/>
                    </a:p>
                    <a:p>
                      <a:pPr marL="297815" algn="l" rtl="0" eaLnBrk="0">
                        <a:lnSpc>
                          <a:spcPct val="88000"/>
                        </a:lnSpc>
                        <a:spcBef>
                          <a:spcPts val="395"/>
                        </a:spcBef>
                      </a:pPr>
                      <a:r>
                        <a:rPr sz="1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盲点的浮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现</a:t>
                      </a:r>
                      <a:endParaRPr lang="en-US" altLang="en-US" sz="1400" dirty="0"/>
                    </a:p>
                    <a:p>
                      <a:pPr marL="297815" algn="l" rtl="0" eaLnBrk="0">
                        <a:lnSpc>
                          <a:spcPct val="88000"/>
                        </a:lnSpc>
                        <a:spcBef>
                          <a:spcPts val="400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确定竞争激烈的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领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域</a:t>
                      </a:r>
                      <a:endParaRPr lang="en-US" altLang="en-US" sz="1400" dirty="0"/>
                    </a:p>
                    <a:p>
                      <a:pPr marL="297815" algn="l" rtl="0" eaLnBrk="0">
                        <a:lnSpc>
                          <a:spcPct val="88000"/>
                        </a:lnSpc>
                        <a:spcBef>
                          <a:spcPts val="420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包括已公布的新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8702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800" dirty="0"/>
                    </a:p>
                    <a:p>
                      <a:pPr marL="313055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  <a:tabLst>
                          <a:tab pos="3189605" algn="l"/>
                        </a:tabLst>
                      </a:pP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6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&lt;250            &lt;500            &lt;1000            &lt;5</a:t>
                      </a:r>
                      <a:r>
                        <a:rPr sz="6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            &lt;20000</a:t>
                      </a:r>
                      <a:endParaRPr lang="en-US" altLang="en-US" sz="6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714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500" dirty="0"/>
                    </a:p>
                    <a:p>
                      <a:pPr marL="2479040" algn="l" rtl="0" eaLnBrk="0">
                        <a:lnSpc>
                          <a:spcPct val="88000"/>
                        </a:lnSpc>
                        <a:spcBef>
                          <a:spcPts val="5"/>
                        </a:spcBef>
                      </a:pPr>
                      <a:r>
                        <a:rPr sz="6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Clien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6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500" dirty="0"/>
                    </a:p>
                    <a:p>
                      <a:pPr marL="45720" algn="l" rtl="0" eaLnBrk="0">
                        <a:lnSpc>
                          <a:spcPct val="91000"/>
                        </a:lnSpc>
                        <a:spcBef>
                          <a:spcPts val="5"/>
                        </a:spcBef>
                      </a:pP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</a:t>
                      </a:r>
                      <a:r>
                        <a:rPr sz="600" spc="2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competitor</a:t>
                      </a:r>
                      <a:r>
                        <a:rPr sz="600" spc="2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2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6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500" dirty="0"/>
                    </a:p>
                    <a:p>
                      <a:pPr marL="46990" algn="l" rtl="0" eaLnBrk="0">
                        <a:lnSpc>
                          <a:spcPct val="91000"/>
                        </a:lnSpc>
                        <a:spcBef>
                          <a:spcPts val="5"/>
                        </a:spcBef>
                      </a:pP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</a:t>
                      </a:r>
                      <a:r>
                        <a:rPr sz="600" spc="2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competitor</a:t>
                      </a:r>
                      <a:r>
                        <a:rPr sz="600" spc="2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6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113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200" dirty="0"/>
                    </a:p>
                    <a:p>
                      <a:pPr marL="2478405" algn="l" rtl="0" eaLnBrk="0">
                        <a:lnSpc>
                          <a:spcPct val="91000"/>
                        </a:lnSpc>
                        <a:spcBef>
                          <a:spcPts val="0"/>
                        </a:spcBef>
                      </a:pPr>
                      <a:r>
                        <a:rPr sz="6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</a:t>
                      </a:r>
                      <a:r>
                        <a:rPr sz="6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6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200" dirty="0"/>
                    </a:p>
                    <a:p>
                      <a:pPr marL="44450" algn="l" rtl="0" eaLnBrk="0">
                        <a:lnSpc>
                          <a:spcPct val="91000"/>
                        </a:lnSpc>
                        <a:spcBef>
                          <a:spcPts val="0"/>
                        </a:spcBef>
                      </a:pPr>
                      <a:r>
                        <a:rPr sz="6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</a:t>
                      </a:r>
                      <a:r>
                        <a:rPr sz="6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6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200" dirty="0"/>
                    </a:p>
                    <a:p>
                      <a:pPr marL="41910" algn="l" rtl="0" eaLnBrk="0">
                        <a:lnSpc>
                          <a:spcPct val="91000"/>
                        </a:lnSpc>
                        <a:spcBef>
                          <a:spcPts val="0"/>
                        </a:spcBef>
                      </a:pPr>
                      <a:r>
                        <a:rPr sz="6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</a:t>
                      </a:r>
                      <a:r>
                        <a:rPr sz="6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6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35445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873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200" dirty="0"/>
                    </a:p>
                    <a:p>
                      <a:pPr algn="r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6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6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6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200" dirty="0"/>
                    </a:p>
                    <a:p>
                      <a:pPr algn="r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6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6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6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200" dirty="0"/>
                    </a:p>
                    <a:p>
                      <a:pPr marL="977900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6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6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6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44" name="group 244"/>
          <p:cNvGrpSpPr/>
          <p:nvPr/>
        </p:nvGrpSpPr>
        <p:grpSpPr>
          <a:xfrm rot="21600000">
            <a:off x="7082659" y="3822689"/>
            <a:ext cx="99251" cy="98407"/>
            <a:chOff x="0" y="0"/>
            <a:chExt cx="99251" cy="98407"/>
          </a:xfrm>
        </p:grpSpPr>
        <p:sp>
          <p:nvSpPr>
            <p:cNvPr id="1023" name="path"/>
            <p:cNvSpPr/>
            <p:nvPr/>
          </p:nvSpPr>
          <p:spPr>
            <a:xfrm>
              <a:off x="2611" y="2566"/>
              <a:ext cx="94027" cy="93273"/>
            </a:xfrm>
            <a:custGeom>
              <a:avLst/>
              <a:gdLst/>
              <a:ahLst/>
              <a:cxnLst/>
              <a:rect l="0" t="0" r="0" b="0"/>
              <a:pathLst>
                <a:path w="148" h="146">
                  <a:moveTo>
                    <a:pt x="0" y="73"/>
                  </a:moveTo>
                  <a:cubicBezTo>
                    <a:pt x="0" y="32"/>
                    <a:pt x="33" y="0"/>
                    <a:pt x="74" y="0"/>
                  </a:cubicBezTo>
                  <a:cubicBezTo>
                    <a:pt x="114" y="0"/>
                    <a:pt x="148" y="32"/>
                    <a:pt x="148" y="73"/>
                  </a:cubicBezTo>
                  <a:cubicBezTo>
                    <a:pt x="148" y="113"/>
                    <a:pt x="114" y="146"/>
                    <a:pt x="74" y="146"/>
                  </a:cubicBezTo>
                  <a:cubicBezTo>
                    <a:pt x="33" y="146"/>
                    <a:pt x="0" y="113"/>
                    <a:pt x="0" y="7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24" name="path"/>
            <p:cNvSpPr/>
            <p:nvPr/>
          </p:nvSpPr>
          <p:spPr>
            <a:xfrm>
              <a:off x="0" y="0"/>
              <a:ext cx="99251" cy="98407"/>
            </a:xfrm>
            <a:custGeom>
              <a:avLst/>
              <a:gdLst/>
              <a:ahLst/>
              <a:cxnLst/>
              <a:rect l="0" t="0" r="0" b="0"/>
              <a:pathLst>
                <a:path w="156" h="154">
                  <a:moveTo>
                    <a:pt x="4" y="77"/>
                  </a:moveTo>
                  <a:cubicBezTo>
                    <a:pt x="4" y="36"/>
                    <a:pt x="37" y="4"/>
                    <a:pt x="78" y="4"/>
                  </a:cubicBezTo>
                  <a:cubicBezTo>
                    <a:pt x="119" y="4"/>
                    <a:pt x="152" y="36"/>
                    <a:pt x="152" y="77"/>
                  </a:cubicBezTo>
                  <a:cubicBezTo>
                    <a:pt x="152" y="118"/>
                    <a:pt x="119" y="150"/>
                    <a:pt x="78" y="150"/>
                  </a:cubicBezTo>
                  <a:cubicBezTo>
                    <a:pt x="37" y="150"/>
                    <a:pt x="4" y="118"/>
                    <a:pt x="4" y="77"/>
                  </a:cubicBezTo>
                </a:path>
              </a:pathLst>
            </a:custGeom>
            <a:noFill/>
            <a:ln w="517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46" name="group 246"/>
          <p:cNvGrpSpPr/>
          <p:nvPr/>
        </p:nvGrpSpPr>
        <p:grpSpPr>
          <a:xfrm rot="21600000">
            <a:off x="6570729" y="3822689"/>
            <a:ext cx="100122" cy="98407"/>
            <a:chOff x="0" y="0"/>
            <a:chExt cx="100122" cy="98407"/>
          </a:xfrm>
        </p:grpSpPr>
        <p:sp>
          <p:nvSpPr>
            <p:cNvPr id="1025" name="path"/>
            <p:cNvSpPr/>
            <p:nvPr/>
          </p:nvSpPr>
          <p:spPr>
            <a:xfrm>
              <a:off x="2612" y="2566"/>
              <a:ext cx="94898" cy="93273"/>
            </a:xfrm>
            <a:custGeom>
              <a:avLst/>
              <a:gdLst/>
              <a:ahLst/>
              <a:cxnLst/>
              <a:rect l="0" t="0" r="0" b="0"/>
              <a:pathLst>
                <a:path w="149" h="146">
                  <a:moveTo>
                    <a:pt x="0" y="73"/>
                  </a:moveTo>
                  <a:cubicBezTo>
                    <a:pt x="0" y="32"/>
                    <a:pt x="33" y="0"/>
                    <a:pt x="74" y="0"/>
                  </a:cubicBezTo>
                  <a:cubicBezTo>
                    <a:pt x="115" y="0"/>
                    <a:pt x="149" y="32"/>
                    <a:pt x="149" y="73"/>
                  </a:cubicBezTo>
                  <a:cubicBezTo>
                    <a:pt x="149" y="113"/>
                    <a:pt x="115" y="146"/>
                    <a:pt x="74" y="146"/>
                  </a:cubicBezTo>
                  <a:cubicBezTo>
                    <a:pt x="33" y="146"/>
                    <a:pt x="0" y="113"/>
                    <a:pt x="0" y="73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26" name="path"/>
            <p:cNvSpPr/>
            <p:nvPr/>
          </p:nvSpPr>
          <p:spPr>
            <a:xfrm>
              <a:off x="0" y="0"/>
              <a:ext cx="100122" cy="98407"/>
            </a:xfrm>
            <a:custGeom>
              <a:avLst/>
              <a:gdLst/>
              <a:ahLst/>
              <a:cxnLst/>
              <a:rect l="0" t="0" r="0" b="0"/>
              <a:pathLst>
                <a:path w="157" h="154">
                  <a:moveTo>
                    <a:pt x="4" y="77"/>
                  </a:moveTo>
                  <a:cubicBezTo>
                    <a:pt x="4" y="36"/>
                    <a:pt x="37" y="4"/>
                    <a:pt x="78" y="4"/>
                  </a:cubicBezTo>
                  <a:cubicBezTo>
                    <a:pt x="120" y="4"/>
                    <a:pt x="153" y="36"/>
                    <a:pt x="153" y="77"/>
                  </a:cubicBezTo>
                  <a:cubicBezTo>
                    <a:pt x="153" y="118"/>
                    <a:pt x="120" y="150"/>
                    <a:pt x="78" y="150"/>
                  </a:cubicBezTo>
                  <a:cubicBezTo>
                    <a:pt x="37" y="150"/>
                    <a:pt x="4" y="118"/>
                    <a:pt x="4" y="77"/>
                  </a:cubicBezTo>
                </a:path>
              </a:pathLst>
            </a:custGeom>
            <a:noFill/>
            <a:ln w="517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48" name="group 248"/>
          <p:cNvGrpSpPr/>
          <p:nvPr/>
        </p:nvGrpSpPr>
        <p:grpSpPr>
          <a:xfrm rot="21600000">
            <a:off x="6059670" y="3822689"/>
            <a:ext cx="99251" cy="98407"/>
            <a:chOff x="0" y="0"/>
            <a:chExt cx="99251" cy="98407"/>
          </a:xfrm>
        </p:grpSpPr>
        <p:sp>
          <p:nvSpPr>
            <p:cNvPr id="1027" name="path"/>
            <p:cNvSpPr/>
            <p:nvPr/>
          </p:nvSpPr>
          <p:spPr>
            <a:xfrm>
              <a:off x="2611" y="2566"/>
              <a:ext cx="94027" cy="93273"/>
            </a:xfrm>
            <a:custGeom>
              <a:avLst/>
              <a:gdLst/>
              <a:ahLst/>
              <a:cxnLst/>
              <a:rect l="0" t="0" r="0" b="0"/>
              <a:pathLst>
                <a:path w="148" h="146">
                  <a:moveTo>
                    <a:pt x="0" y="73"/>
                  </a:moveTo>
                  <a:cubicBezTo>
                    <a:pt x="0" y="32"/>
                    <a:pt x="33" y="0"/>
                    <a:pt x="74" y="0"/>
                  </a:cubicBezTo>
                  <a:cubicBezTo>
                    <a:pt x="114" y="0"/>
                    <a:pt x="148" y="32"/>
                    <a:pt x="148" y="73"/>
                  </a:cubicBezTo>
                  <a:cubicBezTo>
                    <a:pt x="148" y="113"/>
                    <a:pt x="114" y="146"/>
                    <a:pt x="74" y="146"/>
                  </a:cubicBezTo>
                  <a:cubicBezTo>
                    <a:pt x="33" y="146"/>
                    <a:pt x="0" y="113"/>
                    <a:pt x="0" y="7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28" name="path"/>
            <p:cNvSpPr/>
            <p:nvPr/>
          </p:nvSpPr>
          <p:spPr>
            <a:xfrm>
              <a:off x="0" y="0"/>
              <a:ext cx="99251" cy="98407"/>
            </a:xfrm>
            <a:custGeom>
              <a:avLst/>
              <a:gdLst/>
              <a:ahLst/>
              <a:cxnLst/>
              <a:rect l="0" t="0" r="0" b="0"/>
              <a:pathLst>
                <a:path w="156" h="154">
                  <a:moveTo>
                    <a:pt x="4" y="77"/>
                  </a:moveTo>
                  <a:cubicBezTo>
                    <a:pt x="4" y="36"/>
                    <a:pt x="37" y="4"/>
                    <a:pt x="78" y="4"/>
                  </a:cubicBezTo>
                  <a:cubicBezTo>
                    <a:pt x="119" y="4"/>
                    <a:pt x="152" y="36"/>
                    <a:pt x="152" y="77"/>
                  </a:cubicBezTo>
                  <a:cubicBezTo>
                    <a:pt x="152" y="118"/>
                    <a:pt x="119" y="150"/>
                    <a:pt x="78" y="150"/>
                  </a:cubicBezTo>
                  <a:cubicBezTo>
                    <a:pt x="37" y="150"/>
                    <a:pt x="4" y="118"/>
                    <a:pt x="4" y="77"/>
                  </a:cubicBezTo>
                </a:path>
              </a:pathLst>
            </a:custGeom>
            <a:noFill/>
            <a:ln w="517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50" name="group 250"/>
          <p:cNvGrpSpPr/>
          <p:nvPr/>
        </p:nvGrpSpPr>
        <p:grpSpPr>
          <a:xfrm rot="21600000">
            <a:off x="5596495" y="3822689"/>
            <a:ext cx="99251" cy="98407"/>
            <a:chOff x="0" y="0"/>
            <a:chExt cx="99251" cy="98407"/>
          </a:xfrm>
        </p:grpSpPr>
        <p:sp>
          <p:nvSpPr>
            <p:cNvPr id="1029" name="path"/>
            <p:cNvSpPr/>
            <p:nvPr/>
          </p:nvSpPr>
          <p:spPr>
            <a:xfrm>
              <a:off x="2611" y="2566"/>
              <a:ext cx="94027" cy="93273"/>
            </a:xfrm>
            <a:custGeom>
              <a:avLst/>
              <a:gdLst/>
              <a:ahLst/>
              <a:cxnLst/>
              <a:rect l="0" t="0" r="0" b="0"/>
              <a:pathLst>
                <a:path w="148" h="146">
                  <a:moveTo>
                    <a:pt x="0" y="73"/>
                  </a:moveTo>
                  <a:cubicBezTo>
                    <a:pt x="0" y="32"/>
                    <a:pt x="33" y="0"/>
                    <a:pt x="74" y="0"/>
                  </a:cubicBezTo>
                  <a:cubicBezTo>
                    <a:pt x="114" y="0"/>
                    <a:pt x="148" y="32"/>
                    <a:pt x="148" y="73"/>
                  </a:cubicBezTo>
                  <a:cubicBezTo>
                    <a:pt x="148" y="113"/>
                    <a:pt x="114" y="146"/>
                    <a:pt x="74" y="146"/>
                  </a:cubicBezTo>
                  <a:cubicBezTo>
                    <a:pt x="33" y="146"/>
                    <a:pt x="0" y="113"/>
                    <a:pt x="0" y="7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30" name="path"/>
            <p:cNvSpPr/>
            <p:nvPr/>
          </p:nvSpPr>
          <p:spPr>
            <a:xfrm>
              <a:off x="0" y="0"/>
              <a:ext cx="99251" cy="98407"/>
            </a:xfrm>
            <a:custGeom>
              <a:avLst/>
              <a:gdLst/>
              <a:ahLst/>
              <a:cxnLst/>
              <a:rect l="0" t="0" r="0" b="0"/>
              <a:pathLst>
                <a:path w="156" h="154">
                  <a:moveTo>
                    <a:pt x="4" y="77"/>
                  </a:moveTo>
                  <a:cubicBezTo>
                    <a:pt x="4" y="36"/>
                    <a:pt x="37" y="4"/>
                    <a:pt x="78" y="4"/>
                  </a:cubicBezTo>
                  <a:cubicBezTo>
                    <a:pt x="119" y="4"/>
                    <a:pt x="152" y="36"/>
                    <a:pt x="152" y="77"/>
                  </a:cubicBezTo>
                  <a:cubicBezTo>
                    <a:pt x="152" y="118"/>
                    <a:pt x="119" y="150"/>
                    <a:pt x="78" y="150"/>
                  </a:cubicBezTo>
                  <a:cubicBezTo>
                    <a:pt x="37" y="150"/>
                    <a:pt x="4" y="118"/>
                    <a:pt x="4" y="77"/>
                  </a:cubicBezTo>
                </a:path>
              </a:pathLst>
            </a:custGeom>
            <a:noFill/>
            <a:ln w="517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52" name="group 252"/>
          <p:cNvGrpSpPr/>
          <p:nvPr/>
        </p:nvGrpSpPr>
        <p:grpSpPr>
          <a:xfrm rot="21600000">
            <a:off x="5132451" y="3822689"/>
            <a:ext cx="100122" cy="98407"/>
            <a:chOff x="0" y="0"/>
            <a:chExt cx="100122" cy="98407"/>
          </a:xfrm>
        </p:grpSpPr>
        <p:sp>
          <p:nvSpPr>
            <p:cNvPr id="1031" name="path"/>
            <p:cNvSpPr/>
            <p:nvPr/>
          </p:nvSpPr>
          <p:spPr>
            <a:xfrm>
              <a:off x="2611" y="2566"/>
              <a:ext cx="94898" cy="93273"/>
            </a:xfrm>
            <a:custGeom>
              <a:avLst/>
              <a:gdLst/>
              <a:ahLst/>
              <a:cxnLst/>
              <a:rect l="0" t="0" r="0" b="0"/>
              <a:pathLst>
                <a:path w="149" h="146">
                  <a:moveTo>
                    <a:pt x="0" y="73"/>
                  </a:moveTo>
                  <a:cubicBezTo>
                    <a:pt x="0" y="32"/>
                    <a:pt x="33" y="0"/>
                    <a:pt x="74" y="0"/>
                  </a:cubicBezTo>
                  <a:cubicBezTo>
                    <a:pt x="115" y="0"/>
                    <a:pt x="149" y="32"/>
                    <a:pt x="149" y="73"/>
                  </a:cubicBezTo>
                  <a:cubicBezTo>
                    <a:pt x="149" y="113"/>
                    <a:pt x="115" y="146"/>
                    <a:pt x="74" y="146"/>
                  </a:cubicBezTo>
                  <a:cubicBezTo>
                    <a:pt x="33" y="146"/>
                    <a:pt x="0" y="113"/>
                    <a:pt x="0" y="73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32" name="path"/>
            <p:cNvSpPr/>
            <p:nvPr/>
          </p:nvSpPr>
          <p:spPr>
            <a:xfrm>
              <a:off x="0" y="0"/>
              <a:ext cx="100122" cy="98407"/>
            </a:xfrm>
            <a:custGeom>
              <a:avLst/>
              <a:gdLst/>
              <a:ahLst/>
              <a:cxnLst/>
              <a:rect l="0" t="0" r="0" b="0"/>
              <a:pathLst>
                <a:path w="157" h="154">
                  <a:moveTo>
                    <a:pt x="4" y="77"/>
                  </a:moveTo>
                  <a:cubicBezTo>
                    <a:pt x="4" y="36"/>
                    <a:pt x="37" y="4"/>
                    <a:pt x="78" y="4"/>
                  </a:cubicBezTo>
                  <a:cubicBezTo>
                    <a:pt x="120" y="4"/>
                    <a:pt x="153" y="36"/>
                    <a:pt x="153" y="77"/>
                  </a:cubicBezTo>
                  <a:cubicBezTo>
                    <a:pt x="153" y="118"/>
                    <a:pt x="120" y="150"/>
                    <a:pt x="78" y="150"/>
                  </a:cubicBezTo>
                  <a:cubicBezTo>
                    <a:pt x="37" y="150"/>
                    <a:pt x="4" y="118"/>
                    <a:pt x="4" y="77"/>
                  </a:cubicBezTo>
                </a:path>
              </a:pathLst>
            </a:custGeom>
            <a:noFill/>
            <a:ln w="517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033" name="table 1033"/>
          <p:cNvGraphicFramePr>
            <a:graphicFrameLocks noGrp="1"/>
          </p:cNvGraphicFramePr>
          <p:nvPr/>
        </p:nvGraphicFramePr>
        <p:xfrm>
          <a:off x="117729" y="1091565"/>
          <a:ext cx="1821179" cy="4973320"/>
        </p:xfrm>
        <a:graphic>
          <a:graphicData uri="http://schemas.openxmlformats.org/drawingml/2006/table">
            <a:tbl>
              <a:tblPr/>
              <a:tblGrid>
                <a:gridCol w="1821179"/>
              </a:tblGrid>
              <a:tr h="495427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7000"/>
                        </a:lnSpc>
                      </a:pPr>
                      <a:endParaRPr lang="en-US" altLang="en-US" sz="1000" dirty="0"/>
                    </a:p>
                    <a:p>
                      <a:pPr marL="278765" indent="-179070" algn="l" rtl="0" eaLnBrk="0">
                        <a:lnSpc>
                          <a:spcPct val="95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绘制竞争产品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术特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征图，与市场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上的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数量和收入池  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图谱相对照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279400" indent="-179705" algn="l" rtl="0" eaLnBrk="0">
                        <a:lnSpc>
                          <a:spcPct val="93000"/>
                        </a:lnSpc>
                        <a:spcBef>
                          <a:spcPts val="435"/>
                        </a:spcBef>
                      </a:pPr>
                      <a:r>
                        <a:rPr sz="17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在已知的情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况下，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包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括未来竞争者的  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产品和发展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280035" indent="-179705" algn="l" rtl="0" eaLnBrk="0">
                        <a:lnSpc>
                          <a:spcPct val="96000"/>
                        </a:lnSpc>
                        <a:spcBef>
                          <a:spcPts val="43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与竞争对手产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交  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叉检查市场图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谱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：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低量产品、竞争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少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的地区的利润率  </a:t>
                      </a:r>
                      <a:r>
                        <a:rPr sz="140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等。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034" name="table 1034"/>
          <p:cNvGraphicFramePr>
            <a:graphicFrameLocks noGrp="1"/>
          </p:cNvGraphicFramePr>
          <p:nvPr/>
        </p:nvGraphicFramePr>
        <p:xfrm>
          <a:off x="4512563" y="1539277"/>
          <a:ext cx="4116705" cy="2064385"/>
        </p:xfrm>
        <a:graphic>
          <a:graphicData uri="http://schemas.openxmlformats.org/drawingml/2006/table">
            <a:tbl>
              <a:tblPr/>
              <a:tblGrid>
                <a:gridCol w="4116705"/>
              </a:tblGrid>
              <a:tr h="205803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400" dirty="0"/>
                    </a:p>
                    <a:p>
                      <a:pPr marL="666115" algn="l" rtl="0" eaLnBrk="0">
                        <a:lnSpc>
                          <a:spcPct val="83000"/>
                        </a:lnSpc>
                        <a:spcBef>
                          <a:spcPts val="5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</a:t>
                      </a: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competitor</a:t>
                      </a: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</a:t>
                      </a:r>
                      <a:r>
                        <a:rPr sz="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competitor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5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035" name="table 1035"/>
          <p:cNvGraphicFramePr>
            <a:graphicFrameLocks noGrp="1"/>
          </p:cNvGraphicFramePr>
          <p:nvPr/>
        </p:nvGraphicFramePr>
        <p:xfrm>
          <a:off x="4973429" y="1694467"/>
          <a:ext cx="3611245" cy="1816735"/>
        </p:xfrm>
        <a:graphic>
          <a:graphicData uri="http://schemas.openxmlformats.org/drawingml/2006/table">
            <a:tbl>
              <a:tblPr/>
              <a:tblGrid>
                <a:gridCol w="170179"/>
                <a:gridCol w="314959"/>
                <a:gridCol w="428625"/>
                <a:gridCol w="619125"/>
                <a:gridCol w="300354"/>
                <a:gridCol w="398779"/>
                <a:gridCol w="400050"/>
                <a:gridCol w="419734"/>
                <a:gridCol w="559434"/>
              </a:tblGrid>
              <a:tr h="380365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300" dirty="0"/>
                    </a:p>
                    <a:p>
                      <a:pPr marL="612140" algn="l" rtl="0" eaLnBrk="0">
                        <a:lnSpc>
                          <a:spcPct val="79000"/>
                        </a:lnSpc>
                      </a:pPr>
                      <a:r>
                        <a:rPr sz="5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SuperLi</a:t>
                      </a:r>
                      <a:r>
                        <a:rPr sz="5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500" dirty="0"/>
                    </a:p>
                    <a:p>
                      <a:pPr marL="612775" algn="l" rtl="0" eaLnBrk="0">
                        <a:lnSpc>
                          <a:spcPts val="620"/>
                        </a:lnSpc>
                      </a:pPr>
                      <a:r>
                        <a:rPr sz="5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</a:t>
                      </a:r>
                      <a:r>
                        <a:rPr sz="5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300" dirty="0"/>
                    </a:p>
                    <a:p>
                      <a:pPr marL="2032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HandLift</a:t>
                      </a:r>
                      <a:r>
                        <a:rPr sz="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    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Sisyphos</a:t>
                      </a:r>
                      <a:endParaRPr lang="en-US" altLang="en-US" sz="500" dirty="0"/>
                    </a:p>
                    <a:p>
                      <a:pPr marL="16510" algn="l" rtl="0" eaLnBrk="0">
                        <a:lnSpc>
                          <a:spcPct val="81000"/>
                        </a:lnSpc>
                        <a:spcBef>
                          <a:spcPts val="120"/>
                        </a:spcBef>
                      </a:pPr>
                      <a:r>
                        <a:rPr sz="5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2.0</a:t>
                      </a: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iLift</a:t>
                      </a: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PowerLift</a:t>
                      </a: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LiftMagic</a:t>
                      </a: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5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200" dirty="0"/>
                    </a:p>
                    <a:p>
                      <a:pPr marL="3175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201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200" dirty="0"/>
                    </a:p>
                    <a:p>
                      <a:pPr marL="1263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200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" dirty="0"/>
                    </a:p>
                    <a:p>
                      <a:pPr marL="123190" indent="-1905" algn="l" rtl="0" eaLnBrk="0">
                        <a:lnSpc>
                          <a:spcPct val="101000"/>
                        </a:lnSpc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Announced</a:t>
                      </a:r>
                      <a:r>
                        <a:rPr sz="5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5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201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200" dirty="0"/>
                    </a:p>
                    <a:p>
                      <a:pPr marL="1651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201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200" dirty="0"/>
                    </a:p>
                    <a:p>
                      <a:pPr marL="1263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201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200" dirty="0"/>
                    </a:p>
                    <a:p>
                      <a:pPr marL="1155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201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200" dirty="0"/>
                    </a:p>
                    <a:p>
                      <a:pPr marL="1028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201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200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200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46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635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ton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323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5-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15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30-4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244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35-5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600" dirty="0"/>
                    </a:p>
                    <a:p>
                      <a:pPr marL="17780" algn="l" rtl="0" eaLnBrk="0">
                        <a:lnSpc>
                          <a:spcPct val="80000"/>
                        </a:lnSpc>
                      </a:pPr>
                      <a:r>
                        <a:rPr sz="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3-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10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270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3-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15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155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20-3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028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25-4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384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30-4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4445" algn="l" rtl="0" eaLnBrk="0">
                        <a:lnSpc>
                          <a:spcPct val="79000"/>
                        </a:lnSpc>
                        <a:spcBef>
                          <a:spcPts val="0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km</a:t>
                      </a:r>
                      <a:r>
                        <a:rPr sz="5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endParaRPr lang="en-US" altLang="en-US" sz="500" dirty="0"/>
                    </a:p>
                    <a:p>
                      <a:pPr marL="4445" algn="l" rtl="0" eaLnBrk="0">
                        <a:lnSpc>
                          <a:spcPts val="725"/>
                        </a:lnSpc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3175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- 10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5-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18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2890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10-2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651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2-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263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- 10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1620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5-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15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0858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10-2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10-2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300" dirty="0"/>
                    </a:p>
                    <a:p>
                      <a:pPr marL="4445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5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3175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220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350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12192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420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228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180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12636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200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1155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280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10414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380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400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92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600" dirty="0"/>
                    </a:p>
                    <a:p>
                      <a:pPr marL="3175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500" spc="50" baseline="21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325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9144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184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" dirty="0"/>
                    </a:p>
                    <a:p>
                      <a:pPr marL="120650" algn="l" rtl="0" eaLnBrk="0">
                        <a:lnSpc>
                          <a:spcPct val="81000"/>
                        </a:lnSpc>
                      </a:pPr>
                      <a:r>
                        <a:rPr sz="500" spc="1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     </a:t>
                      </a:r>
                      <a:r>
                        <a:rPr sz="500" spc="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)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180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</a:pPr>
                      <a:r>
                        <a:rPr sz="500" spc="1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     </a:t>
                      </a:r>
                      <a:r>
                        <a:rPr sz="500" spc="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)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600" dirty="0"/>
                    </a:p>
                    <a:p>
                      <a:pPr marL="762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8542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1727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1606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" dirty="0"/>
                    </a:p>
                    <a:p>
                      <a:pPr marL="111760" algn="l" rtl="0" eaLnBrk="0">
                        <a:lnSpc>
                          <a:spcPct val="81000"/>
                        </a:lnSpc>
                      </a:pPr>
                      <a:r>
                        <a:rPr sz="500" spc="1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     </a:t>
                      </a:r>
                      <a:r>
                        <a:rPr sz="500" spc="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)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" dirty="0"/>
                    </a:p>
                    <a:p>
                      <a:pPr marL="145415" algn="l" rtl="0" eaLnBrk="0">
                        <a:lnSpc>
                          <a:spcPct val="81000"/>
                        </a:lnSpc>
                      </a:pPr>
                      <a:r>
                        <a:rPr sz="500" spc="1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     </a:t>
                      </a:r>
                      <a:r>
                        <a:rPr sz="500" spc="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)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36" name="path"/>
          <p:cNvSpPr/>
          <p:nvPr/>
        </p:nvSpPr>
        <p:spPr>
          <a:xfrm>
            <a:off x="8226120" y="3415017"/>
            <a:ext cx="135100" cy="96185"/>
          </a:xfrm>
          <a:custGeom>
            <a:avLst/>
            <a:gdLst/>
            <a:ahLst/>
            <a:cxnLst/>
            <a:rect l="0" t="0" r="0" b="0"/>
            <a:pathLst>
              <a:path w="212" h="151">
                <a:moveTo>
                  <a:pt x="207" y="0"/>
                </a:moveTo>
                <a:lnTo>
                  <a:pt x="212" y="5"/>
                </a:lnTo>
                <a:lnTo>
                  <a:pt x="212" y="5"/>
                </a:lnTo>
                <a:lnTo>
                  <a:pt x="208" y="8"/>
                </a:lnTo>
                <a:lnTo>
                  <a:pt x="204" y="10"/>
                </a:lnTo>
                <a:lnTo>
                  <a:pt x="200" y="13"/>
                </a:lnTo>
                <a:lnTo>
                  <a:pt x="195" y="16"/>
                </a:lnTo>
                <a:lnTo>
                  <a:pt x="191" y="19"/>
                </a:lnTo>
                <a:lnTo>
                  <a:pt x="187" y="22"/>
                </a:lnTo>
                <a:lnTo>
                  <a:pt x="182" y="25"/>
                </a:lnTo>
                <a:lnTo>
                  <a:pt x="178" y="29"/>
                </a:lnTo>
                <a:lnTo>
                  <a:pt x="173" y="32"/>
                </a:lnTo>
                <a:lnTo>
                  <a:pt x="168" y="36"/>
                </a:lnTo>
                <a:lnTo>
                  <a:pt x="164" y="40"/>
                </a:lnTo>
                <a:lnTo>
                  <a:pt x="159" y="44"/>
                </a:lnTo>
                <a:lnTo>
                  <a:pt x="154" y="49"/>
                </a:lnTo>
                <a:lnTo>
                  <a:pt x="149" y="53"/>
                </a:lnTo>
                <a:lnTo>
                  <a:pt x="144" y="58"/>
                </a:lnTo>
                <a:lnTo>
                  <a:pt x="139" y="62"/>
                </a:lnTo>
                <a:lnTo>
                  <a:pt x="139" y="62"/>
                </a:lnTo>
                <a:lnTo>
                  <a:pt x="134" y="67"/>
                </a:lnTo>
                <a:lnTo>
                  <a:pt x="130" y="72"/>
                </a:lnTo>
                <a:lnTo>
                  <a:pt x="125" y="77"/>
                </a:lnTo>
                <a:lnTo>
                  <a:pt x="120" y="81"/>
                </a:lnTo>
                <a:lnTo>
                  <a:pt x="116" y="86"/>
                </a:lnTo>
                <a:lnTo>
                  <a:pt x="112" y="91"/>
                </a:lnTo>
                <a:lnTo>
                  <a:pt x="108" y="95"/>
                </a:lnTo>
                <a:lnTo>
                  <a:pt x="104" y="100"/>
                </a:lnTo>
                <a:lnTo>
                  <a:pt x="100" y="104"/>
                </a:lnTo>
                <a:lnTo>
                  <a:pt x="96" y="109"/>
                </a:lnTo>
                <a:lnTo>
                  <a:pt x="93" y="113"/>
                </a:lnTo>
                <a:lnTo>
                  <a:pt x="90" y="117"/>
                </a:lnTo>
                <a:lnTo>
                  <a:pt x="87" y="122"/>
                </a:lnTo>
                <a:lnTo>
                  <a:pt x="83" y="126"/>
                </a:lnTo>
                <a:lnTo>
                  <a:pt x="81" y="130"/>
                </a:lnTo>
                <a:lnTo>
                  <a:pt x="78" y="134"/>
                </a:lnTo>
                <a:lnTo>
                  <a:pt x="67" y="140"/>
                </a:lnTo>
                <a:lnTo>
                  <a:pt x="67" y="140"/>
                </a:lnTo>
                <a:lnTo>
                  <a:pt x="60" y="143"/>
                </a:lnTo>
                <a:lnTo>
                  <a:pt x="55" y="146"/>
                </a:lnTo>
                <a:lnTo>
                  <a:pt x="50" y="149"/>
                </a:lnTo>
                <a:lnTo>
                  <a:pt x="49" y="150"/>
                </a:lnTo>
                <a:lnTo>
                  <a:pt x="47" y="151"/>
                </a:lnTo>
                <a:lnTo>
                  <a:pt x="47" y="151"/>
                </a:lnTo>
                <a:lnTo>
                  <a:pt x="47" y="150"/>
                </a:lnTo>
                <a:lnTo>
                  <a:pt x="46" y="148"/>
                </a:lnTo>
                <a:lnTo>
                  <a:pt x="44" y="144"/>
                </a:lnTo>
                <a:lnTo>
                  <a:pt x="42" y="139"/>
                </a:lnTo>
                <a:lnTo>
                  <a:pt x="39" y="133"/>
                </a:lnTo>
                <a:lnTo>
                  <a:pt x="34" y="126"/>
                </a:lnTo>
                <a:lnTo>
                  <a:pt x="34" y="126"/>
                </a:lnTo>
                <a:lnTo>
                  <a:pt x="32" y="122"/>
                </a:lnTo>
                <a:lnTo>
                  <a:pt x="30" y="118"/>
                </a:lnTo>
                <a:lnTo>
                  <a:pt x="28" y="115"/>
                </a:lnTo>
                <a:lnTo>
                  <a:pt x="25" y="112"/>
                </a:lnTo>
                <a:lnTo>
                  <a:pt x="23" y="109"/>
                </a:lnTo>
                <a:lnTo>
                  <a:pt x="21" y="106"/>
                </a:lnTo>
                <a:lnTo>
                  <a:pt x="19" y="104"/>
                </a:lnTo>
                <a:lnTo>
                  <a:pt x="17" y="102"/>
                </a:lnTo>
                <a:lnTo>
                  <a:pt x="17" y="102"/>
                </a:lnTo>
                <a:lnTo>
                  <a:pt x="15" y="100"/>
                </a:lnTo>
                <a:lnTo>
                  <a:pt x="13" y="99"/>
                </a:lnTo>
                <a:lnTo>
                  <a:pt x="11" y="97"/>
                </a:lnTo>
                <a:lnTo>
                  <a:pt x="9" y="96"/>
                </a:lnTo>
                <a:lnTo>
                  <a:pt x="7" y="94"/>
                </a:lnTo>
                <a:lnTo>
                  <a:pt x="4" y="93"/>
                </a:lnTo>
                <a:lnTo>
                  <a:pt x="2" y="92"/>
                </a:lnTo>
                <a:lnTo>
                  <a:pt x="0" y="92"/>
                </a:lnTo>
                <a:lnTo>
                  <a:pt x="0" y="92"/>
                </a:lnTo>
                <a:lnTo>
                  <a:pt x="2" y="90"/>
                </a:lnTo>
                <a:lnTo>
                  <a:pt x="4" y="89"/>
                </a:lnTo>
                <a:lnTo>
                  <a:pt x="6" y="87"/>
                </a:lnTo>
                <a:lnTo>
                  <a:pt x="8" y="86"/>
                </a:lnTo>
                <a:lnTo>
                  <a:pt x="10" y="85"/>
                </a:lnTo>
                <a:lnTo>
                  <a:pt x="12" y="84"/>
                </a:lnTo>
                <a:lnTo>
                  <a:pt x="13" y="83"/>
                </a:lnTo>
                <a:lnTo>
                  <a:pt x="15" y="82"/>
                </a:lnTo>
                <a:lnTo>
                  <a:pt x="17" y="81"/>
                </a:lnTo>
                <a:lnTo>
                  <a:pt x="19" y="80"/>
                </a:lnTo>
                <a:lnTo>
                  <a:pt x="21" y="80"/>
                </a:lnTo>
                <a:lnTo>
                  <a:pt x="23" y="79"/>
                </a:lnTo>
                <a:lnTo>
                  <a:pt x="25" y="79"/>
                </a:lnTo>
                <a:lnTo>
                  <a:pt x="26" y="79"/>
                </a:lnTo>
                <a:lnTo>
                  <a:pt x="28" y="79"/>
                </a:lnTo>
                <a:lnTo>
                  <a:pt x="30" y="79"/>
                </a:lnTo>
                <a:lnTo>
                  <a:pt x="30" y="79"/>
                </a:lnTo>
                <a:lnTo>
                  <a:pt x="31" y="79"/>
                </a:lnTo>
                <a:lnTo>
                  <a:pt x="31" y="79"/>
                </a:lnTo>
                <a:lnTo>
                  <a:pt x="32" y="79"/>
                </a:lnTo>
                <a:lnTo>
                  <a:pt x="33" y="79"/>
                </a:lnTo>
                <a:lnTo>
                  <a:pt x="34" y="79"/>
                </a:lnTo>
                <a:lnTo>
                  <a:pt x="36" y="80"/>
                </a:lnTo>
                <a:lnTo>
                  <a:pt x="38" y="81"/>
                </a:lnTo>
                <a:lnTo>
                  <a:pt x="39" y="82"/>
                </a:lnTo>
                <a:lnTo>
                  <a:pt x="41" y="83"/>
                </a:lnTo>
                <a:lnTo>
                  <a:pt x="42" y="85"/>
                </a:lnTo>
                <a:lnTo>
                  <a:pt x="44" y="86"/>
                </a:lnTo>
                <a:lnTo>
                  <a:pt x="46" y="88"/>
                </a:lnTo>
                <a:lnTo>
                  <a:pt x="47" y="90"/>
                </a:lnTo>
                <a:lnTo>
                  <a:pt x="49" y="92"/>
                </a:lnTo>
                <a:lnTo>
                  <a:pt x="51" y="95"/>
                </a:lnTo>
                <a:lnTo>
                  <a:pt x="52" y="97"/>
                </a:lnTo>
                <a:lnTo>
                  <a:pt x="54" y="100"/>
                </a:lnTo>
                <a:lnTo>
                  <a:pt x="56" y="103"/>
                </a:lnTo>
                <a:lnTo>
                  <a:pt x="61" y="111"/>
                </a:lnTo>
                <a:lnTo>
                  <a:pt x="61" y="111"/>
                </a:lnTo>
                <a:lnTo>
                  <a:pt x="64" y="107"/>
                </a:lnTo>
                <a:lnTo>
                  <a:pt x="68" y="103"/>
                </a:lnTo>
                <a:lnTo>
                  <a:pt x="71" y="99"/>
                </a:lnTo>
                <a:lnTo>
                  <a:pt x="75" y="94"/>
                </a:lnTo>
                <a:lnTo>
                  <a:pt x="79" y="90"/>
                </a:lnTo>
                <a:lnTo>
                  <a:pt x="82" y="86"/>
                </a:lnTo>
                <a:lnTo>
                  <a:pt x="86" y="82"/>
                </a:lnTo>
                <a:lnTo>
                  <a:pt x="90" y="78"/>
                </a:lnTo>
                <a:lnTo>
                  <a:pt x="95" y="74"/>
                </a:lnTo>
                <a:lnTo>
                  <a:pt x="99" y="70"/>
                </a:lnTo>
                <a:lnTo>
                  <a:pt x="103" y="67"/>
                </a:lnTo>
                <a:lnTo>
                  <a:pt x="108" y="63"/>
                </a:lnTo>
                <a:lnTo>
                  <a:pt x="113" y="59"/>
                </a:lnTo>
                <a:lnTo>
                  <a:pt x="117" y="55"/>
                </a:lnTo>
                <a:lnTo>
                  <a:pt x="122" y="51"/>
                </a:lnTo>
                <a:lnTo>
                  <a:pt x="127" y="47"/>
                </a:lnTo>
                <a:lnTo>
                  <a:pt x="127" y="47"/>
                </a:lnTo>
                <a:lnTo>
                  <a:pt x="133" y="43"/>
                </a:lnTo>
                <a:lnTo>
                  <a:pt x="138" y="39"/>
                </a:lnTo>
                <a:lnTo>
                  <a:pt x="143" y="36"/>
                </a:lnTo>
                <a:lnTo>
                  <a:pt x="148" y="32"/>
                </a:lnTo>
                <a:lnTo>
                  <a:pt x="153" y="29"/>
                </a:lnTo>
                <a:lnTo>
                  <a:pt x="158" y="26"/>
                </a:lnTo>
                <a:lnTo>
                  <a:pt x="163" y="23"/>
                </a:lnTo>
                <a:lnTo>
                  <a:pt x="168" y="20"/>
                </a:lnTo>
                <a:lnTo>
                  <a:pt x="173" y="17"/>
                </a:lnTo>
                <a:lnTo>
                  <a:pt x="178" y="14"/>
                </a:lnTo>
                <a:lnTo>
                  <a:pt x="182" y="11"/>
                </a:lnTo>
                <a:lnTo>
                  <a:pt x="187" y="9"/>
                </a:lnTo>
                <a:lnTo>
                  <a:pt x="192" y="6"/>
                </a:lnTo>
                <a:lnTo>
                  <a:pt x="197" y="4"/>
                </a:lnTo>
                <a:lnTo>
                  <a:pt x="202" y="2"/>
                </a:lnTo>
                <a:lnTo>
                  <a:pt x="207" y="0"/>
                </a:lnTo>
                <a:lnTo>
                  <a:pt x="207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7" name="path"/>
          <p:cNvSpPr/>
          <p:nvPr/>
        </p:nvSpPr>
        <p:spPr>
          <a:xfrm>
            <a:off x="7772154" y="3415017"/>
            <a:ext cx="135100" cy="96185"/>
          </a:xfrm>
          <a:custGeom>
            <a:avLst/>
            <a:gdLst/>
            <a:ahLst/>
            <a:cxnLst/>
            <a:rect l="0" t="0" r="0" b="0"/>
            <a:pathLst>
              <a:path w="212" h="151">
                <a:moveTo>
                  <a:pt x="207" y="0"/>
                </a:moveTo>
                <a:lnTo>
                  <a:pt x="212" y="5"/>
                </a:lnTo>
                <a:lnTo>
                  <a:pt x="212" y="5"/>
                </a:lnTo>
                <a:lnTo>
                  <a:pt x="208" y="8"/>
                </a:lnTo>
                <a:lnTo>
                  <a:pt x="204" y="10"/>
                </a:lnTo>
                <a:lnTo>
                  <a:pt x="200" y="13"/>
                </a:lnTo>
                <a:lnTo>
                  <a:pt x="195" y="16"/>
                </a:lnTo>
                <a:lnTo>
                  <a:pt x="191" y="19"/>
                </a:lnTo>
                <a:lnTo>
                  <a:pt x="187" y="22"/>
                </a:lnTo>
                <a:lnTo>
                  <a:pt x="182" y="25"/>
                </a:lnTo>
                <a:lnTo>
                  <a:pt x="178" y="29"/>
                </a:lnTo>
                <a:lnTo>
                  <a:pt x="173" y="32"/>
                </a:lnTo>
                <a:lnTo>
                  <a:pt x="168" y="36"/>
                </a:lnTo>
                <a:lnTo>
                  <a:pt x="164" y="40"/>
                </a:lnTo>
                <a:lnTo>
                  <a:pt x="159" y="44"/>
                </a:lnTo>
                <a:lnTo>
                  <a:pt x="154" y="49"/>
                </a:lnTo>
                <a:lnTo>
                  <a:pt x="149" y="53"/>
                </a:lnTo>
                <a:lnTo>
                  <a:pt x="144" y="58"/>
                </a:lnTo>
                <a:lnTo>
                  <a:pt x="139" y="62"/>
                </a:lnTo>
                <a:lnTo>
                  <a:pt x="139" y="62"/>
                </a:lnTo>
                <a:lnTo>
                  <a:pt x="134" y="67"/>
                </a:lnTo>
                <a:lnTo>
                  <a:pt x="130" y="72"/>
                </a:lnTo>
                <a:lnTo>
                  <a:pt x="125" y="77"/>
                </a:lnTo>
                <a:lnTo>
                  <a:pt x="120" y="81"/>
                </a:lnTo>
                <a:lnTo>
                  <a:pt x="116" y="86"/>
                </a:lnTo>
                <a:lnTo>
                  <a:pt x="112" y="91"/>
                </a:lnTo>
                <a:lnTo>
                  <a:pt x="108" y="95"/>
                </a:lnTo>
                <a:lnTo>
                  <a:pt x="104" y="100"/>
                </a:lnTo>
                <a:lnTo>
                  <a:pt x="100" y="104"/>
                </a:lnTo>
                <a:lnTo>
                  <a:pt x="96" y="109"/>
                </a:lnTo>
                <a:lnTo>
                  <a:pt x="93" y="113"/>
                </a:lnTo>
                <a:lnTo>
                  <a:pt x="90" y="117"/>
                </a:lnTo>
                <a:lnTo>
                  <a:pt x="87" y="122"/>
                </a:lnTo>
                <a:lnTo>
                  <a:pt x="83" y="126"/>
                </a:lnTo>
                <a:lnTo>
                  <a:pt x="81" y="130"/>
                </a:lnTo>
                <a:lnTo>
                  <a:pt x="78" y="134"/>
                </a:lnTo>
                <a:lnTo>
                  <a:pt x="67" y="140"/>
                </a:lnTo>
                <a:lnTo>
                  <a:pt x="67" y="140"/>
                </a:lnTo>
                <a:lnTo>
                  <a:pt x="60" y="143"/>
                </a:lnTo>
                <a:lnTo>
                  <a:pt x="55" y="146"/>
                </a:lnTo>
                <a:lnTo>
                  <a:pt x="50" y="149"/>
                </a:lnTo>
                <a:lnTo>
                  <a:pt x="49" y="150"/>
                </a:lnTo>
                <a:lnTo>
                  <a:pt x="47" y="151"/>
                </a:lnTo>
                <a:lnTo>
                  <a:pt x="47" y="151"/>
                </a:lnTo>
                <a:lnTo>
                  <a:pt x="47" y="150"/>
                </a:lnTo>
                <a:lnTo>
                  <a:pt x="46" y="148"/>
                </a:lnTo>
                <a:lnTo>
                  <a:pt x="44" y="144"/>
                </a:lnTo>
                <a:lnTo>
                  <a:pt x="42" y="139"/>
                </a:lnTo>
                <a:lnTo>
                  <a:pt x="39" y="133"/>
                </a:lnTo>
                <a:lnTo>
                  <a:pt x="34" y="126"/>
                </a:lnTo>
                <a:lnTo>
                  <a:pt x="34" y="126"/>
                </a:lnTo>
                <a:lnTo>
                  <a:pt x="32" y="122"/>
                </a:lnTo>
                <a:lnTo>
                  <a:pt x="30" y="118"/>
                </a:lnTo>
                <a:lnTo>
                  <a:pt x="28" y="115"/>
                </a:lnTo>
                <a:lnTo>
                  <a:pt x="25" y="112"/>
                </a:lnTo>
                <a:lnTo>
                  <a:pt x="23" y="109"/>
                </a:lnTo>
                <a:lnTo>
                  <a:pt x="21" y="106"/>
                </a:lnTo>
                <a:lnTo>
                  <a:pt x="19" y="104"/>
                </a:lnTo>
                <a:lnTo>
                  <a:pt x="17" y="102"/>
                </a:lnTo>
                <a:lnTo>
                  <a:pt x="17" y="102"/>
                </a:lnTo>
                <a:lnTo>
                  <a:pt x="15" y="100"/>
                </a:lnTo>
                <a:lnTo>
                  <a:pt x="13" y="99"/>
                </a:lnTo>
                <a:lnTo>
                  <a:pt x="11" y="97"/>
                </a:lnTo>
                <a:lnTo>
                  <a:pt x="9" y="96"/>
                </a:lnTo>
                <a:lnTo>
                  <a:pt x="7" y="94"/>
                </a:lnTo>
                <a:lnTo>
                  <a:pt x="4" y="93"/>
                </a:lnTo>
                <a:lnTo>
                  <a:pt x="2" y="92"/>
                </a:lnTo>
                <a:lnTo>
                  <a:pt x="0" y="92"/>
                </a:lnTo>
                <a:lnTo>
                  <a:pt x="0" y="92"/>
                </a:lnTo>
                <a:lnTo>
                  <a:pt x="2" y="90"/>
                </a:lnTo>
                <a:lnTo>
                  <a:pt x="4" y="89"/>
                </a:lnTo>
                <a:lnTo>
                  <a:pt x="6" y="87"/>
                </a:lnTo>
                <a:lnTo>
                  <a:pt x="8" y="86"/>
                </a:lnTo>
                <a:lnTo>
                  <a:pt x="10" y="85"/>
                </a:lnTo>
                <a:lnTo>
                  <a:pt x="12" y="84"/>
                </a:lnTo>
                <a:lnTo>
                  <a:pt x="13" y="83"/>
                </a:lnTo>
                <a:lnTo>
                  <a:pt x="15" y="82"/>
                </a:lnTo>
                <a:lnTo>
                  <a:pt x="17" y="81"/>
                </a:lnTo>
                <a:lnTo>
                  <a:pt x="19" y="80"/>
                </a:lnTo>
                <a:lnTo>
                  <a:pt x="21" y="80"/>
                </a:lnTo>
                <a:lnTo>
                  <a:pt x="23" y="79"/>
                </a:lnTo>
                <a:lnTo>
                  <a:pt x="25" y="79"/>
                </a:lnTo>
                <a:lnTo>
                  <a:pt x="26" y="79"/>
                </a:lnTo>
                <a:lnTo>
                  <a:pt x="28" y="79"/>
                </a:lnTo>
                <a:lnTo>
                  <a:pt x="30" y="79"/>
                </a:lnTo>
                <a:lnTo>
                  <a:pt x="30" y="79"/>
                </a:lnTo>
                <a:lnTo>
                  <a:pt x="31" y="79"/>
                </a:lnTo>
                <a:lnTo>
                  <a:pt x="31" y="79"/>
                </a:lnTo>
                <a:lnTo>
                  <a:pt x="32" y="79"/>
                </a:lnTo>
                <a:lnTo>
                  <a:pt x="33" y="79"/>
                </a:lnTo>
                <a:lnTo>
                  <a:pt x="34" y="79"/>
                </a:lnTo>
                <a:lnTo>
                  <a:pt x="36" y="80"/>
                </a:lnTo>
                <a:lnTo>
                  <a:pt x="38" y="81"/>
                </a:lnTo>
                <a:lnTo>
                  <a:pt x="39" y="82"/>
                </a:lnTo>
                <a:lnTo>
                  <a:pt x="41" y="83"/>
                </a:lnTo>
                <a:lnTo>
                  <a:pt x="42" y="85"/>
                </a:lnTo>
                <a:lnTo>
                  <a:pt x="44" y="86"/>
                </a:lnTo>
                <a:lnTo>
                  <a:pt x="46" y="88"/>
                </a:lnTo>
                <a:lnTo>
                  <a:pt x="47" y="90"/>
                </a:lnTo>
                <a:lnTo>
                  <a:pt x="49" y="92"/>
                </a:lnTo>
                <a:lnTo>
                  <a:pt x="51" y="95"/>
                </a:lnTo>
                <a:lnTo>
                  <a:pt x="52" y="97"/>
                </a:lnTo>
                <a:lnTo>
                  <a:pt x="54" y="100"/>
                </a:lnTo>
                <a:lnTo>
                  <a:pt x="56" y="103"/>
                </a:lnTo>
                <a:lnTo>
                  <a:pt x="61" y="111"/>
                </a:lnTo>
                <a:lnTo>
                  <a:pt x="61" y="111"/>
                </a:lnTo>
                <a:lnTo>
                  <a:pt x="64" y="107"/>
                </a:lnTo>
                <a:lnTo>
                  <a:pt x="68" y="103"/>
                </a:lnTo>
                <a:lnTo>
                  <a:pt x="71" y="99"/>
                </a:lnTo>
                <a:lnTo>
                  <a:pt x="75" y="94"/>
                </a:lnTo>
                <a:lnTo>
                  <a:pt x="79" y="90"/>
                </a:lnTo>
                <a:lnTo>
                  <a:pt x="82" y="86"/>
                </a:lnTo>
                <a:lnTo>
                  <a:pt x="86" y="82"/>
                </a:lnTo>
                <a:lnTo>
                  <a:pt x="90" y="78"/>
                </a:lnTo>
                <a:lnTo>
                  <a:pt x="95" y="74"/>
                </a:lnTo>
                <a:lnTo>
                  <a:pt x="99" y="70"/>
                </a:lnTo>
                <a:lnTo>
                  <a:pt x="103" y="67"/>
                </a:lnTo>
                <a:lnTo>
                  <a:pt x="108" y="63"/>
                </a:lnTo>
                <a:lnTo>
                  <a:pt x="113" y="59"/>
                </a:lnTo>
                <a:lnTo>
                  <a:pt x="117" y="55"/>
                </a:lnTo>
                <a:lnTo>
                  <a:pt x="122" y="51"/>
                </a:lnTo>
                <a:lnTo>
                  <a:pt x="127" y="47"/>
                </a:lnTo>
                <a:lnTo>
                  <a:pt x="127" y="47"/>
                </a:lnTo>
                <a:lnTo>
                  <a:pt x="133" y="43"/>
                </a:lnTo>
                <a:lnTo>
                  <a:pt x="138" y="39"/>
                </a:lnTo>
                <a:lnTo>
                  <a:pt x="143" y="36"/>
                </a:lnTo>
                <a:lnTo>
                  <a:pt x="148" y="32"/>
                </a:lnTo>
                <a:lnTo>
                  <a:pt x="153" y="29"/>
                </a:lnTo>
                <a:lnTo>
                  <a:pt x="158" y="26"/>
                </a:lnTo>
                <a:lnTo>
                  <a:pt x="163" y="23"/>
                </a:lnTo>
                <a:lnTo>
                  <a:pt x="168" y="20"/>
                </a:lnTo>
                <a:lnTo>
                  <a:pt x="173" y="17"/>
                </a:lnTo>
                <a:lnTo>
                  <a:pt x="178" y="14"/>
                </a:lnTo>
                <a:lnTo>
                  <a:pt x="182" y="11"/>
                </a:lnTo>
                <a:lnTo>
                  <a:pt x="187" y="9"/>
                </a:lnTo>
                <a:lnTo>
                  <a:pt x="192" y="6"/>
                </a:lnTo>
                <a:lnTo>
                  <a:pt x="197" y="4"/>
                </a:lnTo>
                <a:lnTo>
                  <a:pt x="202" y="2"/>
                </a:lnTo>
                <a:lnTo>
                  <a:pt x="207" y="0"/>
                </a:lnTo>
                <a:lnTo>
                  <a:pt x="207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8" name="path"/>
          <p:cNvSpPr/>
          <p:nvPr/>
        </p:nvSpPr>
        <p:spPr>
          <a:xfrm>
            <a:off x="6103740" y="3415017"/>
            <a:ext cx="135100" cy="96185"/>
          </a:xfrm>
          <a:custGeom>
            <a:avLst/>
            <a:gdLst/>
            <a:ahLst/>
            <a:cxnLst/>
            <a:rect l="0" t="0" r="0" b="0"/>
            <a:pathLst>
              <a:path w="212" h="151">
                <a:moveTo>
                  <a:pt x="207" y="0"/>
                </a:moveTo>
                <a:lnTo>
                  <a:pt x="212" y="5"/>
                </a:lnTo>
                <a:lnTo>
                  <a:pt x="212" y="5"/>
                </a:lnTo>
                <a:lnTo>
                  <a:pt x="208" y="8"/>
                </a:lnTo>
                <a:lnTo>
                  <a:pt x="204" y="10"/>
                </a:lnTo>
                <a:lnTo>
                  <a:pt x="200" y="13"/>
                </a:lnTo>
                <a:lnTo>
                  <a:pt x="195" y="16"/>
                </a:lnTo>
                <a:lnTo>
                  <a:pt x="191" y="19"/>
                </a:lnTo>
                <a:lnTo>
                  <a:pt x="187" y="22"/>
                </a:lnTo>
                <a:lnTo>
                  <a:pt x="182" y="25"/>
                </a:lnTo>
                <a:lnTo>
                  <a:pt x="178" y="29"/>
                </a:lnTo>
                <a:lnTo>
                  <a:pt x="173" y="32"/>
                </a:lnTo>
                <a:lnTo>
                  <a:pt x="168" y="36"/>
                </a:lnTo>
                <a:lnTo>
                  <a:pt x="164" y="40"/>
                </a:lnTo>
                <a:lnTo>
                  <a:pt x="159" y="44"/>
                </a:lnTo>
                <a:lnTo>
                  <a:pt x="154" y="49"/>
                </a:lnTo>
                <a:lnTo>
                  <a:pt x="149" y="53"/>
                </a:lnTo>
                <a:lnTo>
                  <a:pt x="144" y="58"/>
                </a:lnTo>
                <a:lnTo>
                  <a:pt x="139" y="62"/>
                </a:lnTo>
                <a:lnTo>
                  <a:pt x="139" y="62"/>
                </a:lnTo>
                <a:lnTo>
                  <a:pt x="134" y="67"/>
                </a:lnTo>
                <a:lnTo>
                  <a:pt x="130" y="72"/>
                </a:lnTo>
                <a:lnTo>
                  <a:pt x="125" y="77"/>
                </a:lnTo>
                <a:lnTo>
                  <a:pt x="120" y="81"/>
                </a:lnTo>
                <a:lnTo>
                  <a:pt x="116" y="86"/>
                </a:lnTo>
                <a:lnTo>
                  <a:pt x="112" y="91"/>
                </a:lnTo>
                <a:lnTo>
                  <a:pt x="108" y="95"/>
                </a:lnTo>
                <a:lnTo>
                  <a:pt x="104" y="100"/>
                </a:lnTo>
                <a:lnTo>
                  <a:pt x="100" y="104"/>
                </a:lnTo>
                <a:lnTo>
                  <a:pt x="96" y="109"/>
                </a:lnTo>
                <a:lnTo>
                  <a:pt x="93" y="113"/>
                </a:lnTo>
                <a:lnTo>
                  <a:pt x="90" y="117"/>
                </a:lnTo>
                <a:lnTo>
                  <a:pt x="87" y="122"/>
                </a:lnTo>
                <a:lnTo>
                  <a:pt x="83" y="126"/>
                </a:lnTo>
                <a:lnTo>
                  <a:pt x="81" y="130"/>
                </a:lnTo>
                <a:lnTo>
                  <a:pt x="78" y="134"/>
                </a:lnTo>
                <a:lnTo>
                  <a:pt x="67" y="140"/>
                </a:lnTo>
                <a:lnTo>
                  <a:pt x="67" y="140"/>
                </a:lnTo>
                <a:lnTo>
                  <a:pt x="60" y="143"/>
                </a:lnTo>
                <a:lnTo>
                  <a:pt x="55" y="146"/>
                </a:lnTo>
                <a:lnTo>
                  <a:pt x="50" y="149"/>
                </a:lnTo>
                <a:lnTo>
                  <a:pt x="49" y="150"/>
                </a:lnTo>
                <a:lnTo>
                  <a:pt x="47" y="151"/>
                </a:lnTo>
                <a:lnTo>
                  <a:pt x="47" y="151"/>
                </a:lnTo>
                <a:lnTo>
                  <a:pt x="47" y="150"/>
                </a:lnTo>
                <a:lnTo>
                  <a:pt x="46" y="148"/>
                </a:lnTo>
                <a:lnTo>
                  <a:pt x="44" y="144"/>
                </a:lnTo>
                <a:lnTo>
                  <a:pt x="42" y="139"/>
                </a:lnTo>
                <a:lnTo>
                  <a:pt x="39" y="133"/>
                </a:lnTo>
                <a:lnTo>
                  <a:pt x="34" y="126"/>
                </a:lnTo>
                <a:lnTo>
                  <a:pt x="34" y="126"/>
                </a:lnTo>
                <a:lnTo>
                  <a:pt x="32" y="122"/>
                </a:lnTo>
                <a:lnTo>
                  <a:pt x="30" y="118"/>
                </a:lnTo>
                <a:lnTo>
                  <a:pt x="28" y="115"/>
                </a:lnTo>
                <a:lnTo>
                  <a:pt x="25" y="112"/>
                </a:lnTo>
                <a:lnTo>
                  <a:pt x="23" y="109"/>
                </a:lnTo>
                <a:lnTo>
                  <a:pt x="21" y="106"/>
                </a:lnTo>
                <a:lnTo>
                  <a:pt x="19" y="104"/>
                </a:lnTo>
                <a:lnTo>
                  <a:pt x="17" y="102"/>
                </a:lnTo>
                <a:lnTo>
                  <a:pt x="17" y="102"/>
                </a:lnTo>
                <a:lnTo>
                  <a:pt x="15" y="100"/>
                </a:lnTo>
                <a:lnTo>
                  <a:pt x="13" y="99"/>
                </a:lnTo>
                <a:lnTo>
                  <a:pt x="11" y="97"/>
                </a:lnTo>
                <a:lnTo>
                  <a:pt x="9" y="96"/>
                </a:lnTo>
                <a:lnTo>
                  <a:pt x="7" y="94"/>
                </a:lnTo>
                <a:lnTo>
                  <a:pt x="4" y="93"/>
                </a:lnTo>
                <a:lnTo>
                  <a:pt x="2" y="92"/>
                </a:lnTo>
                <a:lnTo>
                  <a:pt x="0" y="92"/>
                </a:lnTo>
                <a:lnTo>
                  <a:pt x="0" y="92"/>
                </a:lnTo>
                <a:lnTo>
                  <a:pt x="2" y="90"/>
                </a:lnTo>
                <a:lnTo>
                  <a:pt x="4" y="89"/>
                </a:lnTo>
                <a:lnTo>
                  <a:pt x="6" y="87"/>
                </a:lnTo>
                <a:lnTo>
                  <a:pt x="8" y="86"/>
                </a:lnTo>
                <a:lnTo>
                  <a:pt x="10" y="85"/>
                </a:lnTo>
                <a:lnTo>
                  <a:pt x="12" y="84"/>
                </a:lnTo>
                <a:lnTo>
                  <a:pt x="13" y="83"/>
                </a:lnTo>
                <a:lnTo>
                  <a:pt x="15" y="82"/>
                </a:lnTo>
                <a:lnTo>
                  <a:pt x="17" y="81"/>
                </a:lnTo>
                <a:lnTo>
                  <a:pt x="19" y="80"/>
                </a:lnTo>
                <a:lnTo>
                  <a:pt x="21" y="80"/>
                </a:lnTo>
                <a:lnTo>
                  <a:pt x="23" y="79"/>
                </a:lnTo>
                <a:lnTo>
                  <a:pt x="25" y="79"/>
                </a:lnTo>
                <a:lnTo>
                  <a:pt x="26" y="79"/>
                </a:lnTo>
                <a:lnTo>
                  <a:pt x="28" y="79"/>
                </a:lnTo>
                <a:lnTo>
                  <a:pt x="30" y="79"/>
                </a:lnTo>
                <a:lnTo>
                  <a:pt x="30" y="79"/>
                </a:lnTo>
                <a:lnTo>
                  <a:pt x="31" y="79"/>
                </a:lnTo>
                <a:lnTo>
                  <a:pt x="31" y="79"/>
                </a:lnTo>
                <a:lnTo>
                  <a:pt x="32" y="79"/>
                </a:lnTo>
                <a:lnTo>
                  <a:pt x="33" y="79"/>
                </a:lnTo>
                <a:lnTo>
                  <a:pt x="34" y="79"/>
                </a:lnTo>
                <a:lnTo>
                  <a:pt x="36" y="80"/>
                </a:lnTo>
                <a:lnTo>
                  <a:pt x="38" y="81"/>
                </a:lnTo>
                <a:lnTo>
                  <a:pt x="39" y="82"/>
                </a:lnTo>
                <a:lnTo>
                  <a:pt x="41" y="83"/>
                </a:lnTo>
                <a:lnTo>
                  <a:pt x="42" y="85"/>
                </a:lnTo>
                <a:lnTo>
                  <a:pt x="44" y="86"/>
                </a:lnTo>
                <a:lnTo>
                  <a:pt x="46" y="88"/>
                </a:lnTo>
                <a:lnTo>
                  <a:pt x="47" y="90"/>
                </a:lnTo>
                <a:lnTo>
                  <a:pt x="49" y="92"/>
                </a:lnTo>
                <a:lnTo>
                  <a:pt x="51" y="95"/>
                </a:lnTo>
                <a:lnTo>
                  <a:pt x="52" y="97"/>
                </a:lnTo>
                <a:lnTo>
                  <a:pt x="54" y="100"/>
                </a:lnTo>
                <a:lnTo>
                  <a:pt x="56" y="103"/>
                </a:lnTo>
                <a:lnTo>
                  <a:pt x="61" y="111"/>
                </a:lnTo>
                <a:lnTo>
                  <a:pt x="61" y="111"/>
                </a:lnTo>
                <a:lnTo>
                  <a:pt x="64" y="107"/>
                </a:lnTo>
                <a:lnTo>
                  <a:pt x="68" y="103"/>
                </a:lnTo>
                <a:lnTo>
                  <a:pt x="71" y="99"/>
                </a:lnTo>
                <a:lnTo>
                  <a:pt x="75" y="94"/>
                </a:lnTo>
                <a:lnTo>
                  <a:pt x="79" y="90"/>
                </a:lnTo>
                <a:lnTo>
                  <a:pt x="82" y="86"/>
                </a:lnTo>
                <a:lnTo>
                  <a:pt x="86" y="82"/>
                </a:lnTo>
                <a:lnTo>
                  <a:pt x="90" y="78"/>
                </a:lnTo>
                <a:lnTo>
                  <a:pt x="95" y="74"/>
                </a:lnTo>
                <a:lnTo>
                  <a:pt x="99" y="70"/>
                </a:lnTo>
                <a:lnTo>
                  <a:pt x="103" y="67"/>
                </a:lnTo>
                <a:lnTo>
                  <a:pt x="108" y="63"/>
                </a:lnTo>
                <a:lnTo>
                  <a:pt x="113" y="59"/>
                </a:lnTo>
                <a:lnTo>
                  <a:pt x="117" y="55"/>
                </a:lnTo>
                <a:lnTo>
                  <a:pt x="122" y="51"/>
                </a:lnTo>
                <a:lnTo>
                  <a:pt x="127" y="47"/>
                </a:lnTo>
                <a:lnTo>
                  <a:pt x="127" y="47"/>
                </a:lnTo>
                <a:lnTo>
                  <a:pt x="133" y="43"/>
                </a:lnTo>
                <a:lnTo>
                  <a:pt x="138" y="39"/>
                </a:lnTo>
                <a:lnTo>
                  <a:pt x="143" y="36"/>
                </a:lnTo>
                <a:lnTo>
                  <a:pt x="148" y="32"/>
                </a:lnTo>
                <a:lnTo>
                  <a:pt x="153" y="29"/>
                </a:lnTo>
                <a:lnTo>
                  <a:pt x="158" y="26"/>
                </a:lnTo>
                <a:lnTo>
                  <a:pt x="163" y="23"/>
                </a:lnTo>
                <a:lnTo>
                  <a:pt x="168" y="20"/>
                </a:lnTo>
                <a:lnTo>
                  <a:pt x="173" y="17"/>
                </a:lnTo>
                <a:lnTo>
                  <a:pt x="178" y="14"/>
                </a:lnTo>
                <a:lnTo>
                  <a:pt x="182" y="11"/>
                </a:lnTo>
                <a:lnTo>
                  <a:pt x="187" y="9"/>
                </a:lnTo>
                <a:lnTo>
                  <a:pt x="192" y="6"/>
                </a:lnTo>
                <a:lnTo>
                  <a:pt x="197" y="4"/>
                </a:lnTo>
                <a:lnTo>
                  <a:pt x="202" y="2"/>
                </a:lnTo>
                <a:lnTo>
                  <a:pt x="207" y="0"/>
                </a:lnTo>
                <a:lnTo>
                  <a:pt x="207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9" name="path"/>
          <p:cNvSpPr/>
          <p:nvPr/>
        </p:nvSpPr>
        <p:spPr>
          <a:xfrm>
            <a:off x="5634521" y="3415017"/>
            <a:ext cx="135100" cy="96185"/>
          </a:xfrm>
          <a:custGeom>
            <a:avLst/>
            <a:gdLst/>
            <a:ahLst/>
            <a:cxnLst/>
            <a:rect l="0" t="0" r="0" b="0"/>
            <a:pathLst>
              <a:path w="212" h="151">
                <a:moveTo>
                  <a:pt x="207" y="0"/>
                </a:moveTo>
                <a:lnTo>
                  <a:pt x="212" y="5"/>
                </a:lnTo>
                <a:lnTo>
                  <a:pt x="212" y="5"/>
                </a:lnTo>
                <a:lnTo>
                  <a:pt x="208" y="8"/>
                </a:lnTo>
                <a:lnTo>
                  <a:pt x="204" y="10"/>
                </a:lnTo>
                <a:lnTo>
                  <a:pt x="200" y="13"/>
                </a:lnTo>
                <a:lnTo>
                  <a:pt x="195" y="16"/>
                </a:lnTo>
                <a:lnTo>
                  <a:pt x="191" y="19"/>
                </a:lnTo>
                <a:lnTo>
                  <a:pt x="187" y="22"/>
                </a:lnTo>
                <a:lnTo>
                  <a:pt x="182" y="25"/>
                </a:lnTo>
                <a:lnTo>
                  <a:pt x="178" y="29"/>
                </a:lnTo>
                <a:lnTo>
                  <a:pt x="173" y="32"/>
                </a:lnTo>
                <a:lnTo>
                  <a:pt x="168" y="36"/>
                </a:lnTo>
                <a:lnTo>
                  <a:pt x="164" y="40"/>
                </a:lnTo>
                <a:lnTo>
                  <a:pt x="159" y="44"/>
                </a:lnTo>
                <a:lnTo>
                  <a:pt x="154" y="49"/>
                </a:lnTo>
                <a:lnTo>
                  <a:pt x="149" y="53"/>
                </a:lnTo>
                <a:lnTo>
                  <a:pt x="144" y="58"/>
                </a:lnTo>
                <a:lnTo>
                  <a:pt x="139" y="62"/>
                </a:lnTo>
                <a:lnTo>
                  <a:pt x="139" y="62"/>
                </a:lnTo>
                <a:lnTo>
                  <a:pt x="134" y="67"/>
                </a:lnTo>
                <a:lnTo>
                  <a:pt x="130" y="72"/>
                </a:lnTo>
                <a:lnTo>
                  <a:pt x="125" y="77"/>
                </a:lnTo>
                <a:lnTo>
                  <a:pt x="120" y="81"/>
                </a:lnTo>
                <a:lnTo>
                  <a:pt x="116" y="86"/>
                </a:lnTo>
                <a:lnTo>
                  <a:pt x="112" y="91"/>
                </a:lnTo>
                <a:lnTo>
                  <a:pt x="108" y="95"/>
                </a:lnTo>
                <a:lnTo>
                  <a:pt x="104" y="100"/>
                </a:lnTo>
                <a:lnTo>
                  <a:pt x="100" y="104"/>
                </a:lnTo>
                <a:lnTo>
                  <a:pt x="96" y="109"/>
                </a:lnTo>
                <a:lnTo>
                  <a:pt x="93" y="113"/>
                </a:lnTo>
                <a:lnTo>
                  <a:pt x="90" y="117"/>
                </a:lnTo>
                <a:lnTo>
                  <a:pt x="87" y="122"/>
                </a:lnTo>
                <a:lnTo>
                  <a:pt x="83" y="126"/>
                </a:lnTo>
                <a:lnTo>
                  <a:pt x="81" y="130"/>
                </a:lnTo>
                <a:lnTo>
                  <a:pt x="78" y="134"/>
                </a:lnTo>
                <a:lnTo>
                  <a:pt x="67" y="140"/>
                </a:lnTo>
                <a:lnTo>
                  <a:pt x="67" y="140"/>
                </a:lnTo>
                <a:lnTo>
                  <a:pt x="60" y="143"/>
                </a:lnTo>
                <a:lnTo>
                  <a:pt x="55" y="146"/>
                </a:lnTo>
                <a:lnTo>
                  <a:pt x="50" y="149"/>
                </a:lnTo>
                <a:lnTo>
                  <a:pt x="49" y="150"/>
                </a:lnTo>
                <a:lnTo>
                  <a:pt x="47" y="151"/>
                </a:lnTo>
                <a:lnTo>
                  <a:pt x="47" y="151"/>
                </a:lnTo>
                <a:lnTo>
                  <a:pt x="47" y="150"/>
                </a:lnTo>
                <a:lnTo>
                  <a:pt x="46" y="148"/>
                </a:lnTo>
                <a:lnTo>
                  <a:pt x="44" y="144"/>
                </a:lnTo>
                <a:lnTo>
                  <a:pt x="42" y="139"/>
                </a:lnTo>
                <a:lnTo>
                  <a:pt x="39" y="133"/>
                </a:lnTo>
                <a:lnTo>
                  <a:pt x="34" y="126"/>
                </a:lnTo>
                <a:lnTo>
                  <a:pt x="34" y="126"/>
                </a:lnTo>
                <a:lnTo>
                  <a:pt x="32" y="122"/>
                </a:lnTo>
                <a:lnTo>
                  <a:pt x="30" y="118"/>
                </a:lnTo>
                <a:lnTo>
                  <a:pt x="28" y="115"/>
                </a:lnTo>
                <a:lnTo>
                  <a:pt x="25" y="112"/>
                </a:lnTo>
                <a:lnTo>
                  <a:pt x="23" y="109"/>
                </a:lnTo>
                <a:lnTo>
                  <a:pt x="21" y="106"/>
                </a:lnTo>
                <a:lnTo>
                  <a:pt x="19" y="104"/>
                </a:lnTo>
                <a:lnTo>
                  <a:pt x="17" y="102"/>
                </a:lnTo>
                <a:lnTo>
                  <a:pt x="17" y="102"/>
                </a:lnTo>
                <a:lnTo>
                  <a:pt x="15" y="100"/>
                </a:lnTo>
                <a:lnTo>
                  <a:pt x="13" y="99"/>
                </a:lnTo>
                <a:lnTo>
                  <a:pt x="11" y="97"/>
                </a:lnTo>
                <a:lnTo>
                  <a:pt x="9" y="96"/>
                </a:lnTo>
                <a:lnTo>
                  <a:pt x="7" y="94"/>
                </a:lnTo>
                <a:lnTo>
                  <a:pt x="4" y="93"/>
                </a:lnTo>
                <a:lnTo>
                  <a:pt x="2" y="92"/>
                </a:lnTo>
                <a:lnTo>
                  <a:pt x="0" y="92"/>
                </a:lnTo>
                <a:lnTo>
                  <a:pt x="0" y="92"/>
                </a:lnTo>
                <a:lnTo>
                  <a:pt x="2" y="90"/>
                </a:lnTo>
                <a:lnTo>
                  <a:pt x="4" y="89"/>
                </a:lnTo>
                <a:lnTo>
                  <a:pt x="6" y="87"/>
                </a:lnTo>
                <a:lnTo>
                  <a:pt x="8" y="86"/>
                </a:lnTo>
                <a:lnTo>
                  <a:pt x="10" y="85"/>
                </a:lnTo>
                <a:lnTo>
                  <a:pt x="12" y="84"/>
                </a:lnTo>
                <a:lnTo>
                  <a:pt x="13" y="83"/>
                </a:lnTo>
                <a:lnTo>
                  <a:pt x="15" y="82"/>
                </a:lnTo>
                <a:lnTo>
                  <a:pt x="17" y="81"/>
                </a:lnTo>
                <a:lnTo>
                  <a:pt x="19" y="80"/>
                </a:lnTo>
                <a:lnTo>
                  <a:pt x="21" y="80"/>
                </a:lnTo>
                <a:lnTo>
                  <a:pt x="23" y="79"/>
                </a:lnTo>
                <a:lnTo>
                  <a:pt x="25" y="79"/>
                </a:lnTo>
                <a:lnTo>
                  <a:pt x="26" y="79"/>
                </a:lnTo>
                <a:lnTo>
                  <a:pt x="28" y="79"/>
                </a:lnTo>
                <a:lnTo>
                  <a:pt x="30" y="79"/>
                </a:lnTo>
                <a:lnTo>
                  <a:pt x="30" y="79"/>
                </a:lnTo>
                <a:lnTo>
                  <a:pt x="31" y="79"/>
                </a:lnTo>
                <a:lnTo>
                  <a:pt x="31" y="79"/>
                </a:lnTo>
                <a:lnTo>
                  <a:pt x="32" y="79"/>
                </a:lnTo>
                <a:lnTo>
                  <a:pt x="33" y="79"/>
                </a:lnTo>
                <a:lnTo>
                  <a:pt x="34" y="79"/>
                </a:lnTo>
                <a:lnTo>
                  <a:pt x="36" y="80"/>
                </a:lnTo>
                <a:lnTo>
                  <a:pt x="38" y="81"/>
                </a:lnTo>
                <a:lnTo>
                  <a:pt x="39" y="82"/>
                </a:lnTo>
                <a:lnTo>
                  <a:pt x="41" y="83"/>
                </a:lnTo>
                <a:lnTo>
                  <a:pt x="42" y="85"/>
                </a:lnTo>
                <a:lnTo>
                  <a:pt x="44" y="86"/>
                </a:lnTo>
                <a:lnTo>
                  <a:pt x="46" y="88"/>
                </a:lnTo>
                <a:lnTo>
                  <a:pt x="47" y="90"/>
                </a:lnTo>
                <a:lnTo>
                  <a:pt x="49" y="92"/>
                </a:lnTo>
                <a:lnTo>
                  <a:pt x="51" y="95"/>
                </a:lnTo>
                <a:lnTo>
                  <a:pt x="52" y="97"/>
                </a:lnTo>
                <a:lnTo>
                  <a:pt x="54" y="100"/>
                </a:lnTo>
                <a:lnTo>
                  <a:pt x="56" y="103"/>
                </a:lnTo>
                <a:lnTo>
                  <a:pt x="61" y="111"/>
                </a:lnTo>
                <a:lnTo>
                  <a:pt x="61" y="111"/>
                </a:lnTo>
                <a:lnTo>
                  <a:pt x="64" y="107"/>
                </a:lnTo>
                <a:lnTo>
                  <a:pt x="68" y="103"/>
                </a:lnTo>
                <a:lnTo>
                  <a:pt x="71" y="99"/>
                </a:lnTo>
                <a:lnTo>
                  <a:pt x="75" y="94"/>
                </a:lnTo>
                <a:lnTo>
                  <a:pt x="79" y="90"/>
                </a:lnTo>
                <a:lnTo>
                  <a:pt x="82" y="86"/>
                </a:lnTo>
                <a:lnTo>
                  <a:pt x="86" y="82"/>
                </a:lnTo>
                <a:lnTo>
                  <a:pt x="90" y="78"/>
                </a:lnTo>
                <a:lnTo>
                  <a:pt x="95" y="74"/>
                </a:lnTo>
                <a:lnTo>
                  <a:pt x="99" y="70"/>
                </a:lnTo>
                <a:lnTo>
                  <a:pt x="103" y="67"/>
                </a:lnTo>
                <a:lnTo>
                  <a:pt x="108" y="63"/>
                </a:lnTo>
                <a:lnTo>
                  <a:pt x="113" y="59"/>
                </a:lnTo>
                <a:lnTo>
                  <a:pt x="117" y="55"/>
                </a:lnTo>
                <a:lnTo>
                  <a:pt x="122" y="51"/>
                </a:lnTo>
                <a:lnTo>
                  <a:pt x="127" y="47"/>
                </a:lnTo>
                <a:lnTo>
                  <a:pt x="127" y="47"/>
                </a:lnTo>
                <a:lnTo>
                  <a:pt x="133" y="43"/>
                </a:lnTo>
                <a:lnTo>
                  <a:pt x="138" y="39"/>
                </a:lnTo>
                <a:lnTo>
                  <a:pt x="143" y="36"/>
                </a:lnTo>
                <a:lnTo>
                  <a:pt x="148" y="32"/>
                </a:lnTo>
                <a:lnTo>
                  <a:pt x="153" y="29"/>
                </a:lnTo>
                <a:lnTo>
                  <a:pt x="158" y="26"/>
                </a:lnTo>
                <a:lnTo>
                  <a:pt x="163" y="23"/>
                </a:lnTo>
                <a:lnTo>
                  <a:pt x="168" y="20"/>
                </a:lnTo>
                <a:lnTo>
                  <a:pt x="173" y="17"/>
                </a:lnTo>
                <a:lnTo>
                  <a:pt x="178" y="14"/>
                </a:lnTo>
                <a:lnTo>
                  <a:pt x="182" y="11"/>
                </a:lnTo>
                <a:lnTo>
                  <a:pt x="187" y="9"/>
                </a:lnTo>
                <a:lnTo>
                  <a:pt x="192" y="6"/>
                </a:lnTo>
                <a:lnTo>
                  <a:pt x="197" y="4"/>
                </a:lnTo>
                <a:lnTo>
                  <a:pt x="202" y="2"/>
                </a:lnTo>
                <a:lnTo>
                  <a:pt x="207" y="0"/>
                </a:lnTo>
                <a:lnTo>
                  <a:pt x="207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0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1" name="textbox 1041"/>
          <p:cNvSpPr/>
          <p:nvPr/>
        </p:nvSpPr>
        <p:spPr>
          <a:xfrm>
            <a:off x="471276" y="255327"/>
            <a:ext cx="3393440" cy="595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04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你的竞争对手在做什么？确保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不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遗漏盲点或高竞争领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域</a:t>
            </a:r>
            <a:endParaRPr lang="en-US" altLang="en-US" sz="1800" dirty="0"/>
          </a:p>
        </p:txBody>
      </p:sp>
      <p:sp>
        <p:nvSpPr>
          <p:cNvPr id="1042" name="rect"/>
          <p:cNvSpPr/>
          <p:nvPr/>
        </p:nvSpPr>
        <p:spPr>
          <a:xfrm>
            <a:off x="7669892" y="4934449"/>
            <a:ext cx="65328" cy="64178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54" name="group 254"/>
          <p:cNvGrpSpPr/>
          <p:nvPr/>
        </p:nvGrpSpPr>
        <p:grpSpPr>
          <a:xfrm rot="21600000">
            <a:off x="7985640" y="4492585"/>
            <a:ext cx="65365" cy="342187"/>
            <a:chOff x="0" y="0"/>
            <a:chExt cx="65365" cy="342187"/>
          </a:xfrm>
        </p:grpSpPr>
        <p:sp>
          <p:nvSpPr>
            <p:cNvPr id="1043" name="path"/>
            <p:cNvSpPr/>
            <p:nvPr/>
          </p:nvSpPr>
          <p:spPr>
            <a:xfrm>
              <a:off x="0" y="110554"/>
              <a:ext cx="65365" cy="63986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7"/>
                    <a:pt x="48" y="97"/>
                  </a:cubicBezTo>
                  <a:cubicBezTo>
                    <a:pt x="76" y="97"/>
                    <a:pt x="100" y="75"/>
                    <a:pt x="100" y="47"/>
                  </a:cubicBezTo>
                  <a:cubicBezTo>
                    <a:pt x="100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44" name="path"/>
            <p:cNvSpPr/>
            <p:nvPr/>
          </p:nvSpPr>
          <p:spPr>
            <a:xfrm>
              <a:off x="0" y="277987"/>
              <a:ext cx="65364" cy="64199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6" y="98"/>
                    <a:pt x="100" y="75"/>
                    <a:pt x="100" y="47"/>
                  </a:cubicBezTo>
                  <a:cubicBezTo>
                    <a:pt x="100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45" name="path"/>
            <p:cNvSpPr/>
            <p:nvPr/>
          </p:nvSpPr>
          <p:spPr>
            <a:xfrm>
              <a:off x="0" y="220967"/>
              <a:ext cx="65364" cy="64129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6" y="98"/>
                    <a:pt x="100" y="75"/>
                    <a:pt x="100" y="47"/>
                  </a:cubicBezTo>
                  <a:cubicBezTo>
                    <a:pt x="100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46" name="path"/>
            <p:cNvSpPr/>
            <p:nvPr/>
          </p:nvSpPr>
          <p:spPr>
            <a:xfrm>
              <a:off x="0" y="0"/>
              <a:ext cx="65365" cy="117664"/>
            </a:xfrm>
            <a:custGeom>
              <a:avLst/>
              <a:gdLst/>
              <a:ahLst/>
              <a:cxnLst/>
              <a:rect l="0" t="0" r="0" b="0"/>
              <a:pathLst>
                <a:path w="102" h="185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6" y="98"/>
                    <a:pt x="100" y="75"/>
                    <a:pt x="100" y="47"/>
                  </a:cubicBezTo>
                  <a:cubicBezTo>
                    <a:pt x="100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02" h="185">
                  <a:moveTo>
                    <a:pt x="2" y="131"/>
                  </a:moveTo>
                  <a:cubicBezTo>
                    <a:pt x="2" y="159"/>
                    <a:pt x="25" y="182"/>
                    <a:pt x="48" y="182"/>
                  </a:cubicBezTo>
                  <a:cubicBezTo>
                    <a:pt x="76" y="182"/>
                    <a:pt x="100" y="159"/>
                    <a:pt x="100" y="131"/>
                  </a:cubicBezTo>
                  <a:cubicBezTo>
                    <a:pt x="100" y="109"/>
                    <a:pt x="76" y="87"/>
                    <a:pt x="48" y="87"/>
                  </a:cubicBezTo>
                  <a:cubicBezTo>
                    <a:pt x="25" y="87"/>
                    <a:pt x="2" y="109"/>
                    <a:pt x="2" y="131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47" name="path"/>
            <p:cNvSpPr/>
            <p:nvPr/>
          </p:nvSpPr>
          <p:spPr>
            <a:xfrm>
              <a:off x="0" y="163877"/>
              <a:ext cx="65364" cy="64200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6" y="98"/>
                    <a:pt x="100" y="75"/>
                    <a:pt x="100" y="47"/>
                  </a:cubicBezTo>
                  <a:cubicBezTo>
                    <a:pt x="100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048" name="rect"/>
          <p:cNvSpPr/>
          <p:nvPr/>
        </p:nvSpPr>
        <p:spPr>
          <a:xfrm>
            <a:off x="7669893" y="5269506"/>
            <a:ext cx="65327" cy="6416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9" name="rect"/>
          <p:cNvSpPr/>
          <p:nvPr/>
        </p:nvSpPr>
        <p:spPr>
          <a:xfrm>
            <a:off x="7669892" y="4770572"/>
            <a:ext cx="65328" cy="64199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0" name="rect"/>
          <p:cNvSpPr/>
          <p:nvPr/>
        </p:nvSpPr>
        <p:spPr>
          <a:xfrm>
            <a:off x="7669892" y="5155574"/>
            <a:ext cx="65328" cy="6416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051" name="picture 105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7685134" y="4797357"/>
            <a:ext cx="351734" cy="596417"/>
          </a:xfrm>
          <a:prstGeom prst="rect">
            <a:avLst/>
          </a:prstGeom>
        </p:spPr>
      </p:pic>
      <p:grpSp>
        <p:nvGrpSpPr>
          <p:cNvPr id="256" name="group 256"/>
          <p:cNvGrpSpPr/>
          <p:nvPr/>
        </p:nvGrpSpPr>
        <p:grpSpPr>
          <a:xfrm rot="21600000">
            <a:off x="8090817" y="4492585"/>
            <a:ext cx="65365" cy="174541"/>
            <a:chOff x="0" y="0"/>
            <a:chExt cx="65365" cy="174541"/>
          </a:xfrm>
        </p:grpSpPr>
        <p:sp>
          <p:nvSpPr>
            <p:cNvPr id="1052" name="path"/>
            <p:cNvSpPr/>
            <p:nvPr/>
          </p:nvSpPr>
          <p:spPr>
            <a:xfrm>
              <a:off x="0" y="110554"/>
              <a:ext cx="65365" cy="63986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7"/>
                    <a:pt x="48" y="97"/>
                  </a:cubicBezTo>
                  <a:cubicBezTo>
                    <a:pt x="77" y="97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53" name="path"/>
            <p:cNvSpPr/>
            <p:nvPr/>
          </p:nvSpPr>
          <p:spPr>
            <a:xfrm>
              <a:off x="0" y="0"/>
              <a:ext cx="65365" cy="64199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54" name="path"/>
            <p:cNvSpPr/>
            <p:nvPr/>
          </p:nvSpPr>
          <p:spPr>
            <a:xfrm>
              <a:off x="0" y="53535"/>
              <a:ext cx="65365" cy="64129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58" name="group 258"/>
          <p:cNvGrpSpPr/>
          <p:nvPr/>
        </p:nvGrpSpPr>
        <p:grpSpPr>
          <a:xfrm rot="21600000">
            <a:off x="8301316" y="4382030"/>
            <a:ext cx="108941" cy="285096"/>
            <a:chOff x="0" y="0"/>
            <a:chExt cx="108941" cy="285096"/>
          </a:xfrm>
        </p:grpSpPr>
        <p:sp>
          <p:nvSpPr>
            <p:cNvPr id="1055" name="path"/>
            <p:cNvSpPr/>
            <p:nvPr/>
          </p:nvSpPr>
          <p:spPr>
            <a:xfrm>
              <a:off x="0" y="221109"/>
              <a:ext cx="65292" cy="63986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7"/>
                    <a:pt x="48" y="97"/>
                  </a:cubicBezTo>
                  <a:cubicBezTo>
                    <a:pt x="77" y="97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56" name="path"/>
            <p:cNvSpPr/>
            <p:nvPr/>
          </p:nvSpPr>
          <p:spPr>
            <a:xfrm>
              <a:off x="0" y="110555"/>
              <a:ext cx="65292" cy="117664"/>
            </a:xfrm>
            <a:custGeom>
              <a:avLst/>
              <a:gdLst/>
              <a:ahLst/>
              <a:cxnLst/>
              <a:rect l="0" t="0" r="0" b="0"/>
              <a:pathLst>
                <a:path w="102" h="185">
                  <a:moveTo>
                    <a:pt x="2" y="131"/>
                  </a:moveTo>
                  <a:cubicBezTo>
                    <a:pt x="2" y="159"/>
                    <a:pt x="25" y="182"/>
                    <a:pt x="48" y="182"/>
                  </a:cubicBezTo>
                  <a:cubicBezTo>
                    <a:pt x="77" y="182"/>
                    <a:pt x="99" y="159"/>
                    <a:pt x="99" y="131"/>
                  </a:cubicBezTo>
                  <a:cubicBezTo>
                    <a:pt x="99" y="109"/>
                    <a:pt x="77" y="87"/>
                    <a:pt x="48" y="87"/>
                  </a:cubicBezTo>
                  <a:cubicBezTo>
                    <a:pt x="25" y="87"/>
                    <a:pt x="2" y="109"/>
                    <a:pt x="2" y="131"/>
                  </a:cubicBezTo>
                </a:path>
                <a:path w="102" h="185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57" name="path"/>
            <p:cNvSpPr/>
            <p:nvPr/>
          </p:nvSpPr>
          <p:spPr>
            <a:xfrm>
              <a:off x="0" y="0"/>
              <a:ext cx="108941" cy="228219"/>
            </a:xfrm>
            <a:custGeom>
              <a:avLst/>
              <a:gdLst/>
              <a:ahLst/>
              <a:cxnLst/>
              <a:rect l="0" t="0" r="0" b="0"/>
              <a:pathLst>
                <a:path w="171" h="359">
                  <a:moveTo>
                    <a:pt x="71" y="47"/>
                  </a:moveTo>
                  <a:cubicBezTo>
                    <a:pt x="71" y="75"/>
                    <a:pt x="94" y="98"/>
                    <a:pt x="117" y="98"/>
                  </a:cubicBezTo>
                  <a:cubicBezTo>
                    <a:pt x="145" y="98"/>
                    <a:pt x="168" y="75"/>
                    <a:pt x="168" y="47"/>
                  </a:cubicBezTo>
                  <a:cubicBezTo>
                    <a:pt x="168" y="25"/>
                    <a:pt x="145" y="2"/>
                    <a:pt x="117" y="2"/>
                  </a:cubicBezTo>
                  <a:cubicBezTo>
                    <a:pt x="94" y="2"/>
                    <a:pt x="71" y="25"/>
                    <a:pt x="71" y="47"/>
                  </a:cubicBezTo>
                </a:path>
                <a:path w="171" h="359">
                  <a:moveTo>
                    <a:pt x="2" y="305"/>
                  </a:moveTo>
                  <a:cubicBezTo>
                    <a:pt x="2" y="333"/>
                    <a:pt x="25" y="356"/>
                    <a:pt x="48" y="356"/>
                  </a:cubicBezTo>
                  <a:cubicBezTo>
                    <a:pt x="77" y="356"/>
                    <a:pt x="99" y="333"/>
                    <a:pt x="99" y="305"/>
                  </a:cubicBezTo>
                  <a:cubicBezTo>
                    <a:pt x="99" y="283"/>
                    <a:pt x="77" y="261"/>
                    <a:pt x="48" y="261"/>
                  </a:cubicBezTo>
                  <a:cubicBezTo>
                    <a:pt x="25" y="261"/>
                    <a:pt x="2" y="283"/>
                    <a:pt x="2" y="305"/>
                  </a:cubicBezTo>
                </a:path>
                <a:path w="171" h="359">
                  <a:moveTo>
                    <a:pt x="2" y="131"/>
                  </a:moveTo>
                  <a:cubicBezTo>
                    <a:pt x="2" y="160"/>
                    <a:pt x="25" y="182"/>
                    <a:pt x="48" y="182"/>
                  </a:cubicBezTo>
                  <a:cubicBezTo>
                    <a:pt x="77" y="182"/>
                    <a:pt x="99" y="160"/>
                    <a:pt x="99" y="131"/>
                  </a:cubicBezTo>
                  <a:cubicBezTo>
                    <a:pt x="99" y="109"/>
                    <a:pt x="77" y="87"/>
                    <a:pt x="48" y="87"/>
                  </a:cubicBezTo>
                  <a:cubicBezTo>
                    <a:pt x="25" y="87"/>
                    <a:pt x="2" y="109"/>
                    <a:pt x="2" y="131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1058" name="picture 105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7790479" y="4600540"/>
            <a:ext cx="481458" cy="522846"/>
          </a:xfrm>
          <a:prstGeom prst="rect">
            <a:avLst/>
          </a:prstGeom>
        </p:spPr>
      </p:pic>
      <p:sp>
        <p:nvSpPr>
          <p:cNvPr id="1059" name="path"/>
          <p:cNvSpPr/>
          <p:nvPr/>
        </p:nvSpPr>
        <p:spPr>
          <a:xfrm>
            <a:off x="7858389" y="4941689"/>
            <a:ext cx="674737" cy="677140"/>
          </a:xfrm>
          <a:custGeom>
            <a:avLst/>
            <a:gdLst/>
            <a:ahLst/>
            <a:cxnLst/>
            <a:rect l="0" t="0" r="0" b="0"/>
            <a:pathLst>
              <a:path w="1062" h="1066">
                <a:moveTo>
                  <a:pt x="0" y="377"/>
                </a:moveTo>
                <a:lnTo>
                  <a:pt x="177" y="377"/>
                </a:lnTo>
                <a:lnTo>
                  <a:pt x="477" y="0"/>
                </a:lnTo>
                <a:lnTo>
                  <a:pt x="442" y="377"/>
                </a:lnTo>
                <a:lnTo>
                  <a:pt x="1062" y="377"/>
                </a:lnTo>
                <a:lnTo>
                  <a:pt x="1062" y="492"/>
                </a:lnTo>
                <a:lnTo>
                  <a:pt x="1062" y="492"/>
                </a:lnTo>
                <a:lnTo>
                  <a:pt x="1062" y="664"/>
                </a:lnTo>
                <a:lnTo>
                  <a:pt x="1062" y="1066"/>
                </a:lnTo>
                <a:lnTo>
                  <a:pt x="442" y="1066"/>
                </a:lnTo>
                <a:lnTo>
                  <a:pt x="177" y="1066"/>
                </a:lnTo>
                <a:lnTo>
                  <a:pt x="177" y="1066"/>
                </a:lnTo>
                <a:lnTo>
                  <a:pt x="0" y="1066"/>
                </a:lnTo>
                <a:lnTo>
                  <a:pt x="0" y="664"/>
                </a:lnTo>
                <a:lnTo>
                  <a:pt x="0" y="492"/>
                </a:lnTo>
                <a:lnTo>
                  <a:pt x="0" y="492"/>
                </a:lnTo>
                <a:lnTo>
                  <a:pt x="0" y="37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60" name="group 260"/>
          <p:cNvGrpSpPr/>
          <p:nvPr/>
        </p:nvGrpSpPr>
        <p:grpSpPr>
          <a:xfrm rot="21600000">
            <a:off x="7503042" y="5155574"/>
            <a:ext cx="148753" cy="178096"/>
            <a:chOff x="0" y="0"/>
            <a:chExt cx="148753" cy="178096"/>
          </a:xfrm>
        </p:grpSpPr>
        <p:sp>
          <p:nvSpPr>
            <p:cNvPr id="1060" name="path"/>
            <p:cNvSpPr/>
            <p:nvPr/>
          </p:nvSpPr>
          <p:spPr>
            <a:xfrm>
              <a:off x="0" y="57055"/>
              <a:ext cx="83425" cy="121041"/>
            </a:xfrm>
            <a:custGeom>
              <a:avLst/>
              <a:gdLst/>
              <a:ahLst/>
              <a:cxnLst/>
              <a:rect l="0" t="0" r="0" b="0"/>
              <a:pathLst>
                <a:path w="131" h="190">
                  <a:moveTo>
                    <a:pt x="2" y="137"/>
                  </a:moveTo>
                  <a:cubicBezTo>
                    <a:pt x="2" y="165"/>
                    <a:pt x="25" y="187"/>
                    <a:pt x="48" y="187"/>
                  </a:cubicBezTo>
                  <a:cubicBezTo>
                    <a:pt x="77" y="187"/>
                    <a:pt x="100" y="165"/>
                    <a:pt x="100" y="137"/>
                  </a:cubicBezTo>
                  <a:cubicBezTo>
                    <a:pt x="100" y="115"/>
                    <a:pt x="77" y="92"/>
                    <a:pt x="48" y="92"/>
                  </a:cubicBezTo>
                  <a:cubicBezTo>
                    <a:pt x="25" y="92"/>
                    <a:pt x="2" y="115"/>
                    <a:pt x="2" y="137"/>
                  </a:cubicBezTo>
                </a:path>
                <a:path w="131" h="190">
                  <a:moveTo>
                    <a:pt x="31" y="137"/>
                  </a:moveTo>
                  <a:cubicBezTo>
                    <a:pt x="31" y="165"/>
                    <a:pt x="54" y="187"/>
                    <a:pt x="77" y="187"/>
                  </a:cubicBezTo>
                  <a:cubicBezTo>
                    <a:pt x="105" y="187"/>
                    <a:pt x="128" y="165"/>
                    <a:pt x="128" y="137"/>
                  </a:cubicBezTo>
                  <a:cubicBezTo>
                    <a:pt x="128" y="115"/>
                    <a:pt x="105" y="92"/>
                    <a:pt x="77" y="92"/>
                  </a:cubicBezTo>
                  <a:cubicBezTo>
                    <a:pt x="54" y="92"/>
                    <a:pt x="31" y="115"/>
                    <a:pt x="31" y="137"/>
                  </a:cubicBezTo>
                </a:path>
                <a:path w="131" h="190">
                  <a:moveTo>
                    <a:pt x="31" y="47"/>
                  </a:moveTo>
                  <a:cubicBezTo>
                    <a:pt x="31" y="75"/>
                    <a:pt x="54" y="98"/>
                    <a:pt x="77" y="98"/>
                  </a:cubicBezTo>
                  <a:cubicBezTo>
                    <a:pt x="105" y="98"/>
                    <a:pt x="128" y="75"/>
                    <a:pt x="128" y="47"/>
                  </a:cubicBezTo>
                  <a:cubicBezTo>
                    <a:pt x="128" y="25"/>
                    <a:pt x="105" y="2"/>
                    <a:pt x="77" y="2"/>
                  </a:cubicBezTo>
                  <a:cubicBezTo>
                    <a:pt x="54" y="2"/>
                    <a:pt x="31" y="25"/>
                    <a:pt x="31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61" name="path"/>
            <p:cNvSpPr/>
            <p:nvPr/>
          </p:nvSpPr>
          <p:spPr>
            <a:xfrm>
              <a:off x="39812" y="0"/>
              <a:ext cx="87224" cy="64164"/>
            </a:xfrm>
            <a:custGeom>
              <a:avLst/>
              <a:gdLst/>
              <a:ahLst/>
              <a:cxnLst/>
              <a:rect l="0" t="0" r="0" b="0"/>
              <a:pathLst>
                <a:path w="137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37" h="101">
                  <a:moveTo>
                    <a:pt x="37" y="47"/>
                  </a:moveTo>
                  <a:cubicBezTo>
                    <a:pt x="37" y="75"/>
                    <a:pt x="60" y="98"/>
                    <a:pt x="82" y="98"/>
                  </a:cubicBezTo>
                  <a:cubicBezTo>
                    <a:pt x="111" y="98"/>
                    <a:pt x="134" y="75"/>
                    <a:pt x="134" y="47"/>
                  </a:cubicBezTo>
                  <a:cubicBezTo>
                    <a:pt x="134" y="25"/>
                    <a:pt x="111" y="2"/>
                    <a:pt x="82" y="2"/>
                  </a:cubicBezTo>
                  <a:cubicBezTo>
                    <a:pt x="60" y="2"/>
                    <a:pt x="37" y="25"/>
                    <a:pt x="37" y="4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62" name="path"/>
            <p:cNvSpPr/>
            <p:nvPr/>
          </p:nvSpPr>
          <p:spPr>
            <a:xfrm>
              <a:off x="61709" y="113932"/>
              <a:ext cx="65327" cy="64164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6" y="98"/>
                    <a:pt x="100" y="75"/>
                    <a:pt x="100" y="47"/>
                  </a:cubicBezTo>
                  <a:cubicBezTo>
                    <a:pt x="100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63" name="path"/>
            <p:cNvSpPr/>
            <p:nvPr/>
          </p:nvSpPr>
          <p:spPr>
            <a:xfrm>
              <a:off x="83425" y="0"/>
              <a:ext cx="65328" cy="64164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064" name="table 1064"/>
          <p:cNvGraphicFramePr>
            <a:graphicFrameLocks noGrp="1"/>
          </p:cNvGraphicFramePr>
          <p:nvPr/>
        </p:nvGraphicFramePr>
        <p:xfrm>
          <a:off x="7283531" y="4358924"/>
          <a:ext cx="1266190" cy="1279525"/>
        </p:xfrm>
        <a:graphic>
          <a:graphicData uri="http://schemas.openxmlformats.org/drawingml/2006/table">
            <a:tbl>
              <a:tblPr/>
              <a:tblGrid>
                <a:gridCol w="1266190"/>
              </a:tblGrid>
              <a:tr h="12763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300" dirty="0"/>
                    </a:p>
                    <a:p>
                      <a:pPr marL="761365" indent="-1905" algn="l" rtl="0" eaLnBrk="0">
                        <a:lnSpc>
                          <a:spcPct val="111000"/>
                        </a:lnSpc>
                        <a:spcBef>
                          <a:spcPts val="0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Sisypho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500" dirty="0"/>
                    </a:p>
                    <a:p>
                      <a:pPr marL="274320" algn="l" rtl="0" eaLnBrk="0">
                        <a:lnSpc>
                          <a:spcPct val="86000"/>
                        </a:lnSpc>
                        <a:spcBef>
                          <a:spcPts val="660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500" dirty="0"/>
                    </a:p>
                    <a:p>
                      <a:pPr marL="274320" algn="l" rtl="0" eaLnBrk="0">
                        <a:lnSpc>
                          <a:spcPts val="675"/>
                        </a:lnSpc>
                      </a:pP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500" dirty="0"/>
                    </a:p>
                    <a:p>
                      <a:pPr marL="63500" algn="l" rtl="0" eaLnBrk="0">
                        <a:lnSpc>
                          <a:spcPct val="88000"/>
                        </a:lnSpc>
                        <a:spcBef>
                          <a:spcPts val="1165"/>
                        </a:spcBef>
                      </a:pP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iLi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ft      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marL="622300" algn="l" rtl="0" eaLnBrk="0">
                        <a:lnSpc>
                          <a:spcPct val="90000"/>
                        </a:lnSpc>
                        <a:spcBef>
                          <a:spcPts val="15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Look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seg</a:t>
                      </a:r>
                      <a:r>
                        <a:rPr sz="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500" dirty="0"/>
                    </a:p>
                    <a:p>
                      <a:pPr marL="262890" algn="l" rtl="0" eaLnBrk="0">
                        <a:lnSpc>
                          <a:spcPts val="640"/>
                        </a:lnSpc>
                        <a:spcBef>
                          <a:spcPts val="135"/>
                        </a:spcBef>
                        <a:tabLst>
                          <a:tab pos="621030" algn="l"/>
                        </a:tabLst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ments</a:t>
                      </a:r>
                      <a:r>
                        <a:rPr sz="500" spc="3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where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62" name="group 262"/>
          <p:cNvGrpSpPr/>
          <p:nvPr/>
        </p:nvGrpSpPr>
        <p:grpSpPr>
          <a:xfrm rot="21600000">
            <a:off x="7354289" y="5323006"/>
            <a:ext cx="192185" cy="64164"/>
            <a:chOff x="0" y="0"/>
            <a:chExt cx="192185" cy="64164"/>
          </a:xfrm>
        </p:grpSpPr>
        <p:sp>
          <p:nvSpPr>
            <p:cNvPr id="1065" name="path"/>
            <p:cNvSpPr/>
            <p:nvPr/>
          </p:nvSpPr>
          <p:spPr>
            <a:xfrm>
              <a:off x="105140" y="0"/>
              <a:ext cx="87044" cy="64164"/>
            </a:xfrm>
            <a:custGeom>
              <a:avLst/>
              <a:gdLst/>
              <a:ahLst/>
              <a:cxnLst/>
              <a:rect l="0" t="0" r="0" b="0"/>
              <a:pathLst>
                <a:path w="137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37" h="101">
                  <a:moveTo>
                    <a:pt x="37" y="47"/>
                  </a:moveTo>
                  <a:cubicBezTo>
                    <a:pt x="37" y="75"/>
                    <a:pt x="60" y="98"/>
                    <a:pt x="82" y="98"/>
                  </a:cubicBezTo>
                  <a:cubicBezTo>
                    <a:pt x="111" y="98"/>
                    <a:pt x="134" y="75"/>
                    <a:pt x="134" y="47"/>
                  </a:cubicBezTo>
                  <a:cubicBezTo>
                    <a:pt x="134" y="25"/>
                    <a:pt x="111" y="2"/>
                    <a:pt x="82" y="2"/>
                  </a:cubicBezTo>
                  <a:cubicBezTo>
                    <a:pt x="60" y="2"/>
                    <a:pt x="37" y="25"/>
                    <a:pt x="37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66" name="path"/>
            <p:cNvSpPr/>
            <p:nvPr/>
          </p:nvSpPr>
          <p:spPr>
            <a:xfrm>
              <a:off x="0" y="0"/>
              <a:ext cx="65328" cy="64164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067" name="path"/>
          <p:cNvSpPr/>
          <p:nvPr/>
        </p:nvSpPr>
        <p:spPr>
          <a:xfrm>
            <a:off x="7564751" y="4934449"/>
            <a:ext cx="65328" cy="64178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6" y="98"/>
                  <a:pt x="100" y="75"/>
                  <a:pt x="100" y="47"/>
                </a:cubicBezTo>
                <a:cubicBezTo>
                  <a:pt x="100" y="25"/>
                  <a:pt x="76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0066CC">
              <a:alpha val="100000"/>
            </a:srgbClr>
          </a:solidFill>
          <a:ln w="358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068" name="picture 106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6023974" y="4832442"/>
            <a:ext cx="745257" cy="731621"/>
          </a:xfrm>
          <a:prstGeom prst="rect">
            <a:avLst/>
          </a:prstGeom>
        </p:spPr>
      </p:pic>
      <p:sp>
        <p:nvSpPr>
          <p:cNvPr id="1069" name="path"/>
          <p:cNvSpPr/>
          <p:nvPr/>
        </p:nvSpPr>
        <p:spPr>
          <a:xfrm>
            <a:off x="6208342" y="4770572"/>
            <a:ext cx="170349" cy="228056"/>
          </a:xfrm>
          <a:custGeom>
            <a:avLst/>
            <a:gdLst/>
            <a:ahLst/>
            <a:cxnLst/>
            <a:rect l="0" t="0" r="0" b="0"/>
            <a:pathLst>
              <a:path w="268" h="359">
                <a:moveTo>
                  <a:pt x="2" y="305"/>
                </a:moveTo>
                <a:cubicBezTo>
                  <a:pt x="2" y="333"/>
                  <a:pt x="25" y="356"/>
                  <a:pt x="48" y="356"/>
                </a:cubicBezTo>
                <a:cubicBezTo>
                  <a:pt x="77" y="356"/>
                  <a:pt x="99" y="333"/>
                  <a:pt x="99" y="305"/>
                </a:cubicBezTo>
                <a:cubicBezTo>
                  <a:pt x="99" y="283"/>
                  <a:pt x="77" y="260"/>
                  <a:pt x="48" y="260"/>
                </a:cubicBezTo>
                <a:cubicBezTo>
                  <a:pt x="25" y="260"/>
                  <a:pt x="2" y="283"/>
                  <a:pt x="2" y="305"/>
                </a:cubicBezTo>
              </a:path>
              <a:path w="268" h="359">
                <a:moveTo>
                  <a:pt x="168" y="47"/>
                </a:moveTo>
                <a:cubicBezTo>
                  <a:pt x="168" y="75"/>
                  <a:pt x="191" y="98"/>
                  <a:pt x="214" y="98"/>
                </a:cubicBezTo>
                <a:cubicBezTo>
                  <a:pt x="242" y="98"/>
                  <a:pt x="265" y="75"/>
                  <a:pt x="265" y="47"/>
                </a:cubicBezTo>
                <a:cubicBezTo>
                  <a:pt x="265" y="25"/>
                  <a:pt x="242" y="2"/>
                  <a:pt x="214" y="2"/>
                </a:cubicBezTo>
                <a:cubicBezTo>
                  <a:pt x="191" y="2"/>
                  <a:pt x="168" y="25"/>
                  <a:pt x="168" y="47"/>
                </a:cubicBezTo>
              </a:path>
            </a:pathLst>
          </a:custGeom>
          <a:solidFill>
            <a:srgbClr val="0066CC">
              <a:alpha val="100000"/>
            </a:srgbClr>
          </a:solidFill>
          <a:ln w="358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070" name="picture 10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6634284" y="4438809"/>
            <a:ext cx="461433" cy="761572"/>
          </a:xfrm>
          <a:prstGeom prst="rect">
            <a:avLst/>
          </a:prstGeom>
        </p:spPr>
      </p:pic>
      <p:sp>
        <p:nvSpPr>
          <p:cNvPr id="1071" name="rect"/>
          <p:cNvSpPr/>
          <p:nvPr/>
        </p:nvSpPr>
        <p:spPr>
          <a:xfrm>
            <a:off x="6523723" y="5045019"/>
            <a:ext cx="65282" cy="6416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64" name="group 264"/>
          <p:cNvGrpSpPr/>
          <p:nvPr/>
        </p:nvGrpSpPr>
        <p:grpSpPr>
          <a:xfrm rot="21600000">
            <a:off x="6103094" y="5045019"/>
            <a:ext cx="232195" cy="64164"/>
            <a:chOff x="0" y="0"/>
            <a:chExt cx="232195" cy="64164"/>
          </a:xfrm>
        </p:grpSpPr>
        <p:sp>
          <p:nvSpPr>
            <p:cNvPr id="1072" name="path"/>
            <p:cNvSpPr/>
            <p:nvPr/>
          </p:nvSpPr>
          <p:spPr>
            <a:xfrm>
              <a:off x="43581" y="0"/>
              <a:ext cx="65282" cy="64164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73" name="path"/>
            <p:cNvSpPr/>
            <p:nvPr/>
          </p:nvSpPr>
          <p:spPr>
            <a:xfrm>
              <a:off x="83546" y="0"/>
              <a:ext cx="86983" cy="64164"/>
            </a:xfrm>
            <a:custGeom>
              <a:avLst/>
              <a:gdLst/>
              <a:ahLst/>
              <a:cxnLst/>
              <a:rect l="0" t="0" r="0" b="0"/>
              <a:pathLst>
                <a:path w="136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6" y="98"/>
                    <a:pt x="99" y="75"/>
                    <a:pt x="99" y="47"/>
                  </a:cubicBezTo>
                  <a:cubicBezTo>
                    <a:pt x="99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36" h="101">
                  <a:moveTo>
                    <a:pt x="37" y="47"/>
                  </a:moveTo>
                  <a:cubicBezTo>
                    <a:pt x="37" y="75"/>
                    <a:pt x="59" y="98"/>
                    <a:pt x="82" y="98"/>
                  </a:cubicBezTo>
                  <a:cubicBezTo>
                    <a:pt x="111" y="98"/>
                    <a:pt x="134" y="75"/>
                    <a:pt x="134" y="47"/>
                  </a:cubicBezTo>
                  <a:cubicBezTo>
                    <a:pt x="134" y="25"/>
                    <a:pt x="111" y="2"/>
                    <a:pt x="82" y="2"/>
                  </a:cubicBezTo>
                  <a:cubicBezTo>
                    <a:pt x="59" y="2"/>
                    <a:pt x="37" y="25"/>
                    <a:pt x="37" y="4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5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74" name="path"/>
            <p:cNvSpPr/>
            <p:nvPr/>
          </p:nvSpPr>
          <p:spPr>
            <a:xfrm>
              <a:off x="0" y="0"/>
              <a:ext cx="87163" cy="64164"/>
            </a:xfrm>
            <a:custGeom>
              <a:avLst/>
              <a:gdLst/>
              <a:ahLst/>
              <a:cxnLst/>
              <a:rect l="0" t="0" r="0" b="0"/>
              <a:pathLst>
                <a:path w="137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37" h="101">
                  <a:moveTo>
                    <a:pt x="37" y="47"/>
                  </a:moveTo>
                  <a:cubicBezTo>
                    <a:pt x="37" y="75"/>
                    <a:pt x="60" y="98"/>
                    <a:pt x="82" y="98"/>
                  </a:cubicBezTo>
                  <a:cubicBezTo>
                    <a:pt x="111" y="98"/>
                    <a:pt x="134" y="75"/>
                    <a:pt x="134" y="47"/>
                  </a:cubicBezTo>
                  <a:cubicBezTo>
                    <a:pt x="134" y="25"/>
                    <a:pt x="111" y="2"/>
                    <a:pt x="82" y="2"/>
                  </a:cubicBezTo>
                  <a:cubicBezTo>
                    <a:pt x="60" y="2"/>
                    <a:pt x="37" y="25"/>
                    <a:pt x="37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75" name="path"/>
            <p:cNvSpPr/>
            <p:nvPr/>
          </p:nvSpPr>
          <p:spPr>
            <a:xfrm>
              <a:off x="126948" y="0"/>
              <a:ext cx="105247" cy="64164"/>
            </a:xfrm>
            <a:custGeom>
              <a:avLst/>
              <a:gdLst/>
              <a:ahLst/>
              <a:cxnLst/>
              <a:rect l="0" t="0" r="0" b="0"/>
              <a:pathLst>
                <a:path w="165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65" h="101">
                  <a:moveTo>
                    <a:pt x="65" y="47"/>
                  </a:moveTo>
                  <a:cubicBezTo>
                    <a:pt x="65" y="75"/>
                    <a:pt x="88" y="98"/>
                    <a:pt x="111" y="98"/>
                  </a:cubicBezTo>
                  <a:cubicBezTo>
                    <a:pt x="139" y="98"/>
                    <a:pt x="162" y="75"/>
                    <a:pt x="162" y="47"/>
                  </a:cubicBezTo>
                  <a:cubicBezTo>
                    <a:pt x="162" y="25"/>
                    <a:pt x="139" y="2"/>
                    <a:pt x="111" y="2"/>
                  </a:cubicBezTo>
                  <a:cubicBezTo>
                    <a:pt x="88" y="2"/>
                    <a:pt x="65" y="25"/>
                    <a:pt x="65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076" name="path"/>
          <p:cNvSpPr/>
          <p:nvPr/>
        </p:nvSpPr>
        <p:spPr>
          <a:xfrm>
            <a:off x="6313409" y="4603140"/>
            <a:ext cx="275597" cy="395488"/>
          </a:xfrm>
          <a:custGeom>
            <a:avLst/>
            <a:gdLst/>
            <a:ahLst/>
            <a:cxnLst/>
            <a:rect l="0" t="0" r="0" b="0"/>
            <a:pathLst>
              <a:path w="434" h="622">
                <a:moveTo>
                  <a:pt x="334" y="47"/>
                </a:moveTo>
                <a:cubicBezTo>
                  <a:pt x="334" y="75"/>
                  <a:pt x="357" y="97"/>
                  <a:pt x="379" y="97"/>
                </a:cubicBezTo>
                <a:cubicBezTo>
                  <a:pt x="408" y="97"/>
                  <a:pt x="431" y="75"/>
                  <a:pt x="431" y="47"/>
                </a:cubicBezTo>
                <a:cubicBezTo>
                  <a:pt x="431" y="25"/>
                  <a:pt x="408" y="2"/>
                  <a:pt x="379" y="2"/>
                </a:cubicBezTo>
                <a:cubicBezTo>
                  <a:pt x="357" y="2"/>
                  <a:pt x="334" y="25"/>
                  <a:pt x="334" y="47"/>
                </a:cubicBezTo>
              </a:path>
              <a:path w="434" h="622">
                <a:moveTo>
                  <a:pt x="2" y="569"/>
                </a:moveTo>
                <a:cubicBezTo>
                  <a:pt x="2" y="597"/>
                  <a:pt x="25" y="620"/>
                  <a:pt x="48" y="620"/>
                </a:cubicBezTo>
                <a:cubicBezTo>
                  <a:pt x="77" y="620"/>
                  <a:pt x="99" y="597"/>
                  <a:pt x="99" y="569"/>
                </a:cubicBezTo>
                <a:cubicBezTo>
                  <a:pt x="99" y="547"/>
                  <a:pt x="77" y="524"/>
                  <a:pt x="48" y="524"/>
                </a:cubicBezTo>
                <a:cubicBezTo>
                  <a:pt x="25" y="524"/>
                  <a:pt x="2" y="547"/>
                  <a:pt x="2" y="569"/>
                </a:cubicBezTo>
              </a:path>
            </a:pathLst>
          </a:custGeom>
          <a:solidFill>
            <a:srgbClr val="003EDF">
              <a:alpha val="100000"/>
            </a:srgbClr>
          </a:solidFill>
          <a:ln w="358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66" name="group 266"/>
          <p:cNvGrpSpPr/>
          <p:nvPr/>
        </p:nvGrpSpPr>
        <p:grpSpPr>
          <a:xfrm rot="21600000">
            <a:off x="6734038" y="4492585"/>
            <a:ext cx="65318" cy="342187"/>
            <a:chOff x="0" y="0"/>
            <a:chExt cx="65318" cy="342187"/>
          </a:xfrm>
        </p:grpSpPr>
        <p:sp>
          <p:nvSpPr>
            <p:cNvPr id="1077" name="path"/>
            <p:cNvSpPr/>
            <p:nvPr/>
          </p:nvSpPr>
          <p:spPr>
            <a:xfrm>
              <a:off x="0" y="110554"/>
              <a:ext cx="65318" cy="231632"/>
            </a:xfrm>
            <a:custGeom>
              <a:avLst/>
              <a:gdLst/>
              <a:ahLst/>
              <a:cxnLst/>
              <a:rect l="0" t="0" r="0" b="0"/>
              <a:pathLst>
                <a:path w="102" h="364">
                  <a:moveTo>
                    <a:pt x="2" y="311"/>
                  </a:moveTo>
                  <a:cubicBezTo>
                    <a:pt x="2" y="339"/>
                    <a:pt x="25" y="361"/>
                    <a:pt x="48" y="361"/>
                  </a:cubicBezTo>
                  <a:cubicBezTo>
                    <a:pt x="77" y="361"/>
                    <a:pt x="100" y="339"/>
                    <a:pt x="100" y="311"/>
                  </a:cubicBezTo>
                  <a:cubicBezTo>
                    <a:pt x="100" y="288"/>
                    <a:pt x="77" y="266"/>
                    <a:pt x="48" y="266"/>
                  </a:cubicBezTo>
                  <a:cubicBezTo>
                    <a:pt x="25" y="266"/>
                    <a:pt x="2" y="288"/>
                    <a:pt x="2" y="311"/>
                  </a:cubicBezTo>
                </a:path>
                <a:path w="102" h="364">
                  <a:moveTo>
                    <a:pt x="2" y="221"/>
                  </a:moveTo>
                  <a:cubicBezTo>
                    <a:pt x="2" y="249"/>
                    <a:pt x="25" y="272"/>
                    <a:pt x="48" y="272"/>
                  </a:cubicBezTo>
                  <a:cubicBezTo>
                    <a:pt x="77" y="272"/>
                    <a:pt x="100" y="249"/>
                    <a:pt x="100" y="221"/>
                  </a:cubicBezTo>
                  <a:cubicBezTo>
                    <a:pt x="100" y="199"/>
                    <a:pt x="77" y="176"/>
                    <a:pt x="48" y="176"/>
                  </a:cubicBezTo>
                  <a:cubicBezTo>
                    <a:pt x="25" y="176"/>
                    <a:pt x="2" y="199"/>
                    <a:pt x="2" y="221"/>
                  </a:cubicBezTo>
                </a:path>
                <a:path w="102" h="364">
                  <a:moveTo>
                    <a:pt x="2" y="47"/>
                  </a:moveTo>
                  <a:cubicBezTo>
                    <a:pt x="2" y="75"/>
                    <a:pt x="25" y="97"/>
                    <a:pt x="48" y="97"/>
                  </a:cubicBezTo>
                  <a:cubicBezTo>
                    <a:pt x="77" y="97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78" name="path"/>
            <p:cNvSpPr/>
            <p:nvPr/>
          </p:nvSpPr>
          <p:spPr>
            <a:xfrm>
              <a:off x="0" y="0"/>
              <a:ext cx="65318" cy="64199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79" name="path"/>
            <p:cNvSpPr/>
            <p:nvPr/>
          </p:nvSpPr>
          <p:spPr>
            <a:xfrm>
              <a:off x="0" y="53535"/>
              <a:ext cx="65318" cy="64129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080" name="path"/>
          <p:cNvSpPr/>
          <p:nvPr/>
        </p:nvSpPr>
        <p:spPr>
          <a:xfrm>
            <a:off x="6523723" y="4770572"/>
            <a:ext cx="65282" cy="64199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002960">
              <a:alpha val="100000"/>
            </a:srgbClr>
          </a:solidFill>
          <a:ln w="358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1" name="path"/>
          <p:cNvSpPr/>
          <p:nvPr/>
        </p:nvSpPr>
        <p:spPr>
          <a:xfrm>
            <a:off x="6523723" y="4713553"/>
            <a:ext cx="65282" cy="64129"/>
          </a:xfrm>
          <a:custGeom>
            <a:avLst/>
            <a:gdLst/>
            <a:ahLst/>
            <a:cxnLst/>
            <a:rect l="0" t="0" r="0" b="0"/>
            <a:pathLst>
              <a:path w="102" h="100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0066CC">
              <a:alpha val="100000"/>
            </a:srgbClr>
          </a:solidFill>
          <a:ln w="358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2" name="path"/>
          <p:cNvSpPr/>
          <p:nvPr/>
        </p:nvSpPr>
        <p:spPr>
          <a:xfrm>
            <a:off x="6523723" y="4824108"/>
            <a:ext cx="65282" cy="64129"/>
          </a:xfrm>
          <a:custGeom>
            <a:avLst/>
            <a:gdLst/>
            <a:ahLst/>
            <a:cxnLst/>
            <a:rect l="0" t="0" r="0" b="0"/>
            <a:pathLst>
              <a:path w="102" h="100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91B0FF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3" name="path"/>
          <p:cNvSpPr/>
          <p:nvPr/>
        </p:nvSpPr>
        <p:spPr>
          <a:xfrm>
            <a:off x="6523723" y="4934449"/>
            <a:ext cx="65282" cy="64178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91B0FF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4" name="textbox 1084"/>
          <p:cNvSpPr/>
          <p:nvPr/>
        </p:nvSpPr>
        <p:spPr>
          <a:xfrm>
            <a:off x="6818986" y="4831679"/>
            <a:ext cx="255270" cy="2260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indent="58420" algn="l" rtl="0" eaLnBrk="0">
              <a:lnSpc>
                <a:spcPct val="100000"/>
              </a:lnSpc>
            </a:pP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</a:t>
            </a:r>
            <a:r>
              <a:rPr sz="6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6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Excit</a:t>
            </a: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600" dirty="0"/>
          </a:p>
        </p:txBody>
      </p:sp>
      <p:grpSp>
        <p:nvGrpSpPr>
          <p:cNvPr id="268" name="group 268"/>
          <p:cNvGrpSpPr/>
          <p:nvPr/>
        </p:nvGrpSpPr>
        <p:grpSpPr>
          <a:xfrm rot="21600000">
            <a:off x="5983925" y="4396023"/>
            <a:ext cx="867580" cy="683936"/>
            <a:chOff x="0" y="0"/>
            <a:chExt cx="867580" cy="683936"/>
          </a:xfrm>
        </p:grpSpPr>
        <p:sp>
          <p:nvSpPr>
            <p:cNvPr id="1085" name="path"/>
            <p:cNvSpPr/>
            <p:nvPr/>
          </p:nvSpPr>
          <p:spPr>
            <a:xfrm>
              <a:off x="645009" y="207117"/>
              <a:ext cx="65319" cy="63986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7"/>
                    <a:pt x="48" y="97"/>
                  </a:cubicBezTo>
                  <a:cubicBezTo>
                    <a:pt x="77" y="97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5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6" name="path"/>
            <p:cNvSpPr/>
            <p:nvPr/>
          </p:nvSpPr>
          <p:spPr>
            <a:xfrm>
              <a:off x="645009" y="374549"/>
              <a:ext cx="65319" cy="64199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7" name="path"/>
            <p:cNvSpPr/>
            <p:nvPr/>
          </p:nvSpPr>
          <p:spPr>
            <a:xfrm>
              <a:off x="645009" y="317530"/>
              <a:ext cx="65319" cy="64129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5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8" name="path"/>
            <p:cNvSpPr/>
            <p:nvPr/>
          </p:nvSpPr>
          <p:spPr>
            <a:xfrm>
              <a:off x="645009" y="96562"/>
              <a:ext cx="65319" cy="117664"/>
            </a:xfrm>
            <a:custGeom>
              <a:avLst/>
              <a:gdLst/>
              <a:ahLst/>
              <a:cxnLst/>
              <a:rect l="0" t="0" r="0" b="0"/>
              <a:pathLst>
                <a:path w="102" h="185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02" h="185">
                  <a:moveTo>
                    <a:pt x="2" y="131"/>
                  </a:moveTo>
                  <a:cubicBezTo>
                    <a:pt x="2" y="159"/>
                    <a:pt x="25" y="182"/>
                    <a:pt x="48" y="182"/>
                  </a:cubicBezTo>
                  <a:cubicBezTo>
                    <a:pt x="77" y="182"/>
                    <a:pt x="100" y="159"/>
                    <a:pt x="100" y="131"/>
                  </a:cubicBezTo>
                  <a:cubicBezTo>
                    <a:pt x="100" y="109"/>
                    <a:pt x="77" y="87"/>
                    <a:pt x="48" y="87"/>
                  </a:cubicBezTo>
                  <a:cubicBezTo>
                    <a:pt x="25" y="87"/>
                    <a:pt x="2" y="109"/>
                    <a:pt x="2" y="131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9" name="path"/>
            <p:cNvSpPr/>
            <p:nvPr/>
          </p:nvSpPr>
          <p:spPr>
            <a:xfrm>
              <a:off x="645009" y="260439"/>
              <a:ext cx="65319" cy="64200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0" name="path"/>
            <p:cNvSpPr/>
            <p:nvPr/>
          </p:nvSpPr>
          <p:spPr>
            <a:xfrm>
              <a:off x="0" y="0"/>
              <a:ext cx="867580" cy="683936"/>
            </a:xfrm>
            <a:custGeom>
              <a:avLst/>
              <a:gdLst/>
              <a:ahLst/>
              <a:cxnLst/>
              <a:rect l="0" t="0" r="0" b="0"/>
              <a:pathLst>
                <a:path w="1366" h="1077">
                  <a:moveTo>
                    <a:pt x="0" y="0"/>
                  </a:moveTo>
                  <a:lnTo>
                    <a:pt x="526" y="0"/>
                  </a:lnTo>
                  <a:lnTo>
                    <a:pt x="526" y="0"/>
                  </a:lnTo>
                  <a:lnTo>
                    <a:pt x="751" y="0"/>
                  </a:lnTo>
                  <a:lnTo>
                    <a:pt x="902" y="0"/>
                  </a:lnTo>
                  <a:lnTo>
                    <a:pt x="902" y="485"/>
                  </a:lnTo>
                  <a:lnTo>
                    <a:pt x="1366" y="1077"/>
                  </a:lnTo>
                  <a:lnTo>
                    <a:pt x="902" y="694"/>
                  </a:lnTo>
                  <a:lnTo>
                    <a:pt x="902" y="832"/>
                  </a:lnTo>
                  <a:lnTo>
                    <a:pt x="751" y="832"/>
                  </a:lnTo>
                  <a:lnTo>
                    <a:pt x="526" y="832"/>
                  </a:lnTo>
                  <a:lnTo>
                    <a:pt x="526" y="832"/>
                  </a:lnTo>
                  <a:lnTo>
                    <a:pt x="0" y="832"/>
                  </a:lnTo>
                  <a:lnTo>
                    <a:pt x="0" y="694"/>
                  </a:lnTo>
                  <a:lnTo>
                    <a:pt x="0" y="485"/>
                  </a:lnTo>
                  <a:lnTo>
                    <a:pt x="0" y="4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091" name="table 1091"/>
          <p:cNvGraphicFramePr>
            <a:graphicFrameLocks noGrp="1"/>
          </p:cNvGraphicFramePr>
          <p:nvPr/>
        </p:nvGraphicFramePr>
        <p:xfrm>
          <a:off x="5927319" y="4358924"/>
          <a:ext cx="1264920" cy="1279525"/>
        </p:xfrm>
        <a:graphic>
          <a:graphicData uri="http://schemas.openxmlformats.org/drawingml/2006/table">
            <a:tbl>
              <a:tblPr/>
              <a:tblGrid>
                <a:gridCol w="1264920"/>
              </a:tblGrid>
              <a:tr h="12763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092" name="table 1092"/>
          <p:cNvGraphicFramePr>
            <a:graphicFrameLocks noGrp="1"/>
          </p:cNvGraphicFramePr>
          <p:nvPr/>
        </p:nvGraphicFramePr>
        <p:xfrm>
          <a:off x="4577846" y="4358924"/>
          <a:ext cx="1264920" cy="1279525"/>
        </p:xfrm>
        <a:graphic>
          <a:graphicData uri="http://schemas.openxmlformats.org/drawingml/2006/table">
            <a:tbl>
              <a:tblPr/>
              <a:tblGrid>
                <a:gridCol w="1264920"/>
              </a:tblGrid>
              <a:tr h="12763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300" dirty="0"/>
                    </a:p>
                    <a:p>
                      <a:pPr marL="735965"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6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6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marL="102870" algn="l" rtl="0" eaLnBrk="0">
                        <a:lnSpc>
                          <a:spcPct val="88000"/>
                        </a:lnSpc>
                        <a:spcBef>
                          <a:spcPts val="185"/>
                        </a:spcBef>
                      </a:pP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6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6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700" dirty="0"/>
                    </a:p>
                    <a:p>
                      <a:pPr marL="648970" algn="l" rtl="0" eaLnBrk="0">
                        <a:lnSpc>
                          <a:spcPct val="88000"/>
                        </a:lnSpc>
                        <a:spcBef>
                          <a:spcPts val="5"/>
                        </a:spcBef>
                      </a:pP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6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93" name="textbox 1093"/>
          <p:cNvSpPr/>
          <p:nvPr/>
        </p:nvSpPr>
        <p:spPr>
          <a:xfrm>
            <a:off x="126492" y="1100328"/>
            <a:ext cx="1851660" cy="38862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600" dirty="0"/>
          </a:p>
          <a:p>
            <a:pPr marL="78740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办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endParaRPr lang="en-US" altLang="en-US" sz="1400" dirty="0"/>
          </a:p>
        </p:txBody>
      </p:sp>
      <p:sp>
        <p:nvSpPr>
          <p:cNvPr id="1094" name="path"/>
          <p:cNvSpPr/>
          <p:nvPr/>
        </p:nvSpPr>
        <p:spPr>
          <a:xfrm>
            <a:off x="1929434" y="3577377"/>
            <a:ext cx="273838" cy="2479211"/>
          </a:xfrm>
          <a:custGeom>
            <a:avLst/>
            <a:gdLst/>
            <a:ahLst/>
            <a:cxnLst/>
            <a:rect l="0" t="0" r="0" b="0"/>
            <a:pathLst>
              <a:path w="431" h="3904">
                <a:moveTo>
                  <a:pt x="416" y="1"/>
                </a:moveTo>
                <a:lnTo>
                  <a:pt x="14" y="3902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95" name="path"/>
          <p:cNvSpPr/>
          <p:nvPr/>
        </p:nvSpPr>
        <p:spPr>
          <a:xfrm>
            <a:off x="5981313" y="4393455"/>
            <a:ext cx="578097" cy="533971"/>
          </a:xfrm>
          <a:custGeom>
            <a:avLst/>
            <a:gdLst/>
            <a:ahLst/>
            <a:cxnLst/>
            <a:rect l="0" t="0" r="0" b="0"/>
            <a:pathLst>
              <a:path w="910" h="840">
                <a:moveTo>
                  <a:pt x="4" y="4"/>
                </a:moveTo>
                <a:lnTo>
                  <a:pt x="530" y="4"/>
                </a:lnTo>
                <a:lnTo>
                  <a:pt x="530" y="4"/>
                </a:lnTo>
                <a:lnTo>
                  <a:pt x="755" y="4"/>
                </a:lnTo>
                <a:lnTo>
                  <a:pt x="906" y="4"/>
                </a:lnTo>
                <a:lnTo>
                  <a:pt x="906" y="489"/>
                </a:lnTo>
                <a:moveTo>
                  <a:pt x="906" y="698"/>
                </a:moveTo>
                <a:lnTo>
                  <a:pt x="906" y="836"/>
                </a:lnTo>
                <a:lnTo>
                  <a:pt x="755" y="836"/>
                </a:lnTo>
                <a:lnTo>
                  <a:pt x="530" y="836"/>
                </a:lnTo>
                <a:lnTo>
                  <a:pt x="530" y="836"/>
                </a:lnTo>
                <a:lnTo>
                  <a:pt x="4" y="836"/>
                </a:lnTo>
                <a:lnTo>
                  <a:pt x="4" y="698"/>
                </a:lnTo>
                <a:lnTo>
                  <a:pt x="4" y="489"/>
                </a:lnTo>
                <a:lnTo>
                  <a:pt x="4" y="489"/>
                </a:lnTo>
                <a:lnTo>
                  <a:pt x="4" y="4"/>
                </a:lnTo>
                <a:close/>
              </a:path>
            </a:pathLst>
          </a:custGeom>
          <a:noFill/>
          <a:ln w="5179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70" name="group 270"/>
          <p:cNvGrpSpPr/>
          <p:nvPr/>
        </p:nvGrpSpPr>
        <p:grpSpPr>
          <a:xfrm rot="21600000">
            <a:off x="4891722" y="4492585"/>
            <a:ext cx="768438" cy="395651"/>
            <a:chOff x="0" y="0"/>
            <a:chExt cx="768438" cy="395651"/>
          </a:xfrm>
        </p:grpSpPr>
        <p:sp>
          <p:nvSpPr>
            <p:cNvPr id="1096" name="path"/>
            <p:cNvSpPr/>
            <p:nvPr/>
          </p:nvSpPr>
          <p:spPr>
            <a:xfrm>
              <a:off x="282527" y="277987"/>
              <a:ext cx="65282" cy="64199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7" name="path"/>
            <p:cNvSpPr/>
            <p:nvPr/>
          </p:nvSpPr>
          <p:spPr>
            <a:xfrm>
              <a:off x="282527" y="110554"/>
              <a:ext cx="65282" cy="63986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7"/>
                    <a:pt x="48" y="97"/>
                  </a:cubicBezTo>
                  <a:cubicBezTo>
                    <a:pt x="77" y="97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8" name="path"/>
            <p:cNvSpPr/>
            <p:nvPr/>
          </p:nvSpPr>
          <p:spPr>
            <a:xfrm>
              <a:off x="387738" y="277987"/>
              <a:ext cx="65318" cy="64199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9" name="path"/>
            <p:cNvSpPr/>
            <p:nvPr/>
          </p:nvSpPr>
          <p:spPr>
            <a:xfrm>
              <a:off x="387738" y="220967"/>
              <a:ext cx="65318" cy="64129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0" name="path"/>
            <p:cNvSpPr/>
            <p:nvPr/>
          </p:nvSpPr>
          <p:spPr>
            <a:xfrm>
              <a:off x="387738" y="110554"/>
              <a:ext cx="65318" cy="63986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7"/>
                    <a:pt x="48" y="97"/>
                  </a:cubicBezTo>
                  <a:cubicBezTo>
                    <a:pt x="77" y="97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1" name="path"/>
            <p:cNvSpPr/>
            <p:nvPr/>
          </p:nvSpPr>
          <p:spPr>
            <a:xfrm>
              <a:off x="387738" y="0"/>
              <a:ext cx="170421" cy="342187"/>
            </a:xfrm>
            <a:custGeom>
              <a:avLst/>
              <a:gdLst/>
              <a:ahLst/>
              <a:cxnLst/>
              <a:rect l="0" t="0" r="0" b="0"/>
              <a:pathLst>
                <a:path w="268" h="538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268" h="538">
                  <a:moveTo>
                    <a:pt x="168" y="485"/>
                  </a:moveTo>
                  <a:cubicBezTo>
                    <a:pt x="168" y="513"/>
                    <a:pt x="191" y="536"/>
                    <a:pt x="214" y="536"/>
                  </a:cubicBezTo>
                  <a:cubicBezTo>
                    <a:pt x="242" y="536"/>
                    <a:pt x="265" y="513"/>
                    <a:pt x="265" y="485"/>
                  </a:cubicBezTo>
                  <a:cubicBezTo>
                    <a:pt x="265" y="462"/>
                    <a:pt x="242" y="440"/>
                    <a:pt x="214" y="440"/>
                  </a:cubicBezTo>
                  <a:cubicBezTo>
                    <a:pt x="191" y="440"/>
                    <a:pt x="168" y="462"/>
                    <a:pt x="168" y="485"/>
                  </a:cubicBezTo>
                </a:path>
                <a:path w="268" h="538">
                  <a:moveTo>
                    <a:pt x="168" y="395"/>
                  </a:moveTo>
                  <a:cubicBezTo>
                    <a:pt x="168" y="423"/>
                    <a:pt x="191" y="446"/>
                    <a:pt x="214" y="446"/>
                  </a:cubicBezTo>
                  <a:cubicBezTo>
                    <a:pt x="242" y="446"/>
                    <a:pt x="265" y="423"/>
                    <a:pt x="265" y="395"/>
                  </a:cubicBezTo>
                  <a:cubicBezTo>
                    <a:pt x="265" y="373"/>
                    <a:pt x="242" y="350"/>
                    <a:pt x="214" y="350"/>
                  </a:cubicBezTo>
                  <a:cubicBezTo>
                    <a:pt x="191" y="350"/>
                    <a:pt x="168" y="373"/>
                    <a:pt x="168" y="39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2" name="path"/>
            <p:cNvSpPr/>
            <p:nvPr/>
          </p:nvSpPr>
          <p:spPr>
            <a:xfrm>
              <a:off x="492841" y="0"/>
              <a:ext cx="65318" cy="64199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3" name="path"/>
            <p:cNvSpPr/>
            <p:nvPr/>
          </p:nvSpPr>
          <p:spPr>
            <a:xfrm>
              <a:off x="598089" y="220967"/>
              <a:ext cx="65318" cy="64129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6" y="98"/>
                    <a:pt x="100" y="75"/>
                    <a:pt x="100" y="47"/>
                  </a:cubicBezTo>
                  <a:cubicBezTo>
                    <a:pt x="100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4" name="path"/>
            <p:cNvSpPr/>
            <p:nvPr/>
          </p:nvSpPr>
          <p:spPr>
            <a:xfrm>
              <a:off x="598089" y="110554"/>
              <a:ext cx="65318" cy="63986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7"/>
                    <a:pt x="48" y="97"/>
                  </a:cubicBezTo>
                  <a:cubicBezTo>
                    <a:pt x="76" y="97"/>
                    <a:pt x="100" y="75"/>
                    <a:pt x="100" y="47"/>
                  </a:cubicBezTo>
                  <a:cubicBezTo>
                    <a:pt x="100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5" name="path"/>
            <p:cNvSpPr/>
            <p:nvPr/>
          </p:nvSpPr>
          <p:spPr>
            <a:xfrm>
              <a:off x="598089" y="0"/>
              <a:ext cx="65318" cy="64199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6" y="98"/>
                    <a:pt x="100" y="75"/>
                    <a:pt x="100" y="47"/>
                  </a:cubicBezTo>
                  <a:cubicBezTo>
                    <a:pt x="100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6" name="path"/>
            <p:cNvSpPr/>
            <p:nvPr/>
          </p:nvSpPr>
          <p:spPr>
            <a:xfrm>
              <a:off x="703192" y="110554"/>
              <a:ext cx="65246" cy="63986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7"/>
                    <a:pt x="48" y="97"/>
                  </a:cubicBezTo>
                  <a:cubicBezTo>
                    <a:pt x="77" y="97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7" name="path"/>
            <p:cNvSpPr/>
            <p:nvPr/>
          </p:nvSpPr>
          <p:spPr>
            <a:xfrm>
              <a:off x="703192" y="0"/>
              <a:ext cx="65246" cy="117664"/>
            </a:xfrm>
            <a:custGeom>
              <a:avLst/>
              <a:gdLst/>
              <a:ahLst/>
              <a:cxnLst/>
              <a:rect l="0" t="0" r="0" b="0"/>
              <a:pathLst>
                <a:path w="102" h="185">
                  <a:moveTo>
                    <a:pt x="2" y="131"/>
                  </a:moveTo>
                  <a:cubicBezTo>
                    <a:pt x="2" y="159"/>
                    <a:pt x="25" y="182"/>
                    <a:pt x="48" y="182"/>
                  </a:cubicBezTo>
                  <a:cubicBezTo>
                    <a:pt x="77" y="182"/>
                    <a:pt x="99" y="159"/>
                    <a:pt x="99" y="131"/>
                  </a:cubicBezTo>
                  <a:cubicBezTo>
                    <a:pt x="99" y="109"/>
                    <a:pt x="77" y="87"/>
                    <a:pt x="48" y="87"/>
                  </a:cubicBezTo>
                  <a:cubicBezTo>
                    <a:pt x="25" y="87"/>
                    <a:pt x="2" y="109"/>
                    <a:pt x="2" y="131"/>
                  </a:cubicBezTo>
                </a:path>
                <a:path w="102" h="185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8" name="path"/>
            <p:cNvSpPr/>
            <p:nvPr/>
          </p:nvSpPr>
          <p:spPr>
            <a:xfrm>
              <a:off x="72212" y="277987"/>
              <a:ext cx="65282" cy="64199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9" name="path"/>
            <p:cNvSpPr/>
            <p:nvPr/>
          </p:nvSpPr>
          <p:spPr>
            <a:xfrm>
              <a:off x="282527" y="331522"/>
              <a:ext cx="65282" cy="64129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0" name="path"/>
            <p:cNvSpPr/>
            <p:nvPr/>
          </p:nvSpPr>
          <p:spPr>
            <a:xfrm>
              <a:off x="282527" y="220967"/>
              <a:ext cx="65282" cy="64129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1" name="path"/>
            <p:cNvSpPr/>
            <p:nvPr/>
          </p:nvSpPr>
          <p:spPr>
            <a:xfrm>
              <a:off x="387738" y="163877"/>
              <a:ext cx="65318" cy="64200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2" name="path"/>
            <p:cNvSpPr/>
            <p:nvPr/>
          </p:nvSpPr>
          <p:spPr>
            <a:xfrm>
              <a:off x="387738" y="53535"/>
              <a:ext cx="170421" cy="121006"/>
            </a:xfrm>
            <a:custGeom>
              <a:avLst/>
              <a:gdLst/>
              <a:ahLst/>
              <a:cxnLst/>
              <a:rect l="0" t="0" r="0" b="0"/>
              <a:pathLst>
                <a:path w="268" h="190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268" h="190">
                  <a:moveTo>
                    <a:pt x="168" y="137"/>
                  </a:moveTo>
                  <a:cubicBezTo>
                    <a:pt x="168" y="165"/>
                    <a:pt x="191" y="187"/>
                    <a:pt x="214" y="187"/>
                  </a:cubicBezTo>
                  <a:cubicBezTo>
                    <a:pt x="242" y="187"/>
                    <a:pt x="265" y="165"/>
                    <a:pt x="265" y="137"/>
                  </a:cubicBezTo>
                  <a:cubicBezTo>
                    <a:pt x="265" y="114"/>
                    <a:pt x="242" y="92"/>
                    <a:pt x="214" y="92"/>
                  </a:cubicBezTo>
                  <a:cubicBezTo>
                    <a:pt x="191" y="92"/>
                    <a:pt x="168" y="114"/>
                    <a:pt x="168" y="13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3" name="path"/>
            <p:cNvSpPr/>
            <p:nvPr/>
          </p:nvSpPr>
          <p:spPr>
            <a:xfrm>
              <a:off x="492841" y="53535"/>
              <a:ext cx="65318" cy="64129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4" name="path"/>
            <p:cNvSpPr/>
            <p:nvPr/>
          </p:nvSpPr>
          <p:spPr>
            <a:xfrm>
              <a:off x="703192" y="53535"/>
              <a:ext cx="65246" cy="64129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5" name="path"/>
            <p:cNvSpPr/>
            <p:nvPr/>
          </p:nvSpPr>
          <p:spPr>
            <a:xfrm>
              <a:off x="0" y="26661"/>
              <a:ext cx="742210" cy="289234"/>
            </a:xfrm>
            <a:custGeom>
              <a:avLst/>
              <a:gdLst/>
              <a:ahLst/>
              <a:cxnLst/>
              <a:rect l="0" t="0" r="0" b="0"/>
              <a:pathLst>
                <a:path w="1168" h="455">
                  <a:moveTo>
                    <a:pt x="0" y="446"/>
                  </a:moveTo>
                  <a:lnTo>
                    <a:pt x="828" y="446"/>
                  </a:lnTo>
                  <a:moveTo>
                    <a:pt x="497" y="8"/>
                  </a:moveTo>
                  <a:lnTo>
                    <a:pt x="1160" y="8"/>
                  </a:lnTo>
                  <a:moveTo>
                    <a:pt x="497" y="446"/>
                  </a:moveTo>
                  <a:lnTo>
                    <a:pt x="1160" y="446"/>
                  </a:lnTo>
                  <a:moveTo>
                    <a:pt x="1159" y="8"/>
                  </a:moveTo>
                  <a:lnTo>
                    <a:pt x="1159" y="446"/>
                  </a:lnTo>
                  <a:moveTo>
                    <a:pt x="497" y="446"/>
                  </a:moveTo>
                  <a:lnTo>
                    <a:pt x="497" y="8"/>
                  </a:lnTo>
                </a:path>
              </a:pathLst>
            </a:custGeom>
            <a:noFill/>
            <a:ln w="11221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16" name="textbox 1116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1117" name="textbox 1117"/>
          <p:cNvSpPr/>
          <p:nvPr/>
        </p:nvSpPr>
        <p:spPr>
          <a:xfrm>
            <a:off x="6013087" y="4409131"/>
            <a:ext cx="478155" cy="5346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4000"/>
              </a:lnSpc>
            </a:pPr>
            <a:endParaRPr lang="en-US" altLang="en-US" sz="100" dirty="0"/>
          </a:p>
          <a:p>
            <a:pPr marL="12700" indent="5080" algn="l" rtl="0" eaLnBrk="0">
              <a:lnSpc>
                <a:spcPct val="111000"/>
              </a:lnSpc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Look</a:t>
            </a:r>
            <a:r>
              <a:rPr sz="5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5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the     </a:t>
            </a: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segment</a:t>
            </a:r>
            <a:r>
              <a:rPr sz="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</a:t>
            </a: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wher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competito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rs     are</a:t>
            </a:r>
            <a:r>
              <a:rPr sz="500" spc="2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active</a:t>
            </a:r>
            <a:r>
              <a:rPr sz="500" spc="2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 we</a:t>
            </a:r>
            <a:r>
              <a:rPr sz="5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are</a:t>
            </a:r>
            <a:r>
              <a:rPr sz="5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endParaRPr lang="en-US" altLang="en-US" sz="500" dirty="0"/>
          </a:p>
        </p:txBody>
      </p:sp>
      <p:graphicFrame>
        <p:nvGraphicFramePr>
          <p:cNvPr id="1120" name="table 1120"/>
          <p:cNvGraphicFramePr>
            <a:graphicFrameLocks noGrp="1"/>
          </p:cNvGraphicFramePr>
          <p:nvPr/>
        </p:nvGraphicFramePr>
        <p:xfrm>
          <a:off x="7855777" y="5363753"/>
          <a:ext cx="679450" cy="257175"/>
        </p:xfrm>
        <a:graphic>
          <a:graphicData uri="http://schemas.openxmlformats.org/drawingml/2006/table">
            <a:tbl>
              <a:tblPr/>
              <a:tblGrid>
                <a:gridCol w="679450"/>
              </a:tblGrid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3000"/>
                        </a:lnSpc>
                      </a:pPr>
                      <a:endParaRPr lang="en-US" altLang="en-US" sz="100" dirty="0"/>
                    </a:p>
                    <a:p>
                      <a:pPr marL="45720" indent="1270" algn="l" rtl="0" eaLnBrk="0">
                        <a:lnSpc>
                          <a:spcPct val="107000"/>
                        </a:lnSpc>
                      </a:pP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or                 movements</a:t>
                      </a:r>
                      <a:r>
                        <a:rPr sz="5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are</a:t>
                      </a:r>
                      <a:r>
                        <a:rPr sz="5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     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threa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21" name="path"/>
          <p:cNvSpPr/>
          <p:nvPr/>
        </p:nvSpPr>
        <p:spPr>
          <a:xfrm>
            <a:off x="8136928" y="4941456"/>
            <a:ext cx="398809" cy="422296"/>
          </a:xfrm>
          <a:custGeom>
            <a:avLst/>
            <a:gdLst/>
            <a:ahLst/>
            <a:cxnLst/>
            <a:rect l="0" t="0" r="0" b="0"/>
            <a:pathLst>
              <a:path w="628" h="665">
                <a:moveTo>
                  <a:pt x="39" y="0"/>
                </a:moveTo>
                <a:lnTo>
                  <a:pt x="4" y="378"/>
                </a:lnTo>
                <a:lnTo>
                  <a:pt x="623" y="378"/>
                </a:lnTo>
                <a:lnTo>
                  <a:pt x="623" y="492"/>
                </a:lnTo>
                <a:lnTo>
                  <a:pt x="623" y="492"/>
                </a:lnTo>
                <a:lnTo>
                  <a:pt x="623" y="665"/>
                </a:lnTo>
              </a:path>
            </a:pathLst>
          </a:custGeom>
          <a:noFill/>
          <a:ln w="5179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72" name="group 272"/>
          <p:cNvGrpSpPr/>
          <p:nvPr/>
        </p:nvGrpSpPr>
        <p:grpSpPr>
          <a:xfrm rot="21600000">
            <a:off x="7459429" y="5045019"/>
            <a:ext cx="232359" cy="64164"/>
            <a:chOff x="0" y="0"/>
            <a:chExt cx="232359" cy="64164"/>
          </a:xfrm>
        </p:grpSpPr>
        <p:sp>
          <p:nvSpPr>
            <p:cNvPr id="1122" name="path"/>
            <p:cNvSpPr/>
            <p:nvPr/>
          </p:nvSpPr>
          <p:spPr>
            <a:xfrm>
              <a:off x="43612" y="0"/>
              <a:ext cx="65328" cy="64164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3" name="path"/>
            <p:cNvSpPr/>
            <p:nvPr/>
          </p:nvSpPr>
          <p:spPr>
            <a:xfrm>
              <a:off x="83425" y="0"/>
              <a:ext cx="87224" cy="64164"/>
            </a:xfrm>
            <a:custGeom>
              <a:avLst/>
              <a:gdLst/>
              <a:ahLst/>
              <a:cxnLst/>
              <a:rect l="0" t="0" r="0" b="0"/>
              <a:pathLst>
                <a:path w="137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37" h="101">
                  <a:moveTo>
                    <a:pt x="37" y="47"/>
                  </a:moveTo>
                  <a:cubicBezTo>
                    <a:pt x="37" y="75"/>
                    <a:pt x="60" y="98"/>
                    <a:pt x="82" y="98"/>
                  </a:cubicBezTo>
                  <a:cubicBezTo>
                    <a:pt x="111" y="98"/>
                    <a:pt x="134" y="75"/>
                    <a:pt x="134" y="47"/>
                  </a:cubicBezTo>
                  <a:cubicBezTo>
                    <a:pt x="134" y="25"/>
                    <a:pt x="111" y="2"/>
                    <a:pt x="82" y="2"/>
                  </a:cubicBezTo>
                  <a:cubicBezTo>
                    <a:pt x="60" y="2"/>
                    <a:pt x="37" y="25"/>
                    <a:pt x="37" y="4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4" name="path"/>
            <p:cNvSpPr/>
            <p:nvPr/>
          </p:nvSpPr>
          <p:spPr>
            <a:xfrm>
              <a:off x="0" y="0"/>
              <a:ext cx="87044" cy="64164"/>
            </a:xfrm>
            <a:custGeom>
              <a:avLst/>
              <a:gdLst/>
              <a:ahLst/>
              <a:cxnLst/>
              <a:rect l="0" t="0" r="0" b="0"/>
              <a:pathLst>
                <a:path w="137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37" h="101">
                  <a:moveTo>
                    <a:pt x="37" y="47"/>
                  </a:moveTo>
                  <a:cubicBezTo>
                    <a:pt x="37" y="75"/>
                    <a:pt x="60" y="98"/>
                    <a:pt x="82" y="98"/>
                  </a:cubicBezTo>
                  <a:cubicBezTo>
                    <a:pt x="111" y="98"/>
                    <a:pt x="134" y="75"/>
                    <a:pt x="134" y="47"/>
                  </a:cubicBezTo>
                  <a:cubicBezTo>
                    <a:pt x="134" y="25"/>
                    <a:pt x="111" y="2"/>
                    <a:pt x="82" y="2"/>
                  </a:cubicBezTo>
                  <a:cubicBezTo>
                    <a:pt x="60" y="2"/>
                    <a:pt x="37" y="25"/>
                    <a:pt x="37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5" name="path"/>
            <p:cNvSpPr/>
            <p:nvPr/>
          </p:nvSpPr>
          <p:spPr>
            <a:xfrm>
              <a:off x="127037" y="0"/>
              <a:ext cx="105321" cy="64164"/>
            </a:xfrm>
            <a:custGeom>
              <a:avLst/>
              <a:gdLst/>
              <a:ahLst/>
              <a:cxnLst/>
              <a:rect l="0" t="0" r="0" b="0"/>
              <a:pathLst>
                <a:path w="165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100" y="75"/>
                    <a:pt x="100" y="47"/>
                  </a:cubicBezTo>
                  <a:cubicBezTo>
                    <a:pt x="100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65" h="101">
                  <a:moveTo>
                    <a:pt x="65" y="47"/>
                  </a:moveTo>
                  <a:cubicBezTo>
                    <a:pt x="65" y="75"/>
                    <a:pt x="88" y="98"/>
                    <a:pt x="111" y="98"/>
                  </a:cubicBezTo>
                  <a:cubicBezTo>
                    <a:pt x="139" y="98"/>
                    <a:pt x="163" y="75"/>
                    <a:pt x="163" y="47"/>
                  </a:cubicBezTo>
                  <a:cubicBezTo>
                    <a:pt x="163" y="25"/>
                    <a:pt x="139" y="2"/>
                    <a:pt x="111" y="2"/>
                  </a:cubicBezTo>
                  <a:cubicBezTo>
                    <a:pt x="88" y="2"/>
                    <a:pt x="65" y="25"/>
                    <a:pt x="65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1126" name="picture 11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7316858" y="5296222"/>
            <a:ext cx="213304" cy="267841"/>
          </a:xfrm>
          <a:prstGeom prst="rect">
            <a:avLst/>
          </a:prstGeom>
        </p:spPr>
      </p:pic>
      <p:pic>
        <p:nvPicPr>
          <p:cNvPr id="1127" name="picture 112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7316858" y="5067765"/>
            <a:ext cx="296884" cy="496297"/>
          </a:xfrm>
          <a:prstGeom prst="rect">
            <a:avLst/>
          </a:prstGeom>
        </p:spPr>
      </p:pic>
      <p:sp>
        <p:nvSpPr>
          <p:cNvPr id="1128" name="textbox 1128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1131" name="path"/>
          <p:cNvSpPr/>
          <p:nvPr/>
        </p:nvSpPr>
        <p:spPr>
          <a:xfrm>
            <a:off x="6554731" y="4702943"/>
            <a:ext cx="298842" cy="378982"/>
          </a:xfrm>
          <a:custGeom>
            <a:avLst/>
            <a:gdLst/>
            <a:ahLst/>
            <a:cxnLst/>
            <a:rect l="0" t="0" r="0" b="0"/>
            <a:pathLst>
              <a:path w="470" h="596">
                <a:moveTo>
                  <a:pt x="3" y="2"/>
                </a:moveTo>
                <a:lnTo>
                  <a:pt x="467" y="593"/>
                </a:lnTo>
                <a:lnTo>
                  <a:pt x="3" y="210"/>
                </a:lnTo>
              </a:path>
            </a:pathLst>
          </a:custGeom>
          <a:noFill/>
          <a:ln w="5179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74" name="group 27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1132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3" name="textbox 1133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93980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C</a:t>
              </a:r>
              <a:endParaRPr lang="en-US" altLang="en-US" sz="1800" dirty="0"/>
            </a:p>
          </p:txBody>
        </p:sp>
      </p:grpSp>
      <p:sp>
        <p:nvSpPr>
          <p:cNvPr id="1134" name="textbox 1134"/>
          <p:cNvSpPr/>
          <p:nvPr/>
        </p:nvSpPr>
        <p:spPr>
          <a:xfrm>
            <a:off x="4557597" y="2598034"/>
            <a:ext cx="393700" cy="20827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500" dirty="0"/>
          </a:p>
          <a:p>
            <a:pPr marL="36830" algn="l" rtl="0" eaLnBrk="0">
              <a:lnSpc>
                <a:spcPct val="83000"/>
              </a:lnSpc>
              <a:spcBef>
                <a:spcPts val="0"/>
              </a:spcBef>
            </a:pPr>
            <a:r>
              <a:rPr sz="5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</a:t>
            </a: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500" dirty="0"/>
          </a:p>
        </p:txBody>
      </p:sp>
      <p:sp>
        <p:nvSpPr>
          <p:cNvPr id="1135" name="textbox 1135"/>
          <p:cNvSpPr/>
          <p:nvPr/>
        </p:nvSpPr>
        <p:spPr>
          <a:xfrm>
            <a:off x="4557597" y="2343445"/>
            <a:ext cx="393700" cy="20764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5000"/>
              </a:lnSpc>
            </a:pPr>
            <a:endParaRPr lang="en-US" altLang="en-US" sz="500" dirty="0"/>
          </a:p>
          <a:p>
            <a:pPr marL="39370" algn="l" rtl="0" eaLnBrk="0">
              <a:lnSpc>
                <a:spcPct val="81000"/>
              </a:lnSpc>
              <a:spcBef>
                <a:spcPts val="5"/>
              </a:spcBef>
            </a:pPr>
            <a:r>
              <a:rPr sz="5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</a:t>
            </a:r>
            <a:r>
              <a:rPr sz="5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500" dirty="0"/>
          </a:p>
        </p:txBody>
      </p:sp>
      <p:sp>
        <p:nvSpPr>
          <p:cNvPr id="1136" name="textbox 1136"/>
          <p:cNvSpPr/>
          <p:nvPr/>
        </p:nvSpPr>
        <p:spPr>
          <a:xfrm>
            <a:off x="4557597" y="2089497"/>
            <a:ext cx="393700" cy="20574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7000"/>
              </a:lnSpc>
            </a:pPr>
            <a:endParaRPr lang="en-US" altLang="en-US" sz="200" dirty="0"/>
          </a:p>
          <a:p>
            <a:pPr marL="39370" algn="l" rtl="0" eaLnBrk="0">
              <a:lnSpc>
                <a:spcPts val="365"/>
              </a:lnSpc>
              <a:spcBef>
                <a:spcPts val="0"/>
              </a:spcBef>
            </a:pP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Intro</a:t>
            </a:r>
            <a:r>
              <a:rPr sz="500" b="1" spc="1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endParaRPr lang="en-US" altLang="en-US" sz="500" dirty="0"/>
          </a:p>
          <a:p>
            <a:pPr marL="37465" algn="l" rtl="0" eaLnBrk="0">
              <a:lnSpc>
                <a:spcPts val="705"/>
              </a:lnSpc>
            </a:pPr>
            <a:r>
              <a:rPr sz="5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ducti</a:t>
            </a: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500" dirty="0"/>
          </a:p>
        </p:txBody>
      </p:sp>
      <p:sp>
        <p:nvSpPr>
          <p:cNvPr id="1137" name="textbox 1137"/>
          <p:cNvSpPr/>
          <p:nvPr/>
        </p:nvSpPr>
        <p:spPr>
          <a:xfrm>
            <a:off x="4557597" y="2851982"/>
            <a:ext cx="393700" cy="20764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75000"/>
              </a:lnSpc>
            </a:pPr>
            <a:endParaRPr lang="en-US" altLang="en-US" sz="100" dirty="0"/>
          </a:p>
          <a:p>
            <a:pPr marL="39370" algn="l" rtl="0" eaLnBrk="0">
              <a:lnSpc>
                <a:spcPct val="101000"/>
              </a:lnSpc>
            </a:pP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Max</a:t>
            </a:r>
            <a:r>
              <a:rPr sz="500" b="1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500" spc="1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heigh</a:t>
            </a:r>
            <a:r>
              <a:rPr sz="5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500" dirty="0"/>
          </a:p>
        </p:txBody>
      </p:sp>
      <p:sp>
        <p:nvSpPr>
          <p:cNvPr id="1138" name="textbox 1138"/>
          <p:cNvSpPr/>
          <p:nvPr/>
        </p:nvSpPr>
        <p:spPr>
          <a:xfrm>
            <a:off x="4557597" y="3360511"/>
            <a:ext cx="393700" cy="20574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6000"/>
              </a:lnSpc>
            </a:pPr>
            <a:endParaRPr lang="en-US" altLang="en-US" sz="200" dirty="0"/>
          </a:p>
          <a:p>
            <a:pPr marL="39370" algn="l" rtl="0" eaLnBrk="0">
              <a:lnSpc>
                <a:spcPct val="79000"/>
              </a:lnSpc>
              <a:spcBef>
                <a:spcPts val="0"/>
              </a:spcBef>
            </a:pP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Projec</a:t>
            </a:r>
            <a:r>
              <a:rPr sz="5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500" dirty="0"/>
          </a:p>
          <a:p>
            <a:pPr marL="36195" algn="l" rtl="0" eaLnBrk="0">
              <a:lnSpc>
                <a:spcPts val="605"/>
              </a:lnSpc>
            </a:pPr>
            <a:r>
              <a:rPr sz="5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scop</a:t>
            </a: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500" dirty="0"/>
          </a:p>
        </p:txBody>
      </p:sp>
      <p:sp>
        <p:nvSpPr>
          <p:cNvPr id="1139" name="textbox 1139"/>
          <p:cNvSpPr/>
          <p:nvPr/>
        </p:nvSpPr>
        <p:spPr>
          <a:xfrm>
            <a:off x="4557597" y="3106560"/>
            <a:ext cx="393700" cy="20510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7000"/>
              </a:lnSpc>
            </a:pPr>
            <a:endParaRPr lang="en-US" altLang="en-US" sz="200" dirty="0"/>
          </a:p>
          <a:p>
            <a:pPr marL="39370" algn="l" rtl="0" eaLnBrk="0">
              <a:lnSpc>
                <a:spcPct val="78000"/>
              </a:lnSpc>
              <a:spcBef>
                <a:spcPts val="0"/>
              </a:spcBef>
            </a:pPr>
            <a:r>
              <a:rPr sz="5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Powe</a:t>
            </a: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500" dirty="0"/>
          </a:p>
          <a:p>
            <a:pPr marL="35560" algn="l" rtl="0" eaLnBrk="0">
              <a:lnSpc>
                <a:spcPts val="605"/>
              </a:lnSpc>
            </a:pP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trai</a:t>
            </a:r>
            <a:r>
              <a:rPr sz="5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500" dirty="0"/>
          </a:p>
        </p:txBody>
      </p:sp>
      <p:sp>
        <p:nvSpPr>
          <p:cNvPr id="1140" name="textbox 1140"/>
          <p:cNvSpPr/>
          <p:nvPr/>
        </p:nvSpPr>
        <p:spPr>
          <a:xfrm>
            <a:off x="4557596" y="1683565"/>
            <a:ext cx="393700" cy="21907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6000"/>
              </a:lnSpc>
            </a:pPr>
            <a:endParaRPr lang="en-US" altLang="en-US" sz="200" dirty="0"/>
          </a:p>
          <a:p>
            <a:pPr marL="39370" algn="l" rtl="0" eaLnBrk="0">
              <a:lnSpc>
                <a:spcPct val="78000"/>
              </a:lnSpc>
              <a:spcBef>
                <a:spcPts val="0"/>
              </a:spcBef>
            </a:pPr>
            <a:r>
              <a:rPr sz="5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</a:t>
            </a: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500" dirty="0"/>
          </a:p>
          <a:p>
            <a:pPr marL="39370" algn="l" rtl="0" eaLnBrk="0">
              <a:lnSpc>
                <a:spcPts val="720"/>
              </a:lnSpc>
            </a:pPr>
            <a:r>
              <a:rPr sz="5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nam</a:t>
            </a:r>
            <a:r>
              <a:rPr sz="5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500" dirty="0"/>
          </a:p>
        </p:txBody>
      </p:sp>
      <p:pic>
        <p:nvPicPr>
          <p:cNvPr id="1141" name="picture 114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6008108" y="1921481"/>
            <a:ext cx="483019" cy="138517"/>
          </a:xfrm>
          <a:prstGeom prst="rect">
            <a:avLst/>
          </a:prstGeom>
        </p:spPr>
      </p:pic>
      <p:sp>
        <p:nvSpPr>
          <p:cNvPr id="1142" name="textbox 1142"/>
          <p:cNvSpPr/>
          <p:nvPr/>
        </p:nvSpPr>
        <p:spPr>
          <a:xfrm>
            <a:off x="6406180" y="5169575"/>
            <a:ext cx="334645" cy="207009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09220" indent="-109220" algn="l" rtl="0" eaLnBrk="0">
              <a:lnSpc>
                <a:spcPct val="100000"/>
              </a:lnSpc>
            </a:pPr>
            <a:r>
              <a:rPr sz="6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SuperLi</a:t>
            </a: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 </a:t>
            </a:r>
            <a:r>
              <a:rPr sz="6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5.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600" dirty="0"/>
          </a:p>
        </p:txBody>
      </p:sp>
      <p:sp>
        <p:nvSpPr>
          <p:cNvPr id="1143" name="textbox 1143"/>
          <p:cNvSpPr/>
          <p:nvPr/>
        </p:nvSpPr>
        <p:spPr>
          <a:xfrm>
            <a:off x="4557597" y="1904166"/>
            <a:ext cx="393700" cy="17081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2000"/>
              </a:lnSpc>
            </a:pPr>
            <a:endParaRPr lang="en-US" altLang="en-US" sz="300" dirty="0"/>
          </a:p>
          <a:p>
            <a:pPr marL="39370" algn="l" rtl="0" eaLnBrk="0">
              <a:lnSpc>
                <a:spcPct val="80000"/>
              </a:lnSpc>
              <a:spcBef>
                <a:spcPts val="5"/>
              </a:spcBef>
            </a:pPr>
            <a:r>
              <a:rPr sz="5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</a:t>
            </a: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500" dirty="0"/>
          </a:p>
        </p:txBody>
      </p:sp>
      <p:sp>
        <p:nvSpPr>
          <p:cNvPr id="1144" name="path"/>
          <p:cNvSpPr/>
          <p:nvPr/>
        </p:nvSpPr>
        <p:spPr>
          <a:xfrm>
            <a:off x="7968788" y="4940107"/>
            <a:ext cx="194999" cy="243029"/>
          </a:xfrm>
          <a:custGeom>
            <a:avLst/>
            <a:gdLst/>
            <a:ahLst/>
            <a:cxnLst/>
            <a:rect l="0" t="0" r="0" b="0"/>
            <a:pathLst>
              <a:path w="307" h="382">
                <a:moveTo>
                  <a:pt x="3" y="380"/>
                </a:moveTo>
                <a:lnTo>
                  <a:pt x="303" y="2"/>
                </a:lnTo>
              </a:path>
            </a:pathLst>
          </a:custGeom>
          <a:noFill/>
          <a:ln w="5179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145" name="picture 114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5196054" y="1921481"/>
            <a:ext cx="334845" cy="138517"/>
          </a:xfrm>
          <a:prstGeom prst="rect">
            <a:avLst/>
          </a:prstGeom>
        </p:spPr>
      </p:pic>
      <p:pic>
        <p:nvPicPr>
          <p:cNvPr id="1146" name="picture 11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6543424" y="1921481"/>
            <a:ext cx="322497" cy="138517"/>
          </a:xfrm>
          <a:prstGeom prst="rect">
            <a:avLst/>
          </a:prstGeom>
        </p:spPr>
      </p:pic>
      <p:pic>
        <p:nvPicPr>
          <p:cNvPr id="1147" name="picture 11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7733178" y="1921481"/>
            <a:ext cx="321044" cy="138517"/>
          </a:xfrm>
          <a:prstGeom prst="rect">
            <a:avLst/>
          </a:prstGeom>
        </p:spPr>
      </p:pic>
      <p:sp>
        <p:nvSpPr>
          <p:cNvPr id="1150" name="textbox 1150"/>
          <p:cNvSpPr/>
          <p:nvPr/>
        </p:nvSpPr>
        <p:spPr>
          <a:xfrm>
            <a:off x="7342106" y="5416023"/>
            <a:ext cx="222250" cy="18732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0000"/>
              </a:lnSpc>
            </a:pPr>
            <a:endParaRPr lang="en-US" altLang="en-US" sz="100" dirty="0"/>
          </a:p>
          <a:p>
            <a:pPr marL="5715" indent="635" algn="l" rtl="0" eaLnBrk="0">
              <a:lnSpc>
                <a:spcPct val="100000"/>
              </a:lnSpc>
              <a:spcBef>
                <a:spcPts val="0"/>
              </a:spcBef>
            </a:pP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Han</a:t>
            </a:r>
            <a:r>
              <a:rPr sz="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Lift</a:t>
            </a: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2.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500" dirty="0"/>
          </a:p>
        </p:txBody>
      </p:sp>
      <p:sp>
        <p:nvSpPr>
          <p:cNvPr id="1152" name="textbox 1152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11</a:t>
            </a:r>
            <a:endParaRPr lang="en-US" altLang="en-US" sz="900" dirty="0"/>
          </a:p>
        </p:txBody>
      </p:sp>
      <p:sp>
        <p:nvSpPr>
          <p:cNvPr id="1153" name="textbox 1153"/>
          <p:cNvSpPr/>
          <p:nvPr/>
        </p:nvSpPr>
        <p:spPr>
          <a:xfrm>
            <a:off x="6099719" y="5397197"/>
            <a:ext cx="181610" cy="208279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3175" indent="5715" algn="l" rtl="0" eaLnBrk="0">
              <a:lnSpc>
                <a:spcPct val="97000"/>
              </a:lnSpc>
            </a:pPr>
            <a:r>
              <a:rPr sz="6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</a:t>
            </a: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 Lift</a:t>
            </a:r>
            <a:r>
              <a:rPr sz="6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600" dirty="0"/>
          </a:p>
        </p:txBody>
      </p:sp>
      <p:grpSp>
        <p:nvGrpSpPr>
          <p:cNvPr id="276" name="group 276"/>
          <p:cNvGrpSpPr/>
          <p:nvPr/>
        </p:nvGrpSpPr>
        <p:grpSpPr>
          <a:xfrm rot="21600000">
            <a:off x="6944389" y="4382030"/>
            <a:ext cx="108863" cy="285096"/>
            <a:chOff x="0" y="0"/>
            <a:chExt cx="108863" cy="285096"/>
          </a:xfrm>
        </p:grpSpPr>
        <p:sp>
          <p:nvSpPr>
            <p:cNvPr id="1154" name="path"/>
            <p:cNvSpPr/>
            <p:nvPr/>
          </p:nvSpPr>
          <p:spPr>
            <a:xfrm>
              <a:off x="0" y="221109"/>
              <a:ext cx="65245" cy="63986"/>
            </a:xfrm>
            <a:custGeom>
              <a:avLst/>
              <a:gdLst/>
              <a:ahLst/>
              <a:cxnLst/>
              <a:rect l="0" t="0" r="0" b="0"/>
              <a:pathLst>
                <a:path w="102" h="100">
                  <a:moveTo>
                    <a:pt x="2" y="47"/>
                  </a:moveTo>
                  <a:cubicBezTo>
                    <a:pt x="2" y="75"/>
                    <a:pt x="25" y="97"/>
                    <a:pt x="48" y="97"/>
                  </a:cubicBezTo>
                  <a:cubicBezTo>
                    <a:pt x="77" y="97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5" name="path"/>
            <p:cNvSpPr/>
            <p:nvPr/>
          </p:nvSpPr>
          <p:spPr>
            <a:xfrm>
              <a:off x="0" y="110555"/>
              <a:ext cx="65245" cy="117664"/>
            </a:xfrm>
            <a:custGeom>
              <a:avLst/>
              <a:gdLst/>
              <a:ahLst/>
              <a:cxnLst/>
              <a:rect l="0" t="0" r="0" b="0"/>
              <a:pathLst>
                <a:path w="102" h="185">
                  <a:moveTo>
                    <a:pt x="2" y="131"/>
                  </a:moveTo>
                  <a:cubicBezTo>
                    <a:pt x="2" y="159"/>
                    <a:pt x="25" y="182"/>
                    <a:pt x="48" y="182"/>
                  </a:cubicBezTo>
                  <a:cubicBezTo>
                    <a:pt x="77" y="182"/>
                    <a:pt x="99" y="159"/>
                    <a:pt x="99" y="131"/>
                  </a:cubicBezTo>
                  <a:cubicBezTo>
                    <a:pt x="99" y="109"/>
                    <a:pt x="77" y="87"/>
                    <a:pt x="48" y="87"/>
                  </a:cubicBezTo>
                  <a:cubicBezTo>
                    <a:pt x="25" y="87"/>
                    <a:pt x="2" y="109"/>
                    <a:pt x="2" y="131"/>
                  </a:cubicBezTo>
                </a:path>
                <a:path w="102" h="185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5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6" name="path"/>
            <p:cNvSpPr/>
            <p:nvPr/>
          </p:nvSpPr>
          <p:spPr>
            <a:xfrm>
              <a:off x="0" y="0"/>
              <a:ext cx="108863" cy="228219"/>
            </a:xfrm>
            <a:custGeom>
              <a:avLst/>
              <a:gdLst/>
              <a:ahLst/>
              <a:cxnLst/>
              <a:rect l="0" t="0" r="0" b="0"/>
              <a:pathLst>
                <a:path w="171" h="359">
                  <a:moveTo>
                    <a:pt x="71" y="47"/>
                  </a:moveTo>
                  <a:cubicBezTo>
                    <a:pt x="71" y="75"/>
                    <a:pt x="94" y="98"/>
                    <a:pt x="116" y="98"/>
                  </a:cubicBezTo>
                  <a:cubicBezTo>
                    <a:pt x="145" y="98"/>
                    <a:pt x="168" y="75"/>
                    <a:pt x="168" y="47"/>
                  </a:cubicBezTo>
                  <a:cubicBezTo>
                    <a:pt x="168" y="25"/>
                    <a:pt x="145" y="2"/>
                    <a:pt x="116" y="2"/>
                  </a:cubicBezTo>
                  <a:cubicBezTo>
                    <a:pt x="94" y="2"/>
                    <a:pt x="71" y="25"/>
                    <a:pt x="71" y="47"/>
                  </a:cubicBezTo>
                </a:path>
                <a:path w="171" h="359">
                  <a:moveTo>
                    <a:pt x="2" y="305"/>
                  </a:moveTo>
                  <a:cubicBezTo>
                    <a:pt x="2" y="333"/>
                    <a:pt x="25" y="356"/>
                    <a:pt x="48" y="356"/>
                  </a:cubicBezTo>
                  <a:cubicBezTo>
                    <a:pt x="77" y="356"/>
                    <a:pt x="99" y="333"/>
                    <a:pt x="99" y="305"/>
                  </a:cubicBezTo>
                  <a:cubicBezTo>
                    <a:pt x="99" y="283"/>
                    <a:pt x="77" y="261"/>
                    <a:pt x="48" y="261"/>
                  </a:cubicBezTo>
                  <a:cubicBezTo>
                    <a:pt x="25" y="261"/>
                    <a:pt x="2" y="283"/>
                    <a:pt x="2" y="305"/>
                  </a:cubicBezTo>
                </a:path>
                <a:path w="171" h="359">
                  <a:moveTo>
                    <a:pt x="2" y="131"/>
                  </a:moveTo>
                  <a:cubicBezTo>
                    <a:pt x="2" y="160"/>
                    <a:pt x="25" y="182"/>
                    <a:pt x="48" y="182"/>
                  </a:cubicBezTo>
                  <a:cubicBezTo>
                    <a:pt x="77" y="182"/>
                    <a:pt x="99" y="160"/>
                    <a:pt x="99" y="131"/>
                  </a:cubicBezTo>
                  <a:cubicBezTo>
                    <a:pt x="99" y="109"/>
                    <a:pt x="77" y="87"/>
                    <a:pt x="48" y="87"/>
                  </a:cubicBezTo>
                  <a:cubicBezTo>
                    <a:pt x="25" y="87"/>
                    <a:pt x="2" y="109"/>
                    <a:pt x="2" y="131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57" name="textbox 1157"/>
          <p:cNvSpPr/>
          <p:nvPr/>
        </p:nvSpPr>
        <p:spPr>
          <a:xfrm>
            <a:off x="7735170" y="4406920"/>
            <a:ext cx="212725" cy="1797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01000"/>
              </a:lnSpc>
            </a:pPr>
            <a:r>
              <a:rPr sz="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      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Magi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500" dirty="0"/>
          </a:p>
        </p:txBody>
      </p:sp>
      <p:grpSp>
        <p:nvGrpSpPr>
          <p:cNvPr id="278" name="group 278"/>
          <p:cNvGrpSpPr/>
          <p:nvPr/>
        </p:nvGrpSpPr>
        <p:grpSpPr>
          <a:xfrm rot="21600000">
            <a:off x="6146676" y="5155574"/>
            <a:ext cx="148648" cy="178096"/>
            <a:chOff x="0" y="0"/>
            <a:chExt cx="148648" cy="178096"/>
          </a:xfrm>
        </p:grpSpPr>
        <p:sp>
          <p:nvSpPr>
            <p:cNvPr id="1158" name="path"/>
            <p:cNvSpPr/>
            <p:nvPr/>
          </p:nvSpPr>
          <p:spPr>
            <a:xfrm>
              <a:off x="0" y="57055"/>
              <a:ext cx="83366" cy="121041"/>
            </a:xfrm>
            <a:custGeom>
              <a:avLst/>
              <a:gdLst/>
              <a:ahLst/>
              <a:cxnLst/>
              <a:rect l="0" t="0" r="0" b="0"/>
              <a:pathLst>
                <a:path w="131" h="190">
                  <a:moveTo>
                    <a:pt x="2" y="137"/>
                  </a:moveTo>
                  <a:cubicBezTo>
                    <a:pt x="2" y="165"/>
                    <a:pt x="25" y="187"/>
                    <a:pt x="48" y="187"/>
                  </a:cubicBezTo>
                  <a:cubicBezTo>
                    <a:pt x="77" y="187"/>
                    <a:pt x="99" y="165"/>
                    <a:pt x="99" y="137"/>
                  </a:cubicBezTo>
                  <a:cubicBezTo>
                    <a:pt x="99" y="115"/>
                    <a:pt x="77" y="92"/>
                    <a:pt x="48" y="92"/>
                  </a:cubicBezTo>
                  <a:cubicBezTo>
                    <a:pt x="25" y="92"/>
                    <a:pt x="2" y="115"/>
                    <a:pt x="2" y="137"/>
                  </a:cubicBezTo>
                </a:path>
                <a:path w="131" h="190">
                  <a:moveTo>
                    <a:pt x="31" y="137"/>
                  </a:moveTo>
                  <a:cubicBezTo>
                    <a:pt x="31" y="165"/>
                    <a:pt x="54" y="187"/>
                    <a:pt x="77" y="187"/>
                  </a:cubicBezTo>
                  <a:cubicBezTo>
                    <a:pt x="105" y="187"/>
                    <a:pt x="128" y="165"/>
                    <a:pt x="128" y="137"/>
                  </a:cubicBezTo>
                  <a:cubicBezTo>
                    <a:pt x="128" y="115"/>
                    <a:pt x="105" y="92"/>
                    <a:pt x="77" y="92"/>
                  </a:cubicBezTo>
                  <a:cubicBezTo>
                    <a:pt x="54" y="92"/>
                    <a:pt x="31" y="115"/>
                    <a:pt x="31" y="137"/>
                  </a:cubicBezTo>
                </a:path>
                <a:path w="131" h="190">
                  <a:moveTo>
                    <a:pt x="31" y="47"/>
                  </a:moveTo>
                  <a:cubicBezTo>
                    <a:pt x="31" y="75"/>
                    <a:pt x="54" y="98"/>
                    <a:pt x="77" y="98"/>
                  </a:cubicBezTo>
                  <a:cubicBezTo>
                    <a:pt x="105" y="98"/>
                    <a:pt x="128" y="75"/>
                    <a:pt x="128" y="47"/>
                  </a:cubicBezTo>
                  <a:cubicBezTo>
                    <a:pt x="128" y="25"/>
                    <a:pt x="105" y="2"/>
                    <a:pt x="77" y="2"/>
                  </a:cubicBezTo>
                  <a:cubicBezTo>
                    <a:pt x="54" y="2"/>
                    <a:pt x="31" y="25"/>
                    <a:pt x="31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9" name="path"/>
            <p:cNvSpPr/>
            <p:nvPr/>
          </p:nvSpPr>
          <p:spPr>
            <a:xfrm>
              <a:off x="39965" y="0"/>
              <a:ext cx="86983" cy="64164"/>
            </a:xfrm>
            <a:custGeom>
              <a:avLst/>
              <a:gdLst/>
              <a:ahLst/>
              <a:cxnLst/>
              <a:rect l="0" t="0" r="0" b="0"/>
              <a:pathLst>
                <a:path w="136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6" y="98"/>
                    <a:pt x="99" y="75"/>
                    <a:pt x="99" y="47"/>
                  </a:cubicBezTo>
                  <a:cubicBezTo>
                    <a:pt x="99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36" h="101">
                  <a:moveTo>
                    <a:pt x="37" y="47"/>
                  </a:moveTo>
                  <a:cubicBezTo>
                    <a:pt x="37" y="75"/>
                    <a:pt x="59" y="98"/>
                    <a:pt x="82" y="98"/>
                  </a:cubicBezTo>
                  <a:cubicBezTo>
                    <a:pt x="111" y="98"/>
                    <a:pt x="134" y="75"/>
                    <a:pt x="134" y="47"/>
                  </a:cubicBezTo>
                  <a:cubicBezTo>
                    <a:pt x="134" y="25"/>
                    <a:pt x="111" y="2"/>
                    <a:pt x="82" y="2"/>
                  </a:cubicBezTo>
                  <a:cubicBezTo>
                    <a:pt x="59" y="2"/>
                    <a:pt x="37" y="25"/>
                    <a:pt x="37" y="4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5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0" name="path"/>
            <p:cNvSpPr/>
            <p:nvPr/>
          </p:nvSpPr>
          <p:spPr>
            <a:xfrm>
              <a:off x="61665" y="113932"/>
              <a:ext cx="65282" cy="64164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1" name="path"/>
            <p:cNvSpPr/>
            <p:nvPr/>
          </p:nvSpPr>
          <p:spPr>
            <a:xfrm>
              <a:off x="83366" y="0"/>
              <a:ext cx="65282" cy="64164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1162" name="picture 116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8209660" y="1921481"/>
            <a:ext cx="156890" cy="138517"/>
          </a:xfrm>
          <a:prstGeom prst="rect">
            <a:avLst/>
          </a:prstGeom>
        </p:spPr>
      </p:pic>
      <p:pic>
        <p:nvPicPr>
          <p:cNvPr id="1163" name="picture 116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7336594" y="1921481"/>
            <a:ext cx="156890" cy="138517"/>
          </a:xfrm>
          <a:prstGeom prst="rect">
            <a:avLst/>
          </a:prstGeom>
        </p:spPr>
      </p:pic>
      <p:pic>
        <p:nvPicPr>
          <p:cNvPr id="1164" name="picture 116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6932745" y="1921481"/>
            <a:ext cx="156890" cy="138517"/>
          </a:xfrm>
          <a:prstGeom prst="rect">
            <a:avLst/>
          </a:prstGeom>
        </p:spPr>
      </p:pic>
      <p:pic>
        <p:nvPicPr>
          <p:cNvPr id="1165" name="picture 116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5613702" y="1921481"/>
            <a:ext cx="156890" cy="138517"/>
          </a:xfrm>
          <a:prstGeom prst="rect">
            <a:avLst/>
          </a:prstGeom>
        </p:spPr>
      </p:pic>
      <p:pic>
        <p:nvPicPr>
          <p:cNvPr id="1166" name="picture 116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7518179" y="1921481"/>
            <a:ext cx="156890" cy="138517"/>
          </a:xfrm>
          <a:prstGeom prst="rect">
            <a:avLst/>
          </a:prstGeom>
        </p:spPr>
      </p:pic>
      <p:sp>
        <p:nvSpPr>
          <p:cNvPr id="1167" name="path"/>
          <p:cNvSpPr/>
          <p:nvPr/>
        </p:nvSpPr>
        <p:spPr>
          <a:xfrm>
            <a:off x="4648553" y="5323006"/>
            <a:ext cx="65282" cy="174719"/>
          </a:xfrm>
          <a:custGeom>
            <a:avLst/>
            <a:gdLst/>
            <a:ahLst/>
            <a:cxnLst/>
            <a:rect l="0" t="0" r="0" b="0"/>
            <a:pathLst>
              <a:path w="102" h="275">
                <a:moveTo>
                  <a:pt x="2" y="221"/>
                </a:moveTo>
                <a:cubicBezTo>
                  <a:pt x="2" y="249"/>
                  <a:pt x="25" y="272"/>
                  <a:pt x="48" y="272"/>
                </a:cubicBezTo>
                <a:cubicBezTo>
                  <a:pt x="77" y="272"/>
                  <a:pt x="99" y="249"/>
                  <a:pt x="99" y="221"/>
                </a:cubicBezTo>
                <a:cubicBezTo>
                  <a:pt x="99" y="199"/>
                  <a:pt x="77" y="176"/>
                  <a:pt x="48" y="176"/>
                </a:cubicBezTo>
                <a:cubicBezTo>
                  <a:pt x="25" y="176"/>
                  <a:pt x="2" y="199"/>
                  <a:pt x="2" y="221"/>
                </a:cubicBezTo>
              </a:path>
              <a:path w="102" h="275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C7E0FB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8" name="rect"/>
          <p:cNvSpPr/>
          <p:nvPr/>
        </p:nvSpPr>
        <p:spPr>
          <a:xfrm>
            <a:off x="4675371" y="5077606"/>
            <a:ext cx="11318" cy="388619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9" name="path"/>
          <p:cNvSpPr/>
          <p:nvPr/>
        </p:nvSpPr>
        <p:spPr>
          <a:xfrm>
            <a:off x="4797202" y="5269506"/>
            <a:ext cx="65282" cy="64164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0066CC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0" name="path"/>
          <p:cNvSpPr/>
          <p:nvPr/>
        </p:nvSpPr>
        <p:spPr>
          <a:xfrm>
            <a:off x="4815286" y="5269506"/>
            <a:ext cx="65282" cy="64164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0066CC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1" name="path"/>
          <p:cNvSpPr/>
          <p:nvPr/>
        </p:nvSpPr>
        <p:spPr>
          <a:xfrm>
            <a:off x="4815286" y="5212629"/>
            <a:ext cx="65282" cy="64164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0066CC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80" name="group 280"/>
          <p:cNvGrpSpPr/>
          <p:nvPr/>
        </p:nvGrpSpPr>
        <p:grpSpPr>
          <a:xfrm rot="21600000">
            <a:off x="4837167" y="5155574"/>
            <a:ext cx="192049" cy="64164"/>
            <a:chOff x="0" y="0"/>
            <a:chExt cx="192049" cy="64164"/>
          </a:xfrm>
        </p:grpSpPr>
        <p:sp>
          <p:nvSpPr>
            <p:cNvPr id="1172" name="path"/>
            <p:cNvSpPr/>
            <p:nvPr/>
          </p:nvSpPr>
          <p:spPr>
            <a:xfrm>
              <a:off x="0" y="0"/>
              <a:ext cx="86982" cy="64164"/>
            </a:xfrm>
            <a:custGeom>
              <a:avLst/>
              <a:gdLst/>
              <a:ahLst/>
              <a:cxnLst/>
              <a:rect l="0" t="0" r="0" b="0"/>
              <a:pathLst>
                <a:path w="136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6" y="98"/>
                    <a:pt x="99" y="75"/>
                    <a:pt x="99" y="47"/>
                  </a:cubicBezTo>
                  <a:cubicBezTo>
                    <a:pt x="99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36" h="101">
                  <a:moveTo>
                    <a:pt x="37" y="47"/>
                  </a:moveTo>
                  <a:cubicBezTo>
                    <a:pt x="37" y="75"/>
                    <a:pt x="59" y="98"/>
                    <a:pt x="82" y="98"/>
                  </a:cubicBezTo>
                  <a:cubicBezTo>
                    <a:pt x="111" y="98"/>
                    <a:pt x="134" y="75"/>
                    <a:pt x="134" y="47"/>
                  </a:cubicBezTo>
                  <a:cubicBezTo>
                    <a:pt x="134" y="25"/>
                    <a:pt x="111" y="2"/>
                    <a:pt x="82" y="2"/>
                  </a:cubicBezTo>
                  <a:cubicBezTo>
                    <a:pt x="59" y="2"/>
                    <a:pt x="37" y="25"/>
                    <a:pt x="37" y="4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73" name="path"/>
            <p:cNvSpPr/>
            <p:nvPr/>
          </p:nvSpPr>
          <p:spPr>
            <a:xfrm>
              <a:off x="43400" y="0"/>
              <a:ext cx="65282" cy="64164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74" name="path"/>
            <p:cNvSpPr/>
            <p:nvPr/>
          </p:nvSpPr>
          <p:spPr>
            <a:xfrm>
              <a:off x="126767" y="0"/>
              <a:ext cx="65282" cy="64164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75" name="path"/>
          <p:cNvSpPr/>
          <p:nvPr/>
        </p:nvSpPr>
        <p:spPr>
          <a:xfrm>
            <a:off x="4963934" y="5269506"/>
            <a:ext cx="65282" cy="64164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91B0FF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6" name="path"/>
          <p:cNvSpPr/>
          <p:nvPr/>
        </p:nvSpPr>
        <p:spPr>
          <a:xfrm>
            <a:off x="4991409" y="5077606"/>
            <a:ext cx="11318" cy="388619"/>
          </a:xfrm>
          <a:custGeom>
            <a:avLst/>
            <a:gdLst/>
            <a:ahLst/>
            <a:cxnLst/>
            <a:rect l="0" t="0" r="0" b="0"/>
            <a:pathLst>
              <a:path w="17" h="611">
                <a:moveTo>
                  <a:pt x="8" y="0"/>
                </a:moveTo>
                <a:lnTo>
                  <a:pt x="8" y="611"/>
                </a:lnTo>
              </a:path>
            </a:pathLst>
          </a:custGeom>
          <a:noFill/>
          <a:ln w="11221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82" name="group 282"/>
          <p:cNvGrpSpPr/>
          <p:nvPr/>
        </p:nvGrpSpPr>
        <p:grpSpPr>
          <a:xfrm rot="21600000">
            <a:off x="4681030" y="5045019"/>
            <a:ext cx="315602" cy="64164"/>
            <a:chOff x="0" y="0"/>
            <a:chExt cx="315602" cy="64164"/>
          </a:xfrm>
        </p:grpSpPr>
        <p:sp>
          <p:nvSpPr>
            <p:cNvPr id="1177" name="path"/>
            <p:cNvSpPr/>
            <p:nvPr/>
          </p:nvSpPr>
          <p:spPr>
            <a:xfrm>
              <a:off x="116172" y="0"/>
              <a:ext cx="65282" cy="64164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78" name="path"/>
            <p:cNvSpPr/>
            <p:nvPr/>
          </p:nvSpPr>
          <p:spPr>
            <a:xfrm>
              <a:off x="156137" y="0"/>
              <a:ext cx="86983" cy="64164"/>
            </a:xfrm>
            <a:custGeom>
              <a:avLst/>
              <a:gdLst/>
              <a:ahLst/>
              <a:cxnLst/>
              <a:rect l="0" t="0" r="0" b="0"/>
              <a:pathLst>
                <a:path w="136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6" y="98"/>
                    <a:pt x="99" y="75"/>
                    <a:pt x="99" y="47"/>
                  </a:cubicBezTo>
                  <a:cubicBezTo>
                    <a:pt x="99" y="25"/>
                    <a:pt x="76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36" h="101">
                  <a:moveTo>
                    <a:pt x="37" y="47"/>
                  </a:moveTo>
                  <a:cubicBezTo>
                    <a:pt x="37" y="75"/>
                    <a:pt x="59" y="98"/>
                    <a:pt x="82" y="98"/>
                  </a:cubicBezTo>
                  <a:cubicBezTo>
                    <a:pt x="111" y="98"/>
                    <a:pt x="134" y="75"/>
                    <a:pt x="134" y="47"/>
                  </a:cubicBezTo>
                  <a:cubicBezTo>
                    <a:pt x="134" y="25"/>
                    <a:pt x="111" y="2"/>
                    <a:pt x="82" y="2"/>
                  </a:cubicBezTo>
                  <a:cubicBezTo>
                    <a:pt x="59" y="2"/>
                    <a:pt x="37" y="25"/>
                    <a:pt x="37" y="4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79" name="path"/>
            <p:cNvSpPr/>
            <p:nvPr/>
          </p:nvSpPr>
          <p:spPr>
            <a:xfrm>
              <a:off x="72590" y="0"/>
              <a:ext cx="87163" cy="64164"/>
            </a:xfrm>
            <a:custGeom>
              <a:avLst/>
              <a:gdLst/>
              <a:ahLst/>
              <a:cxnLst/>
              <a:rect l="0" t="0" r="0" b="0"/>
              <a:pathLst>
                <a:path w="137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37" h="101">
                  <a:moveTo>
                    <a:pt x="37" y="47"/>
                  </a:moveTo>
                  <a:cubicBezTo>
                    <a:pt x="37" y="75"/>
                    <a:pt x="60" y="98"/>
                    <a:pt x="82" y="98"/>
                  </a:cubicBezTo>
                  <a:cubicBezTo>
                    <a:pt x="111" y="98"/>
                    <a:pt x="134" y="75"/>
                    <a:pt x="134" y="47"/>
                  </a:cubicBezTo>
                  <a:cubicBezTo>
                    <a:pt x="134" y="25"/>
                    <a:pt x="111" y="2"/>
                    <a:pt x="82" y="2"/>
                  </a:cubicBezTo>
                  <a:cubicBezTo>
                    <a:pt x="60" y="2"/>
                    <a:pt x="37" y="25"/>
                    <a:pt x="37" y="4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80" name="path"/>
            <p:cNvSpPr/>
            <p:nvPr/>
          </p:nvSpPr>
          <p:spPr>
            <a:xfrm>
              <a:off x="199538" y="0"/>
              <a:ext cx="105247" cy="64164"/>
            </a:xfrm>
            <a:custGeom>
              <a:avLst/>
              <a:gdLst/>
              <a:ahLst/>
              <a:cxnLst/>
              <a:rect l="0" t="0" r="0" b="0"/>
              <a:pathLst>
                <a:path w="165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  <a:path w="165" h="101">
                  <a:moveTo>
                    <a:pt x="65" y="47"/>
                  </a:moveTo>
                  <a:cubicBezTo>
                    <a:pt x="65" y="75"/>
                    <a:pt x="88" y="98"/>
                    <a:pt x="111" y="98"/>
                  </a:cubicBezTo>
                  <a:cubicBezTo>
                    <a:pt x="139" y="98"/>
                    <a:pt x="162" y="75"/>
                    <a:pt x="162" y="47"/>
                  </a:cubicBezTo>
                  <a:cubicBezTo>
                    <a:pt x="162" y="25"/>
                    <a:pt x="139" y="2"/>
                    <a:pt x="111" y="2"/>
                  </a:cubicBezTo>
                  <a:cubicBezTo>
                    <a:pt x="88" y="2"/>
                    <a:pt x="65" y="25"/>
                    <a:pt x="65" y="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81" name="path"/>
            <p:cNvSpPr/>
            <p:nvPr/>
          </p:nvSpPr>
          <p:spPr>
            <a:xfrm>
              <a:off x="0" y="27025"/>
              <a:ext cx="315602" cy="11124"/>
            </a:xfrm>
            <a:custGeom>
              <a:avLst/>
              <a:gdLst/>
              <a:ahLst/>
              <a:cxnLst/>
              <a:rect l="0" t="0" r="0" b="0"/>
              <a:pathLst>
                <a:path w="497" h="17">
                  <a:moveTo>
                    <a:pt x="0" y="8"/>
                  </a:moveTo>
                  <a:lnTo>
                    <a:pt x="497" y="8"/>
                  </a:lnTo>
                </a:path>
              </a:pathLst>
            </a:custGeom>
            <a:noFill/>
            <a:ln w="11221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82" name="textbox 1182"/>
          <p:cNvSpPr/>
          <p:nvPr/>
        </p:nvSpPr>
        <p:spPr>
          <a:xfrm>
            <a:off x="5165837" y="1806785"/>
            <a:ext cx="356234" cy="87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HighLift</a:t>
            </a:r>
            <a:r>
              <a:rPr sz="500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1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500" dirty="0"/>
          </a:p>
        </p:txBody>
      </p:sp>
      <p:sp>
        <p:nvSpPr>
          <p:cNvPr id="1183" name="textbox 1183"/>
          <p:cNvSpPr/>
          <p:nvPr/>
        </p:nvSpPr>
        <p:spPr>
          <a:xfrm>
            <a:off x="6001303" y="1806785"/>
            <a:ext cx="347345" cy="1003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LiftExcit</a:t>
            </a:r>
            <a:r>
              <a:rPr sz="5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500" dirty="0"/>
          </a:p>
        </p:txBody>
      </p:sp>
      <p:sp>
        <p:nvSpPr>
          <p:cNvPr id="1184" name="path"/>
          <p:cNvSpPr/>
          <p:nvPr/>
        </p:nvSpPr>
        <p:spPr>
          <a:xfrm>
            <a:off x="5172811" y="1679718"/>
            <a:ext cx="3411522" cy="3847"/>
          </a:xfrm>
          <a:custGeom>
            <a:avLst/>
            <a:gdLst/>
            <a:ahLst/>
            <a:cxnLst/>
            <a:rect l="0" t="0" r="0" b="0"/>
            <a:pathLst>
              <a:path w="5372" h="6">
                <a:moveTo>
                  <a:pt x="0" y="3"/>
                </a:moveTo>
                <a:lnTo>
                  <a:pt x="2075" y="3"/>
                </a:lnTo>
                <a:moveTo>
                  <a:pt x="2122" y="3"/>
                </a:moveTo>
                <a:lnTo>
                  <a:pt x="5372" y="3"/>
                </a:lnTo>
              </a:path>
            </a:pathLst>
          </a:custGeom>
          <a:noFill/>
          <a:ln w="4102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5" name="path"/>
          <p:cNvSpPr/>
          <p:nvPr/>
        </p:nvSpPr>
        <p:spPr>
          <a:xfrm>
            <a:off x="6961073" y="3415017"/>
            <a:ext cx="135100" cy="96192"/>
          </a:xfrm>
          <a:custGeom>
            <a:avLst/>
            <a:gdLst/>
            <a:ahLst/>
            <a:cxnLst/>
            <a:rect l="0" t="0" r="0" b="0"/>
            <a:pathLst>
              <a:path w="212" h="151">
                <a:moveTo>
                  <a:pt x="207" y="0"/>
                </a:moveTo>
                <a:lnTo>
                  <a:pt x="212" y="5"/>
                </a:lnTo>
                <a:lnTo>
                  <a:pt x="212" y="5"/>
                </a:lnTo>
                <a:lnTo>
                  <a:pt x="208" y="8"/>
                </a:lnTo>
                <a:lnTo>
                  <a:pt x="204" y="10"/>
                </a:lnTo>
                <a:lnTo>
                  <a:pt x="200" y="13"/>
                </a:lnTo>
                <a:lnTo>
                  <a:pt x="195" y="16"/>
                </a:lnTo>
                <a:lnTo>
                  <a:pt x="191" y="19"/>
                </a:lnTo>
                <a:lnTo>
                  <a:pt x="187" y="22"/>
                </a:lnTo>
                <a:lnTo>
                  <a:pt x="182" y="25"/>
                </a:lnTo>
                <a:lnTo>
                  <a:pt x="178" y="29"/>
                </a:lnTo>
                <a:lnTo>
                  <a:pt x="173" y="32"/>
                </a:lnTo>
                <a:lnTo>
                  <a:pt x="168" y="36"/>
                </a:lnTo>
                <a:lnTo>
                  <a:pt x="164" y="40"/>
                </a:lnTo>
                <a:lnTo>
                  <a:pt x="159" y="44"/>
                </a:lnTo>
                <a:lnTo>
                  <a:pt x="154" y="49"/>
                </a:lnTo>
                <a:lnTo>
                  <a:pt x="149" y="53"/>
                </a:lnTo>
                <a:lnTo>
                  <a:pt x="144" y="58"/>
                </a:lnTo>
                <a:lnTo>
                  <a:pt x="139" y="62"/>
                </a:lnTo>
                <a:lnTo>
                  <a:pt x="139" y="62"/>
                </a:lnTo>
                <a:lnTo>
                  <a:pt x="134" y="67"/>
                </a:lnTo>
                <a:lnTo>
                  <a:pt x="130" y="72"/>
                </a:lnTo>
                <a:lnTo>
                  <a:pt x="125" y="77"/>
                </a:lnTo>
                <a:lnTo>
                  <a:pt x="120" y="81"/>
                </a:lnTo>
                <a:lnTo>
                  <a:pt x="116" y="86"/>
                </a:lnTo>
                <a:lnTo>
                  <a:pt x="112" y="91"/>
                </a:lnTo>
                <a:lnTo>
                  <a:pt x="108" y="95"/>
                </a:lnTo>
                <a:lnTo>
                  <a:pt x="104" y="100"/>
                </a:lnTo>
                <a:lnTo>
                  <a:pt x="100" y="104"/>
                </a:lnTo>
                <a:lnTo>
                  <a:pt x="96" y="109"/>
                </a:lnTo>
                <a:lnTo>
                  <a:pt x="93" y="113"/>
                </a:lnTo>
                <a:lnTo>
                  <a:pt x="90" y="117"/>
                </a:lnTo>
                <a:lnTo>
                  <a:pt x="87" y="122"/>
                </a:lnTo>
                <a:lnTo>
                  <a:pt x="83" y="126"/>
                </a:lnTo>
                <a:lnTo>
                  <a:pt x="81" y="130"/>
                </a:lnTo>
                <a:lnTo>
                  <a:pt x="78" y="134"/>
                </a:lnTo>
                <a:lnTo>
                  <a:pt x="67" y="140"/>
                </a:lnTo>
                <a:lnTo>
                  <a:pt x="67" y="140"/>
                </a:lnTo>
                <a:lnTo>
                  <a:pt x="60" y="143"/>
                </a:lnTo>
                <a:lnTo>
                  <a:pt x="55" y="146"/>
                </a:lnTo>
                <a:lnTo>
                  <a:pt x="50" y="149"/>
                </a:lnTo>
                <a:lnTo>
                  <a:pt x="49" y="150"/>
                </a:lnTo>
                <a:lnTo>
                  <a:pt x="47" y="151"/>
                </a:lnTo>
                <a:lnTo>
                  <a:pt x="47" y="151"/>
                </a:lnTo>
                <a:lnTo>
                  <a:pt x="47" y="150"/>
                </a:lnTo>
                <a:lnTo>
                  <a:pt x="46" y="148"/>
                </a:lnTo>
                <a:lnTo>
                  <a:pt x="44" y="144"/>
                </a:lnTo>
                <a:lnTo>
                  <a:pt x="42" y="139"/>
                </a:lnTo>
                <a:lnTo>
                  <a:pt x="39" y="133"/>
                </a:lnTo>
                <a:lnTo>
                  <a:pt x="34" y="126"/>
                </a:lnTo>
                <a:lnTo>
                  <a:pt x="34" y="126"/>
                </a:lnTo>
                <a:lnTo>
                  <a:pt x="32" y="122"/>
                </a:lnTo>
                <a:lnTo>
                  <a:pt x="30" y="118"/>
                </a:lnTo>
                <a:lnTo>
                  <a:pt x="28" y="115"/>
                </a:lnTo>
                <a:lnTo>
                  <a:pt x="25" y="112"/>
                </a:lnTo>
                <a:lnTo>
                  <a:pt x="23" y="109"/>
                </a:lnTo>
                <a:lnTo>
                  <a:pt x="21" y="106"/>
                </a:lnTo>
                <a:lnTo>
                  <a:pt x="19" y="104"/>
                </a:lnTo>
                <a:lnTo>
                  <a:pt x="17" y="102"/>
                </a:lnTo>
                <a:lnTo>
                  <a:pt x="17" y="102"/>
                </a:lnTo>
                <a:lnTo>
                  <a:pt x="15" y="100"/>
                </a:lnTo>
                <a:lnTo>
                  <a:pt x="13" y="99"/>
                </a:lnTo>
                <a:lnTo>
                  <a:pt x="11" y="97"/>
                </a:lnTo>
                <a:lnTo>
                  <a:pt x="9" y="96"/>
                </a:lnTo>
                <a:lnTo>
                  <a:pt x="7" y="94"/>
                </a:lnTo>
                <a:lnTo>
                  <a:pt x="4" y="93"/>
                </a:lnTo>
                <a:lnTo>
                  <a:pt x="2" y="92"/>
                </a:lnTo>
                <a:lnTo>
                  <a:pt x="0" y="92"/>
                </a:lnTo>
                <a:lnTo>
                  <a:pt x="0" y="92"/>
                </a:lnTo>
                <a:lnTo>
                  <a:pt x="2" y="90"/>
                </a:lnTo>
                <a:lnTo>
                  <a:pt x="4" y="89"/>
                </a:lnTo>
                <a:lnTo>
                  <a:pt x="6" y="87"/>
                </a:lnTo>
                <a:lnTo>
                  <a:pt x="8" y="86"/>
                </a:lnTo>
                <a:lnTo>
                  <a:pt x="10" y="85"/>
                </a:lnTo>
                <a:lnTo>
                  <a:pt x="12" y="84"/>
                </a:lnTo>
                <a:lnTo>
                  <a:pt x="13" y="83"/>
                </a:lnTo>
                <a:lnTo>
                  <a:pt x="15" y="82"/>
                </a:lnTo>
                <a:lnTo>
                  <a:pt x="17" y="81"/>
                </a:lnTo>
                <a:lnTo>
                  <a:pt x="19" y="81"/>
                </a:lnTo>
                <a:lnTo>
                  <a:pt x="21" y="80"/>
                </a:lnTo>
                <a:lnTo>
                  <a:pt x="23" y="80"/>
                </a:lnTo>
                <a:lnTo>
                  <a:pt x="25" y="79"/>
                </a:lnTo>
                <a:lnTo>
                  <a:pt x="26" y="79"/>
                </a:lnTo>
                <a:lnTo>
                  <a:pt x="28" y="79"/>
                </a:lnTo>
                <a:lnTo>
                  <a:pt x="30" y="79"/>
                </a:lnTo>
                <a:lnTo>
                  <a:pt x="30" y="79"/>
                </a:lnTo>
                <a:lnTo>
                  <a:pt x="31" y="79"/>
                </a:lnTo>
                <a:lnTo>
                  <a:pt x="31" y="79"/>
                </a:lnTo>
                <a:lnTo>
                  <a:pt x="32" y="79"/>
                </a:lnTo>
                <a:lnTo>
                  <a:pt x="33" y="79"/>
                </a:lnTo>
                <a:lnTo>
                  <a:pt x="34" y="80"/>
                </a:lnTo>
                <a:lnTo>
                  <a:pt x="36" y="80"/>
                </a:lnTo>
                <a:lnTo>
                  <a:pt x="38" y="81"/>
                </a:lnTo>
                <a:lnTo>
                  <a:pt x="39" y="82"/>
                </a:lnTo>
                <a:lnTo>
                  <a:pt x="41" y="83"/>
                </a:lnTo>
                <a:lnTo>
                  <a:pt x="42" y="85"/>
                </a:lnTo>
                <a:lnTo>
                  <a:pt x="44" y="86"/>
                </a:lnTo>
                <a:lnTo>
                  <a:pt x="46" y="88"/>
                </a:lnTo>
                <a:lnTo>
                  <a:pt x="47" y="90"/>
                </a:lnTo>
                <a:lnTo>
                  <a:pt x="49" y="92"/>
                </a:lnTo>
                <a:lnTo>
                  <a:pt x="51" y="95"/>
                </a:lnTo>
                <a:lnTo>
                  <a:pt x="52" y="97"/>
                </a:lnTo>
                <a:lnTo>
                  <a:pt x="54" y="100"/>
                </a:lnTo>
                <a:lnTo>
                  <a:pt x="56" y="103"/>
                </a:lnTo>
                <a:lnTo>
                  <a:pt x="61" y="111"/>
                </a:lnTo>
                <a:lnTo>
                  <a:pt x="61" y="111"/>
                </a:lnTo>
                <a:lnTo>
                  <a:pt x="64" y="107"/>
                </a:lnTo>
                <a:lnTo>
                  <a:pt x="68" y="103"/>
                </a:lnTo>
                <a:lnTo>
                  <a:pt x="71" y="99"/>
                </a:lnTo>
                <a:lnTo>
                  <a:pt x="75" y="94"/>
                </a:lnTo>
                <a:lnTo>
                  <a:pt x="79" y="90"/>
                </a:lnTo>
                <a:lnTo>
                  <a:pt x="82" y="86"/>
                </a:lnTo>
                <a:lnTo>
                  <a:pt x="86" y="82"/>
                </a:lnTo>
                <a:lnTo>
                  <a:pt x="90" y="78"/>
                </a:lnTo>
                <a:lnTo>
                  <a:pt x="95" y="74"/>
                </a:lnTo>
                <a:lnTo>
                  <a:pt x="99" y="70"/>
                </a:lnTo>
                <a:lnTo>
                  <a:pt x="103" y="67"/>
                </a:lnTo>
                <a:lnTo>
                  <a:pt x="108" y="63"/>
                </a:lnTo>
                <a:lnTo>
                  <a:pt x="113" y="59"/>
                </a:lnTo>
                <a:lnTo>
                  <a:pt x="117" y="55"/>
                </a:lnTo>
                <a:lnTo>
                  <a:pt x="122" y="51"/>
                </a:lnTo>
                <a:lnTo>
                  <a:pt x="127" y="47"/>
                </a:lnTo>
                <a:lnTo>
                  <a:pt x="127" y="47"/>
                </a:lnTo>
                <a:lnTo>
                  <a:pt x="133" y="43"/>
                </a:lnTo>
                <a:lnTo>
                  <a:pt x="138" y="39"/>
                </a:lnTo>
                <a:lnTo>
                  <a:pt x="143" y="36"/>
                </a:lnTo>
                <a:lnTo>
                  <a:pt x="148" y="32"/>
                </a:lnTo>
                <a:lnTo>
                  <a:pt x="153" y="29"/>
                </a:lnTo>
                <a:lnTo>
                  <a:pt x="158" y="26"/>
                </a:lnTo>
                <a:lnTo>
                  <a:pt x="163" y="23"/>
                </a:lnTo>
                <a:lnTo>
                  <a:pt x="168" y="20"/>
                </a:lnTo>
                <a:lnTo>
                  <a:pt x="173" y="17"/>
                </a:lnTo>
                <a:lnTo>
                  <a:pt x="178" y="14"/>
                </a:lnTo>
                <a:lnTo>
                  <a:pt x="182" y="11"/>
                </a:lnTo>
                <a:lnTo>
                  <a:pt x="187" y="9"/>
                </a:lnTo>
                <a:lnTo>
                  <a:pt x="192" y="6"/>
                </a:lnTo>
                <a:lnTo>
                  <a:pt x="197" y="4"/>
                </a:lnTo>
                <a:lnTo>
                  <a:pt x="202" y="2"/>
                </a:lnTo>
                <a:lnTo>
                  <a:pt x="207" y="0"/>
                </a:lnTo>
                <a:lnTo>
                  <a:pt x="207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6" name="path"/>
          <p:cNvSpPr/>
          <p:nvPr/>
        </p:nvSpPr>
        <p:spPr>
          <a:xfrm>
            <a:off x="5214939" y="3415017"/>
            <a:ext cx="135100" cy="96192"/>
          </a:xfrm>
          <a:custGeom>
            <a:avLst/>
            <a:gdLst/>
            <a:ahLst/>
            <a:cxnLst/>
            <a:rect l="0" t="0" r="0" b="0"/>
            <a:pathLst>
              <a:path w="212" h="151">
                <a:moveTo>
                  <a:pt x="207" y="0"/>
                </a:moveTo>
                <a:lnTo>
                  <a:pt x="212" y="5"/>
                </a:lnTo>
                <a:lnTo>
                  <a:pt x="212" y="5"/>
                </a:lnTo>
                <a:lnTo>
                  <a:pt x="208" y="8"/>
                </a:lnTo>
                <a:lnTo>
                  <a:pt x="204" y="10"/>
                </a:lnTo>
                <a:lnTo>
                  <a:pt x="200" y="13"/>
                </a:lnTo>
                <a:lnTo>
                  <a:pt x="195" y="16"/>
                </a:lnTo>
                <a:lnTo>
                  <a:pt x="191" y="19"/>
                </a:lnTo>
                <a:lnTo>
                  <a:pt x="187" y="22"/>
                </a:lnTo>
                <a:lnTo>
                  <a:pt x="182" y="25"/>
                </a:lnTo>
                <a:lnTo>
                  <a:pt x="178" y="29"/>
                </a:lnTo>
                <a:lnTo>
                  <a:pt x="173" y="32"/>
                </a:lnTo>
                <a:lnTo>
                  <a:pt x="168" y="36"/>
                </a:lnTo>
                <a:lnTo>
                  <a:pt x="164" y="40"/>
                </a:lnTo>
                <a:lnTo>
                  <a:pt x="159" y="44"/>
                </a:lnTo>
                <a:lnTo>
                  <a:pt x="154" y="49"/>
                </a:lnTo>
                <a:lnTo>
                  <a:pt x="149" y="53"/>
                </a:lnTo>
                <a:lnTo>
                  <a:pt x="144" y="58"/>
                </a:lnTo>
                <a:lnTo>
                  <a:pt x="139" y="62"/>
                </a:lnTo>
                <a:lnTo>
                  <a:pt x="139" y="62"/>
                </a:lnTo>
                <a:lnTo>
                  <a:pt x="134" y="67"/>
                </a:lnTo>
                <a:lnTo>
                  <a:pt x="130" y="72"/>
                </a:lnTo>
                <a:lnTo>
                  <a:pt x="125" y="77"/>
                </a:lnTo>
                <a:lnTo>
                  <a:pt x="120" y="81"/>
                </a:lnTo>
                <a:lnTo>
                  <a:pt x="116" y="86"/>
                </a:lnTo>
                <a:lnTo>
                  <a:pt x="112" y="91"/>
                </a:lnTo>
                <a:lnTo>
                  <a:pt x="108" y="95"/>
                </a:lnTo>
                <a:lnTo>
                  <a:pt x="104" y="100"/>
                </a:lnTo>
                <a:lnTo>
                  <a:pt x="100" y="104"/>
                </a:lnTo>
                <a:lnTo>
                  <a:pt x="96" y="109"/>
                </a:lnTo>
                <a:lnTo>
                  <a:pt x="93" y="113"/>
                </a:lnTo>
                <a:lnTo>
                  <a:pt x="90" y="117"/>
                </a:lnTo>
                <a:lnTo>
                  <a:pt x="87" y="122"/>
                </a:lnTo>
                <a:lnTo>
                  <a:pt x="83" y="126"/>
                </a:lnTo>
                <a:lnTo>
                  <a:pt x="81" y="130"/>
                </a:lnTo>
                <a:lnTo>
                  <a:pt x="78" y="134"/>
                </a:lnTo>
                <a:lnTo>
                  <a:pt x="67" y="140"/>
                </a:lnTo>
                <a:lnTo>
                  <a:pt x="67" y="140"/>
                </a:lnTo>
                <a:lnTo>
                  <a:pt x="60" y="143"/>
                </a:lnTo>
                <a:lnTo>
                  <a:pt x="55" y="146"/>
                </a:lnTo>
                <a:lnTo>
                  <a:pt x="50" y="149"/>
                </a:lnTo>
                <a:lnTo>
                  <a:pt x="49" y="150"/>
                </a:lnTo>
                <a:lnTo>
                  <a:pt x="47" y="151"/>
                </a:lnTo>
                <a:lnTo>
                  <a:pt x="47" y="151"/>
                </a:lnTo>
                <a:lnTo>
                  <a:pt x="47" y="150"/>
                </a:lnTo>
                <a:lnTo>
                  <a:pt x="46" y="148"/>
                </a:lnTo>
                <a:lnTo>
                  <a:pt x="44" y="144"/>
                </a:lnTo>
                <a:lnTo>
                  <a:pt x="42" y="139"/>
                </a:lnTo>
                <a:lnTo>
                  <a:pt x="39" y="133"/>
                </a:lnTo>
                <a:lnTo>
                  <a:pt x="34" y="126"/>
                </a:lnTo>
                <a:lnTo>
                  <a:pt x="34" y="126"/>
                </a:lnTo>
                <a:lnTo>
                  <a:pt x="32" y="122"/>
                </a:lnTo>
                <a:lnTo>
                  <a:pt x="30" y="118"/>
                </a:lnTo>
                <a:lnTo>
                  <a:pt x="28" y="115"/>
                </a:lnTo>
                <a:lnTo>
                  <a:pt x="25" y="112"/>
                </a:lnTo>
                <a:lnTo>
                  <a:pt x="23" y="109"/>
                </a:lnTo>
                <a:lnTo>
                  <a:pt x="21" y="106"/>
                </a:lnTo>
                <a:lnTo>
                  <a:pt x="19" y="104"/>
                </a:lnTo>
                <a:lnTo>
                  <a:pt x="17" y="102"/>
                </a:lnTo>
                <a:lnTo>
                  <a:pt x="17" y="102"/>
                </a:lnTo>
                <a:lnTo>
                  <a:pt x="15" y="100"/>
                </a:lnTo>
                <a:lnTo>
                  <a:pt x="13" y="99"/>
                </a:lnTo>
                <a:lnTo>
                  <a:pt x="11" y="97"/>
                </a:lnTo>
                <a:lnTo>
                  <a:pt x="9" y="96"/>
                </a:lnTo>
                <a:lnTo>
                  <a:pt x="7" y="94"/>
                </a:lnTo>
                <a:lnTo>
                  <a:pt x="4" y="93"/>
                </a:lnTo>
                <a:lnTo>
                  <a:pt x="2" y="92"/>
                </a:lnTo>
                <a:lnTo>
                  <a:pt x="0" y="92"/>
                </a:lnTo>
                <a:lnTo>
                  <a:pt x="0" y="92"/>
                </a:lnTo>
                <a:lnTo>
                  <a:pt x="2" y="90"/>
                </a:lnTo>
                <a:lnTo>
                  <a:pt x="4" y="89"/>
                </a:lnTo>
                <a:lnTo>
                  <a:pt x="6" y="87"/>
                </a:lnTo>
                <a:lnTo>
                  <a:pt x="8" y="86"/>
                </a:lnTo>
                <a:lnTo>
                  <a:pt x="10" y="85"/>
                </a:lnTo>
                <a:lnTo>
                  <a:pt x="12" y="84"/>
                </a:lnTo>
                <a:lnTo>
                  <a:pt x="13" y="83"/>
                </a:lnTo>
                <a:lnTo>
                  <a:pt x="15" y="82"/>
                </a:lnTo>
                <a:lnTo>
                  <a:pt x="17" y="81"/>
                </a:lnTo>
                <a:lnTo>
                  <a:pt x="19" y="81"/>
                </a:lnTo>
                <a:lnTo>
                  <a:pt x="21" y="80"/>
                </a:lnTo>
                <a:lnTo>
                  <a:pt x="23" y="80"/>
                </a:lnTo>
                <a:lnTo>
                  <a:pt x="25" y="79"/>
                </a:lnTo>
                <a:lnTo>
                  <a:pt x="26" y="79"/>
                </a:lnTo>
                <a:lnTo>
                  <a:pt x="28" y="79"/>
                </a:lnTo>
                <a:lnTo>
                  <a:pt x="30" y="79"/>
                </a:lnTo>
                <a:lnTo>
                  <a:pt x="30" y="79"/>
                </a:lnTo>
                <a:lnTo>
                  <a:pt x="31" y="79"/>
                </a:lnTo>
                <a:lnTo>
                  <a:pt x="31" y="79"/>
                </a:lnTo>
                <a:lnTo>
                  <a:pt x="32" y="79"/>
                </a:lnTo>
                <a:lnTo>
                  <a:pt x="33" y="79"/>
                </a:lnTo>
                <a:lnTo>
                  <a:pt x="34" y="80"/>
                </a:lnTo>
                <a:lnTo>
                  <a:pt x="36" y="80"/>
                </a:lnTo>
                <a:lnTo>
                  <a:pt x="38" y="81"/>
                </a:lnTo>
                <a:lnTo>
                  <a:pt x="39" y="82"/>
                </a:lnTo>
                <a:lnTo>
                  <a:pt x="41" y="83"/>
                </a:lnTo>
                <a:lnTo>
                  <a:pt x="42" y="85"/>
                </a:lnTo>
                <a:lnTo>
                  <a:pt x="44" y="86"/>
                </a:lnTo>
                <a:lnTo>
                  <a:pt x="46" y="88"/>
                </a:lnTo>
                <a:lnTo>
                  <a:pt x="47" y="90"/>
                </a:lnTo>
                <a:lnTo>
                  <a:pt x="49" y="92"/>
                </a:lnTo>
                <a:lnTo>
                  <a:pt x="51" y="95"/>
                </a:lnTo>
                <a:lnTo>
                  <a:pt x="52" y="97"/>
                </a:lnTo>
                <a:lnTo>
                  <a:pt x="54" y="100"/>
                </a:lnTo>
                <a:lnTo>
                  <a:pt x="56" y="103"/>
                </a:lnTo>
                <a:lnTo>
                  <a:pt x="61" y="111"/>
                </a:lnTo>
                <a:lnTo>
                  <a:pt x="61" y="111"/>
                </a:lnTo>
                <a:lnTo>
                  <a:pt x="64" y="107"/>
                </a:lnTo>
                <a:lnTo>
                  <a:pt x="68" y="103"/>
                </a:lnTo>
                <a:lnTo>
                  <a:pt x="71" y="99"/>
                </a:lnTo>
                <a:lnTo>
                  <a:pt x="75" y="94"/>
                </a:lnTo>
                <a:lnTo>
                  <a:pt x="79" y="90"/>
                </a:lnTo>
                <a:lnTo>
                  <a:pt x="82" y="86"/>
                </a:lnTo>
                <a:lnTo>
                  <a:pt x="86" y="82"/>
                </a:lnTo>
                <a:lnTo>
                  <a:pt x="90" y="78"/>
                </a:lnTo>
                <a:lnTo>
                  <a:pt x="95" y="74"/>
                </a:lnTo>
                <a:lnTo>
                  <a:pt x="99" y="70"/>
                </a:lnTo>
                <a:lnTo>
                  <a:pt x="103" y="67"/>
                </a:lnTo>
                <a:lnTo>
                  <a:pt x="108" y="63"/>
                </a:lnTo>
                <a:lnTo>
                  <a:pt x="113" y="59"/>
                </a:lnTo>
                <a:lnTo>
                  <a:pt x="117" y="55"/>
                </a:lnTo>
                <a:lnTo>
                  <a:pt x="122" y="51"/>
                </a:lnTo>
                <a:lnTo>
                  <a:pt x="127" y="47"/>
                </a:lnTo>
                <a:lnTo>
                  <a:pt x="127" y="47"/>
                </a:lnTo>
                <a:lnTo>
                  <a:pt x="133" y="43"/>
                </a:lnTo>
                <a:lnTo>
                  <a:pt x="138" y="39"/>
                </a:lnTo>
                <a:lnTo>
                  <a:pt x="143" y="36"/>
                </a:lnTo>
                <a:lnTo>
                  <a:pt x="148" y="32"/>
                </a:lnTo>
                <a:lnTo>
                  <a:pt x="153" y="29"/>
                </a:lnTo>
                <a:lnTo>
                  <a:pt x="158" y="26"/>
                </a:lnTo>
                <a:lnTo>
                  <a:pt x="163" y="23"/>
                </a:lnTo>
                <a:lnTo>
                  <a:pt x="168" y="20"/>
                </a:lnTo>
                <a:lnTo>
                  <a:pt x="173" y="17"/>
                </a:lnTo>
                <a:lnTo>
                  <a:pt x="178" y="14"/>
                </a:lnTo>
                <a:lnTo>
                  <a:pt x="182" y="11"/>
                </a:lnTo>
                <a:lnTo>
                  <a:pt x="187" y="9"/>
                </a:lnTo>
                <a:lnTo>
                  <a:pt x="192" y="6"/>
                </a:lnTo>
                <a:lnTo>
                  <a:pt x="197" y="4"/>
                </a:lnTo>
                <a:lnTo>
                  <a:pt x="202" y="2"/>
                </a:lnTo>
                <a:lnTo>
                  <a:pt x="207" y="0"/>
                </a:lnTo>
                <a:lnTo>
                  <a:pt x="207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7" name="path"/>
          <p:cNvSpPr/>
          <p:nvPr/>
        </p:nvSpPr>
        <p:spPr>
          <a:xfrm>
            <a:off x="6562310" y="3415017"/>
            <a:ext cx="135099" cy="96192"/>
          </a:xfrm>
          <a:custGeom>
            <a:avLst/>
            <a:gdLst/>
            <a:ahLst/>
            <a:cxnLst/>
            <a:rect l="0" t="0" r="0" b="0"/>
            <a:pathLst>
              <a:path w="212" h="151">
                <a:moveTo>
                  <a:pt x="207" y="0"/>
                </a:moveTo>
                <a:lnTo>
                  <a:pt x="212" y="5"/>
                </a:lnTo>
                <a:lnTo>
                  <a:pt x="212" y="5"/>
                </a:lnTo>
                <a:lnTo>
                  <a:pt x="208" y="8"/>
                </a:lnTo>
                <a:lnTo>
                  <a:pt x="204" y="10"/>
                </a:lnTo>
                <a:lnTo>
                  <a:pt x="200" y="13"/>
                </a:lnTo>
                <a:lnTo>
                  <a:pt x="195" y="16"/>
                </a:lnTo>
                <a:lnTo>
                  <a:pt x="191" y="19"/>
                </a:lnTo>
                <a:lnTo>
                  <a:pt x="187" y="22"/>
                </a:lnTo>
                <a:lnTo>
                  <a:pt x="182" y="25"/>
                </a:lnTo>
                <a:lnTo>
                  <a:pt x="178" y="29"/>
                </a:lnTo>
                <a:lnTo>
                  <a:pt x="173" y="32"/>
                </a:lnTo>
                <a:lnTo>
                  <a:pt x="168" y="36"/>
                </a:lnTo>
                <a:lnTo>
                  <a:pt x="164" y="40"/>
                </a:lnTo>
                <a:lnTo>
                  <a:pt x="159" y="44"/>
                </a:lnTo>
                <a:lnTo>
                  <a:pt x="154" y="49"/>
                </a:lnTo>
                <a:lnTo>
                  <a:pt x="149" y="53"/>
                </a:lnTo>
                <a:lnTo>
                  <a:pt x="144" y="58"/>
                </a:lnTo>
                <a:lnTo>
                  <a:pt x="139" y="62"/>
                </a:lnTo>
                <a:lnTo>
                  <a:pt x="139" y="62"/>
                </a:lnTo>
                <a:lnTo>
                  <a:pt x="134" y="67"/>
                </a:lnTo>
                <a:lnTo>
                  <a:pt x="130" y="72"/>
                </a:lnTo>
                <a:lnTo>
                  <a:pt x="125" y="77"/>
                </a:lnTo>
                <a:lnTo>
                  <a:pt x="120" y="81"/>
                </a:lnTo>
                <a:lnTo>
                  <a:pt x="116" y="86"/>
                </a:lnTo>
                <a:lnTo>
                  <a:pt x="112" y="91"/>
                </a:lnTo>
                <a:lnTo>
                  <a:pt x="108" y="95"/>
                </a:lnTo>
                <a:lnTo>
                  <a:pt x="104" y="100"/>
                </a:lnTo>
                <a:lnTo>
                  <a:pt x="100" y="104"/>
                </a:lnTo>
                <a:lnTo>
                  <a:pt x="96" y="109"/>
                </a:lnTo>
                <a:lnTo>
                  <a:pt x="93" y="113"/>
                </a:lnTo>
                <a:lnTo>
                  <a:pt x="90" y="117"/>
                </a:lnTo>
                <a:lnTo>
                  <a:pt x="87" y="122"/>
                </a:lnTo>
                <a:lnTo>
                  <a:pt x="83" y="126"/>
                </a:lnTo>
                <a:lnTo>
                  <a:pt x="81" y="130"/>
                </a:lnTo>
                <a:lnTo>
                  <a:pt x="78" y="134"/>
                </a:lnTo>
                <a:lnTo>
                  <a:pt x="67" y="140"/>
                </a:lnTo>
                <a:lnTo>
                  <a:pt x="67" y="140"/>
                </a:lnTo>
                <a:lnTo>
                  <a:pt x="60" y="143"/>
                </a:lnTo>
                <a:lnTo>
                  <a:pt x="55" y="146"/>
                </a:lnTo>
                <a:lnTo>
                  <a:pt x="50" y="149"/>
                </a:lnTo>
                <a:lnTo>
                  <a:pt x="49" y="150"/>
                </a:lnTo>
                <a:lnTo>
                  <a:pt x="47" y="151"/>
                </a:lnTo>
                <a:lnTo>
                  <a:pt x="47" y="151"/>
                </a:lnTo>
                <a:lnTo>
                  <a:pt x="47" y="150"/>
                </a:lnTo>
                <a:lnTo>
                  <a:pt x="46" y="148"/>
                </a:lnTo>
                <a:lnTo>
                  <a:pt x="44" y="144"/>
                </a:lnTo>
                <a:lnTo>
                  <a:pt x="42" y="139"/>
                </a:lnTo>
                <a:lnTo>
                  <a:pt x="39" y="133"/>
                </a:lnTo>
                <a:lnTo>
                  <a:pt x="34" y="126"/>
                </a:lnTo>
                <a:lnTo>
                  <a:pt x="34" y="126"/>
                </a:lnTo>
                <a:lnTo>
                  <a:pt x="32" y="122"/>
                </a:lnTo>
                <a:lnTo>
                  <a:pt x="30" y="118"/>
                </a:lnTo>
                <a:lnTo>
                  <a:pt x="28" y="115"/>
                </a:lnTo>
                <a:lnTo>
                  <a:pt x="25" y="112"/>
                </a:lnTo>
                <a:lnTo>
                  <a:pt x="23" y="109"/>
                </a:lnTo>
                <a:lnTo>
                  <a:pt x="21" y="106"/>
                </a:lnTo>
                <a:lnTo>
                  <a:pt x="19" y="104"/>
                </a:lnTo>
                <a:lnTo>
                  <a:pt x="17" y="102"/>
                </a:lnTo>
                <a:lnTo>
                  <a:pt x="17" y="102"/>
                </a:lnTo>
                <a:lnTo>
                  <a:pt x="15" y="100"/>
                </a:lnTo>
                <a:lnTo>
                  <a:pt x="13" y="99"/>
                </a:lnTo>
                <a:lnTo>
                  <a:pt x="11" y="97"/>
                </a:lnTo>
                <a:lnTo>
                  <a:pt x="9" y="96"/>
                </a:lnTo>
                <a:lnTo>
                  <a:pt x="7" y="94"/>
                </a:lnTo>
                <a:lnTo>
                  <a:pt x="4" y="93"/>
                </a:lnTo>
                <a:lnTo>
                  <a:pt x="2" y="92"/>
                </a:lnTo>
                <a:lnTo>
                  <a:pt x="0" y="92"/>
                </a:lnTo>
                <a:lnTo>
                  <a:pt x="0" y="92"/>
                </a:lnTo>
                <a:lnTo>
                  <a:pt x="2" y="90"/>
                </a:lnTo>
                <a:lnTo>
                  <a:pt x="4" y="89"/>
                </a:lnTo>
                <a:lnTo>
                  <a:pt x="6" y="87"/>
                </a:lnTo>
                <a:lnTo>
                  <a:pt x="8" y="86"/>
                </a:lnTo>
                <a:lnTo>
                  <a:pt x="10" y="85"/>
                </a:lnTo>
                <a:lnTo>
                  <a:pt x="12" y="84"/>
                </a:lnTo>
                <a:lnTo>
                  <a:pt x="13" y="83"/>
                </a:lnTo>
                <a:lnTo>
                  <a:pt x="15" y="82"/>
                </a:lnTo>
                <a:lnTo>
                  <a:pt x="17" y="81"/>
                </a:lnTo>
                <a:lnTo>
                  <a:pt x="19" y="81"/>
                </a:lnTo>
                <a:lnTo>
                  <a:pt x="21" y="80"/>
                </a:lnTo>
                <a:lnTo>
                  <a:pt x="23" y="80"/>
                </a:lnTo>
                <a:lnTo>
                  <a:pt x="25" y="79"/>
                </a:lnTo>
                <a:lnTo>
                  <a:pt x="26" y="79"/>
                </a:lnTo>
                <a:lnTo>
                  <a:pt x="28" y="79"/>
                </a:lnTo>
                <a:lnTo>
                  <a:pt x="30" y="79"/>
                </a:lnTo>
                <a:lnTo>
                  <a:pt x="30" y="79"/>
                </a:lnTo>
                <a:lnTo>
                  <a:pt x="31" y="79"/>
                </a:lnTo>
                <a:lnTo>
                  <a:pt x="31" y="79"/>
                </a:lnTo>
                <a:lnTo>
                  <a:pt x="32" y="79"/>
                </a:lnTo>
                <a:lnTo>
                  <a:pt x="33" y="79"/>
                </a:lnTo>
                <a:lnTo>
                  <a:pt x="34" y="80"/>
                </a:lnTo>
                <a:lnTo>
                  <a:pt x="36" y="80"/>
                </a:lnTo>
                <a:lnTo>
                  <a:pt x="38" y="81"/>
                </a:lnTo>
                <a:lnTo>
                  <a:pt x="39" y="82"/>
                </a:lnTo>
                <a:lnTo>
                  <a:pt x="41" y="83"/>
                </a:lnTo>
                <a:lnTo>
                  <a:pt x="42" y="85"/>
                </a:lnTo>
                <a:lnTo>
                  <a:pt x="44" y="86"/>
                </a:lnTo>
                <a:lnTo>
                  <a:pt x="46" y="88"/>
                </a:lnTo>
                <a:lnTo>
                  <a:pt x="47" y="90"/>
                </a:lnTo>
                <a:lnTo>
                  <a:pt x="49" y="92"/>
                </a:lnTo>
                <a:lnTo>
                  <a:pt x="51" y="95"/>
                </a:lnTo>
                <a:lnTo>
                  <a:pt x="52" y="97"/>
                </a:lnTo>
                <a:lnTo>
                  <a:pt x="54" y="100"/>
                </a:lnTo>
                <a:lnTo>
                  <a:pt x="56" y="103"/>
                </a:lnTo>
                <a:lnTo>
                  <a:pt x="61" y="111"/>
                </a:lnTo>
                <a:lnTo>
                  <a:pt x="61" y="111"/>
                </a:lnTo>
                <a:lnTo>
                  <a:pt x="64" y="107"/>
                </a:lnTo>
                <a:lnTo>
                  <a:pt x="68" y="103"/>
                </a:lnTo>
                <a:lnTo>
                  <a:pt x="71" y="99"/>
                </a:lnTo>
                <a:lnTo>
                  <a:pt x="75" y="94"/>
                </a:lnTo>
                <a:lnTo>
                  <a:pt x="79" y="90"/>
                </a:lnTo>
                <a:lnTo>
                  <a:pt x="82" y="86"/>
                </a:lnTo>
                <a:lnTo>
                  <a:pt x="86" y="82"/>
                </a:lnTo>
                <a:lnTo>
                  <a:pt x="90" y="78"/>
                </a:lnTo>
                <a:lnTo>
                  <a:pt x="95" y="74"/>
                </a:lnTo>
                <a:lnTo>
                  <a:pt x="99" y="70"/>
                </a:lnTo>
                <a:lnTo>
                  <a:pt x="103" y="67"/>
                </a:lnTo>
                <a:lnTo>
                  <a:pt x="108" y="63"/>
                </a:lnTo>
                <a:lnTo>
                  <a:pt x="113" y="59"/>
                </a:lnTo>
                <a:lnTo>
                  <a:pt x="117" y="55"/>
                </a:lnTo>
                <a:lnTo>
                  <a:pt x="122" y="51"/>
                </a:lnTo>
                <a:lnTo>
                  <a:pt x="127" y="47"/>
                </a:lnTo>
                <a:lnTo>
                  <a:pt x="127" y="47"/>
                </a:lnTo>
                <a:lnTo>
                  <a:pt x="133" y="43"/>
                </a:lnTo>
                <a:lnTo>
                  <a:pt x="138" y="39"/>
                </a:lnTo>
                <a:lnTo>
                  <a:pt x="143" y="36"/>
                </a:lnTo>
                <a:lnTo>
                  <a:pt x="148" y="32"/>
                </a:lnTo>
                <a:lnTo>
                  <a:pt x="153" y="29"/>
                </a:lnTo>
                <a:lnTo>
                  <a:pt x="158" y="26"/>
                </a:lnTo>
                <a:lnTo>
                  <a:pt x="163" y="23"/>
                </a:lnTo>
                <a:lnTo>
                  <a:pt x="168" y="20"/>
                </a:lnTo>
                <a:lnTo>
                  <a:pt x="173" y="17"/>
                </a:lnTo>
                <a:lnTo>
                  <a:pt x="178" y="14"/>
                </a:lnTo>
                <a:lnTo>
                  <a:pt x="182" y="11"/>
                </a:lnTo>
                <a:lnTo>
                  <a:pt x="187" y="9"/>
                </a:lnTo>
                <a:lnTo>
                  <a:pt x="192" y="6"/>
                </a:lnTo>
                <a:lnTo>
                  <a:pt x="197" y="4"/>
                </a:lnTo>
                <a:lnTo>
                  <a:pt x="202" y="2"/>
                </a:lnTo>
                <a:lnTo>
                  <a:pt x="207" y="0"/>
                </a:lnTo>
                <a:lnTo>
                  <a:pt x="207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8" name="path"/>
          <p:cNvSpPr/>
          <p:nvPr/>
        </p:nvSpPr>
        <p:spPr>
          <a:xfrm>
            <a:off x="5594914" y="4382030"/>
            <a:ext cx="108864" cy="117664"/>
          </a:xfrm>
          <a:custGeom>
            <a:avLst/>
            <a:gdLst/>
            <a:ahLst/>
            <a:cxnLst/>
            <a:rect l="0" t="0" r="0" b="0"/>
            <a:pathLst>
              <a:path w="171" h="185">
                <a:moveTo>
                  <a:pt x="71" y="47"/>
                </a:moveTo>
                <a:cubicBezTo>
                  <a:pt x="71" y="75"/>
                  <a:pt x="94" y="98"/>
                  <a:pt x="116" y="98"/>
                </a:cubicBezTo>
                <a:cubicBezTo>
                  <a:pt x="145" y="98"/>
                  <a:pt x="168" y="75"/>
                  <a:pt x="168" y="47"/>
                </a:cubicBezTo>
                <a:cubicBezTo>
                  <a:pt x="168" y="25"/>
                  <a:pt x="145" y="2"/>
                  <a:pt x="116" y="2"/>
                </a:cubicBezTo>
                <a:cubicBezTo>
                  <a:pt x="94" y="2"/>
                  <a:pt x="71" y="25"/>
                  <a:pt x="71" y="47"/>
                </a:cubicBezTo>
              </a:path>
              <a:path w="171" h="185">
                <a:moveTo>
                  <a:pt x="2" y="131"/>
                </a:moveTo>
                <a:cubicBezTo>
                  <a:pt x="2" y="160"/>
                  <a:pt x="25" y="182"/>
                  <a:pt x="48" y="182"/>
                </a:cubicBezTo>
                <a:cubicBezTo>
                  <a:pt x="77" y="182"/>
                  <a:pt x="99" y="160"/>
                  <a:pt x="99" y="131"/>
                </a:cubicBezTo>
                <a:cubicBezTo>
                  <a:pt x="99" y="109"/>
                  <a:pt x="77" y="87"/>
                  <a:pt x="48" y="87"/>
                </a:cubicBezTo>
                <a:cubicBezTo>
                  <a:pt x="25" y="87"/>
                  <a:pt x="2" y="109"/>
                  <a:pt x="2" y="131"/>
                </a:cubicBezTo>
              </a:path>
            </a:pathLst>
          </a:custGeom>
          <a:solidFill>
            <a:srgbClr val="91B0FF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84" name="group 284"/>
          <p:cNvGrpSpPr/>
          <p:nvPr/>
        </p:nvGrpSpPr>
        <p:grpSpPr>
          <a:xfrm rot="21600000">
            <a:off x="4858868" y="4934449"/>
            <a:ext cx="170349" cy="64178"/>
            <a:chOff x="0" y="0"/>
            <a:chExt cx="170349" cy="64178"/>
          </a:xfrm>
        </p:grpSpPr>
        <p:sp>
          <p:nvSpPr>
            <p:cNvPr id="1189" name="path"/>
            <p:cNvSpPr/>
            <p:nvPr/>
          </p:nvSpPr>
          <p:spPr>
            <a:xfrm>
              <a:off x="0" y="0"/>
              <a:ext cx="65282" cy="64178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90" name="path"/>
            <p:cNvSpPr/>
            <p:nvPr/>
          </p:nvSpPr>
          <p:spPr>
            <a:xfrm>
              <a:off x="105066" y="0"/>
              <a:ext cx="65282" cy="64178"/>
            </a:xfrm>
            <a:custGeom>
              <a:avLst/>
              <a:gdLst/>
              <a:ahLst/>
              <a:cxnLst/>
              <a:rect l="0" t="0" r="0" b="0"/>
              <a:pathLst>
                <a:path w="102" h="101">
                  <a:moveTo>
                    <a:pt x="2" y="47"/>
                  </a:moveTo>
                  <a:cubicBezTo>
                    <a:pt x="2" y="75"/>
                    <a:pt x="25" y="98"/>
                    <a:pt x="48" y="98"/>
                  </a:cubicBezTo>
                  <a:cubicBezTo>
                    <a:pt x="77" y="98"/>
                    <a:pt x="99" y="75"/>
                    <a:pt x="99" y="47"/>
                  </a:cubicBezTo>
                  <a:cubicBezTo>
                    <a:pt x="99" y="25"/>
                    <a:pt x="77" y="2"/>
                    <a:pt x="48" y="2"/>
                  </a:cubicBezTo>
                  <a:cubicBezTo>
                    <a:pt x="25" y="2"/>
                    <a:pt x="2" y="25"/>
                    <a:pt x="2" y="4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58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91" name="path"/>
          <p:cNvSpPr/>
          <p:nvPr/>
        </p:nvSpPr>
        <p:spPr>
          <a:xfrm>
            <a:off x="7362742" y="3419507"/>
            <a:ext cx="107499" cy="87214"/>
          </a:xfrm>
          <a:custGeom>
            <a:avLst/>
            <a:gdLst/>
            <a:ahLst/>
            <a:cxnLst/>
            <a:rect l="0" t="0" r="0" b="0"/>
            <a:pathLst>
              <a:path w="169" h="137">
                <a:moveTo>
                  <a:pt x="83" y="99"/>
                </a:moveTo>
                <a:lnTo>
                  <a:pt x="83" y="99"/>
                </a:lnTo>
                <a:lnTo>
                  <a:pt x="81" y="102"/>
                </a:lnTo>
                <a:lnTo>
                  <a:pt x="81" y="102"/>
                </a:lnTo>
                <a:lnTo>
                  <a:pt x="77" y="106"/>
                </a:lnTo>
                <a:lnTo>
                  <a:pt x="74" y="110"/>
                </a:lnTo>
                <a:lnTo>
                  <a:pt x="71" y="114"/>
                </a:lnTo>
                <a:lnTo>
                  <a:pt x="68" y="117"/>
                </a:lnTo>
                <a:lnTo>
                  <a:pt x="65" y="120"/>
                </a:lnTo>
                <a:lnTo>
                  <a:pt x="62" y="123"/>
                </a:lnTo>
                <a:lnTo>
                  <a:pt x="60" y="126"/>
                </a:lnTo>
                <a:lnTo>
                  <a:pt x="57" y="128"/>
                </a:lnTo>
                <a:lnTo>
                  <a:pt x="54" y="130"/>
                </a:lnTo>
                <a:lnTo>
                  <a:pt x="52" y="132"/>
                </a:lnTo>
                <a:lnTo>
                  <a:pt x="49" y="133"/>
                </a:lnTo>
                <a:lnTo>
                  <a:pt x="47" y="135"/>
                </a:lnTo>
                <a:lnTo>
                  <a:pt x="45" y="135"/>
                </a:lnTo>
                <a:lnTo>
                  <a:pt x="44" y="136"/>
                </a:lnTo>
                <a:lnTo>
                  <a:pt x="43" y="136"/>
                </a:lnTo>
                <a:lnTo>
                  <a:pt x="42" y="136"/>
                </a:lnTo>
                <a:lnTo>
                  <a:pt x="41" y="137"/>
                </a:lnTo>
                <a:lnTo>
                  <a:pt x="40" y="137"/>
                </a:lnTo>
                <a:lnTo>
                  <a:pt x="39" y="137"/>
                </a:lnTo>
                <a:lnTo>
                  <a:pt x="38" y="137"/>
                </a:lnTo>
                <a:lnTo>
                  <a:pt x="38" y="137"/>
                </a:lnTo>
                <a:lnTo>
                  <a:pt x="35" y="137"/>
                </a:lnTo>
                <a:lnTo>
                  <a:pt x="33" y="136"/>
                </a:lnTo>
                <a:lnTo>
                  <a:pt x="30" y="136"/>
                </a:lnTo>
                <a:lnTo>
                  <a:pt x="28" y="135"/>
                </a:lnTo>
                <a:lnTo>
                  <a:pt x="26" y="134"/>
                </a:lnTo>
                <a:lnTo>
                  <a:pt x="23" y="133"/>
                </a:lnTo>
                <a:lnTo>
                  <a:pt x="21" y="132"/>
                </a:lnTo>
                <a:lnTo>
                  <a:pt x="18" y="130"/>
                </a:lnTo>
                <a:lnTo>
                  <a:pt x="16" y="128"/>
                </a:lnTo>
                <a:lnTo>
                  <a:pt x="14" y="126"/>
                </a:lnTo>
                <a:lnTo>
                  <a:pt x="11" y="124"/>
                </a:lnTo>
                <a:lnTo>
                  <a:pt x="9" y="121"/>
                </a:lnTo>
                <a:lnTo>
                  <a:pt x="7" y="119"/>
                </a:lnTo>
                <a:lnTo>
                  <a:pt x="4" y="116"/>
                </a:lnTo>
                <a:lnTo>
                  <a:pt x="2" y="113"/>
                </a:lnTo>
                <a:lnTo>
                  <a:pt x="0" y="109"/>
                </a:lnTo>
                <a:lnTo>
                  <a:pt x="0" y="109"/>
                </a:lnTo>
                <a:lnTo>
                  <a:pt x="3" y="109"/>
                </a:lnTo>
                <a:lnTo>
                  <a:pt x="3" y="109"/>
                </a:lnTo>
                <a:lnTo>
                  <a:pt x="5" y="109"/>
                </a:lnTo>
                <a:lnTo>
                  <a:pt x="6" y="109"/>
                </a:lnTo>
                <a:lnTo>
                  <a:pt x="7" y="109"/>
                </a:lnTo>
                <a:lnTo>
                  <a:pt x="9" y="109"/>
                </a:lnTo>
                <a:lnTo>
                  <a:pt x="12" y="108"/>
                </a:lnTo>
                <a:lnTo>
                  <a:pt x="14" y="108"/>
                </a:lnTo>
                <a:lnTo>
                  <a:pt x="18" y="106"/>
                </a:lnTo>
                <a:lnTo>
                  <a:pt x="20" y="105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3" y="98"/>
                </a:lnTo>
                <a:lnTo>
                  <a:pt x="36" y="95"/>
                </a:lnTo>
                <a:lnTo>
                  <a:pt x="39" y="93"/>
                </a:lnTo>
                <a:lnTo>
                  <a:pt x="42" y="90"/>
                </a:lnTo>
                <a:lnTo>
                  <a:pt x="46" y="87"/>
                </a:lnTo>
                <a:lnTo>
                  <a:pt x="49" y="84"/>
                </a:lnTo>
                <a:lnTo>
                  <a:pt x="52" y="80"/>
                </a:lnTo>
                <a:lnTo>
                  <a:pt x="57" y="75"/>
                </a:lnTo>
                <a:lnTo>
                  <a:pt x="51" y="69"/>
                </a:lnTo>
                <a:lnTo>
                  <a:pt x="51" y="69"/>
                </a:lnTo>
                <a:lnTo>
                  <a:pt x="48" y="67"/>
                </a:lnTo>
                <a:lnTo>
                  <a:pt x="45" y="64"/>
                </a:lnTo>
                <a:lnTo>
                  <a:pt x="43" y="61"/>
                </a:lnTo>
                <a:lnTo>
                  <a:pt x="40" y="58"/>
                </a:lnTo>
                <a:lnTo>
                  <a:pt x="38" y="56"/>
                </a:lnTo>
                <a:lnTo>
                  <a:pt x="36" y="53"/>
                </a:lnTo>
                <a:lnTo>
                  <a:pt x="34" y="51"/>
                </a:lnTo>
                <a:lnTo>
                  <a:pt x="33" y="48"/>
                </a:lnTo>
                <a:lnTo>
                  <a:pt x="31" y="46"/>
                </a:lnTo>
                <a:lnTo>
                  <a:pt x="30" y="43"/>
                </a:lnTo>
                <a:lnTo>
                  <a:pt x="29" y="41"/>
                </a:lnTo>
                <a:lnTo>
                  <a:pt x="28" y="39"/>
                </a:lnTo>
                <a:lnTo>
                  <a:pt x="27" y="37"/>
                </a:lnTo>
                <a:lnTo>
                  <a:pt x="27" y="35"/>
                </a:lnTo>
                <a:lnTo>
                  <a:pt x="26" y="32"/>
                </a:lnTo>
                <a:lnTo>
                  <a:pt x="26" y="30"/>
                </a:lnTo>
                <a:lnTo>
                  <a:pt x="26" y="30"/>
                </a:lnTo>
                <a:lnTo>
                  <a:pt x="26" y="29"/>
                </a:lnTo>
                <a:lnTo>
                  <a:pt x="27" y="27"/>
                </a:lnTo>
                <a:lnTo>
                  <a:pt x="27" y="25"/>
                </a:lnTo>
                <a:lnTo>
                  <a:pt x="28" y="24"/>
                </a:lnTo>
                <a:lnTo>
                  <a:pt x="29" y="22"/>
                </a:lnTo>
                <a:lnTo>
                  <a:pt x="30" y="20"/>
                </a:lnTo>
                <a:lnTo>
                  <a:pt x="32" y="18"/>
                </a:lnTo>
                <a:lnTo>
                  <a:pt x="33" y="16"/>
                </a:lnTo>
                <a:lnTo>
                  <a:pt x="35" y="14"/>
                </a:lnTo>
                <a:lnTo>
                  <a:pt x="37" y="12"/>
                </a:lnTo>
                <a:lnTo>
                  <a:pt x="39" y="10"/>
                </a:lnTo>
                <a:lnTo>
                  <a:pt x="42" y="8"/>
                </a:lnTo>
                <a:lnTo>
                  <a:pt x="44" y="6"/>
                </a:lnTo>
                <a:lnTo>
                  <a:pt x="47" y="4"/>
                </a:lnTo>
                <a:lnTo>
                  <a:pt x="50" y="2"/>
                </a:lnTo>
                <a:lnTo>
                  <a:pt x="53" y="0"/>
                </a:lnTo>
                <a:lnTo>
                  <a:pt x="53" y="0"/>
                </a:lnTo>
                <a:lnTo>
                  <a:pt x="54" y="2"/>
                </a:lnTo>
                <a:lnTo>
                  <a:pt x="55" y="5"/>
                </a:lnTo>
                <a:lnTo>
                  <a:pt x="55" y="8"/>
                </a:lnTo>
                <a:lnTo>
                  <a:pt x="56" y="11"/>
                </a:lnTo>
                <a:lnTo>
                  <a:pt x="57" y="14"/>
                </a:lnTo>
                <a:lnTo>
                  <a:pt x="59" y="17"/>
                </a:lnTo>
                <a:lnTo>
                  <a:pt x="60" y="19"/>
                </a:lnTo>
                <a:lnTo>
                  <a:pt x="61" y="22"/>
                </a:lnTo>
                <a:lnTo>
                  <a:pt x="63" y="25"/>
                </a:lnTo>
                <a:lnTo>
                  <a:pt x="64" y="28"/>
                </a:lnTo>
                <a:lnTo>
                  <a:pt x="66" y="30"/>
                </a:lnTo>
                <a:lnTo>
                  <a:pt x="68" y="33"/>
                </a:lnTo>
                <a:lnTo>
                  <a:pt x="70" y="36"/>
                </a:lnTo>
                <a:lnTo>
                  <a:pt x="72" y="39"/>
                </a:lnTo>
                <a:lnTo>
                  <a:pt x="74" y="41"/>
                </a:lnTo>
                <a:lnTo>
                  <a:pt x="77" y="44"/>
                </a:lnTo>
                <a:lnTo>
                  <a:pt x="82" y="50"/>
                </a:lnTo>
                <a:lnTo>
                  <a:pt x="86" y="45"/>
                </a:lnTo>
                <a:lnTo>
                  <a:pt x="86" y="45"/>
                </a:lnTo>
                <a:lnTo>
                  <a:pt x="89" y="41"/>
                </a:lnTo>
                <a:lnTo>
                  <a:pt x="93" y="38"/>
                </a:lnTo>
                <a:lnTo>
                  <a:pt x="96" y="34"/>
                </a:lnTo>
                <a:lnTo>
                  <a:pt x="99" y="31"/>
                </a:lnTo>
                <a:lnTo>
                  <a:pt x="103" y="28"/>
                </a:lnTo>
                <a:lnTo>
                  <a:pt x="106" y="26"/>
                </a:lnTo>
                <a:lnTo>
                  <a:pt x="109" y="24"/>
                </a:lnTo>
                <a:lnTo>
                  <a:pt x="112" y="21"/>
                </a:lnTo>
                <a:lnTo>
                  <a:pt x="116" y="20"/>
                </a:lnTo>
                <a:lnTo>
                  <a:pt x="119" y="18"/>
                </a:lnTo>
                <a:lnTo>
                  <a:pt x="122" y="17"/>
                </a:lnTo>
                <a:lnTo>
                  <a:pt x="125" y="16"/>
                </a:lnTo>
                <a:lnTo>
                  <a:pt x="126" y="15"/>
                </a:lnTo>
                <a:lnTo>
                  <a:pt x="128" y="15"/>
                </a:lnTo>
                <a:lnTo>
                  <a:pt x="129" y="14"/>
                </a:lnTo>
                <a:lnTo>
                  <a:pt x="131" y="14"/>
                </a:lnTo>
                <a:lnTo>
                  <a:pt x="132" y="14"/>
                </a:lnTo>
                <a:lnTo>
                  <a:pt x="134" y="14"/>
                </a:lnTo>
                <a:lnTo>
                  <a:pt x="135" y="14"/>
                </a:lnTo>
                <a:lnTo>
                  <a:pt x="137" y="14"/>
                </a:lnTo>
                <a:lnTo>
                  <a:pt x="137" y="14"/>
                </a:lnTo>
                <a:lnTo>
                  <a:pt x="139" y="14"/>
                </a:lnTo>
                <a:lnTo>
                  <a:pt x="141" y="14"/>
                </a:lnTo>
                <a:lnTo>
                  <a:pt x="143" y="14"/>
                </a:lnTo>
                <a:lnTo>
                  <a:pt x="145" y="15"/>
                </a:lnTo>
                <a:lnTo>
                  <a:pt x="147" y="16"/>
                </a:lnTo>
                <a:lnTo>
                  <a:pt x="149" y="17"/>
                </a:lnTo>
                <a:lnTo>
                  <a:pt x="151" y="18"/>
                </a:lnTo>
                <a:lnTo>
                  <a:pt x="152" y="20"/>
                </a:lnTo>
                <a:lnTo>
                  <a:pt x="154" y="21"/>
                </a:lnTo>
                <a:lnTo>
                  <a:pt x="156" y="23"/>
                </a:lnTo>
                <a:lnTo>
                  <a:pt x="157" y="25"/>
                </a:lnTo>
                <a:lnTo>
                  <a:pt x="159" y="27"/>
                </a:lnTo>
                <a:lnTo>
                  <a:pt x="160" y="29"/>
                </a:lnTo>
                <a:lnTo>
                  <a:pt x="161" y="32"/>
                </a:lnTo>
                <a:lnTo>
                  <a:pt x="163" y="34"/>
                </a:lnTo>
                <a:lnTo>
                  <a:pt x="164" y="37"/>
                </a:lnTo>
                <a:lnTo>
                  <a:pt x="164" y="37"/>
                </a:lnTo>
                <a:lnTo>
                  <a:pt x="161" y="37"/>
                </a:lnTo>
                <a:lnTo>
                  <a:pt x="160" y="37"/>
                </a:lnTo>
                <a:lnTo>
                  <a:pt x="160" y="37"/>
                </a:lnTo>
                <a:lnTo>
                  <a:pt x="159" y="37"/>
                </a:lnTo>
                <a:lnTo>
                  <a:pt x="158" y="37"/>
                </a:lnTo>
                <a:lnTo>
                  <a:pt x="157" y="37"/>
                </a:lnTo>
                <a:lnTo>
                  <a:pt x="155" y="38"/>
                </a:lnTo>
                <a:lnTo>
                  <a:pt x="154" y="38"/>
                </a:lnTo>
                <a:lnTo>
                  <a:pt x="153" y="38"/>
                </a:lnTo>
                <a:lnTo>
                  <a:pt x="150" y="39"/>
                </a:lnTo>
                <a:lnTo>
                  <a:pt x="147" y="41"/>
                </a:lnTo>
                <a:lnTo>
                  <a:pt x="144" y="42"/>
                </a:lnTo>
                <a:lnTo>
                  <a:pt x="141" y="44"/>
                </a:lnTo>
                <a:lnTo>
                  <a:pt x="137" y="47"/>
                </a:lnTo>
                <a:lnTo>
                  <a:pt x="137" y="47"/>
                </a:lnTo>
                <a:lnTo>
                  <a:pt x="134" y="49"/>
                </a:lnTo>
                <a:lnTo>
                  <a:pt x="130" y="51"/>
                </a:lnTo>
                <a:lnTo>
                  <a:pt x="127" y="54"/>
                </a:lnTo>
                <a:lnTo>
                  <a:pt x="124" y="57"/>
                </a:lnTo>
                <a:lnTo>
                  <a:pt x="121" y="59"/>
                </a:lnTo>
                <a:lnTo>
                  <a:pt x="118" y="62"/>
                </a:lnTo>
                <a:lnTo>
                  <a:pt x="115" y="65"/>
                </a:lnTo>
                <a:lnTo>
                  <a:pt x="112" y="68"/>
                </a:lnTo>
                <a:lnTo>
                  <a:pt x="107" y="74"/>
                </a:lnTo>
                <a:lnTo>
                  <a:pt x="112" y="78"/>
                </a:lnTo>
                <a:lnTo>
                  <a:pt x="112" y="78"/>
                </a:lnTo>
                <a:lnTo>
                  <a:pt x="116" y="81"/>
                </a:lnTo>
                <a:lnTo>
                  <a:pt x="119" y="84"/>
                </a:lnTo>
                <a:lnTo>
                  <a:pt x="122" y="86"/>
                </a:lnTo>
                <a:lnTo>
                  <a:pt x="126" y="88"/>
                </a:lnTo>
                <a:lnTo>
                  <a:pt x="129" y="90"/>
                </a:lnTo>
                <a:lnTo>
                  <a:pt x="133" y="92"/>
                </a:lnTo>
                <a:lnTo>
                  <a:pt x="136" y="94"/>
                </a:lnTo>
                <a:lnTo>
                  <a:pt x="140" y="95"/>
                </a:lnTo>
                <a:lnTo>
                  <a:pt x="143" y="97"/>
                </a:lnTo>
                <a:lnTo>
                  <a:pt x="147" y="98"/>
                </a:lnTo>
                <a:lnTo>
                  <a:pt x="151" y="99"/>
                </a:lnTo>
                <a:lnTo>
                  <a:pt x="154" y="100"/>
                </a:lnTo>
                <a:lnTo>
                  <a:pt x="158" y="100"/>
                </a:lnTo>
                <a:lnTo>
                  <a:pt x="161" y="101"/>
                </a:lnTo>
                <a:lnTo>
                  <a:pt x="165" y="101"/>
                </a:lnTo>
                <a:lnTo>
                  <a:pt x="169" y="101"/>
                </a:lnTo>
                <a:lnTo>
                  <a:pt x="169" y="101"/>
                </a:lnTo>
                <a:lnTo>
                  <a:pt x="167" y="104"/>
                </a:lnTo>
                <a:lnTo>
                  <a:pt x="165" y="108"/>
                </a:lnTo>
                <a:lnTo>
                  <a:pt x="163" y="111"/>
                </a:lnTo>
                <a:lnTo>
                  <a:pt x="161" y="113"/>
                </a:lnTo>
                <a:lnTo>
                  <a:pt x="159" y="116"/>
                </a:lnTo>
                <a:lnTo>
                  <a:pt x="157" y="118"/>
                </a:lnTo>
                <a:lnTo>
                  <a:pt x="155" y="120"/>
                </a:lnTo>
                <a:lnTo>
                  <a:pt x="153" y="122"/>
                </a:lnTo>
                <a:lnTo>
                  <a:pt x="151" y="124"/>
                </a:lnTo>
                <a:lnTo>
                  <a:pt x="148" y="125"/>
                </a:lnTo>
                <a:lnTo>
                  <a:pt x="146" y="126"/>
                </a:lnTo>
                <a:lnTo>
                  <a:pt x="144" y="127"/>
                </a:lnTo>
                <a:lnTo>
                  <a:pt x="142" y="128"/>
                </a:lnTo>
                <a:lnTo>
                  <a:pt x="140" y="128"/>
                </a:lnTo>
                <a:lnTo>
                  <a:pt x="138" y="129"/>
                </a:lnTo>
                <a:lnTo>
                  <a:pt x="137" y="129"/>
                </a:lnTo>
                <a:lnTo>
                  <a:pt x="136" y="129"/>
                </a:lnTo>
                <a:lnTo>
                  <a:pt x="136" y="129"/>
                </a:lnTo>
                <a:lnTo>
                  <a:pt x="134" y="129"/>
                </a:lnTo>
                <a:lnTo>
                  <a:pt x="132" y="129"/>
                </a:lnTo>
                <a:lnTo>
                  <a:pt x="129" y="128"/>
                </a:lnTo>
                <a:lnTo>
                  <a:pt x="127" y="127"/>
                </a:lnTo>
                <a:lnTo>
                  <a:pt x="125" y="127"/>
                </a:lnTo>
                <a:lnTo>
                  <a:pt x="122" y="126"/>
                </a:lnTo>
                <a:lnTo>
                  <a:pt x="120" y="124"/>
                </a:lnTo>
                <a:lnTo>
                  <a:pt x="117" y="123"/>
                </a:lnTo>
                <a:lnTo>
                  <a:pt x="114" y="121"/>
                </a:lnTo>
                <a:lnTo>
                  <a:pt x="111" y="120"/>
                </a:lnTo>
                <a:lnTo>
                  <a:pt x="108" y="118"/>
                </a:lnTo>
                <a:lnTo>
                  <a:pt x="105" y="116"/>
                </a:lnTo>
                <a:lnTo>
                  <a:pt x="101" y="113"/>
                </a:lnTo>
                <a:lnTo>
                  <a:pt x="98" y="111"/>
                </a:lnTo>
                <a:lnTo>
                  <a:pt x="95" y="108"/>
                </a:lnTo>
                <a:lnTo>
                  <a:pt x="91" y="105"/>
                </a:lnTo>
                <a:lnTo>
                  <a:pt x="83" y="99"/>
                </a:lnTo>
                <a:close/>
              </a:path>
            </a:pathLst>
          </a:custGeom>
          <a:solidFill>
            <a:srgbClr val="FF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2" name="path"/>
          <p:cNvSpPr/>
          <p:nvPr/>
        </p:nvSpPr>
        <p:spPr>
          <a:xfrm>
            <a:off x="4858868" y="5269506"/>
            <a:ext cx="65282" cy="64164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91B0FF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3" name="path"/>
          <p:cNvSpPr/>
          <p:nvPr/>
        </p:nvSpPr>
        <p:spPr>
          <a:xfrm>
            <a:off x="4891722" y="5296222"/>
            <a:ext cx="526004" cy="11124"/>
          </a:xfrm>
          <a:custGeom>
            <a:avLst/>
            <a:gdLst/>
            <a:ahLst/>
            <a:cxnLst/>
            <a:rect l="0" t="0" r="0" b="0"/>
            <a:pathLst>
              <a:path w="828" h="17">
                <a:moveTo>
                  <a:pt x="0" y="8"/>
                </a:moveTo>
                <a:lnTo>
                  <a:pt x="828" y="8"/>
                </a:lnTo>
              </a:path>
            </a:pathLst>
          </a:custGeom>
          <a:noFill/>
          <a:ln w="11221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4" name="rect"/>
          <p:cNvSpPr/>
          <p:nvPr/>
        </p:nvSpPr>
        <p:spPr>
          <a:xfrm>
            <a:off x="5411922" y="4802919"/>
            <a:ext cx="11318" cy="49915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5" name="path"/>
          <p:cNvSpPr/>
          <p:nvPr/>
        </p:nvSpPr>
        <p:spPr>
          <a:xfrm>
            <a:off x="4886063" y="4802919"/>
            <a:ext cx="11317" cy="499150"/>
          </a:xfrm>
          <a:custGeom>
            <a:avLst/>
            <a:gdLst/>
            <a:ahLst/>
            <a:cxnLst/>
            <a:rect l="0" t="0" r="0" b="0"/>
            <a:pathLst>
              <a:path w="17" h="786">
                <a:moveTo>
                  <a:pt x="8" y="786"/>
                </a:moveTo>
                <a:lnTo>
                  <a:pt x="8" y="0"/>
                </a:lnTo>
              </a:path>
            </a:pathLst>
          </a:custGeom>
          <a:noFill/>
          <a:ln w="11221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6" name="path"/>
          <p:cNvSpPr/>
          <p:nvPr/>
        </p:nvSpPr>
        <p:spPr>
          <a:xfrm>
            <a:off x="6103094" y="5323006"/>
            <a:ext cx="87163" cy="64164"/>
          </a:xfrm>
          <a:custGeom>
            <a:avLst/>
            <a:gdLst/>
            <a:ahLst/>
            <a:cxnLst/>
            <a:rect l="0" t="0" r="0" b="0"/>
            <a:pathLst>
              <a:path w="137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  <a:path w="137" h="101">
                <a:moveTo>
                  <a:pt x="37" y="47"/>
                </a:moveTo>
                <a:cubicBezTo>
                  <a:pt x="37" y="75"/>
                  <a:pt x="60" y="98"/>
                  <a:pt x="82" y="98"/>
                </a:cubicBezTo>
                <a:cubicBezTo>
                  <a:pt x="111" y="98"/>
                  <a:pt x="134" y="75"/>
                  <a:pt x="134" y="47"/>
                </a:cubicBezTo>
                <a:cubicBezTo>
                  <a:pt x="134" y="25"/>
                  <a:pt x="111" y="2"/>
                  <a:pt x="82" y="2"/>
                </a:cubicBezTo>
                <a:cubicBezTo>
                  <a:pt x="60" y="2"/>
                  <a:pt x="37" y="25"/>
                  <a:pt x="37" y="47"/>
                </a:cubicBezTo>
              </a:path>
            </a:pathLst>
          </a:custGeom>
          <a:solidFill>
            <a:srgbClr val="91B0FF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7" name="path"/>
          <p:cNvSpPr/>
          <p:nvPr/>
        </p:nvSpPr>
        <p:spPr>
          <a:xfrm>
            <a:off x="6839285" y="4492585"/>
            <a:ext cx="65319" cy="64199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6" y="98"/>
                  <a:pt x="100" y="75"/>
                  <a:pt x="100" y="47"/>
                </a:cubicBezTo>
                <a:cubicBezTo>
                  <a:pt x="100" y="25"/>
                  <a:pt x="76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C7E0FB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8" name="rect"/>
          <p:cNvSpPr/>
          <p:nvPr/>
        </p:nvSpPr>
        <p:spPr>
          <a:xfrm>
            <a:off x="5174249" y="4934449"/>
            <a:ext cx="65282" cy="64178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9" name="path"/>
          <p:cNvSpPr/>
          <p:nvPr/>
        </p:nvSpPr>
        <p:spPr>
          <a:xfrm>
            <a:off x="6839285" y="4713553"/>
            <a:ext cx="65319" cy="64129"/>
          </a:xfrm>
          <a:custGeom>
            <a:avLst/>
            <a:gdLst/>
            <a:ahLst/>
            <a:cxnLst/>
            <a:rect l="0" t="0" r="0" b="0"/>
            <a:pathLst>
              <a:path w="102" h="100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6" y="98"/>
                  <a:pt x="100" y="75"/>
                  <a:pt x="100" y="47"/>
                </a:cubicBezTo>
                <a:cubicBezTo>
                  <a:pt x="100" y="25"/>
                  <a:pt x="76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91B0FF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0" name="rect"/>
          <p:cNvSpPr/>
          <p:nvPr/>
        </p:nvSpPr>
        <p:spPr>
          <a:xfrm>
            <a:off x="6313409" y="5155574"/>
            <a:ext cx="65282" cy="64164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1" name="path"/>
          <p:cNvSpPr/>
          <p:nvPr/>
        </p:nvSpPr>
        <p:spPr>
          <a:xfrm>
            <a:off x="4753620" y="5323006"/>
            <a:ext cx="65282" cy="64164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91B0FF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2" name="path"/>
          <p:cNvSpPr/>
          <p:nvPr/>
        </p:nvSpPr>
        <p:spPr>
          <a:xfrm>
            <a:off x="4775501" y="5323006"/>
            <a:ext cx="65282" cy="64164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6" y="98"/>
                  <a:pt x="99" y="75"/>
                  <a:pt x="99" y="47"/>
                </a:cubicBezTo>
                <a:cubicBezTo>
                  <a:pt x="99" y="25"/>
                  <a:pt x="76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91B0FF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3" name="path"/>
          <p:cNvSpPr/>
          <p:nvPr/>
        </p:nvSpPr>
        <p:spPr>
          <a:xfrm>
            <a:off x="5174249" y="5045019"/>
            <a:ext cx="65282" cy="64164"/>
          </a:xfrm>
          <a:custGeom>
            <a:avLst/>
            <a:gdLst/>
            <a:ahLst/>
            <a:cxnLst/>
            <a:rect l="0" t="0" r="0" b="0"/>
            <a:pathLst>
              <a:path w="102" h="101">
                <a:moveTo>
                  <a:pt x="2" y="47"/>
                </a:moveTo>
                <a:cubicBezTo>
                  <a:pt x="2" y="75"/>
                  <a:pt x="25" y="98"/>
                  <a:pt x="48" y="98"/>
                </a:cubicBezTo>
                <a:cubicBezTo>
                  <a:pt x="77" y="98"/>
                  <a:pt x="99" y="75"/>
                  <a:pt x="99" y="47"/>
                </a:cubicBezTo>
                <a:cubicBezTo>
                  <a:pt x="99" y="25"/>
                  <a:pt x="77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91B0FF">
              <a:alpha val="100000"/>
            </a:srgbClr>
          </a:solidFill>
          <a:ln w="358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4" name="rect"/>
          <p:cNvSpPr/>
          <p:nvPr/>
        </p:nvSpPr>
        <p:spPr>
          <a:xfrm>
            <a:off x="5998028" y="5323006"/>
            <a:ext cx="65282" cy="6416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5" name="rect"/>
          <p:cNvSpPr/>
          <p:nvPr/>
        </p:nvSpPr>
        <p:spPr>
          <a:xfrm>
            <a:off x="5998028" y="5433561"/>
            <a:ext cx="65282" cy="6416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6" name="rect"/>
          <p:cNvSpPr/>
          <p:nvPr/>
        </p:nvSpPr>
        <p:spPr>
          <a:xfrm>
            <a:off x="6313409" y="5269506"/>
            <a:ext cx="65282" cy="6416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7" name="rect"/>
          <p:cNvSpPr/>
          <p:nvPr/>
        </p:nvSpPr>
        <p:spPr>
          <a:xfrm>
            <a:off x="8196140" y="4492585"/>
            <a:ext cx="65147" cy="64199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8" name="path"/>
          <p:cNvSpPr/>
          <p:nvPr/>
        </p:nvSpPr>
        <p:spPr>
          <a:xfrm>
            <a:off x="6839285" y="4603140"/>
            <a:ext cx="65319" cy="63986"/>
          </a:xfrm>
          <a:custGeom>
            <a:avLst/>
            <a:gdLst/>
            <a:ahLst/>
            <a:cxnLst/>
            <a:rect l="0" t="0" r="0" b="0"/>
            <a:pathLst>
              <a:path w="102" h="100">
                <a:moveTo>
                  <a:pt x="2" y="47"/>
                </a:moveTo>
                <a:cubicBezTo>
                  <a:pt x="2" y="75"/>
                  <a:pt x="25" y="97"/>
                  <a:pt x="48" y="97"/>
                </a:cubicBezTo>
                <a:cubicBezTo>
                  <a:pt x="76" y="97"/>
                  <a:pt x="100" y="75"/>
                  <a:pt x="100" y="47"/>
                </a:cubicBezTo>
                <a:cubicBezTo>
                  <a:pt x="100" y="25"/>
                  <a:pt x="76" y="2"/>
                  <a:pt x="48" y="2"/>
                </a:cubicBezTo>
                <a:cubicBezTo>
                  <a:pt x="25" y="2"/>
                  <a:pt x="2" y="25"/>
                  <a:pt x="2" y="47"/>
                </a:cubicBezTo>
              </a:path>
            </a:pathLst>
          </a:custGeom>
          <a:solidFill>
            <a:srgbClr val="0066CC">
              <a:alpha val="100000"/>
            </a:srgbClr>
          </a:solidFill>
          <a:ln w="358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9" name="path"/>
          <p:cNvSpPr/>
          <p:nvPr/>
        </p:nvSpPr>
        <p:spPr>
          <a:xfrm>
            <a:off x="4681030" y="5460521"/>
            <a:ext cx="315602" cy="11124"/>
          </a:xfrm>
          <a:custGeom>
            <a:avLst/>
            <a:gdLst/>
            <a:ahLst/>
            <a:cxnLst/>
            <a:rect l="0" t="0" r="0" b="0"/>
            <a:pathLst>
              <a:path w="497" h="17">
                <a:moveTo>
                  <a:pt x="0" y="8"/>
                </a:moveTo>
                <a:lnTo>
                  <a:pt x="497" y="8"/>
                </a:lnTo>
              </a:path>
            </a:pathLst>
          </a:custGeom>
          <a:noFill/>
          <a:ln w="11221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10" name="table 1210"/>
          <p:cNvGraphicFramePr>
            <a:graphicFrameLocks noGrp="1"/>
          </p:cNvGraphicFramePr>
          <p:nvPr/>
        </p:nvGraphicFramePr>
        <p:xfrm>
          <a:off x="110109" y="1088517"/>
          <a:ext cx="8636634" cy="4906009"/>
        </p:xfrm>
        <a:graphic>
          <a:graphicData uri="http://schemas.openxmlformats.org/drawingml/2006/table">
            <a:tbl>
              <a:tblPr/>
              <a:tblGrid>
                <a:gridCol w="8636634"/>
              </a:tblGrid>
              <a:tr h="48869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marL="4225925" algn="l" rtl="0" eaLnBrk="0">
                        <a:lnSpc>
                          <a:spcPts val="1460"/>
                        </a:lnSpc>
                      </a:pP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主要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竞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争者</a:t>
                      </a:r>
                      <a:r>
                        <a:rPr sz="12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200" dirty="0"/>
                    </a:p>
                    <a:p>
                      <a:pPr marL="3221990" algn="l" rtl="0" eaLnBrk="0">
                        <a:lnSpc>
                          <a:spcPct val="96000"/>
                        </a:lnSpc>
                        <a:spcBef>
                          <a:spcPts val="0"/>
                        </a:spcBef>
                      </a:pPr>
                      <a:r>
                        <a:rPr sz="1000" spc="5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  </a:t>
                      </a:r>
                      <a:r>
                        <a:rPr sz="1000" spc="3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r>
                        <a:rPr sz="1000" spc="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</a:t>
                      </a: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211" name="table 1211"/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1075943" y="1421701"/>
          <a:ext cx="7577454" cy="3946525"/>
        </p:xfrm>
        <a:graphic>
          <a:graphicData uri="http://schemas.openxmlformats.org/drawingml/2006/table">
            <a:tbl>
              <a:tblPr/>
              <a:tblGrid>
                <a:gridCol w="360679"/>
                <a:gridCol w="458469"/>
                <a:gridCol w="200025"/>
                <a:gridCol w="229869"/>
                <a:gridCol w="669925"/>
                <a:gridCol w="222250"/>
                <a:gridCol w="860425"/>
                <a:gridCol w="214629"/>
                <a:gridCol w="630554"/>
                <a:gridCol w="229869"/>
                <a:gridCol w="607059"/>
                <a:gridCol w="206375"/>
                <a:gridCol w="436244"/>
                <a:gridCol w="196850"/>
                <a:gridCol w="180339"/>
                <a:gridCol w="700405"/>
                <a:gridCol w="251459"/>
                <a:gridCol w="922019"/>
              </a:tblGrid>
              <a:tr h="483234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marL="429260" algn="l" rtl="0" eaLnBrk="0">
                        <a:lnSpc>
                          <a:spcPct val="92000"/>
                        </a:lnSpc>
                        <a:spcBef>
                          <a:spcPts val="0"/>
                        </a:spcBef>
                      </a:pPr>
                      <a:r>
                        <a:rPr sz="1200" spc="-20" dirty="0">
                          <a:ln w="436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高升</a:t>
                      </a:r>
                      <a:r>
                        <a:rPr sz="12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7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267335" indent="-1270" algn="l" rtl="0" eaLnBrk="0">
                        <a:lnSpc>
                          <a:spcPct val="100000"/>
                        </a:lnSpc>
                      </a:pPr>
                      <a:r>
                        <a:rPr sz="12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Supe</a:t>
                      </a:r>
                      <a:r>
                        <a:rPr sz="1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rLift</a:t>
                      </a:r>
                      <a:r>
                        <a:rPr sz="1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12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</a:t>
                      </a:r>
                      <a:r>
                        <a:rPr sz="12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43180" algn="l" rtl="0" eaLnBrk="0">
                        <a:lnSpc>
                          <a:spcPct val="81000"/>
                        </a:lnSpc>
                      </a:pPr>
                      <a:r>
                        <a:rPr sz="12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LiftExcit</a:t>
                      </a:r>
                      <a:r>
                        <a:rPr sz="1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250190" indent="6350" algn="l" rtl="0" eaLnBrk="0">
                        <a:lnSpc>
                          <a:spcPct val="104000"/>
                        </a:lnSpc>
                        <a:spcBef>
                          <a:spcPts val="5"/>
                        </a:spcBef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手拉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葫</a:t>
                      </a:r>
                      <a:r>
                        <a:rPr sz="1200" spc="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芦</a:t>
                      </a:r>
                      <a:r>
                        <a:rPr sz="1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12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2.0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6"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42545" algn="l" rtl="0" eaLnBrk="0">
                        <a:lnSpc>
                          <a:spcPct val="81000"/>
                        </a:lnSpc>
                      </a:pPr>
                      <a:r>
                        <a:rPr sz="1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iLift</a:t>
                      </a:r>
                      <a:r>
                        <a:rPr sz="1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</a:t>
                      </a:r>
                      <a:r>
                        <a:rPr sz="1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1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PowerLift</a:t>
                      </a:r>
                      <a:r>
                        <a:rPr sz="1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1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LiftMagic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7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290195" indent="-1270" algn="l" rtl="0" eaLnBrk="0">
                        <a:lnSpc>
                          <a:spcPct val="99000"/>
                        </a:lnSpc>
                      </a:pPr>
                      <a:r>
                        <a:rPr sz="12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Sisyph</a:t>
                      </a:r>
                      <a:r>
                        <a:rPr sz="1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os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1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200" spc="0" dirty="0">
                          <a:ln w="436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梯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ts val="43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43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08080"/>
                    </a:solidFill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08080"/>
                    </a:solidFill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08080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1954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039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400" dirty="0"/>
                    </a:p>
                    <a:p>
                      <a:pPr marL="635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400" dirty="0"/>
                    </a:p>
                    <a:p>
                      <a:pPr marL="26543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300" dirty="0"/>
                    </a:p>
                    <a:p>
                      <a:pPr marL="272415" algn="l" rtl="0" eaLnBrk="0">
                        <a:lnSpc>
                          <a:spcPct val="83000"/>
                        </a:lnSpc>
                        <a:spcBef>
                          <a:spcPts val="5"/>
                        </a:spcBef>
                      </a:pP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已宣</a:t>
                      </a: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布</a:t>
                      </a:r>
                      <a:endParaRPr lang="en-US" altLang="en-US" sz="1200" dirty="0"/>
                    </a:p>
                    <a:p>
                      <a:pPr marL="259715" algn="l" rtl="0" eaLnBrk="0">
                        <a:lnSpc>
                          <a:spcPts val="1545"/>
                        </a:lnSpc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3 201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400" dirty="0"/>
                    </a:p>
                    <a:p>
                      <a:pPr marL="25082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400" dirty="0"/>
                    </a:p>
                    <a:p>
                      <a:pPr marL="26543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400" dirty="0"/>
                    </a:p>
                    <a:p>
                      <a:pPr marL="2425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400" dirty="0"/>
                    </a:p>
                    <a:p>
                      <a:pPr marL="2165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400" dirty="0"/>
                    </a:p>
                    <a:p>
                      <a:pPr marL="2882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08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515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12065" algn="l" rtl="0" eaLnBrk="0">
                        <a:lnSpc>
                          <a:spcPct val="95000"/>
                        </a:lnSpc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吨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65405" algn="l" rtl="0" eaLnBrk="0">
                        <a:lnSpc>
                          <a:spcPct val="80000"/>
                        </a:lnSpc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5-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277495" algn="l" rtl="0" eaLnBrk="0">
                        <a:lnSpc>
                          <a:spcPct val="80000"/>
                        </a:lnSpc>
                      </a:pP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12-4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259715" algn="l" rtl="0" eaLnBrk="0">
                        <a:lnSpc>
                          <a:spcPct val="80000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35-55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3000"/>
                        </a:lnSpc>
                      </a:pPr>
                      <a:endParaRPr lang="en-US" altLang="en-US" sz="1000" dirty="0"/>
                    </a:p>
                    <a:p>
                      <a:pPr marL="2527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-10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267335" algn="l" rtl="0" eaLnBrk="0">
                        <a:lnSpc>
                          <a:spcPct val="80000"/>
                        </a:lnSpc>
                      </a:pP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-15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242570" algn="l" rtl="0" eaLnBrk="0">
                        <a:lnSpc>
                          <a:spcPct val="80000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20-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216535" algn="l" rtl="0" eaLnBrk="0">
                        <a:lnSpc>
                          <a:spcPct val="80000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25-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290195" algn="l" rtl="0" eaLnBrk="0">
                        <a:lnSpc>
                          <a:spcPct val="80000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30-45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32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1000"/>
                        </a:lnSpc>
                      </a:pPr>
                      <a:endParaRPr lang="en-US" altLang="en-US" sz="1000" dirty="0"/>
                    </a:p>
                    <a:p>
                      <a:pPr indent="8255" algn="l" rtl="0" eaLnBrk="0">
                        <a:lnSpc>
                          <a:spcPct val="103000"/>
                        </a:lnSpc>
                        <a:spcBef>
                          <a:spcPts val="5"/>
                        </a:spcBef>
                      </a:pP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公</a:t>
                      </a: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里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小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635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2-1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267335" algn="l" rtl="0" eaLnBrk="0">
                        <a:lnSpc>
                          <a:spcPct val="80000"/>
                        </a:lnSpc>
                      </a:pP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-12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259715" algn="l" rtl="0" eaLnBrk="0">
                        <a:lnSpc>
                          <a:spcPct val="80000"/>
                        </a:lnSpc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8-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250825" algn="l" rtl="0" eaLnBrk="0">
                        <a:lnSpc>
                          <a:spcPct val="80000"/>
                        </a:lnSpc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2-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26543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2-1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244475" algn="l" rtl="0" eaLnBrk="0">
                        <a:lnSpc>
                          <a:spcPct val="80000"/>
                        </a:lnSpc>
                      </a:pP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-15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228600" algn="l" rtl="0" eaLnBrk="0">
                        <a:lnSpc>
                          <a:spcPct val="80000"/>
                        </a:lnSpc>
                      </a:pP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10-2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300355" algn="l" rtl="0" eaLnBrk="0">
                        <a:lnSpc>
                          <a:spcPct val="80000"/>
                        </a:lnSpc>
                      </a:pP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10-2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32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000"/>
                        </a:lnSpc>
                      </a:pPr>
                      <a:endParaRPr lang="en-US" altLang="en-US" sz="100" dirty="0"/>
                    </a:p>
                    <a:p>
                      <a:pPr marL="11430" indent="-3175" algn="l" rtl="0" eaLnBrk="0">
                        <a:lnSpc>
                          <a:spcPct val="81000"/>
                        </a:lnSpc>
                      </a:pP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时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11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毫</a:t>
                      </a:r>
                      <a:r>
                        <a:rPr sz="11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米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800" dirty="0"/>
                    </a:p>
                    <a:p>
                      <a:pPr marL="635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22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800" dirty="0"/>
                    </a:p>
                    <a:p>
                      <a:pPr marL="2673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800" dirty="0"/>
                    </a:p>
                    <a:p>
                      <a:pPr marL="2552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800" dirty="0"/>
                    </a:p>
                    <a:p>
                      <a:pPr marL="262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180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800" dirty="0"/>
                    </a:p>
                    <a:p>
                      <a:pPr marL="2654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800" dirty="0"/>
                    </a:p>
                    <a:p>
                      <a:pPr marL="2425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28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800" dirty="0"/>
                    </a:p>
                    <a:p>
                      <a:pPr marL="21844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380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800" dirty="0"/>
                    </a:p>
                    <a:p>
                      <a:pPr marL="28575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000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1467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"/>
                        </a:lnSpc>
                      </a:pPr>
                      <a:endParaRPr lang="en-US" altLang="en-US" sz="100" dirty="0"/>
                    </a:p>
                    <a:p>
                      <a:pPr marL="7620" algn="l" rtl="0" eaLnBrk="0">
                        <a:lnSpc>
                          <a:spcPct val="87000"/>
                        </a:lnSpc>
                      </a:pPr>
                      <a:r>
                        <a:rPr sz="1800" spc="0" baseline="-6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C/</a:t>
                      </a:r>
                      <a:r>
                        <a:rPr sz="1200" spc="0" baseline="22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E1</a:t>
                      </a:r>
                      <a:endParaRPr lang="en-US" altLang="en-US" sz="78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3000"/>
                        </a:lnSpc>
                      </a:pPr>
                      <a:endParaRPr lang="en-US" altLang="en-US" sz="1000" dirty="0"/>
                    </a:p>
                    <a:p>
                      <a:pPr marL="1885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3854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37782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C/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4000"/>
                        </a:lnSpc>
                      </a:pPr>
                      <a:endParaRPr lang="en-US" altLang="en-US" sz="1000" dirty="0"/>
                    </a:p>
                    <a:p>
                      <a:pPr marL="3752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3000"/>
                        </a:lnSpc>
                      </a:pPr>
                      <a:endParaRPr lang="en-US" altLang="en-US" sz="1000" dirty="0"/>
                    </a:p>
                    <a:p>
                      <a:pPr marL="389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3625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C/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3365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marL="408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12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13" name="textbox 1213"/>
          <p:cNvSpPr/>
          <p:nvPr/>
        </p:nvSpPr>
        <p:spPr>
          <a:xfrm>
            <a:off x="108759" y="6362696"/>
            <a:ext cx="6832600" cy="3308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6000"/>
              </a:lnSpc>
            </a:pPr>
            <a:endParaRPr lang="en-US" altLang="en-US" sz="100" dirty="0"/>
          </a:p>
          <a:p>
            <a:pPr marL="626745" indent="-614045" algn="l" rtl="0" eaLnBrk="0">
              <a:lnSpc>
                <a:spcPct val="115000"/>
              </a:lnSpc>
            </a:pP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资料来源：伪装的乙方机械客户实例；产品信息来自公司网页和新闻剪报；乙方。伪装的乙方机械客户实例；公司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网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页和 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新闻剪报中的产品信息；乙方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900" dirty="0"/>
          </a:p>
        </p:txBody>
      </p:sp>
      <p:sp>
        <p:nvSpPr>
          <p:cNvPr id="1214" name="textbox 1214"/>
          <p:cNvSpPr/>
          <p:nvPr/>
        </p:nvSpPr>
        <p:spPr>
          <a:xfrm>
            <a:off x="471517" y="255327"/>
            <a:ext cx="2162810" cy="5962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4605" indent="-1905" algn="l" rtl="0" eaLnBrk="0">
              <a:lnSpc>
                <a:spcPct val="104000"/>
              </a:lnSpc>
            </a:pP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8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标准产品</a:t>
            </a:r>
            <a:r>
              <a:rPr sz="18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概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述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两个直接竞争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者</a:t>
            </a:r>
            <a:endParaRPr lang="en-US" altLang="en-US" sz="1800" dirty="0"/>
          </a:p>
        </p:txBody>
      </p:sp>
      <p:sp>
        <p:nvSpPr>
          <p:cNvPr id="1215" name="textbox 1215"/>
          <p:cNvSpPr/>
          <p:nvPr/>
        </p:nvSpPr>
        <p:spPr>
          <a:xfrm>
            <a:off x="204215" y="2999232"/>
            <a:ext cx="826135" cy="50355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9000"/>
              </a:lnSpc>
            </a:pPr>
            <a:endParaRPr lang="en-US" altLang="en-US" sz="100" dirty="0"/>
          </a:p>
          <a:p>
            <a:pPr marL="80010" algn="l" rtl="0" eaLnBrk="0">
              <a:lnSpc>
                <a:spcPts val="1455"/>
              </a:lnSpc>
            </a:pPr>
            <a:r>
              <a:rPr sz="1200" spc="-2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有效</a:t>
            </a: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载</a:t>
            </a:r>
            <a:r>
              <a:rPr sz="1200" spc="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荷</a:t>
            </a:r>
            <a:endParaRPr lang="en-US" altLang="en-US" sz="1200" dirty="0"/>
          </a:p>
        </p:txBody>
      </p:sp>
      <p:sp>
        <p:nvSpPr>
          <p:cNvPr id="1216" name="textbox 1216"/>
          <p:cNvSpPr/>
          <p:nvPr/>
        </p:nvSpPr>
        <p:spPr>
          <a:xfrm>
            <a:off x="204215" y="4207764"/>
            <a:ext cx="826135" cy="50355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8000"/>
              </a:lnSpc>
            </a:pPr>
            <a:endParaRPr lang="en-US" altLang="en-US" sz="400" dirty="0"/>
          </a:p>
          <a:p>
            <a:pPr marL="80645" indent="-1905" algn="l" rtl="0" eaLnBrk="0">
              <a:lnSpc>
                <a:spcPct val="100000"/>
              </a:lnSpc>
              <a:spcBef>
                <a:spcPts val="0"/>
              </a:spcBef>
            </a:pPr>
            <a:r>
              <a:rPr sz="1200" spc="-1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最高升</a:t>
            </a:r>
            <a:r>
              <a:rPr sz="1200" spc="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降</a:t>
            </a:r>
            <a:r>
              <a:rPr sz="12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sz="1200" spc="-2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高</a:t>
            </a:r>
            <a:r>
              <a:rPr sz="1200" spc="-1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1200" dirty="0"/>
          </a:p>
        </p:txBody>
      </p:sp>
      <p:sp>
        <p:nvSpPr>
          <p:cNvPr id="1217" name="textbox 1217"/>
          <p:cNvSpPr/>
          <p:nvPr/>
        </p:nvSpPr>
        <p:spPr>
          <a:xfrm>
            <a:off x="204215" y="5416296"/>
            <a:ext cx="826135" cy="50291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9000"/>
              </a:lnSpc>
            </a:pPr>
            <a:endParaRPr lang="en-US" altLang="en-US" sz="100" dirty="0"/>
          </a:p>
          <a:p>
            <a:pPr marL="74295" algn="l" rtl="0" eaLnBrk="0">
              <a:lnSpc>
                <a:spcPts val="1450"/>
              </a:lnSpc>
            </a:pP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项</a:t>
            </a:r>
            <a:r>
              <a:rPr sz="1200" spc="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目范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围</a:t>
            </a:r>
            <a:endParaRPr lang="en-US" altLang="en-US" sz="1200" dirty="0"/>
          </a:p>
        </p:txBody>
      </p:sp>
      <p:sp>
        <p:nvSpPr>
          <p:cNvPr id="1218" name="textbox 1218"/>
          <p:cNvSpPr/>
          <p:nvPr/>
        </p:nvSpPr>
        <p:spPr>
          <a:xfrm>
            <a:off x="204215" y="2395728"/>
            <a:ext cx="826135" cy="50228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marL="80010" algn="l" rtl="0" eaLnBrk="0">
              <a:lnSpc>
                <a:spcPts val="1450"/>
              </a:lnSpc>
              <a:spcBef>
                <a:spcPts val="0"/>
              </a:spcBef>
            </a:pPr>
            <a:r>
              <a:rPr sz="1200" spc="-10" dirty="0">
                <a:ln w="436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介</a:t>
            </a: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绍</a:t>
            </a:r>
            <a:r>
              <a:rPr sz="12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200" spc="-10" dirty="0">
                <a:ln w="436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介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绍</a:t>
            </a:r>
            <a:endParaRPr lang="en-US" altLang="en-US" sz="1200" dirty="0"/>
          </a:p>
        </p:txBody>
      </p:sp>
      <p:sp>
        <p:nvSpPr>
          <p:cNvPr id="1219" name="textbox 1219"/>
          <p:cNvSpPr/>
          <p:nvPr/>
        </p:nvSpPr>
        <p:spPr>
          <a:xfrm>
            <a:off x="204215" y="3604260"/>
            <a:ext cx="826135" cy="50355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marL="80010" algn="l" rtl="0" eaLnBrk="0">
              <a:lnSpc>
                <a:spcPct val="92000"/>
              </a:lnSpc>
              <a:spcBef>
                <a:spcPts val="5"/>
              </a:spcBef>
            </a:pPr>
            <a:r>
              <a:rPr sz="1200" spc="-20" dirty="0">
                <a:ln w="436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</a:t>
            </a:r>
            <a:r>
              <a:rPr sz="1200" spc="-10" dirty="0">
                <a:ln w="436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1200" dirty="0"/>
          </a:p>
        </p:txBody>
      </p:sp>
      <p:sp>
        <p:nvSpPr>
          <p:cNvPr id="1220" name="textbox 1220"/>
          <p:cNvSpPr/>
          <p:nvPr/>
        </p:nvSpPr>
        <p:spPr>
          <a:xfrm>
            <a:off x="204215" y="4812792"/>
            <a:ext cx="826135" cy="50228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marL="74295" algn="l" rtl="0" eaLnBrk="0">
              <a:lnSpc>
                <a:spcPts val="1460"/>
              </a:lnSpc>
              <a:spcBef>
                <a:spcPts val="5"/>
              </a:spcBef>
            </a:pP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动</a:t>
            </a:r>
            <a:r>
              <a:rPr sz="1200" spc="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力火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车</a:t>
            </a:r>
            <a:endParaRPr lang="en-US" altLang="en-US" sz="1200" dirty="0"/>
          </a:p>
        </p:txBody>
      </p:sp>
      <p:sp>
        <p:nvSpPr>
          <p:cNvPr id="1221" name="textbox 1221"/>
          <p:cNvSpPr/>
          <p:nvPr/>
        </p:nvSpPr>
        <p:spPr>
          <a:xfrm>
            <a:off x="204215" y="1431035"/>
            <a:ext cx="826135" cy="50228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1000"/>
              </a:lnSpc>
            </a:pPr>
            <a:endParaRPr lang="en-US" altLang="en-US" sz="1000" dirty="0"/>
          </a:p>
          <a:p>
            <a:pPr marL="73660" algn="l" rtl="0" eaLnBrk="0">
              <a:lnSpc>
                <a:spcPts val="1460"/>
              </a:lnSpc>
              <a:spcBef>
                <a:spcPts val="5"/>
              </a:spcBef>
            </a:pPr>
            <a:r>
              <a:rPr sz="12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200" spc="0" dirty="0">
                <a:ln w="436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品名称</a:t>
            </a:r>
            <a:endParaRPr lang="en-US" altLang="en-US" sz="1200" dirty="0"/>
          </a:p>
        </p:txBody>
      </p:sp>
      <p:pic>
        <p:nvPicPr>
          <p:cNvPr id="1222" name="picture 122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247644" y="1996440"/>
            <a:ext cx="1013460" cy="329184"/>
          </a:xfrm>
          <a:prstGeom prst="rect">
            <a:avLst/>
          </a:prstGeom>
        </p:spPr>
      </p:pic>
      <p:sp>
        <p:nvSpPr>
          <p:cNvPr id="1223" name="textbox 1223"/>
          <p:cNvSpPr/>
          <p:nvPr/>
        </p:nvSpPr>
        <p:spPr>
          <a:xfrm>
            <a:off x="204215" y="1955292"/>
            <a:ext cx="826135" cy="38671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5000"/>
              </a:lnSpc>
            </a:pPr>
            <a:endParaRPr lang="en-US" altLang="en-US" sz="700" dirty="0"/>
          </a:p>
          <a:p>
            <a:pPr marL="80645" algn="l" rtl="0" eaLnBrk="0">
              <a:lnSpc>
                <a:spcPts val="1465"/>
              </a:lnSpc>
              <a:spcBef>
                <a:spcPts val="5"/>
              </a:spcBef>
            </a:pPr>
            <a:r>
              <a:rPr sz="1200" spc="-10" dirty="0">
                <a:ln w="436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</a:t>
            </a: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场</a:t>
            </a:r>
            <a:r>
              <a:rPr sz="1200" spc="-10" dirty="0">
                <a:ln w="436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信息</a:t>
            </a:r>
            <a:endParaRPr lang="en-US" altLang="en-US" sz="1200" dirty="0"/>
          </a:p>
        </p:txBody>
      </p:sp>
      <p:pic>
        <p:nvPicPr>
          <p:cNvPr id="1224" name="picture 12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4370832" y="1996440"/>
            <a:ext cx="676655" cy="329184"/>
          </a:xfrm>
          <a:prstGeom prst="rect">
            <a:avLst/>
          </a:prstGeom>
        </p:spPr>
      </p:pic>
      <p:pic>
        <p:nvPicPr>
          <p:cNvPr id="1225" name="picture 12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6867144" y="1996440"/>
            <a:ext cx="673606" cy="329184"/>
          </a:xfrm>
          <a:prstGeom prst="rect">
            <a:avLst/>
          </a:prstGeom>
        </p:spPr>
      </p:pic>
      <p:sp>
        <p:nvSpPr>
          <p:cNvPr id="1228" name="textbox 1228"/>
          <p:cNvSpPr/>
          <p:nvPr/>
        </p:nvSpPr>
        <p:spPr>
          <a:xfrm>
            <a:off x="120264" y="6083761"/>
            <a:ext cx="1109344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- 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燃烧，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-</a:t>
            </a:r>
            <a:r>
              <a:rPr sz="9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电动</a:t>
            </a:r>
            <a:endParaRPr lang="en-US" altLang="en-US" sz="900" dirty="0"/>
          </a:p>
        </p:txBody>
      </p:sp>
      <p:sp>
        <p:nvSpPr>
          <p:cNvPr id="1229" name="textbox 1229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1230" name="textbox 1230"/>
          <p:cNvSpPr/>
          <p:nvPr/>
        </p:nvSpPr>
        <p:spPr>
          <a:xfrm>
            <a:off x="1495120" y="1231290"/>
            <a:ext cx="864869" cy="2108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60"/>
              </a:lnSpc>
            </a:pPr>
            <a:r>
              <a:rPr sz="1200" spc="-1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</a:t>
            </a: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竞</a:t>
            </a:r>
            <a:r>
              <a:rPr sz="1200" spc="-1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争者</a:t>
            </a:r>
            <a:r>
              <a:rPr sz="12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200" dirty="0"/>
          </a:p>
        </p:txBody>
      </p:sp>
      <p:pic>
        <p:nvPicPr>
          <p:cNvPr id="1233" name="picture 12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6035040" y="1996440"/>
            <a:ext cx="329184" cy="329184"/>
          </a:xfrm>
          <a:prstGeom prst="rect">
            <a:avLst/>
          </a:prstGeom>
        </p:spPr>
      </p:pic>
      <p:pic>
        <p:nvPicPr>
          <p:cNvPr id="1234" name="picture 123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187695" y="1996440"/>
            <a:ext cx="329184" cy="329184"/>
          </a:xfrm>
          <a:prstGeom prst="rect">
            <a:avLst/>
          </a:prstGeom>
        </p:spPr>
      </p:pic>
      <p:pic>
        <p:nvPicPr>
          <p:cNvPr id="1235" name="picture 123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1917191" y="1996440"/>
            <a:ext cx="329183" cy="329184"/>
          </a:xfrm>
          <a:prstGeom prst="rect">
            <a:avLst/>
          </a:prstGeom>
        </p:spPr>
      </p:pic>
      <p:pic>
        <p:nvPicPr>
          <p:cNvPr id="1236" name="picture 123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1543811" y="1996440"/>
            <a:ext cx="329183" cy="329184"/>
          </a:xfrm>
          <a:prstGeom prst="rect">
            <a:avLst/>
          </a:prstGeom>
        </p:spPr>
      </p:pic>
      <p:pic>
        <p:nvPicPr>
          <p:cNvPr id="1237" name="picture 123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2420111" y="1996440"/>
            <a:ext cx="329183" cy="329184"/>
          </a:xfrm>
          <a:prstGeom prst="rect">
            <a:avLst/>
          </a:prstGeom>
        </p:spPr>
      </p:pic>
      <p:pic>
        <p:nvPicPr>
          <p:cNvPr id="1238" name="picture 123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7866888" y="1996440"/>
            <a:ext cx="329183" cy="329184"/>
          </a:xfrm>
          <a:prstGeom prst="rect">
            <a:avLst/>
          </a:prstGeom>
        </p:spPr>
      </p:pic>
      <p:pic>
        <p:nvPicPr>
          <p:cNvPr id="1239" name="picture 12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6416040" y="1996440"/>
            <a:ext cx="329183" cy="329184"/>
          </a:xfrm>
          <a:prstGeom prst="rect">
            <a:avLst/>
          </a:prstGeom>
        </p:spPr>
      </p:pic>
      <p:grpSp>
        <p:nvGrpSpPr>
          <p:cNvPr id="286" name="group 28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1240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41" name="textbox 1241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93980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C</a:t>
              </a:r>
              <a:endParaRPr lang="en-US" altLang="en-US" sz="1800" dirty="0"/>
            </a:p>
          </p:txBody>
        </p:sp>
      </p:grpSp>
      <p:sp>
        <p:nvSpPr>
          <p:cNvPr id="1242" name="path"/>
          <p:cNvSpPr/>
          <p:nvPr/>
        </p:nvSpPr>
        <p:spPr>
          <a:xfrm>
            <a:off x="4410455" y="5545836"/>
            <a:ext cx="283464" cy="228600"/>
          </a:xfrm>
          <a:custGeom>
            <a:avLst/>
            <a:gdLst/>
            <a:ahLst/>
            <a:cxnLst/>
            <a:rect l="0" t="0" r="0" b="0"/>
            <a:pathLst>
              <a:path w="446" h="360">
                <a:moveTo>
                  <a:pt x="435" y="0"/>
                </a:moveTo>
                <a:lnTo>
                  <a:pt x="446" y="13"/>
                </a:lnTo>
                <a:lnTo>
                  <a:pt x="446" y="13"/>
                </a:lnTo>
                <a:lnTo>
                  <a:pt x="437" y="19"/>
                </a:lnTo>
                <a:lnTo>
                  <a:pt x="429" y="25"/>
                </a:lnTo>
                <a:lnTo>
                  <a:pt x="420" y="31"/>
                </a:lnTo>
                <a:lnTo>
                  <a:pt x="410" y="38"/>
                </a:lnTo>
                <a:lnTo>
                  <a:pt x="401" y="45"/>
                </a:lnTo>
                <a:lnTo>
                  <a:pt x="392" y="53"/>
                </a:lnTo>
                <a:lnTo>
                  <a:pt x="383" y="61"/>
                </a:lnTo>
                <a:lnTo>
                  <a:pt x="373" y="69"/>
                </a:lnTo>
                <a:lnTo>
                  <a:pt x="363" y="78"/>
                </a:lnTo>
                <a:lnTo>
                  <a:pt x="354" y="87"/>
                </a:lnTo>
                <a:lnTo>
                  <a:pt x="344" y="96"/>
                </a:lnTo>
                <a:lnTo>
                  <a:pt x="334" y="106"/>
                </a:lnTo>
                <a:lnTo>
                  <a:pt x="324" y="116"/>
                </a:lnTo>
                <a:lnTo>
                  <a:pt x="313" y="127"/>
                </a:lnTo>
                <a:lnTo>
                  <a:pt x="303" y="138"/>
                </a:lnTo>
                <a:lnTo>
                  <a:pt x="292" y="149"/>
                </a:lnTo>
                <a:lnTo>
                  <a:pt x="292" y="149"/>
                </a:lnTo>
                <a:lnTo>
                  <a:pt x="282" y="160"/>
                </a:lnTo>
                <a:lnTo>
                  <a:pt x="272" y="171"/>
                </a:lnTo>
                <a:lnTo>
                  <a:pt x="262" y="183"/>
                </a:lnTo>
                <a:lnTo>
                  <a:pt x="253" y="194"/>
                </a:lnTo>
                <a:lnTo>
                  <a:pt x="244" y="205"/>
                </a:lnTo>
                <a:lnTo>
                  <a:pt x="235" y="216"/>
                </a:lnTo>
                <a:lnTo>
                  <a:pt x="227" y="227"/>
                </a:lnTo>
                <a:lnTo>
                  <a:pt x="218" y="237"/>
                </a:lnTo>
                <a:lnTo>
                  <a:pt x="210" y="248"/>
                </a:lnTo>
                <a:lnTo>
                  <a:pt x="203" y="259"/>
                </a:lnTo>
                <a:lnTo>
                  <a:pt x="196" y="269"/>
                </a:lnTo>
                <a:lnTo>
                  <a:pt x="189" y="279"/>
                </a:lnTo>
                <a:lnTo>
                  <a:pt x="182" y="290"/>
                </a:lnTo>
                <a:lnTo>
                  <a:pt x="176" y="300"/>
                </a:lnTo>
                <a:lnTo>
                  <a:pt x="170" y="310"/>
                </a:lnTo>
                <a:lnTo>
                  <a:pt x="164" y="320"/>
                </a:lnTo>
                <a:lnTo>
                  <a:pt x="140" y="334"/>
                </a:lnTo>
                <a:lnTo>
                  <a:pt x="140" y="334"/>
                </a:lnTo>
                <a:lnTo>
                  <a:pt x="127" y="342"/>
                </a:lnTo>
                <a:lnTo>
                  <a:pt x="115" y="349"/>
                </a:lnTo>
                <a:lnTo>
                  <a:pt x="107" y="355"/>
                </a:lnTo>
                <a:lnTo>
                  <a:pt x="103" y="357"/>
                </a:lnTo>
                <a:lnTo>
                  <a:pt x="100" y="360"/>
                </a:lnTo>
                <a:lnTo>
                  <a:pt x="100" y="360"/>
                </a:lnTo>
                <a:lnTo>
                  <a:pt x="99" y="356"/>
                </a:lnTo>
                <a:lnTo>
                  <a:pt x="97" y="352"/>
                </a:lnTo>
                <a:lnTo>
                  <a:pt x="93" y="343"/>
                </a:lnTo>
                <a:lnTo>
                  <a:pt x="88" y="331"/>
                </a:lnTo>
                <a:lnTo>
                  <a:pt x="82" y="317"/>
                </a:lnTo>
                <a:lnTo>
                  <a:pt x="73" y="300"/>
                </a:lnTo>
                <a:lnTo>
                  <a:pt x="73" y="300"/>
                </a:lnTo>
                <a:lnTo>
                  <a:pt x="68" y="290"/>
                </a:lnTo>
                <a:lnTo>
                  <a:pt x="63" y="282"/>
                </a:lnTo>
                <a:lnTo>
                  <a:pt x="58" y="274"/>
                </a:lnTo>
                <a:lnTo>
                  <a:pt x="54" y="266"/>
                </a:lnTo>
                <a:lnTo>
                  <a:pt x="50" y="260"/>
                </a:lnTo>
                <a:lnTo>
                  <a:pt x="45" y="253"/>
                </a:lnTo>
                <a:lnTo>
                  <a:pt x="41" y="248"/>
                </a:lnTo>
                <a:lnTo>
                  <a:pt x="37" y="243"/>
                </a:lnTo>
                <a:lnTo>
                  <a:pt x="37" y="243"/>
                </a:lnTo>
                <a:lnTo>
                  <a:pt x="32" y="239"/>
                </a:lnTo>
                <a:lnTo>
                  <a:pt x="28" y="235"/>
                </a:lnTo>
                <a:lnTo>
                  <a:pt x="23" y="231"/>
                </a:lnTo>
                <a:lnTo>
                  <a:pt x="19" y="228"/>
                </a:lnTo>
                <a:lnTo>
                  <a:pt x="14" y="225"/>
                </a:lnTo>
                <a:lnTo>
                  <a:pt x="10" y="222"/>
                </a:lnTo>
                <a:lnTo>
                  <a:pt x="5" y="220"/>
                </a:lnTo>
                <a:lnTo>
                  <a:pt x="0" y="219"/>
                </a:lnTo>
                <a:lnTo>
                  <a:pt x="0" y="219"/>
                </a:lnTo>
                <a:lnTo>
                  <a:pt x="4" y="215"/>
                </a:lnTo>
                <a:lnTo>
                  <a:pt x="8" y="211"/>
                </a:lnTo>
                <a:lnTo>
                  <a:pt x="12" y="208"/>
                </a:lnTo>
                <a:lnTo>
                  <a:pt x="17" y="205"/>
                </a:lnTo>
                <a:lnTo>
                  <a:pt x="21" y="202"/>
                </a:lnTo>
                <a:lnTo>
                  <a:pt x="25" y="200"/>
                </a:lnTo>
                <a:lnTo>
                  <a:pt x="29" y="197"/>
                </a:lnTo>
                <a:lnTo>
                  <a:pt x="33" y="195"/>
                </a:lnTo>
                <a:lnTo>
                  <a:pt x="37" y="194"/>
                </a:lnTo>
                <a:lnTo>
                  <a:pt x="41" y="192"/>
                </a:lnTo>
                <a:lnTo>
                  <a:pt x="45" y="191"/>
                </a:lnTo>
                <a:lnTo>
                  <a:pt x="48" y="190"/>
                </a:lnTo>
                <a:lnTo>
                  <a:pt x="52" y="189"/>
                </a:lnTo>
                <a:lnTo>
                  <a:pt x="56" y="188"/>
                </a:lnTo>
                <a:lnTo>
                  <a:pt x="60" y="188"/>
                </a:lnTo>
                <a:lnTo>
                  <a:pt x="63" y="188"/>
                </a:lnTo>
                <a:lnTo>
                  <a:pt x="63" y="188"/>
                </a:lnTo>
                <a:lnTo>
                  <a:pt x="65" y="188"/>
                </a:lnTo>
                <a:lnTo>
                  <a:pt x="66" y="188"/>
                </a:lnTo>
                <a:lnTo>
                  <a:pt x="68" y="188"/>
                </a:lnTo>
                <a:lnTo>
                  <a:pt x="69" y="188"/>
                </a:lnTo>
                <a:lnTo>
                  <a:pt x="73" y="190"/>
                </a:lnTo>
                <a:lnTo>
                  <a:pt x="76" y="191"/>
                </a:lnTo>
                <a:lnTo>
                  <a:pt x="79" y="193"/>
                </a:lnTo>
                <a:lnTo>
                  <a:pt x="83" y="196"/>
                </a:lnTo>
                <a:lnTo>
                  <a:pt x="86" y="198"/>
                </a:lnTo>
                <a:lnTo>
                  <a:pt x="89" y="202"/>
                </a:lnTo>
                <a:lnTo>
                  <a:pt x="93" y="206"/>
                </a:lnTo>
                <a:lnTo>
                  <a:pt x="96" y="210"/>
                </a:lnTo>
                <a:lnTo>
                  <a:pt x="100" y="215"/>
                </a:lnTo>
                <a:lnTo>
                  <a:pt x="103" y="220"/>
                </a:lnTo>
                <a:lnTo>
                  <a:pt x="107" y="225"/>
                </a:lnTo>
                <a:lnTo>
                  <a:pt x="111" y="231"/>
                </a:lnTo>
                <a:lnTo>
                  <a:pt x="115" y="238"/>
                </a:lnTo>
                <a:lnTo>
                  <a:pt x="118" y="245"/>
                </a:lnTo>
                <a:lnTo>
                  <a:pt x="128" y="264"/>
                </a:lnTo>
                <a:lnTo>
                  <a:pt x="128" y="264"/>
                </a:lnTo>
                <a:lnTo>
                  <a:pt x="135" y="254"/>
                </a:lnTo>
                <a:lnTo>
                  <a:pt x="142" y="245"/>
                </a:lnTo>
                <a:lnTo>
                  <a:pt x="150" y="235"/>
                </a:lnTo>
                <a:lnTo>
                  <a:pt x="157" y="225"/>
                </a:lnTo>
                <a:lnTo>
                  <a:pt x="165" y="216"/>
                </a:lnTo>
                <a:lnTo>
                  <a:pt x="173" y="206"/>
                </a:lnTo>
                <a:lnTo>
                  <a:pt x="182" y="196"/>
                </a:lnTo>
                <a:lnTo>
                  <a:pt x="190" y="187"/>
                </a:lnTo>
                <a:lnTo>
                  <a:pt x="199" y="178"/>
                </a:lnTo>
                <a:lnTo>
                  <a:pt x="208" y="168"/>
                </a:lnTo>
                <a:lnTo>
                  <a:pt x="217" y="159"/>
                </a:lnTo>
                <a:lnTo>
                  <a:pt x="227" y="149"/>
                </a:lnTo>
                <a:lnTo>
                  <a:pt x="237" y="140"/>
                </a:lnTo>
                <a:lnTo>
                  <a:pt x="247" y="131"/>
                </a:lnTo>
                <a:lnTo>
                  <a:pt x="257" y="122"/>
                </a:lnTo>
                <a:lnTo>
                  <a:pt x="268" y="112"/>
                </a:lnTo>
                <a:lnTo>
                  <a:pt x="268" y="112"/>
                </a:lnTo>
                <a:lnTo>
                  <a:pt x="279" y="103"/>
                </a:lnTo>
                <a:lnTo>
                  <a:pt x="289" y="95"/>
                </a:lnTo>
                <a:lnTo>
                  <a:pt x="300" y="86"/>
                </a:lnTo>
                <a:lnTo>
                  <a:pt x="310" y="78"/>
                </a:lnTo>
                <a:lnTo>
                  <a:pt x="321" y="70"/>
                </a:lnTo>
                <a:lnTo>
                  <a:pt x="331" y="62"/>
                </a:lnTo>
                <a:lnTo>
                  <a:pt x="342" y="55"/>
                </a:lnTo>
                <a:lnTo>
                  <a:pt x="352" y="47"/>
                </a:lnTo>
                <a:lnTo>
                  <a:pt x="363" y="40"/>
                </a:lnTo>
                <a:lnTo>
                  <a:pt x="373" y="34"/>
                </a:lnTo>
                <a:lnTo>
                  <a:pt x="383" y="27"/>
                </a:lnTo>
                <a:lnTo>
                  <a:pt x="394" y="21"/>
                </a:lnTo>
                <a:lnTo>
                  <a:pt x="404" y="15"/>
                </a:lnTo>
                <a:lnTo>
                  <a:pt x="414" y="10"/>
                </a:lnTo>
                <a:lnTo>
                  <a:pt x="424" y="5"/>
                </a:lnTo>
                <a:lnTo>
                  <a:pt x="435" y="0"/>
                </a:lnTo>
                <a:lnTo>
                  <a:pt x="435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3" name="path"/>
          <p:cNvSpPr/>
          <p:nvPr/>
        </p:nvSpPr>
        <p:spPr>
          <a:xfrm>
            <a:off x="1583436" y="5545836"/>
            <a:ext cx="283463" cy="228600"/>
          </a:xfrm>
          <a:custGeom>
            <a:avLst/>
            <a:gdLst/>
            <a:ahLst/>
            <a:cxnLst/>
            <a:rect l="0" t="0" r="0" b="0"/>
            <a:pathLst>
              <a:path w="446" h="360">
                <a:moveTo>
                  <a:pt x="434" y="0"/>
                </a:moveTo>
                <a:lnTo>
                  <a:pt x="446" y="13"/>
                </a:lnTo>
                <a:lnTo>
                  <a:pt x="446" y="13"/>
                </a:lnTo>
                <a:lnTo>
                  <a:pt x="437" y="19"/>
                </a:lnTo>
                <a:lnTo>
                  <a:pt x="429" y="25"/>
                </a:lnTo>
                <a:lnTo>
                  <a:pt x="420" y="31"/>
                </a:lnTo>
                <a:lnTo>
                  <a:pt x="410" y="38"/>
                </a:lnTo>
                <a:lnTo>
                  <a:pt x="401" y="45"/>
                </a:lnTo>
                <a:lnTo>
                  <a:pt x="392" y="53"/>
                </a:lnTo>
                <a:lnTo>
                  <a:pt x="383" y="61"/>
                </a:lnTo>
                <a:lnTo>
                  <a:pt x="373" y="69"/>
                </a:lnTo>
                <a:lnTo>
                  <a:pt x="364" y="78"/>
                </a:lnTo>
                <a:lnTo>
                  <a:pt x="354" y="87"/>
                </a:lnTo>
                <a:lnTo>
                  <a:pt x="344" y="96"/>
                </a:lnTo>
                <a:lnTo>
                  <a:pt x="334" y="106"/>
                </a:lnTo>
                <a:lnTo>
                  <a:pt x="324" y="116"/>
                </a:lnTo>
                <a:lnTo>
                  <a:pt x="314" y="127"/>
                </a:lnTo>
                <a:lnTo>
                  <a:pt x="303" y="138"/>
                </a:lnTo>
                <a:lnTo>
                  <a:pt x="293" y="149"/>
                </a:lnTo>
                <a:lnTo>
                  <a:pt x="293" y="149"/>
                </a:lnTo>
                <a:lnTo>
                  <a:pt x="282" y="160"/>
                </a:lnTo>
                <a:lnTo>
                  <a:pt x="272" y="171"/>
                </a:lnTo>
                <a:lnTo>
                  <a:pt x="262" y="183"/>
                </a:lnTo>
                <a:lnTo>
                  <a:pt x="253" y="194"/>
                </a:lnTo>
                <a:lnTo>
                  <a:pt x="244" y="205"/>
                </a:lnTo>
                <a:lnTo>
                  <a:pt x="235" y="216"/>
                </a:lnTo>
                <a:lnTo>
                  <a:pt x="226" y="227"/>
                </a:lnTo>
                <a:lnTo>
                  <a:pt x="218" y="237"/>
                </a:lnTo>
                <a:lnTo>
                  <a:pt x="210" y="248"/>
                </a:lnTo>
                <a:lnTo>
                  <a:pt x="203" y="259"/>
                </a:lnTo>
                <a:lnTo>
                  <a:pt x="196" y="269"/>
                </a:lnTo>
                <a:lnTo>
                  <a:pt x="189" y="279"/>
                </a:lnTo>
                <a:lnTo>
                  <a:pt x="182" y="290"/>
                </a:lnTo>
                <a:lnTo>
                  <a:pt x="176" y="300"/>
                </a:lnTo>
                <a:lnTo>
                  <a:pt x="170" y="310"/>
                </a:lnTo>
                <a:lnTo>
                  <a:pt x="164" y="320"/>
                </a:lnTo>
                <a:lnTo>
                  <a:pt x="140" y="334"/>
                </a:lnTo>
                <a:lnTo>
                  <a:pt x="140" y="334"/>
                </a:lnTo>
                <a:lnTo>
                  <a:pt x="126" y="342"/>
                </a:lnTo>
                <a:lnTo>
                  <a:pt x="115" y="349"/>
                </a:lnTo>
                <a:lnTo>
                  <a:pt x="106" y="355"/>
                </a:lnTo>
                <a:lnTo>
                  <a:pt x="103" y="357"/>
                </a:lnTo>
                <a:lnTo>
                  <a:pt x="100" y="360"/>
                </a:lnTo>
                <a:lnTo>
                  <a:pt x="100" y="360"/>
                </a:lnTo>
                <a:lnTo>
                  <a:pt x="99" y="356"/>
                </a:lnTo>
                <a:lnTo>
                  <a:pt x="97" y="352"/>
                </a:lnTo>
                <a:lnTo>
                  <a:pt x="93" y="343"/>
                </a:lnTo>
                <a:lnTo>
                  <a:pt x="88" y="331"/>
                </a:lnTo>
                <a:lnTo>
                  <a:pt x="82" y="317"/>
                </a:lnTo>
                <a:lnTo>
                  <a:pt x="73" y="300"/>
                </a:lnTo>
                <a:lnTo>
                  <a:pt x="73" y="300"/>
                </a:lnTo>
                <a:lnTo>
                  <a:pt x="68" y="290"/>
                </a:lnTo>
                <a:lnTo>
                  <a:pt x="63" y="282"/>
                </a:lnTo>
                <a:lnTo>
                  <a:pt x="58" y="274"/>
                </a:lnTo>
                <a:lnTo>
                  <a:pt x="54" y="266"/>
                </a:lnTo>
                <a:lnTo>
                  <a:pt x="50" y="260"/>
                </a:lnTo>
                <a:lnTo>
                  <a:pt x="45" y="253"/>
                </a:lnTo>
                <a:lnTo>
                  <a:pt x="41" y="248"/>
                </a:lnTo>
                <a:lnTo>
                  <a:pt x="37" y="243"/>
                </a:lnTo>
                <a:lnTo>
                  <a:pt x="37" y="243"/>
                </a:lnTo>
                <a:lnTo>
                  <a:pt x="33" y="239"/>
                </a:lnTo>
                <a:lnTo>
                  <a:pt x="28" y="235"/>
                </a:lnTo>
                <a:lnTo>
                  <a:pt x="24" y="231"/>
                </a:lnTo>
                <a:lnTo>
                  <a:pt x="19" y="228"/>
                </a:lnTo>
                <a:lnTo>
                  <a:pt x="14" y="225"/>
                </a:lnTo>
                <a:lnTo>
                  <a:pt x="10" y="222"/>
                </a:lnTo>
                <a:lnTo>
                  <a:pt x="5" y="220"/>
                </a:lnTo>
                <a:lnTo>
                  <a:pt x="0" y="219"/>
                </a:lnTo>
                <a:lnTo>
                  <a:pt x="0" y="219"/>
                </a:lnTo>
                <a:lnTo>
                  <a:pt x="4" y="215"/>
                </a:lnTo>
                <a:lnTo>
                  <a:pt x="8" y="211"/>
                </a:lnTo>
                <a:lnTo>
                  <a:pt x="12" y="208"/>
                </a:lnTo>
                <a:lnTo>
                  <a:pt x="16" y="205"/>
                </a:lnTo>
                <a:lnTo>
                  <a:pt x="21" y="202"/>
                </a:lnTo>
                <a:lnTo>
                  <a:pt x="25" y="200"/>
                </a:lnTo>
                <a:lnTo>
                  <a:pt x="29" y="197"/>
                </a:lnTo>
                <a:lnTo>
                  <a:pt x="33" y="195"/>
                </a:lnTo>
                <a:lnTo>
                  <a:pt x="37" y="194"/>
                </a:lnTo>
                <a:lnTo>
                  <a:pt x="41" y="192"/>
                </a:lnTo>
                <a:lnTo>
                  <a:pt x="45" y="191"/>
                </a:lnTo>
                <a:lnTo>
                  <a:pt x="48" y="190"/>
                </a:lnTo>
                <a:lnTo>
                  <a:pt x="52" y="189"/>
                </a:lnTo>
                <a:lnTo>
                  <a:pt x="56" y="188"/>
                </a:lnTo>
                <a:lnTo>
                  <a:pt x="60" y="188"/>
                </a:lnTo>
                <a:lnTo>
                  <a:pt x="63" y="188"/>
                </a:lnTo>
                <a:lnTo>
                  <a:pt x="63" y="188"/>
                </a:lnTo>
                <a:lnTo>
                  <a:pt x="65" y="188"/>
                </a:lnTo>
                <a:lnTo>
                  <a:pt x="66" y="188"/>
                </a:lnTo>
                <a:lnTo>
                  <a:pt x="68" y="188"/>
                </a:lnTo>
                <a:lnTo>
                  <a:pt x="69" y="188"/>
                </a:lnTo>
                <a:lnTo>
                  <a:pt x="73" y="190"/>
                </a:lnTo>
                <a:lnTo>
                  <a:pt x="76" y="191"/>
                </a:lnTo>
                <a:lnTo>
                  <a:pt x="79" y="193"/>
                </a:lnTo>
                <a:lnTo>
                  <a:pt x="83" y="196"/>
                </a:lnTo>
                <a:lnTo>
                  <a:pt x="86" y="198"/>
                </a:lnTo>
                <a:lnTo>
                  <a:pt x="89" y="202"/>
                </a:lnTo>
                <a:lnTo>
                  <a:pt x="93" y="206"/>
                </a:lnTo>
                <a:lnTo>
                  <a:pt x="96" y="210"/>
                </a:lnTo>
                <a:lnTo>
                  <a:pt x="100" y="215"/>
                </a:lnTo>
                <a:lnTo>
                  <a:pt x="104" y="220"/>
                </a:lnTo>
                <a:lnTo>
                  <a:pt x="107" y="225"/>
                </a:lnTo>
                <a:lnTo>
                  <a:pt x="111" y="231"/>
                </a:lnTo>
                <a:lnTo>
                  <a:pt x="114" y="238"/>
                </a:lnTo>
                <a:lnTo>
                  <a:pt x="118" y="245"/>
                </a:lnTo>
                <a:lnTo>
                  <a:pt x="128" y="264"/>
                </a:lnTo>
                <a:lnTo>
                  <a:pt x="128" y="264"/>
                </a:lnTo>
                <a:lnTo>
                  <a:pt x="135" y="254"/>
                </a:lnTo>
                <a:lnTo>
                  <a:pt x="142" y="245"/>
                </a:lnTo>
                <a:lnTo>
                  <a:pt x="150" y="235"/>
                </a:lnTo>
                <a:lnTo>
                  <a:pt x="157" y="225"/>
                </a:lnTo>
                <a:lnTo>
                  <a:pt x="165" y="216"/>
                </a:lnTo>
                <a:lnTo>
                  <a:pt x="173" y="206"/>
                </a:lnTo>
                <a:lnTo>
                  <a:pt x="182" y="196"/>
                </a:lnTo>
                <a:lnTo>
                  <a:pt x="190" y="187"/>
                </a:lnTo>
                <a:lnTo>
                  <a:pt x="199" y="178"/>
                </a:lnTo>
                <a:lnTo>
                  <a:pt x="208" y="168"/>
                </a:lnTo>
                <a:lnTo>
                  <a:pt x="218" y="159"/>
                </a:lnTo>
                <a:lnTo>
                  <a:pt x="227" y="149"/>
                </a:lnTo>
                <a:lnTo>
                  <a:pt x="237" y="140"/>
                </a:lnTo>
                <a:lnTo>
                  <a:pt x="247" y="131"/>
                </a:lnTo>
                <a:lnTo>
                  <a:pt x="258" y="122"/>
                </a:lnTo>
                <a:lnTo>
                  <a:pt x="268" y="112"/>
                </a:lnTo>
                <a:lnTo>
                  <a:pt x="268" y="112"/>
                </a:lnTo>
                <a:lnTo>
                  <a:pt x="279" y="103"/>
                </a:lnTo>
                <a:lnTo>
                  <a:pt x="289" y="95"/>
                </a:lnTo>
                <a:lnTo>
                  <a:pt x="300" y="86"/>
                </a:lnTo>
                <a:lnTo>
                  <a:pt x="310" y="78"/>
                </a:lnTo>
                <a:lnTo>
                  <a:pt x="321" y="70"/>
                </a:lnTo>
                <a:lnTo>
                  <a:pt x="331" y="62"/>
                </a:lnTo>
                <a:lnTo>
                  <a:pt x="342" y="55"/>
                </a:lnTo>
                <a:lnTo>
                  <a:pt x="352" y="47"/>
                </a:lnTo>
                <a:lnTo>
                  <a:pt x="363" y="40"/>
                </a:lnTo>
                <a:lnTo>
                  <a:pt x="373" y="34"/>
                </a:lnTo>
                <a:lnTo>
                  <a:pt x="383" y="27"/>
                </a:lnTo>
                <a:lnTo>
                  <a:pt x="394" y="21"/>
                </a:lnTo>
                <a:lnTo>
                  <a:pt x="404" y="15"/>
                </a:lnTo>
                <a:lnTo>
                  <a:pt x="414" y="10"/>
                </a:lnTo>
                <a:lnTo>
                  <a:pt x="424" y="5"/>
                </a:lnTo>
                <a:lnTo>
                  <a:pt x="434" y="0"/>
                </a:lnTo>
                <a:lnTo>
                  <a:pt x="434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4" name="path"/>
          <p:cNvSpPr/>
          <p:nvPr/>
        </p:nvSpPr>
        <p:spPr>
          <a:xfrm>
            <a:off x="5247132" y="5545836"/>
            <a:ext cx="283463" cy="228600"/>
          </a:xfrm>
          <a:custGeom>
            <a:avLst/>
            <a:gdLst/>
            <a:ahLst/>
            <a:cxnLst/>
            <a:rect l="0" t="0" r="0" b="0"/>
            <a:pathLst>
              <a:path w="446" h="360">
                <a:moveTo>
                  <a:pt x="435" y="0"/>
                </a:moveTo>
                <a:lnTo>
                  <a:pt x="446" y="13"/>
                </a:lnTo>
                <a:lnTo>
                  <a:pt x="446" y="13"/>
                </a:lnTo>
                <a:lnTo>
                  <a:pt x="437" y="19"/>
                </a:lnTo>
                <a:lnTo>
                  <a:pt x="429" y="25"/>
                </a:lnTo>
                <a:lnTo>
                  <a:pt x="420" y="31"/>
                </a:lnTo>
                <a:lnTo>
                  <a:pt x="411" y="38"/>
                </a:lnTo>
                <a:lnTo>
                  <a:pt x="401" y="45"/>
                </a:lnTo>
                <a:lnTo>
                  <a:pt x="392" y="53"/>
                </a:lnTo>
                <a:lnTo>
                  <a:pt x="383" y="61"/>
                </a:lnTo>
                <a:lnTo>
                  <a:pt x="373" y="69"/>
                </a:lnTo>
                <a:lnTo>
                  <a:pt x="363" y="78"/>
                </a:lnTo>
                <a:lnTo>
                  <a:pt x="354" y="87"/>
                </a:lnTo>
                <a:lnTo>
                  <a:pt x="344" y="96"/>
                </a:lnTo>
                <a:lnTo>
                  <a:pt x="334" y="106"/>
                </a:lnTo>
                <a:lnTo>
                  <a:pt x="324" y="116"/>
                </a:lnTo>
                <a:lnTo>
                  <a:pt x="313" y="127"/>
                </a:lnTo>
                <a:lnTo>
                  <a:pt x="303" y="138"/>
                </a:lnTo>
                <a:lnTo>
                  <a:pt x="292" y="149"/>
                </a:lnTo>
                <a:lnTo>
                  <a:pt x="292" y="149"/>
                </a:lnTo>
                <a:lnTo>
                  <a:pt x="282" y="160"/>
                </a:lnTo>
                <a:lnTo>
                  <a:pt x="272" y="171"/>
                </a:lnTo>
                <a:lnTo>
                  <a:pt x="262" y="183"/>
                </a:lnTo>
                <a:lnTo>
                  <a:pt x="253" y="194"/>
                </a:lnTo>
                <a:lnTo>
                  <a:pt x="244" y="205"/>
                </a:lnTo>
                <a:lnTo>
                  <a:pt x="235" y="216"/>
                </a:lnTo>
                <a:lnTo>
                  <a:pt x="227" y="227"/>
                </a:lnTo>
                <a:lnTo>
                  <a:pt x="218" y="237"/>
                </a:lnTo>
                <a:lnTo>
                  <a:pt x="211" y="248"/>
                </a:lnTo>
                <a:lnTo>
                  <a:pt x="203" y="259"/>
                </a:lnTo>
                <a:lnTo>
                  <a:pt x="196" y="269"/>
                </a:lnTo>
                <a:lnTo>
                  <a:pt x="189" y="279"/>
                </a:lnTo>
                <a:lnTo>
                  <a:pt x="182" y="290"/>
                </a:lnTo>
                <a:lnTo>
                  <a:pt x="176" y="300"/>
                </a:lnTo>
                <a:lnTo>
                  <a:pt x="170" y="310"/>
                </a:lnTo>
                <a:lnTo>
                  <a:pt x="164" y="320"/>
                </a:lnTo>
                <a:lnTo>
                  <a:pt x="140" y="334"/>
                </a:lnTo>
                <a:lnTo>
                  <a:pt x="140" y="334"/>
                </a:lnTo>
                <a:lnTo>
                  <a:pt x="127" y="342"/>
                </a:lnTo>
                <a:lnTo>
                  <a:pt x="115" y="349"/>
                </a:lnTo>
                <a:lnTo>
                  <a:pt x="107" y="355"/>
                </a:lnTo>
                <a:lnTo>
                  <a:pt x="103" y="357"/>
                </a:lnTo>
                <a:lnTo>
                  <a:pt x="100" y="360"/>
                </a:lnTo>
                <a:lnTo>
                  <a:pt x="100" y="360"/>
                </a:lnTo>
                <a:lnTo>
                  <a:pt x="99" y="356"/>
                </a:lnTo>
                <a:lnTo>
                  <a:pt x="97" y="352"/>
                </a:lnTo>
                <a:lnTo>
                  <a:pt x="93" y="343"/>
                </a:lnTo>
                <a:lnTo>
                  <a:pt x="88" y="331"/>
                </a:lnTo>
                <a:lnTo>
                  <a:pt x="82" y="317"/>
                </a:lnTo>
                <a:lnTo>
                  <a:pt x="73" y="300"/>
                </a:lnTo>
                <a:lnTo>
                  <a:pt x="73" y="300"/>
                </a:lnTo>
                <a:lnTo>
                  <a:pt x="68" y="290"/>
                </a:lnTo>
                <a:lnTo>
                  <a:pt x="63" y="282"/>
                </a:lnTo>
                <a:lnTo>
                  <a:pt x="58" y="274"/>
                </a:lnTo>
                <a:lnTo>
                  <a:pt x="54" y="266"/>
                </a:lnTo>
                <a:lnTo>
                  <a:pt x="50" y="260"/>
                </a:lnTo>
                <a:lnTo>
                  <a:pt x="45" y="253"/>
                </a:lnTo>
                <a:lnTo>
                  <a:pt x="41" y="248"/>
                </a:lnTo>
                <a:lnTo>
                  <a:pt x="37" y="243"/>
                </a:lnTo>
                <a:lnTo>
                  <a:pt x="37" y="243"/>
                </a:lnTo>
                <a:lnTo>
                  <a:pt x="32" y="239"/>
                </a:lnTo>
                <a:lnTo>
                  <a:pt x="28" y="235"/>
                </a:lnTo>
                <a:lnTo>
                  <a:pt x="23" y="231"/>
                </a:lnTo>
                <a:lnTo>
                  <a:pt x="19" y="228"/>
                </a:lnTo>
                <a:lnTo>
                  <a:pt x="14" y="225"/>
                </a:lnTo>
                <a:lnTo>
                  <a:pt x="10" y="222"/>
                </a:lnTo>
                <a:lnTo>
                  <a:pt x="5" y="220"/>
                </a:lnTo>
                <a:lnTo>
                  <a:pt x="0" y="219"/>
                </a:lnTo>
                <a:lnTo>
                  <a:pt x="0" y="219"/>
                </a:lnTo>
                <a:lnTo>
                  <a:pt x="4" y="215"/>
                </a:lnTo>
                <a:lnTo>
                  <a:pt x="8" y="211"/>
                </a:lnTo>
                <a:lnTo>
                  <a:pt x="12" y="208"/>
                </a:lnTo>
                <a:lnTo>
                  <a:pt x="17" y="205"/>
                </a:lnTo>
                <a:lnTo>
                  <a:pt x="21" y="202"/>
                </a:lnTo>
                <a:lnTo>
                  <a:pt x="25" y="200"/>
                </a:lnTo>
                <a:lnTo>
                  <a:pt x="29" y="197"/>
                </a:lnTo>
                <a:lnTo>
                  <a:pt x="33" y="195"/>
                </a:lnTo>
                <a:lnTo>
                  <a:pt x="37" y="194"/>
                </a:lnTo>
                <a:lnTo>
                  <a:pt x="41" y="192"/>
                </a:lnTo>
                <a:lnTo>
                  <a:pt x="45" y="191"/>
                </a:lnTo>
                <a:lnTo>
                  <a:pt x="48" y="190"/>
                </a:lnTo>
                <a:lnTo>
                  <a:pt x="52" y="189"/>
                </a:lnTo>
                <a:lnTo>
                  <a:pt x="56" y="188"/>
                </a:lnTo>
                <a:lnTo>
                  <a:pt x="60" y="188"/>
                </a:lnTo>
                <a:lnTo>
                  <a:pt x="63" y="188"/>
                </a:lnTo>
                <a:lnTo>
                  <a:pt x="63" y="188"/>
                </a:lnTo>
                <a:lnTo>
                  <a:pt x="65" y="188"/>
                </a:lnTo>
                <a:lnTo>
                  <a:pt x="66" y="188"/>
                </a:lnTo>
                <a:lnTo>
                  <a:pt x="68" y="188"/>
                </a:lnTo>
                <a:lnTo>
                  <a:pt x="69" y="188"/>
                </a:lnTo>
                <a:lnTo>
                  <a:pt x="73" y="190"/>
                </a:lnTo>
                <a:lnTo>
                  <a:pt x="76" y="191"/>
                </a:lnTo>
                <a:lnTo>
                  <a:pt x="79" y="193"/>
                </a:lnTo>
                <a:lnTo>
                  <a:pt x="83" y="196"/>
                </a:lnTo>
                <a:lnTo>
                  <a:pt x="86" y="198"/>
                </a:lnTo>
                <a:lnTo>
                  <a:pt x="89" y="202"/>
                </a:lnTo>
                <a:lnTo>
                  <a:pt x="93" y="206"/>
                </a:lnTo>
                <a:lnTo>
                  <a:pt x="96" y="210"/>
                </a:lnTo>
                <a:lnTo>
                  <a:pt x="100" y="215"/>
                </a:lnTo>
                <a:lnTo>
                  <a:pt x="103" y="220"/>
                </a:lnTo>
                <a:lnTo>
                  <a:pt x="107" y="225"/>
                </a:lnTo>
                <a:lnTo>
                  <a:pt x="111" y="231"/>
                </a:lnTo>
                <a:lnTo>
                  <a:pt x="115" y="238"/>
                </a:lnTo>
                <a:lnTo>
                  <a:pt x="118" y="245"/>
                </a:lnTo>
                <a:lnTo>
                  <a:pt x="128" y="264"/>
                </a:lnTo>
                <a:lnTo>
                  <a:pt x="128" y="264"/>
                </a:lnTo>
                <a:lnTo>
                  <a:pt x="135" y="254"/>
                </a:lnTo>
                <a:lnTo>
                  <a:pt x="142" y="245"/>
                </a:lnTo>
                <a:lnTo>
                  <a:pt x="150" y="235"/>
                </a:lnTo>
                <a:lnTo>
                  <a:pt x="157" y="225"/>
                </a:lnTo>
                <a:lnTo>
                  <a:pt x="165" y="216"/>
                </a:lnTo>
                <a:lnTo>
                  <a:pt x="173" y="206"/>
                </a:lnTo>
                <a:lnTo>
                  <a:pt x="182" y="196"/>
                </a:lnTo>
                <a:lnTo>
                  <a:pt x="190" y="187"/>
                </a:lnTo>
                <a:lnTo>
                  <a:pt x="199" y="178"/>
                </a:lnTo>
                <a:lnTo>
                  <a:pt x="208" y="168"/>
                </a:lnTo>
                <a:lnTo>
                  <a:pt x="217" y="159"/>
                </a:lnTo>
                <a:lnTo>
                  <a:pt x="227" y="149"/>
                </a:lnTo>
                <a:lnTo>
                  <a:pt x="237" y="140"/>
                </a:lnTo>
                <a:lnTo>
                  <a:pt x="247" y="131"/>
                </a:lnTo>
                <a:lnTo>
                  <a:pt x="257" y="122"/>
                </a:lnTo>
                <a:lnTo>
                  <a:pt x="268" y="112"/>
                </a:lnTo>
                <a:lnTo>
                  <a:pt x="268" y="112"/>
                </a:lnTo>
                <a:lnTo>
                  <a:pt x="279" y="103"/>
                </a:lnTo>
                <a:lnTo>
                  <a:pt x="289" y="95"/>
                </a:lnTo>
                <a:lnTo>
                  <a:pt x="300" y="86"/>
                </a:lnTo>
                <a:lnTo>
                  <a:pt x="310" y="78"/>
                </a:lnTo>
                <a:lnTo>
                  <a:pt x="321" y="70"/>
                </a:lnTo>
                <a:lnTo>
                  <a:pt x="331" y="62"/>
                </a:lnTo>
                <a:lnTo>
                  <a:pt x="342" y="55"/>
                </a:lnTo>
                <a:lnTo>
                  <a:pt x="352" y="47"/>
                </a:lnTo>
                <a:lnTo>
                  <a:pt x="363" y="40"/>
                </a:lnTo>
                <a:lnTo>
                  <a:pt x="373" y="34"/>
                </a:lnTo>
                <a:lnTo>
                  <a:pt x="383" y="27"/>
                </a:lnTo>
                <a:lnTo>
                  <a:pt x="394" y="21"/>
                </a:lnTo>
                <a:lnTo>
                  <a:pt x="404" y="15"/>
                </a:lnTo>
                <a:lnTo>
                  <a:pt x="414" y="10"/>
                </a:lnTo>
                <a:lnTo>
                  <a:pt x="424" y="5"/>
                </a:lnTo>
                <a:lnTo>
                  <a:pt x="435" y="0"/>
                </a:lnTo>
                <a:lnTo>
                  <a:pt x="435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5" name="textbox 1245"/>
          <p:cNvSpPr/>
          <p:nvPr/>
        </p:nvSpPr>
        <p:spPr>
          <a:xfrm>
            <a:off x="2335301" y="5577941"/>
            <a:ext cx="419100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0" spc="5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  </a:t>
            </a:r>
            <a:r>
              <a:rPr sz="1000" spc="3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r>
              <a:rPr sz="1000" spc="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</a:t>
            </a:r>
            <a:endParaRPr lang="en-US" altLang="en-US" sz="1000" dirty="0"/>
          </a:p>
        </p:txBody>
      </p:sp>
      <p:sp>
        <p:nvSpPr>
          <p:cNvPr id="1246" name="textbox 1246"/>
          <p:cNvSpPr/>
          <p:nvPr/>
        </p:nvSpPr>
        <p:spPr>
          <a:xfrm>
            <a:off x="7772933" y="5577941"/>
            <a:ext cx="419100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0" spc="5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  </a:t>
            </a:r>
            <a:r>
              <a:rPr sz="1000" spc="3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r>
              <a:rPr sz="1000" spc="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</a:t>
            </a:r>
            <a:endParaRPr lang="en-US" altLang="en-US" sz="1000" dirty="0"/>
          </a:p>
        </p:txBody>
      </p:sp>
      <p:sp>
        <p:nvSpPr>
          <p:cNvPr id="1247" name="textbox 1247"/>
          <p:cNvSpPr/>
          <p:nvPr/>
        </p:nvSpPr>
        <p:spPr>
          <a:xfrm>
            <a:off x="6820813" y="5577941"/>
            <a:ext cx="419100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0" spc="5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  </a:t>
            </a:r>
            <a:r>
              <a:rPr sz="1000" spc="3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r>
              <a:rPr sz="1000" spc="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</a:t>
            </a:r>
            <a:endParaRPr lang="en-US" altLang="en-US" sz="1000" dirty="0"/>
          </a:p>
        </p:txBody>
      </p:sp>
      <p:sp>
        <p:nvSpPr>
          <p:cNvPr id="1248" name="path"/>
          <p:cNvSpPr/>
          <p:nvPr/>
        </p:nvSpPr>
        <p:spPr>
          <a:xfrm>
            <a:off x="6089903" y="5556504"/>
            <a:ext cx="225552" cy="207263"/>
          </a:xfrm>
          <a:custGeom>
            <a:avLst/>
            <a:gdLst/>
            <a:ahLst/>
            <a:cxnLst/>
            <a:rect l="0" t="0" r="0" b="0"/>
            <a:pathLst>
              <a:path w="355" h="326">
                <a:moveTo>
                  <a:pt x="175" y="236"/>
                </a:moveTo>
                <a:lnTo>
                  <a:pt x="175" y="236"/>
                </a:lnTo>
                <a:lnTo>
                  <a:pt x="170" y="243"/>
                </a:lnTo>
                <a:lnTo>
                  <a:pt x="170" y="243"/>
                </a:lnTo>
                <a:lnTo>
                  <a:pt x="163" y="253"/>
                </a:lnTo>
                <a:lnTo>
                  <a:pt x="157" y="263"/>
                </a:lnTo>
                <a:lnTo>
                  <a:pt x="150" y="271"/>
                </a:lnTo>
                <a:lnTo>
                  <a:pt x="144" y="280"/>
                </a:lnTo>
                <a:lnTo>
                  <a:pt x="137" y="287"/>
                </a:lnTo>
                <a:lnTo>
                  <a:pt x="131" y="294"/>
                </a:lnTo>
                <a:lnTo>
                  <a:pt x="125" y="300"/>
                </a:lnTo>
                <a:lnTo>
                  <a:pt x="120" y="305"/>
                </a:lnTo>
                <a:lnTo>
                  <a:pt x="114" y="310"/>
                </a:lnTo>
                <a:lnTo>
                  <a:pt x="109" y="314"/>
                </a:lnTo>
                <a:lnTo>
                  <a:pt x="104" y="318"/>
                </a:lnTo>
                <a:lnTo>
                  <a:pt x="98" y="321"/>
                </a:lnTo>
                <a:lnTo>
                  <a:pt x="96" y="322"/>
                </a:lnTo>
                <a:lnTo>
                  <a:pt x="93" y="323"/>
                </a:lnTo>
                <a:lnTo>
                  <a:pt x="91" y="324"/>
                </a:lnTo>
                <a:lnTo>
                  <a:pt x="89" y="325"/>
                </a:lnTo>
                <a:lnTo>
                  <a:pt x="86" y="325"/>
                </a:lnTo>
                <a:lnTo>
                  <a:pt x="84" y="325"/>
                </a:lnTo>
                <a:lnTo>
                  <a:pt x="82" y="326"/>
                </a:lnTo>
                <a:lnTo>
                  <a:pt x="80" y="326"/>
                </a:lnTo>
                <a:lnTo>
                  <a:pt x="80" y="326"/>
                </a:lnTo>
                <a:lnTo>
                  <a:pt x="74" y="326"/>
                </a:lnTo>
                <a:lnTo>
                  <a:pt x="69" y="325"/>
                </a:lnTo>
                <a:lnTo>
                  <a:pt x="64" y="324"/>
                </a:lnTo>
                <a:lnTo>
                  <a:pt x="59" y="322"/>
                </a:lnTo>
                <a:lnTo>
                  <a:pt x="54" y="319"/>
                </a:lnTo>
                <a:lnTo>
                  <a:pt x="49" y="317"/>
                </a:lnTo>
                <a:lnTo>
                  <a:pt x="44" y="313"/>
                </a:lnTo>
                <a:lnTo>
                  <a:pt x="39" y="310"/>
                </a:lnTo>
                <a:lnTo>
                  <a:pt x="34" y="305"/>
                </a:lnTo>
                <a:lnTo>
                  <a:pt x="29" y="300"/>
                </a:lnTo>
                <a:lnTo>
                  <a:pt x="24" y="295"/>
                </a:lnTo>
                <a:lnTo>
                  <a:pt x="19" y="289"/>
                </a:lnTo>
                <a:lnTo>
                  <a:pt x="14" y="283"/>
                </a:lnTo>
                <a:lnTo>
                  <a:pt x="9" y="276"/>
                </a:lnTo>
                <a:lnTo>
                  <a:pt x="5" y="268"/>
                </a:lnTo>
                <a:lnTo>
                  <a:pt x="0" y="260"/>
                </a:lnTo>
                <a:lnTo>
                  <a:pt x="0" y="260"/>
                </a:lnTo>
                <a:lnTo>
                  <a:pt x="7" y="261"/>
                </a:lnTo>
                <a:lnTo>
                  <a:pt x="7" y="261"/>
                </a:lnTo>
                <a:lnTo>
                  <a:pt x="10" y="261"/>
                </a:lnTo>
                <a:lnTo>
                  <a:pt x="13" y="260"/>
                </a:lnTo>
                <a:lnTo>
                  <a:pt x="16" y="260"/>
                </a:lnTo>
                <a:lnTo>
                  <a:pt x="19" y="260"/>
                </a:lnTo>
                <a:lnTo>
                  <a:pt x="25" y="258"/>
                </a:lnTo>
                <a:lnTo>
                  <a:pt x="31" y="256"/>
                </a:lnTo>
                <a:lnTo>
                  <a:pt x="37" y="254"/>
                </a:lnTo>
                <a:lnTo>
                  <a:pt x="44" y="251"/>
                </a:lnTo>
                <a:lnTo>
                  <a:pt x="50" y="247"/>
                </a:lnTo>
                <a:lnTo>
                  <a:pt x="56" y="243"/>
                </a:lnTo>
                <a:lnTo>
                  <a:pt x="63" y="239"/>
                </a:lnTo>
                <a:lnTo>
                  <a:pt x="69" y="233"/>
                </a:lnTo>
                <a:lnTo>
                  <a:pt x="76" y="228"/>
                </a:lnTo>
                <a:lnTo>
                  <a:pt x="83" y="221"/>
                </a:lnTo>
                <a:lnTo>
                  <a:pt x="90" y="215"/>
                </a:lnTo>
                <a:lnTo>
                  <a:pt x="96" y="207"/>
                </a:lnTo>
                <a:lnTo>
                  <a:pt x="104" y="199"/>
                </a:lnTo>
                <a:lnTo>
                  <a:pt x="111" y="191"/>
                </a:lnTo>
                <a:lnTo>
                  <a:pt x="120" y="179"/>
                </a:lnTo>
                <a:lnTo>
                  <a:pt x="108" y="166"/>
                </a:lnTo>
                <a:lnTo>
                  <a:pt x="108" y="166"/>
                </a:lnTo>
                <a:lnTo>
                  <a:pt x="102" y="159"/>
                </a:lnTo>
                <a:lnTo>
                  <a:pt x="95" y="152"/>
                </a:lnTo>
                <a:lnTo>
                  <a:pt x="90" y="146"/>
                </a:lnTo>
                <a:lnTo>
                  <a:pt x="85" y="140"/>
                </a:lnTo>
                <a:lnTo>
                  <a:pt x="81" y="133"/>
                </a:lnTo>
                <a:lnTo>
                  <a:pt x="76" y="127"/>
                </a:lnTo>
                <a:lnTo>
                  <a:pt x="72" y="121"/>
                </a:lnTo>
                <a:lnTo>
                  <a:pt x="69" y="115"/>
                </a:lnTo>
                <a:lnTo>
                  <a:pt x="66" y="109"/>
                </a:lnTo>
                <a:lnTo>
                  <a:pt x="63" y="104"/>
                </a:lnTo>
                <a:lnTo>
                  <a:pt x="61" y="99"/>
                </a:lnTo>
                <a:lnTo>
                  <a:pt x="59" y="93"/>
                </a:lnTo>
                <a:lnTo>
                  <a:pt x="58" y="88"/>
                </a:lnTo>
                <a:lnTo>
                  <a:pt x="57" y="83"/>
                </a:lnTo>
                <a:lnTo>
                  <a:pt x="56" y="78"/>
                </a:lnTo>
                <a:lnTo>
                  <a:pt x="56" y="73"/>
                </a:lnTo>
                <a:lnTo>
                  <a:pt x="56" y="73"/>
                </a:lnTo>
                <a:lnTo>
                  <a:pt x="56" y="69"/>
                </a:lnTo>
                <a:lnTo>
                  <a:pt x="57" y="65"/>
                </a:lnTo>
                <a:lnTo>
                  <a:pt x="58" y="61"/>
                </a:lnTo>
                <a:lnTo>
                  <a:pt x="60" y="57"/>
                </a:lnTo>
                <a:lnTo>
                  <a:pt x="62" y="52"/>
                </a:lnTo>
                <a:lnTo>
                  <a:pt x="64" y="48"/>
                </a:lnTo>
                <a:lnTo>
                  <a:pt x="67" y="44"/>
                </a:lnTo>
                <a:lnTo>
                  <a:pt x="70" y="39"/>
                </a:lnTo>
                <a:lnTo>
                  <a:pt x="74" y="35"/>
                </a:lnTo>
                <a:lnTo>
                  <a:pt x="78" y="30"/>
                </a:lnTo>
                <a:lnTo>
                  <a:pt x="83" y="25"/>
                </a:lnTo>
                <a:lnTo>
                  <a:pt x="88" y="20"/>
                </a:lnTo>
                <a:lnTo>
                  <a:pt x="93" y="15"/>
                </a:lnTo>
                <a:lnTo>
                  <a:pt x="99" y="10"/>
                </a:lnTo>
                <a:lnTo>
                  <a:pt x="106" y="5"/>
                </a:lnTo>
                <a:lnTo>
                  <a:pt x="113" y="0"/>
                </a:lnTo>
                <a:lnTo>
                  <a:pt x="113" y="0"/>
                </a:lnTo>
                <a:lnTo>
                  <a:pt x="114" y="6"/>
                </a:lnTo>
                <a:lnTo>
                  <a:pt x="115" y="13"/>
                </a:lnTo>
                <a:lnTo>
                  <a:pt x="117" y="20"/>
                </a:lnTo>
                <a:lnTo>
                  <a:pt x="119" y="27"/>
                </a:lnTo>
                <a:lnTo>
                  <a:pt x="121" y="33"/>
                </a:lnTo>
                <a:lnTo>
                  <a:pt x="123" y="40"/>
                </a:lnTo>
                <a:lnTo>
                  <a:pt x="126" y="46"/>
                </a:lnTo>
                <a:lnTo>
                  <a:pt x="129" y="53"/>
                </a:lnTo>
                <a:lnTo>
                  <a:pt x="132" y="60"/>
                </a:lnTo>
                <a:lnTo>
                  <a:pt x="135" y="66"/>
                </a:lnTo>
                <a:lnTo>
                  <a:pt x="139" y="73"/>
                </a:lnTo>
                <a:lnTo>
                  <a:pt x="143" y="79"/>
                </a:lnTo>
                <a:lnTo>
                  <a:pt x="147" y="86"/>
                </a:lnTo>
                <a:lnTo>
                  <a:pt x="152" y="92"/>
                </a:lnTo>
                <a:lnTo>
                  <a:pt x="156" y="99"/>
                </a:lnTo>
                <a:lnTo>
                  <a:pt x="161" y="105"/>
                </a:lnTo>
                <a:lnTo>
                  <a:pt x="172" y="119"/>
                </a:lnTo>
                <a:lnTo>
                  <a:pt x="180" y="108"/>
                </a:lnTo>
                <a:lnTo>
                  <a:pt x="180" y="108"/>
                </a:lnTo>
                <a:lnTo>
                  <a:pt x="187" y="99"/>
                </a:lnTo>
                <a:lnTo>
                  <a:pt x="195" y="90"/>
                </a:lnTo>
                <a:lnTo>
                  <a:pt x="202" y="82"/>
                </a:lnTo>
                <a:lnTo>
                  <a:pt x="209" y="75"/>
                </a:lnTo>
                <a:lnTo>
                  <a:pt x="216" y="68"/>
                </a:lnTo>
                <a:lnTo>
                  <a:pt x="223" y="62"/>
                </a:lnTo>
                <a:lnTo>
                  <a:pt x="230" y="57"/>
                </a:lnTo>
                <a:lnTo>
                  <a:pt x="237" y="52"/>
                </a:lnTo>
                <a:lnTo>
                  <a:pt x="243" y="47"/>
                </a:lnTo>
                <a:lnTo>
                  <a:pt x="250" y="44"/>
                </a:lnTo>
                <a:lnTo>
                  <a:pt x="256" y="40"/>
                </a:lnTo>
                <a:lnTo>
                  <a:pt x="263" y="38"/>
                </a:lnTo>
                <a:lnTo>
                  <a:pt x="266" y="37"/>
                </a:lnTo>
                <a:lnTo>
                  <a:pt x="269" y="36"/>
                </a:lnTo>
                <a:lnTo>
                  <a:pt x="272" y="35"/>
                </a:lnTo>
                <a:lnTo>
                  <a:pt x="275" y="34"/>
                </a:lnTo>
                <a:lnTo>
                  <a:pt x="278" y="34"/>
                </a:lnTo>
                <a:lnTo>
                  <a:pt x="281" y="33"/>
                </a:lnTo>
                <a:lnTo>
                  <a:pt x="284" y="33"/>
                </a:lnTo>
                <a:lnTo>
                  <a:pt x="287" y="33"/>
                </a:lnTo>
                <a:lnTo>
                  <a:pt x="287" y="33"/>
                </a:lnTo>
                <a:lnTo>
                  <a:pt x="292" y="33"/>
                </a:lnTo>
                <a:lnTo>
                  <a:pt x="296" y="34"/>
                </a:lnTo>
                <a:lnTo>
                  <a:pt x="301" y="35"/>
                </a:lnTo>
                <a:lnTo>
                  <a:pt x="305" y="36"/>
                </a:lnTo>
                <a:lnTo>
                  <a:pt x="309" y="39"/>
                </a:lnTo>
                <a:lnTo>
                  <a:pt x="313" y="41"/>
                </a:lnTo>
                <a:lnTo>
                  <a:pt x="317" y="44"/>
                </a:lnTo>
                <a:lnTo>
                  <a:pt x="320" y="47"/>
                </a:lnTo>
                <a:lnTo>
                  <a:pt x="324" y="51"/>
                </a:lnTo>
                <a:lnTo>
                  <a:pt x="327" y="55"/>
                </a:lnTo>
                <a:lnTo>
                  <a:pt x="330" y="60"/>
                </a:lnTo>
                <a:lnTo>
                  <a:pt x="333" y="65"/>
                </a:lnTo>
                <a:lnTo>
                  <a:pt x="336" y="70"/>
                </a:lnTo>
                <a:lnTo>
                  <a:pt x="339" y="76"/>
                </a:lnTo>
                <a:lnTo>
                  <a:pt x="342" y="83"/>
                </a:lnTo>
                <a:lnTo>
                  <a:pt x="344" y="89"/>
                </a:lnTo>
                <a:lnTo>
                  <a:pt x="344" y="89"/>
                </a:lnTo>
                <a:lnTo>
                  <a:pt x="339" y="89"/>
                </a:lnTo>
                <a:lnTo>
                  <a:pt x="336" y="89"/>
                </a:lnTo>
                <a:lnTo>
                  <a:pt x="336" y="89"/>
                </a:lnTo>
                <a:lnTo>
                  <a:pt x="334" y="89"/>
                </a:lnTo>
                <a:lnTo>
                  <a:pt x="332" y="89"/>
                </a:lnTo>
                <a:lnTo>
                  <a:pt x="329" y="90"/>
                </a:lnTo>
                <a:lnTo>
                  <a:pt x="327" y="90"/>
                </a:lnTo>
                <a:lnTo>
                  <a:pt x="324" y="91"/>
                </a:lnTo>
                <a:lnTo>
                  <a:pt x="321" y="92"/>
                </a:lnTo>
                <a:lnTo>
                  <a:pt x="316" y="94"/>
                </a:lnTo>
                <a:lnTo>
                  <a:pt x="309" y="98"/>
                </a:lnTo>
                <a:lnTo>
                  <a:pt x="303" y="102"/>
                </a:lnTo>
                <a:lnTo>
                  <a:pt x="296" y="106"/>
                </a:lnTo>
                <a:lnTo>
                  <a:pt x="288" y="111"/>
                </a:lnTo>
                <a:lnTo>
                  <a:pt x="288" y="111"/>
                </a:lnTo>
                <a:lnTo>
                  <a:pt x="281" y="117"/>
                </a:lnTo>
                <a:lnTo>
                  <a:pt x="274" y="123"/>
                </a:lnTo>
                <a:lnTo>
                  <a:pt x="267" y="129"/>
                </a:lnTo>
                <a:lnTo>
                  <a:pt x="260" y="135"/>
                </a:lnTo>
                <a:lnTo>
                  <a:pt x="254" y="142"/>
                </a:lnTo>
                <a:lnTo>
                  <a:pt x="247" y="149"/>
                </a:lnTo>
                <a:lnTo>
                  <a:pt x="242" y="155"/>
                </a:lnTo>
                <a:lnTo>
                  <a:pt x="237" y="162"/>
                </a:lnTo>
                <a:lnTo>
                  <a:pt x="226" y="176"/>
                </a:lnTo>
                <a:lnTo>
                  <a:pt x="236" y="186"/>
                </a:lnTo>
                <a:lnTo>
                  <a:pt x="236" y="186"/>
                </a:lnTo>
                <a:lnTo>
                  <a:pt x="243" y="193"/>
                </a:lnTo>
                <a:lnTo>
                  <a:pt x="250" y="199"/>
                </a:lnTo>
                <a:lnTo>
                  <a:pt x="257" y="205"/>
                </a:lnTo>
                <a:lnTo>
                  <a:pt x="265" y="210"/>
                </a:lnTo>
                <a:lnTo>
                  <a:pt x="272" y="215"/>
                </a:lnTo>
                <a:lnTo>
                  <a:pt x="279" y="220"/>
                </a:lnTo>
                <a:lnTo>
                  <a:pt x="287" y="224"/>
                </a:lnTo>
                <a:lnTo>
                  <a:pt x="294" y="227"/>
                </a:lnTo>
                <a:lnTo>
                  <a:pt x="302" y="230"/>
                </a:lnTo>
                <a:lnTo>
                  <a:pt x="309" y="233"/>
                </a:lnTo>
                <a:lnTo>
                  <a:pt x="317" y="235"/>
                </a:lnTo>
                <a:lnTo>
                  <a:pt x="324" y="237"/>
                </a:lnTo>
                <a:lnTo>
                  <a:pt x="332" y="239"/>
                </a:lnTo>
                <a:lnTo>
                  <a:pt x="339" y="240"/>
                </a:lnTo>
                <a:lnTo>
                  <a:pt x="347" y="241"/>
                </a:lnTo>
                <a:lnTo>
                  <a:pt x="355" y="241"/>
                </a:lnTo>
                <a:lnTo>
                  <a:pt x="355" y="241"/>
                </a:lnTo>
                <a:lnTo>
                  <a:pt x="351" y="249"/>
                </a:lnTo>
                <a:lnTo>
                  <a:pt x="347" y="256"/>
                </a:lnTo>
                <a:lnTo>
                  <a:pt x="342" y="263"/>
                </a:lnTo>
                <a:lnTo>
                  <a:pt x="338" y="270"/>
                </a:lnTo>
                <a:lnTo>
                  <a:pt x="334" y="276"/>
                </a:lnTo>
                <a:lnTo>
                  <a:pt x="329" y="281"/>
                </a:lnTo>
                <a:lnTo>
                  <a:pt x="325" y="286"/>
                </a:lnTo>
                <a:lnTo>
                  <a:pt x="321" y="291"/>
                </a:lnTo>
                <a:lnTo>
                  <a:pt x="317" y="294"/>
                </a:lnTo>
                <a:lnTo>
                  <a:pt x="312" y="298"/>
                </a:lnTo>
                <a:lnTo>
                  <a:pt x="307" y="301"/>
                </a:lnTo>
                <a:lnTo>
                  <a:pt x="303" y="303"/>
                </a:lnTo>
                <a:lnTo>
                  <a:pt x="299" y="305"/>
                </a:lnTo>
                <a:lnTo>
                  <a:pt x="294" y="306"/>
                </a:lnTo>
                <a:lnTo>
                  <a:pt x="290" y="307"/>
                </a:lnTo>
                <a:lnTo>
                  <a:pt x="288" y="307"/>
                </a:lnTo>
                <a:lnTo>
                  <a:pt x="285" y="307"/>
                </a:lnTo>
                <a:lnTo>
                  <a:pt x="285" y="307"/>
                </a:lnTo>
                <a:lnTo>
                  <a:pt x="281" y="307"/>
                </a:lnTo>
                <a:lnTo>
                  <a:pt x="277" y="306"/>
                </a:lnTo>
                <a:lnTo>
                  <a:pt x="272" y="305"/>
                </a:lnTo>
                <a:lnTo>
                  <a:pt x="267" y="304"/>
                </a:lnTo>
                <a:lnTo>
                  <a:pt x="262" y="301"/>
                </a:lnTo>
                <a:lnTo>
                  <a:pt x="257" y="299"/>
                </a:lnTo>
                <a:lnTo>
                  <a:pt x="251" y="296"/>
                </a:lnTo>
                <a:lnTo>
                  <a:pt x="246" y="293"/>
                </a:lnTo>
                <a:lnTo>
                  <a:pt x="240" y="289"/>
                </a:lnTo>
                <a:lnTo>
                  <a:pt x="234" y="285"/>
                </a:lnTo>
                <a:lnTo>
                  <a:pt x="227" y="280"/>
                </a:lnTo>
                <a:lnTo>
                  <a:pt x="220" y="275"/>
                </a:lnTo>
                <a:lnTo>
                  <a:pt x="213" y="270"/>
                </a:lnTo>
                <a:lnTo>
                  <a:pt x="207" y="264"/>
                </a:lnTo>
                <a:lnTo>
                  <a:pt x="199" y="257"/>
                </a:lnTo>
                <a:lnTo>
                  <a:pt x="192" y="251"/>
                </a:lnTo>
                <a:lnTo>
                  <a:pt x="175" y="236"/>
                </a:lnTo>
                <a:close/>
              </a:path>
            </a:pathLst>
          </a:custGeom>
          <a:solidFill>
            <a:srgbClr val="FF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2" name="textbox 1252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12</a:t>
            </a:r>
            <a:endParaRPr lang="en-US" altLang="en-US" sz="900" dirty="0"/>
          </a:p>
        </p:txBody>
      </p:sp>
      <p:sp>
        <p:nvSpPr>
          <p:cNvPr id="1253" name="rect"/>
          <p:cNvSpPr/>
          <p:nvPr/>
        </p:nvSpPr>
        <p:spPr>
          <a:xfrm>
            <a:off x="3247644" y="1912429"/>
            <a:ext cx="1013967" cy="952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4" name="rect"/>
          <p:cNvSpPr/>
          <p:nvPr/>
        </p:nvSpPr>
        <p:spPr>
          <a:xfrm>
            <a:off x="7761731" y="1912429"/>
            <a:ext cx="890524" cy="952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5" name="rect"/>
          <p:cNvSpPr/>
          <p:nvPr/>
        </p:nvSpPr>
        <p:spPr>
          <a:xfrm>
            <a:off x="6810756" y="1912429"/>
            <a:ext cx="890523" cy="952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6" name="rect"/>
          <p:cNvSpPr/>
          <p:nvPr/>
        </p:nvSpPr>
        <p:spPr>
          <a:xfrm>
            <a:off x="2356104" y="1912429"/>
            <a:ext cx="830579" cy="952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7" name="rect"/>
          <p:cNvSpPr/>
          <p:nvPr/>
        </p:nvSpPr>
        <p:spPr>
          <a:xfrm>
            <a:off x="1495043" y="1912429"/>
            <a:ext cx="798195" cy="952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8" name="rect"/>
          <p:cNvSpPr/>
          <p:nvPr/>
        </p:nvSpPr>
        <p:spPr>
          <a:xfrm>
            <a:off x="4323588" y="1912429"/>
            <a:ext cx="798195" cy="952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9" name="rect"/>
          <p:cNvSpPr/>
          <p:nvPr/>
        </p:nvSpPr>
        <p:spPr>
          <a:xfrm>
            <a:off x="5183123" y="1912429"/>
            <a:ext cx="751966" cy="952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60" name="table 1260"/>
          <p:cNvGraphicFramePr>
            <a:graphicFrameLocks noGrp="1"/>
          </p:cNvGraphicFramePr>
          <p:nvPr/>
        </p:nvGraphicFramePr>
        <p:xfrm>
          <a:off x="1293847" y="1179957"/>
          <a:ext cx="7452994" cy="5039995"/>
        </p:xfrm>
        <a:graphic>
          <a:graphicData uri="http://schemas.openxmlformats.org/drawingml/2006/table">
            <a:tbl>
              <a:tblPr/>
              <a:tblGrid>
                <a:gridCol w="7452994"/>
              </a:tblGrid>
              <a:tr h="50209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261" name="table 1261"/>
          <p:cNvGraphicFramePr>
            <a:graphicFrameLocks noGrp="1"/>
          </p:cNvGraphicFramePr>
          <p:nvPr/>
        </p:nvGraphicFramePr>
        <p:xfrm>
          <a:off x="6362582" y="1251102"/>
          <a:ext cx="2353310" cy="4505325"/>
        </p:xfrm>
        <a:graphic>
          <a:graphicData uri="http://schemas.openxmlformats.org/drawingml/2006/table">
            <a:tbl>
              <a:tblPr/>
              <a:tblGrid>
                <a:gridCol w="2353310"/>
              </a:tblGrid>
              <a:tr h="1809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000"/>
                        </a:lnSpc>
                      </a:pPr>
                      <a:endParaRPr lang="en-US" altLang="en-US" sz="100" dirty="0"/>
                    </a:p>
                    <a:p>
                      <a:pPr marL="16510" algn="l" rtl="0" eaLnBrk="0">
                        <a:lnSpc>
                          <a:spcPct val="98000"/>
                        </a:lnSpc>
                      </a:pP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主要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竞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争者</a:t>
                      </a:r>
                      <a:r>
                        <a:rPr sz="12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3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200" dirty="0"/>
                    </a:p>
                    <a:p>
                      <a:pPr marL="8890" algn="l" rtl="0" eaLnBrk="0">
                        <a:lnSpc>
                          <a:spcPct val="92000"/>
                        </a:lnSpc>
                        <a:spcBef>
                          <a:spcPts val="0"/>
                        </a:spcBef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速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4326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6000"/>
                        </a:lnSpc>
                      </a:pPr>
                      <a:endParaRPr lang="en-US" altLang="en-US" sz="200" dirty="0"/>
                    </a:p>
                    <a:p>
                      <a:pPr marL="1609725" algn="l" rtl="0" eaLnBrk="0">
                        <a:lnSpc>
                          <a:spcPts val="1455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213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9829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200" dirty="0"/>
                    </a:p>
                    <a:p>
                      <a:pPr marL="222250" indent="-181610" algn="l" rtl="0" eaLnBrk="0">
                        <a:lnSpc>
                          <a:spcPct val="91000"/>
                        </a:lnSpc>
                        <a:spcBef>
                          <a:spcPts val="0"/>
                        </a:spcBef>
                      </a:pPr>
                      <a:r>
                        <a:rPr sz="14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非常零散，但为大众市场提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供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特 </a:t>
                      </a: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定的产品。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32000"/>
                        </a:lnSpc>
                      </a:pPr>
                      <a:endParaRPr lang="en-US" altLang="en-US" sz="300" dirty="0"/>
                    </a:p>
                    <a:p>
                      <a:pPr marL="221615" indent="-180975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14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特别是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PowerLift</a:t>
                      </a:r>
                      <a:r>
                        <a:rPr sz="11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</a:t>
                      </a:r>
                      <a:r>
                        <a:rPr sz="11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Magic</a:t>
                      </a: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SisyphosLift</a:t>
                      </a:r>
                      <a:r>
                        <a:rPr sz="11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1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，其性能范围窄</a:t>
                      </a:r>
                      <a:r>
                        <a:rPr sz="11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1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精确地适应了市场的需求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262" name="table 1262"/>
          <p:cNvGraphicFramePr>
            <a:graphicFrameLocks noGrp="1"/>
          </p:cNvGraphicFramePr>
          <p:nvPr/>
        </p:nvGraphicFramePr>
        <p:xfrm>
          <a:off x="1619338" y="1251102"/>
          <a:ext cx="2226945" cy="4560570"/>
        </p:xfrm>
        <a:graphic>
          <a:graphicData uri="http://schemas.openxmlformats.org/drawingml/2006/table">
            <a:tbl>
              <a:tblPr/>
              <a:tblGrid>
                <a:gridCol w="2226945"/>
              </a:tblGrid>
              <a:tr h="181610">
                <a:tc>
                  <a:txBody>
                    <a:bodyPr/>
                    <a:lstStyle/>
                    <a:p>
                      <a:pPr marL="14605" algn="l" rtl="0" eaLnBrk="0">
                        <a:lnSpc>
                          <a:spcPct val="99000"/>
                        </a:lnSpc>
                        <a:spcBef>
                          <a:spcPts val="5"/>
                        </a:spcBef>
                      </a:pPr>
                      <a:r>
                        <a:rPr sz="1200" spc="-4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</a:t>
                      </a:r>
                      <a:r>
                        <a:rPr sz="1200" spc="-3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户</a:t>
                      </a:r>
                      <a:endParaRPr lang="en-US" altLang="en-US" sz="1200" dirty="0"/>
                    </a:p>
                  </a:txBody>
                  <a:tcPr marL="0" marR="0" marT="57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3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200" dirty="0"/>
                    </a:p>
                    <a:p>
                      <a:pPr marL="7620" algn="l" rtl="0" eaLnBrk="0">
                        <a:lnSpc>
                          <a:spcPct val="92000"/>
                        </a:lnSpc>
                        <a:spcBef>
                          <a:spcPts val="0"/>
                        </a:spcBef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速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4149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448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300" dirty="0"/>
                    </a:p>
                    <a:p>
                      <a:pPr algn="r" rtl="0" eaLnBrk="0">
                        <a:lnSpc>
                          <a:spcPts val="1455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213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03758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" dirty="0"/>
                    </a:p>
                    <a:p>
                      <a:pPr marL="201930" indent="-182880" algn="l" rtl="0" eaLnBrk="0">
                        <a:lnSpc>
                          <a:spcPct val="92000"/>
                        </a:lnSpc>
                        <a:spcBef>
                          <a:spcPts val="0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范围内标准产品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(C1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C2)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，覆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盖大的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市场领域，性能范围广</a:t>
                      </a:r>
                      <a:endParaRPr lang="en-US" altLang="en-US" sz="1200" dirty="0"/>
                    </a:p>
                    <a:p>
                      <a:pPr marL="208280" algn="l" rtl="0" eaLnBrk="0">
                        <a:lnSpc>
                          <a:spcPts val="450"/>
                        </a:lnSpc>
                        <a:spcBef>
                          <a:spcPts val="850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18415" algn="l" rtl="0" eaLnBrk="0">
                        <a:lnSpc>
                          <a:spcPct val="82000"/>
                        </a:lnSpc>
                        <a:spcBef>
                          <a:spcPts val="610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略有重叠</a:t>
                      </a:r>
                      <a:endParaRPr lang="en-US" altLang="en-US" sz="1200" dirty="0"/>
                    </a:p>
                    <a:p>
                      <a:pPr marL="18415" algn="l" rtl="0" eaLnBrk="0">
                        <a:lnSpc>
                          <a:spcPct val="76000"/>
                        </a:lnSpc>
                        <a:spcBef>
                          <a:spcPts val="400"/>
                        </a:spcBef>
                      </a:pPr>
                      <a:r>
                        <a:rPr sz="14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各组之间无差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距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263" name="table 1263"/>
          <p:cNvGraphicFramePr>
            <a:graphicFrameLocks noGrp="1"/>
          </p:cNvGraphicFramePr>
          <p:nvPr/>
        </p:nvGraphicFramePr>
        <p:xfrm>
          <a:off x="3981537" y="1251102"/>
          <a:ext cx="2247900" cy="4505325"/>
        </p:xfrm>
        <a:graphic>
          <a:graphicData uri="http://schemas.openxmlformats.org/drawingml/2006/table">
            <a:tbl>
              <a:tblPr/>
              <a:tblGrid>
                <a:gridCol w="2247900"/>
              </a:tblGrid>
              <a:tr h="1809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000"/>
                        </a:lnSpc>
                      </a:pPr>
                      <a:endParaRPr lang="en-US" altLang="en-US" sz="100" dirty="0"/>
                    </a:p>
                    <a:p>
                      <a:pPr marL="15875" algn="l" rtl="0" eaLnBrk="0">
                        <a:lnSpc>
                          <a:spcPct val="98000"/>
                        </a:lnSpc>
                      </a:pP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主要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竞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争者</a:t>
                      </a:r>
                      <a:r>
                        <a:rPr sz="12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3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200" dirty="0"/>
                    </a:p>
                    <a:p>
                      <a:pPr marL="8255" algn="l" rtl="0" eaLnBrk="0">
                        <a:lnSpc>
                          <a:spcPct val="92000"/>
                        </a:lnSpc>
                        <a:spcBef>
                          <a:spcPts val="0"/>
                        </a:spcBef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速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4149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448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300" dirty="0"/>
                    </a:p>
                    <a:p>
                      <a:pPr algn="r" rtl="0" eaLnBrk="0">
                        <a:lnSpc>
                          <a:spcPts val="1455"/>
                        </a:lnSpc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1200" spc="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213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9829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00" dirty="0"/>
                    </a:p>
                    <a:p>
                      <a:pPr marL="220345" indent="-180975"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只有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一款产品适合低性能的大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众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400" dirty="0"/>
                    </a:p>
                    <a:p>
                      <a:pPr marL="222885" indent="-182880" algn="l" rtl="0" eaLnBrk="0">
                        <a:lnSpc>
                          <a:spcPct val="96000"/>
                        </a:lnSpc>
                        <a:spcBef>
                          <a:spcPts val="0"/>
                        </a:spcBef>
                      </a:pPr>
                      <a:r>
                        <a:rPr sz="14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预期的新产品</a:t>
                      </a:r>
                      <a:r>
                        <a:rPr sz="11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--</a:t>
                      </a:r>
                      <a:r>
                        <a:rPr sz="11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性能范围</a:t>
                      </a:r>
                      <a:r>
                        <a:rPr sz="11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非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常  </a:t>
                      </a:r>
                      <a:r>
                        <a:rPr sz="11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非传统的产品，竞争者没有</a:t>
                      </a:r>
                      <a:r>
                        <a:rPr sz="11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同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类产品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264" name="table 1264"/>
          <p:cNvGraphicFramePr>
            <a:graphicFrameLocks noGrp="1"/>
          </p:cNvGraphicFramePr>
          <p:nvPr/>
        </p:nvGraphicFramePr>
        <p:xfrm>
          <a:off x="6362582" y="1762381"/>
          <a:ext cx="2219325" cy="2321560"/>
        </p:xfrm>
        <a:graphic>
          <a:graphicData uri="http://schemas.openxmlformats.org/drawingml/2006/table">
            <a:tbl>
              <a:tblPr/>
              <a:tblGrid>
                <a:gridCol w="2219325"/>
              </a:tblGrid>
              <a:tr h="23152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600" dirty="0"/>
                    </a:p>
                    <a:p>
                      <a:pPr marL="811530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梯</a:t>
                      </a:r>
                      <a:endParaRPr lang="en-US" altLang="en-US" sz="900" dirty="0"/>
                    </a:p>
                    <a:p>
                      <a:pPr marL="805180" algn="l" rtl="0" eaLnBrk="0">
                        <a:lnSpc>
                          <a:spcPts val="1200"/>
                        </a:lnSpc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魔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法</a:t>
                      </a:r>
                      <a:endParaRPr lang="en-US" altLang="en-US" sz="900" dirty="0"/>
                    </a:p>
                    <a:p>
                      <a:pPr marL="480060" algn="l" rtl="0" eaLnBrk="0">
                        <a:lnSpc>
                          <a:spcPct val="86000"/>
                        </a:lnSpc>
                        <a:spcBef>
                          <a:spcPts val="1220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00" dirty="0"/>
                    </a:p>
                    <a:p>
                      <a:pPr marL="479425" algn="l" rtl="0" eaLnBrk="0">
                        <a:lnSpc>
                          <a:spcPct val="87000"/>
                        </a:lnSpc>
                        <a:spcBef>
                          <a:spcPts val="260"/>
                        </a:spcBef>
                      </a:pP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5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200" dirty="0"/>
                    </a:p>
                    <a:p>
                      <a:pPr marL="111125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iLif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65" name="path"/>
          <p:cNvSpPr/>
          <p:nvPr/>
        </p:nvSpPr>
        <p:spPr>
          <a:xfrm>
            <a:off x="4652840" y="2490965"/>
            <a:ext cx="114149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6" name="path"/>
          <p:cNvSpPr/>
          <p:nvPr/>
        </p:nvSpPr>
        <p:spPr>
          <a:xfrm>
            <a:off x="4100431" y="3481899"/>
            <a:ext cx="114150" cy="314492"/>
          </a:xfrm>
          <a:custGeom>
            <a:avLst/>
            <a:gdLst/>
            <a:ahLst/>
            <a:cxnLst/>
            <a:rect l="0" t="0" r="0" b="0"/>
            <a:pathLst>
              <a:path w="179" h="495">
                <a:moveTo>
                  <a:pt x="7" y="397"/>
                </a:moveTo>
                <a:cubicBezTo>
                  <a:pt x="7" y="442"/>
                  <a:pt x="37" y="487"/>
                  <a:pt x="82" y="487"/>
                </a:cubicBezTo>
                <a:cubicBezTo>
                  <a:pt x="127" y="487"/>
                  <a:pt x="172" y="442"/>
                  <a:pt x="172" y="397"/>
                </a:cubicBezTo>
                <a:cubicBezTo>
                  <a:pt x="172" y="352"/>
                  <a:pt x="127" y="322"/>
                  <a:pt x="82" y="322"/>
                </a:cubicBezTo>
                <a:cubicBezTo>
                  <a:pt x="37" y="322"/>
                  <a:pt x="7" y="352"/>
                  <a:pt x="7" y="397"/>
                </a:cubicBezTo>
              </a:path>
              <a:path w="179" h="495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7" name="path"/>
          <p:cNvSpPr/>
          <p:nvPr/>
        </p:nvSpPr>
        <p:spPr>
          <a:xfrm>
            <a:off x="4652840" y="3186707"/>
            <a:ext cx="114149" cy="114217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8" name="path"/>
          <p:cNvSpPr/>
          <p:nvPr/>
        </p:nvSpPr>
        <p:spPr>
          <a:xfrm>
            <a:off x="4652840" y="3386665"/>
            <a:ext cx="114149" cy="114216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9" name="path"/>
          <p:cNvSpPr/>
          <p:nvPr/>
        </p:nvSpPr>
        <p:spPr>
          <a:xfrm>
            <a:off x="4433710" y="2986432"/>
            <a:ext cx="152410" cy="114533"/>
          </a:xfrm>
          <a:custGeom>
            <a:avLst/>
            <a:gdLst/>
            <a:ahLst/>
            <a:cxnLst/>
            <a:rect l="0" t="0" r="0" b="0"/>
            <a:pathLst>
              <a:path w="240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  <a:path w="240" h="180">
                <a:moveTo>
                  <a:pt x="67" y="82"/>
                </a:moveTo>
                <a:cubicBezTo>
                  <a:pt x="67" y="127"/>
                  <a:pt x="97" y="172"/>
                  <a:pt x="142" y="172"/>
                </a:cubicBezTo>
                <a:cubicBezTo>
                  <a:pt x="187" y="172"/>
                  <a:pt x="232" y="127"/>
                  <a:pt x="232" y="82"/>
                </a:cubicBezTo>
                <a:cubicBezTo>
                  <a:pt x="232" y="37"/>
                  <a:pt x="187" y="7"/>
                  <a:pt x="142" y="7"/>
                </a:cubicBezTo>
                <a:cubicBezTo>
                  <a:pt x="97" y="7"/>
                  <a:pt x="67" y="37"/>
                  <a:pt x="67" y="8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0" name="path"/>
          <p:cNvSpPr/>
          <p:nvPr/>
        </p:nvSpPr>
        <p:spPr>
          <a:xfrm>
            <a:off x="4509915" y="2986432"/>
            <a:ext cx="190355" cy="114533"/>
          </a:xfrm>
          <a:custGeom>
            <a:avLst/>
            <a:gdLst/>
            <a:ahLst/>
            <a:cxnLst/>
            <a:rect l="0" t="0" r="0" b="0"/>
            <a:pathLst>
              <a:path w="29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  <a:path w="299" h="180">
                <a:moveTo>
                  <a:pt x="127" y="82"/>
                </a:moveTo>
                <a:cubicBezTo>
                  <a:pt x="127" y="127"/>
                  <a:pt x="157" y="172"/>
                  <a:pt x="202" y="172"/>
                </a:cubicBezTo>
                <a:cubicBezTo>
                  <a:pt x="247" y="172"/>
                  <a:pt x="292" y="127"/>
                  <a:pt x="292" y="82"/>
                </a:cubicBezTo>
                <a:cubicBezTo>
                  <a:pt x="292" y="37"/>
                  <a:pt x="247" y="7"/>
                  <a:pt x="202" y="7"/>
                </a:cubicBezTo>
                <a:cubicBezTo>
                  <a:pt x="157" y="7"/>
                  <a:pt x="127" y="37"/>
                  <a:pt x="12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271" name="table 1271"/>
          <p:cNvGraphicFramePr>
            <a:graphicFrameLocks noGrp="1"/>
          </p:cNvGraphicFramePr>
          <p:nvPr/>
        </p:nvGraphicFramePr>
        <p:xfrm>
          <a:off x="4157853" y="2986432"/>
          <a:ext cx="587375" cy="925195"/>
        </p:xfrm>
        <a:graphic>
          <a:graphicData uri="http://schemas.openxmlformats.org/drawingml/2006/table">
            <a:tbl>
              <a:tblPr/>
              <a:tblGrid>
                <a:gridCol w="587375"/>
              </a:tblGrid>
              <a:tr h="9061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88" name="group 288"/>
          <p:cNvGrpSpPr/>
          <p:nvPr/>
        </p:nvGrpSpPr>
        <p:grpSpPr>
          <a:xfrm rot="21600000">
            <a:off x="4290786" y="2986432"/>
            <a:ext cx="181185" cy="114533"/>
            <a:chOff x="0" y="0"/>
            <a:chExt cx="181185" cy="114533"/>
          </a:xfrm>
        </p:grpSpPr>
        <p:sp>
          <p:nvSpPr>
            <p:cNvPr id="1272" name="path"/>
            <p:cNvSpPr/>
            <p:nvPr/>
          </p:nvSpPr>
          <p:spPr>
            <a:xfrm>
              <a:off x="66719" y="0"/>
              <a:ext cx="114465" cy="114533"/>
            </a:xfrm>
            <a:custGeom>
              <a:avLst/>
              <a:gdLst/>
              <a:ahLst/>
              <a:cxnLst/>
              <a:rect l="0" t="0" r="0" b="0"/>
              <a:pathLst>
                <a:path w="180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73" name="path"/>
            <p:cNvSpPr/>
            <p:nvPr/>
          </p:nvSpPr>
          <p:spPr>
            <a:xfrm>
              <a:off x="0" y="0"/>
              <a:ext cx="152410" cy="114533"/>
            </a:xfrm>
            <a:custGeom>
              <a:avLst/>
              <a:gdLst/>
              <a:ahLst/>
              <a:cxnLst/>
              <a:rect l="0" t="0" r="0" b="0"/>
              <a:pathLst>
                <a:path w="240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  <a:path w="240" h="180">
                  <a:moveTo>
                    <a:pt x="67" y="82"/>
                  </a:moveTo>
                  <a:cubicBezTo>
                    <a:pt x="67" y="127"/>
                    <a:pt x="97" y="172"/>
                    <a:pt x="142" y="172"/>
                  </a:cubicBezTo>
                  <a:cubicBezTo>
                    <a:pt x="187" y="172"/>
                    <a:pt x="232" y="127"/>
                    <a:pt x="232" y="82"/>
                  </a:cubicBezTo>
                  <a:cubicBezTo>
                    <a:pt x="232" y="37"/>
                    <a:pt x="187" y="7"/>
                    <a:pt x="142" y="7"/>
                  </a:cubicBezTo>
                  <a:cubicBezTo>
                    <a:pt x="97" y="7"/>
                    <a:pt x="67" y="37"/>
                    <a:pt x="6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90" name="group 290"/>
          <p:cNvGrpSpPr/>
          <p:nvPr/>
        </p:nvGrpSpPr>
        <p:grpSpPr>
          <a:xfrm rot="21600000">
            <a:off x="5395541" y="1995497"/>
            <a:ext cx="114213" cy="314492"/>
            <a:chOff x="0" y="0"/>
            <a:chExt cx="114213" cy="314492"/>
          </a:xfrm>
        </p:grpSpPr>
        <p:sp>
          <p:nvSpPr>
            <p:cNvPr id="1274" name="path"/>
            <p:cNvSpPr/>
            <p:nvPr/>
          </p:nvSpPr>
          <p:spPr>
            <a:xfrm>
              <a:off x="0" y="200338"/>
              <a:ext cx="114213" cy="114153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75" name="path"/>
            <p:cNvSpPr/>
            <p:nvPr/>
          </p:nvSpPr>
          <p:spPr>
            <a:xfrm>
              <a:off x="0" y="105041"/>
              <a:ext cx="114213" cy="114280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76" name="path"/>
            <p:cNvSpPr/>
            <p:nvPr/>
          </p:nvSpPr>
          <p:spPr>
            <a:xfrm>
              <a:off x="0" y="0"/>
              <a:ext cx="114213" cy="114533"/>
            </a:xfrm>
            <a:custGeom>
              <a:avLst/>
              <a:gdLst/>
              <a:ahLst/>
              <a:cxnLst/>
              <a:rect l="0" t="0" r="0" b="0"/>
              <a:pathLst>
                <a:path w="179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92" name="group 292"/>
          <p:cNvGrpSpPr/>
          <p:nvPr/>
        </p:nvGrpSpPr>
        <p:grpSpPr>
          <a:xfrm rot="21600000">
            <a:off x="4290786" y="3281940"/>
            <a:ext cx="219129" cy="314491"/>
            <a:chOff x="0" y="0"/>
            <a:chExt cx="219129" cy="314491"/>
          </a:xfrm>
        </p:grpSpPr>
        <p:sp>
          <p:nvSpPr>
            <p:cNvPr id="1277" name="path"/>
            <p:cNvSpPr/>
            <p:nvPr/>
          </p:nvSpPr>
          <p:spPr>
            <a:xfrm>
              <a:off x="66719" y="0"/>
              <a:ext cx="152410" cy="218941"/>
            </a:xfrm>
            <a:custGeom>
              <a:avLst/>
              <a:gdLst/>
              <a:ahLst/>
              <a:cxnLst/>
              <a:rect l="0" t="0" r="0" b="0"/>
              <a:pathLst>
                <a:path w="240" h="344">
                  <a:moveTo>
                    <a:pt x="7" y="247"/>
                  </a:moveTo>
                  <a:cubicBezTo>
                    <a:pt x="7" y="292"/>
                    <a:pt x="37" y="337"/>
                    <a:pt x="82" y="337"/>
                  </a:cubicBezTo>
                  <a:cubicBezTo>
                    <a:pt x="127" y="337"/>
                    <a:pt x="172" y="292"/>
                    <a:pt x="172" y="247"/>
                  </a:cubicBezTo>
                  <a:cubicBezTo>
                    <a:pt x="172" y="202"/>
                    <a:pt x="127" y="172"/>
                    <a:pt x="82" y="172"/>
                  </a:cubicBezTo>
                  <a:cubicBezTo>
                    <a:pt x="37" y="172"/>
                    <a:pt x="7" y="202"/>
                    <a:pt x="7" y="247"/>
                  </a:cubicBezTo>
                </a:path>
                <a:path w="240" h="344">
                  <a:moveTo>
                    <a:pt x="67" y="247"/>
                  </a:moveTo>
                  <a:cubicBezTo>
                    <a:pt x="67" y="292"/>
                    <a:pt x="97" y="337"/>
                    <a:pt x="142" y="337"/>
                  </a:cubicBezTo>
                  <a:cubicBezTo>
                    <a:pt x="187" y="337"/>
                    <a:pt x="232" y="292"/>
                    <a:pt x="232" y="247"/>
                  </a:cubicBezTo>
                  <a:cubicBezTo>
                    <a:pt x="232" y="202"/>
                    <a:pt x="187" y="172"/>
                    <a:pt x="142" y="172"/>
                  </a:cubicBezTo>
                  <a:cubicBezTo>
                    <a:pt x="97" y="172"/>
                    <a:pt x="67" y="202"/>
                    <a:pt x="67" y="247"/>
                  </a:cubicBezTo>
                </a:path>
                <a:path w="240" h="344">
                  <a:moveTo>
                    <a:pt x="67" y="82"/>
                  </a:moveTo>
                  <a:cubicBezTo>
                    <a:pt x="67" y="127"/>
                    <a:pt x="97" y="172"/>
                    <a:pt x="142" y="172"/>
                  </a:cubicBezTo>
                  <a:cubicBezTo>
                    <a:pt x="187" y="172"/>
                    <a:pt x="232" y="127"/>
                    <a:pt x="232" y="82"/>
                  </a:cubicBezTo>
                  <a:cubicBezTo>
                    <a:pt x="232" y="37"/>
                    <a:pt x="187" y="7"/>
                    <a:pt x="142" y="7"/>
                  </a:cubicBezTo>
                  <a:cubicBezTo>
                    <a:pt x="97" y="7"/>
                    <a:pt x="67" y="37"/>
                    <a:pt x="67" y="8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78" name="path"/>
            <p:cNvSpPr/>
            <p:nvPr/>
          </p:nvSpPr>
          <p:spPr>
            <a:xfrm>
              <a:off x="0" y="199958"/>
              <a:ext cx="152410" cy="114533"/>
            </a:xfrm>
            <a:custGeom>
              <a:avLst/>
              <a:gdLst/>
              <a:ahLst/>
              <a:cxnLst/>
              <a:rect l="0" t="0" r="0" b="0"/>
              <a:pathLst>
                <a:path w="240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  <a:path w="240" h="180">
                  <a:moveTo>
                    <a:pt x="67" y="82"/>
                  </a:moveTo>
                  <a:cubicBezTo>
                    <a:pt x="67" y="127"/>
                    <a:pt x="97" y="172"/>
                    <a:pt x="142" y="172"/>
                  </a:cubicBezTo>
                  <a:cubicBezTo>
                    <a:pt x="187" y="172"/>
                    <a:pt x="232" y="127"/>
                    <a:pt x="232" y="82"/>
                  </a:cubicBezTo>
                  <a:cubicBezTo>
                    <a:pt x="232" y="37"/>
                    <a:pt x="187" y="7"/>
                    <a:pt x="142" y="7"/>
                  </a:cubicBezTo>
                  <a:cubicBezTo>
                    <a:pt x="97" y="7"/>
                    <a:pt x="67" y="37"/>
                    <a:pt x="6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79" name="rect"/>
          <p:cNvSpPr/>
          <p:nvPr/>
        </p:nvSpPr>
        <p:spPr>
          <a:xfrm>
            <a:off x="4826508" y="3209544"/>
            <a:ext cx="585215" cy="336803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0" name="path"/>
          <p:cNvSpPr/>
          <p:nvPr/>
        </p:nvSpPr>
        <p:spPr>
          <a:xfrm>
            <a:off x="4433710" y="3186707"/>
            <a:ext cx="152410" cy="114217"/>
          </a:xfrm>
          <a:custGeom>
            <a:avLst/>
            <a:gdLst/>
            <a:ahLst/>
            <a:cxnLst/>
            <a:rect l="0" t="0" r="0" b="0"/>
            <a:pathLst>
              <a:path w="24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  <a:path w="240" h="179">
                <a:moveTo>
                  <a:pt x="67" y="82"/>
                </a:moveTo>
                <a:cubicBezTo>
                  <a:pt x="67" y="127"/>
                  <a:pt x="97" y="172"/>
                  <a:pt x="142" y="172"/>
                </a:cubicBezTo>
                <a:cubicBezTo>
                  <a:pt x="187" y="172"/>
                  <a:pt x="232" y="127"/>
                  <a:pt x="232" y="82"/>
                </a:cubicBezTo>
                <a:cubicBezTo>
                  <a:pt x="232" y="37"/>
                  <a:pt x="187" y="7"/>
                  <a:pt x="142" y="7"/>
                </a:cubicBezTo>
                <a:cubicBezTo>
                  <a:pt x="97" y="7"/>
                  <a:pt x="67" y="37"/>
                  <a:pt x="67" y="82"/>
                </a:cubicBezTo>
              </a:path>
            </a:pathLst>
          </a:custGeom>
          <a:solidFill>
            <a:srgbClr val="003ED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1" name="path"/>
          <p:cNvSpPr/>
          <p:nvPr/>
        </p:nvSpPr>
        <p:spPr>
          <a:xfrm>
            <a:off x="5024064" y="2596006"/>
            <a:ext cx="114465" cy="114280"/>
          </a:xfrm>
          <a:custGeom>
            <a:avLst/>
            <a:gdLst/>
            <a:ahLst/>
            <a:cxnLst/>
            <a:rect l="0" t="0" r="0" b="0"/>
            <a:pathLst>
              <a:path w="18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282" name="table 1282"/>
          <p:cNvGraphicFramePr>
            <a:graphicFrameLocks noGrp="1"/>
          </p:cNvGraphicFramePr>
          <p:nvPr/>
        </p:nvGraphicFramePr>
        <p:xfrm>
          <a:off x="4432173" y="2609469"/>
          <a:ext cx="1049020" cy="965200"/>
        </p:xfrm>
        <a:graphic>
          <a:graphicData uri="http://schemas.openxmlformats.org/drawingml/2006/table">
            <a:tbl>
              <a:tblPr/>
              <a:tblGrid>
                <a:gridCol w="1049020"/>
              </a:tblGrid>
              <a:tr h="9461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567690" indent="-278130" algn="l" rtl="0" eaLnBrk="0">
                        <a:lnSpc>
                          <a:spcPct val="108000"/>
                        </a:lnSpc>
                      </a:pPr>
                      <a:r>
                        <a:rPr sz="11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超级升降</a:t>
                      </a:r>
                      <a:r>
                        <a:rPr sz="11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308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308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308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308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83" name="path"/>
          <p:cNvSpPr/>
          <p:nvPr/>
        </p:nvSpPr>
        <p:spPr>
          <a:xfrm>
            <a:off x="5205312" y="2195836"/>
            <a:ext cx="114086" cy="114153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6" y="172"/>
                  <a:pt x="172" y="127"/>
                  <a:pt x="172" y="82"/>
                </a:cubicBezTo>
                <a:cubicBezTo>
                  <a:pt x="172" y="37"/>
                  <a:pt x="126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94" name="group 294"/>
          <p:cNvGrpSpPr/>
          <p:nvPr/>
        </p:nvGrpSpPr>
        <p:grpSpPr>
          <a:xfrm rot="21600000">
            <a:off x="5205312" y="2395794"/>
            <a:ext cx="114086" cy="209703"/>
            <a:chOff x="0" y="0"/>
            <a:chExt cx="114086" cy="209703"/>
          </a:xfrm>
        </p:grpSpPr>
        <p:sp>
          <p:nvSpPr>
            <p:cNvPr id="1284" name="path"/>
            <p:cNvSpPr/>
            <p:nvPr/>
          </p:nvSpPr>
          <p:spPr>
            <a:xfrm>
              <a:off x="0" y="95170"/>
              <a:ext cx="114086" cy="114533"/>
            </a:xfrm>
            <a:custGeom>
              <a:avLst/>
              <a:gdLst/>
              <a:ahLst/>
              <a:cxnLst/>
              <a:rect l="0" t="0" r="0" b="0"/>
              <a:pathLst>
                <a:path w="179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6" y="172"/>
                    <a:pt x="172" y="127"/>
                    <a:pt x="172" y="82"/>
                  </a:cubicBezTo>
                  <a:cubicBezTo>
                    <a:pt x="172" y="37"/>
                    <a:pt x="126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85" name="path"/>
            <p:cNvSpPr/>
            <p:nvPr/>
          </p:nvSpPr>
          <p:spPr>
            <a:xfrm>
              <a:off x="0" y="0"/>
              <a:ext cx="114086" cy="114153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6" y="172"/>
                    <a:pt x="172" y="127"/>
                    <a:pt x="172" y="82"/>
                  </a:cubicBezTo>
                  <a:cubicBezTo>
                    <a:pt x="172" y="37"/>
                    <a:pt x="126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86" name="path"/>
          <p:cNvSpPr/>
          <p:nvPr/>
        </p:nvSpPr>
        <p:spPr>
          <a:xfrm>
            <a:off x="5205312" y="1995497"/>
            <a:ext cx="114086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6" y="172"/>
                  <a:pt x="172" y="127"/>
                  <a:pt x="172" y="82"/>
                </a:cubicBezTo>
                <a:cubicBezTo>
                  <a:pt x="172" y="37"/>
                  <a:pt x="126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7" name="path"/>
          <p:cNvSpPr/>
          <p:nvPr/>
        </p:nvSpPr>
        <p:spPr>
          <a:xfrm>
            <a:off x="5205312" y="2100539"/>
            <a:ext cx="114086" cy="114279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6" y="172"/>
                  <a:pt x="172" y="127"/>
                  <a:pt x="172" y="82"/>
                </a:cubicBezTo>
                <a:cubicBezTo>
                  <a:pt x="172" y="37"/>
                  <a:pt x="126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96" name="group 296"/>
          <p:cNvGrpSpPr/>
          <p:nvPr/>
        </p:nvGrpSpPr>
        <p:grpSpPr>
          <a:xfrm rot="21600000">
            <a:off x="5757405" y="1995497"/>
            <a:ext cx="114086" cy="314492"/>
            <a:chOff x="0" y="0"/>
            <a:chExt cx="114086" cy="314492"/>
          </a:xfrm>
        </p:grpSpPr>
        <p:sp>
          <p:nvSpPr>
            <p:cNvPr id="1288" name="path"/>
            <p:cNvSpPr/>
            <p:nvPr/>
          </p:nvSpPr>
          <p:spPr>
            <a:xfrm>
              <a:off x="0" y="0"/>
              <a:ext cx="114086" cy="114533"/>
            </a:xfrm>
            <a:custGeom>
              <a:avLst/>
              <a:gdLst/>
              <a:ahLst/>
              <a:cxnLst/>
              <a:rect l="0" t="0" r="0" b="0"/>
              <a:pathLst>
                <a:path w="179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89" name="path"/>
            <p:cNvSpPr/>
            <p:nvPr/>
          </p:nvSpPr>
          <p:spPr>
            <a:xfrm>
              <a:off x="0" y="200338"/>
              <a:ext cx="114086" cy="114153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0" name="path"/>
            <p:cNvSpPr/>
            <p:nvPr/>
          </p:nvSpPr>
          <p:spPr>
            <a:xfrm>
              <a:off x="0" y="105041"/>
              <a:ext cx="114086" cy="114280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1" name="path"/>
            <p:cNvSpPr/>
            <p:nvPr/>
          </p:nvSpPr>
          <p:spPr>
            <a:xfrm>
              <a:off x="0" y="105041"/>
              <a:ext cx="114086" cy="114280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92" name="path"/>
          <p:cNvSpPr/>
          <p:nvPr/>
        </p:nvSpPr>
        <p:spPr>
          <a:xfrm>
            <a:off x="5757405" y="1900327"/>
            <a:ext cx="114086" cy="114153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3" name="path"/>
          <p:cNvSpPr/>
          <p:nvPr/>
        </p:nvSpPr>
        <p:spPr>
          <a:xfrm>
            <a:off x="5205312" y="2291006"/>
            <a:ext cx="114086" cy="114280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6" y="172"/>
                  <a:pt x="172" y="127"/>
                  <a:pt x="172" y="82"/>
                </a:cubicBezTo>
                <a:cubicBezTo>
                  <a:pt x="172" y="37"/>
                  <a:pt x="126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4" name="path"/>
          <p:cNvSpPr/>
          <p:nvPr/>
        </p:nvSpPr>
        <p:spPr>
          <a:xfrm>
            <a:off x="5576536" y="2395794"/>
            <a:ext cx="114086" cy="114153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5" name="path"/>
          <p:cNvSpPr/>
          <p:nvPr/>
        </p:nvSpPr>
        <p:spPr>
          <a:xfrm>
            <a:off x="5395541" y="2395794"/>
            <a:ext cx="114213" cy="209703"/>
          </a:xfrm>
          <a:custGeom>
            <a:avLst/>
            <a:gdLst/>
            <a:ahLst/>
            <a:cxnLst/>
            <a:rect l="0" t="0" r="0" b="0"/>
            <a:pathLst>
              <a:path w="179" h="330">
                <a:moveTo>
                  <a:pt x="7" y="232"/>
                </a:moveTo>
                <a:cubicBezTo>
                  <a:pt x="7" y="277"/>
                  <a:pt x="37" y="322"/>
                  <a:pt x="82" y="322"/>
                </a:cubicBezTo>
                <a:cubicBezTo>
                  <a:pt x="127" y="322"/>
                  <a:pt x="172" y="277"/>
                  <a:pt x="172" y="232"/>
                </a:cubicBezTo>
                <a:cubicBezTo>
                  <a:pt x="172" y="187"/>
                  <a:pt x="127" y="157"/>
                  <a:pt x="82" y="157"/>
                </a:cubicBezTo>
                <a:cubicBezTo>
                  <a:pt x="37" y="157"/>
                  <a:pt x="7" y="187"/>
                  <a:pt x="7" y="232"/>
                </a:cubicBezTo>
              </a:path>
              <a:path w="179" h="33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6" name="path"/>
          <p:cNvSpPr/>
          <p:nvPr/>
        </p:nvSpPr>
        <p:spPr>
          <a:xfrm>
            <a:off x="5024064" y="2786473"/>
            <a:ext cx="114465" cy="114216"/>
          </a:xfrm>
          <a:custGeom>
            <a:avLst/>
            <a:gdLst/>
            <a:ahLst/>
            <a:cxnLst/>
            <a:rect l="0" t="0" r="0" b="0"/>
            <a:pathLst>
              <a:path w="18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7" name="path"/>
          <p:cNvSpPr/>
          <p:nvPr/>
        </p:nvSpPr>
        <p:spPr>
          <a:xfrm>
            <a:off x="5024064" y="2490965"/>
            <a:ext cx="114465" cy="114533"/>
          </a:xfrm>
          <a:custGeom>
            <a:avLst/>
            <a:gdLst/>
            <a:ahLst/>
            <a:cxnLst/>
            <a:rect l="0" t="0" r="0" b="0"/>
            <a:pathLst>
              <a:path w="180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8" name="path"/>
          <p:cNvSpPr/>
          <p:nvPr/>
        </p:nvSpPr>
        <p:spPr>
          <a:xfrm>
            <a:off x="5024064" y="2395794"/>
            <a:ext cx="114465" cy="114153"/>
          </a:xfrm>
          <a:custGeom>
            <a:avLst/>
            <a:gdLst/>
            <a:ahLst/>
            <a:cxnLst/>
            <a:rect l="0" t="0" r="0" b="0"/>
            <a:pathLst>
              <a:path w="18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9" name="path"/>
          <p:cNvSpPr/>
          <p:nvPr/>
        </p:nvSpPr>
        <p:spPr>
          <a:xfrm>
            <a:off x="5024064" y="2986432"/>
            <a:ext cx="114465" cy="114533"/>
          </a:xfrm>
          <a:custGeom>
            <a:avLst/>
            <a:gdLst/>
            <a:ahLst/>
            <a:cxnLst/>
            <a:rect l="0" t="0" r="0" b="0"/>
            <a:pathLst>
              <a:path w="180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0" name="path"/>
          <p:cNvSpPr/>
          <p:nvPr/>
        </p:nvSpPr>
        <p:spPr>
          <a:xfrm>
            <a:off x="5084909" y="2388982"/>
            <a:ext cx="526375" cy="766739"/>
          </a:xfrm>
          <a:custGeom>
            <a:avLst/>
            <a:gdLst/>
            <a:ahLst/>
            <a:cxnLst/>
            <a:rect l="0" t="0" r="0" b="0"/>
            <a:pathLst>
              <a:path w="828" h="1207">
                <a:moveTo>
                  <a:pt x="8" y="5"/>
                </a:moveTo>
                <a:lnTo>
                  <a:pt x="820" y="1200"/>
                </a:lnTo>
                <a:lnTo>
                  <a:pt x="8" y="426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301" name="table 1301"/>
          <p:cNvGraphicFramePr>
            <a:graphicFrameLocks noGrp="1"/>
          </p:cNvGraphicFramePr>
          <p:nvPr/>
        </p:nvGraphicFramePr>
        <p:xfrm>
          <a:off x="5226177" y="1908429"/>
          <a:ext cx="823595" cy="1355090"/>
        </p:xfrm>
        <a:graphic>
          <a:graphicData uri="http://schemas.openxmlformats.org/drawingml/2006/table">
            <a:tbl>
              <a:tblPr/>
              <a:tblGrid>
                <a:gridCol w="823595"/>
              </a:tblGrid>
              <a:tr h="13360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marL="215265" algn="l" rtl="0" eaLnBrk="0">
                        <a:lnSpc>
                          <a:spcPts val="1390"/>
                        </a:lnSpc>
                        <a:spcBef>
                          <a:spcPts val="5"/>
                        </a:spcBef>
                      </a:pPr>
                      <a:r>
                        <a:rPr sz="11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激动人</a:t>
                      </a:r>
                      <a:r>
                        <a:rPr sz="11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心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02" name="path"/>
          <p:cNvSpPr/>
          <p:nvPr/>
        </p:nvSpPr>
        <p:spPr>
          <a:xfrm>
            <a:off x="5576536" y="2195836"/>
            <a:ext cx="114086" cy="114153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3" name="path"/>
          <p:cNvSpPr/>
          <p:nvPr/>
        </p:nvSpPr>
        <p:spPr>
          <a:xfrm>
            <a:off x="5576536" y="1995497"/>
            <a:ext cx="114086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4" name="path"/>
          <p:cNvSpPr/>
          <p:nvPr/>
        </p:nvSpPr>
        <p:spPr>
          <a:xfrm>
            <a:off x="4652840" y="2786473"/>
            <a:ext cx="114149" cy="114217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3ED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5" name="path"/>
          <p:cNvSpPr/>
          <p:nvPr/>
        </p:nvSpPr>
        <p:spPr>
          <a:xfrm>
            <a:off x="4471971" y="2786473"/>
            <a:ext cx="114150" cy="114217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6" name="path"/>
          <p:cNvSpPr/>
          <p:nvPr/>
        </p:nvSpPr>
        <p:spPr>
          <a:xfrm>
            <a:off x="5024064" y="2195836"/>
            <a:ext cx="114466" cy="114153"/>
          </a:xfrm>
          <a:custGeom>
            <a:avLst/>
            <a:gdLst/>
            <a:ahLst/>
            <a:cxnLst/>
            <a:rect l="0" t="0" r="0" b="0"/>
            <a:pathLst>
              <a:path w="18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3ED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7" name="path"/>
          <p:cNvSpPr/>
          <p:nvPr/>
        </p:nvSpPr>
        <p:spPr>
          <a:xfrm>
            <a:off x="4087367" y="1769364"/>
            <a:ext cx="1518665" cy="1381759"/>
          </a:xfrm>
          <a:custGeom>
            <a:avLst/>
            <a:gdLst/>
            <a:ahLst/>
            <a:cxnLst/>
            <a:rect l="0" t="0" r="0" b="0"/>
            <a:pathLst>
              <a:path w="2391" h="2175">
                <a:moveTo>
                  <a:pt x="0" y="0"/>
                </a:moveTo>
                <a:lnTo>
                  <a:pt x="921" y="0"/>
                </a:lnTo>
                <a:lnTo>
                  <a:pt x="921" y="0"/>
                </a:lnTo>
                <a:lnTo>
                  <a:pt x="1316" y="0"/>
                </a:lnTo>
                <a:lnTo>
                  <a:pt x="1579" y="0"/>
                </a:lnTo>
                <a:lnTo>
                  <a:pt x="1579" y="981"/>
                </a:lnTo>
                <a:lnTo>
                  <a:pt x="2391" y="2175"/>
                </a:lnTo>
                <a:lnTo>
                  <a:pt x="1579" y="1401"/>
                </a:lnTo>
                <a:lnTo>
                  <a:pt x="1579" y="1682"/>
                </a:lnTo>
                <a:lnTo>
                  <a:pt x="1316" y="1682"/>
                </a:lnTo>
                <a:lnTo>
                  <a:pt x="921" y="1682"/>
                </a:lnTo>
                <a:lnTo>
                  <a:pt x="921" y="1682"/>
                </a:lnTo>
                <a:lnTo>
                  <a:pt x="0" y="1682"/>
                </a:lnTo>
                <a:lnTo>
                  <a:pt x="0" y="1401"/>
                </a:lnTo>
                <a:lnTo>
                  <a:pt x="0" y="981"/>
                </a:lnTo>
                <a:lnTo>
                  <a:pt x="0" y="981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308" name="table 1308"/>
          <p:cNvGraphicFramePr>
            <a:graphicFrameLocks noGrp="1"/>
          </p:cNvGraphicFramePr>
          <p:nvPr/>
        </p:nvGraphicFramePr>
        <p:xfrm>
          <a:off x="3981537" y="1762381"/>
          <a:ext cx="2218054" cy="2286000"/>
        </p:xfrm>
        <a:graphic>
          <a:graphicData uri="http://schemas.openxmlformats.org/drawingml/2006/table">
            <a:tbl>
              <a:tblPr/>
              <a:tblGrid>
                <a:gridCol w="2218054"/>
              </a:tblGrid>
              <a:tr h="22764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309" name="table 1309"/>
          <p:cNvGraphicFramePr>
            <a:graphicFrameLocks noGrp="1"/>
          </p:cNvGraphicFramePr>
          <p:nvPr/>
        </p:nvGraphicFramePr>
        <p:xfrm>
          <a:off x="1619338" y="1762381"/>
          <a:ext cx="2218055" cy="2286000"/>
        </p:xfrm>
        <a:graphic>
          <a:graphicData uri="http://schemas.openxmlformats.org/drawingml/2006/table">
            <a:tbl>
              <a:tblPr/>
              <a:tblGrid>
                <a:gridCol w="2218055"/>
              </a:tblGrid>
              <a:tr h="22796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600" dirty="0"/>
                    </a:p>
                    <a:p>
                      <a:pPr marL="127508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C2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300" dirty="0"/>
                    </a:p>
                    <a:p>
                      <a:pPr marL="1670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C1</a:t>
                      </a:r>
                      <a:endParaRPr lang="en-US" altLang="en-US" sz="12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10" name="textbox 1310"/>
          <p:cNvSpPr/>
          <p:nvPr/>
        </p:nvSpPr>
        <p:spPr>
          <a:xfrm>
            <a:off x="471517" y="255327"/>
            <a:ext cx="5760084" cy="8604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10"/>
              </a:lnSpc>
            </a:pP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spc="2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8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竞争者提供的重点产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品的地图。</a:t>
            </a:r>
            <a:endParaRPr lang="en-US" altLang="en-US" sz="1800" dirty="0"/>
          </a:p>
          <a:p>
            <a:pPr marL="15875" algn="l" rtl="0" eaLnBrk="0">
              <a:lnSpc>
                <a:spcPts val="2200"/>
              </a:lnSpc>
              <a:spcBef>
                <a:spcPts val="70"/>
              </a:spcBef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与自己的产品相比，在有效载荷和速度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面</a:t>
            </a:r>
            <a:endParaRPr lang="en-US" altLang="en-US" sz="1800" dirty="0"/>
          </a:p>
          <a:p>
            <a:pPr algn="l" rtl="0" eaLnBrk="0">
              <a:lnSpc>
                <a:spcPct val="108000"/>
              </a:lnSpc>
            </a:pPr>
            <a:endParaRPr lang="en-US" altLang="en-US" sz="600" dirty="0"/>
          </a:p>
          <a:p>
            <a:pPr marL="408305" algn="l" rtl="0" eaLnBrk="0">
              <a:lnSpc>
                <a:spcPct val="91000"/>
              </a:lnSpc>
              <a:spcBef>
                <a:spcPts val="5"/>
              </a:spcBef>
              <a:tabLst>
                <a:tab pos="513080" algn="l"/>
              </a:tabLst>
            </a:pP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&lt;250           &lt;5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           &lt;1000           &lt;5000           &lt;20000</a:t>
            </a:r>
            <a:r>
              <a:rPr sz="1200" strike="sngStrike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</a:t>
            </a:r>
            <a:r>
              <a:rPr sz="1500" spc="0" baseline="30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只有部分范围</a:t>
            </a:r>
            <a:endParaRPr lang="en-US" altLang="en-US" sz="975" dirty="0"/>
          </a:p>
        </p:txBody>
      </p:sp>
      <p:grpSp>
        <p:nvGrpSpPr>
          <p:cNvPr id="298" name="group 298"/>
          <p:cNvGrpSpPr/>
          <p:nvPr/>
        </p:nvGrpSpPr>
        <p:grpSpPr>
          <a:xfrm rot="21600000">
            <a:off x="4117657" y="900493"/>
            <a:ext cx="175640" cy="174116"/>
            <a:chOff x="0" y="0"/>
            <a:chExt cx="175640" cy="174116"/>
          </a:xfrm>
        </p:grpSpPr>
        <p:sp>
          <p:nvSpPr>
            <p:cNvPr id="1311" name="path"/>
            <p:cNvSpPr/>
            <p:nvPr/>
          </p:nvSpPr>
          <p:spPr>
            <a:xfrm>
              <a:off x="4762" y="4762"/>
              <a:ext cx="166115" cy="164591"/>
            </a:xfrm>
            <a:custGeom>
              <a:avLst/>
              <a:gdLst/>
              <a:ahLst/>
              <a:cxnLst/>
              <a:rect l="0" t="0" r="0" b="0"/>
              <a:pathLst>
                <a:path w="261" h="259">
                  <a:moveTo>
                    <a:pt x="0" y="129"/>
                  </a:moveTo>
                  <a:cubicBezTo>
                    <a:pt x="0" y="57"/>
                    <a:pt x="58" y="0"/>
                    <a:pt x="130" y="0"/>
                  </a:cubicBezTo>
                  <a:cubicBezTo>
                    <a:pt x="202" y="0"/>
                    <a:pt x="261" y="57"/>
                    <a:pt x="261" y="129"/>
                  </a:cubicBezTo>
                  <a:cubicBezTo>
                    <a:pt x="261" y="201"/>
                    <a:pt x="202" y="259"/>
                    <a:pt x="130" y="259"/>
                  </a:cubicBezTo>
                  <a:cubicBezTo>
                    <a:pt x="58" y="259"/>
                    <a:pt x="0" y="201"/>
                    <a:pt x="0" y="12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12" name="path"/>
            <p:cNvSpPr/>
            <p:nvPr/>
          </p:nvSpPr>
          <p:spPr>
            <a:xfrm>
              <a:off x="0" y="0"/>
              <a:ext cx="175640" cy="174116"/>
            </a:xfrm>
            <a:custGeom>
              <a:avLst/>
              <a:gdLst/>
              <a:ahLst/>
              <a:cxnLst/>
              <a:rect l="0" t="0" r="0" b="0"/>
              <a:pathLst>
                <a:path w="276" h="274">
                  <a:moveTo>
                    <a:pt x="7" y="137"/>
                  </a:moveTo>
                  <a:cubicBezTo>
                    <a:pt x="7" y="65"/>
                    <a:pt x="66" y="7"/>
                    <a:pt x="138" y="7"/>
                  </a:cubicBezTo>
                  <a:cubicBezTo>
                    <a:pt x="210" y="7"/>
                    <a:pt x="269" y="65"/>
                    <a:pt x="269" y="137"/>
                  </a:cubicBezTo>
                  <a:cubicBezTo>
                    <a:pt x="269" y="208"/>
                    <a:pt x="210" y="266"/>
                    <a:pt x="138" y="266"/>
                  </a:cubicBezTo>
                  <a:cubicBezTo>
                    <a:pt x="66" y="266"/>
                    <a:pt x="7" y="208"/>
                    <a:pt x="7" y="13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00" name="group 300"/>
          <p:cNvGrpSpPr/>
          <p:nvPr/>
        </p:nvGrpSpPr>
        <p:grpSpPr>
          <a:xfrm rot="21600000">
            <a:off x="3223069" y="900493"/>
            <a:ext cx="174116" cy="174116"/>
            <a:chOff x="0" y="0"/>
            <a:chExt cx="174116" cy="174116"/>
          </a:xfrm>
        </p:grpSpPr>
        <p:sp>
          <p:nvSpPr>
            <p:cNvPr id="1313" name="path"/>
            <p:cNvSpPr/>
            <p:nvPr/>
          </p:nvSpPr>
          <p:spPr>
            <a:xfrm>
              <a:off x="4762" y="4762"/>
              <a:ext cx="164591" cy="164591"/>
            </a:xfrm>
            <a:custGeom>
              <a:avLst/>
              <a:gdLst/>
              <a:ahLst/>
              <a:cxnLst/>
              <a:rect l="0" t="0" r="0" b="0"/>
              <a:pathLst>
                <a:path w="259" h="259">
                  <a:moveTo>
                    <a:pt x="0" y="129"/>
                  </a:moveTo>
                  <a:cubicBezTo>
                    <a:pt x="0" y="57"/>
                    <a:pt x="57" y="0"/>
                    <a:pt x="129" y="0"/>
                  </a:cubicBezTo>
                  <a:cubicBezTo>
                    <a:pt x="201" y="0"/>
                    <a:pt x="259" y="57"/>
                    <a:pt x="259" y="129"/>
                  </a:cubicBezTo>
                  <a:cubicBezTo>
                    <a:pt x="259" y="201"/>
                    <a:pt x="201" y="259"/>
                    <a:pt x="129" y="259"/>
                  </a:cubicBezTo>
                  <a:cubicBezTo>
                    <a:pt x="57" y="259"/>
                    <a:pt x="0" y="201"/>
                    <a:pt x="0" y="129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14" name="path"/>
            <p:cNvSpPr/>
            <p:nvPr/>
          </p:nvSpPr>
          <p:spPr>
            <a:xfrm>
              <a:off x="0" y="0"/>
              <a:ext cx="174116" cy="174116"/>
            </a:xfrm>
            <a:custGeom>
              <a:avLst/>
              <a:gdLst/>
              <a:ahLst/>
              <a:cxnLst/>
              <a:rect l="0" t="0" r="0" b="0"/>
              <a:pathLst>
                <a:path w="274" h="274">
                  <a:moveTo>
                    <a:pt x="7" y="137"/>
                  </a:moveTo>
                  <a:cubicBezTo>
                    <a:pt x="7" y="65"/>
                    <a:pt x="65" y="7"/>
                    <a:pt x="137" y="7"/>
                  </a:cubicBezTo>
                  <a:cubicBezTo>
                    <a:pt x="208" y="7"/>
                    <a:pt x="266" y="65"/>
                    <a:pt x="266" y="137"/>
                  </a:cubicBezTo>
                  <a:cubicBezTo>
                    <a:pt x="266" y="208"/>
                    <a:pt x="208" y="266"/>
                    <a:pt x="137" y="266"/>
                  </a:cubicBezTo>
                  <a:cubicBezTo>
                    <a:pt x="65" y="266"/>
                    <a:pt x="7" y="208"/>
                    <a:pt x="7" y="13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02" name="group 302"/>
          <p:cNvGrpSpPr/>
          <p:nvPr/>
        </p:nvGrpSpPr>
        <p:grpSpPr>
          <a:xfrm rot="21600000">
            <a:off x="2326957" y="900493"/>
            <a:ext cx="175641" cy="174116"/>
            <a:chOff x="0" y="0"/>
            <a:chExt cx="175641" cy="174116"/>
          </a:xfrm>
        </p:grpSpPr>
        <p:sp>
          <p:nvSpPr>
            <p:cNvPr id="1315" name="path"/>
            <p:cNvSpPr/>
            <p:nvPr/>
          </p:nvSpPr>
          <p:spPr>
            <a:xfrm>
              <a:off x="4762" y="4762"/>
              <a:ext cx="166116" cy="164591"/>
            </a:xfrm>
            <a:custGeom>
              <a:avLst/>
              <a:gdLst/>
              <a:ahLst/>
              <a:cxnLst/>
              <a:rect l="0" t="0" r="0" b="0"/>
              <a:pathLst>
                <a:path w="261" h="259">
                  <a:moveTo>
                    <a:pt x="0" y="129"/>
                  </a:moveTo>
                  <a:cubicBezTo>
                    <a:pt x="0" y="57"/>
                    <a:pt x="58" y="0"/>
                    <a:pt x="130" y="0"/>
                  </a:cubicBezTo>
                  <a:cubicBezTo>
                    <a:pt x="202" y="0"/>
                    <a:pt x="261" y="57"/>
                    <a:pt x="261" y="129"/>
                  </a:cubicBezTo>
                  <a:cubicBezTo>
                    <a:pt x="261" y="201"/>
                    <a:pt x="202" y="259"/>
                    <a:pt x="130" y="259"/>
                  </a:cubicBezTo>
                  <a:cubicBezTo>
                    <a:pt x="58" y="259"/>
                    <a:pt x="0" y="201"/>
                    <a:pt x="0" y="12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16" name="path"/>
            <p:cNvSpPr/>
            <p:nvPr/>
          </p:nvSpPr>
          <p:spPr>
            <a:xfrm>
              <a:off x="0" y="0"/>
              <a:ext cx="175641" cy="174116"/>
            </a:xfrm>
            <a:custGeom>
              <a:avLst/>
              <a:gdLst/>
              <a:ahLst/>
              <a:cxnLst/>
              <a:rect l="0" t="0" r="0" b="0"/>
              <a:pathLst>
                <a:path w="276" h="274">
                  <a:moveTo>
                    <a:pt x="7" y="137"/>
                  </a:moveTo>
                  <a:cubicBezTo>
                    <a:pt x="7" y="65"/>
                    <a:pt x="66" y="7"/>
                    <a:pt x="138" y="7"/>
                  </a:cubicBezTo>
                  <a:cubicBezTo>
                    <a:pt x="210" y="7"/>
                    <a:pt x="269" y="65"/>
                    <a:pt x="269" y="137"/>
                  </a:cubicBezTo>
                  <a:cubicBezTo>
                    <a:pt x="269" y="208"/>
                    <a:pt x="210" y="266"/>
                    <a:pt x="138" y="266"/>
                  </a:cubicBezTo>
                  <a:cubicBezTo>
                    <a:pt x="66" y="266"/>
                    <a:pt x="7" y="208"/>
                    <a:pt x="7" y="13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04" name="group 304"/>
          <p:cNvGrpSpPr/>
          <p:nvPr/>
        </p:nvGrpSpPr>
        <p:grpSpPr>
          <a:xfrm rot="21600000">
            <a:off x="1516189" y="900493"/>
            <a:ext cx="174117" cy="174116"/>
            <a:chOff x="0" y="0"/>
            <a:chExt cx="174117" cy="174116"/>
          </a:xfrm>
        </p:grpSpPr>
        <p:sp>
          <p:nvSpPr>
            <p:cNvPr id="1317" name="path"/>
            <p:cNvSpPr/>
            <p:nvPr/>
          </p:nvSpPr>
          <p:spPr>
            <a:xfrm>
              <a:off x="4762" y="4762"/>
              <a:ext cx="164592" cy="164591"/>
            </a:xfrm>
            <a:custGeom>
              <a:avLst/>
              <a:gdLst/>
              <a:ahLst/>
              <a:cxnLst/>
              <a:rect l="0" t="0" r="0" b="0"/>
              <a:pathLst>
                <a:path w="259" h="259">
                  <a:moveTo>
                    <a:pt x="0" y="129"/>
                  </a:moveTo>
                  <a:cubicBezTo>
                    <a:pt x="0" y="57"/>
                    <a:pt x="58" y="0"/>
                    <a:pt x="129" y="0"/>
                  </a:cubicBezTo>
                  <a:cubicBezTo>
                    <a:pt x="201" y="0"/>
                    <a:pt x="259" y="57"/>
                    <a:pt x="259" y="129"/>
                  </a:cubicBezTo>
                  <a:cubicBezTo>
                    <a:pt x="259" y="201"/>
                    <a:pt x="201" y="259"/>
                    <a:pt x="129" y="259"/>
                  </a:cubicBezTo>
                  <a:cubicBezTo>
                    <a:pt x="58" y="259"/>
                    <a:pt x="0" y="201"/>
                    <a:pt x="0" y="1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18" name="path"/>
            <p:cNvSpPr/>
            <p:nvPr/>
          </p:nvSpPr>
          <p:spPr>
            <a:xfrm>
              <a:off x="0" y="0"/>
              <a:ext cx="174117" cy="174116"/>
            </a:xfrm>
            <a:custGeom>
              <a:avLst/>
              <a:gdLst/>
              <a:ahLst/>
              <a:cxnLst/>
              <a:rect l="0" t="0" r="0" b="0"/>
              <a:pathLst>
                <a:path w="274" h="274">
                  <a:moveTo>
                    <a:pt x="7" y="137"/>
                  </a:moveTo>
                  <a:cubicBezTo>
                    <a:pt x="7" y="65"/>
                    <a:pt x="65" y="7"/>
                    <a:pt x="137" y="7"/>
                  </a:cubicBezTo>
                  <a:cubicBezTo>
                    <a:pt x="208" y="7"/>
                    <a:pt x="266" y="65"/>
                    <a:pt x="266" y="137"/>
                  </a:cubicBezTo>
                  <a:cubicBezTo>
                    <a:pt x="266" y="208"/>
                    <a:pt x="208" y="266"/>
                    <a:pt x="137" y="266"/>
                  </a:cubicBezTo>
                  <a:cubicBezTo>
                    <a:pt x="65" y="266"/>
                    <a:pt x="7" y="208"/>
                    <a:pt x="7" y="13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06" name="group 306"/>
          <p:cNvGrpSpPr/>
          <p:nvPr/>
        </p:nvGrpSpPr>
        <p:grpSpPr>
          <a:xfrm rot="21600000">
            <a:off x="705421" y="900493"/>
            <a:ext cx="174117" cy="174116"/>
            <a:chOff x="0" y="0"/>
            <a:chExt cx="174117" cy="174116"/>
          </a:xfrm>
        </p:grpSpPr>
        <p:sp>
          <p:nvSpPr>
            <p:cNvPr id="1319" name="path"/>
            <p:cNvSpPr/>
            <p:nvPr/>
          </p:nvSpPr>
          <p:spPr>
            <a:xfrm>
              <a:off x="4762" y="4762"/>
              <a:ext cx="164592" cy="164591"/>
            </a:xfrm>
            <a:custGeom>
              <a:avLst/>
              <a:gdLst/>
              <a:ahLst/>
              <a:cxnLst/>
              <a:rect l="0" t="0" r="0" b="0"/>
              <a:pathLst>
                <a:path w="259" h="259">
                  <a:moveTo>
                    <a:pt x="0" y="129"/>
                  </a:moveTo>
                  <a:cubicBezTo>
                    <a:pt x="0" y="57"/>
                    <a:pt x="58" y="0"/>
                    <a:pt x="129" y="0"/>
                  </a:cubicBezTo>
                  <a:cubicBezTo>
                    <a:pt x="201" y="0"/>
                    <a:pt x="259" y="57"/>
                    <a:pt x="259" y="129"/>
                  </a:cubicBezTo>
                  <a:cubicBezTo>
                    <a:pt x="259" y="201"/>
                    <a:pt x="201" y="259"/>
                    <a:pt x="129" y="259"/>
                  </a:cubicBezTo>
                  <a:cubicBezTo>
                    <a:pt x="58" y="259"/>
                    <a:pt x="0" y="201"/>
                    <a:pt x="0" y="129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20" name="path"/>
            <p:cNvSpPr/>
            <p:nvPr/>
          </p:nvSpPr>
          <p:spPr>
            <a:xfrm>
              <a:off x="0" y="0"/>
              <a:ext cx="174117" cy="174116"/>
            </a:xfrm>
            <a:custGeom>
              <a:avLst/>
              <a:gdLst/>
              <a:ahLst/>
              <a:cxnLst/>
              <a:rect l="0" t="0" r="0" b="0"/>
              <a:pathLst>
                <a:path w="274" h="274">
                  <a:moveTo>
                    <a:pt x="7" y="137"/>
                  </a:moveTo>
                  <a:cubicBezTo>
                    <a:pt x="7" y="65"/>
                    <a:pt x="65" y="7"/>
                    <a:pt x="137" y="7"/>
                  </a:cubicBezTo>
                  <a:cubicBezTo>
                    <a:pt x="208" y="7"/>
                    <a:pt x="266" y="65"/>
                    <a:pt x="266" y="137"/>
                  </a:cubicBezTo>
                  <a:cubicBezTo>
                    <a:pt x="266" y="208"/>
                    <a:pt x="208" y="266"/>
                    <a:pt x="137" y="266"/>
                  </a:cubicBezTo>
                  <a:cubicBezTo>
                    <a:pt x="65" y="266"/>
                    <a:pt x="7" y="208"/>
                    <a:pt x="7" y="13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21" name="path"/>
          <p:cNvSpPr/>
          <p:nvPr/>
        </p:nvSpPr>
        <p:spPr>
          <a:xfrm>
            <a:off x="98297" y="2411730"/>
            <a:ext cx="1411224" cy="2837687"/>
          </a:xfrm>
          <a:custGeom>
            <a:avLst/>
            <a:gdLst/>
            <a:ahLst/>
            <a:cxnLst/>
            <a:rect l="0" t="0" r="0" b="0"/>
            <a:pathLst>
              <a:path w="2222" h="4468">
                <a:moveTo>
                  <a:pt x="0" y="0"/>
                </a:moveTo>
                <a:lnTo>
                  <a:pt x="1897" y="0"/>
                </a:lnTo>
                <a:lnTo>
                  <a:pt x="2222" y="2234"/>
                </a:lnTo>
                <a:lnTo>
                  <a:pt x="1897" y="4468"/>
                </a:lnTo>
                <a:lnTo>
                  <a:pt x="0" y="4468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2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323" name="table 1323"/>
          <p:cNvGraphicFramePr>
            <a:graphicFrameLocks noGrp="1"/>
          </p:cNvGraphicFramePr>
          <p:nvPr/>
        </p:nvGraphicFramePr>
        <p:xfrm>
          <a:off x="88772" y="2402205"/>
          <a:ext cx="1214119" cy="2856229"/>
        </p:xfrm>
        <a:graphic>
          <a:graphicData uri="http://schemas.openxmlformats.org/drawingml/2006/table">
            <a:tbl>
              <a:tblPr/>
              <a:tblGrid>
                <a:gridCol w="1214119"/>
              </a:tblGrid>
              <a:tr h="283717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600" dirty="0"/>
                    </a:p>
                    <a:p>
                      <a:pPr marL="276225" indent="-181610" algn="l" rtl="0" eaLnBrk="0">
                        <a:lnSpc>
                          <a:spcPct val="92000"/>
                        </a:lnSpc>
                        <a:spcBef>
                          <a:spcPts val="0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分析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竞争对手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目前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和未来的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供应情况</a:t>
                      </a:r>
                      <a:endParaRPr lang="en-US" altLang="en-US" sz="1200" dirty="0"/>
                    </a:p>
                    <a:p>
                      <a:pPr marL="93980" algn="l" rtl="0" eaLnBrk="0">
                        <a:lnSpc>
                          <a:spcPct val="82000"/>
                        </a:lnSpc>
                        <a:spcBef>
                          <a:spcPts val="760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量地图</a:t>
                      </a:r>
                      <a:endParaRPr lang="en-US" altLang="en-US" sz="1200" dirty="0"/>
                    </a:p>
                    <a:p>
                      <a:pPr marL="283845" indent="-189865" algn="l" rtl="0" eaLnBrk="0">
                        <a:lnSpc>
                          <a:spcPct val="88000"/>
                        </a:lnSpc>
                        <a:spcBef>
                          <a:spcPts val="680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找出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产品和产 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品之间的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差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距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600" dirty="0"/>
                    </a:p>
                    <a:p>
                      <a:pPr marL="283845" algn="l" rtl="0" eaLnBrk="0">
                        <a:lnSpc>
                          <a:spcPts val="450"/>
                        </a:lnSpc>
                        <a:spcBef>
                          <a:spcPts val="5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24" name="path"/>
          <p:cNvSpPr/>
          <p:nvPr/>
        </p:nvSpPr>
        <p:spPr>
          <a:xfrm>
            <a:off x="7405728" y="2490965"/>
            <a:ext cx="114119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5" name="path"/>
          <p:cNvSpPr/>
          <p:nvPr/>
        </p:nvSpPr>
        <p:spPr>
          <a:xfrm>
            <a:off x="7405728" y="2395794"/>
            <a:ext cx="114119" cy="114153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6" name="path"/>
          <p:cNvSpPr/>
          <p:nvPr/>
        </p:nvSpPr>
        <p:spPr>
          <a:xfrm>
            <a:off x="7405728" y="2195836"/>
            <a:ext cx="114119" cy="114153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3ED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7" name="path"/>
          <p:cNvSpPr/>
          <p:nvPr/>
        </p:nvSpPr>
        <p:spPr>
          <a:xfrm>
            <a:off x="7034396" y="3186707"/>
            <a:ext cx="114182" cy="114217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8" name="path"/>
          <p:cNvSpPr/>
          <p:nvPr/>
        </p:nvSpPr>
        <p:spPr>
          <a:xfrm>
            <a:off x="7034396" y="3386665"/>
            <a:ext cx="114182" cy="114216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9" name="path"/>
          <p:cNvSpPr/>
          <p:nvPr/>
        </p:nvSpPr>
        <p:spPr>
          <a:xfrm>
            <a:off x="6738975" y="2986432"/>
            <a:ext cx="114182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0" name="path"/>
          <p:cNvSpPr/>
          <p:nvPr/>
        </p:nvSpPr>
        <p:spPr>
          <a:xfrm>
            <a:off x="6815202" y="2986432"/>
            <a:ext cx="152455" cy="114533"/>
          </a:xfrm>
          <a:custGeom>
            <a:avLst/>
            <a:gdLst/>
            <a:ahLst/>
            <a:cxnLst/>
            <a:rect l="0" t="0" r="0" b="0"/>
            <a:pathLst>
              <a:path w="240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  <a:path w="240" h="180">
                <a:moveTo>
                  <a:pt x="67" y="82"/>
                </a:moveTo>
                <a:cubicBezTo>
                  <a:pt x="67" y="127"/>
                  <a:pt x="97" y="172"/>
                  <a:pt x="142" y="172"/>
                </a:cubicBezTo>
                <a:cubicBezTo>
                  <a:pt x="187" y="172"/>
                  <a:pt x="232" y="127"/>
                  <a:pt x="232" y="82"/>
                </a:cubicBezTo>
                <a:cubicBezTo>
                  <a:pt x="232" y="37"/>
                  <a:pt x="187" y="7"/>
                  <a:pt x="142" y="7"/>
                </a:cubicBezTo>
                <a:cubicBezTo>
                  <a:pt x="97" y="7"/>
                  <a:pt x="67" y="37"/>
                  <a:pt x="67" y="8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1" name="path"/>
          <p:cNvSpPr/>
          <p:nvPr/>
        </p:nvSpPr>
        <p:spPr>
          <a:xfrm>
            <a:off x="6891430" y="2986432"/>
            <a:ext cx="190410" cy="114533"/>
          </a:xfrm>
          <a:custGeom>
            <a:avLst/>
            <a:gdLst/>
            <a:ahLst/>
            <a:cxnLst/>
            <a:rect l="0" t="0" r="0" b="0"/>
            <a:pathLst>
              <a:path w="29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  <a:path w="299" h="180">
                <a:moveTo>
                  <a:pt x="127" y="82"/>
                </a:moveTo>
                <a:cubicBezTo>
                  <a:pt x="127" y="127"/>
                  <a:pt x="157" y="172"/>
                  <a:pt x="202" y="172"/>
                </a:cubicBezTo>
                <a:cubicBezTo>
                  <a:pt x="247" y="172"/>
                  <a:pt x="292" y="127"/>
                  <a:pt x="292" y="82"/>
                </a:cubicBezTo>
                <a:cubicBezTo>
                  <a:pt x="292" y="37"/>
                  <a:pt x="247" y="7"/>
                  <a:pt x="202" y="7"/>
                </a:cubicBezTo>
                <a:cubicBezTo>
                  <a:pt x="157" y="7"/>
                  <a:pt x="127" y="37"/>
                  <a:pt x="12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2" name="path"/>
          <p:cNvSpPr/>
          <p:nvPr/>
        </p:nvSpPr>
        <p:spPr>
          <a:xfrm>
            <a:off x="7034396" y="2786473"/>
            <a:ext cx="114182" cy="114217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3ED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08" name="group 308"/>
          <p:cNvGrpSpPr/>
          <p:nvPr/>
        </p:nvGrpSpPr>
        <p:grpSpPr>
          <a:xfrm rot="21600000">
            <a:off x="7586650" y="2195836"/>
            <a:ext cx="114499" cy="409662"/>
            <a:chOff x="0" y="0"/>
            <a:chExt cx="114499" cy="409662"/>
          </a:xfrm>
        </p:grpSpPr>
        <p:sp>
          <p:nvSpPr>
            <p:cNvPr id="1333" name="path"/>
            <p:cNvSpPr/>
            <p:nvPr/>
          </p:nvSpPr>
          <p:spPr>
            <a:xfrm>
              <a:off x="0" y="0"/>
              <a:ext cx="114499" cy="114153"/>
            </a:xfrm>
            <a:custGeom>
              <a:avLst/>
              <a:gdLst/>
              <a:ahLst/>
              <a:cxnLst/>
              <a:rect l="0" t="0" r="0" b="0"/>
              <a:pathLst>
                <a:path w="180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949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34" name="path"/>
            <p:cNvSpPr/>
            <p:nvPr/>
          </p:nvSpPr>
          <p:spPr>
            <a:xfrm>
              <a:off x="0" y="295128"/>
              <a:ext cx="114499" cy="114533"/>
            </a:xfrm>
            <a:custGeom>
              <a:avLst/>
              <a:gdLst/>
              <a:ahLst/>
              <a:cxnLst/>
              <a:rect l="0" t="0" r="0" b="0"/>
              <a:pathLst>
                <a:path w="180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9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35" name="path"/>
            <p:cNvSpPr/>
            <p:nvPr/>
          </p:nvSpPr>
          <p:spPr>
            <a:xfrm>
              <a:off x="0" y="199958"/>
              <a:ext cx="114499" cy="114153"/>
            </a:xfrm>
            <a:custGeom>
              <a:avLst/>
              <a:gdLst/>
              <a:ahLst/>
              <a:cxnLst/>
              <a:rect l="0" t="0" r="0" b="0"/>
              <a:pathLst>
                <a:path w="180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49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36" name="path"/>
            <p:cNvSpPr/>
            <p:nvPr/>
          </p:nvSpPr>
          <p:spPr>
            <a:xfrm>
              <a:off x="0" y="95170"/>
              <a:ext cx="114499" cy="114280"/>
            </a:xfrm>
            <a:custGeom>
              <a:avLst/>
              <a:gdLst/>
              <a:ahLst/>
              <a:cxnLst/>
              <a:rect l="0" t="0" r="0" b="0"/>
              <a:pathLst>
                <a:path w="180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949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37" name="path"/>
          <p:cNvSpPr/>
          <p:nvPr/>
        </p:nvSpPr>
        <p:spPr>
          <a:xfrm>
            <a:off x="7034396" y="2490965"/>
            <a:ext cx="114182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338" name="table 1338"/>
          <p:cNvGraphicFramePr>
            <a:graphicFrameLocks noGrp="1"/>
          </p:cNvGraphicFramePr>
          <p:nvPr/>
        </p:nvGraphicFramePr>
        <p:xfrm>
          <a:off x="7065644" y="2546984"/>
          <a:ext cx="614680" cy="1061085"/>
        </p:xfrm>
        <a:graphic>
          <a:graphicData uri="http://schemas.openxmlformats.org/drawingml/2006/table">
            <a:tbl>
              <a:tblPr/>
              <a:tblGrid>
                <a:gridCol w="302895"/>
                <a:gridCol w="311784"/>
              </a:tblGrid>
              <a:tr h="1061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10" name="group 310"/>
          <p:cNvGrpSpPr/>
          <p:nvPr/>
        </p:nvGrpSpPr>
        <p:grpSpPr>
          <a:xfrm rot="21600000">
            <a:off x="7368540" y="2596006"/>
            <a:ext cx="196850" cy="572643"/>
            <a:chOff x="0" y="0"/>
            <a:chExt cx="196850" cy="572643"/>
          </a:xfrm>
        </p:grpSpPr>
        <p:sp>
          <p:nvSpPr>
            <p:cNvPr id="1339" name="path"/>
            <p:cNvSpPr/>
            <p:nvPr/>
          </p:nvSpPr>
          <p:spPr>
            <a:xfrm>
              <a:off x="37188" y="0"/>
              <a:ext cx="114119" cy="504958"/>
            </a:xfrm>
            <a:custGeom>
              <a:avLst/>
              <a:gdLst/>
              <a:ahLst/>
              <a:cxnLst/>
              <a:rect l="0" t="0" r="0" b="0"/>
              <a:pathLst>
                <a:path w="179" h="795">
                  <a:moveTo>
                    <a:pt x="7" y="382"/>
                  </a:moveTo>
                  <a:cubicBezTo>
                    <a:pt x="7" y="427"/>
                    <a:pt x="37" y="472"/>
                    <a:pt x="82" y="472"/>
                  </a:cubicBezTo>
                  <a:cubicBezTo>
                    <a:pt x="127" y="472"/>
                    <a:pt x="172" y="427"/>
                    <a:pt x="172" y="382"/>
                  </a:cubicBezTo>
                  <a:cubicBezTo>
                    <a:pt x="172" y="337"/>
                    <a:pt x="127" y="307"/>
                    <a:pt x="82" y="307"/>
                  </a:cubicBezTo>
                  <a:cubicBezTo>
                    <a:pt x="37" y="307"/>
                    <a:pt x="7" y="337"/>
                    <a:pt x="7" y="382"/>
                  </a:cubicBezTo>
                </a:path>
                <a:path w="179" h="795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  <a:path w="179" h="795">
                  <a:moveTo>
                    <a:pt x="7" y="697"/>
                  </a:moveTo>
                  <a:cubicBezTo>
                    <a:pt x="7" y="742"/>
                    <a:pt x="37" y="787"/>
                    <a:pt x="82" y="787"/>
                  </a:cubicBezTo>
                  <a:cubicBezTo>
                    <a:pt x="127" y="787"/>
                    <a:pt x="172" y="742"/>
                    <a:pt x="172" y="697"/>
                  </a:cubicBezTo>
                  <a:cubicBezTo>
                    <a:pt x="172" y="652"/>
                    <a:pt x="127" y="622"/>
                    <a:pt x="82" y="622"/>
                  </a:cubicBezTo>
                  <a:cubicBezTo>
                    <a:pt x="37" y="622"/>
                    <a:pt x="7" y="652"/>
                    <a:pt x="7" y="69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9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0" name="path"/>
            <p:cNvSpPr/>
            <p:nvPr/>
          </p:nvSpPr>
          <p:spPr>
            <a:xfrm>
              <a:off x="0" y="559943"/>
              <a:ext cx="196850" cy="12700"/>
            </a:xfrm>
            <a:custGeom>
              <a:avLst/>
              <a:gdLst/>
              <a:ahLst/>
              <a:cxnLst/>
              <a:rect l="0" t="0" r="0" b="0"/>
              <a:pathLst>
                <a:path w="310" h="20">
                  <a:moveTo>
                    <a:pt x="0" y="10"/>
                  </a:moveTo>
                  <a:lnTo>
                    <a:pt x="310" y="10"/>
                  </a:lnTo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12" name="group 312"/>
          <p:cNvGrpSpPr/>
          <p:nvPr/>
        </p:nvGrpSpPr>
        <p:grpSpPr>
          <a:xfrm rot="21600000">
            <a:off x="7777312" y="2100539"/>
            <a:ext cx="114246" cy="209450"/>
            <a:chOff x="0" y="0"/>
            <a:chExt cx="114246" cy="209450"/>
          </a:xfrm>
        </p:grpSpPr>
        <p:sp>
          <p:nvSpPr>
            <p:cNvPr id="1341" name="path"/>
            <p:cNvSpPr/>
            <p:nvPr/>
          </p:nvSpPr>
          <p:spPr>
            <a:xfrm>
              <a:off x="0" y="95296"/>
              <a:ext cx="114246" cy="114153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9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2" name="path"/>
            <p:cNvSpPr/>
            <p:nvPr/>
          </p:nvSpPr>
          <p:spPr>
            <a:xfrm>
              <a:off x="0" y="0"/>
              <a:ext cx="114246" cy="114280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49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43" name="path"/>
          <p:cNvSpPr/>
          <p:nvPr/>
        </p:nvSpPr>
        <p:spPr>
          <a:xfrm>
            <a:off x="7586650" y="2100539"/>
            <a:ext cx="114499" cy="114279"/>
          </a:xfrm>
          <a:custGeom>
            <a:avLst/>
            <a:gdLst/>
            <a:ahLst/>
            <a:cxnLst/>
            <a:rect l="0" t="0" r="0" b="0"/>
            <a:pathLst>
              <a:path w="18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344" name="table 1344"/>
          <p:cNvGraphicFramePr>
            <a:graphicFrameLocks noGrp="1"/>
          </p:cNvGraphicFramePr>
          <p:nvPr/>
        </p:nvGraphicFramePr>
        <p:xfrm>
          <a:off x="7250048" y="2195836"/>
          <a:ext cx="841375" cy="930910"/>
        </p:xfrm>
        <a:graphic>
          <a:graphicData uri="http://schemas.openxmlformats.org/drawingml/2006/table">
            <a:tbl>
              <a:tblPr/>
              <a:tblGrid>
                <a:gridCol w="236220"/>
                <a:gridCol w="368934"/>
                <a:gridCol w="236220"/>
              </a:tblGrid>
              <a:tr h="9309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45" name="path"/>
          <p:cNvSpPr/>
          <p:nvPr/>
        </p:nvSpPr>
        <p:spPr>
          <a:xfrm>
            <a:off x="7368540" y="2659888"/>
            <a:ext cx="1181100" cy="1418336"/>
          </a:xfrm>
          <a:custGeom>
            <a:avLst/>
            <a:gdLst/>
            <a:ahLst/>
            <a:cxnLst/>
            <a:rect l="0" t="0" r="0" b="0"/>
            <a:pathLst>
              <a:path w="1860" h="2233">
                <a:moveTo>
                  <a:pt x="0" y="791"/>
                </a:moveTo>
                <a:lnTo>
                  <a:pt x="310" y="791"/>
                </a:lnTo>
                <a:lnTo>
                  <a:pt x="836" y="0"/>
                </a:lnTo>
                <a:lnTo>
                  <a:pt x="775" y="791"/>
                </a:lnTo>
                <a:lnTo>
                  <a:pt x="1860" y="791"/>
                </a:lnTo>
                <a:lnTo>
                  <a:pt x="1860" y="1031"/>
                </a:lnTo>
                <a:lnTo>
                  <a:pt x="1860" y="1031"/>
                </a:lnTo>
                <a:lnTo>
                  <a:pt x="1860" y="1392"/>
                </a:lnTo>
                <a:lnTo>
                  <a:pt x="1860" y="2233"/>
                </a:lnTo>
                <a:lnTo>
                  <a:pt x="775" y="2233"/>
                </a:lnTo>
                <a:lnTo>
                  <a:pt x="310" y="2233"/>
                </a:lnTo>
                <a:lnTo>
                  <a:pt x="310" y="2233"/>
                </a:lnTo>
                <a:lnTo>
                  <a:pt x="0" y="2233"/>
                </a:lnTo>
                <a:lnTo>
                  <a:pt x="0" y="1392"/>
                </a:lnTo>
                <a:lnTo>
                  <a:pt x="0" y="1031"/>
                </a:lnTo>
                <a:lnTo>
                  <a:pt x="0" y="1031"/>
                </a:lnTo>
                <a:lnTo>
                  <a:pt x="0" y="791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6" name="path"/>
          <p:cNvSpPr/>
          <p:nvPr/>
        </p:nvSpPr>
        <p:spPr>
          <a:xfrm>
            <a:off x="7362190" y="3155950"/>
            <a:ext cx="1187450" cy="922274"/>
          </a:xfrm>
          <a:custGeom>
            <a:avLst/>
            <a:gdLst/>
            <a:ahLst/>
            <a:cxnLst/>
            <a:rect l="0" t="0" r="0" b="0"/>
            <a:pathLst>
              <a:path w="1870" h="1452">
                <a:moveTo>
                  <a:pt x="785" y="10"/>
                </a:moveTo>
                <a:lnTo>
                  <a:pt x="1870" y="10"/>
                </a:lnTo>
                <a:moveTo>
                  <a:pt x="10" y="1452"/>
                </a:moveTo>
                <a:lnTo>
                  <a:pt x="10" y="611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7" name="path"/>
          <p:cNvSpPr/>
          <p:nvPr/>
        </p:nvSpPr>
        <p:spPr>
          <a:xfrm>
            <a:off x="1995305" y="2986432"/>
            <a:ext cx="114466" cy="114533"/>
          </a:xfrm>
          <a:custGeom>
            <a:avLst/>
            <a:gdLst/>
            <a:ahLst/>
            <a:cxnLst/>
            <a:rect l="0" t="0" r="0" b="0"/>
            <a:pathLst>
              <a:path w="180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8" name="path"/>
          <p:cNvSpPr/>
          <p:nvPr/>
        </p:nvSpPr>
        <p:spPr>
          <a:xfrm>
            <a:off x="2290640" y="3186707"/>
            <a:ext cx="114149" cy="114217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9" name="path"/>
          <p:cNvSpPr/>
          <p:nvPr/>
        </p:nvSpPr>
        <p:spPr>
          <a:xfrm>
            <a:off x="2071510" y="2986432"/>
            <a:ext cx="114149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8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0" name="path"/>
          <p:cNvSpPr/>
          <p:nvPr/>
        </p:nvSpPr>
        <p:spPr>
          <a:xfrm>
            <a:off x="2109771" y="2986432"/>
            <a:ext cx="114149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8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1" name="path"/>
          <p:cNvSpPr/>
          <p:nvPr/>
        </p:nvSpPr>
        <p:spPr>
          <a:xfrm>
            <a:off x="1928586" y="2986432"/>
            <a:ext cx="114465" cy="114533"/>
          </a:xfrm>
          <a:custGeom>
            <a:avLst/>
            <a:gdLst/>
            <a:ahLst/>
            <a:cxnLst/>
            <a:rect l="0" t="0" r="0" b="0"/>
            <a:pathLst>
              <a:path w="180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2" name="path"/>
          <p:cNvSpPr/>
          <p:nvPr/>
        </p:nvSpPr>
        <p:spPr>
          <a:xfrm>
            <a:off x="1966847" y="2986432"/>
            <a:ext cx="114149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3" name="path"/>
          <p:cNvSpPr/>
          <p:nvPr/>
        </p:nvSpPr>
        <p:spPr>
          <a:xfrm>
            <a:off x="2147715" y="2986432"/>
            <a:ext cx="190355" cy="114533"/>
          </a:xfrm>
          <a:custGeom>
            <a:avLst/>
            <a:gdLst/>
            <a:ahLst/>
            <a:cxnLst/>
            <a:rect l="0" t="0" r="0" b="0"/>
            <a:pathLst>
              <a:path w="29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  <a:path w="299" h="180">
                <a:moveTo>
                  <a:pt x="127" y="82"/>
                </a:moveTo>
                <a:cubicBezTo>
                  <a:pt x="127" y="127"/>
                  <a:pt x="157" y="172"/>
                  <a:pt x="202" y="172"/>
                </a:cubicBezTo>
                <a:cubicBezTo>
                  <a:pt x="247" y="172"/>
                  <a:pt x="292" y="127"/>
                  <a:pt x="292" y="82"/>
                </a:cubicBezTo>
                <a:cubicBezTo>
                  <a:pt x="292" y="37"/>
                  <a:pt x="247" y="7"/>
                  <a:pt x="202" y="7"/>
                </a:cubicBezTo>
                <a:cubicBezTo>
                  <a:pt x="157" y="7"/>
                  <a:pt x="127" y="37"/>
                  <a:pt x="12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4" name="path"/>
          <p:cNvSpPr/>
          <p:nvPr/>
        </p:nvSpPr>
        <p:spPr>
          <a:xfrm>
            <a:off x="1738231" y="3682174"/>
            <a:ext cx="114150" cy="114217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5" name="path"/>
          <p:cNvSpPr/>
          <p:nvPr/>
        </p:nvSpPr>
        <p:spPr>
          <a:xfrm>
            <a:off x="2290640" y="3386665"/>
            <a:ext cx="114149" cy="114216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6" name="path"/>
          <p:cNvSpPr/>
          <p:nvPr/>
        </p:nvSpPr>
        <p:spPr>
          <a:xfrm>
            <a:off x="1738231" y="3481899"/>
            <a:ext cx="114149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357" name="table 1357"/>
          <p:cNvGraphicFramePr>
            <a:graphicFrameLocks noGrp="1"/>
          </p:cNvGraphicFramePr>
          <p:nvPr/>
        </p:nvGraphicFramePr>
        <p:xfrm>
          <a:off x="1786508" y="3034665"/>
          <a:ext cx="572135" cy="713739"/>
        </p:xfrm>
        <a:graphic>
          <a:graphicData uri="http://schemas.openxmlformats.org/drawingml/2006/table">
            <a:tbl>
              <a:tblPr/>
              <a:tblGrid>
                <a:gridCol w="572135"/>
              </a:tblGrid>
              <a:tr h="69468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14" name="group 314"/>
          <p:cNvGrpSpPr/>
          <p:nvPr/>
        </p:nvGrpSpPr>
        <p:grpSpPr>
          <a:xfrm rot="21600000">
            <a:off x="1928586" y="3186707"/>
            <a:ext cx="333279" cy="409725"/>
            <a:chOff x="0" y="0"/>
            <a:chExt cx="333279" cy="409725"/>
          </a:xfrm>
        </p:grpSpPr>
        <p:sp>
          <p:nvSpPr>
            <p:cNvPr id="1358" name="path"/>
            <p:cNvSpPr/>
            <p:nvPr/>
          </p:nvSpPr>
          <p:spPr>
            <a:xfrm>
              <a:off x="66718" y="95233"/>
              <a:ext cx="152410" cy="218941"/>
            </a:xfrm>
            <a:custGeom>
              <a:avLst/>
              <a:gdLst/>
              <a:ahLst/>
              <a:cxnLst/>
              <a:rect l="0" t="0" r="0" b="0"/>
              <a:pathLst>
                <a:path w="240" h="344">
                  <a:moveTo>
                    <a:pt x="7" y="247"/>
                  </a:moveTo>
                  <a:cubicBezTo>
                    <a:pt x="7" y="292"/>
                    <a:pt x="37" y="337"/>
                    <a:pt x="82" y="337"/>
                  </a:cubicBezTo>
                  <a:cubicBezTo>
                    <a:pt x="127" y="337"/>
                    <a:pt x="172" y="292"/>
                    <a:pt x="172" y="247"/>
                  </a:cubicBezTo>
                  <a:cubicBezTo>
                    <a:pt x="172" y="202"/>
                    <a:pt x="127" y="172"/>
                    <a:pt x="82" y="172"/>
                  </a:cubicBezTo>
                  <a:cubicBezTo>
                    <a:pt x="37" y="172"/>
                    <a:pt x="7" y="202"/>
                    <a:pt x="7" y="247"/>
                  </a:cubicBezTo>
                </a:path>
                <a:path w="240" h="344">
                  <a:moveTo>
                    <a:pt x="67" y="247"/>
                  </a:moveTo>
                  <a:cubicBezTo>
                    <a:pt x="67" y="292"/>
                    <a:pt x="97" y="337"/>
                    <a:pt x="142" y="337"/>
                  </a:cubicBezTo>
                  <a:cubicBezTo>
                    <a:pt x="187" y="337"/>
                    <a:pt x="232" y="292"/>
                    <a:pt x="232" y="247"/>
                  </a:cubicBezTo>
                  <a:cubicBezTo>
                    <a:pt x="232" y="202"/>
                    <a:pt x="187" y="172"/>
                    <a:pt x="142" y="172"/>
                  </a:cubicBezTo>
                  <a:cubicBezTo>
                    <a:pt x="97" y="172"/>
                    <a:pt x="67" y="202"/>
                    <a:pt x="67" y="247"/>
                  </a:cubicBezTo>
                </a:path>
                <a:path w="240" h="344">
                  <a:moveTo>
                    <a:pt x="67" y="82"/>
                  </a:moveTo>
                  <a:cubicBezTo>
                    <a:pt x="67" y="127"/>
                    <a:pt x="97" y="172"/>
                    <a:pt x="142" y="172"/>
                  </a:cubicBezTo>
                  <a:cubicBezTo>
                    <a:pt x="187" y="172"/>
                    <a:pt x="232" y="127"/>
                    <a:pt x="232" y="82"/>
                  </a:cubicBezTo>
                  <a:cubicBezTo>
                    <a:pt x="232" y="37"/>
                    <a:pt x="187" y="7"/>
                    <a:pt x="142" y="7"/>
                  </a:cubicBezTo>
                  <a:cubicBezTo>
                    <a:pt x="97" y="7"/>
                    <a:pt x="67" y="37"/>
                    <a:pt x="67" y="8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9" name="path"/>
            <p:cNvSpPr/>
            <p:nvPr/>
          </p:nvSpPr>
          <p:spPr>
            <a:xfrm>
              <a:off x="142924" y="0"/>
              <a:ext cx="152410" cy="114217"/>
            </a:xfrm>
            <a:custGeom>
              <a:avLst/>
              <a:gdLst/>
              <a:ahLst/>
              <a:cxnLst/>
              <a:rect l="0" t="0" r="0" b="0"/>
              <a:pathLst>
                <a:path w="240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  <a:path w="240" h="179">
                  <a:moveTo>
                    <a:pt x="67" y="82"/>
                  </a:moveTo>
                  <a:cubicBezTo>
                    <a:pt x="67" y="127"/>
                    <a:pt x="97" y="172"/>
                    <a:pt x="142" y="172"/>
                  </a:cubicBezTo>
                  <a:cubicBezTo>
                    <a:pt x="187" y="172"/>
                    <a:pt x="232" y="127"/>
                    <a:pt x="232" y="82"/>
                  </a:cubicBezTo>
                  <a:cubicBezTo>
                    <a:pt x="232" y="37"/>
                    <a:pt x="187" y="7"/>
                    <a:pt x="142" y="7"/>
                  </a:cubicBezTo>
                  <a:cubicBezTo>
                    <a:pt x="97" y="7"/>
                    <a:pt x="67" y="37"/>
                    <a:pt x="67" y="8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0" name="path"/>
            <p:cNvSpPr/>
            <p:nvPr/>
          </p:nvSpPr>
          <p:spPr>
            <a:xfrm>
              <a:off x="0" y="295192"/>
              <a:ext cx="152410" cy="114533"/>
            </a:xfrm>
            <a:custGeom>
              <a:avLst/>
              <a:gdLst/>
              <a:ahLst/>
              <a:cxnLst/>
              <a:rect l="0" t="0" r="0" b="0"/>
              <a:pathLst>
                <a:path w="240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  <a:path w="240" h="180">
                  <a:moveTo>
                    <a:pt x="67" y="82"/>
                  </a:moveTo>
                  <a:cubicBezTo>
                    <a:pt x="67" y="127"/>
                    <a:pt x="97" y="172"/>
                    <a:pt x="142" y="172"/>
                  </a:cubicBezTo>
                  <a:cubicBezTo>
                    <a:pt x="187" y="172"/>
                    <a:pt x="232" y="127"/>
                    <a:pt x="232" y="82"/>
                  </a:cubicBezTo>
                  <a:cubicBezTo>
                    <a:pt x="232" y="37"/>
                    <a:pt x="187" y="7"/>
                    <a:pt x="142" y="7"/>
                  </a:cubicBezTo>
                  <a:cubicBezTo>
                    <a:pt x="97" y="7"/>
                    <a:pt x="67" y="37"/>
                    <a:pt x="6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1" name="path"/>
            <p:cNvSpPr/>
            <p:nvPr/>
          </p:nvSpPr>
          <p:spPr>
            <a:xfrm>
              <a:off x="219129" y="0"/>
              <a:ext cx="114149" cy="114217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2" name="path"/>
            <p:cNvSpPr/>
            <p:nvPr/>
          </p:nvSpPr>
          <p:spPr>
            <a:xfrm>
              <a:off x="181185" y="199958"/>
              <a:ext cx="114150" cy="114216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16" name="group 316"/>
          <p:cNvGrpSpPr/>
          <p:nvPr/>
        </p:nvGrpSpPr>
        <p:grpSpPr>
          <a:xfrm rot="21600000">
            <a:off x="2661864" y="2395794"/>
            <a:ext cx="114465" cy="209703"/>
            <a:chOff x="0" y="0"/>
            <a:chExt cx="114465" cy="209703"/>
          </a:xfrm>
        </p:grpSpPr>
        <p:sp>
          <p:nvSpPr>
            <p:cNvPr id="1363" name="path"/>
            <p:cNvSpPr/>
            <p:nvPr/>
          </p:nvSpPr>
          <p:spPr>
            <a:xfrm>
              <a:off x="0" y="95170"/>
              <a:ext cx="114465" cy="114533"/>
            </a:xfrm>
            <a:custGeom>
              <a:avLst/>
              <a:gdLst/>
              <a:ahLst/>
              <a:cxnLst/>
              <a:rect l="0" t="0" r="0" b="0"/>
              <a:pathLst>
                <a:path w="180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948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4" name="path"/>
            <p:cNvSpPr/>
            <p:nvPr/>
          </p:nvSpPr>
          <p:spPr>
            <a:xfrm>
              <a:off x="0" y="0"/>
              <a:ext cx="114465" cy="114153"/>
            </a:xfrm>
            <a:custGeom>
              <a:avLst/>
              <a:gdLst/>
              <a:ahLst/>
              <a:cxnLst/>
              <a:rect l="0" t="0" r="0" b="0"/>
              <a:pathLst>
                <a:path w="180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group 318"/>
          <p:cNvGrpSpPr/>
          <p:nvPr/>
        </p:nvGrpSpPr>
        <p:grpSpPr>
          <a:xfrm rot="21600000">
            <a:off x="2843112" y="2395794"/>
            <a:ext cx="114086" cy="209703"/>
            <a:chOff x="0" y="0"/>
            <a:chExt cx="114086" cy="209703"/>
          </a:xfrm>
        </p:grpSpPr>
        <p:sp>
          <p:nvSpPr>
            <p:cNvPr id="1365" name="path"/>
            <p:cNvSpPr/>
            <p:nvPr/>
          </p:nvSpPr>
          <p:spPr>
            <a:xfrm>
              <a:off x="0" y="95170"/>
              <a:ext cx="114086" cy="114533"/>
            </a:xfrm>
            <a:custGeom>
              <a:avLst/>
              <a:gdLst/>
              <a:ahLst/>
              <a:cxnLst/>
              <a:rect l="0" t="0" r="0" b="0"/>
              <a:pathLst>
                <a:path w="179" h="180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6" y="172"/>
                    <a:pt x="172" y="127"/>
                    <a:pt x="172" y="82"/>
                  </a:cubicBezTo>
                  <a:cubicBezTo>
                    <a:pt x="172" y="37"/>
                    <a:pt x="126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6" name="path"/>
            <p:cNvSpPr/>
            <p:nvPr/>
          </p:nvSpPr>
          <p:spPr>
            <a:xfrm>
              <a:off x="0" y="0"/>
              <a:ext cx="114086" cy="114153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6" y="172"/>
                    <a:pt x="172" y="127"/>
                    <a:pt x="172" y="82"/>
                  </a:cubicBezTo>
                  <a:cubicBezTo>
                    <a:pt x="172" y="37"/>
                    <a:pt x="126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67" name="path"/>
          <p:cNvSpPr/>
          <p:nvPr/>
        </p:nvSpPr>
        <p:spPr>
          <a:xfrm>
            <a:off x="2661864" y="2195836"/>
            <a:ext cx="114465" cy="114153"/>
          </a:xfrm>
          <a:custGeom>
            <a:avLst/>
            <a:gdLst/>
            <a:ahLst/>
            <a:cxnLst/>
            <a:rect l="0" t="0" r="0" b="0"/>
            <a:pathLst>
              <a:path w="18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3ED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68" name="path"/>
          <p:cNvSpPr/>
          <p:nvPr/>
        </p:nvSpPr>
        <p:spPr>
          <a:xfrm>
            <a:off x="3033341" y="1995497"/>
            <a:ext cx="114213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69" name="path"/>
          <p:cNvSpPr/>
          <p:nvPr/>
        </p:nvSpPr>
        <p:spPr>
          <a:xfrm>
            <a:off x="2843112" y="1995497"/>
            <a:ext cx="114086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6" y="172"/>
                  <a:pt x="172" y="127"/>
                  <a:pt x="172" y="82"/>
                </a:cubicBezTo>
                <a:cubicBezTo>
                  <a:pt x="172" y="37"/>
                  <a:pt x="126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0" name="path"/>
          <p:cNvSpPr/>
          <p:nvPr/>
        </p:nvSpPr>
        <p:spPr>
          <a:xfrm>
            <a:off x="3033341" y="2395794"/>
            <a:ext cx="114212" cy="209703"/>
          </a:xfrm>
          <a:custGeom>
            <a:avLst/>
            <a:gdLst/>
            <a:ahLst/>
            <a:cxnLst/>
            <a:rect l="0" t="0" r="0" b="0"/>
            <a:pathLst>
              <a:path w="179" h="330">
                <a:moveTo>
                  <a:pt x="7" y="232"/>
                </a:moveTo>
                <a:cubicBezTo>
                  <a:pt x="7" y="277"/>
                  <a:pt x="37" y="322"/>
                  <a:pt x="82" y="322"/>
                </a:cubicBezTo>
                <a:cubicBezTo>
                  <a:pt x="127" y="322"/>
                  <a:pt x="172" y="277"/>
                  <a:pt x="172" y="232"/>
                </a:cubicBezTo>
                <a:cubicBezTo>
                  <a:pt x="172" y="187"/>
                  <a:pt x="127" y="157"/>
                  <a:pt x="82" y="157"/>
                </a:cubicBezTo>
                <a:cubicBezTo>
                  <a:pt x="37" y="157"/>
                  <a:pt x="7" y="187"/>
                  <a:pt x="7" y="232"/>
                </a:cubicBezTo>
              </a:path>
              <a:path w="179" h="33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1" name="path"/>
          <p:cNvSpPr/>
          <p:nvPr/>
        </p:nvSpPr>
        <p:spPr>
          <a:xfrm>
            <a:off x="3214336" y="1995497"/>
            <a:ext cx="114086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20" name="group 320"/>
          <p:cNvGrpSpPr/>
          <p:nvPr/>
        </p:nvGrpSpPr>
        <p:grpSpPr>
          <a:xfrm rot="21600000">
            <a:off x="3395205" y="1995497"/>
            <a:ext cx="114086" cy="314492"/>
            <a:chOff x="0" y="0"/>
            <a:chExt cx="114086" cy="314492"/>
          </a:xfrm>
        </p:grpSpPr>
        <p:sp>
          <p:nvSpPr>
            <p:cNvPr id="1372" name="path"/>
            <p:cNvSpPr/>
            <p:nvPr/>
          </p:nvSpPr>
          <p:spPr>
            <a:xfrm>
              <a:off x="0" y="200338"/>
              <a:ext cx="114086" cy="114153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3" name="path"/>
            <p:cNvSpPr/>
            <p:nvPr/>
          </p:nvSpPr>
          <p:spPr>
            <a:xfrm>
              <a:off x="0" y="0"/>
              <a:ext cx="114086" cy="219321"/>
            </a:xfrm>
            <a:custGeom>
              <a:avLst/>
              <a:gdLst/>
              <a:ahLst/>
              <a:cxnLst/>
              <a:rect l="0" t="0" r="0" b="0"/>
              <a:pathLst>
                <a:path w="179" h="345">
                  <a:moveTo>
                    <a:pt x="7" y="247"/>
                  </a:moveTo>
                  <a:cubicBezTo>
                    <a:pt x="7" y="293"/>
                    <a:pt x="37" y="337"/>
                    <a:pt x="82" y="337"/>
                  </a:cubicBezTo>
                  <a:cubicBezTo>
                    <a:pt x="127" y="337"/>
                    <a:pt x="172" y="293"/>
                    <a:pt x="172" y="247"/>
                  </a:cubicBezTo>
                  <a:cubicBezTo>
                    <a:pt x="172" y="202"/>
                    <a:pt x="127" y="172"/>
                    <a:pt x="82" y="172"/>
                  </a:cubicBezTo>
                  <a:cubicBezTo>
                    <a:pt x="37" y="172"/>
                    <a:pt x="7" y="202"/>
                    <a:pt x="7" y="247"/>
                  </a:cubicBezTo>
                </a:path>
                <a:path w="179" h="345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4" name="path"/>
            <p:cNvSpPr/>
            <p:nvPr/>
          </p:nvSpPr>
          <p:spPr>
            <a:xfrm>
              <a:off x="0" y="105041"/>
              <a:ext cx="114086" cy="114280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375" name="table 1375"/>
          <p:cNvGraphicFramePr>
            <a:graphicFrameLocks noGrp="1"/>
          </p:cNvGraphicFramePr>
          <p:nvPr/>
        </p:nvGraphicFramePr>
        <p:xfrm>
          <a:off x="2710052" y="2044065"/>
          <a:ext cx="753110" cy="514350"/>
        </p:xfrm>
        <a:graphic>
          <a:graphicData uri="http://schemas.openxmlformats.org/drawingml/2006/table">
            <a:tbl>
              <a:tblPr/>
              <a:tblGrid>
                <a:gridCol w="753110"/>
              </a:tblGrid>
              <a:tr h="4953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76" name="path"/>
          <p:cNvSpPr/>
          <p:nvPr/>
        </p:nvSpPr>
        <p:spPr>
          <a:xfrm>
            <a:off x="2290640" y="2490965"/>
            <a:ext cx="114149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7" name="path"/>
          <p:cNvSpPr/>
          <p:nvPr/>
        </p:nvSpPr>
        <p:spPr>
          <a:xfrm>
            <a:off x="2109771" y="2786473"/>
            <a:ext cx="114149" cy="114217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378" name="table 1378"/>
          <p:cNvGraphicFramePr>
            <a:graphicFrameLocks noGrp="1"/>
          </p:cNvGraphicFramePr>
          <p:nvPr/>
        </p:nvGraphicFramePr>
        <p:xfrm>
          <a:off x="2158364" y="2539365"/>
          <a:ext cx="942339" cy="913129"/>
        </p:xfrm>
        <a:graphic>
          <a:graphicData uri="http://schemas.openxmlformats.org/drawingml/2006/table">
            <a:tbl>
              <a:tblPr/>
              <a:tblGrid>
                <a:gridCol w="942339"/>
              </a:tblGrid>
              <a:tr h="89407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marL="5842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C3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79" name="path"/>
          <p:cNvSpPr/>
          <p:nvPr/>
        </p:nvSpPr>
        <p:spPr>
          <a:xfrm>
            <a:off x="1293847" y="2410360"/>
            <a:ext cx="225100" cy="2840428"/>
          </a:xfrm>
          <a:custGeom>
            <a:avLst/>
            <a:gdLst/>
            <a:ahLst/>
            <a:cxnLst/>
            <a:rect l="0" t="0" r="0" b="0"/>
            <a:pathLst>
              <a:path w="354" h="4473">
                <a:moveTo>
                  <a:pt x="14" y="2"/>
                </a:moveTo>
                <a:lnTo>
                  <a:pt x="339" y="2236"/>
                </a:lnTo>
                <a:lnTo>
                  <a:pt x="14" y="4470"/>
                </a:ln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0" name="path"/>
          <p:cNvSpPr/>
          <p:nvPr/>
        </p:nvSpPr>
        <p:spPr>
          <a:xfrm>
            <a:off x="6672236" y="2986432"/>
            <a:ext cx="114499" cy="114533"/>
          </a:xfrm>
          <a:custGeom>
            <a:avLst/>
            <a:gdLst/>
            <a:ahLst/>
            <a:cxnLst/>
            <a:rect l="0" t="0" r="0" b="0"/>
            <a:pathLst>
              <a:path w="180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1" name="path"/>
          <p:cNvSpPr/>
          <p:nvPr/>
        </p:nvSpPr>
        <p:spPr>
          <a:xfrm>
            <a:off x="6710509" y="2986432"/>
            <a:ext cx="114182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2" name="path"/>
          <p:cNvSpPr/>
          <p:nvPr/>
        </p:nvSpPr>
        <p:spPr>
          <a:xfrm>
            <a:off x="6777247" y="3281940"/>
            <a:ext cx="114182" cy="114216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3" name="path"/>
          <p:cNvSpPr/>
          <p:nvPr/>
        </p:nvSpPr>
        <p:spPr>
          <a:xfrm>
            <a:off x="6815202" y="3186707"/>
            <a:ext cx="152455" cy="114217"/>
          </a:xfrm>
          <a:custGeom>
            <a:avLst/>
            <a:gdLst/>
            <a:ahLst/>
            <a:cxnLst/>
            <a:rect l="0" t="0" r="0" b="0"/>
            <a:pathLst>
              <a:path w="24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  <a:path w="240" h="179">
                <a:moveTo>
                  <a:pt x="67" y="82"/>
                </a:moveTo>
                <a:cubicBezTo>
                  <a:pt x="67" y="127"/>
                  <a:pt x="97" y="172"/>
                  <a:pt x="142" y="172"/>
                </a:cubicBezTo>
                <a:cubicBezTo>
                  <a:pt x="187" y="172"/>
                  <a:pt x="232" y="127"/>
                  <a:pt x="232" y="82"/>
                </a:cubicBezTo>
                <a:cubicBezTo>
                  <a:pt x="232" y="37"/>
                  <a:pt x="187" y="7"/>
                  <a:pt x="142" y="7"/>
                </a:cubicBezTo>
                <a:cubicBezTo>
                  <a:pt x="97" y="7"/>
                  <a:pt x="67" y="37"/>
                  <a:pt x="67" y="82"/>
                </a:cubicBezTo>
              </a:path>
            </a:pathLst>
          </a:custGeom>
          <a:solidFill>
            <a:srgbClr val="003ED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4" name="path"/>
          <p:cNvSpPr/>
          <p:nvPr/>
        </p:nvSpPr>
        <p:spPr>
          <a:xfrm>
            <a:off x="6891430" y="3186707"/>
            <a:ext cx="114182" cy="114217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5" name="path"/>
          <p:cNvSpPr/>
          <p:nvPr/>
        </p:nvSpPr>
        <p:spPr>
          <a:xfrm>
            <a:off x="6738975" y="3386665"/>
            <a:ext cx="114182" cy="114216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6" name="path"/>
          <p:cNvSpPr/>
          <p:nvPr/>
        </p:nvSpPr>
        <p:spPr>
          <a:xfrm>
            <a:off x="6777247" y="3386665"/>
            <a:ext cx="114182" cy="114216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7" name="path"/>
          <p:cNvSpPr/>
          <p:nvPr/>
        </p:nvSpPr>
        <p:spPr>
          <a:xfrm>
            <a:off x="6853158" y="3386665"/>
            <a:ext cx="114499" cy="114216"/>
          </a:xfrm>
          <a:custGeom>
            <a:avLst/>
            <a:gdLst/>
            <a:ahLst/>
            <a:cxnLst/>
            <a:rect l="0" t="0" r="0" b="0"/>
            <a:pathLst>
              <a:path w="18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8" name="path"/>
          <p:cNvSpPr/>
          <p:nvPr/>
        </p:nvSpPr>
        <p:spPr>
          <a:xfrm>
            <a:off x="6672236" y="3481899"/>
            <a:ext cx="114499" cy="114533"/>
          </a:xfrm>
          <a:custGeom>
            <a:avLst/>
            <a:gdLst/>
            <a:ahLst/>
            <a:cxnLst/>
            <a:rect l="0" t="0" r="0" b="0"/>
            <a:pathLst>
              <a:path w="180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9" name="path"/>
          <p:cNvSpPr/>
          <p:nvPr/>
        </p:nvSpPr>
        <p:spPr>
          <a:xfrm>
            <a:off x="6710509" y="3481899"/>
            <a:ext cx="114182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390" name="table 1390"/>
          <p:cNvGraphicFramePr>
            <a:graphicFrameLocks noGrp="1"/>
          </p:cNvGraphicFramePr>
          <p:nvPr/>
        </p:nvGraphicFramePr>
        <p:xfrm>
          <a:off x="6420992" y="3028569"/>
          <a:ext cx="518795" cy="882650"/>
        </p:xfrm>
        <a:graphic>
          <a:graphicData uri="http://schemas.openxmlformats.org/drawingml/2006/table">
            <a:tbl>
              <a:tblPr/>
              <a:tblGrid>
                <a:gridCol w="363219"/>
                <a:gridCol w="155575"/>
              </a:tblGrid>
              <a:tr h="41592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667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91" name="textbox 1391"/>
          <p:cNvSpPr/>
          <p:nvPr/>
        </p:nvSpPr>
        <p:spPr>
          <a:xfrm>
            <a:off x="7431271" y="3399186"/>
            <a:ext cx="1036319" cy="4794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2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10000"/>
              </a:lnSpc>
            </a:pP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寻找竞争者的动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向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对其构成威胁的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行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业</a:t>
            </a:r>
            <a:r>
              <a:rPr sz="9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900" dirty="0"/>
          </a:p>
        </p:txBody>
      </p:sp>
      <p:sp>
        <p:nvSpPr>
          <p:cNvPr id="1392" name="textbox 1392"/>
          <p:cNvSpPr/>
          <p:nvPr/>
        </p:nvSpPr>
        <p:spPr>
          <a:xfrm>
            <a:off x="4149464" y="2081561"/>
            <a:ext cx="782955" cy="47688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5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10000"/>
              </a:lnSpc>
            </a:pP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寻找竞争者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活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跃而我们不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活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跃的细分市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场</a:t>
            </a:r>
            <a:endParaRPr lang="en-US" altLang="en-US" sz="900" dirty="0"/>
          </a:p>
        </p:txBody>
      </p:sp>
      <p:sp>
        <p:nvSpPr>
          <p:cNvPr id="1393" name="textbox 1393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1394" name="path"/>
          <p:cNvSpPr/>
          <p:nvPr/>
        </p:nvSpPr>
        <p:spPr>
          <a:xfrm>
            <a:off x="6716267" y="4568952"/>
            <a:ext cx="1543812" cy="170687"/>
          </a:xfrm>
          <a:custGeom>
            <a:avLst/>
            <a:gdLst/>
            <a:ahLst/>
            <a:cxnLst/>
            <a:rect l="0" t="0" r="0" b="0"/>
            <a:pathLst>
              <a:path w="2431" h="268">
                <a:moveTo>
                  <a:pt x="2431" y="0"/>
                </a:moveTo>
                <a:lnTo>
                  <a:pt x="1215" y="268"/>
                </a:lnTo>
                <a:lnTo>
                  <a:pt x="0" y="0"/>
                </a:lnTo>
                <a:lnTo>
                  <a:pt x="2431" y="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95" name="path"/>
          <p:cNvSpPr/>
          <p:nvPr/>
        </p:nvSpPr>
        <p:spPr>
          <a:xfrm>
            <a:off x="4335779" y="4568952"/>
            <a:ext cx="1542288" cy="170687"/>
          </a:xfrm>
          <a:custGeom>
            <a:avLst/>
            <a:gdLst/>
            <a:ahLst/>
            <a:cxnLst/>
            <a:rect l="0" t="0" r="0" b="0"/>
            <a:pathLst>
              <a:path w="2428" h="268">
                <a:moveTo>
                  <a:pt x="2428" y="0"/>
                </a:moveTo>
                <a:lnTo>
                  <a:pt x="1214" y="268"/>
                </a:lnTo>
                <a:lnTo>
                  <a:pt x="0" y="0"/>
                </a:lnTo>
                <a:lnTo>
                  <a:pt x="2428" y="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96" name="path"/>
          <p:cNvSpPr/>
          <p:nvPr/>
        </p:nvSpPr>
        <p:spPr>
          <a:xfrm>
            <a:off x="1964436" y="4568952"/>
            <a:ext cx="1542287" cy="170687"/>
          </a:xfrm>
          <a:custGeom>
            <a:avLst/>
            <a:gdLst/>
            <a:ahLst/>
            <a:cxnLst/>
            <a:rect l="0" t="0" r="0" b="0"/>
            <a:pathLst>
              <a:path w="2428" h="268">
                <a:moveTo>
                  <a:pt x="2428" y="0"/>
                </a:moveTo>
                <a:lnTo>
                  <a:pt x="1214" y="268"/>
                </a:lnTo>
                <a:lnTo>
                  <a:pt x="0" y="0"/>
                </a:lnTo>
                <a:lnTo>
                  <a:pt x="2428" y="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97" name="textbox 1397"/>
          <p:cNvSpPr/>
          <p:nvPr/>
        </p:nvSpPr>
        <p:spPr>
          <a:xfrm>
            <a:off x="6841490" y="924210"/>
            <a:ext cx="1458594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55"/>
              </a:lnSpc>
              <a:tabLst>
                <a:tab pos="443230" algn="l"/>
              </a:tabLst>
            </a:pPr>
            <a:r>
              <a:rPr sz="900" strike="sngStrike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	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已宣布的未来产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endParaRPr lang="en-US" altLang="en-US" sz="900" dirty="0"/>
          </a:p>
        </p:txBody>
      </p:sp>
      <p:sp>
        <p:nvSpPr>
          <p:cNvPr id="1399" name="path"/>
          <p:cNvSpPr/>
          <p:nvPr/>
        </p:nvSpPr>
        <p:spPr>
          <a:xfrm>
            <a:off x="7560102" y="2656371"/>
            <a:ext cx="345755" cy="509444"/>
          </a:xfrm>
          <a:custGeom>
            <a:avLst/>
            <a:gdLst/>
            <a:ahLst/>
            <a:cxnLst/>
            <a:rect l="0" t="0" r="0" b="0"/>
            <a:pathLst>
              <a:path w="544" h="802">
                <a:moveTo>
                  <a:pt x="8" y="796"/>
                </a:moveTo>
                <a:lnTo>
                  <a:pt x="534" y="5"/>
                </a:lnTo>
                <a:lnTo>
                  <a:pt x="473" y="796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22" name="group 322"/>
          <p:cNvGrpSpPr/>
          <p:nvPr/>
        </p:nvGrpSpPr>
        <p:grpSpPr>
          <a:xfrm rot="21600000">
            <a:off x="8139283" y="2100539"/>
            <a:ext cx="114120" cy="209450"/>
            <a:chOff x="0" y="0"/>
            <a:chExt cx="114120" cy="209450"/>
          </a:xfrm>
        </p:grpSpPr>
        <p:sp>
          <p:nvSpPr>
            <p:cNvPr id="1401" name="path"/>
            <p:cNvSpPr/>
            <p:nvPr/>
          </p:nvSpPr>
          <p:spPr>
            <a:xfrm>
              <a:off x="0" y="95296"/>
              <a:ext cx="114120" cy="114153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9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02" name="path"/>
            <p:cNvSpPr/>
            <p:nvPr/>
          </p:nvSpPr>
          <p:spPr>
            <a:xfrm>
              <a:off x="0" y="0"/>
              <a:ext cx="114119" cy="114280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49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03" name="path"/>
          <p:cNvSpPr/>
          <p:nvPr/>
        </p:nvSpPr>
        <p:spPr>
          <a:xfrm>
            <a:off x="8139283" y="2100539"/>
            <a:ext cx="114119" cy="114280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04" name="path"/>
          <p:cNvSpPr/>
          <p:nvPr/>
        </p:nvSpPr>
        <p:spPr>
          <a:xfrm>
            <a:off x="8139283" y="1995497"/>
            <a:ext cx="114119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3ED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05" name="path"/>
          <p:cNvSpPr/>
          <p:nvPr/>
        </p:nvSpPr>
        <p:spPr>
          <a:xfrm>
            <a:off x="8139283" y="1900327"/>
            <a:ext cx="114119" cy="114153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06" name="path"/>
          <p:cNvSpPr/>
          <p:nvPr/>
        </p:nvSpPr>
        <p:spPr>
          <a:xfrm>
            <a:off x="7586650" y="1995497"/>
            <a:ext cx="114499" cy="114533"/>
          </a:xfrm>
          <a:custGeom>
            <a:avLst/>
            <a:gdLst/>
            <a:ahLst/>
            <a:cxnLst/>
            <a:rect l="0" t="0" r="0" b="0"/>
            <a:pathLst>
              <a:path w="180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07" name="path"/>
          <p:cNvSpPr/>
          <p:nvPr/>
        </p:nvSpPr>
        <p:spPr>
          <a:xfrm>
            <a:off x="7777312" y="1995497"/>
            <a:ext cx="114246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08" name="path"/>
          <p:cNvSpPr/>
          <p:nvPr/>
        </p:nvSpPr>
        <p:spPr>
          <a:xfrm>
            <a:off x="7958361" y="1995497"/>
            <a:ext cx="114119" cy="114533"/>
          </a:xfrm>
          <a:custGeom>
            <a:avLst/>
            <a:gdLst/>
            <a:ahLst/>
            <a:cxnLst/>
            <a:rect l="0" t="0" r="0" b="0"/>
            <a:pathLst>
              <a:path w="179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09" name="textbox 1409"/>
          <p:cNvSpPr/>
          <p:nvPr/>
        </p:nvSpPr>
        <p:spPr>
          <a:xfrm>
            <a:off x="7685531" y="1851660"/>
            <a:ext cx="513715" cy="33464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000"/>
              </a:lnSpc>
            </a:pPr>
            <a:endParaRPr lang="en-US" altLang="en-US" sz="100" dirty="0"/>
          </a:p>
          <a:p>
            <a:pPr marL="10160" indent="-3810" algn="l" rtl="0" eaLnBrk="0">
              <a:lnSpc>
                <a:spcPct val="110000"/>
              </a:lnSpc>
            </a:pP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Sisypho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900" dirty="0"/>
          </a:p>
        </p:txBody>
      </p:sp>
      <p:sp>
        <p:nvSpPr>
          <p:cNvPr id="1410" name="textbox 1410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1411" name="rect"/>
          <p:cNvSpPr/>
          <p:nvPr/>
        </p:nvSpPr>
        <p:spPr>
          <a:xfrm>
            <a:off x="4290059" y="3614928"/>
            <a:ext cx="316991" cy="338327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12" name="textbox 1412"/>
          <p:cNvSpPr/>
          <p:nvPr/>
        </p:nvSpPr>
        <p:spPr>
          <a:xfrm>
            <a:off x="4225213" y="3611956"/>
            <a:ext cx="412115" cy="3867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indent="138430" algn="l" rtl="0" eaLnBrk="0">
              <a:lnSpc>
                <a:spcPct val="99000"/>
              </a:lnSpc>
            </a:pP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高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升降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200" dirty="0"/>
          </a:p>
        </p:txBody>
      </p:sp>
      <p:sp>
        <p:nvSpPr>
          <p:cNvPr id="1413" name="path"/>
          <p:cNvSpPr/>
          <p:nvPr/>
        </p:nvSpPr>
        <p:spPr>
          <a:xfrm>
            <a:off x="6481826" y="3481899"/>
            <a:ext cx="114183" cy="314492"/>
          </a:xfrm>
          <a:custGeom>
            <a:avLst/>
            <a:gdLst/>
            <a:ahLst/>
            <a:cxnLst/>
            <a:rect l="0" t="0" r="0" b="0"/>
            <a:pathLst>
              <a:path w="179" h="495">
                <a:moveTo>
                  <a:pt x="7" y="397"/>
                </a:moveTo>
                <a:cubicBezTo>
                  <a:pt x="7" y="442"/>
                  <a:pt x="37" y="487"/>
                  <a:pt x="82" y="487"/>
                </a:cubicBezTo>
                <a:cubicBezTo>
                  <a:pt x="127" y="487"/>
                  <a:pt x="172" y="442"/>
                  <a:pt x="172" y="397"/>
                </a:cubicBezTo>
                <a:cubicBezTo>
                  <a:pt x="172" y="352"/>
                  <a:pt x="127" y="322"/>
                  <a:pt x="82" y="322"/>
                </a:cubicBezTo>
                <a:cubicBezTo>
                  <a:pt x="37" y="322"/>
                  <a:pt x="7" y="352"/>
                  <a:pt x="7" y="397"/>
                </a:cubicBezTo>
              </a:path>
              <a:path w="179" h="495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14" name="textbox 1414"/>
          <p:cNvSpPr/>
          <p:nvPr/>
        </p:nvSpPr>
        <p:spPr>
          <a:xfrm>
            <a:off x="6464808" y="3648455"/>
            <a:ext cx="389254" cy="319404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20000"/>
              </a:lnSpc>
            </a:pPr>
            <a:endParaRPr lang="en-US" altLang="en-US" sz="100" dirty="0"/>
          </a:p>
          <a:p>
            <a:pPr marL="3810" indent="0" algn="l" rtl="0" eaLnBrk="0">
              <a:lnSpc>
                <a:spcPct val="115000"/>
              </a:lnSpc>
            </a:pP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手拉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葫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芦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2.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900" dirty="0"/>
          </a:p>
        </p:txBody>
      </p:sp>
      <p:grpSp>
        <p:nvGrpSpPr>
          <p:cNvPr id="324" name="group 32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1417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18" name="textbox 1418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93980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C</a:t>
              </a:r>
              <a:endParaRPr lang="en-US" altLang="en-US" sz="1800" dirty="0"/>
            </a:p>
          </p:txBody>
        </p:sp>
      </p:grpSp>
      <p:sp>
        <p:nvSpPr>
          <p:cNvPr id="1419" name="path"/>
          <p:cNvSpPr/>
          <p:nvPr/>
        </p:nvSpPr>
        <p:spPr>
          <a:xfrm>
            <a:off x="4672329" y="2659634"/>
            <a:ext cx="424179" cy="184403"/>
          </a:xfrm>
          <a:custGeom>
            <a:avLst/>
            <a:gdLst/>
            <a:ahLst/>
            <a:cxnLst/>
            <a:rect l="0" t="0" r="0" b="0"/>
            <a:pathLst>
              <a:path w="667" h="290">
                <a:moveTo>
                  <a:pt x="657" y="0"/>
                </a:moveTo>
                <a:lnTo>
                  <a:pt x="657" y="280"/>
                </a:lnTo>
                <a:lnTo>
                  <a:pt x="394" y="280"/>
                </a:lnTo>
                <a:lnTo>
                  <a:pt x="0" y="28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20" name="textbox 1420"/>
          <p:cNvSpPr/>
          <p:nvPr/>
        </p:nvSpPr>
        <p:spPr>
          <a:xfrm>
            <a:off x="5611082" y="2602820"/>
            <a:ext cx="321309" cy="2044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电梯</a:t>
            </a:r>
            <a:endParaRPr lang="en-US" altLang="en-US" sz="1200" dirty="0"/>
          </a:p>
        </p:txBody>
      </p:sp>
      <p:sp>
        <p:nvSpPr>
          <p:cNvPr id="1421" name="path"/>
          <p:cNvSpPr/>
          <p:nvPr/>
        </p:nvSpPr>
        <p:spPr>
          <a:xfrm>
            <a:off x="3395205" y="1795539"/>
            <a:ext cx="190355" cy="218942"/>
          </a:xfrm>
          <a:custGeom>
            <a:avLst/>
            <a:gdLst/>
            <a:ahLst/>
            <a:cxnLst/>
            <a:rect l="0" t="0" r="0" b="0"/>
            <a:pathLst>
              <a:path w="299" h="344">
                <a:moveTo>
                  <a:pt x="127" y="82"/>
                </a:moveTo>
                <a:cubicBezTo>
                  <a:pt x="127" y="127"/>
                  <a:pt x="157" y="172"/>
                  <a:pt x="202" y="172"/>
                </a:cubicBezTo>
                <a:cubicBezTo>
                  <a:pt x="247" y="172"/>
                  <a:pt x="292" y="127"/>
                  <a:pt x="292" y="82"/>
                </a:cubicBezTo>
                <a:cubicBezTo>
                  <a:pt x="292" y="37"/>
                  <a:pt x="247" y="7"/>
                  <a:pt x="202" y="7"/>
                </a:cubicBezTo>
                <a:cubicBezTo>
                  <a:pt x="157" y="7"/>
                  <a:pt x="127" y="37"/>
                  <a:pt x="127" y="82"/>
                </a:cubicBezTo>
              </a:path>
              <a:path w="299" h="344">
                <a:moveTo>
                  <a:pt x="7" y="247"/>
                </a:moveTo>
                <a:cubicBezTo>
                  <a:pt x="7" y="292"/>
                  <a:pt x="37" y="337"/>
                  <a:pt x="82" y="337"/>
                </a:cubicBezTo>
                <a:cubicBezTo>
                  <a:pt x="127" y="337"/>
                  <a:pt x="172" y="292"/>
                  <a:pt x="172" y="247"/>
                </a:cubicBezTo>
                <a:cubicBezTo>
                  <a:pt x="172" y="202"/>
                  <a:pt x="127" y="172"/>
                  <a:pt x="82" y="172"/>
                </a:cubicBezTo>
                <a:cubicBezTo>
                  <a:pt x="37" y="172"/>
                  <a:pt x="7" y="202"/>
                  <a:pt x="7" y="247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25" name="textbox 1425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13</a:t>
            </a:r>
            <a:endParaRPr lang="en-US" altLang="en-US" sz="900" dirty="0"/>
          </a:p>
        </p:txBody>
      </p:sp>
      <p:grpSp>
        <p:nvGrpSpPr>
          <p:cNvPr id="326" name="group 326"/>
          <p:cNvGrpSpPr/>
          <p:nvPr/>
        </p:nvGrpSpPr>
        <p:grpSpPr>
          <a:xfrm rot="21600000">
            <a:off x="3214336" y="2195836"/>
            <a:ext cx="114086" cy="314112"/>
            <a:chOff x="0" y="0"/>
            <a:chExt cx="114086" cy="314112"/>
          </a:xfrm>
        </p:grpSpPr>
        <p:sp>
          <p:nvSpPr>
            <p:cNvPr id="1426" name="path"/>
            <p:cNvSpPr/>
            <p:nvPr/>
          </p:nvSpPr>
          <p:spPr>
            <a:xfrm>
              <a:off x="0" y="199958"/>
              <a:ext cx="114086" cy="114153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27" name="path"/>
            <p:cNvSpPr/>
            <p:nvPr/>
          </p:nvSpPr>
          <p:spPr>
            <a:xfrm>
              <a:off x="0" y="0"/>
              <a:ext cx="114086" cy="114153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28" name="path"/>
          <p:cNvSpPr/>
          <p:nvPr/>
        </p:nvSpPr>
        <p:spPr>
          <a:xfrm>
            <a:off x="2843112" y="2195836"/>
            <a:ext cx="114086" cy="114153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6" y="172"/>
                  <a:pt x="172" y="127"/>
                  <a:pt x="172" y="82"/>
                </a:cubicBezTo>
                <a:cubicBezTo>
                  <a:pt x="172" y="37"/>
                  <a:pt x="126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8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28" name="group 328"/>
          <p:cNvGrpSpPr/>
          <p:nvPr/>
        </p:nvGrpSpPr>
        <p:grpSpPr>
          <a:xfrm rot="21600000">
            <a:off x="2843112" y="2100539"/>
            <a:ext cx="114086" cy="304746"/>
            <a:chOff x="0" y="0"/>
            <a:chExt cx="114086" cy="304746"/>
          </a:xfrm>
        </p:grpSpPr>
        <p:sp>
          <p:nvSpPr>
            <p:cNvPr id="1429" name="path"/>
            <p:cNvSpPr/>
            <p:nvPr/>
          </p:nvSpPr>
          <p:spPr>
            <a:xfrm>
              <a:off x="0" y="190466"/>
              <a:ext cx="114086" cy="114280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6" y="172"/>
                    <a:pt x="172" y="127"/>
                    <a:pt x="172" y="82"/>
                  </a:cubicBezTo>
                  <a:cubicBezTo>
                    <a:pt x="172" y="37"/>
                    <a:pt x="126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30" name="path"/>
            <p:cNvSpPr/>
            <p:nvPr/>
          </p:nvSpPr>
          <p:spPr>
            <a:xfrm>
              <a:off x="0" y="0"/>
              <a:ext cx="114086" cy="114279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6" y="172"/>
                    <a:pt x="172" y="127"/>
                    <a:pt x="172" y="82"/>
                  </a:cubicBezTo>
                  <a:cubicBezTo>
                    <a:pt x="172" y="37"/>
                    <a:pt x="126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31" name="path"/>
          <p:cNvSpPr/>
          <p:nvPr/>
        </p:nvSpPr>
        <p:spPr>
          <a:xfrm>
            <a:off x="7777313" y="2395794"/>
            <a:ext cx="114245" cy="209703"/>
          </a:xfrm>
          <a:custGeom>
            <a:avLst/>
            <a:gdLst/>
            <a:ahLst/>
            <a:cxnLst/>
            <a:rect l="0" t="0" r="0" b="0"/>
            <a:pathLst>
              <a:path w="179" h="330">
                <a:moveTo>
                  <a:pt x="7" y="232"/>
                </a:moveTo>
                <a:cubicBezTo>
                  <a:pt x="7" y="277"/>
                  <a:pt x="37" y="322"/>
                  <a:pt x="82" y="322"/>
                </a:cubicBezTo>
                <a:cubicBezTo>
                  <a:pt x="127" y="322"/>
                  <a:pt x="172" y="277"/>
                  <a:pt x="172" y="232"/>
                </a:cubicBezTo>
                <a:cubicBezTo>
                  <a:pt x="172" y="187"/>
                  <a:pt x="127" y="157"/>
                  <a:pt x="82" y="157"/>
                </a:cubicBezTo>
                <a:cubicBezTo>
                  <a:pt x="37" y="157"/>
                  <a:pt x="7" y="187"/>
                  <a:pt x="7" y="232"/>
                </a:cubicBezTo>
              </a:path>
              <a:path w="179" h="33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30" name="group 330"/>
          <p:cNvGrpSpPr/>
          <p:nvPr/>
        </p:nvGrpSpPr>
        <p:grpSpPr>
          <a:xfrm rot="21600000">
            <a:off x="3033341" y="2100539"/>
            <a:ext cx="114213" cy="209450"/>
            <a:chOff x="0" y="0"/>
            <a:chExt cx="114213" cy="209450"/>
          </a:xfrm>
        </p:grpSpPr>
        <p:sp>
          <p:nvSpPr>
            <p:cNvPr id="1432" name="path"/>
            <p:cNvSpPr/>
            <p:nvPr/>
          </p:nvSpPr>
          <p:spPr>
            <a:xfrm>
              <a:off x="0" y="95296"/>
              <a:ext cx="114213" cy="114153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33" name="path"/>
            <p:cNvSpPr/>
            <p:nvPr/>
          </p:nvSpPr>
          <p:spPr>
            <a:xfrm>
              <a:off x="0" y="0"/>
              <a:ext cx="114213" cy="114280"/>
            </a:xfrm>
            <a:custGeom>
              <a:avLst/>
              <a:gdLst/>
              <a:ahLst/>
              <a:cxnLst/>
              <a:rect l="0" t="0" r="0" b="0"/>
              <a:pathLst>
                <a:path w="179" h="179">
                  <a:moveTo>
                    <a:pt x="7" y="82"/>
                  </a:moveTo>
                  <a:cubicBezTo>
                    <a:pt x="7" y="127"/>
                    <a:pt x="37" y="172"/>
                    <a:pt x="82" y="172"/>
                  </a:cubicBezTo>
                  <a:cubicBezTo>
                    <a:pt x="127" y="172"/>
                    <a:pt x="172" y="127"/>
                    <a:pt x="172" y="82"/>
                  </a:cubicBezTo>
                  <a:cubicBezTo>
                    <a:pt x="172" y="37"/>
                    <a:pt x="127" y="7"/>
                    <a:pt x="82" y="7"/>
                  </a:cubicBezTo>
                  <a:cubicBezTo>
                    <a:pt x="37" y="7"/>
                    <a:pt x="7" y="37"/>
                    <a:pt x="7" y="8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48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34" name="path"/>
          <p:cNvSpPr/>
          <p:nvPr/>
        </p:nvSpPr>
        <p:spPr>
          <a:xfrm>
            <a:off x="2661864" y="2986432"/>
            <a:ext cx="114465" cy="114533"/>
          </a:xfrm>
          <a:custGeom>
            <a:avLst/>
            <a:gdLst/>
            <a:ahLst/>
            <a:cxnLst/>
            <a:rect l="0" t="0" r="0" b="0"/>
            <a:pathLst>
              <a:path w="180" h="180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35" name="path"/>
          <p:cNvSpPr/>
          <p:nvPr/>
        </p:nvSpPr>
        <p:spPr>
          <a:xfrm>
            <a:off x="2661864" y="2596006"/>
            <a:ext cx="114465" cy="114280"/>
          </a:xfrm>
          <a:custGeom>
            <a:avLst/>
            <a:gdLst/>
            <a:ahLst/>
            <a:cxnLst/>
            <a:rect l="0" t="0" r="0" b="0"/>
            <a:pathLst>
              <a:path w="18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36" name="path"/>
          <p:cNvSpPr/>
          <p:nvPr/>
        </p:nvSpPr>
        <p:spPr>
          <a:xfrm>
            <a:off x="6853158" y="2786473"/>
            <a:ext cx="114499" cy="114217"/>
          </a:xfrm>
          <a:custGeom>
            <a:avLst/>
            <a:gdLst/>
            <a:ahLst/>
            <a:cxnLst/>
            <a:rect l="0" t="0" r="0" b="0"/>
            <a:pathLst>
              <a:path w="18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37" name="path"/>
          <p:cNvSpPr/>
          <p:nvPr/>
        </p:nvSpPr>
        <p:spPr>
          <a:xfrm>
            <a:off x="2661864" y="2786473"/>
            <a:ext cx="114465" cy="114216"/>
          </a:xfrm>
          <a:custGeom>
            <a:avLst/>
            <a:gdLst/>
            <a:ahLst/>
            <a:cxnLst/>
            <a:rect l="0" t="0" r="0" b="0"/>
            <a:pathLst>
              <a:path w="180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38" name="path"/>
          <p:cNvSpPr/>
          <p:nvPr/>
        </p:nvSpPr>
        <p:spPr>
          <a:xfrm>
            <a:off x="8215447" y="1795539"/>
            <a:ext cx="114245" cy="114279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39" name="path"/>
          <p:cNvSpPr/>
          <p:nvPr/>
        </p:nvSpPr>
        <p:spPr>
          <a:xfrm>
            <a:off x="5833547" y="1795539"/>
            <a:ext cx="114213" cy="114279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0" name="path"/>
          <p:cNvSpPr/>
          <p:nvPr/>
        </p:nvSpPr>
        <p:spPr>
          <a:xfrm>
            <a:off x="4509915" y="3186707"/>
            <a:ext cx="114150" cy="114217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C7E0FB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1" name="path"/>
          <p:cNvSpPr/>
          <p:nvPr/>
        </p:nvSpPr>
        <p:spPr>
          <a:xfrm>
            <a:off x="2290640" y="2786473"/>
            <a:ext cx="114149" cy="114217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3ED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2" name="path"/>
          <p:cNvSpPr/>
          <p:nvPr/>
        </p:nvSpPr>
        <p:spPr>
          <a:xfrm>
            <a:off x="4471971" y="3386665"/>
            <a:ext cx="114149" cy="114216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8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3" name="path"/>
          <p:cNvSpPr/>
          <p:nvPr/>
        </p:nvSpPr>
        <p:spPr>
          <a:xfrm>
            <a:off x="7958361" y="2195836"/>
            <a:ext cx="114119" cy="114153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0066CC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4" name="path"/>
          <p:cNvSpPr/>
          <p:nvPr/>
        </p:nvSpPr>
        <p:spPr>
          <a:xfrm>
            <a:off x="7958361" y="2395794"/>
            <a:ext cx="114119" cy="114153"/>
          </a:xfrm>
          <a:custGeom>
            <a:avLst/>
            <a:gdLst/>
            <a:ahLst/>
            <a:cxnLst/>
            <a:rect l="0" t="0" r="0" b="0"/>
            <a:pathLst>
              <a:path w="179" h="179">
                <a:moveTo>
                  <a:pt x="7" y="82"/>
                </a:moveTo>
                <a:cubicBezTo>
                  <a:pt x="7" y="127"/>
                  <a:pt x="37" y="172"/>
                  <a:pt x="82" y="172"/>
                </a:cubicBezTo>
                <a:cubicBezTo>
                  <a:pt x="127" y="172"/>
                  <a:pt x="172" y="127"/>
                  <a:pt x="172" y="82"/>
                </a:cubicBezTo>
                <a:cubicBezTo>
                  <a:pt x="172" y="37"/>
                  <a:pt x="127" y="7"/>
                  <a:pt x="82" y="7"/>
                </a:cubicBezTo>
                <a:cubicBezTo>
                  <a:pt x="37" y="7"/>
                  <a:pt x="7" y="37"/>
                  <a:pt x="7" y="82"/>
                </a:cubicBezTo>
              </a:path>
            </a:pathLst>
          </a:custGeom>
          <a:solidFill>
            <a:srgbClr val="91B0FF">
              <a:alpha val="100000"/>
            </a:srgbClr>
          </a:solidFill>
          <a:ln w="949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5" name="rect"/>
          <p:cNvSpPr/>
          <p:nvPr/>
        </p:nvSpPr>
        <p:spPr>
          <a:xfrm>
            <a:off x="5083809" y="1769364"/>
            <a:ext cx="12700" cy="623188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6" name="rect"/>
          <p:cNvSpPr/>
          <p:nvPr/>
        </p:nvSpPr>
        <p:spPr>
          <a:xfrm>
            <a:off x="4087367" y="2831338"/>
            <a:ext cx="584961" cy="127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7" name="picture 144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630806" y="5403226"/>
            <a:ext cx="1999896" cy="765873"/>
          </a:xfrm>
          <a:prstGeom prst="rect">
            <a:avLst/>
          </a:prstGeom>
        </p:spPr>
      </p:pic>
      <p:pic>
        <p:nvPicPr>
          <p:cNvPr id="1448" name="picture 1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630806" y="4603136"/>
            <a:ext cx="1999896" cy="765184"/>
          </a:xfrm>
          <a:prstGeom prst="rect">
            <a:avLst/>
          </a:prstGeom>
        </p:spPr>
      </p:pic>
      <p:grpSp>
        <p:nvGrpSpPr>
          <p:cNvPr id="332" name="group 332"/>
          <p:cNvGrpSpPr/>
          <p:nvPr/>
        </p:nvGrpSpPr>
        <p:grpSpPr>
          <a:xfrm rot="21600000">
            <a:off x="4722574" y="4752696"/>
            <a:ext cx="1814306" cy="156755"/>
            <a:chOff x="0" y="0"/>
            <a:chExt cx="1814306" cy="156755"/>
          </a:xfrm>
        </p:grpSpPr>
        <p:sp>
          <p:nvSpPr>
            <p:cNvPr id="1449" name="path"/>
            <p:cNvSpPr/>
            <p:nvPr/>
          </p:nvSpPr>
          <p:spPr>
            <a:xfrm>
              <a:off x="21966" y="0"/>
              <a:ext cx="1773895" cy="156755"/>
            </a:xfrm>
            <a:custGeom>
              <a:avLst/>
              <a:gdLst/>
              <a:ahLst/>
              <a:cxnLst/>
              <a:rect l="0" t="0" r="0" b="0"/>
              <a:pathLst>
                <a:path w="2793" h="246">
                  <a:moveTo>
                    <a:pt x="2" y="2"/>
                  </a:moveTo>
                  <a:lnTo>
                    <a:pt x="2" y="240"/>
                  </a:lnTo>
                  <a:moveTo>
                    <a:pt x="2" y="244"/>
                  </a:moveTo>
                  <a:lnTo>
                    <a:pt x="2790" y="244"/>
                  </a:lnTo>
                </a:path>
              </a:pathLst>
            </a:custGeom>
            <a:noFill/>
            <a:ln w="3092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50" name="path"/>
            <p:cNvSpPr/>
            <p:nvPr/>
          </p:nvSpPr>
          <p:spPr>
            <a:xfrm>
              <a:off x="0" y="58482"/>
              <a:ext cx="1814306" cy="34126"/>
            </a:xfrm>
            <a:custGeom>
              <a:avLst/>
              <a:gdLst/>
              <a:ahLst/>
              <a:cxnLst/>
              <a:rect l="0" t="0" r="0" b="0"/>
              <a:pathLst>
                <a:path w="2857" h="53">
                  <a:moveTo>
                    <a:pt x="2" y="24"/>
                  </a:moveTo>
                  <a:cubicBezTo>
                    <a:pt x="2" y="38"/>
                    <a:pt x="13" y="51"/>
                    <a:pt x="29" y="51"/>
                  </a:cubicBezTo>
                  <a:cubicBezTo>
                    <a:pt x="45" y="51"/>
                    <a:pt x="60" y="38"/>
                    <a:pt x="60" y="24"/>
                  </a:cubicBezTo>
                  <a:cubicBezTo>
                    <a:pt x="60" y="11"/>
                    <a:pt x="45" y="2"/>
                    <a:pt x="29" y="2"/>
                  </a:cubicBezTo>
                  <a:cubicBezTo>
                    <a:pt x="13" y="2"/>
                    <a:pt x="2" y="11"/>
                    <a:pt x="2" y="24"/>
                  </a:cubicBezTo>
                </a:path>
                <a:path w="2857" h="53">
                  <a:moveTo>
                    <a:pt x="2796" y="24"/>
                  </a:moveTo>
                  <a:cubicBezTo>
                    <a:pt x="2796" y="38"/>
                    <a:pt x="2807" y="51"/>
                    <a:pt x="2822" y="51"/>
                  </a:cubicBezTo>
                  <a:cubicBezTo>
                    <a:pt x="2838" y="51"/>
                    <a:pt x="2854" y="38"/>
                    <a:pt x="2854" y="24"/>
                  </a:cubicBezTo>
                  <a:cubicBezTo>
                    <a:pt x="2854" y="11"/>
                    <a:pt x="2838" y="2"/>
                    <a:pt x="2822" y="2"/>
                  </a:cubicBezTo>
                  <a:cubicBezTo>
                    <a:pt x="2807" y="2"/>
                    <a:pt x="2796" y="11"/>
                    <a:pt x="2796" y="24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092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51" name="path"/>
            <p:cNvSpPr/>
            <p:nvPr/>
          </p:nvSpPr>
          <p:spPr>
            <a:xfrm>
              <a:off x="17862" y="36212"/>
              <a:ext cx="1762758" cy="40666"/>
            </a:xfrm>
            <a:custGeom>
              <a:avLst/>
              <a:gdLst/>
              <a:ahLst/>
              <a:cxnLst/>
              <a:rect l="0" t="0" r="0" b="0"/>
              <a:pathLst>
                <a:path w="2775" h="64">
                  <a:moveTo>
                    <a:pt x="2744" y="0"/>
                  </a:moveTo>
                  <a:lnTo>
                    <a:pt x="2774" y="37"/>
                  </a:lnTo>
                  <a:moveTo>
                    <a:pt x="1" y="16"/>
                  </a:moveTo>
                  <a:lnTo>
                    <a:pt x="6" y="63"/>
                  </a:lnTo>
                </a:path>
              </a:pathLst>
            </a:custGeom>
            <a:noFill/>
            <a:ln w="149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34" name="group 334"/>
          <p:cNvGrpSpPr/>
          <p:nvPr/>
        </p:nvGrpSpPr>
        <p:grpSpPr>
          <a:xfrm rot="21600000">
            <a:off x="4722574" y="5554066"/>
            <a:ext cx="1814306" cy="159587"/>
            <a:chOff x="0" y="0"/>
            <a:chExt cx="1814306" cy="159587"/>
          </a:xfrm>
        </p:grpSpPr>
        <p:sp>
          <p:nvSpPr>
            <p:cNvPr id="1452" name="path"/>
            <p:cNvSpPr/>
            <p:nvPr/>
          </p:nvSpPr>
          <p:spPr>
            <a:xfrm>
              <a:off x="21966" y="0"/>
              <a:ext cx="1773895" cy="159587"/>
            </a:xfrm>
            <a:custGeom>
              <a:avLst/>
              <a:gdLst/>
              <a:ahLst/>
              <a:cxnLst/>
              <a:rect l="0" t="0" r="0" b="0"/>
              <a:pathLst>
                <a:path w="2793" h="251">
                  <a:moveTo>
                    <a:pt x="2" y="2"/>
                  </a:moveTo>
                  <a:lnTo>
                    <a:pt x="2" y="244"/>
                  </a:lnTo>
                  <a:moveTo>
                    <a:pt x="2" y="249"/>
                  </a:moveTo>
                  <a:lnTo>
                    <a:pt x="2790" y="249"/>
                  </a:lnTo>
                </a:path>
              </a:pathLst>
            </a:custGeom>
            <a:noFill/>
            <a:ln w="3092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53" name="path"/>
            <p:cNvSpPr/>
            <p:nvPr/>
          </p:nvSpPr>
          <p:spPr>
            <a:xfrm>
              <a:off x="0" y="58482"/>
              <a:ext cx="1814306" cy="34126"/>
            </a:xfrm>
            <a:custGeom>
              <a:avLst/>
              <a:gdLst/>
              <a:ahLst/>
              <a:cxnLst/>
              <a:rect l="0" t="0" r="0" b="0"/>
              <a:pathLst>
                <a:path w="2857" h="53">
                  <a:moveTo>
                    <a:pt x="2" y="24"/>
                  </a:moveTo>
                  <a:cubicBezTo>
                    <a:pt x="2" y="38"/>
                    <a:pt x="13" y="51"/>
                    <a:pt x="29" y="51"/>
                  </a:cubicBezTo>
                  <a:cubicBezTo>
                    <a:pt x="45" y="51"/>
                    <a:pt x="60" y="38"/>
                    <a:pt x="60" y="24"/>
                  </a:cubicBezTo>
                  <a:cubicBezTo>
                    <a:pt x="60" y="11"/>
                    <a:pt x="45" y="2"/>
                    <a:pt x="29" y="2"/>
                  </a:cubicBezTo>
                  <a:cubicBezTo>
                    <a:pt x="13" y="2"/>
                    <a:pt x="2" y="11"/>
                    <a:pt x="2" y="24"/>
                  </a:cubicBezTo>
                </a:path>
                <a:path w="2857" h="53">
                  <a:moveTo>
                    <a:pt x="2796" y="24"/>
                  </a:moveTo>
                  <a:cubicBezTo>
                    <a:pt x="2796" y="38"/>
                    <a:pt x="2807" y="51"/>
                    <a:pt x="2822" y="51"/>
                  </a:cubicBezTo>
                  <a:cubicBezTo>
                    <a:pt x="2838" y="51"/>
                    <a:pt x="2854" y="38"/>
                    <a:pt x="2854" y="24"/>
                  </a:cubicBezTo>
                  <a:cubicBezTo>
                    <a:pt x="2854" y="11"/>
                    <a:pt x="2838" y="2"/>
                    <a:pt x="2822" y="2"/>
                  </a:cubicBezTo>
                  <a:cubicBezTo>
                    <a:pt x="2807" y="2"/>
                    <a:pt x="2796" y="11"/>
                    <a:pt x="2796" y="24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092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54" name="path"/>
            <p:cNvSpPr/>
            <p:nvPr/>
          </p:nvSpPr>
          <p:spPr>
            <a:xfrm>
              <a:off x="19472" y="20190"/>
              <a:ext cx="1774388" cy="59654"/>
            </a:xfrm>
            <a:custGeom>
              <a:avLst/>
              <a:gdLst/>
              <a:ahLst/>
              <a:cxnLst/>
              <a:rect l="0" t="0" r="0" b="0"/>
              <a:pathLst>
                <a:path w="2794" h="93">
                  <a:moveTo>
                    <a:pt x="1" y="40"/>
                  </a:moveTo>
                  <a:lnTo>
                    <a:pt x="3" y="93"/>
                  </a:lnTo>
                  <a:moveTo>
                    <a:pt x="2785" y="0"/>
                  </a:moveTo>
                  <a:lnTo>
                    <a:pt x="2793" y="60"/>
                  </a:lnTo>
                </a:path>
              </a:pathLst>
            </a:custGeom>
            <a:noFill/>
            <a:ln w="149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455" name="table 1455"/>
          <p:cNvGraphicFramePr>
            <a:graphicFrameLocks noGrp="1"/>
          </p:cNvGraphicFramePr>
          <p:nvPr/>
        </p:nvGraphicFramePr>
        <p:xfrm>
          <a:off x="2150745" y="881253"/>
          <a:ext cx="6645275" cy="5368290"/>
        </p:xfrm>
        <a:graphic>
          <a:graphicData uri="http://schemas.openxmlformats.org/drawingml/2006/table">
            <a:tbl>
              <a:tblPr/>
              <a:tblGrid>
                <a:gridCol w="6645275"/>
              </a:tblGrid>
              <a:tr h="53492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marL="118745" algn="l" rtl="0" eaLnBrk="0">
                        <a:lnSpc>
                          <a:spcPct val="84000"/>
                        </a:lnSpc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市场集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群</a:t>
                      </a:r>
                      <a:endParaRPr lang="en-US" altLang="en-US" sz="1400" dirty="0"/>
                    </a:p>
                    <a:p>
                      <a:pPr marL="297815" algn="l" rtl="0" eaLnBrk="0">
                        <a:lnSpc>
                          <a:spcPct val="88000"/>
                        </a:lnSpc>
                        <a:spcBef>
                          <a:spcPts val="380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共同性战略的基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础</a:t>
                      </a:r>
                      <a:endParaRPr lang="en-US" altLang="en-US" sz="1400" dirty="0"/>
                    </a:p>
                    <a:p>
                      <a:pPr marL="297815" algn="l" rtl="0" eaLnBrk="0">
                        <a:lnSpc>
                          <a:spcPct val="88000"/>
                        </a:lnSpc>
                        <a:spcBef>
                          <a:spcPts val="410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支持关于模块的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</a:t>
                      </a:r>
                      <a:endParaRPr lang="en-US" altLang="en-US" sz="1400" dirty="0"/>
                    </a:p>
                    <a:p>
                      <a:pPr marL="297815" algn="l" rtl="0" eaLnBrk="0">
                        <a:lnSpc>
                          <a:spcPct val="88000"/>
                        </a:lnSpc>
                        <a:spcBef>
                          <a:spcPts val="410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市场覆盖率的透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明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515"/>
                        </a:spcBef>
                      </a:pPr>
                      <a:r>
                        <a:rPr sz="1700" spc="-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技术分组说明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：</a:t>
                      </a:r>
                      <a:endParaRPr lang="en-US" altLang="en-US" sz="1400" dirty="0"/>
                    </a:p>
                    <a:p>
                      <a:pPr marL="560705" indent="-262890" algn="l" rtl="0" eaLnBrk="0">
                        <a:lnSpc>
                          <a:spcPct val="93000"/>
                        </a:lnSpc>
                        <a:spcBef>
                          <a:spcPts val="395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制定模块具体要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求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的基                                                                                  础</a:t>
                      </a:r>
                      <a:endParaRPr lang="en-US" altLang="en-US" sz="1400" dirty="0"/>
                    </a:p>
                    <a:p>
                      <a:pPr marL="2528570" algn="l" rtl="0" eaLnBrk="0">
                        <a:lnSpc>
                          <a:spcPct val="99000"/>
                        </a:lnSpc>
                        <a:spcBef>
                          <a:spcPts val="1035"/>
                        </a:spcBef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</a:t>
                      </a:r>
                      <a:r>
                        <a:rPr sz="400" spc="4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400" b="1" spc="4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400" spc="3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400" dirty="0"/>
                    </a:p>
                    <a:p>
                      <a:pPr marL="2568575" algn="l" rtl="0" eaLnBrk="0">
                        <a:lnSpc>
                          <a:spcPct val="95000"/>
                        </a:lnSpc>
                        <a:spcBef>
                          <a:spcPts val="105"/>
                        </a:spcBef>
                      </a:pPr>
                      <a:r>
                        <a:rPr sz="700" spc="10" baseline="-7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     4,000</a:t>
                      </a:r>
                      <a:endParaRPr lang="en-US" altLang="en-US" sz="400" dirty="0"/>
                    </a:p>
                    <a:p>
                      <a:pPr marL="2547620" algn="l" rtl="0" eaLnBrk="0">
                        <a:lnSpc>
                          <a:spcPts val="505"/>
                        </a:lnSpc>
                        <a:spcBef>
                          <a:spcPts val="1010"/>
                        </a:spcBef>
                      </a:pP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                                                    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2,000</a:t>
                      </a:r>
                      <a:endParaRPr lang="en-US" altLang="en-US" sz="400" dirty="0"/>
                    </a:p>
                    <a:p>
                      <a:pPr marL="2547620" algn="l" rtl="0" eaLnBrk="0">
                        <a:lnSpc>
                          <a:spcPct val="94000"/>
                        </a:lnSpc>
                        <a:spcBef>
                          <a:spcPts val="715"/>
                        </a:spcBef>
                      </a:pP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400" dirty="0"/>
                    </a:p>
                    <a:p>
                      <a:pPr marL="2547620" algn="l" rtl="0" eaLnBrk="0">
                        <a:lnSpc>
                          <a:spcPct val="94000"/>
                        </a:lnSpc>
                        <a:spcBef>
                          <a:spcPts val="765"/>
                        </a:spcBef>
                      </a:pP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400" dirty="0"/>
                    </a:p>
                    <a:p>
                      <a:pPr marL="2527935" algn="l" rtl="0" eaLnBrk="0">
                        <a:lnSpc>
                          <a:spcPct val="97000"/>
                        </a:lnSpc>
                        <a:spcBef>
                          <a:spcPts val="1310"/>
                        </a:spcBef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Noise</a:t>
                      </a:r>
                      <a:r>
                        <a:rPr sz="400" spc="5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level</a:t>
                      </a:r>
                      <a:r>
                        <a:rPr sz="400" b="1" spc="5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400" spc="5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Category</a:t>
                      </a:r>
                      <a:r>
                        <a:rPr sz="400" spc="5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rating</a:t>
                      </a:r>
                      <a:endParaRPr lang="en-US" altLang="en-US" sz="400" dirty="0"/>
                    </a:p>
                    <a:p>
                      <a:pPr marL="2573020" algn="l" rtl="0" eaLnBrk="0">
                        <a:lnSpc>
                          <a:spcPts val="565"/>
                        </a:lnSpc>
                      </a:pP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400" dirty="0"/>
                    </a:p>
                    <a:p>
                      <a:pPr marL="3141345" algn="l" rtl="0" eaLnBrk="0">
                        <a:lnSpc>
                          <a:spcPct val="94000"/>
                        </a:lnSpc>
                        <a:spcBef>
                          <a:spcPts val="1135"/>
                        </a:spcBef>
                      </a:pP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                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2</a:t>
                      </a:r>
                      <a:endParaRPr lang="en-US" altLang="en-US" sz="400" dirty="0"/>
                    </a:p>
                    <a:p>
                      <a:pPr marL="4384040" algn="l" rtl="0" eaLnBrk="0">
                        <a:lnSpc>
                          <a:spcPct val="94000"/>
                        </a:lnSpc>
                        <a:spcBef>
                          <a:spcPts val="765"/>
                        </a:spcBef>
                      </a:pP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4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2547620" algn="l" rtl="0" eaLnBrk="0">
                        <a:lnSpc>
                          <a:spcPct val="94000"/>
                        </a:lnSpc>
                        <a:spcBef>
                          <a:spcPts val="5"/>
                        </a:spcBef>
                      </a:pP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56" name="path"/>
          <p:cNvSpPr/>
          <p:nvPr/>
        </p:nvSpPr>
        <p:spPr>
          <a:xfrm>
            <a:off x="176022" y="890778"/>
            <a:ext cx="2066544" cy="5349240"/>
          </a:xfrm>
          <a:custGeom>
            <a:avLst/>
            <a:gdLst/>
            <a:ahLst/>
            <a:cxnLst/>
            <a:rect l="0" t="0" r="0" b="0"/>
            <a:pathLst>
              <a:path w="3254" h="8424">
                <a:moveTo>
                  <a:pt x="0" y="0"/>
                </a:moveTo>
                <a:lnTo>
                  <a:pt x="2852" y="0"/>
                </a:lnTo>
                <a:lnTo>
                  <a:pt x="3254" y="4212"/>
                </a:lnTo>
                <a:lnTo>
                  <a:pt x="2852" y="8424"/>
                </a:lnTo>
                <a:lnTo>
                  <a:pt x="0" y="8424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457" name="table 1457"/>
          <p:cNvGraphicFramePr>
            <a:graphicFrameLocks noGrp="1"/>
          </p:cNvGraphicFramePr>
          <p:nvPr/>
        </p:nvGraphicFramePr>
        <p:xfrm>
          <a:off x="166497" y="881253"/>
          <a:ext cx="1820545" cy="5368290"/>
        </p:xfrm>
        <a:graphic>
          <a:graphicData uri="http://schemas.openxmlformats.org/drawingml/2006/table">
            <a:tbl>
              <a:tblPr/>
              <a:tblGrid>
                <a:gridCol w="1820545"/>
              </a:tblGrid>
              <a:tr h="53492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280035" indent="-180975" algn="l" rtl="0" eaLnBrk="0">
                        <a:lnSpc>
                          <a:spcPct val="93000"/>
                        </a:lnSpc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在性能范围内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具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有高容量密度的  </a:t>
                      </a:r>
                      <a:r>
                        <a:rPr sz="140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区域</a:t>
                      </a:r>
                      <a:r>
                        <a:rPr sz="14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280035" indent="-180975" algn="l" rtl="0" eaLnBrk="0">
                        <a:lnSpc>
                          <a:spcPct val="90000"/>
                        </a:lnSpc>
                        <a:spcBef>
                          <a:spcPts val="42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聚集区域并指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边  界</a:t>
                      </a:r>
                      <a:endParaRPr lang="en-US" altLang="en-US" sz="1400" dirty="0"/>
                    </a:p>
                    <a:p>
                      <a:pPr marL="279400" indent="-180340" algn="l" rtl="0" eaLnBrk="0">
                        <a:lnSpc>
                          <a:spcPct val="95000"/>
                        </a:lnSpc>
                        <a:spcBef>
                          <a:spcPts val="41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如有必要，可将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部件作为额外的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信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息来源，如发动  </a:t>
                      </a:r>
                      <a:r>
                        <a:rPr sz="14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机功率等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280035" indent="-180340" algn="l" rtl="0" eaLnBrk="0">
                        <a:lnSpc>
                          <a:spcPct val="90000"/>
                        </a:lnSpc>
                        <a:spcBef>
                          <a:spcPts val="45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衍生出技术范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围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描  述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4000"/>
                        </a:lnSpc>
                        <a:spcBef>
                          <a:spcPts val="440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分析市场覆盖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率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458" name="table 1458"/>
          <p:cNvGraphicFramePr>
            <a:graphicFrameLocks noGrp="1"/>
          </p:cNvGraphicFramePr>
          <p:nvPr/>
        </p:nvGraphicFramePr>
        <p:xfrm>
          <a:off x="4658702" y="1328887"/>
          <a:ext cx="2279014" cy="2228850"/>
        </p:xfrm>
        <a:graphic>
          <a:graphicData uri="http://schemas.openxmlformats.org/drawingml/2006/table">
            <a:tbl>
              <a:tblPr/>
              <a:tblGrid>
                <a:gridCol w="2279014"/>
              </a:tblGrid>
              <a:tr h="22225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marL="56515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Estimated</a:t>
                      </a:r>
                      <a:r>
                        <a:rPr sz="500" spc="12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500" spc="12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endParaRPr lang="en-US" altLang="en-US" sz="500" dirty="0"/>
                    </a:p>
                    <a:p>
                      <a:pPr marL="57150" algn="l" rtl="0" eaLnBrk="0">
                        <a:lnSpc>
                          <a:spcPct val="98000"/>
                        </a:lnSpc>
                        <a:spcBef>
                          <a:spcPts val="20"/>
                        </a:spcBef>
                      </a:pPr>
                      <a:r>
                        <a:rPr sz="5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Future</a:t>
                      </a:r>
                      <a:r>
                        <a:rPr sz="500" spc="110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units</a:t>
                      </a:r>
                      <a:endParaRPr lang="en-US" altLang="en-US" sz="500" dirty="0"/>
                    </a:p>
                    <a:p>
                      <a:pPr marL="64770" algn="l" rtl="0" eaLnBrk="0">
                        <a:lnSpc>
                          <a:spcPct val="83000"/>
                        </a:lnSpc>
                        <a:spcBef>
                          <a:spcPts val="60"/>
                        </a:spcBef>
                      </a:pPr>
                      <a:r>
                        <a:rPr sz="500" b="1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</a:t>
                      </a:r>
                      <a:r>
                        <a:rPr sz="500" b="1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" dirty="0"/>
                    </a:p>
                    <a:p>
                      <a:pPr marL="1807210" algn="l" rtl="0" eaLnBrk="0">
                        <a:lnSpc>
                          <a:spcPct val="82000"/>
                        </a:lnSpc>
                      </a:pPr>
                      <a:r>
                        <a:rPr sz="500" b="1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5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5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59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460" name="table 1460"/>
          <p:cNvGraphicFramePr>
            <a:graphicFrameLocks noGrp="1"/>
          </p:cNvGraphicFramePr>
          <p:nvPr/>
        </p:nvGraphicFramePr>
        <p:xfrm>
          <a:off x="7088530" y="1328887"/>
          <a:ext cx="1605915" cy="2228850"/>
        </p:xfrm>
        <a:graphic>
          <a:graphicData uri="http://schemas.openxmlformats.org/drawingml/2006/table">
            <a:tbl>
              <a:tblPr/>
              <a:tblGrid>
                <a:gridCol w="1605914"/>
              </a:tblGrid>
              <a:tr h="13525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300" dirty="0"/>
                    </a:p>
                    <a:p>
                      <a:pPr marL="5588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500" spc="16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coverage</a:t>
                      </a:r>
                      <a:endParaRPr lang="en-US" altLang="en-US" sz="5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1B0FF"/>
                    </a:solidFill>
                  </a:tcPr>
                </a:tc>
              </a:tr>
              <a:tr h="20935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6000"/>
                        </a:lnSpc>
                      </a:pPr>
                      <a:endParaRPr lang="en-US" altLang="en-US" sz="100" dirty="0"/>
                    </a:p>
                    <a:p>
                      <a:pPr marL="6350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5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500" spc="9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percent</a:t>
                      </a:r>
                      <a:endParaRPr lang="en-US" altLang="en-US" sz="500" dirty="0"/>
                    </a:p>
                    <a:p>
                      <a:pPr marL="539750" algn="l" rtl="0" eaLnBrk="0">
                        <a:lnSpc>
                          <a:spcPct val="81000"/>
                        </a:lnSpc>
                        <a:spcBef>
                          <a:spcPts val="265"/>
                        </a:spcBef>
                      </a:pPr>
                      <a:r>
                        <a:rPr sz="500" b="1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</a:t>
                      </a:r>
                      <a:r>
                        <a:rPr sz="500" b="1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44000"/>
                        </a:lnSpc>
                      </a:pPr>
                      <a:endParaRPr lang="en-US" altLang="en-US" sz="1000" dirty="0"/>
                    </a:p>
                    <a:p>
                      <a:pPr marL="81280" algn="l" rtl="0" eaLnBrk="0">
                        <a:lnSpc>
                          <a:spcPct val="81000"/>
                        </a:lnSpc>
                        <a:spcBef>
                          <a:spcPts val="15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5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5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34000"/>
                        </a:lnSpc>
                      </a:pPr>
                      <a:endParaRPr lang="en-US" altLang="en-US" sz="1000" dirty="0"/>
                    </a:p>
                    <a:p>
                      <a:pPr marL="81280" algn="l" rtl="0" eaLnBrk="0">
                        <a:lnSpc>
                          <a:spcPct val="81000"/>
                        </a:lnSpc>
                        <a:spcBef>
                          <a:spcPts val="160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500" spc="3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500" spc="2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34000"/>
                        </a:lnSpc>
                      </a:pPr>
                      <a:endParaRPr lang="en-US" altLang="en-US" sz="1000" dirty="0"/>
                    </a:p>
                    <a:p>
                      <a:pPr marL="81280" algn="l" rtl="0" eaLnBrk="0">
                        <a:lnSpc>
                          <a:spcPct val="82000"/>
                        </a:lnSpc>
                        <a:spcBef>
                          <a:spcPts val="15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500" spc="3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500" spc="2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dirty="0"/>
                    </a:p>
                    <a:p>
                      <a:pPr marL="78740" algn="l" rtl="0" eaLnBrk="0">
                        <a:lnSpc>
                          <a:spcPct val="78000"/>
                        </a:lnSpc>
                        <a:spcBef>
                          <a:spcPts val="155"/>
                        </a:spcBef>
                      </a:pPr>
                      <a:r>
                        <a:rPr sz="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Tota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500" dirty="0"/>
                    </a:p>
                    <a:p>
                      <a:pPr marL="80010" algn="l" rtl="0" eaLnBrk="0">
                        <a:lnSpc>
                          <a:spcPts val="610"/>
                        </a:lnSpc>
                      </a:pPr>
                      <a:r>
                        <a:rPr sz="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coverag</a:t>
                      </a:r>
                      <a:r>
                        <a:rPr sz="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500" dirty="0"/>
                    </a:p>
                    <a:p>
                      <a:pPr marL="81280" algn="l" rtl="0" eaLnBrk="0">
                        <a:lnSpc>
                          <a:spcPct val="79000"/>
                        </a:lnSpc>
                        <a:spcBef>
                          <a:spcPts val="86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Custom</a:t>
                      </a:r>
                      <a:r>
                        <a:rPr sz="500" spc="8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500" dirty="0"/>
                    </a:p>
                    <a:p>
                      <a:pPr marL="82550" algn="l" rtl="0" eaLnBrk="0">
                        <a:lnSpc>
                          <a:spcPts val="610"/>
                        </a:lnSpc>
                      </a:pPr>
                      <a:r>
                        <a:rPr sz="5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mad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500" dirty="0"/>
                    </a:p>
                    <a:p>
                      <a:pPr marL="82550" algn="l" rtl="0" eaLnBrk="0">
                        <a:lnSpc>
                          <a:spcPts val="610"/>
                        </a:lnSpc>
                      </a:pPr>
                      <a:r>
                        <a:rPr sz="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900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Tota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5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461" name="table 1461"/>
          <p:cNvGraphicFramePr>
            <a:graphicFrameLocks noGrp="1"/>
          </p:cNvGraphicFramePr>
          <p:nvPr/>
        </p:nvGraphicFramePr>
        <p:xfrm>
          <a:off x="4719678" y="1768254"/>
          <a:ext cx="2089150" cy="1630045"/>
        </p:xfrm>
        <a:graphic>
          <a:graphicData uri="http://schemas.openxmlformats.org/drawingml/2006/table">
            <a:tbl>
              <a:tblPr/>
              <a:tblGrid>
                <a:gridCol w="2089150"/>
              </a:tblGrid>
              <a:tr h="162687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500" dirty="0"/>
                    </a:p>
                    <a:p>
                      <a:pPr marL="1168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500" spc="4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4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" dirty="0"/>
                    </a:p>
                    <a:p>
                      <a:pPr marL="269240" algn="l" rtl="0" eaLnBrk="0">
                        <a:lnSpc>
                          <a:spcPct val="98000"/>
                        </a:lnSpc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500" spc="4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4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62" name="path"/>
          <p:cNvSpPr/>
          <p:nvPr/>
        </p:nvSpPr>
        <p:spPr>
          <a:xfrm>
            <a:off x="1978194" y="889874"/>
            <a:ext cx="273853" cy="2676427"/>
          </a:xfrm>
          <a:custGeom>
            <a:avLst/>
            <a:gdLst/>
            <a:ahLst/>
            <a:cxnLst/>
            <a:rect l="0" t="0" r="0" b="0"/>
            <a:pathLst>
              <a:path w="431" h="4214">
                <a:moveTo>
                  <a:pt x="14" y="1"/>
                </a:moveTo>
                <a:lnTo>
                  <a:pt x="416" y="4213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63" name="textbox 1463"/>
          <p:cNvSpPr/>
          <p:nvPr/>
        </p:nvSpPr>
        <p:spPr>
          <a:xfrm>
            <a:off x="2159507" y="890016"/>
            <a:ext cx="6626859" cy="387984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600" dirty="0"/>
          </a:p>
          <a:p>
            <a:pPr marL="78740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。未来市场前景</a:t>
            </a:r>
            <a:endParaRPr lang="en-US" altLang="en-US" sz="1400" dirty="0"/>
          </a:p>
        </p:txBody>
      </p:sp>
      <p:sp>
        <p:nvSpPr>
          <p:cNvPr id="1464" name="textbox 1464"/>
          <p:cNvSpPr/>
          <p:nvPr/>
        </p:nvSpPr>
        <p:spPr>
          <a:xfrm>
            <a:off x="470554" y="255327"/>
            <a:ext cx="3153410" cy="595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indent="1905" algn="l" rtl="0" eaLnBrk="0">
              <a:lnSpc>
                <a:spcPct val="104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识别市场集群并描述其表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现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基于市场和竞争者图谱的范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围</a:t>
            </a:r>
            <a:endParaRPr lang="en-US" altLang="en-US" sz="1800" dirty="0"/>
          </a:p>
        </p:txBody>
      </p:sp>
      <p:graphicFrame>
        <p:nvGraphicFramePr>
          <p:cNvPr id="1465" name="table 1465"/>
          <p:cNvGraphicFramePr>
            <a:graphicFrameLocks noGrp="1"/>
          </p:cNvGraphicFramePr>
          <p:nvPr/>
        </p:nvGraphicFramePr>
        <p:xfrm>
          <a:off x="6671812" y="5403226"/>
          <a:ext cx="2000250" cy="765809"/>
        </p:xfrm>
        <a:graphic>
          <a:graphicData uri="http://schemas.openxmlformats.org/drawingml/2006/table">
            <a:tbl>
              <a:tblPr/>
              <a:tblGrid>
                <a:gridCol w="2000250"/>
              </a:tblGrid>
              <a:tr h="7531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300" dirty="0"/>
                    </a:p>
                    <a:p>
                      <a:pPr marL="48895" algn="l" rtl="0" eaLnBrk="0">
                        <a:lnSpc>
                          <a:spcPts val="495"/>
                        </a:lnSpc>
                        <a:spcBef>
                          <a:spcPts val="0"/>
                        </a:spcBef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Power</a:t>
                      </a:r>
                      <a:r>
                        <a:rPr sz="400" spc="6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train</a:t>
                      </a:r>
                      <a:r>
                        <a:rPr sz="400" b="1" spc="6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400" spc="6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Combustion</a:t>
                      </a:r>
                      <a:r>
                        <a:rPr sz="400" spc="6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4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Electric</a:t>
                      </a:r>
                      <a:endParaRPr lang="en-US" altLang="en-US" sz="4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200" dirty="0"/>
                    </a:p>
                    <a:p>
                      <a:pPr marL="52070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4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4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4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4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</a:t>
                      </a:r>
                      <a:r>
                        <a:rPr sz="4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4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466" name="picture 146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6671812" y="4603136"/>
            <a:ext cx="2000701" cy="765184"/>
          </a:xfrm>
          <a:prstGeom prst="rect">
            <a:avLst/>
          </a:prstGeom>
        </p:spPr>
      </p:pic>
      <p:pic>
        <p:nvPicPr>
          <p:cNvPr id="1467" name="picture 146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6671812" y="3802363"/>
            <a:ext cx="2000701" cy="765183"/>
          </a:xfrm>
          <a:prstGeom prst="rect">
            <a:avLst/>
          </a:prstGeom>
        </p:spPr>
      </p:pic>
      <p:pic>
        <p:nvPicPr>
          <p:cNvPr id="1468" name="picture 146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4630806" y="3802363"/>
            <a:ext cx="1999896" cy="765183"/>
          </a:xfrm>
          <a:prstGeom prst="rect">
            <a:avLst/>
          </a:prstGeom>
        </p:spPr>
      </p:pic>
      <p:sp>
        <p:nvSpPr>
          <p:cNvPr id="1469" name="path"/>
          <p:cNvSpPr/>
          <p:nvPr/>
        </p:nvSpPr>
        <p:spPr>
          <a:xfrm>
            <a:off x="7961734" y="2095710"/>
            <a:ext cx="266095" cy="206696"/>
          </a:xfrm>
          <a:custGeom>
            <a:avLst/>
            <a:gdLst/>
            <a:ahLst/>
            <a:cxnLst/>
            <a:rect l="0" t="0" r="0" b="0"/>
            <a:pathLst>
              <a:path w="419" h="325">
                <a:moveTo>
                  <a:pt x="2" y="323"/>
                </a:moveTo>
                <a:moveTo>
                  <a:pt x="2" y="323"/>
                </a:moveTo>
                <a:lnTo>
                  <a:pt x="416" y="323"/>
                </a:lnTo>
                <a:lnTo>
                  <a:pt x="416" y="2"/>
                </a:lnTo>
                <a:lnTo>
                  <a:pt x="2" y="2"/>
                </a:lnTo>
                <a:lnTo>
                  <a:pt x="2" y="323"/>
                </a:lnTo>
                <a:close/>
              </a:path>
              <a:path w="419" h="325">
                <a:moveTo>
                  <a:pt x="108" y="222"/>
                </a:moveTo>
                <a:lnTo>
                  <a:pt x="303" y="222"/>
                </a:lnTo>
                <a:lnTo>
                  <a:pt x="303" y="100"/>
                </a:lnTo>
                <a:lnTo>
                  <a:pt x="108" y="100"/>
                </a:lnTo>
                <a:lnTo>
                  <a:pt x="108" y="22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70" name="path"/>
          <p:cNvSpPr/>
          <p:nvPr/>
        </p:nvSpPr>
        <p:spPr>
          <a:xfrm>
            <a:off x="8024579" y="2075896"/>
            <a:ext cx="134039" cy="1393585"/>
          </a:xfrm>
          <a:custGeom>
            <a:avLst/>
            <a:gdLst/>
            <a:ahLst/>
            <a:cxnLst/>
            <a:rect l="0" t="0" r="0" b="0"/>
            <a:pathLst>
              <a:path w="211" h="2194">
                <a:moveTo>
                  <a:pt x="206" y="0"/>
                </a:moveTo>
                <a:lnTo>
                  <a:pt x="57" y="388"/>
                </a:lnTo>
                <a:moveTo>
                  <a:pt x="152" y="1805"/>
                </a:moveTo>
                <a:lnTo>
                  <a:pt x="4" y="2193"/>
                </a:lnTo>
                <a:moveTo>
                  <a:pt x="152" y="0"/>
                </a:moveTo>
                <a:lnTo>
                  <a:pt x="4" y="388"/>
                </a:lnTo>
                <a:moveTo>
                  <a:pt x="206" y="1805"/>
                </a:moveTo>
                <a:lnTo>
                  <a:pt x="57" y="2193"/>
                </a:lnTo>
              </a:path>
            </a:pathLst>
          </a:custGeom>
          <a:noFill/>
          <a:ln w="4672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471" name="table 1471"/>
          <p:cNvGraphicFramePr>
            <a:graphicFrameLocks noGrp="1"/>
          </p:cNvGraphicFramePr>
          <p:nvPr/>
        </p:nvGraphicFramePr>
        <p:xfrm>
          <a:off x="7621208" y="1768267"/>
          <a:ext cx="838200" cy="1717675"/>
        </p:xfrm>
        <a:graphic>
          <a:graphicData uri="http://schemas.openxmlformats.org/drawingml/2006/table">
            <a:tbl>
              <a:tblPr/>
              <a:tblGrid>
                <a:gridCol w="340995"/>
                <a:gridCol w="262890"/>
                <a:gridCol w="102870"/>
                <a:gridCol w="131445"/>
              </a:tblGrid>
              <a:tr h="2482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800" dirty="0"/>
                    </a:p>
                    <a:p>
                      <a:pPr marL="323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3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834">
                <a:tc v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500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0">
                <a:tc rowSpan="3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06375">
                <a:tc vMerge="1" gridSpan="2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500" dirty="0"/>
                    </a:p>
                    <a:p>
                      <a:pPr marL="2984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5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1000" dirty="0"/>
                    </a:p>
                    <a:p>
                      <a:pPr marL="29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</a:t>
                      </a:r>
                      <a:r>
                        <a:rPr sz="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 gridSpan="2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37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3"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834">
                <a:tc vMerge="1" gridSpan="3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500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 gridSpan="3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744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</a:tbl>
          </a:graphicData>
        </a:graphic>
      </p:graphicFrame>
      <p:sp>
        <p:nvSpPr>
          <p:cNvPr id="1472" name="path"/>
          <p:cNvSpPr/>
          <p:nvPr/>
        </p:nvSpPr>
        <p:spPr>
          <a:xfrm>
            <a:off x="1978194" y="3564494"/>
            <a:ext cx="273853" cy="2676427"/>
          </a:xfrm>
          <a:custGeom>
            <a:avLst/>
            <a:gdLst/>
            <a:ahLst/>
            <a:cxnLst/>
            <a:rect l="0" t="0" r="0" b="0"/>
            <a:pathLst>
              <a:path w="431" h="4214">
                <a:moveTo>
                  <a:pt x="416" y="1"/>
                </a:moveTo>
                <a:lnTo>
                  <a:pt x="14" y="4213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73" name="textbox 1473"/>
          <p:cNvSpPr/>
          <p:nvPr/>
        </p:nvSpPr>
        <p:spPr>
          <a:xfrm>
            <a:off x="175260" y="890016"/>
            <a:ext cx="1852295" cy="38862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600" dirty="0"/>
          </a:p>
          <a:p>
            <a:pPr marL="78740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办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endParaRPr lang="en-US" altLang="en-US" sz="1400" dirty="0"/>
          </a:p>
        </p:txBody>
      </p:sp>
      <p:sp>
        <p:nvSpPr>
          <p:cNvPr id="1474" name="path"/>
          <p:cNvSpPr/>
          <p:nvPr/>
        </p:nvSpPr>
        <p:spPr>
          <a:xfrm>
            <a:off x="5360978" y="2790155"/>
            <a:ext cx="106566" cy="75187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66CC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75" name="path"/>
          <p:cNvSpPr/>
          <p:nvPr/>
        </p:nvSpPr>
        <p:spPr>
          <a:xfrm>
            <a:off x="5083069" y="2650451"/>
            <a:ext cx="106566" cy="75188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66CC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76" name="path"/>
          <p:cNvSpPr/>
          <p:nvPr/>
        </p:nvSpPr>
        <p:spPr>
          <a:xfrm>
            <a:off x="5151644" y="2650451"/>
            <a:ext cx="106566" cy="75188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91B0FF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77" name="path"/>
          <p:cNvSpPr/>
          <p:nvPr/>
        </p:nvSpPr>
        <p:spPr>
          <a:xfrm>
            <a:off x="5360978" y="2932379"/>
            <a:ext cx="106566" cy="75214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1"/>
                  <a:pt x="38" y="116"/>
                  <a:pt x="80" y="116"/>
                </a:cubicBezTo>
                <a:cubicBezTo>
                  <a:pt x="128" y="116"/>
                  <a:pt x="164" y="91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91B0FF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78" name="path"/>
          <p:cNvSpPr/>
          <p:nvPr/>
        </p:nvSpPr>
        <p:spPr>
          <a:xfrm>
            <a:off x="5010694" y="2650451"/>
            <a:ext cx="106566" cy="75188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9" y="116"/>
                  <a:pt x="81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1" y="2"/>
                </a:cubicBezTo>
                <a:cubicBezTo>
                  <a:pt x="39" y="2"/>
                  <a:pt x="2" y="27"/>
                  <a:pt x="2" y="57"/>
                </a:cubicBezTo>
              </a:path>
            </a:pathLst>
          </a:custGeom>
          <a:solidFill>
            <a:srgbClr val="91B0FF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79" name="path"/>
          <p:cNvSpPr/>
          <p:nvPr/>
        </p:nvSpPr>
        <p:spPr>
          <a:xfrm>
            <a:off x="4839542" y="3144616"/>
            <a:ext cx="106566" cy="75214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1"/>
                  <a:pt x="38" y="116"/>
                  <a:pt x="80" y="116"/>
                </a:cubicBezTo>
                <a:cubicBezTo>
                  <a:pt x="128" y="116"/>
                  <a:pt x="164" y="91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C7E0FB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80" name="path"/>
          <p:cNvSpPr/>
          <p:nvPr/>
        </p:nvSpPr>
        <p:spPr>
          <a:xfrm>
            <a:off x="4839542" y="3002231"/>
            <a:ext cx="106566" cy="75214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1"/>
                  <a:pt x="38" y="116"/>
                  <a:pt x="80" y="116"/>
                </a:cubicBezTo>
                <a:cubicBezTo>
                  <a:pt x="128" y="116"/>
                  <a:pt x="164" y="91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C7E0FB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81" name="path"/>
          <p:cNvSpPr/>
          <p:nvPr/>
        </p:nvSpPr>
        <p:spPr>
          <a:xfrm>
            <a:off x="5185836" y="2650451"/>
            <a:ext cx="106566" cy="75188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66CC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82" name="path"/>
          <p:cNvSpPr/>
          <p:nvPr/>
        </p:nvSpPr>
        <p:spPr>
          <a:xfrm>
            <a:off x="5045077" y="2650451"/>
            <a:ext cx="106566" cy="75188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91B0FF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83" name="path"/>
          <p:cNvSpPr/>
          <p:nvPr/>
        </p:nvSpPr>
        <p:spPr>
          <a:xfrm>
            <a:off x="5220029" y="2650451"/>
            <a:ext cx="175141" cy="75188"/>
          </a:xfrm>
          <a:custGeom>
            <a:avLst/>
            <a:gdLst/>
            <a:ahLst/>
            <a:cxnLst/>
            <a:rect l="0" t="0" r="0" b="0"/>
            <a:pathLst>
              <a:path w="275" h="118">
                <a:moveTo>
                  <a:pt x="2" y="57"/>
                </a:moveTo>
                <a:cubicBezTo>
                  <a:pt x="2" y="90"/>
                  <a:pt x="38" y="116"/>
                  <a:pt x="81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1" y="2"/>
                </a:cubicBezTo>
                <a:cubicBezTo>
                  <a:pt x="38" y="2"/>
                  <a:pt x="2" y="27"/>
                  <a:pt x="2" y="57"/>
                </a:cubicBezTo>
              </a:path>
              <a:path w="275" h="118">
                <a:moveTo>
                  <a:pt x="110" y="57"/>
                </a:moveTo>
                <a:cubicBezTo>
                  <a:pt x="110" y="90"/>
                  <a:pt x="146" y="116"/>
                  <a:pt x="188" y="116"/>
                </a:cubicBezTo>
                <a:cubicBezTo>
                  <a:pt x="236" y="116"/>
                  <a:pt x="272" y="90"/>
                  <a:pt x="272" y="57"/>
                </a:cubicBezTo>
                <a:cubicBezTo>
                  <a:pt x="272" y="27"/>
                  <a:pt x="236" y="2"/>
                  <a:pt x="188" y="2"/>
                </a:cubicBezTo>
                <a:cubicBezTo>
                  <a:pt x="146" y="2"/>
                  <a:pt x="110" y="27"/>
                  <a:pt x="110" y="57"/>
                </a:cubicBezTo>
              </a:path>
            </a:pathLst>
          </a:custGeom>
          <a:solidFill>
            <a:srgbClr val="C7E0FB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484" name="table 1484"/>
          <p:cNvGraphicFramePr>
            <a:graphicFrameLocks noGrp="1"/>
          </p:cNvGraphicFramePr>
          <p:nvPr/>
        </p:nvGraphicFramePr>
        <p:xfrm>
          <a:off x="4887896" y="2684082"/>
          <a:ext cx="532129" cy="502284"/>
        </p:xfrm>
        <a:graphic>
          <a:graphicData uri="http://schemas.openxmlformats.org/drawingml/2006/table">
            <a:tbl>
              <a:tblPr/>
              <a:tblGrid>
                <a:gridCol w="532129"/>
              </a:tblGrid>
              <a:tr h="4959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36" name="group 336"/>
          <p:cNvGrpSpPr/>
          <p:nvPr/>
        </p:nvGrpSpPr>
        <p:grpSpPr>
          <a:xfrm rot="21600000">
            <a:off x="5010694" y="2790155"/>
            <a:ext cx="315900" cy="287290"/>
            <a:chOff x="0" y="0"/>
            <a:chExt cx="315900" cy="287290"/>
          </a:xfrm>
        </p:grpSpPr>
        <p:sp>
          <p:nvSpPr>
            <p:cNvPr id="1485" name="path"/>
            <p:cNvSpPr/>
            <p:nvPr/>
          </p:nvSpPr>
          <p:spPr>
            <a:xfrm>
              <a:off x="72374" y="142224"/>
              <a:ext cx="106566" cy="75214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1"/>
                    <a:pt x="38" y="116"/>
                    <a:pt x="80" y="116"/>
                  </a:cubicBezTo>
                  <a:cubicBezTo>
                    <a:pt x="128" y="116"/>
                    <a:pt x="164" y="91"/>
                    <a:pt x="164" y="57"/>
                  </a:cubicBezTo>
                  <a:cubicBezTo>
                    <a:pt x="164" y="27"/>
                    <a:pt x="128" y="2"/>
                    <a:pt x="80" y="2"/>
                  </a:cubicBezTo>
                  <a:cubicBezTo>
                    <a:pt x="38" y="2"/>
                    <a:pt x="2" y="27"/>
                    <a:pt x="2" y="5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86" name="path"/>
            <p:cNvSpPr/>
            <p:nvPr/>
          </p:nvSpPr>
          <p:spPr>
            <a:xfrm>
              <a:off x="106566" y="72506"/>
              <a:ext cx="106566" cy="144932"/>
            </a:xfrm>
            <a:custGeom>
              <a:avLst/>
              <a:gdLst/>
              <a:ahLst/>
              <a:cxnLst/>
              <a:rect l="0" t="0" r="0" b="0"/>
              <a:pathLst>
                <a:path w="167" h="228">
                  <a:moveTo>
                    <a:pt x="2" y="167"/>
                  </a:moveTo>
                  <a:cubicBezTo>
                    <a:pt x="2" y="200"/>
                    <a:pt x="39" y="226"/>
                    <a:pt x="81" y="226"/>
                  </a:cubicBezTo>
                  <a:cubicBezTo>
                    <a:pt x="128" y="226"/>
                    <a:pt x="164" y="200"/>
                    <a:pt x="164" y="167"/>
                  </a:cubicBezTo>
                  <a:cubicBezTo>
                    <a:pt x="164" y="137"/>
                    <a:pt x="128" y="111"/>
                    <a:pt x="81" y="111"/>
                  </a:cubicBezTo>
                  <a:cubicBezTo>
                    <a:pt x="39" y="111"/>
                    <a:pt x="2" y="137"/>
                    <a:pt x="2" y="167"/>
                  </a:cubicBezTo>
                </a:path>
                <a:path w="167" h="228">
                  <a:moveTo>
                    <a:pt x="2" y="57"/>
                  </a:moveTo>
                  <a:cubicBezTo>
                    <a:pt x="2" y="90"/>
                    <a:pt x="39" y="116"/>
                    <a:pt x="81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9" y="2"/>
                    <a:pt x="2" y="27"/>
                    <a:pt x="2" y="5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87" name="path"/>
            <p:cNvSpPr/>
            <p:nvPr/>
          </p:nvSpPr>
          <p:spPr>
            <a:xfrm>
              <a:off x="140949" y="0"/>
              <a:ext cx="106566" cy="75188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0"/>
                    <a:pt x="38" y="116"/>
                    <a:pt x="80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0" y="2"/>
                  </a:cubicBezTo>
                  <a:cubicBezTo>
                    <a:pt x="38" y="2"/>
                    <a:pt x="2" y="27"/>
                    <a:pt x="2" y="5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88" name="path"/>
            <p:cNvSpPr/>
            <p:nvPr/>
          </p:nvSpPr>
          <p:spPr>
            <a:xfrm>
              <a:off x="175141" y="0"/>
              <a:ext cx="106566" cy="75188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0"/>
                    <a:pt x="38" y="116"/>
                    <a:pt x="80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0" y="2"/>
                  </a:cubicBezTo>
                  <a:cubicBezTo>
                    <a:pt x="38" y="2"/>
                    <a:pt x="2" y="27"/>
                    <a:pt x="2" y="5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89" name="path"/>
            <p:cNvSpPr/>
            <p:nvPr/>
          </p:nvSpPr>
          <p:spPr>
            <a:xfrm>
              <a:off x="0" y="212076"/>
              <a:ext cx="106566" cy="75214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1"/>
                    <a:pt x="39" y="116"/>
                    <a:pt x="81" y="116"/>
                  </a:cubicBezTo>
                  <a:cubicBezTo>
                    <a:pt x="128" y="116"/>
                    <a:pt x="164" y="91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9" y="2"/>
                    <a:pt x="2" y="27"/>
                    <a:pt x="2" y="5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90" name="path"/>
            <p:cNvSpPr/>
            <p:nvPr/>
          </p:nvSpPr>
          <p:spPr>
            <a:xfrm>
              <a:off x="34382" y="212076"/>
              <a:ext cx="106566" cy="75214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1"/>
                    <a:pt x="38" y="116"/>
                    <a:pt x="80" y="116"/>
                  </a:cubicBezTo>
                  <a:cubicBezTo>
                    <a:pt x="128" y="116"/>
                    <a:pt x="164" y="91"/>
                    <a:pt x="164" y="57"/>
                  </a:cubicBezTo>
                  <a:cubicBezTo>
                    <a:pt x="164" y="27"/>
                    <a:pt x="128" y="2"/>
                    <a:pt x="80" y="2"/>
                  </a:cubicBezTo>
                  <a:cubicBezTo>
                    <a:pt x="38" y="2"/>
                    <a:pt x="2" y="27"/>
                    <a:pt x="2" y="5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91" name="path"/>
            <p:cNvSpPr/>
            <p:nvPr/>
          </p:nvSpPr>
          <p:spPr>
            <a:xfrm>
              <a:off x="209334" y="0"/>
              <a:ext cx="106566" cy="75188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0"/>
                    <a:pt x="38" y="116"/>
                    <a:pt x="81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8" y="2"/>
                    <a:pt x="2" y="27"/>
                    <a:pt x="2" y="5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92" name="path"/>
            <p:cNvSpPr/>
            <p:nvPr/>
          </p:nvSpPr>
          <p:spPr>
            <a:xfrm>
              <a:off x="175141" y="142224"/>
              <a:ext cx="106566" cy="75214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1"/>
                    <a:pt x="38" y="116"/>
                    <a:pt x="80" y="116"/>
                  </a:cubicBezTo>
                  <a:cubicBezTo>
                    <a:pt x="128" y="116"/>
                    <a:pt x="164" y="91"/>
                    <a:pt x="164" y="57"/>
                  </a:cubicBezTo>
                  <a:cubicBezTo>
                    <a:pt x="164" y="27"/>
                    <a:pt x="128" y="2"/>
                    <a:pt x="80" y="2"/>
                  </a:cubicBezTo>
                  <a:cubicBezTo>
                    <a:pt x="38" y="2"/>
                    <a:pt x="2" y="27"/>
                    <a:pt x="2" y="5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93" name="path"/>
          <p:cNvSpPr/>
          <p:nvPr/>
        </p:nvSpPr>
        <p:spPr>
          <a:xfrm>
            <a:off x="5185836" y="2508067"/>
            <a:ext cx="106566" cy="75187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66CC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38" name="group 338"/>
          <p:cNvGrpSpPr/>
          <p:nvPr/>
        </p:nvGrpSpPr>
        <p:grpSpPr>
          <a:xfrm rot="21600000">
            <a:off x="6053604" y="2223404"/>
            <a:ext cx="106528" cy="147747"/>
            <a:chOff x="0" y="0"/>
            <a:chExt cx="106528" cy="147747"/>
          </a:xfrm>
        </p:grpSpPr>
        <p:sp>
          <p:nvSpPr>
            <p:cNvPr id="1494" name="path"/>
            <p:cNvSpPr/>
            <p:nvPr/>
          </p:nvSpPr>
          <p:spPr>
            <a:xfrm>
              <a:off x="0" y="72559"/>
              <a:ext cx="106528" cy="75188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0"/>
                    <a:pt x="38" y="116"/>
                    <a:pt x="81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8" y="2"/>
                    <a:pt x="2" y="27"/>
                    <a:pt x="2" y="5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95" name="path"/>
            <p:cNvSpPr/>
            <p:nvPr/>
          </p:nvSpPr>
          <p:spPr>
            <a:xfrm>
              <a:off x="0" y="0"/>
              <a:ext cx="106528" cy="75241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1"/>
                    <a:pt x="38" y="116"/>
                    <a:pt x="81" y="116"/>
                  </a:cubicBezTo>
                  <a:cubicBezTo>
                    <a:pt x="128" y="116"/>
                    <a:pt x="164" y="91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8" y="2"/>
                    <a:pt x="2" y="27"/>
                    <a:pt x="2" y="5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96" name="path"/>
          <p:cNvSpPr/>
          <p:nvPr/>
        </p:nvSpPr>
        <p:spPr>
          <a:xfrm>
            <a:off x="5360978" y="2295964"/>
            <a:ext cx="106566" cy="75188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66CC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40" name="group 340"/>
          <p:cNvGrpSpPr/>
          <p:nvPr/>
        </p:nvGrpSpPr>
        <p:grpSpPr>
          <a:xfrm rot="21600000">
            <a:off x="5882261" y="2223404"/>
            <a:ext cx="106528" cy="147747"/>
            <a:chOff x="0" y="0"/>
            <a:chExt cx="106528" cy="147747"/>
          </a:xfrm>
        </p:grpSpPr>
        <p:sp>
          <p:nvSpPr>
            <p:cNvPr id="1497" name="path"/>
            <p:cNvSpPr/>
            <p:nvPr/>
          </p:nvSpPr>
          <p:spPr>
            <a:xfrm>
              <a:off x="0" y="72559"/>
              <a:ext cx="106528" cy="75188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0"/>
                    <a:pt x="39" y="116"/>
                    <a:pt x="81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9" y="2"/>
                    <a:pt x="2" y="27"/>
                    <a:pt x="2" y="5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98" name="path"/>
            <p:cNvSpPr/>
            <p:nvPr/>
          </p:nvSpPr>
          <p:spPr>
            <a:xfrm>
              <a:off x="0" y="0"/>
              <a:ext cx="106528" cy="75241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1"/>
                    <a:pt x="39" y="116"/>
                    <a:pt x="81" y="116"/>
                  </a:cubicBezTo>
                  <a:cubicBezTo>
                    <a:pt x="128" y="116"/>
                    <a:pt x="164" y="91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9" y="2"/>
                    <a:pt x="2" y="27"/>
                    <a:pt x="2" y="5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99" name="path"/>
          <p:cNvSpPr/>
          <p:nvPr/>
        </p:nvSpPr>
        <p:spPr>
          <a:xfrm>
            <a:off x="5707272" y="2295964"/>
            <a:ext cx="106604" cy="75188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3EDF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500" name="table 1500"/>
          <p:cNvGraphicFramePr>
            <a:graphicFrameLocks noGrp="1"/>
          </p:cNvGraphicFramePr>
          <p:nvPr/>
        </p:nvGraphicFramePr>
        <p:xfrm>
          <a:off x="5233971" y="2329657"/>
          <a:ext cx="878840" cy="644525"/>
        </p:xfrm>
        <a:graphic>
          <a:graphicData uri="http://schemas.openxmlformats.org/drawingml/2006/table">
            <a:tbl>
              <a:tblPr/>
              <a:tblGrid>
                <a:gridCol w="878840"/>
              </a:tblGrid>
              <a:tr h="638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marL="434340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500" spc="4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4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5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01" name="table 1501"/>
          <p:cNvGraphicFramePr>
            <a:graphicFrameLocks noGrp="1"/>
          </p:cNvGraphicFramePr>
          <p:nvPr/>
        </p:nvGraphicFramePr>
        <p:xfrm>
          <a:off x="4722574" y="3957115"/>
          <a:ext cx="1814195" cy="245110"/>
        </p:xfrm>
        <a:graphic>
          <a:graphicData uri="http://schemas.openxmlformats.org/drawingml/2006/table">
            <a:tbl>
              <a:tblPr/>
              <a:tblGrid>
                <a:gridCol w="201295"/>
                <a:gridCol w="530859"/>
                <a:gridCol w="1082040"/>
              </a:tblGrid>
              <a:tr h="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645"/>
                        </a:lnSpc>
                      </a:pP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43000"/>
                        </a:lnSpc>
                      </a:pPr>
                      <a:endParaRPr lang="en-US" altLang="en-US" sz="100" dirty="0"/>
                    </a:p>
                    <a:p>
                      <a:pPr marL="141605" algn="l" rtl="0" eaLnBrk="0">
                        <a:lnSpc>
                          <a:spcPct val="93000"/>
                        </a:lnSpc>
                      </a:pP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40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39000"/>
                        </a:lnSpc>
                      </a:pPr>
                      <a:endParaRPr lang="en-US" altLang="en-US" sz="100" dirty="0"/>
                    </a:p>
                    <a:p>
                      <a:pPr marL="24765" algn="l" rtl="0" eaLnBrk="0">
                        <a:lnSpc>
                          <a:spcPct val="94000"/>
                        </a:lnSpc>
                      </a:pP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4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502" name="table 1502"/>
          <p:cNvGraphicFramePr>
            <a:graphicFrameLocks noGrp="1"/>
          </p:cNvGraphicFramePr>
          <p:nvPr/>
        </p:nvGraphicFramePr>
        <p:xfrm>
          <a:off x="6764849" y="3957115"/>
          <a:ext cx="1805305" cy="245110"/>
        </p:xfrm>
        <a:graphic>
          <a:graphicData uri="http://schemas.openxmlformats.org/drawingml/2006/table">
            <a:tbl>
              <a:tblPr/>
              <a:tblGrid>
                <a:gridCol w="288925"/>
                <a:gridCol w="618490"/>
                <a:gridCol w="897890"/>
              </a:tblGrid>
              <a:tr h="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645"/>
                        </a:lnSpc>
                      </a:pP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39000"/>
                        </a:lnSpc>
                      </a:pPr>
                      <a:endParaRPr lang="en-US" altLang="en-US" sz="100" dirty="0"/>
                    </a:p>
                    <a:p>
                      <a:pPr marL="238125" algn="l" rtl="0" eaLnBrk="0">
                        <a:lnSpc>
                          <a:spcPct val="94000"/>
                        </a:lnSpc>
                      </a:pP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4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40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39000"/>
                        </a:lnSpc>
                      </a:pPr>
                      <a:endParaRPr lang="en-US" altLang="en-US" sz="100" dirty="0"/>
                    </a:p>
                    <a:p>
                      <a:pPr marL="12065" algn="l" rtl="0" eaLnBrk="0">
                        <a:lnSpc>
                          <a:spcPct val="94000"/>
                        </a:lnSpc>
                      </a:pP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1503" name="rect"/>
          <p:cNvSpPr/>
          <p:nvPr/>
        </p:nvSpPr>
        <p:spPr>
          <a:xfrm>
            <a:off x="4744540" y="4898076"/>
            <a:ext cx="890251" cy="99831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42" name="group 342"/>
          <p:cNvGrpSpPr/>
          <p:nvPr/>
        </p:nvGrpSpPr>
        <p:grpSpPr>
          <a:xfrm rot="21600000">
            <a:off x="4739510" y="4827627"/>
            <a:ext cx="1778339" cy="187414"/>
            <a:chOff x="0" y="0"/>
            <a:chExt cx="1778339" cy="187414"/>
          </a:xfrm>
        </p:grpSpPr>
        <p:sp>
          <p:nvSpPr>
            <p:cNvPr id="1504" name="path"/>
            <p:cNvSpPr/>
            <p:nvPr/>
          </p:nvSpPr>
          <p:spPr>
            <a:xfrm>
              <a:off x="4953" y="0"/>
              <a:ext cx="1773386" cy="4106"/>
            </a:xfrm>
            <a:custGeom>
              <a:avLst/>
              <a:gdLst/>
              <a:ahLst/>
              <a:cxnLst/>
              <a:rect l="0" t="0" r="0" b="0"/>
              <a:pathLst>
                <a:path w="2792" h="6">
                  <a:moveTo>
                    <a:pt x="0" y="3"/>
                  </a:moveTo>
                  <a:lnTo>
                    <a:pt x="2792" y="3"/>
                  </a:lnTo>
                </a:path>
              </a:pathLst>
            </a:custGeom>
            <a:noFill/>
            <a:ln w="4471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05" name="path"/>
            <p:cNvSpPr/>
            <p:nvPr/>
          </p:nvSpPr>
          <p:spPr>
            <a:xfrm>
              <a:off x="5030" y="70449"/>
              <a:ext cx="890251" cy="99831"/>
            </a:xfrm>
            <a:custGeom>
              <a:avLst/>
              <a:gdLst/>
              <a:ahLst/>
              <a:cxnLst/>
              <a:rect l="0" t="0" r="0" b="0"/>
              <a:pathLst>
                <a:path w="1401" h="157">
                  <a:moveTo>
                    <a:pt x="2" y="154"/>
                  </a:moveTo>
                  <a:lnTo>
                    <a:pt x="1399" y="154"/>
                  </a:lnTo>
                  <a:lnTo>
                    <a:pt x="1399" y="2"/>
                  </a:lnTo>
                  <a:lnTo>
                    <a:pt x="2" y="2"/>
                  </a:lnTo>
                  <a:lnTo>
                    <a:pt x="2" y="154"/>
                  </a:lnTo>
                  <a:close/>
                </a:path>
              </a:pathLst>
            </a:custGeom>
            <a:noFill/>
            <a:ln w="309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06" name="path"/>
            <p:cNvSpPr/>
            <p:nvPr/>
          </p:nvSpPr>
          <p:spPr>
            <a:xfrm>
              <a:off x="0" y="53457"/>
              <a:ext cx="10060" cy="133957"/>
            </a:xfrm>
            <a:custGeom>
              <a:avLst/>
              <a:gdLst/>
              <a:ahLst/>
              <a:cxnLst/>
              <a:rect l="0" t="0" r="0" b="0"/>
              <a:pathLst>
                <a:path w="15" h="210">
                  <a:moveTo>
                    <a:pt x="7" y="0"/>
                  </a:moveTo>
                  <a:lnTo>
                    <a:pt x="7" y="210"/>
                  </a:lnTo>
                </a:path>
              </a:pathLst>
            </a:custGeom>
            <a:noFill/>
            <a:ln w="927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44" name="group 344"/>
          <p:cNvGrpSpPr/>
          <p:nvPr/>
        </p:nvGrpSpPr>
        <p:grpSpPr>
          <a:xfrm rot="21600000">
            <a:off x="4739510" y="5631829"/>
            <a:ext cx="1778340" cy="187414"/>
            <a:chOff x="0" y="0"/>
            <a:chExt cx="1778340" cy="187414"/>
          </a:xfrm>
        </p:grpSpPr>
        <p:sp>
          <p:nvSpPr>
            <p:cNvPr id="1507" name="path"/>
            <p:cNvSpPr/>
            <p:nvPr/>
          </p:nvSpPr>
          <p:spPr>
            <a:xfrm>
              <a:off x="4953" y="0"/>
              <a:ext cx="1773386" cy="4106"/>
            </a:xfrm>
            <a:custGeom>
              <a:avLst/>
              <a:gdLst/>
              <a:ahLst/>
              <a:cxnLst/>
              <a:rect l="0" t="0" r="0" b="0"/>
              <a:pathLst>
                <a:path w="2792" h="6">
                  <a:moveTo>
                    <a:pt x="0" y="3"/>
                  </a:moveTo>
                  <a:lnTo>
                    <a:pt x="2792" y="3"/>
                  </a:lnTo>
                </a:path>
              </a:pathLst>
            </a:custGeom>
            <a:noFill/>
            <a:ln w="4471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08" name="path"/>
            <p:cNvSpPr/>
            <p:nvPr/>
          </p:nvSpPr>
          <p:spPr>
            <a:xfrm>
              <a:off x="596272" y="70449"/>
              <a:ext cx="594763" cy="99830"/>
            </a:xfrm>
            <a:custGeom>
              <a:avLst/>
              <a:gdLst/>
              <a:ahLst/>
              <a:cxnLst/>
              <a:rect l="0" t="0" r="0" b="0"/>
              <a:pathLst>
                <a:path w="936" h="157">
                  <a:moveTo>
                    <a:pt x="2" y="154"/>
                  </a:moveTo>
                  <a:lnTo>
                    <a:pt x="933" y="154"/>
                  </a:lnTo>
                  <a:lnTo>
                    <a:pt x="933" y="2"/>
                  </a:lnTo>
                  <a:lnTo>
                    <a:pt x="2" y="2"/>
                  </a:lnTo>
                  <a:lnTo>
                    <a:pt x="2" y="154"/>
                  </a:lnTo>
                  <a:close/>
                </a:path>
              </a:pathLst>
            </a:custGeom>
            <a:noFill/>
            <a:ln w="309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09" name="path"/>
            <p:cNvSpPr/>
            <p:nvPr/>
          </p:nvSpPr>
          <p:spPr>
            <a:xfrm>
              <a:off x="0" y="53456"/>
              <a:ext cx="10060" cy="133957"/>
            </a:xfrm>
            <a:custGeom>
              <a:avLst/>
              <a:gdLst/>
              <a:ahLst/>
              <a:cxnLst/>
              <a:rect l="0" t="0" r="0" b="0"/>
              <a:pathLst>
                <a:path w="15" h="210">
                  <a:moveTo>
                    <a:pt x="7" y="0"/>
                  </a:moveTo>
                  <a:lnTo>
                    <a:pt x="7" y="210"/>
                  </a:lnTo>
                </a:path>
              </a:pathLst>
            </a:custGeom>
            <a:noFill/>
            <a:ln w="927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46" name="group 346"/>
          <p:cNvGrpSpPr/>
          <p:nvPr/>
        </p:nvGrpSpPr>
        <p:grpSpPr>
          <a:xfrm rot="21600000">
            <a:off x="6764849" y="4752696"/>
            <a:ext cx="1805531" cy="156755"/>
            <a:chOff x="0" y="0"/>
            <a:chExt cx="1805531" cy="156755"/>
          </a:xfrm>
        </p:grpSpPr>
        <p:sp>
          <p:nvSpPr>
            <p:cNvPr id="1510" name="path"/>
            <p:cNvSpPr/>
            <p:nvPr/>
          </p:nvSpPr>
          <p:spPr>
            <a:xfrm>
              <a:off x="21816" y="0"/>
              <a:ext cx="1765255" cy="156755"/>
            </a:xfrm>
            <a:custGeom>
              <a:avLst/>
              <a:gdLst/>
              <a:ahLst/>
              <a:cxnLst/>
              <a:rect l="0" t="0" r="0" b="0"/>
              <a:pathLst>
                <a:path w="2779" h="246">
                  <a:moveTo>
                    <a:pt x="2" y="2"/>
                  </a:moveTo>
                  <a:lnTo>
                    <a:pt x="2" y="240"/>
                  </a:lnTo>
                  <a:moveTo>
                    <a:pt x="2" y="244"/>
                  </a:moveTo>
                  <a:lnTo>
                    <a:pt x="2777" y="244"/>
                  </a:lnTo>
                </a:path>
              </a:pathLst>
            </a:custGeom>
            <a:noFill/>
            <a:ln w="3094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11" name="path"/>
            <p:cNvSpPr/>
            <p:nvPr/>
          </p:nvSpPr>
          <p:spPr>
            <a:xfrm>
              <a:off x="0" y="58482"/>
              <a:ext cx="1805531" cy="34126"/>
            </a:xfrm>
            <a:custGeom>
              <a:avLst/>
              <a:gdLst/>
              <a:ahLst/>
              <a:cxnLst/>
              <a:rect l="0" t="0" r="0" b="0"/>
              <a:pathLst>
                <a:path w="2843" h="53">
                  <a:moveTo>
                    <a:pt x="2" y="24"/>
                  </a:moveTo>
                  <a:cubicBezTo>
                    <a:pt x="2" y="38"/>
                    <a:pt x="13" y="51"/>
                    <a:pt x="29" y="51"/>
                  </a:cubicBezTo>
                  <a:cubicBezTo>
                    <a:pt x="44" y="51"/>
                    <a:pt x="60" y="38"/>
                    <a:pt x="60" y="24"/>
                  </a:cubicBezTo>
                  <a:cubicBezTo>
                    <a:pt x="60" y="11"/>
                    <a:pt x="44" y="2"/>
                    <a:pt x="29" y="2"/>
                  </a:cubicBezTo>
                  <a:cubicBezTo>
                    <a:pt x="13" y="2"/>
                    <a:pt x="2" y="11"/>
                    <a:pt x="2" y="24"/>
                  </a:cubicBezTo>
                </a:path>
                <a:path w="2843" h="53">
                  <a:moveTo>
                    <a:pt x="2782" y="24"/>
                  </a:moveTo>
                  <a:cubicBezTo>
                    <a:pt x="2782" y="38"/>
                    <a:pt x="2793" y="51"/>
                    <a:pt x="2809" y="51"/>
                  </a:cubicBezTo>
                  <a:cubicBezTo>
                    <a:pt x="2824" y="51"/>
                    <a:pt x="2840" y="38"/>
                    <a:pt x="2840" y="24"/>
                  </a:cubicBezTo>
                  <a:cubicBezTo>
                    <a:pt x="2840" y="11"/>
                    <a:pt x="2824" y="2"/>
                    <a:pt x="2809" y="2"/>
                  </a:cubicBezTo>
                  <a:cubicBezTo>
                    <a:pt x="2793" y="2"/>
                    <a:pt x="2782" y="11"/>
                    <a:pt x="2782" y="24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09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12" name="path"/>
            <p:cNvSpPr/>
            <p:nvPr/>
          </p:nvSpPr>
          <p:spPr>
            <a:xfrm>
              <a:off x="16592" y="38301"/>
              <a:ext cx="1760167" cy="38561"/>
            </a:xfrm>
            <a:custGeom>
              <a:avLst/>
              <a:gdLst/>
              <a:ahLst/>
              <a:cxnLst/>
              <a:rect l="0" t="0" r="0" b="0"/>
              <a:pathLst>
                <a:path w="2771" h="60">
                  <a:moveTo>
                    <a:pt x="1" y="13"/>
                  </a:moveTo>
                  <a:lnTo>
                    <a:pt x="5" y="60"/>
                  </a:lnTo>
                  <a:moveTo>
                    <a:pt x="2748" y="0"/>
                  </a:moveTo>
                  <a:lnTo>
                    <a:pt x="2770" y="31"/>
                  </a:lnTo>
                </a:path>
              </a:pathLst>
            </a:custGeom>
            <a:noFill/>
            <a:ln w="149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13" name="rect"/>
          <p:cNvSpPr/>
          <p:nvPr/>
        </p:nvSpPr>
        <p:spPr>
          <a:xfrm>
            <a:off x="6786666" y="4898076"/>
            <a:ext cx="1405491" cy="9983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48" name="group 348"/>
          <p:cNvGrpSpPr/>
          <p:nvPr/>
        </p:nvGrpSpPr>
        <p:grpSpPr>
          <a:xfrm rot="21600000">
            <a:off x="6781631" y="4827627"/>
            <a:ext cx="1771381" cy="187414"/>
            <a:chOff x="0" y="0"/>
            <a:chExt cx="1771381" cy="187414"/>
          </a:xfrm>
        </p:grpSpPr>
        <p:sp>
          <p:nvSpPr>
            <p:cNvPr id="1514" name="path"/>
            <p:cNvSpPr/>
            <p:nvPr/>
          </p:nvSpPr>
          <p:spPr>
            <a:xfrm>
              <a:off x="3033" y="0"/>
              <a:ext cx="1768347" cy="4106"/>
            </a:xfrm>
            <a:custGeom>
              <a:avLst/>
              <a:gdLst/>
              <a:ahLst/>
              <a:cxnLst/>
              <a:rect l="0" t="0" r="0" b="0"/>
              <a:pathLst>
                <a:path w="2784" h="6">
                  <a:moveTo>
                    <a:pt x="0" y="3"/>
                  </a:moveTo>
                  <a:lnTo>
                    <a:pt x="2784" y="3"/>
                  </a:lnTo>
                </a:path>
              </a:pathLst>
            </a:custGeom>
            <a:noFill/>
            <a:ln w="4471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15" name="path"/>
            <p:cNvSpPr/>
            <p:nvPr/>
          </p:nvSpPr>
          <p:spPr>
            <a:xfrm>
              <a:off x="5034" y="70449"/>
              <a:ext cx="1405491" cy="99830"/>
            </a:xfrm>
            <a:custGeom>
              <a:avLst/>
              <a:gdLst/>
              <a:ahLst/>
              <a:cxnLst/>
              <a:rect l="0" t="0" r="0" b="0"/>
              <a:pathLst>
                <a:path w="2213" h="157">
                  <a:moveTo>
                    <a:pt x="2" y="154"/>
                  </a:moveTo>
                  <a:lnTo>
                    <a:pt x="2210" y="154"/>
                  </a:lnTo>
                  <a:lnTo>
                    <a:pt x="2210" y="2"/>
                  </a:lnTo>
                  <a:lnTo>
                    <a:pt x="2" y="2"/>
                  </a:lnTo>
                  <a:lnTo>
                    <a:pt x="2" y="154"/>
                  </a:lnTo>
                  <a:close/>
                </a:path>
              </a:pathLst>
            </a:custGeom>
            <a:noFill/>
            <a:ln w="309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16" name="path"/>
            <p:cNvSpPr/>
            <p:nvPr/>
          </p:nvSpPr>
          <p:spPr>
            <a:xfrm>
              <a:off x="0" y="53457"/>
              <a:ext cx="10068" cy="133957"/>
            </a:xfrm>
            <a:custGeom>
              <a:avLst/>
              <a:gdLst/>
              <a:ahLst/>
              <a:cxnLst/>
              <a:rect l="0" t="0" r="0" b="0"/>
              <a:pathLst>
                <a:path w="15" h="210">
                  <a:moveTo>
                    <a:pt x="7" y="0"/>
                  </a:moveTo>
                  <a:lnTo>
                    <a:pt x="7" y="210"/>
                  </a:lnTo>
                </a:path>
              </a:pathLst>
            </a:custGeom>
            <a:noFill/>
            <a:ln w="928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17" name="textbox 1517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1518" name="textbox 1518"/>
          <p:cNvSpPr/>
          <p:nvPr/>
        </p:nvSpPr>
        <p:spPr>
          <a:xfrm>
            <a:off x="4664180" y="1332754"/>
            <a:ext cx="2267585" cy="13335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9000"/>
              </a:lnSpc>
            </a:pPr>
            <a:endParaRPr lang="en-US" altLang="en-US" sz="200" dirty="0"/>
          </a:p>
          <a:p>
            <a:pPr marL="49530" algn="l" rtl="0" eaLnBrk="0">
              <a:lnSpc>
                <a:spcPct val="82000"/>
              </a:lnSpc>
            </a:pP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500" spc="15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analysis</a:t>
            </a:r>
            <a:endParaRPr lang="en-US" altLang="en-US" sz="500" dirty="0"/>
          </a:p>
        </p:txBody>
      </p:sp>
      <p:grpSp>
        <p:nvGrpSpPr>
          <p:cNvPr id="350" name="group 350"/>
          <p:cNvGrpSpPr/>
          <p:nvPr/>
        </p:nvGrpSpPr>
        <p:grpSpPr>
          <a:xfrm rot="21600000">
            <a:off x="6826580" y="5736329"/>
            <a:ext cx="1689554" cy="157565"/>
            <a:chOff x="0" y="0"/>
            <a:chExt cx="1689554" cy="157565"/>
          </a:xfrm>
        </p:grpSpPr>
        <p:sp>
          <p:nvSpPr>
            <p:cNvPr id="1519" name="path"/>
            <p:cNvSpPr/>
            <p:nvPr/>
          </p:nvSpPr>
          <p:spPr>
            <a:xfrm>
              <a:off x="140503" y="0"/>
              <a:ext cx="93956" cy="157565"/>
            </a:xfrm>
            <a:custGeom>
              <a:avLst/>
              <a:gdLst/>
              <a:ahLst/>
              <a:cxnLst/>
              <a:rect l="0" t="0" r="0" b="0"/>
              <a:pathLst>
                <a:path w="147" h="248">
                  <a:moveTo>
                    <a:pt x="144" y="1"/>
                  </a:moveTo>
                  <a:lnTo>
                    <a:pt x="3" y="246"/>
                  </a:lnTo>
                </a:path>
              </a:pathLst>
            </a:custGeom>
            <a:noFill/>
            <a:ln w="4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20" name="path"/>
            <p:cNvSpPr/>
            <p:nvPr/>
          </p:nvSpPr>
          <p:spPr>
            <a:xfrm>
              <a:off x="0" y="27593"/>
              <a:ext cx="378859" cy="101978"/>
            </a:xfrm>
            <a:custGeom>
              <a:avLst/>
              <a:gdLst/>
              <a:ahLst/>
              <a:cxnLst/>
              <a:rect l="0" t="0" r="0" b="0"/>
              <a:pathLst>
                <a:path w="596" h="160">
                  <a:moveTo>
                    <a:pt x="240" y="0"/>
                  </a:moveTo>
                  <a:lnTo>
                    <a:pt x="240" y="0"/>
                  </a:lnTo>
                  <a:lnTo>
                    <a:pt x="246" y="6"/>
                  </a:lnTo>
                  <a:lnTo>
                    <a:pt x="246" y="6"/>
                  </a:lnTo>
                  <a:lnTo>
                    <a:pt x="241" y="8"/>
                  </a:lnTo>
                  <a:lnTo>
                    <a:pt x="236" y="11"/>
                  </a:lnTo>
                  <a:lnTo>
                    <a:pt x="231" y="14"/>
                  </a:lnTo>
                  <a:lnTo>
                    <a:pt x="226" y="17"/>
                  </a:lnTo>
                  <a:lnTo>
                    <a:pt x="221" y="20"/>
                  </a:lnTo>
                  <a:lnTo>
                    <a:pt x="216" y="23"/>
                  </a:lnTo>
                  <a:lnTo>
                    <a:pt x="211" y="27"/>
                  </a:lnTo>
                  <a:lnTo>
                    <a:pt x="206" y="31"/>
                  </a:lnTo>
                  <a:lnTo>
                    <a:pt x="200" y="34"/>
                  </a:lnTo>
                  <a:lnTo>
                    <a:pt x="195" y="38"/>
                  </a:lnTo>
                  <a:lnTo>
                    <a:pt x="190" y="43"/>
                  </a:lnTo>
                  <a:lnTo>
                    <a:pt x="184" y="47"/>
                  </a:lnTo>
                  <a:lnTo>
                    <a:pt x="178" y="52"/>
                  </a:lnTo>
                  <a:lnTo>
                    <a:pt x="173" y="56"/>
                  </a:lnTo>
                  <a:lnTo>
                    <a:pt x="167" y="61"/>
                  </a:lnTo>
                  <a:lnTo>
                    <a:pt x="161" y="66"/>
                  </a:lnTo>
                  <a:lnTo>
                    <a:pt x="161" y="66"/>
                  </a:lnTo>
                  <a:lnTo>
                    <a:pt x="156" y="71"/>
                  </a:lnTo>
                  <a:lnTo>
                    <a:pt x="150" y="76"/>
                  </a:lnTo>
                  <a:lnTo>
                    <a:pt x="145" y="81"/>
                  </a:lnTo>
                  <a:lnTo>
                    <a:pt x="139" y="86"/>
                  </a:lnTo>
                  <a:lnTo>
                    <a:pt x="134" y="91"/>
                  </a:lnTo>
                  <a:lnTo>
                    <a:pt x="130" y="96"/>
                  </a:lnTo>
                  <a:lnTo>
                    <a:pt x="125" y="101"/>
                  </a:lnTo>
                  <a:lnTo>
                    <a:pt x="120" y="106"/>
                  </a:lnTo>
                  <a:lnTo>
                    <a:pt x="116" y="110"/>
                  </a:lnTo>
                  <a:lnTo>
                    <a:pt x="112" y="115"/>
                  </a:lnTo>
                  <a:lnTo>
                    <a:pt x="108" y="120"/>
                  </a:lnTo>
                  <a:lnTo>
                    <a:pt x="104" y="124"/>
                  </a:lnTo>
                  <a:lnTo>
                    <a:pt x="100" y="129"/>
                  </a:lnTo>
                  <a:lnTo>
                    <a:pt x="97" y="133"/>
                  </a:lnTo>
                  <a:lnTo>
                    <a:pt x="93" y="138"/>
                  </a:lnTo>
                  <a:lnTo>
                    <a:pt x="90" y="142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70" y="152"/>
                  </a:lnTo>
                  <a:lnTo>
                    <a:pt x="63" y="155"/>
                  </a:lnTo>
                  <a:lnTo>
                    <a:pt x="58" y="158"/>
                  </a:lnTo>
                  <a:lnTo>
                    <a:pt x="57" y="159"/>
                  </a:lnTo>
                  <a:lnTo>
                    <a:pt x="55" y="160"/>
                  </a:lnTo>
                  <a:lnTo>
                    <a:pt x="55" y="160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1" y="153"/>
                  </a:lnTo>
                  <a:lnTo>
                    <a:pt x="48" y="147"/>
                  </a:lnTo>
                  <a:lnTo>
                    <a:pt x="45" y="141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37" y="129"/>
                  </a:lnTo>
                  <a:lnTo>
                    <a:pt x="35" y="125"/>
                  </a:lnTo>
                  <a:lnTo>
                    <a:pt x="32" y="122"/>
                  </a:lnTo>
                  <a:lnTo>
                    <a:pt x="30" y="119"/>
                  </a:lnTo>
                  <a:lnTo>
                    <a:pt x="27" y="116"/>
                  </a:lnTo>
                  <a:lnTo>
                    <a:pt x="25" y="113"/>
                  </a:lnTo>
                  <a:lnTo>
                    <a:pt x="22" y="11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18" y="106"/>
                  </a:lnTo>
                  <a:lnTo>
                    <a:pt x="15" y="104"/>
                  </a:lnTo>
                  <a:lnTo>
                    <a:pt x="13" y="103"/>
                  </a:lnTo>
                  <a:lnTo>
                    <a:pt x="10" y="101"/>
                  </a:lnTo>
                  <a:lnTo>
                    <a:pt x="8" y="100"/>
                  </a:lnTo>
                  <a:lnTo>
                    <a:pt x="5" y="99"/>
                  </a:lnTo>
                  <a:lnTo>
                    <a:pt x="2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6"/>
                  </a:lnTo>
                  <a:lnTo>
                    <a:pt x="4" y="94"/>
                  </a:lnTo>
                  <a:lnTo>
                    <a:pt x="7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3" y="89"/>
                  </a:lnTo>
                  <a:lnTo>
                    <a:pt x="16" y="88"/>
                  </a:lnTo>
                  <a:lnTo>
                    <a:pt x="18" y="87"/>
                  </a:lnTo>
                  <a:lnTo>
                    <a:pt x="20" y="86"/>
                  </a:lnTo>
                  <a:lnTo>
                    <a:pt x="22" y="85"/>
                  </a:lnTo>
                  <a:lnTo>
                    <a:pt x="24" y="85"/>
                  </a:lnTo>
                  <a:lnTo>
                    <a:pt x="26" y="84"/>
                  </a:lnTo>
                  <a:lnTo>
                    <a:pt x="29" y="84"/>
                  </a:lnTo>
                  <a:lnTo>
                    <a:pt x="31" y="84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6" y="83"/>
                  </a:lnTo>
                  <a:lnTo>
                    <a:pt x="37" y="84"/>
                  </a:lnTo>
                  <a:lnTo>
                    <a:pt x="38" y="84"/>
                  </a:lnTo>
                  <a:lnTo>
                    <a:pt x="40" y="84"/>
                  </a:lnTo>
                  <a:lnTo>
                    <a:pt x="42" y="85"/>
                  </a:lnTo>
                  <a:lnTo>
                    <a:pt x="44" y="86"/>
                  </a:lnTo>
                  <a:lnTo>
                    <a:pt x="45" y="87"/>
                  </a:lnTo>
                  <a:lnTo>
                    <a:pt x="47" y="88"/>
                  </a:lnTo>
                  <a:lnTo>
                    <a:pt x="49" y="90"/>
                  </a:lnTo>
                  <a:lnTo>
                    <a:pt x="51" y="91"/>
                  </a:lnTo>
                  <a:lnTo>
                    <a:pt x="53" y="93"/>
                  </a:lnTo>
                  <a:lnTo>
                    <a:pt x="55" y="95"/>
                  </a:lnTo>
                  <a:lnTo>
                    <a:pt x="57" y="98"/>
                  </a:lnTo>
                  <a:lnTo>
                    <a:pt x="59" y="100"/>
                  </a:lnTo>
                  <a:lnTo>
                    <a:pt x="61" y="103"/>
                  </a:lnTo>
                  <a:lnTo>
                    <a:pt x="63" y="106"/>
                  </a:lnTo>
                  <a:lnTo>
                    <a:pt x="65" y="109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74" y="113"/>
                  </a:lnTo>
                  <a:lnTo>
                    <a:pt x="78" y="109"/>
                  </a:lnTo>
                  <a:lnTo>
                    <a:pt x="82" y="104"/>
                  </a:lnTo>
                  <a:lnTo>
                    <a:pt x="87" y="100"/>
                  </a:lnTo>
                  <a:lnTo>
                    <a:pt x="91" y="96"/>
                  </a:lnTo>
                  <a:lnTo>
                    <a:pt x="95" y="92"/>
                  </a:lnTo>
                  <a:lnTo>
                    <a:pt x="100" y="87"/>
                  </a:lnTo>
                  <a:lnTo>
                    <a:pt x="105" y="83"/>
                  </a:lnTo>
                  <a:lnTo>
                    <a:pt x="110" y="79"/>
                  </a:lnTo>
                  <a:lnTo>
                    <a:pt x="115" y="75"/>
                  </a:lnTo>
                  <a:lnTo>
                    <a:pt x="120" y="71"/>
                  </a:lnTo>
                  <a:lnTo>
                    <a:pt x="125" y="66"/>
                  </a:lnTo>
                  <a:lnTo>
                    <a:pt x="131" y="62"/>
                  </a:lnTo>
                  <a:lnTo>
                    <a:pt x="136" y="58"/>
                  </a:lnTo>
                  <a:lnTo>
                    <a:pt x="142" y="54"/>
                  </a:lnTo>
                  <a:lnTo>
                    <a:pt x="148" y="50"/>
                  </a:lnTo>
                  <a:lnTo>
                    <a:pt x="148" y="50"/>
                  </a:lnTo>
                  <a:lnTo>
                    <a:pt x="154" y="46"/>
                  </a:lnTo>
                  <a:lnTo>
                    <a:pt x="159" y="42"/>
                  </a:lnTo>
                  <a:lnTo>
                    <a:pt x="165" y="38"/>
                  </a:lnTo>
                  <a:lnTo>
                    <a:pt x="171" y="34"/>
                  </a:lnTo>
                  <a:lnTo>
                    <a:pt x="177" y="31"/>
                  </a:lnTo>
                  <a:lnTo>
                    <a:pt x="183" y="27"/>
                  </a:lnTo>
                  <a:lnTo>
                    <a:pt x="188" y="24"/>
                  </a:lnTo>
                  <a:lnTo>
                    <a:pt x="194" y="21"/>
                  </a:lnTo>
                  <a:lnTo>
                    <a:pt x="200" y="18"/>
                  </a:lnTo>
                  <a:lnTo>
                    <a:pt x="206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23" y="7"/>
                  </a:lnTo>
                  <a:lnTo>
                    <a:pt x="228" y="4"/>
                  </a:lnTo>
                  <a:lnTo>
                    <a:pt x="234" y="2"/>
                  </a:lnTo>
                  <a:lnTo>
                    <a:pt x="240" y="0"/>
                  </a:lnTo>
                  <a:close/>
                </a:path>
                <a:path w="596" h="160">
                  <a:moveTo>
                    <a:pt x="590" y="0"/>
                  </a:moveTo>
                  <a:lnTo>
                    <a:pt x="590" y="0"/>
                  </a:lnTo>
                  <a:lnTo>
                    <a:pt x="596" y="6"/>
                  </a:lnTo>
                  <a:lnTo>
                    <a:pt x="596" y="6"/>
                  </a:lnTo>
                  <a:lnTo>
                    <a:pt x="591" y="8"/>
                  </a:lnTo>
                  <a:lnTo>
                    <a:pt x="587" y="11"/>
                  </a:lnTo>
                  <a:lnTo>
                    <a:pt x="582" y="14"/>
                  </a:lnTo>
                  <a:lnTo>
                    <a:pt x="577" y="17"/>
                  </a:lnTo>
                  <a:lnTo>
                    <a:pt x="571" y="20"/>
                  </a:lnTo>
                  <a:lnTo>
                    <a:pt x="566" y="23"/>
                  </a:lnTo>
                  <a:lnTo>
                    <a:pt x="561" y="27"/>
                  </a:lnTo>
                  <a:lnTo>
                    <a:pt x="556" y="31"/>
                  </a:lnTo>
                  <a:lnTo>
                    <a:pt x="551" y="34"/>
                  </a:lnTo>
                  <a:lnTo>
                    <a:pt x="545" y="38"/>
                  </a:lnTo>
                  <a:lnTo>
                    <a:pt x="540" y="43"/>
                  </a:lnTo>
                  <a:lnTo>
                    <a:pt x="534" y="47"/>
                  </a:lnTo>
                  <a:lnTo>
                    <a:pt x="529" y="52"/>
                  </a:lnTo>
                  <a:lnTo>
                    <a:pt x="523" y="56"/>
                  </a:lnTo>
                  <a:lnTo>
                    <a:pt x="517" y="61"/>
                  </a:lnTo>
                  <a:lnTo>
                    <a:pt x="512" y="66"/>
                  </a:lnTo>
                  <a:lnTo>
                    <a:pt x="512" y="66"/>
                  </a:lnTo>
                  <a:lnTo>
                    <a:pt x="506" y="71"/>
                  </a:lnTo>
                  <a:lnTo>
                    <a:pt x="500" y="76"/>
                  </a:lnTo>
                  <a:lnTo>
                    <a:pt x="495" y="81"/>
                  </a:lnTo>
                  <a:lnTo>
                    <a:pt x="490" y="86"/>
                  </a:lnTo>
                  <a:lnTo>
                    <a:pt x="485" y="91"/>
                  </a:lnTo>
                  <a:lnTo>
                    <a:pt x="480" y="96"/>
                  </a:lnTo>
                  <a:lnTo>
                    <a:pt x="475" y="101"/>
                  </a:lnTo>
                  <a:lnTo>
                    <a:pt x="471" y="106"/>
                  </a:lnTo>
                  <a:lnTo>
                    <a:pt x="466" y="110"/>
                  </a:lnTo>
                  <a:lnTo>
                    <a:pt x="462" y="115"/>
                  </a:lnTo>
                  <a:lnTo>
                    <a:pt x="458" y="120"/>
                  </a:lnTo>
                  <a:lnTo>
                    <a:pt x="454" y="124"/>
                  </a:lnTo>
                  <a:lnTo>
                    <a:pt x="451" y="129"/>
                  </a:lnTo>
                  <a:lnTo>
                    <a:pt x="447" y="133"/>
                  </a:lnTo>
                  <a:lnTo>
                    <a:pt x="444" y="138"/>
                  </a:lnTo>
                  <a:lnTo>
                    <a:pt x="441" y="142"/>
                  </a:lnTo>
                  <a:lnTo>
                    <a:pt x="428" y="149"/>
                  </a:lnTo>
                  <a:lnTo>
                    <a:pt x="428" y="149"/>
                  </a:lnTo>
                  <a:lnTo>
                    <a:pt x="420" y="152"/>
                  </a:lnTo>
                  <a:lnTo>
                    <a:pt x="414" y="155"/>
                  </a:lnTo>
                  <a:lnTo>
                    <a:pt x="409" y="158"/>
                  </a:lnTo>
                  <a:lnTo>
                    <a:pt x="407" y="159"/>
                  </a:lnTo>
                  <a:lnTo>
                    <a:pt x="405" y="160"/>
                  </a:lnTo>
                  <a:lnTo>
                    <a:pt x="405" y="160"/>
                  </a:lnTo>
                  <a:lnTo>
                    <a:pt x="405" y="159"/>
                  </a:lnTo>
                  <a:lnTo>
                    <a:pt x="404" y="157"/>
                  </a:lnTo>
                  <a:lnTo>
                    <a:pt x="402" y="153"/>
                  </a:lnTo>
                  <a:lnTo>
                    <a:pt x="399" y="147"/>
                  </a:lnTo>
                  <a:lnTo>
                    <a:pt x="395" y="141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88" y="129"/>
                  </a:lnTo>
                  <a:lnTo>
                    <a:pt x="385" y="125"/>
                  </a:lnTo>
                  <a:lnTo>
                    <a:pt x="382" y="122"/>
                  </a:lnTo>
                  <a:lnTo>
                    <a:pt x="380" y="119"/>
                  </a:lnTo>
                  <a:lnTo>
                    <a:pt x="377" y="116"/>
                  </a:lnTo>
                  <a:lnTo>
                    <a:pt x="375" y="113"/>
                  </a:lnTo>
                  <a:lnTo>
                    <a:pt x="373" y="110"/>
                  </a:lnTo>
                  <a:lnTo>
                    <a:pt x="370" y="108"/>
                  </a:lnTo>
                  <a:lnTo>
                    <a:pt x="370" y="108"/>
                  </a:lnTo>
                  <a:lnTo>
                    <a:pt x="368" y="106"/>
                  </a:lnTo>
                  <a:lnTo>
                    <a:pt x="366" y="104"/>
                  </a:lnTo>
                  <a:lnTo>
                    <a:pt x="363" y="103"/>
                  </a:lnTo>
                  <a:lnTo>
                    <a:pt x="361" y="101"/>
                  </a:lnTo>
                  <a:lnTo>
                    <a:pt x="358" y="100"/>
                  </a:lnTo>
                  <a:lnTo>
                    <a:pt x="355" y="99"/>
                  </a:lnTo>
                  <a:lnTo>
                    <a:pt x="353" y="98"/>
                  </a:lnTo>
                  <a:lnTo>
                    <a:pt x="350" y="97"/>
                  </a:lnTo>
                  <a:lnTo>
                    <a:pt x="350" y="97"/>
                  </a:lnTo>
                  <a:lnTo>
                    <a:pt x="352" y="96"/>
                  </a:lnTo>
                  <a:lnTo>
                    <a:pt x="355" y="94"/>
                  </a:lnTo>
                  <a:lnTo>
                    <a:pt x="357" y="93"/>
                  </a:lnTo>
                  <a:lnTo>
                    <a:pt x="359" y="91"/>
                  </a:lnTo>
                  <a:lnTo>
                    <a:pt x="361" y="90"/>
                  </a:lnTo>
                  <a:lnTo>
                    <a:pt x="364" y="89"/>
                  </a:lnTo>
                  <a:lnTo>
                    <a:pt x="366" y="88"/>
                  </a:lnTo>
                  <a:lnTo>
                    <a:pt x="368" y="87"/>
                  </a:lnTo>
                  <a:lnTo>
                    <a:pt x="370" y="86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7" y="84"/>
                  </a:lnTo>
                  <a:lnTo>
                    <a:pt x="379" y="84"/>
                  </a:lnTo>
                  <a:lnTo>
                    <a:pt x="381" y="84"/>
                  </a:lnTo>
                  <a:lnTo>
                    <a:pt x="383" y="83"/>
                  </a:lnTo>
                  <a:lnTo>
                    <a:pt x="385" y="83"/>
                  </a:lnTo>
                  <a:lnTo>
                    <a:pt x="385" y="83"/>
                  </a:lnTo>
                  <a:lnTo>
                    <a:pt x="386" y="83"/>
                  </a:lnTo>
                  <a:lnTo>
                    <a:pt x="387" y="83"/>
                  </a:lnTo>
                  <a:lnTo>
                    <a:pt x="388" y="84"/>
                  </a:lnTo>
                  <a:lnTo>
                    <a:pt x="388" y="84"/>
                  </a:lnTo>
                  <a:lnTo>
                    <a:pt x="390" y="84"/>
                  </a:lnTo>
                  <a:lnTo>
                    <a:pt x="392" y="85"/>
                  </a:lnTo>
                  <a:lnTo>
                    <a:pt x="394" y="86"/>
                  </a:lnTo>
                  <a:lnTo>
                    <a:pt x="396" y="87"/>
                  </a:lnTo>
                  <a:lnTo>
                    <a:pt x="398" y="88"/>
                  </a:lnTo>
                  <a:lnTo>
                    <a:pt x="399" y="90"/>
                  </a:lnTo>
                  <a:lnTo>
                    <a:pt x="401" y="91"/>
                  </a:lnTo>
                  <a:lnTo>
                    <a:pt x="403" y="93"/>
                  </a:lnTo>
                  <a:lnTo>
                    <a:pt x="405" y="95"/>
                  </a:lnTo>
                  <a:lnTo>
                    <a:pt x="407" y="98"/>
                  </a:lnTo>
                  <a:lnTo>
                    <a:pt x="409" y="100"/>
                  </a:lnTo>
                  <a:lnTo>
                    <a:pt x="411" y="103"/>
                  </a:lnTo>
                  <a:lnTo>
                    <a:pt x="413" y="106"/>
                  </a:lnTo>
                  <a:lnTo>
                    <a:pt x="415" y="109"/>
                  </a:lnTo>
                  <a:lnTo>
                    <a:pt x="421" y="117"/>
                  </a:lnTo>
                  <a:lnTo>
                    <a:pt x="421" y="117"/>
                  </a:lnTo>
                  <a:lnTo>
                    <a:pt x="425" y="113"/>
                  </a:lnTo>
                  <a:lnTo>
                    <a:pt x="429" y="109"/>
                  </a:lnTo>
                  <a:lnTo>
                    <a:pt x="433" y="104"/>
                  </a:lnTo>
                  <a:lnTo>
                    <a:pt x="437" y="100"/>
                  </a:lnTo>
                  <a:lnTo>
                    <a:pt x="441" y="96"/>
                  </a:lnTo>
                  <a:lnTo>
                    <a:pt x="446" y="92"/>
                  </a:lnTo>
                  <a:lnTo>
                    <a:pt x="450" y="87"/>
                  </a:lnTo>
                  <a:lnTo>
                    <a:pt x="455" y="83"/>
                  </a:lnTo>
                  <a:lnTo>
                    <a:pt x="460" y="79"/>
                  </a:lnTo>
                  <a:lnTo>
                    <a:pt x="465" y="75"/>
                  </a:lnTo>
                  <a:lnTo>
                    <a:pt x="470" y="71"/>
                  </a:lnTo>
                  <a:lnTo>
                    <a:pt x="476" y="66"/>
                  </a:lnTo>
                  <a:lnTo>
                    <a:pt x="481" y="62"/>
                  </a:lnTo>
                  <a:lnTo>
                    <a:pt x="486" y="58"/>
                  </a:lnTo>
                  <a:lnTo>
                    <a:pt x="492" y="54"/>
                  </a:lnTo>
                  <a:lnTo>
                    <a:pt x="498" y="50"/>
                  </a:lnTo>
                  <a:lnTo>
                    <a:pt x="498" y="50"/>
                  </a:lnTo>
                  <a:lnTo>
                    <a:pt x="504" y="46"/>
                  </a:lnTo>
                  <a:lnTo>
                    <a:pt x="510" y="42"/>
                  </a:lnTo>
                  <a:lnTo>
                    <a:pt x="516" y="38"/>
                  </a:lnTo>
                  <a:lnTo>
                    <a:pt x="521" y="34"/>
                  </a:lnTo>
                  <a:lnTo>
                    <a:pt x="527" y="31"/>
                  </a:lnTo>
                  <a:lnTo>
                    <a:pt x="533" y="27"/>
                  </a:lnTo>
                  <a:lnTo>
                    <a:pt x="539" y="24"/>
                  </a:lnTo>
                  <a:lnTo>
                    <a:pt x="544" y="21"/>
                  </a:lnTo>
                  <a:lnTo>
                    <a:pt x="550" y="18"/>
                  </a:lnTo>
                  <a:lnTo>
                    <a:pt x="556" y="15"/>
                  </a:lnTo>
                  <a:lnTo>
                    <a:pt x="562" y="12"/>
                  </a:lnTo>
                  <a:lnTo>
                    <a:pt x="567" y="9"/>
                  </a:lnTo>
                  <a:lnTo>
                    <a:pt x="573" y="7"/>
                  </a:lnTo>
                  <a:lnTo>
                    <a:pt x="579" y="4"/>
                  </a:lnTo>
                  <a:lnTo>
                    <a:pt x="584" y="2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21" name="path"/>
            <p:cNvSpPr/>
            <p:nvPr/>
          </p:nvSpPr>
          <p:spPr>
            <a:xfrm>
              <a:off x="880244" y="27593"/>
              <a:ext cx="151544" cy="101978"/>
            </a:xfrm>
            <a:custGeom>
              <a:avLst/>
              <a:gdLst/>
              <a:ahLst/>
              <a:cxnLst/>
              <a:rect l="0" t="0" r="0" b="0"/>
              <a:pathLst>
                <a:path w="238" h="160">
                  <a:moveTo>
                    <a:pt x="117" y="116"/>
                  </a:moveTo>
                  <a:lnTo>
                    <a:pt x="117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09" y="124"/>
                  </a:lnTo>
                  <a:lnTo>
                    <a:pt x="105" y="129"/>
                  </a:lnTo>
                  <a:lnTo>
                    <a:pt x="101" y="133"/>
                  </a:lnTo>
                  <a:lnTo>
                    <a:pt x="96" y="137"/>
                  </a:lnTo>
                  <a:lnTo>
                    <a:pt x="92" y="141"/>
                  </a:lnTo>
                  <a:lnTo>
                    <a:pt x="88" y="144"/>
                  </a:lnTo>
                  <a:lnTo>
                    <a:pt x="84" y="147"/>
                  </a:lnTo>
                  <a:lnTo>
                    <a:pt x="80" y="150"/>
                  </a:lnTo>
                  <a:lnTo>
                    <a:pt x="77" y="152"/>
                  </a:lnTo>
                  <a:lnTo>
                    <a:pt x="73" y="154"/>
                  </a:lnTo>
                  <a:lnTo>
                    <a:pt x="69" y="156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2" y="159"/>
                  </a:lnTo>
                  <a:lnTo>
                    <a:pt x="61" y="159"/>
                  </a:lnTo>
                  <a:lnTo>
                    <a:pt x="59" y="159"/>
                  </a:lnTo>
                  <a:lnTo>
                    <a:pt x="58" y="160"/>
                  </a:lnTo>
                  <a:lnTo>
                    <a:pt x="56" y="160"/>
                  </a:lnTo>
                  <a:lnTo>
                    <a:pt x="55" y="160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50" y="160"/>
                  </a:lnTo>
                  <a:lnTo>
                    <a:pt x="46" y="160"/>
                  </a:lnTo>
                  <a:lnTo>
                    <a:pt x="43" y="159"/>
                  </a:lnTo>
                  <a:lnTo>
                    <a:pt x="40" y="158"/>
                  </a:lnTo>
                  <a:lnTo>
                    <a:pt x="36" y="157"/>
                  </a:lnTo>
                  <a:lnTo>
                    <a:pt x="33" y="156"/>
                  </a:lnTo>
                  <a:lnTo>
                    <a:pt x="29" y="154"/>
                  </a:lnTo>
                  <a:lnTo>
                    <a:pt x="26" y="152"/>
                  </a:lnTo>
                  <a:lnTo>
                    <a:pt x="23" y="150"/>
                  </a:lnTo>
                  <a:lnTo>
                    <a:pt x="19" y="148"/>
                  </a:lnTo>
                  <a:lnTo>
                    <a:pt x="16" y="145"/>
                  </a:lnTo>
                  <a:lnTo>
                    <a:pt x="13" y="142"/>
                  </a:lnTo>
                  <a:lnTo>
                    <a:pt x="9" y="139"/>
                  </a:lnTo>
                  <a:lnTo>
                    <a:pt x="6" y="135"/>
                  </a:lnTo>
                  <a:lnTo>
                    <a:pt x="3" y="13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9" y="128"/>
                  </a:lnTo>
                  <a:lnTo>
                    <a:pt x="11" y="128"/>
                  </a:lnTo>
                  <a:lnTo>
                    <a:pt x="13" y="127"/>
                  </a:lnTo>
                  <a:lnTo>
                    <a:pt x="17" y="127"/>
                  </a:lnTo>
                  <a:lnTo>
                    <a:pt x="21" y="126"/>
                  </a:lnTo>
                  <a:lnTo>
                    <a:pt x="25" y="125"/>
                  </a:lnTo>
                  <a:lnTo>
                    <a:pt x="29" y="123"/>
                  </a:lnTo>
                  <a:lnTo>
                    <a:pt x="33" y="121"/>
                  </a:lnTo>
                  <a:lnTo>
                    <a:pt x="38" y="119"/>
                  </a:lnTo>
                  <a:lnTo>
                    <a:pt x="42" y="117"/>
                  </a:lnTo>
                  <a:lnTo>
                    <a:pt x="46" y="115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0" y="105"/>
                  </a:lnTo>
                  <a:lnTo>
                    <a:pt x="65" y="102"/>
                  </a:lnTo>
                  <a:lnTo>
                    <a:pt x="69" y="98"/>
                  </a:lnTo>
                  <a:lnTo>
                    <a:pt x="74" y="94"/>
                  </a:lnTo>
                  <a:lnTo>
                    <a:pt x="80" y="88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8" y="78"/>
                  </a:lnTo>
                  <a:lnTo>
                    <a:pt x="64" y="75"/>
                  </a:lnTo>
                  <a:lnTo>
                    <a:pt x="60" y="71"/>
                  </a:lnTo>
                  <a:lnTo>
                    <a:pt x="57" y="68"/>
                  </a:lnTo>
                  <a:lnTo>
                    <a:pt x="54" y="65"/>
                  </a:lnTo>
                  <a:lnTo>
                    <a:pt x="51" y="62"/>
                  </a:lnTo>
                  <a:lnTo>
                    <a:pt x="48" y="59"/>
                  </a:lnTo>
                  <a:lnTo>
                    <a:pt x="46" y="56"/>
                  </a:lnTo>
                  <a:lnTo>
                    <a:pt x="44" y="54"/>
                  </a:lnTo>
                  <a:lnTo>
                    <a:pt x="42" y="51"/>
                  </a:lnTo>
                  <a:lnTo>
                    <a:pt x="41" y="48"/>
                  </a:lnTo>
                  <a:lnTo>
                    <a:pt x="40" y="46"/>
                  </a:lnTo>
                  <a:lnTo>
                    <a:pt x="39" y="43"/>
                  </a:lnTo>
                  <a:lnTo>
                    <a:pt x="38" y="41"/>
                  </a:lnTo>
                  <a:lnTo>
                    <a:pt x="38" y="38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9" y="30"/>
                  </a:lnTo>
                  <a:lnTo>
                    <a:pt x="40" y="28"/>
                  </a:lnTo>
                  <a:lnTo>
                    <a:pt x="41" y="26"/>
                  </a:lnTo>
                  <a:lnTo>
                    <a:pt x="43" y="23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50" y="17"/>
                  </a:lnTo>
                  <a:lnTo>
                    <a:pt x="52" y="14"/>
                  </a:lnTo>
                  <a:lnTo>
                    <a:pt x="55" y="12"/>
                  </a:lnTo>
                  <a:lnTo>
                    <a:pt x="59" y="10"/>
                  </a:lnTo>
                  <a:lnTo>
                    <a:pt x="62" y="7"/>
                  </a:lnTo>
                  <a:lnTo>
                    <a:pt x="67" y="5"/>
                  </a:lnTo>
                  <a:lnTo>
                    <a:pt x="71" y="2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6" y="3"/>
                  </a:lnTo>
                  <a:lnTo>
                    <a:pt x="77" y="6"/>
                  </a:lnTo>
                  <a:lnTo>
                    <a:pt x="78" y="9"/>
                  </a:lnTo>
                  <a:lnTo>
                    <a:pt x="80" y="13"/>
                  </a:lnTo>
                  <a:lnTo>
                    <a:pt x="81" y="16"/>
                  </a:lnTo>
                  <a:lnTo>
                    <a:pt x="83" y="19"/>
                  </a:lnTo>
                  <a:lnTo>
                    <a:pt x="84" y="23"/>
                  </a:lnTo>
                  <a:lnTo>
                    <a:pt x="86" y="26"/>
                  </a:lnTo>
                  <a:lnTo>
                    <a:pt x="88" y="29"/>
                  </a:lnTo>
                  <a:lnTo>
                    <a:pt x="91" y="32"/>
                  </a:lnTo>
                  <a:lnTo>
                    <a:pt x="93" y="36"/>
                  </a:lnTo>
                  <a:lnTo>
                    <a:pt x="96" y="39"/>
                  </a:lnTo>
                  <a:lnTo>
                    <a:pt x="99" y="42"/>
                  </a:lnTo>
                  <a:lnTo>
                    <a:pt x="102" y="45"/>
                  </a:lnTo>
                  <a:lnTo>
                    <a:pt x="105" y="48"/>
                  </a:lnTo>
                  <a:lnTo>
                    <a:pt x="108" y="52"/>
                  </a:lnTo>
                  <a:lnTo>
                    <a:pt x="115" y="58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26" y="48"/>
                  </a:lnTo>
                  <a:lnTo>
                    <a:pt x="131" y="44"/>
                  </a:lnTo>
                  <a:lnTo>
                    <a:pt x="135" y="40"/>
                  </a:lnTo>
                  <a:lnTo>
                    <a:pt x="140" y="37"/>
                  </a:lnTo>
                  <a:lnTo>
                    <a:pt x="145" y="33"/>
                  </a:lnTo>
                  <a:lnTo>
                    <a:pt x="150" y="30"/>
                  </a:lnTo>
                  <a:lnTo>
                    <a:pt x="154" y="28"/>
                  </a:lnTo>
                  <a:lnTo>
                    <a:pt x="159" y="25"/>
                  </a:lnTo>
                  <a:lnTo>
                    <a:pt x="163" y="23"/>
                  </a:lnTo>
                  <a:lnTo>
                    <a:pt x="168" y="21"/>
                  </a:lnTo>
                  <a:lnTo>
                    <a:pt x="172" y="20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0" y="17"/>
                  </a:lnTo>
                  <a:lnTo>
                    <a:pt x="183" y="17"/>
                  </a:lnTo>
                  <a:lnTo>
                    <a:pt x="185" y="16"/>
                  </a:lnTo>
                  <a:lnTo>
                    <a:pt x="187" y="16"/>
                  </a:lnTo>
                  <a:lnTo>
                    <a:pt x="189" y="16"/>
                  </a:lnTo>
                  <a:lnTo>
                    <a:pt x="191" y="16"/>
                  </a:lnTo>
                  <a:lnTo>
                    <a:pt x="193" y="16"/>
                  </a:lnTo>
                  <a:lnTo>
                    <a:pt x="193" y="16"/>
                  </a:lnTo>
                  <a:lnTo>
                    <a:pt x="196" y="16"/>
                  </a:lnTo>
                  <a:lnTo>
                    <a:pt x="199" y="16"/>
                  </a:lnTo>
                  <a:lnTo>
                    <a:pt x="202" y="17"/>
                  </a:lnTo>
                  <a:lnTo>
                    <a:pt x="205" y="18"/>
                  </a:lnTo>
                  <a:lnTo>
                    <a:pt x="207" y="19"/>
                  </a:lnTo>
                  <a:lnTo>
                    <a:pt x="210" y="20"/>
                  </a:lnTo>
                  <a:lnTo>
                    <a:pt x="212" y="21"/>
                  </a:lnTo>
                  <a:lnTo>
                    <a:pt x="215" y="23"/>
                  </a:lnTo>
                  <a:lnTo>
                    <a:pt x="217" y="25"/>
                  </a:lnTo>
                  <a:lnTo>
                    <a:pt x="220" y="27"/>
                  </a:lnTo>
                  <a:lnTo>
                    <a:pt x="222" y="29"/>
                  </a:lnTo>
                  <a:lnTo>
                    <a:pt x="224" y="32"/>
                  </a:lnTo>
                  <a:lnTo>
                    <a:pt x="226" y="34"/>
                  </a:lnTo>
                  <a:lnTo>
                    <a:pt x="227" y="37"/>
                  </a:lnTo>
                  <a:lnTo>
                    <a:pt x="229" y="40"/>
                  </a:lnTo>
                  <a:lnTo>
                    <a:pt x="231" y="44"/>
                  </a:lnTo>
                  <a:lnTo>
                    <a:pt x="231" y="44"/>
                  </a:lnTo>
                  <a:lnTo>
                    <a:pt x="228" y="44"/>
                  </a:lnTo>
                  <a:lnTo>
                    <a:pt x="226" y="43"/>
                  </a:lnTo>
                  <a:lnTo>
                    <a:pt x="226" y="43"/>
                  </a:lnTo>
                  <a:lnTo>
                    <a:pt x="224" y="43"/>
                  </a:lnTo>
                  <a:lnTo>
                    <a:pt x="223" y="44"/>
                  </a:lnTo>
                  <a:lnTo>
                    <a:pt x="221" y="44"/>
                  </a:lnTo>
                  <a:lnTo>
                    <a:pt x="219" y="44"/>
                  </a:lnTo>
                  <a:lnTo>
                    <a:pt x="218" y="44"/>
                  </a:lnTo>
                  <a:lnTo>
                    <a:pt x="216" y="45"/>
                  </a:lnTo>
                  <a:lnTo>
                    <a:pt x="212" y="46"/>
                  </a:lnTo>
                  <a:lnTo>
                    <a:pt x="208" y="48"/>
                  </a:lnTo>
                  <a:lnTo>
                    <a:pt x="203" y="50"/>
                  </a:lnTo>
                  <a:lnTo>
                    <a:pt x="198" y="52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88" y="57"/>
                  </a:lnTo>
                  <a:lnTo>
                    <a:pt x="184" y="60"/>
                  </a:lnTo>
                  <a:lnTo>
                    <a:pt x="179" y="63"/>
                  </a:lnTo>
                  <a:lnTo>
                    <a:pt x="174" y="66"/>
                  </a:lnTo>
                  <a:lnTo>
                    <a:pt x="170" y="70"/>
                  </a:lnTo>
                  <a:lnTo>
                    <a:pt x="166" y="73"/>
                  </a:lnTo>
                  <a:lnTo>
                    <a:pt x="162" y="76"/>
                  </a:lnTo>
                  <a:lnTo>
                    <a:pt x="159" y="80"/>
                  </a:lnTo>
                  <a:lnTo>
                    <a:pt x="152" y="87"/>
                  </a:lnTo>
                  <a:lnTo>
                    <a:pt x="158" y="91"/>
                  </a:lnTo>
                  <a:lnTo>
                    <a:pt x="158" y="91"/>
                  </a:lnTo>
                  <a:lnTo>
                    <a:pt x="163" y="95"/>
                  </a:lnTo>
                  <a:lnTo>
                    <a:pt x="168" y="98"/>
                  </a:lnTo>
                  <a:lnTo>
                    <a:pt x="173" y="101"/>
                  </a:lnTo>
                  <a:lnTo>
                    <a:pt x="178" y="103"/>
                  </a:lnTo>
                  <a:lnTo>
                    <a:pt x="183" y="106"/>
                  </a:lnTo>
                  <a:lnTo>
                    <a:pt x="187" y="108"/>
                  </a:lnTo>
                  <a:lnTo>
                    <a:pt x="192" y="110"/>
                  </a:lnTo>
                  <a:lnTo>
                    <a:pt x="197" y="112"/>
                  </a:lnTo>
                  <a:lnTo>
                    <a:pt x="202" y="113"/>
                  </a:lnTo>
                  <a:lnTo>
                    <a:pt x="207" y="114"/>
                  </a:lnTo>
                  <a:lnTo>
                    <a:pt x="212" y="116"/>
                  </a:lnTo>
                  <a:lnTo>
                    <a:pt x="218" y="117"/>
                  </a:lnTo>
                  <a:lnTo>
                    <a:pt x="223" y="117"/>
                  </a:lnTo>
                  <a:lnTo>
                    <a:pt x="228" y="118"/>
                  </a:lnTo>
                  <a:lnTo>
                    <a:pt x="233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5" y="122"/>
                  </a:lnTo>
                  <a:lnTo>
                    <a:pt x="233" y="126"/>
                  </a:lnTo>
                  <a:lnTo>
                    <a:pt x="230" y="129"/>
                  </a:lnTo>
                  <a:lnTo>
                    <a:pt x="227" y="133"/>
                  </a:lnTo>
                  <a:lnTo>
                    <a:pt x="224" y="135"/>
                  </a:lnTo>
                  <a:lnTo>
                    <a:pt x="221" y="138"/>
                  </a:lnTo>
                  <a:lnTo>
                    <a:pt x="218" y="141"/>
                  </a:lnTo>
                  <a:lnTo>
                    <a:pt x="215" y="143"/>
                  </a:lnTo>
                  <a:lnTo>
                    <a:pt x="212" y="145"/>
                  </a:lnTo>
                  <a:lnTo>
                    <a:pt x="210" y="146"/>
                  </a:lnTo>
                  <a:lnTo>
                    <a:pt x="207" y="148"/>
                  </a:lnTo>
                  <a:lnTo>
                    <a:pt x="204" y="149"/>
                  </a:lnTo>
                  <a:lnTo>
                    <a:pt x="201" y="150"/>
                  </a:lnTo>
                  <a:lnTo>
                    <a:pt x="198" y="150"/>
                  </a:lnTo>
                  <a:lnTo>
                    <a:pt x="195" y="151"/>
                  </a:lnTo>
                  <a:lnTo>
                    <a:pt x="193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89" y="151"/>
                  </a:lnTo>
                  <a:lnTo>
                    <a:pt x="186" y="150"/>
                  </a:lnTo>
                  <a:lnTo>
                    <a:pt x="183" y="150"/>
                  </a:lnTo>
                  <a:lnTo>
                    <a:pt x="179" y="149"/>
                  </a:lnTo>
                  <a:lnTo>
                    <a:pt x="176" y="148"/>
                  </a:lnTo>
                  <a:lnTo>
                    <a:pt x="173" y="147"/>
                  </a:lnTo>
                  <a:lnTo>
                    <a:pt x="169" y="146"/>
                  </a:lnTo>
                  <a:lnTo>
                    <a:pt x="165" y="144"/>
                  </a:lnTo>
                  <a:lnTo>
                    <a:pt x="161" y="142"/>
                  </a:lnTo>
                  <a:lnTo>
                    <a:pt x="157" y="140"/>
                  </a:lnTo>
                  <a:lnTo>
                    <a:pt x="152" y="138"/>
                  </a:lnTo>
                  <a:lnTo>
                    <a:pt x="148" y="135"/>
                  </a:lnTo>
                  <a:lnTo>
                    <a:pt x="143" y="133"/>
                  </a:lnTo>
                  <a:lnTo>
                    <a:pt x="139" y="130"/>
                  </a:lnTo>
                  <a:lnTo>
                    <a:pt x="134" y="126"/>
                  </a:lnTo>
                  <a:lnTo>
                    <a:pt x="128" y="123"/>
                  </a:lnTo>
                  <a:lnTo>
                    <a:pt x="117" y="116"/>
                  </a:lnTo>
                  <a:close/>
                </a:path>
              </a:pathLst>
            </a:custGeom>
            <a:solidFill>
              <a:srgbClr val="DC000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22" name="path"/>
            <p:cNvSpPr/>
            <p:nvPr/>
          </p:nvSpPr>
          <p:spPr>
            <a:xfrm>
              <a:off x="798269" y="0"/>
              <a:ext cx="93956" cy="157565"/>
            </a:xfrm>
            <a:custGeom>
              <a:avLst/>
              <a:gdLst/>
              <a:ahLst/>
              <a:cxnLst/>
              <a:rect l="0" t="0" r="0" b="0"/>
              <a:pathLst>
                <a:path w="147" h="248">
                  <a:moveTo>
                    <a:pt x="144" y="1"/>
                  </a:moveTo>
                  <a:lnTo>
                    <a:pt x="3" y="246"/>
                  </a:lnTo>
                </a:path>
              </a:pathLst>
            </a:custGeom>
            <a:noFill/>
            <a:ln w="4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23" name="path"/>
            <p:cNvSpPr/>
            <p:nvPr/>
          </p:nvSpPr>
          <p:spPr>
            <a:xfrm>
              <a:off x="657765" y="27593"/>
              <a:ext cx="156380" cy="101978"/>
            </a:xfrm>
            <a:custGeom>
              <a:avLst/>
              <a:gdLst/>
              <a:ahLst/>
              <a:cxnLst/>
              <a:rect l="0" t="0" r="0" b="0"/>
              <a:pathLst>
                <a:path w="246" h="160">
                  <a:moveTo>
                    <a:pt x="240" y="0"/>
                  </a:moveTo>
                  <a:lnTo>
                    <a:pt x="240" y="0"/>
                  </a:lnTo>
                  <a:lnTo>
                    <a:pt x="246" y="6"/>
                  </a:lnTo>
                  <a:lnTo>
                    <a:pt x="246" y="6"/>
                  </a:lnTo>
                  <a:lnTo>
                    <a:pt x="241" y="8"/>
                  </a:lnTo>
                  <a:lnTo>
                    <a:pt x="236" y="11"/>
                  </a:lnTo>
                  <a:lnTo>
                    <a:pt x="231" y="14"/>
                  </a:lnTo>
                  <a:lnTo>
                    <a:pt x="226" y="17"/>
                  </a:lnTo>
                  <a:lnTo>
                    <a:pt x="221" y="20"/>
                  </a:lnTo>
                  <a:lnTo>
                    <a:pt x="216" y="23"/>
                  </a:lnTo>
                  <a:lnTo>
                    <a:pt x="211" y="27"/>
                  </a:lnTo>
                  <a:lnTo>
                    <a:pt x="206" y="31"/>
                  </a:lnTo>
                  <a:lnTo>
                    <a:pt x="200" y="34"/>
                  </a:lnTo>
                  <a:lnTo>
                    <a:pt x="195" y="38"/>
                  </a:lnTo>
                  <a:lnTo>
                    <a:pt x="190" y="43"/>
                  </a:lnTo>
                  <a:lnTo>
                    <a:pt x="184" y="47"/>
                  </a:lnTo>
                  <a:lnTo>
                    <a:pt x="178" y="52"/>
                  </a:lnTo>
                  <a:lnTo>
                    <a:pt x="173" y="56"/>
                  </a:lnTo>
                  <a:lnTo>
                    <a:pt x="167" y="61"/>
                  </a:lnTo>
                  <a:lnTo>
                    <a:pt x="161" y="66"/>
                  </a:lnTo>
                  <a:lnTo>
                    <a:pt x="161" y="66"/>
                  </a:lnTo>
                  <a:lnTo>
                    <a:pt x="156" y="71"/>
                  </a:lnTo>
                  <a:lnTo>
                    <a:pt x="150" y="76"/>
                  </a:lnTo>
                  <a:lnTo>
                    <a:pt x="145" y="81"/>
                  </a:lnTo>
                  <a:lnTo>
                    <a:pt x="139" y="86"/>
                  </a:lnTo>
                  <a:lnTo>
                    <a:pt x="134" y="91"/>
                  </a:lnTo>
                  <a:lnTo>
                    <a:pt x="130" y="96"/>
                  </a:lnTo>
                  <a:lnTo>
                    <a:pt x="125" y="101"/>
                  </a:lnTo>
                  <a:lnTo>
                    <a:pt x="120" y="106"/>
                  </a:lnTo>
                  <a:lnTo>
                    <a:pt x="116" y="110"/>
                  </a:lnTo>
                  <a:lnTo>
                    <a:pt x="112" y="115"/>
                  </a:lnTo>
                  <a:lnTo>
                    <a:pt x="108" y="120"/>
                  </a:lnTo>
                  <a:lnTo>
                    <a:pt x="104" y="124"/>
                  </a:lnTo>
                  <a:lnTo>
                    <a:pt x="100" y="129"/>
                  </a:lnTo>
                  <a:lnTo>
                    <a:pt x="97" y="133"/>
                  </a:lnTo>
                  <a:lnTo>
                    <a:pt x="93" y="138"/>
                  </a:lnTo>
                  <a:lnTo>
                    <a:pt x="90" y="142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70" y="152"/>
                  </a:lnTo>
                  <a:lnTo>
                    <a:pt x="63" y="155"/>
                  </a:lnTo>
                  <a:lnTo>
                    <a:pt x="58" y="158"/>
                  </a:lnTo>
                  <a:lnTo>
                    <a:pt x="57" y="159"/>
                  </a:lnTo>
                  <a:lnTo>
                    <a:pt x="55" y="160"/>
                  </a:lnTo>
                  <a:lnTo>
                    <a:pt x="55" y="160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1" y="153"/>
                  </a:lnTo>
                  <a:lnTo>
                    <a:pt x="48" y="147"/>
                  </a:lnTo>
                  <a:lnTo>
                    <a:pt x="45" y="141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37" y="129"/>
                  </a:lnTo>
                  <a:lnTo>
                    <a:pt x="35" y="125"/>
                  </a:lnTo>
                  <a:lnTo>
                    <a:pt x="32" y="122"/>
                  </a:lnTo>
                  <a:lnTo>
                    <a:pt x="30" y="119"/>
                  </a:lnTo>
                  <a:lnTo>
                    <a:pt x="27" y="116"/>
                  </a:lnTo>
                  <a:lnTo>
                    <a:pt x="25" y="113"/>
                  </a:lnTo>
                  <a:lnTo>
                    <a:pt x="22" y="11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18" y="106"/>
                  </a:lnTo>
                  <a:lnTo>
                    <a:pt x="15" y="104"/>
                  </a:lnTo>
                  <a:lnTo>
                    <a:pt x="13" y="103"/>
                  </a:lnTo>
                  <a:lnTo>
                    <a:pt x="10" y="101"/>
                  </a:lnTo>
                  <a:lnTo>
                    <a:pt x="8" y="100"/>
                  </a:lnTo>
                  <a:lnTo>
                    <a:pt x="5" y="99"/>
                  </a:lnTo>
                  <a:lnTo>
                    <a:pt x="2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6"/>
                  </a:lnTo>
                  <a:lnTo>
                    <a:pt x="4" y="94"/>
                  </a:lnTo>
                  <a:lnTo>
                    <a:pt x="7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3" y="89"/>
                  </a:lnTo>
                  <a:lnTo>
                    <a:pt x="16" y="88"/>
                  </a:lnTo>
                  <a:lnTo>
                    <a:pt x="18" y="87"/>
                  </a:lnTo>
                  <a:lnTo>
                    <a:pt x="20" y="86"/>
                  </a:lnTo>
                  <a:lnTo>
                    <a:pt x="22" y="85"/>
                  </a:lnTo>
                  <a:lnTo>
                    <a:pt x="24" y="85"/>
                  </a:lnTo>
                  <a:lnTo>
                    <a:pt x="26" y="84"/>
                  </a:lnTo>
                  <a:lnTo>
                    <a:pt x="29" y="84"/>
                  </a:lnTo>
                  <a:lnTo>
                    <a:pt x="31" y="84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6" y="83"/>
                  </a:lnTo>
                  <a:lnTo>
                    <a:pt x="37" y="84"/>
                  </a:lnTo>
                  <a:lnTo>
                    <a:pt x="38" y="84"/>
                  </a:lnTo>
                  <a:lnTo>
                    <a:pt x="40" y="84"/>
                  </a:lnTo>
                  <a:lnTo>
                    <a:pt x="42" y="85"/>
                  </a:lnTo>
                  <a:lnTo>
                    <a:pt x="44" y="86"/>
                  </a:lnTo>
                  <a:lnTo>
                    <a:pt x="45" y="87"/>
                  </a:lnTo>
                  <a:lnTo>
                    <a:pt x="47" y="88"/>
                  </a:lnTo>
                  <a:lnTo>
                    <a:pt x="49" y="90"/>
                  </a:lnTo>
                  <a:lnTo>
                    <a:pt x="51" y="91"/>
                  </a:lnTo>
                  <a:lnTo>
                    <a:pt x="53" y="93"/>
                  </a:lnTo>
                  <a:lnTo>
                    <a:pt x="55" y="95"/>
                  </a:lnTo>
                  <a:lnTo>
                    <a:pt x="57" y="98"/>
                  </a:lnTo>
                  <a:lnTo>
                    <a:pt x="59" y="100"/>
                  </a:lnTo>
                  <a:lnTo>
                    <a:pt x="61" y="103"/>
                  </a:lnTo>
                  <a:lnTo>
                    <a:pt x="63" y="106"/>
                  </a:lnTo>
                  <a:lnTo>
                    <a:pt x="65" y="109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74" y="113"/>
                  </a:lnTo>
                  <a:lnTo>
                    <a:pt x="78" y="109"/>
                  </a:lnTo>
                  <a:lnTo>
                    <a:pt x="82" y="104"/>
                  </a:lnTo>
                  <a:lnTo>
                    <a:pt x="87" y="100"/>
                  </a:lnTo>
                  <a:lnTo>
                    <a:pt x="91" y="96"/>
                  </a:lnTo>
                  <a:lnTo>
                    <a:pt x="95" y="92"/>
                  </a:lnTo>
                  <a:lnTo>
                    <a:pt x="100" y="87"/>
                  </a:lnTo>
                  <a:lnTo>
                    <a:pt x="105" y="83"/>
                  </a:lnTo>
                  <a:lnTo>
                    <a:pt x="110" y="79"/>
                  </a:lnTo>
                  <a:lnTo>
                    <a:pt x="115" y="75"/>
                  </a:lnTo>
                  <a:lnTo>
                    <a:pt x="120" y="71"/>
                  </a:lnTo>
                  <a:lnTo>
                    <a:pt x="125" y="66"/>
                  </a:lnTo>
                  <a:lnTo>
                    <a:pt x="131" y="62"/>
                  </a:lnTo>
                  <a:lnTo>
                    <a:pt x="136" y="58"/>
                  </a:lnTo>
                  <a:lnTo>
                    <a:pt x="142" y="54"/>
                  </a:lnTo>
                  <a:lnTo>
                    <a:pt x="148" y="50"/>
                  </a:lnTo>
                  <a:lnTo>
                    <a:pt x="148" y="50"/>
                  </a:lnTo>
                  <a:lnTo>
                    <a:pt x="154" y="46"/>
                  </a:lnTo>
                  <a:lnTo>
                    <a:pt x="159" y="42"/>
                  </a:lnTo>
                  <a:lnTo>
                    <a:pt x="165" y="38"/>
                  </a:lnTo>
                  <a:lnTo>
                    <a:pt x="171" y="34"/>
                  </a:lnTo>
                  <a:lnTo>
                    <a:pt x="177" y="31"/>
                  </a:lnTo>
                  <a:lnTo>
                    <a:pt x="183" y="27"/>
                  </a:lnTo>
                  <a:lnTo>
                    <a:pt x="188" y="24"/>
                  </a:lnTo>
                  <a:lnTo>
                    <a:pt x="194" y="21"/>
                  </a:lnTo>
                  <a:lnTo>
                    <a:pt x="200" y="18"/>
                  </a:lnTo>
                  <a:lnTo>
                    <a:pt x="206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23" y="7"/>
                  </a:lnTo>
                  <a:lnTo>
                    <a:pt x="228" y="4"/>
                  </a:lnTo>
                  <a:lnTo>
                    <a:pt x="234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24" name="path"/>
            <p:cNvSpPr/>
            <p:nvPr/>
          </p:nvSpPr>
          <p:spPr>
            <a:xfrm>
              <a:off x="1451198" y="0"/>
              <a:ext cx="93955" cy="157565"/>
            </a:xfrm>
            <a:custGeom>
              <a:avLst/>
              <a:gdLst/>
              <a:ahLst/>
              <a:cxnLst/>
              <a:rect l="0" t="0" r="0" b="0"/>
              <a:pathLst>
                <a:path w="147" h="248">
                  <a:moveTo>
                    <a:pt x="144" y="1"/>
                  </a:moveTo>
                  <a:lnTo>
                    <a:pt x="3" y="246"/>
                  </a:lnTo>
                </a:path>
              </a:pathLst>
            </a:custGeom>
            <a:noFill/>
            <a:ln w="4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25" name="path"/>
            <p:cNvSpPr/>
            <p:nvPr/>
          </p:nvSpPr>
          <p:spPr>
            <a:xfrm>
              <a:off x="1311500" y="27593"/>
              <a:ext cx="378053" cy="101978"/>
            </a:xfrm>
            <a:custGeom>
              <a:avLst/>
              <a:gdLst/>
              <a:ahLst/>
              <a:cxnLst/>
              <a:rect l="0" t="0" r="0" b="0"/>
              <a:pathLst>
                <a:path w="595" h="160">
                  <a:moveTo>
                    <a:pt x="240" y="0"/>
                  </a:moveTo>
                  <a:lnTo>
                    <a:pt x="240" y="0"/>
                  </a:lnTo>
                  <a:lnTo>
                    <a:pt x="246" y="6"/>
                  </a:lnTo>
                  <a:lnTo>
                    <a:pt x="246" y="6"/>
                  </a:lnTo>
                  <a:lnTo>
                    <a:pt x="241" y="8"/>
                  </a:lnTo>
                  <a:lnTo>
                    <a:pt x="236" y="11"/>
                  </a:lnTo>
                  <a:lnTo>
                    <a:pt x="231" y="14"/>
                  </a:lnTo>
                  <a:lnTo>
                    <a:pt x="226" y="17"/>
                  </a:lnTo>
                  <a:lnTo>
                    <a:pt x="221" y="20"/>
                  </a:lnTo>
                  <a:lnTo>
                    <a:pt x="216" y="23"/>
                  </a:lnTo>
                  <a:lnTo>
                    <a:pt x="211" y="27"/>
                  </a:lnTo>
                  <a:lnTo>
                    <a:pt x="206" y="31"/>
                  </a:lnTo>
                  <a:lnTo>
                    <a:pt x="200" y="34"/>
                  </a:lnTo>
                  <a:lnTo>
                    <a:pt x="195" y="38"/>
                  </a:lnTo>
                  <a:lnTo>
                    <a:pt x="190" y="43"/>
                  </a:lnTo>
                  <a:lnTo>
                    <a:pt x="184" y="47"/>
                  </a:lnTo>
                  <a:lnTo>
                    <a:pt x="178" y="52"/>
                  </a:lnTo>
                  <a:lnTo>
                    <a:pt x="173" y="56"/>
                  </a:lnTo>
                  <a:lnTo>
                    <a:pt x="167" y="61"/>
                  </a:lnTo>
                  <a:lnTo>
                    <a:pt x="161" y="66"/>
                  </a:lnTo>
                  <a:lnTo>
                    <a:pt x="161" y="66"/>
                  </a:lnTo>
                  <a:lnTo>
                    <a:pt x="156" y="71"/>
                  </a:lnTo>
                  <a:lnTo>
                    <a:pt x="150" y="76"/>
                  </a:lnTo>
                  <a:lnTo>
                    <a:pt x="145" y="81"/>
                  </a:lnTo>
                  <a:lnTo>
                    <a:pt x="139" y="86"/>
                  </a:lnTo>
                  <a:lnTo>
                    <a:pt x="134" y="91"/>
                  </a:lnTo>
                  <a:lnTo>
                    <a:pt x="130" y="96"/>
                  </a:lnTo>
                  <a:lnTo>
                    <a:pt x="125" y="101"/>
                  </a:lnTo>
                  <a:lnTo>
                    <a:pt x="120" y="106"/>
                  </a:lnTo>
                  <a:lnTo>
                    <a:pt x="116" y="110"/>
                  </a:lnTo>
                  <a:lnTo>
                    <a:pt x="112" y="115"/>
                  </a:lnTo>
                  <a:lnTo>
                    <a:pt x="108" y="120"/>
                  </a:lnTo>
                  <a:lnTo>
                    <a:pt x="104" y="124"/>
                  </a:lnTo>
                  <a:lnTo>
                    <a:pt x="100" y="129"/>
                  </a:lnTo>
                  <a:lnTo>
                    <a:pt x="97" y="133"/>
                  </a:lnTo>
                  <a:lnTo>
                    <a:pt x="93" y="138"/>
                  </a:lnTo>
                  <a:lnTo>
                    <a:pt x="90" y="142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70" y="152"/>
                  </a:lnTo>
                  <a:lnTo>
                    <a:pt x="63" y="155"/>
                  </a:lnTo>
                  <a:lnTo>
                    <a:pt x="58" y="158"/>
                  </a:lnTo>
                  <a:lnTo>
                    <a:pt x="57" y="159"/>
                  </a:lnTo>
                  <a:lnTo>
                    <a:pt x="55" y="160"/>
                  </a:lnTo>
                  <a:lnTo>
                    <a:pt x="55" y="160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1" y="153"/>
                  </a:lnTo>
                  <a:lnTo>
                    <a:pt x="48" y="147"/>
                  </a:lnTo>
                  <a:lnTo>
                    <a:pt x="45" y="141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37" y="129"/>
                  </a:lnTo>
                  <a:lnTo>
                    <a:pt x="35" y="125"/>
                  </a:lnTo>
                  <a:lnTo>
                    <a:pt x="32" y="122"/>
                  </a:lnTo>
                  <a:lnTo>
                    <a:pt x="30" y="119"/>
                  </a:lnTo>
                  <a:lnTo>
                    <a:pt x="27" y="116"/>
                  </a:lnTo>
                  <a:lnTo>
                    <a:pt x="25" y="113"/>
                  </a:lnTo>
                  <a:lnTo>
                    <a:pt x="22" y="11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18" y="106"/>
                  </a:lnTo>
                  <a:lnTo>
                    <a:pt x="15" y="104"/>
                  </a:lnTo>
                  <a:lnTo>
                    <a:pt x="13" y="103"/>
                  </a:lnTo>
                  <a:lnTo>
                    <a:pt x="10" y="101"/>
                  </a:lnTo>
                  <a:lnTo>
                    <a:pt x="8" y="100"/>
                  </a:lnTo>
                  <a:lnTo>
                    <a:pt x="5" y="99"/>
                  </a:lnTo>
                  <a:lnTo>
                    <a:pt x="2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6"/>
                  </a:lnTo>
                  <a:lnTo>
                    <a:pt x="4" y="94"/>
                  </a:lnTo>
                  <a:lnTo>
                    <a:pt x="7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3" y="89"/>
                  </a:lnTo>
                  <a:lnTo>
                    <a:pt x="16" y="88"/>
                  </a:lnTo>
                  <a:lnTo>
                    <a:pt x="18" y="87"/>
                  </a:lnTo>
                  <a:lnTo>
                    <a:pt x="20" y="86"/>
                  </a:lnTo>
                  <a:lnTo>
                    <a:pt x="22" y="85"/>
                  </a:lnTo>
                  <a:lnTo>
                    <a:pt x="24" y="85"/>
                  </a:lnTo>
                  <a:lnTo>
                    <a:pt x="26" y="84"/>
                  </a:lnTo>
                  <a:lnTo>
                    <a:pt x="29" y="84"/>
                  </a:lnTo>
                  <a:lnTo>
                    <a:pt x="31" y="84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6" y="83"/>
                  </a:lnTo>
                  <a:lnTo>
                    <a:pt x="37" y="84"/>
                  </a:lnTo>
                  <a:lnTo>
                    <a:pt x="38" y="84"/>
                  </a:lnTo>
                  <a:lnTo>
                    <a:pt x="40" y="84"/>
                  </a:lnTo>
                  <a:lnTo>
                    <a:pt x="42" y="85"/>
                  </a:lnTo>
                  <a:lnTo>
                    <a:pt x="44" y="86"/>
                  </a:lnTo>
                  <a:lnTo>
                    <a:pt x="45" y="87"/>
                  </a:lnTo>
                  <a:lnTo>
                    <a:pt x="47" y="88"/>
                  </a:lnTo>
                  <a:lnTo>
                    <a:pt x="49" y="90"/>
                  </a:lnTo>
                  <a:lnTo>
                    <a:pt x="51" y="91"/>
                  </a:lnTo>
                  <a:lnTo>
                    <a:pt x="53" y="93"/>
                  </a:lnTo>
                  <a:lnTo>
                    <a:pt x="55" y="95"/>
                  </a:lnTo>
                  <a:lnTo>
                    <a:pt x="57" y="98"/>
                  </a:lnTo>
                  <a:lnTo>
                    <a:pt x="59" y="100"/>
                  </a:lnTo>
                  <a:lnTo>
                    <a:pt x="61" y="103"/>
                  </a:lnTo>
                  <a:lnTo>
                    <a:pt x="63" y="106"/>
                  </a:lnTo>
                  <a:lnTo>
                    <a:pt x="65" y="109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74" y="113"/>
                  </a:lnTo>
                  <a:lnTo>
                    <a:pt x="78" y="109"/>
                  </a:lnTo>
                  <a:lnTo>
                    <a:pt x="82" y="104"/>
                  </a:lnTo>
                  <a:lnTo>
                    <a:pt x="87" y="100"/>
                  </a:lnTo>
                  <a:lnTo>
                    <a:pt x="91" y="96"/>
                  </a:lnTo>
                  <a:lnTo>
                    <a:pt x="95" y="92"/>
                  </a:lnTo>
                  <a:lnTo>
                    <a:pt x="100" y="87"/>
                  </a:lnTo>
                  <a:lnTo>
                    <a:pt x="105" y="83"/>
                  </a:lnTo>
                  <a:lnTo>
                    <a:pt x="110" y="79"/>
                  </a:lnTo>
                  <a:lnTo>
                    <a:pt x="115" y="75"/>
                  </a:lnTo>
                  <a:lnTo>
                    <a:pt x="120" y="71"/>
                  </a:lnTo>
                  <a:lnTo>
                    <a:pt x="125" y="66"/>
                  </a:lnTo>
                  <a:lnTo>
                    <a:pt x="131" y="62"/>
                  </a:lnTo>
                  <a:lnTo>
                    <a:pt x="136" y="58"/>
                  </a:lnTo>
                  <a:lnTo>
                    <a:pt x="142" y="54"/>
                  </a:lnTo>
                  <a:lnTo>
                    <a:pt x="148" y="50"/>
                  </a:lnTo>
                  <a:lnTo>
                    <a:pt x="148" y="50"/>
                  </a:lnTo>
                  <a:lnTo>
                    <a:pt x="154" y="46"/>
                  </a:lnTo>
                  <a:lnTo>
                    <a:pt x="159" y="42"/>
                  </a:lnTo>
                  <a:lnTo>
                    <a:pt x="165" y="38"/>
                  </a:lnTo>
                  <a:lnTo>
                    <a:pt x="171" y="34"/>
                  </a:lnTo>
                  <a:lnTo>
                    <a:pt x="177" y="31"/>
                  </a:lnTo>
                  <a:lnTo>
                    <a:pt x="183" y="27"/>
                  </a:lnTo>
                  <a:lnTo>
                    <a:pt x="188" y="24"/>
                  </a:lnTo>
                  <a:lnTo>
                    <a:pt x="194" y="21"/>
                  </a:lnTo>
                  <a:lnTo>
                    <a:pt x="200" y="18"/>
                  </a:lnTo>
                  <a:lnTo>
                    <a:pt x="206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23" y="7"/>
                  </a:lnTo>
                  <a:lnTo>
                    <a:pt x="228" y="4"/>
                  </a:lnTo>
                  <a:lnTo>
                    <a:pt x="234" y="2"/>
                  </a:lnTo>
                  <a:lnTo>
                    <a:pt x="240" y="0"/>
                  </a:lnTo>
                  <a:close/>
                </a:path>
                <a:path w="595" h="160">
                  <a:moveTo>
                    <a:pt x="589" y="0"/>
                  </a:moveTo>
                  <a:lnTo>
                    <a:pt x="589" y="0"/>
                  </a:lnTo>
                  <a:lnTo>
                    <a:pt x="595" y="6"/>
                  </a:lnTo>
                  <a:lnTo>
                    <a:pt x="595" y="6"/>
                  </a:lnTo>
                  <a:lnTo>
                    <a:pt x="590" y="8"/>
                  </a:lnTo>
                  <a:lnTo>
                    <a:pt x="585" y="11"/>
                  </a:lnTo>
                  <a:lnTo>
                    <a:pt x="580" y="14"/>
                  </a:lnTo>
                  <a:lnTo>
                    <a:pt x="575" y="17"/>
                  </a:lnTo>
                  <a:lnTo>
                    <a:pt x="570" y="20"/>
                  </a:lnTo>
                  <a:lnTo>
                    <a:pt x="565" y="23"/>
                  </a:lnTo>
                  <a:lnTo>
                    <a:pt x="560" y="27"/>
                  </a:lnTo>
                  <a:lnTo>
                    <a:pt x="555" y="31"/>
                  </a:lnTo>
                  <a:lnTo>
                    <a:pt x="549" y="34"/>
                  </a:lnTo>
                  <a:lnTo>
                    <a:pt x="544" y="38"/>
                  </a:lnTo>
                  <a:lnTo>
                    <a:pt x="539" y="43"/>
                  </a:lnTo>
                  <a:lnTo>
                    <a:pt x="533" y="47"/>
                  </a:lnTo>
                  <a:lnTo>
                    <a:pt x="528" y="52"/>
                  </a:lnTo>
                  <a:lnTo>
                    <a:pt x="522" y="56"/>
                  </a:lnTo>
                  <a:lnTo>
                    <a:pt x="516" y="61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05" y="71"/>
                  </a:lnTo>
                  <a:lnTo>
                    <a:pt x="499" y="76"/>
                  </a:lnTo>
                  <a:lnTo>
                    <a:pt x="494" y="81"/>
                  </a:lnTo>
                  <a:lnTo>
                    <a:pt x="489" y="86"/>
                  </a:lnTo>
                  <a:lnTo>
                    <a:pt x="483" y="91"/>
                  </a:lnTo>
                  <a:lnTo>
                    <a:pt x="479" y="96"/>
                  </a:lnTo>
                  <a:lnTo>
                    <a:pt x="474" y="101"/>
                  </a:lnTo>
                  <a:lnTo>
                    <a:pt x="469" y="106"/>
                  </a:lnTo>
                  <a:lnTo>
                    <a:pt x="465" y="110"/>
                  </a:lnTo>
                  <a:lnTo>
                    <a:pt x="461" y="115"/>
                  </a:lnTo>
                  <a:lnTo>
                    <a:pt x="457" y="120"/>
                  </a:lnTo>
                  <a:lnTo>
                    <a:pt x="453" y="124"/>
                  </a:lnTo>
                  <a:lnTo>
                    <a:pt x="449" y="129"/>
                  </a:lnTo>
                  <a:lnTo>
                    <a:pt x="446" y="133"/>
                  </a:lnTo>
                  <a:lnTo>
                    <a:pt x="443" y="138"/>
                  </a:lnTo>
                  <a:lnTo>
                    <a:pt x="439" y="142"/>
                  </a:lnTo>
                  <a:lnTo>
                    <a:pt x="426" y="149"/>
                  </a:lnTo>
                  <a:lnTo>
                    <a:pt x="426" y="149"/>
                  </a:lnTo>
                  <a:lnTo>
                    <a:pt x="419" y="152"/>
                  </a:lnTo>
                  <a:lnTo>
                    <a:pt x="412" y="155"/>
                  </a:lnTo>
                  <a:lnTo>
                    <a:pt x="408" y="158"/>
                  </a:lnTo>
                  <a:lnTo>
                    <a:pt x="406" y="159"/>
                  </a:lnTo>
                  <a:lnTo>
                    <a:pt x="404" y="160"/>
                  </a:lnTo>
                  <a:lnTo>
                    <a:pt x="404" y="160"/>
                  </a:lnTo>
                  <a:lnTo>
                    <a:pt x="403" y="159"/>
                  </a:lnTo>
                  <a:lnTo>
                    <a:pt x="403" y="157"/>
                  </a:lnTo>
                  <a:lnTo>
                    <a:pt x="400" y="153"/>
                  </a:lnTo>
                  <a:lnTo>
                    <a:pt x="397" y="147"/>
                  </a:lnTo>
                  <a:lnTo>
                    <a:pt x="394" y="141"/>
                  </a:lnTo>
                  <a:lnTo>
                    <a:pt x="389" y="133"/>
                  </a:lnTo>
                  <a:lnTo>
                    <a:pt x="389" y="133"/>
                  </a:lnTo>
                  <a:lnTo>
                    <a:pt x="386" y="129"/>
                  </a:lnTo>
                  <a:lnTo>
                    <a:pt x="384" y="125"/>
                  </a:lnTo>
                  <a:lnTo>
                    <a:pt x="381" y="122"/>
                  </a:lnTo>
                  <a:lnTo>
                    <a:pt x="379" y="119"/>
                  </a:lnTo>
                  <a:lnTo>
                    <a:pt x="376" y="116"/>
                  </a:lnTo>
                  <a:lnTo>
                    <a:pt x="374" y="113"/>
                  </a:lnTo>
                  <a:lnTo>
                    <a:pt x="371" y="110"/>
                  </a:lnTo>
                  <a:lnTo>
                    <a:pt x="369" y="108"/>
                  </a:lnTo>
                  <a:lnTo>
                    <a:pt x="369" y="108"/>
                  </a:lnTo>
                  <a:lnTo>
                    <a:pt x="367" y="106"/>
                  </a:lnTo>
                  <a:lnTo>
                    <a:pt x="364" y="104"/>
                  </a:lnTo>
                  <a:lnTo>
                    <a:pt x="362" y="103"/>
                  </a:lnTo>
                  <a:lnTo>
                    <a:pt x="359" y="101"/>
                  </a:lnTo>
                  <a:lnTo>
                    <a:pt x="357" y="100"/>
                  </a:lnTo>
                  <a:lnTo>
                    <a:pt x="354" y="99"/>
                  </a:lnTo>
                  <a:lnTo>
                    <a:pt x="351" y="98"/>
                  </a:lnTo>
                  <a:lnTo>
                    <a:pt x="349" y="97"/>
                  </a:lnTo>
                  <a:lnTo>
                    <a:pt x="349" y="97"/>
                  </a:lnTo>
                  <a:lnTo>
                    <a:pt x="351" y="96"/>
                  </a:lnTo>
                  <a:lnTo>
                    <a:pt x="353" y="94"/>
                  </a:lnTo>
                  <a:lnTo>
                    <a:pt x="356" y="93"/>
                  </a:lnTo>
                  <a:lnTo>
                    <a:pt x="358" y="91"/>
                  </a:lnTo>
                  <a:lnTo>
                    <a:pt x="360" y="90"/>
                  </a:lnTo>
                  <a:lnTo>
                    <a:pt x="363" y="89"/>
                  </a:lnTo>
                  <a:lnTo>
                    <a:pt x="365" y="88"/>
                  </a:lnTo>
                  <a:lnTo>
                    <a:pt x="367" y="87"/>
                  </a:lnTo>
                  <a:lnTo>
                    <a:pt x="369" y="86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5" y="84"/>
                  </a:lnTo>
                  <a:lnTo>
                    <a:pt x="378" y="84"/>
                  </a:lnTo>
                  <a:lnTo>
                    <a:pt x="380" y="84"/>
                  </a:lnTo>
                  <a:lnTo>
                    <a:pt x="382" y="83"/>
                  </a:lnTo>
                  <a:lnTo>
                    <a:pt x="384" y="83"/>
                  </a:lnTo>
                  <a:lnTo>
                    <a:pt x="384" y="83"/>
                  </a:lnTo>
                  <a:lnTo>
                    <a:pt x="385" y="83"/>
                  </a:lnTo>
                  <a:lnTo>
                    <a:pt x="385" y="83"/>
                  </a:lnTo>
                  <a:lnTo>
                    <a:pt x="386" y="84"/>
                  </a:lnTo>
                  <a:lnTo>
                    <a:pt x="387" y="84"/>
                  </a:lnTo>
                  <a:lnTo>
                    <a:pt x="389" y="84"/>
                  </a:lnTo>
                  <a:lnTo>
                    <a:pt x="391" y="85"/>
                  </a:lnTo>
                  <a:lnTo>
                    <a:pt x="393" y="86"/>
                  </a:lnTo>
                  <a:lnTo>
                    <a:pt x="394" y="87"/>
                  </a:lnTo>
                  <a:lnTo>
                    <a:pt x="396" y="88"/>
                  </a:lnTo>
                  <a:lnTo>
                    <a:pt x="398" y="90"/>
                  </a:lnTo>
                  <a:lnTo>
                    <a:pt x="400" y="91"/>
                  </a:lnTo>
                  <a:lnTo>
                    <a:pt x="402" y="93"/>
                  </a:lnTo>
                  <a:lnTo>
                    <a:pt x="404" y="95"/>
                  </a:lnTo>
                  <a:lnTo>
                    <a:pt x="406" y="98"/>
                  </a:lnTo>
                  <a:lnTo>
                    <a:pt x="408" y="100"/>
                  </a:lnTo>
                  <a:lnTo>
                    <a:pt x="410" y="103"/>
                  </a:lnTo>
                  <a:lnTo>
                    <a:pt x="412" y="106"/>
                  </a:lnTo>
                  <a:lnTo>
                    <a:pt x="414" y="109"/>
                  </a:lnTo>
                  <a:lnTo>
                    <a:pt x="420" y="117"/>
                  </a:lnTo>
                  <a:lnTo>
                    <a:pt x="420" y="117"/>
                  </a:lnTo>
                  <a:lnTo>
                    <a:pt x="423" y="113"/>
                  </a:lnTo>
                  <a:lnTo>
                    <a:pt x="427" y="109"/>
                  </a:lnTo>
                  <a:lnTo>
                    <a:pt x="432" y="104"/>
                  </a:lnTo>
                  <a:lnTo>
                    <a:pt x="436" y="100"/>
                  </a:lnTo>
                  <a:lnTo>
                    <a:pt x="440" y="96"/>
                  </a:lnTo>
                  <a:lnTo>
                    <a:pt x="445" y="92"/>
                  </a:lnTo>
                  <a:lnTo>
                    <a:pt x="449" y="87"/>
                  </a:lnTo>
                  <a:lnTo>
                    <a:pt x="454" y="83"/>
                  </a:lnTo>
                  <a:lnTo>
                    <a:pt x="459" y="79"/>
                  </a:lnTo>
                  <a:lnTo>
                    <a:pt x="464" y="75"/>
                  </a:lnTo>
                  <a:lnTo>
                    <a:pt x="469" y="71"/>
                  </a:lnTo>
                  <a:lnTo>
                    <a:pt x="474" y="66"/>
                  </a:lnTo>
                  <a:lnTo>
                    <a:pt x="480" y="62"/>
                  </a:lnTo>
                  <a:lnTo>
                    <a:pt x="485" y="58"/>
                  </a:lnTo>
                  <a:lnTo>
                    <a:pt x="491" y="54"/>
                  </a:lnTo>
                  <a:lnTo>
                    <a:pt x="497" y="50"/>
                  </a:lnTo>
                  <a:lnTo>
                    <a:pt x="497" y="50"/>
                  </a:lnTo>
                  <a:lnTo>
                    <a:pt x="503" y="46"/>
                  </a:lnTo>
                  <a:lnTo>
                    <a:pt x="508" y="42"/>
                  </a:lnTo>
                  <a:lnTo>
                    <a:pt x="514" y="38"/>
                  </a:lnTo>
                  <a:lnTo>
                    <a:pt x="520" y="34"/>
                  </a:lnTo>
                  <a:lnTo>
                    <a:pt x="526" y="31"/>
                  </a:lnTo>
                  <a:lnTo>
                    <a:pt x="532" y="27"/>
                  </a:lnTo>
                  <a:lnTo>
                    <a:pt x="537" y="24"/>
                  </a:lnTo>
                  <a:lnTo>
                    <a:pt x="543" y="21"/>
                  </a:lnTo>
                  <a:lnTo>
                    <a:pt x="549" y="18"/>
                  </a:lnTo>
                  <a:lnTo>
                    <a:pt x="555" y="15"/>
                  </a:lnTo>
                  <a:lnTo>
                    <a:pt x="560" y="12"/>
                  </a:lnTo>
                  <a:lnTo>
                    <a:pt x="566" y="9"/>
                  </a:lnTo>
                  <a:lnTo>
                    <a:pt x="572" y="7"/>
                  </a:lnTo>
                  <a:lnTo>
                    <a:pt x="577" y="4"/>
                  </a:lnTo>
                  <a:lnTo>
                    <a:pt x="583" y="2"/>
                  </a:lnTo>
                  <a:lnTo>
                    <a:pt x="58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26" name="path"/>
          <p:cNvSpPr/>
          <p:nvPr/>
        </p:nvSpPr>
        <p:spPr>
          <a:xfrm>
            <a:off x="6228746" y="1941476"/>
            <a:ext cx="106528" cy="75080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2960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52" name="group 352"/>
          <p:cNvGrpSpPr/>
          <p:nvPr/>
        </p:nvGrpSpPr>
        <p:grpSpPr>
          <a:xfrm rot="21600000">
            <a:off x="6403659" y="1941476"/>
            <a:ext cx="106604" cy="217465"/>
            <a:chOff x="0" y="0"/>
            <a:chExt cx="106604" cy="217465"/>
          </a:xfrm>
        </p:grpSpPr>
        <p:sp>
          <p:nvSpPr>
            <p:cNvPr id="1527" name="path"/>
            <p:cNvSpPr/>
            <p:nvPr/>
          </p:nvSpPr>
          <p:spPr>
            <a:xfrm>
              <a:off x="0" y="142224"/>
              <a:ext cx="106604" cy="75241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1"/>
                    <a:pt x="39" y="116"/>
                    <a:pt x="81" y="116"/>
                  </a:cubicBezTo>
                  <a:cubicBezTo>
                    <a:pt x="128" y="116"/>
                    <a:pt x="164" y="91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9" y="2"/>
                    <a:pt x="2" y="27"/>
                    <a:pt x="2" y="5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28" name="path"/>
            <p:cNvSpPr/>
            <p:nvPr/>
          </p:nvSpPr>
          <p:spPr>
            <a:xfrm>
              <a:off x="0" y="0"/>
              <a:ext cx="106604" cy="144905"/>
            </a:xfrm>
            <a:custGeom>
              <a:avLst/>
              <a:gdLst/>
              <a:ahLst/>
              <a:cxnLst/>
              <a:rect l="0" t="0" r="0" b="0"/>
              <a:pathLst>
                <a:path w="167" h="228">
                  <a:moveTo>
                    <a:pt x="2" y="166"/>
                  </a:moveTo>
                  <a:cubicBezTo>
                    <a:pt x="2" y="200"/>
                    <a:pt x="39" y="226"/>
                    <a:pt x="81" y="226"/>
                  </a:cubicBezTo>
                  <a:cubicBezTo>
                    <a:pt x="128" y="226"/>
                    <a:pt x="164" y="200"/>
                    <a:pt x="164" y="166"/>
                  </a:cubicBezTo>
                  <a:cubicBezTo>
                    <a:pt x="164" y="137"/>
                    <a:pt x="128" y="111"/>
                    <a:pt x="81" y="111"/>
                  </a:cubicBezTo>
                  <a:cubicBezTo>
                    <a:pt x="39" y="111"/>
                    <a:pt x="2" y="137"/>
                    <a:pt x="2" y="166"/>
                  </a:cubicBezTo>
                </a:path>
                <a:path w="167" h="228">
                  <a:moveTo>
                    <a:pt x="2" y="57"/>
                  </a:moveTo>
                  <a:cubicBezTo>
                    <a:pt x="2" y="90"/>
                    <a:pt x="39" y="116"/>
                    <a:pt x="81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9" y="2"/>
                    <a:pt x="2" y="27"/>
                    <a:pt x="2" y="5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29" name="path"/>
            <p:cNvSpPr/>
            <p:nvPr/>
          </p:nvSpPr>
          <p:spPr>
            <a:xfrm>
              <a:off x="0" y="69717"/>
              <a:ext cx="106604" cy="75187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0"/>
                    <a:pt x="39" y="116"/>
                    <a:pt x="81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9" y="2"/>
                    <a:pt x="2" y="27"/>
                    <a:pt x="2" y="5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30" name="path"/>
          <p:cNvSpPr/>
          <p:nvPr/>
        </p:nvSpPr>
        <p:spPr>
          <a:xfrm>
            <a:off x="5707272" y="2083700"/>
            <a:ext cx="106604" cy="75241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1"/>
                  <a:pt x="38" y="116"/>
                  <a:pt x="80" y="116"/>
                </a:cubicBezTo>
                <a:cubicBezTo>
                  <a:pt x="128" y="116"/>
                  <a:pt x="164" y="91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66CC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31" name="path"/>
          <p:cNvSpPr/>
          <p:nvPr/>
        </p:nvSpPr>
        <p:spPr>
          <a:xfrm>
            <a:off x="5882261" y="1941476"/>
            <a:ext cx="106528" cy="75080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9" y="116"/>
                  <a:pt x="81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1" y="2"/>
                </a:cubicBezTo>
                <a:cubicBezTo>
                  <a:pt x="39" y="2"/>
                  <a:pt x="2" y="27"/>
                  <a:pt x="2" y="57"/>
                </a:cubicBezTo>
              </a:path>
            </a:pathLst>
          </a:custGeom>
          <a:solidFill>
            <a:srgbClr val="002960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32" name="path"/>
          <p:cNvSpPr/>
          <p:nvPr/>
        </p:nvSpPr>
        <p:spPr>
          <a:xfrm>
            <a:off x="5707272" y="2223404"/>
            <a:ext cx="106604" cy="75241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1"/>
                  <a:pt x="38" y="116"/>
                  <a:pt x="80" y="116"/>
                </a:cubicBezTo>
                <a:cubicBezTo>
                  <a:pt x="128" y="116"/>
                  <a:pt x="164" y="91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66CC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33" name="path"/>
          <p:cNvSpPr/>
          <p:nvPr/>
        </p:nvSpPr>
        <p:spPr>
          <a:xfrm>
            <a:off x="6053604" y="1941476"/>
            <a:ext cx="106528" cy="75080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1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1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66CC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534" name="table 1534"/>
          <p:cNvGraphicFramePr>
            <a:graphicFrameLocks noGrp="1"/>
          </p:cNvGraphicFramePr>
          <p:nvPr/>
        </p:nvGraphicFramePr>
        <p:xfrm>
          <a:off x="5755366" y="1975231"/>
          <a:ext cx="707390" cy="362584"/>
        </p:xfrm>
        <a:graphic>
          <a:graphicData uri="http://schemas.openxmlformats.org/drawingml/2006/table">
            <a:tbl>
              <a:tblPr/>
              <a:tblGrid>
                <a:gridCol w="707390"/>
              </a:tblGrid>
              <a:tr h="3562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35" name="rect"/>
          <p:cNvSpPr/>
          <p:nvPr/>
        </p:nvSpPr>
        <p:spPr>
          <a:xfrm>
            <a:off x="4744540" y="5052072"/>
            <a:ext cx="1777282" cy="99830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54" name="group 354"/>
          <p:cNvGrpSpPr/>
          <p:nvPr/>
        </p:nvGrpSpPr>
        <p:grpSpPr>
          <a:xfrm rot="21600000">
            <a:off x="4739510" y="5035079"/>
            <a:ext cx="1782312" cy="133957"/>
            <a:chOff x="0" y="0"/>
            <a:chExt cx="1782312" cy="133957"/>
          </a:xfrm>
        </p:grpSpPr>
        <p:sp>
          <p:nvSpPr>
            <p:cNvPr id="1536" name="path"/>
            <p:cNvSpPr/>
            <p:nvPr/>
          </p:nvSpPr>
          <p:spPr>
            <a:xfrm>
              <a:off x="5030" y="16992"/>
              <a:ext cx="1777282" cy="99830"/>
            </a:xfrm>
            <a:custGeom>
              <a:avLst/>
              <a:gdLst/>
              <a:ahLst/>
              <a:cxnLst/>
              <a:rect l="0" t="0" r="0" b="0"/>
              <a:pathLst>
                <a:path w="2798" h="157">
                  <a:moveTo>
                    <a:pt x="2" y="154"/>
                  </a:moveTo>
                  <a:lnTo>
                    <a:pt x="2796" y="154"/>
                  </a:lnTo>
                  <a:lnTo>
                    <a:pt x="2796" y="2"/>
                  </a:lnTo>
                  <a:lnTo>
                    <a:pt x="2" y="2"/>
                  </a:lnTo>
                  <a:lnTo>
                    <a:pt x="2" y="154"/>
                  </a:lnTo>
                  <a:close/>
                </a:path>
              </a:pathLst>
            </a:custGeom>
            <a:noFill/>
            <a:ln w="309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37" name="path"/>
            <p:cNvSpPr/>
            <p:nvPr/>
          </p:nvSpPr>
          <p:spPr>
            <a:xfrm>
              <a:off x="0" y="0"/>
              <a:ext cx="10060" cy="133957"/>
            </a:xfrm>
            <a:custGeom>
              <a:avLst/>
              <a:gdLst/>
              <a:ahLst/>
              <a:cxnLst/>
              <a:rect l="0" t="0" r="0" b="0"/>
              <a:pathLst>
                <a:path w="15" h="210">
                  <a:moveTo>
                    <a:pt x="7" y="0"/>
                  </a:moveTo>
                  <a:lnTo>
                    <a:pt x="7" y="210"/>
                  </a:lnTo>
                </a:path>
              </a:pathLst>
            </a:custGeom>
            <a:noFill/>
            <a:ln w="927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38" name="rect"/>
          <p:cNvSpPr/>
          <p:nvPr/>
        </p:nvSpPr>
        <p:spPr>
          <a:xfrm>
            <a:off x="6786666" y="5052072"/>
            <a:ext cx="1768644" cy="99830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56" name="group 356"/>
          <p:cNvGrpSpPr/>
          <p:nvPr/>
        </p:nvGrpSpPr>
        <p:grpSpPr>
          <a:xfrm rot="21600000">
            <a:off x="6781631" y="5035079"/>
            <a:ext cx="1773679" cy="133957"/>
            <a:chOff x="0" y="0"/>
            <a:chExt cx="1773679" cy="133957"/>
          </a:xfrm>
        </p:grpSpPr>
        <p:sp>
          <p:nvSpPr>
            <p:cNvPr id="1539" name="path"/>
            <p:cNvSpPr/>
            <p:nvPr/>
          </p:nvSpPr>
          <p:spPr>
            <a:xfrm>
              <a:off x="5034" y="16992"/>
              <a:ext cx="1768644" cy="99830"/>
            </a:xfrm>
            <a:custGeom>
              <a:avLst/>
              <a:gdLst/>
              <a:ahLst/>
              <a:cxnLst/>
              <a:rect l="0" t="0" r="0" b="0"/>
              <a:pathLst>
                <a:path w="2785" h="157">
                  <a:moveTo>
                    <a:pt x="2" y="154"/>
                  </a:moveTo>
                  <a:lnTo>
                    <a:pt x="2782" y="154"/>
                  </a:lnTo>
                  <a:lnTo>
                    <a:pt x="2782" y="2"/>
                  </a:lnTo>
                  <a:lnTo>
                    <a:pt x="2" y="2"/>
                  </a:lnTo>
                  <a:lnTo>
                    <a:pt x="2" y="154"/>
                  </a:lnTo>
                  <a:close/>
                </a:path>
              </a:pathLst>
            </a:custGeom>
            <a:noFill/>
            <a:ln w="309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40" name="path"/>
            <p:cNvSpPr/>
            <p:nvPr/>
          </p:nvSpPr>
          <p:spPr>
            <a:xfrm>
              <a:off x="0" y="0"/>
              <a:ext cx="10068" cy="133957"/>
            </a:xfrm>
            <a:custGeom>
              <a:avLst/>
              <a:gdLst/>
              <a:ahLst/>
              <a:cxnLst/>
              <a:rect l="0" t="0" r="0" b="0"/>
              <a:pathLst>
                <a:path w="15" h="210">
                  <a:moveTo>
                    <a:pt x="7" y="0"/>
                  </a:moveTo>
                  <a:lnTo>
                    <a:pt x="7" y="210"/>
                  </a:lnTo>
                </a:path>
              </a:pathLst>
            </a:custGeom>
            <a:noFill/>
            <a:ln w="928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42" name="rect"/>
          <p:cNvSpPr/>
          <p:nvPr/>
        </p:nvSpPr>
        <p:spPr>
          <a:xfrm>
            <a:off x="6786666" y="5206067"/>
            <a:ext cx="1405491" cy="99830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58" name="group 358"/>
          <p:cNvGrpSpPr/>
          <p:nvPr/>
        </p:nvGrpSpPr>
        <p:grpSpPr>
          <a:xfrm rot="21600000">
            <a:off x="6781631" y="5189074"/>
            <a:ext cx="1410526" cy="133957"/>
            <a:chOff x="0" y="0"/>
            <a:chExt cx="1410526" cy="133957"/>
          </a:xfrm>
        </p:grpSpPr>
        <p:sp>
          <p:nvSpPr>
            <p:cNvPr id="1543" name="path"/>
            <p:cNvSpPr/>
            <p:nvPr/>
          </p:nvSpPr>
          <p:spPr>
            <a:xfrm>
              <a:off x="5034" y="16992"/>
              <a:ext cx="1405491" cy="99830"/>
            </a:xfrm>
            <a:custGeom>
              <a:avLst/>
              <a:gdLst/>
              <a:ahLst/>
              <a:cxnLst/>
              <a:rect l="0" t="0" r="0" b="0"/>
              <a:pathLst>
                <a:path w="2213" h="157">
                  <a:moveTo>
                    <a:pt x="2" y="154"/>
                  </a:moveTo>
                  <a:lnTo>
                    <a:pt x="2210" y="154"/>
                  </a:lnTo>
                  <a:lnTo>
                    <a:pt x="2210" y="2"/>
                  </a:lnTo>
                  <a:lnTo>
                    <a:pt x="2" y="2"/>
                  </a:lnTo>
                  <a:lnTo>
                    <a:pt x="2" y="154"/>
                  </a:lnTo>
                  <a:close/>
                </a:path>
              </a:pathLst>
            </a:custGeom>
            <a:noFill/>
            <a:ln w="309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44" name="path"/>
            <p:cNvSpPr/>
            <p:nvPr/>
          </p:nvSpPr>
          <p:spPr>
            <a:xfrm>
              <a:off x="0" y="0"/>
              <a:ext cx="10068" cy="133957"/>
            </a:xfrm>
            <a:custGeom>
              <a:avLst/>
              <a:gdLst/>
              <a:ahLst/>
              <a:cxnLst/>
              <a:rect l="0" t="0" r="0" b="0"/>
              <a:pathLst>
                <a:path w="15" h="210">
                  <a:moveTo>
                    <a:pt x="7" y="0"/>
                  </a:moveTo>
                  <a:lnTo>
                    <a:pt x="7" y="210"/>
                  </a:lnTo>
                </a:path>
              </a:pathLst>
            </a:custGeom>
            <a:noFill/>
            <a:ln w="928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45" name="rect"/>
          <p:cNvSpPr/>
          <p:nvPr/>
        </p:nvSpPr>
        <p:spPr>
          <a:xfrm>
            <a:off x="4744540" y="5206067"/>
            <a:ext cx="1377531" cy="99830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60" name="group 360"/>
          <p:cNvGrpSpPr/>
          <p:nvPr/>
        </p:nvGrpSpPr>
        <p:grpSpPr>
          <a:xfrm rot="21600000">
            <a:off x="4739510" y="5189074"/>
            <a:ext cx="1382561" cy="133957"/>
            <a:chOff x="0" y="0"/>
            <a:chExt cx="1382561" cy="133957"/>
          </a:xfrm>
        </p:grpSpPr>
        <p:sp>
          <p:nvSpPr>
            <p:cNvPr id="1546" name="path"/>
            <p:cNvSpPr/>
            <p:nvPr/>
          </p:nvSpPr>
          <p:spPr>
            <a:xfrm>
              <a:off x="5030" y="16992"/>
              <a:ext cx="1377531" cy="99830"/>
            </a:xfrm>
            <a:custGeom>
              <a:avLst/>
              <a:gdLst/>
              <a:ahLst/>
              <a:cxnLst/>
              <a:rect l="0" t="0" r="0" b="0"/>
              <a:pathLst>
                <a:path w="2169" h="157">
                  <a:moveTo>
                    <a:pt x="2" y="154"/>
                  </a:moveTo>
                  <a:lnTo>
                    <a:pt x="2166" y="154"/>
                  </a:lnTo>
                  <a:lnTo>
                    <a:pt x="2166" y="2"/>
                  </a:lnTo>
                  <a:lnTo>
                    <a:pt x="2" y="2"/>
                  </a:lnTo>
                  <a:lnTo>
                    <a:pt x="2" y="154"/>
                  </a:lnTo>
                  <a:close/>
                </a:path>
              </a:pathLst>
            </a:custGeom>
            <a:noFill/>
            <a:ln w="309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47" name="path"/>
            <p:cNvSpPr/>
            <p:nvPr/>
          </p:nvSpPr>
          <p:spPr>
            <a:xfrm>
              <a:off x="0" y="0"/>
              <a:ext cx="10060" cy="133957"/>
            </a:xfrm>
            <a:custGeom>
              <a:avLst/>
              <a:gdLst/>
              <a:ahLst/>
              <a:cxnLst/>
              <a:rect l="0" t="0" r="0" b="0"/>
              <a:pathLst>
                <a:path w="15" h="210">
                  <a:moveTo>
                    <a:pt x="7" y="0"/>
                  </a:moveTo>
                  <a:lnTo>
                    <a:pt x="7" y="210"/>
                  </a:lnTo>
                </a:path>
              </a:pathLst>
            </a:custGeom>
            <a:noFill/>
            <a:ln w="927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62" name="group 362"/>
          <p:cNvGrpSpPr/>
          <p:nvPr/>
        </p:nvGrpSpPr>
        <p:grpSpPr>
          <a:xfrm rot="21600000">
            <a:off x="7626890" y="2649420"/>
            <a:ext cx="703590" cy="246538"/>
            <a:chOff x="0" y="0"/>
            <a:chExt cx="703590" cy="246538"/>
          </a:xfrm>
        </p:grpSpPr>
        <p:sp>
          <p:nvSpPr>
            <p:cNvPr id="1549" name="path"/>
            <p:cNvSpPr/>
            <p:nvPr/>
          </p:nvSpPr>
          <p:spPr>
            <a:xfrm>
              <a:off x="0" y="18282"/>
              <a:ext cx="703590" cy="209376"/>
            </a:xfrm>
            <a:custGeom>
              <a:avLst/>
              <a:gdLst/>
              <a:ahLst/>
              <a:cxnLst/>
              <a:rect l="0" t="0" r="0" b="0"/>
              <a:pathLst>
                <a:path w="1108" h="329">
                  <a:moveTo>
                    <a:pt x="2" y="327"/>
                  </a:moveTo>
                  <a:moveTo>
                    <a:pt x="2" y="327"/>
                  </a:moveTo>
                  <a:lnTo>
                    <a:pt x="1105" y="327"/>
                  </a:lnTo>
                  <a:lnTo>
                    <a:pt x="1105" y="2"/>
                  </a:lnTo>
                  <a:lnTo>
                    <a:pt x="2" y="2"/>
                  </a:lnTo>
                  <a:lnTo>
                    <a:pt x="2" y="32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50" name="path"/>
            <p:cNvSpPr/>
            <p:nvPr/>
          </p:nvSpPr>
          <p:spPr>
            <a:xfrm>
              <a:off x="397689" y="0"/>
              <a:ext cx="134038" cy="246538"/>
            </a:xfrm>
            <a:custGeom>
              <a:avLst/>
              <a:gdLst/>
              <a:ahLst/>
              <a:cxnLst/>
              <a:rect l="0" t="0" r="0" b="0"/>
              <a:pathLst>
                <a:path w="211" h="388">
                  <a:moveTo>
                    <a:pt x="206" y="0"/>
                  </a:moveTo>
                  <a:lnTo>
                    <a:pt x="57" y="387"/>
                  </a:lnTo>
                  <a:moveTo>
                    <a:pt x="152" y="0"/>
                  </a:moveTo>
                  <a:lnTo>
                    <a:pt x="4" y="387"/>
                  </a:lnTo>
                </a:path>
              </a:pathLst>
            </a:custGeom>
            <a:noFill/>
            <a:ln w="467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51" name="textbox 1551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364" name="group 36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1554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55" name="textbox 1555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9969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D</a:t>
              </a:r>
              <a:endParaRPr lang="en-US" altLang="en-US" sz="1800" dirty="0"/>
            </a:p>
          </p:txBody>
        </p:sp>
      </p:grpSp>
      <p:sp>
        <p:nvSpPr>
          <p:cNvPr id="1556" name="path"/>
          <p:cNvSpPr/>
          <p:nvPr/>
        </p:nvSpPr>
        <p:spPr>
          <a:xfrm>
            <a:off x="5275250" y="4393398"/>
            <a:ext cx="890385" cy="99830"/>
          </a:xfrm>
          <a:custGeom>
            <a:avLst/>
            <a:gdLst/>
            <a:ahLst/>
            <a:cxnLst/>
            <a:rect l="0" t="0" r="0" b="0"/>
            <a:pathLst>
              <a:path w="1402" h="157">
                <a:moveTo>
                  <a:pt x="2" y="154"/>
                </a:moveTo>
                <a:lnTo>
                  <a:pt x="1399" y="154"/>
                </a:lnTo>
                <a:lnTo>
                  <a:pt x="1399" y="2"/>
                </a:lnTo>
                <a:lnTo>
                  <a:pt x="2" y="2"/>
                </a:lnTo>
                <a:lnTo>
                  <a:pt x="2" y="154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09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57" name="path"/>
          <p:cNvSpPr/>
          <p:nvPr/>
        </p:nvSpPr>
        <p:spPr>
          <a:xfrm>
            <a:off x="7220432" y="4393398"/>
            <a:ext cx="722695" cy="99830"/>
          </a:xfrm>
          <a:custGeom>
            <a:avLst/>
            <a:gdLst/>
            <a:ahLst/>
            <a:cxnLst/>
            <a:rect l="0" t="0" r="0" b="0"/>
            <a:pathLst>
              <a:path w="1138" h="157">
                <a:moveTo>
                  <a:pt x="2" y="154"/>
                </a:moveTo>
                <a:lnTo>
                  <a:pt x="1135" y="154"/>
                </a:lnTo>
                <a:lnTo>
                  <a:pt x="1135" y="2"/>
                </a:lnTo>
                <a:lnTo>
                  <a:pt x="2" y="2"/>
                </a:lnTo>
                <a:lnTo>
                  <a:pt x="2" y="154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094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58" name="path"/>
          <p:cNvSpPr/>
          <p:nvPr/>
        </p:nvSpPr>
        <p:spPr>
          <a:xfrm>
            <a:off x="5809481" y="4239403"/>
            <a:ext cx="712308" cy="99830"/>
          </a:xfrm>
          <a:custGeom>
            <a:avLst/>
            <a:gdLst/>
            <a:ahLst/>
            <a:cxnLst/>
            <a:rect l="0" t="0" r="0" b="0"/>
            <a:pathLst>
              <a:path w="1121" h="157">
                <a:moveTo>
                  <a:pt x="2" y="154"/>
                </a:moveTo>
                <a:lnTo>
                  <a:pt x="1119" y="154"/>
                </a:lnTo>
                <a:lnTo>
                  <a:pt x="1119" y="2"/>
                </a:lnTo>
                <a:lnTo>
                  <a:pt x="2" y="2"/>
                </a:lnTo>
                <a:lnTo>
                  <a:pt x="2" y="154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w="309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59" name="path"/>
          <p:cNvSpPr/>
          <p:nvPr/>
        </p:nvSpPr>
        <p:spPr>
          <a:xfrm>
            <a:off x="6961606" y="2117001"/>
            <a:ext cx="102270" cy="652143"/>
          </a:xfrm>
          <a:custGeom>
            <a:avLst/>
            <a:gdLst/>
            <a:ahLst/>
            <a:cxnLst/>
            <a:rect l="0" t="0" r="0" b="0"/>
            <a:pathLst>
              <a:path w="161" h="1026">
                <a:moveTo>
                  <a:pt x="0" y="0"/>
                </a:moveTo>
                <a:lnTo>
                  <a:pt x="161" y="513"/>
                </a:lnTo>
                <a:lnTo>
                  <a:pt x="0" y="1026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60" name="textbox 1560"/>
          <p:cNvSpPr/>
          <p:nvPr/>
        </p:nvSpPr>
        <p:spPr>
          <a:xfrm>
            <a:off x="4666080" y="3840897"/>
            <a:ext cx="484505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55245" indent="-42545" algn="l" rtl="0" eaLnBrk="0">
              <a:lnSpc>
                <a:spcPct val="12100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400" b="1" spc="5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400" spc="5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tons 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561" name="path"/>
          <p:cNvSpPr/>
          <p:nvPr/>
        </p:nvSpPr>
        <p:spPr>
          <a:xfrm>
            <a:off x="7933218" y="4239403"/>
            <a:ext cx="622093" cy="99830"/>
          </a:xfrm>
          <a:custGeom>
            <a:avLst/>
            <a:gdLst/>
            <a:ahLst/>
            <a:cxnLst/>
            <a:rect l="0" t="0" r="0" b="0"/>
            <a:pathLst>
              <a:path w="979" h="157">
                <a:moveTo>
                  <a:pt x="2" y="154"/>
                </a:moveTo>
                <a:lnTo>
                  <a:pt x="977" y="154"/>
                </a:lnTo>
                <a:lnTo>
                  <a:pt x="977" y="2"/>
                </a:lnTo>
                <a:lnTo>
                  <a:pt x="2" y="2"/>
                </a:lnTo>
                <a:lnTo>
                  <a:pt x="2" y="154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w="3094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62" name="rect"/>
          <p:cNvSpPr/>
          <p:nvPr/>
        </p:nvSpPr>
        <p:spPr>
          <a:xfrm>
            <a:off x="5335783" y="5702278"/>
            <a:ext cx="594763" cy="9983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63" name="textbox 1563"/>
          <p:cNvSpPr/>
          <p:nvPr/>
        </p:nvSpPr>
        <p:spPr>
          <a:xfrm>
            <a:off x="6704975" y="3840212"/>
            <a:ext cx="447675" cy="1758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53340" indent="-40640" algn="l" rtl="0" eaLnBrk="0">
              <a:lnSpc>
                <a:spcPct val="12300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Speed</a:t>
            </a:r>
            <a:r>
              <a:rPr sz="400" b="1" spc="3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400" spc="3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km</a:t>
            </a:r>
            <a:r>
              <a:rPr sz="400" spc="33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 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566" name="textbox 1566"/>
          <p:cNvSpPr/>
          <p:nvPr/>
        </p:nvSpPr>
        <p:spPr>
          <a:xfrm>
            <a:off x="6500924" y="1480990"/>
            <a:ext cx="275590" cy="1778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4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&lt;500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  <a:p>
            <a:pPr marL="12700" algn="l" rtl="0" eaLnBrk="0">
              <a:lnSpc>
                <a:spcPts val="715"/>
              </a:lnSpc>
              <a:spcBef>
                <a:spcPts val="5"/>
              </a:spcBef>
            </a:pPr>
            <a:r>
              <a:rPr sz="4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&lt;2000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568" name="textbox 1568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14</a:t>
            </a:r>
            <a:endParaRPr lang="en-US" altLang="en-US" sz="900" dirty="0"/>
          </a:p>
        </p:txBody>
      </p:sp>
      <p:sp>
        <p:nvSpPr>
          <p:cNvPr id="1569" name="textbox 1569"/>
          <p:cNvSpPr/>
          <p:nvPr/>
        </p:nvSpPr>
        <p:spPr>
          <a:xfrm>
            <a:off x="6708016" y="4641956"/>
            <a:ext cx="528319" cy="86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000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</a:t>
            </a:r>
            <a:r>
              <a:rPr sz="400" spc="3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speed</a:t>
            </a:r>
            <a:r>
              <a:rPr sz="400" b="1" spc="3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400" spc="3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400" spc="27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400" dirty="0"/>
          </a:p>
        </p:txBody>
      </p:sp>
      <p:grpSp>
        <p:nvGrpSpPr>
          <p:cNvPr id="366" name="group 366"/>
          <p:cNvGrpSpPr/>
          <p:nvPr/>
        </p:nvGrpSpPr>
        <p:grpSpPr>
          <a:xfrm rot="21600000">
            <a:off x="6403659" y="1799091"/>
            <a:ext cx="175142" cy="147747"/>
            <a:chOff x="0" y="0"/>
            <a:chExt cx="175142" cy="147747"/>
          </a:xfrm>
        </p:grpSpPr>
        <p:sp>
          <p:nvSpPr>
            <p:cNvPr id="1570" name="path"/>
            <p:cNvSpPr/>
            <p:nvPr/>
          </p:nvSpPr>
          <p:spPr>
            <a:xfrm>
              <a:off x="68612" y="0"/>
              <a:ext cx="106529" cy="75187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0"/>
                    <a:pt x="38" y="116"/>
                    <a:pt x="80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0" y="2"/>
                  </a:cubicBezTo>
                  <a:cubicBezTo>
                    <a:pt x="38" y="2"/>
                    <a:pt x="2" y="27"/>
                    <a:pt x="2" y="5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71" name="path"/>
            <p:cNvSpPr/>
            <p:nvPr/>
          </p:nvSpPr>
          <p:spPr>
            <a:xfrm>
              <a:off x="0" y="72506"/>
              <a:ext cx="106604" cy="75241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0"/>
                    <a:pt x="39" y="116"/>
                    <a:pt x="81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9" y="2"/>
                    <a:pt x="2" y="27"/>
                    <a:pt x="2" y="5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72" name="textbox 1572"/>
          <p:cNvSpPr/>
          <p:nvPr/>
        </p:nvSpPr>
        <p:spPr>
          <a:xfrm>
            <a:off x="6023359" y="1480990"/>
            <a:ext cx="191770" cy="1778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4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  <a:p>
            <a:pPr marL="12700" algn="l" rtl="0" eaLnBrk="0">
              <a:lnSpc>
                <a:spcPts val="715"/>
              </a:lnSpc>
              <a:spcBef>
                <a:spcPts val="5"/>
              </a:spcBef>
            </a:pPr>
            <a:r>
              <a:rPr sz="4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grpSp>
        <p:nvGrpSpPr>
          <p:cNvPr id="368" name="group 368"/>
          <p:cNvGrpSpPr/>
          <p:nvPr/>
        </p:nvGrpSpPr>
        <p:grpSpPr>
          <a:xfrm rot="21600000">
            <a:off x="5882261" y="2011194"/>
            <a:ext cx="106528" cy="217572"/>
            <a:chOff x="0" y="0"/>
            <a:chExt cx="106528" cy="217572"/>
          </a:xfrm>
        </p:grpSpPr>
        <p:sp>
          <p:nvSpPr>
            <p:cNvPr id="1573" name="path"/>
            <p:cNvSpPr/>
            <p:nvPr/>
          </p:nvSpPr>
          <p:spPr>
            <a:xfrm>
              <a:off x="0" y="72506"/>
              <a:ext cx="106528" cy="75241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1"/>
                    <a:pt x="39" y="116"/>
                    <a:pt x="81" y="116"/>
                  </a:cubicBezTo>
                  <a:cubicBezTo>
                    <a:pt x="128" y="116"/>
                    <a:pt x="164" y="91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9" y="2"/>
                    <a:pt x="2" y="27"/>
                    <a:pt x="2" y="5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74" name="path"/>
            <p:cNvSpPr/>
            <p:nvPr/>
          </p:nvSpPr>
          <p:spPr>
            <a:xfrm>
              <a:off x="0" y="142384"/>
              <a:ext cx="106528" cy="75188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0"/>
                    <a:pt x="39" y="116"/>
                    <a:pt x="81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9" y="2"/>
                    <a:pt x="2" y="27"/>
                    <a:pt x="2" y="5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75" name="path"/>
            <p:cNvSpPr/>
            <p:nvPr/>
          </p:nvSpPr>
          <p:spPr>
            <a:xfrm>
              <a:off x="0" y="0"/>
              <a:ext cx="106528" cy="75187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0"/>
                    <a:pt x="39" y="116"/>
                    <a:pt x="81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9" y="2"/>
                    <a:pt x="2" y="27"/>
                    <a:pt x="2" y="5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70" name="group 370"/>
          <p:cNvGrpSpPr/>
          <p:nvPr/>
        </p:nvGrpSpPr>
        <p:grpSpPr>
          <a:xfrm rot="21600000">
            <a:off x="6053604" y="2011194"/>
            <a:ext cx="106528" cy="147747"/>
            <a:chOff x="0" y="0"/>
            <a:chExt cx="106528" cy="147747"/>
          </a:xfrm>
        </p:grpSpPr>
        <p:sp>
          <p:nvSpPr>
            <p:cNvPr id="1576" name="path"/>
            <p:cNvSpPr/>
            <p:nvPr/>
          </p:nvSpPr>
          <p:spPr>
            <a:xfrm>
              <a:off x="0" y="72506"/>
              <a:ext cx="106528" cy="75241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1"/>
                    <a:pt x="38" y="116"/>
                    <a:pt x="81" y="116"/>
                  </a:cubicBezTo>
                  <a:cubicBezTo>
                    <a:pt x="128" y="116"/>
                    <a:pt x="164" y="91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8" y="2"/>
                    <a:pt x="2" y="27"/>
                    <a:pt x="2" y="5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77" name="path"/>
            <p:cNvSpPr/>
            <p:nvPr/>
          </p:nvSpPr>
          <p:spPr>
            <a:xfrm>
              <a:off x="0" y="0"/>
              <a:ext cx="106528" cy="75187"/>
            </a:xfrm>
            <a:custGeom>
              <a:avLst/>
              <a:gdLst/>
              <a:ahLst/>
              <a:cxnLst/>
              <a:rect l="0" t="0" r="0" b="0"/>
              <a:pathLst>
                <a:path w="167" h="118">
                  <a:moveTo>
                    <a:pt x="2" y="57"/>
                  </a:moveTo>
                  <a:cubicBezTo>
                    <a:pt x="2" y="90"/>
                    <a:pt x="38" y="116"/>
                    <a:pt x="81" y="116"/>
                  </a:cubicBezTo>
                  <a:cubicBezTo>
                    <a:pt x="128" y="116"/>
                    <a:pt x="164" y="90"/>
                    <a:pt x="164" y="57"/>
                  </a:cubicBezTo>
                  <a:cubicBezTo>
                    <a:pt x="164" y="27"/>
                    <a:pt x="128" y="2"/>
                    <a:pt x="81" y="2"/>
                  </a:cubicBezTo>
                  <a:cubicBezTo>
                    <a:pt x="38" y="2"/>
                    <a:pt x="2" y="27"/>
                    <a:pt x="2" y="5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24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72" name="group 372"/>
          <p:cNvGrpSpPr/>
          <p:nvPr/>
        </p:nvGrpSpPr>
        <p:grpSpPr>
          <a:xfrm rot="21600000">
            <a:off x="5884117" y="1478391"/>
            <a:ext cx="89486" cy="164969"/>
            <a:chOff x="0" y="0"/>
            <a:chExt cx="89486" cy="164969"/>
          </a:xfrm>
        </p:grpSpPr>
        <p:sp>
          <p:nvSpPr>
            <p:cNvPr id="1578" name="path"/>
            <p:cNvSpPr/>
            <p:nvPr/>
          </p:nvSpPr>
          <p:spPr>
            <a:xfrm>
              <a:off x="2739" y="103749"/>
              <a:ext cx="84007" cy="59285"/>
            </a:xfrm>
            <a:custGeom>
              <a:avLst/>
              <a:gdLst/>
              <a:ahLst/>
              <a:cxnLst/>
              <a:rect l="0" t="0" r="0" b="0"/>
              <a:pathLst>
                <a:path w="132" h="93">
                  <a:moveTo>
                    <a:pt x="0" y="46"/>
                  </a:moveTo>
                  <a:cubicBezTo>
                    <a:pt x="0" y="20"/>
                    <a:pt x="29" y="0"/>
                    <a:pt x="66" y="0"/>
                  </a:cubicBezTo>
                  <a:cubicBezTo>
                    <a:pt x="102" y="0"/>
                    <a:pt x="132" y="20"/>
                    <a:pt x="132" y="46"/>
                  </a:cubicBezTo>
                  <a:cubicBezTo>
                    <a:pt x="132" y="72"/>
                    <a:pt x="102" y="93"/>
                    <a:pt x="66" y="93"/>
                  </a:cubicBezTo>
                  <a:cubicBezTo>
                    <a:pt x="29" y="93"/>
                    <a:pt x="0" y="72"/>
                    <a:pt x="0" y="4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79" name="path"/>
            <p:cNvSpPr/>
            <p:nvPr/>
          </p:nvSpPr>
          <p:spPr>
            <a:xfrm>
              <a:off x="0" y="101817"/>
              <a:ext cx="89486" cy="63151"/>
            </a:xfrm>
            <a:custGeom>
              <a:avLst/>
              <a:gdLst/>
              <a:ahLst/>
              <a:cxnLst/>
              <a:rect l="0" t="0" r="0" b="0"/>
              <a:pathLst>
                <a:path w="140" h="99">
                  <a:moveTo>
                    <a:pt x="4" y="49"/>
                  </a:moveTo>
                  <a:cubicBezTo>
                    <a:pt x="4" y="23"/>
                    <a:pt x="33" y="3"/>
                    <a:pt x="70" y="3"/>
                  </a:cubicBezTo>
                  <a:cubicBezTo>
                    <a:pt x="107" y="3"/>
                    <a:pt x="136" y="23"/>
                    <a:pt x="136" y="49"/>
                  </a:cubicBezTo>
                  <a:cubicBezTo>
                    <a:pt x="136" y="75"/>
                    <a:pt x="107" y="96"/>
                    <a:pt x="70" y="96"/>
                  </a:cubicBezTo>
                  <a:cubicBezTo>
                    <a:pt x="33" y="96"/>
                    <a:pt x="4" y="75"/>
                    <a:pt x="4" y="49"/>
                  </a:cubicBezTo>
                </a:path>
              </a:pathLst>
            </a:custGeom>
            <a:noFill/>
            <a:ln w="467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80" name="path"/>
            <p:cNvSpPr/>
            <p:nvPr/>
          </p:nvSpPr>
          <p:spPr>
            <a:xfrm>
              <a:off x="2739" y="1933"/>
              <a:ext cx="84007" cy="59285"/>
            </a:xfrm>
            <a:custGeom>
              <a:avLst/>
              <a:gdLst/>
              <a:ahLst/>
              <a:cxnLst/>
              <a:rect l="0" t="0" r="0" b="0"/>
              <a:pathLst>
                <a:path w="132" h="93">
                  <a:moveTo>
                    <a:pt x="0" y="46"/>
                  </a:moveTo>
                  <a:cubicBezTo>
                    <a:pt x="0" y="20"/>
                    <a:pt x="29" y="0"/>
                    <a:pt x="66" y="0"/>
                  </a:cubicBezTo>
                  <a:cubicBezTo>
                    <a:pt x="102" y="0"/>
                    <a:pt x="132" y="20"/>
                    <a:pt x="132" y="46"/>
                  </a:cubicBezTo>
                  <a:cubicBezTo>
                    <a:pt x="132" y="72"/>
                    <a:pt x="102" y="93"/>
                    <a:pt x="66" y="93"/>
                  </a:cubicBezTo>
                  <a:cubicBezTo>
                    <a:pt x="29" y="93"/>
                    <a:pt x="0" y="72"/>
                    <a:pt x="0" y="46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81" name="path"/>
            <p:cNvSpPr/>
            <p:nvPr/>
          </p:nvSpPr>
          <p:spPr>
            <a:xfrm>
              <a:off x="0" y="0"/>
              <a:ext cx="89486" cy="63151"/>
            </a:xfrm>
            <a:custGeom>
              <a:avLst/>
              <a:gdLst/>
              <a:ahLst/>
              <a:cxnLst/>
              <a:rect l="0" t="0" r="0" b="0"/>
              <a:pathLst>
                <a:path w="140" h="99">
                  <a:moveTo>
                    <a:pt x="4" y="49"/>
                  </a:moveTo>
                  <a:cubicBezTo>
                    <a:pt x="4" y="23"/>
                    <a:pt x="33" y="3"/>
                    <a:pt x="70" y="3"/>
                  </a:cubicBezTo>
                  <a:cubicBezTo>
                    <a:pt x="107" y="3"/>
                    <a:pt x="136" y="23"/>
                    <a:pt x="136" y="49"/>
                  </a:cubicBezTo>
                  <a:cubicBezTo>
                    <a:pt x="136" y="75"/>
                    <a:pt x="107" y="96"/>
                    <a:pt x="70" y="96"/>
                  </a:cubicBezTo>
                  <a:cubicBezTo>
                    <a:pt x="33" y="96"/>
                    <a:pt x="4" y="75"/>
                    <a:pt x="4" y="49"/>
                  </a:cubicBezTo>
                </a:path>
              </a:pathLst>
            </a:custGeom>
            <a:noFill/>
            <a:ln w="467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82" name="textbox 1582"/>
          <p:cNvSpPr/>
          <p:nvPr/>
        </p:nvSpPr>
        <p:spPr>
          <a:xfrm>
            <a:off x="6405689" y="5064073"/>
            <a:ext cx="210184" cy="895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505"/>
              </a:lnSpc>
            </a:pPr>
            <a:r>
              <a:rPr sz="4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4,00</a:t>
            </a:r>
            <a:r>
              <a:rPr sz="4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583" name="textbox 1583"/>
          <p:cNvSpPr/>
          <p:nvPr/>
        </p:nvSpPr>
        <p:spPr>
          <a:xfrm>
            <a:off x="6126852" y="5218240"/>
            <a:ext cx="208279" cy="895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505"/>
              </a:lnSpc>
            </a:pPr>
            <a:r>
              <a:rPr sz="4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3,10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584" name="textbox 1584"/>
          <p:cNvSpPr/>
          <p:nvPr/>
        </p:nvSpPr>
        <p:spPr>
          <a:xfrm>
            <a:off x="6023359" y="1685161"/>
            <a:ext cx="233679" cy="87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4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&lt;100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585" name="path"/>
          <p:cNvSpPr/>
          <p:nvPr/>
        </p:nvSpPr>
        <p:spPr>
          <a:xfrm>
            <a:off x="5707272" y="2365789"/>
            <a:ext cx="106604" cy="75241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91B0FF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86" name="path"/>
          <p:cNvSpPr/>
          <p:nvPr/>
        </p:nvSpPr>
        <p:spPr>
          <a:xfrm>
            <a:off x="5707272" y="2650451"/>
            <a:ext cx="106604" cy="75188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91B0FF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87" name="path"/>
          <p:cNvSpPr/>
          <p:nvPr/>
        </p:nvSpPr>
        <p:spPr>
          <a:xfrm>
            <a:off x="5707272" y="2508067"/>
            <a:ext cx="106604" cy="75187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66CC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88" name="path"/>
          <p:cNvSpPr/>
          <p:nvPr/>
        </p:nvSpPr>
        <p:spPr>
          <a:xfrm>
            <a:off x="6228746" y="2083700"/>
            <a:ext cx="106528" cy="75241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1"/>
                  <a:pt x="38" y="116"/>
                  <a:pt x="80" y="116"/>
                </a:cubicBezTo>
                <a:cubicBezTo>
                  <a:pt x="128" y="116"/>
                  <a:pt x="164" y="91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3EDF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89" name="path"/>
          <p:cNvSpPr/>
          <p:nvPr/>
        </p:nvSpPr>
        <p:spPr>
          <a:xfrm>
            <a:off x="6228746" y="2223404"/>
            <a:ext cx="106528" cy="75241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1"/>
                  <a:pt x="38" y="116"/>
                  <a:pt x="80" y="116"/>
                </a:cubicBezTo>
                <a:cubicBezTo>
                  <a:pt x="128" y="116"/>
                  <a:pt x="164" y="91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66CC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90" name="path"/>
          <p:cNvSpPr/>
          <p:nvPr/>
        </p:nvSpPr>
        <p:spPr>
          <a:xfrm>
            <a:off x="5360978" y="2508067"/>
            <a:ext cx="106566" cy="75187"/>
          </a:xfrm>
          <a:custGeom>
            <a:avLst/>
            <a:gdLst/>
            <a:ahLst/>
            <a:cxnLst/>
            <a:rect l="0" t="0" r="0" b="0"/>
            <a:pathLst>
              <a:path w="167" h="118">
                <a:moveTo>
                  <a:pt x="2" y="57"/>
                </a:moveTo>
                <a:cubicBezTo>
                  <a:pt x="2" y="90"/>
                  <a:pt x="38" y="116"/>
                  <a:pt x="80" y="116"/>
                </a:cubicBezTo>
                <a:cubicBezTo>
                  <a:pt x="128" y="116"/>
                  <a:pt x="164" y="90"/>
                  <a:pt x="164" y="57"/>
                </a:cubicBezTo>
                <a:cubicBezTo>
                  <a:pt x="164" y="27"/>
                  <a:pt x="128" y="2"/>
                  <a:pt x="80" y="2"/>
                </a:cubicBezTo>
                <a:cubicBezTo>
                  <a:pt x="38" y="2"/>
                  <a:pt x="2" y="27"/>
                  <a:pt x="2" y="57"/>
                </a:cubicBezTo>
              </a:path>
            </a:pathLst>
          </a:custGeom>
          <a:solidFill>
            <a:srgbClr val="002960">
              <a:alpha val="100000"/>
            </a:srgbClr>
          </a:solidFill>
          <a:ln w="324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91" name="path"/>
          <p:cNvSpPr/>
          <p:nvPr/>
        </p:nvSpPr>
        <p:spPr>
          <a:xfrm>
            <a:off x="6720178" y="5622247"/>
            <a:ext cx="1902897" cy="4106"/>
          </a:xfrm>
          <a:custGeom>
            <a:avLst/>
            <a:gdLst/>
            <a:ahLst/>
            <a:cxnLst/>
            <a:rect l="0" t="0" r="0" b="0"/>
            <a:pathLst>
              <a:path w="2996" h="6">
                <a:moveTo>
                  <a:pt x="1032" y="3"/>
                </a:moveTo>
                <a:lnTo>
                  <a:pt x="1964" y="3"/>
                </a:lnTo>
                <a:moveTo>
                  <a:pt x="0" y="3"/>
                </a:moveTo>
                <a:lnTo>
                  <a:pt x="932" y="3"/>
                </a:lnTo>
                <a:moveTo>
                  <a:pt x="2064" y="3"/>
                </a:moveTo>
                <a:lnTo>
                  <a:pt x="2996" y="3"/>
                </a:lnTo>
              </a:path>
            </a:pathLst>
          </a:custGeom>
          <a:noFill/>
          <a:ln w="4471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92" name="textbox 1592"/>
          <p:cNvSpPr/>
          <p:nvPr/>
        </p:nvSpPr>
        <p:spPr>
          <a:xfrm>
            <a:off x="6725908" y="5064640"/>
            <a:ext cx="64135" cy="2374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  <a:p>
            <a:pPr algn="l" rtl="0" eaLnBrk="0">
              <a:lnSpc>
                <a:spcPct val="105000"/>
              </a:lnSpc>
            </a:pPr>
            <a:endParaRPr lang="en-US" altLang="en-US" sz="600" dirty="0"/>
          </a:p>
          <a:p>
            <a:pPr marL="12700" algn="l" rtl="0" eaLnBrk="0">
              <a:lnSpc>
                <a:spcPct val="94000"/>
              </a:lnSpc>
              <a:spcBef>
                <a:spcPts val="5"/>
              </a:spcBef>
            </a:pP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593" name="textbox 1593"/>
          <p:cNvSpPr/>
          <p:nvPr/>
        </p:nvSpPr>
        <p:spPr>
          <a:xfrm>
            <a:off x="8480888" y="3308898"/>
            <a:ext cx="168910" cy="86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5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</a:t>
            </a:r>
            <a:r>
              <a:rPr sz="5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500" dirty="0"/>
          </a:p>
        </p:txBody>
      </p:sp>
      <p:sp>
        <p:nvSpPr>
          <p:cNvPr id="1594" name="textbox 1594"/>
          <p:cNvSpPr/>
          <p:nvPr/>
        </p:nvSpPr>
        <p:spPr>
          <a:xfrm>
            <a:off x="8419155" y="4718893"/>
            <a:ext cx="167004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0.6</a:t>
            </a:r>
            <a:r>
              <a:rPr sz="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400" dirty="0"/>
          </a:p>
        </p:txBody>
      </p:sp>
      <p:sp>
        <p:nvSpPr>
          <p:cNvPr id="1595" name="textbox 1595"/>
          <p:cNvSpPr/>
          <p:nvPr/>
        </p:nvSpPr>
        <p:spPr>
          <a:xfrm>
            <a:off x="8499966" y="5064640"/>
            <a:ext cx="167004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0.6</a:t>
            </a:r>
            <a:r>
              <a:rPr sz="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400" dirty="0"/>
          </a:p>
        </p:txBody>
      </p:sp>
      <p:grpSp>
        <p:nvGrpSpPr>
          <p:cNvPr id="374" name="group 374"/>
          <p:cNvGrpSpPr/>
          <p:nvPr/>
        </p:nvGrpSpPr>
        <p:grpSpPr>
          <a:xfrm rot="21600000">
            <a:off x="6361682" y="1580208"/>
            <a:ext cx="89486" cy="63151"/>
            <a:chOff x="0" y="0"/>
            <a:chExt cx="89486" cy="63151"/>
          </a:xfrm>
        </p:grpSpPr>
        <p:sp>
          <p:nvSpPr>
            <p:cNvPr id="1596" name="path"/>
            <p:cNvSpPr/>
            <p:nvPr/>
          </p:nvSpPr>
          <p:spPr>
            <a:xfrm>
              <a:off x="2739" y="1933"/>
              <a:ext cx="84007" cy="59285"/>
            </a:xfrm>
            <a:custGeom>
              <a:avLst/>
              <a:gdLst/>
              <a:ahLst/>
              <a:cxnLst/>
              <a:rect l="0" t="0" r="0" b="0"/>
              <a:pathLst>
                <a:path w="132" h="93">
                  <a:moveTo>
                    <a:pt x="0" y="46"/>
                  </a:moveTo>
                  <a:cubicBezTo>
                    <a:pt x="0" y="20"/>
                    <a:pt x="29" y="0"/>
                    <a:pt x="66" y="0"/>
                  </a:cubicBezTo>
                  <a:cubicBezTo>
                    <a:pt x="102" y="0"/>
                    <a:pt x="132" y="20"/>
                    <a:pt x="132" y="46"/>
                  </a:cubicBezTo>
                  <a:cubicBezTo>
                    <a:pt x="132" y="72"/>
                    <a:pt x="102" y="93"/>
                    <a:pt x="66" y="93"/>
                  </a:cubicBezTo>
                  <a:cubicBezTo>
                    <a:pt x="29" y="93"/>
                    <a:pt x="0" y="72"/>
                    <a:pt x="0" y="46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97" name="path"/>
            <p:cNvSpPr/>
            <p:nvPr/>
          </p:nvSpPr>
          <p:spPr>
            <a:xfrm>
              <a:off x="0" y="0"/>
              <a:ext cx="89486" cy="63151"/>
            </a:xfrm>
            <a:custGeom>
              <a:avLst/>
              <a:gdLst/>
              <a:ahLst/>
              <a:cxnLst/>
              <a:rect l="0" t="0" r="0" b="0"/>
              <a:pathLst>
                <a:path w="140" h="99">
                  <a:moveTo>
                    <a:pt x="4" y="49"/>
                  </a:moveTo>
                  <a:cubicBezTo>
                    <a:pt x="4" y="23"/>
                    <a:pt x="33" y="3"/>
                    <a:pt x="70" y="3"/>
                  </a:cubicBezTo>
                  <a:cubicBezTo>
                    <a:pt x="107" y="3"/>
                    <a:pt x="136" y="23"/>
                    <a:pt x="136" y="49"/>
                  </a:cubicBezTo>
                  <a:cubicBezTo>
                    <a:pt x="136" y="75"/>
                    <a:pt x="107" y="96"/>
                    <a:pt x="70" y="96"/>
                  </a:cubicBezTo>
                  <a:cubicBezTo>
                    <a:pt x="33" y="96"/>
                    <a:pt x="4" y="75"/>
                    <a:pt x="4" y="49"/>
                  </a:cubicBezTo>
                </a:path>
              </a:pathLst>
            </a:custGeom>
            <a:noFill/>
            <a:ln w="467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76" name="group 376"/>
          <p:cNvGrpSpPr/>
          <p:nvPr/>
        </p:nvGrpSpPr>
        <p:grpSpPr>
          <a:xfrm rot="21600000">
            <a:off x="6361682" y="1478391"/>
            <a:ext cx="89486" cy="63151"/>
            <a:chOff x="0" y="0"/>
            <a:chExt cx="89486" cy="63151"/>
          </a:xfrm>
        </p:grpSpPr>
        <p:sp>
          <p:nvSpPr>
            <p:cNvPr id="1598" name="path"/>
            <p:cNvSpPr/>
            <p:nvPr/>
          </p:nvSpPr>
          <p:spPr>
            <a:xfrm>
              <a:off x="2739" y="1933"/>
              <a:ext cx="84007" cy="59285"/>
            </a:xfrm>
            <a:custGeom>
              <a:avLst/>
              <a:gdLst/>
              <a:ahLst/>
              <a:cxnLst/>
              <a:rect l="0" t="0" r="0" b="0"/>
              <a:pathLst>
                <a:path w="132" h="93">
                  <a:moveTo>
                    <a:pt x="0" y="46"/>
                  </a:moveTo>
                  <a:cubicBezTo>
                    <a:pt x="0" y="20"/>
                    <a:pt x="29" y="0"/>
                    <a:pt x="66" y="0"/>
                  </a:cubicBezTo>
                  <a:cubicBezTo>
                    <a:pt x="102" y="0"/>
                    <a:pt x="132" y="20"/>
                    <a:pt x="132" y="46"/>
                  </a:cubicBezTo>
                  <a:cubicBezTo>
                    <a:pt x="132" y="72"/>
                    <a:pt x="102" y="93"/>
                    <a:pt x="66" y="93"/>
                  </a:cubicBezTo>
                  <a:cubicBezTo>
                    <a:pt x="29" y="93"/>
                    <a:pt x="0" y="72"/>
                    <a:pt x="0" y="46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99" name="path"/>
            <p:cNvSpPr/>
            <p:nvPr/>
          </p:nvSpPr>
          <p:spPr>
            <a:xfrm>
              <a:off x="0" y="0"/>
              <a:ext cx="89486" cy="63151"/>
            </a:xfrm>
            <a:custGeom>
              <a:avLst/>
              <a:gdLst/>
              <a:ahLst/>
              <a:cxnLst/>
              <a:rect l="0" t="0" r="0" b="0"/>
              <a:pathLst>
                <a:path w="140" h="99">
                  <a:moveTo>
                    <a:pt x="4" y="49"/>
                  </a:moveTo>
                  <a:cubicBezTo>
                    <a:pt x="4" y="23"/>
                    <a:pt x="33" y="3"/>
                    <a:pt x="70" y="3"/>
                  </a:cubicBezTo>
                  <a:cubicBezTo>
                    <a:pt x="107" y="3"/>
                    <a:pt x="136" y="23"/>
                    <a:pt x="136" y="49"/>
                  </a:cubicBezTo>
                  <a:cubicBezTo>
                    <a:pt x="136" y="75"/>
                    <a:pt x="107" y="96"/>
                    <a:pt x="70" y="96"/>
                  </a:cubicBezTo>
                  <a:cubicBezTo>
                    <a:pt x="33" y="96"/>
                    <a:pt x="4" y="75"/>
                    <a:pt x="4" y="49"/>
                  </a:cubicBezTo>
                </a:path>
              </a:pathLst>
            </a:custGeom>
            <a:noFill/>
            <a:ln w="467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78" name="group 378"/>
          <p:cNvGrpSpPr/>
          <p:nvPr/>
        </p:nvGrpSpPr>
        <p:grpSpPr>
          <a:xfrm rot="21600000">
            <a:off x="5884117" y="1682669"/>
            <a:ext cx="89486" cy="62507"/>
            <a:chOff x="0" y="0"/>
            <a:chExt cx="89486" cy="62507"/>
          </a:xfrm>
        </p:grpSpPr>
        <p:sp>
          <p:nvSpPr>
            <p:cNvPr id="1600" name="path"/>
            <p:cNvSpPr/>
            <p:nvPr/>
          </p:nvSpPr>
          <p:spPr>
            <a:xfrm>
              <a:off x="2739" y="1932"/>
              <a:ext cx="84007" cy="58641"/>
            </a:xfrm>
            <a:custGeom>
              <a:avLst/>
              <a:gdLst/>
              <a:ahLst/>
              <a:cxnLst/>
              <a:rect l="0" t="0" r="0" b="0"/>
              <a:pathLst>
                <a:path w="132" h="92">
                  <a:moveTo>
                    <a:pt x="0" y="46"/>
                  </a:moveTo>
                  <a:cubicBezTo>
                    <a:pt x="0" y="20"/>
                    <a:pt x="29" y="0"/>
                    <a:pt x="66" y="0"/>
                  </a:cubicBezTo>
                  <a:cubicBezTo>
                    <a:pt x="102" y="0"/>
                    <a:pt x="132" y="20"/>
                    <a:pt x="132" y="46"/>
                  </a:cubicBezTo>
                  <a:cubicBezTo>
                    <a:pt x="132" y="71"/>
                    <a:pt x="102" y="92"/>
                    <a:pt x="66" y="92"/>
                  </a:cubicBezTo>
                  <a:cubicBezTo>
                    <a:pt x="29" y="92"/>
                    <a:pt x="0" y="71"/>
                    <a:pt x="0" y="4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01" name="path"/>
            <p:cNvSpPr/>
            <p:nvPr/>
          </p:nvSpPr>
          <p:spPr>
            <a:xfrm>
              <a:off x="0" y="0"/>
              <a:ext cx="89486" cy="62507"/>
            </a:xfrm>
            <a:custGeom>
              <a:avLst/>
              <a:gdLst/>
              <a:ahLst/>
              <a:cxnLst/>
              <a:rect l="0" t="0" r="0" b="0"/>
              <a:pathLst>
                <a:path w="140" h="98">
                  <a:moveTo>
                    <a:pt x="4" y="49"/>
                  </a:moveTo>
                  <a:cubicBezTo>
                    <a:pt x="4" y="23"/>
                    <a:pt x="33" y="3"/>
                    <a:pt x="70" y="3"/>
                  </a:cubicBezTo>
                  <a:cubicBezTo>
                    <a:pt x="107" y="3"/>
                    <a:pt x="136" y="23"/>
                    <a:pt x="136" y="49"/>
                  </a:cubicBezTo>
                  <a:cubicBezTo>
                    <a:pt x="136" y="74"/>
                    <a:pt x="107" y="95"/>
                    <a:pt x="70" y="95"/>
                  </a:cubicBezTo>
                  <a:cubicBezTo>
                    <a:pt x="33" y="95"/>
                    <a:pt x="4" y="74"/>
                    <a:pt x="4" y="49"/>
                  </a:cubicBezTo>
                </a:path>
              </a:pathLst>
            </a:custGeom>
            <a:noFill/>
            <a:ln w="467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602" name="textbox 1602"/>
          <p:cNvSpPr/>
          <p:nvPr/>
        </p:nvSpPr>
        <p:spPr>
          <a:xfrm>
            <a:off x="8193923" y="4910645"/>
            <a:ext cx="125729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0.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400" dirty="0"/>
          </a:p>
        </p:txBody>
      </p:sp>
      <p:sp>
        <p:nvSpPr>
          <p:cNvPr id="1603" name="textbox 1603"/>
          <p:cNvSpPr/>
          <p:nvPr/>
        </p:nvSpPr>
        <p:spPr>
          <a:xfrm>
            <a:off x="8194930" y="5218806"/>
            <a:ext cx="125729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0.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400" dirty="0"/>
          </a:p>
        </p:txBody>
      </p:sp>
      <p:sp>
        <p:nvSpPr>
          <p:cNvPr id="1604" name="path"/>
          <p:cNvSpPr/>
          <p:nvPr/>
        </p:nvSpPr>
        <p:spPr>
          <a:xfrm>
            <a:off x="7627275" y="1658181"/>
            <a:ext cx="995839" cy="3866"/>
          </a:xfrm>
          <a:custGeom>
            <a:avLst/>
            <a:gdLst/>
            <a:ahLst/>
            <a:cxnLst/>
            <a:rect l="0" t="0" r="0" b="0"/>
            <a:pathLst>
              <a:path w="1568" h="6">
                <a:moveTo>
                  <a:pt x="0" y="3"/>
                </a:moveTo>
                <a:lnTo>
                  <a:pt x="1568" y="3"/>
                </a:lnTo>
              </a:path>
            </a:pathLst>
          </a:custGeom>
          <a:noFill/>
          <a:ln w="467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05" name="textbox 1605"/>
          <p:cNvSpPr/>
          <p:nvPr/>
        </p:nvSpPr>
        <p:spPr>
          <a:xfrm>
            <a:off x="6166618" y="4409363"/>
            <a:ext cx="107314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4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606" name="textbox 1606"/>
          <p:cNvSpPr/>
          <p:nvPr/>
        </p:nvSpPr>
        <p:spPr>
          <a:xfrm>
            <a:off x="8552674" y="4255254"/>
            <a:ext cx="106045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607" name="textbox 1607"/>
          <p:cNvSpPr/>
          <p:nvPr/>
        </p:nvSpPr>
        <p:spPr>
          <a:xfrm>
            <a:off x="8472065" y="3928670"/>
            <a:ext cx="106045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608" name="textbox 1608"/>
          <p:cNvSpPr/>
          <p:nvPr/>
        </p:nvSpPr>
        <p:spPr>
          <a:xfrm>
            <a:off x="6439754" y="3929256"/>
            <a:ext cx="104775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4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609" name="textbox 1609"/>
          <p:cNvSpPr/>
          <p:nvPr/>
        </p:nvSpPr>
        <p:spPr>
          <a:xfrm>
            <a:off x="5686394" y="4255254"/>
            <a:ext cx="104775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610" name="textbox 1610"/>
          <p:cNvSpPr/>
          <p:nvPr/>
        </p:nvSpPr>
        <p:spPr>
          <a:xfrm>
            <a:off x="6513235" y="4255254"/>
            <a:ext cx="104775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611" name="textbox 1611"/>
          <p:cNvSpPr/>
          <p:nvPr/>
        </p:nvSpPr>
        <p:spPr>
          <a:xfrm>
            <a:off x="7828428" y="4255254"/>
            <a:ext cx="99694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400" dirty="0"/>
          </a:p>
        </p:txBody>
      </p:sp>
      <p:sp>
        <p:nvSpPr>
          <p:cNvPr id="1612" name="textbox 1612"/>
          <p:cNvSpPr/>
          <p:nvPr/>
        </p:nvSpPr>
        <p:spPr>
          <a:xfrm>
            <a:off x="7943698" y="4409363"/>
            <a:ext cx="99694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400" dirty="0"/>
          </a:p>
        </p:txBody>
      </p:sp>
      <p:sp>
        <p:nvSpPr>
          <p:cNvPr id="1613" name="textbox 1613"/>
          <p:cNvSpPr/>
          <p:nvPr/>
        </p:nvSpPr>
        <p:spPr>
          <a:xfrm>
            <a:off x="5162235" y="4409363"/>
            <a:ext cx="99694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400" dirty="0"/>
          </a:p>
        </p:txBody>
      </p:sp>
      <p:grpSp>
        <p:nvGrpSpPr>
          <p:cNvPr id="380" name="group 380"/>
          <p:cNvGrpSpPr/>
          <p:nvPr/>
        </p:nvGrpSpPr>
        <p:grpSpPr>
          <a:xfrm rot="21600000">
            <a:off x="6781627" y="4222269"/>
            <a:ext cx="10073" cy="287952"/>
            <a:chOff x="0" y="0"/>
            <a:chExt cx="10073" cy="287952"/>
          </a:xfrm>
        </p:grpSpPr>
        <p:sp>
          <p:nvSpPr>
            <p:cNvPr id="1614" name="path"/>
            <p:cNvSpPr/>
            <p:nvPr/>
          </p:nvSpPr>
          <p:spPr>
            <a:xfrm>
              <a:off x="4" y="0"/>
              <a:ext cx="10068" cy="133957"/>
            </a:xfrm>
            <a:custGeom>
              <a:avLst/>
              <a:gdLst/>
              <a:ahLst/>
              <a:cxnLst/>
              <a:rect l="0" t="0" r="0" b="0"/>
              <a:pathLst>
                <a:path w="15" h="210">
                  <a:moveTo>
                    <a:pt x="7" y="0"/>
                  </a:moveTo>
                  <a:lnTo>
                    <a:pt x="7" y="210"/>
                  </a:lnTo>
                </a:path>
              </a:pathLst>
            </a:custGeom>
            <a:noFill/>
            <a:ln w="928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15" name="path"/>
            <p:cNvSpPr/>
            <p:nvPr/>
          </p:nvSpPr>
          <p:spPr>
            <a:xfrm>
              <a:off x="0" y="153994"/>
              <a:ext cx="10067" cy="133957"/>
            </a:xfrm>
            <a:custGeom>
              <a:avLst/>
              <a:gdLst/>
              <a:ahLst/>
              <a:cxnLst/>
              <a:rect l="0" t="0" r="0" b="0"/>
              <a:pathLst>
                <a:path w="15" h="210">
                  <a:moveTo>
                    <a:pt x="7" y="0"/>
                  </a:moveTo>
                  <a:lnTo>
                    <a:pt x="7" y="210"/>
                  </a:lnTo>
                </a:path>
              </a:pathLst>
            </a:custGeom>
            <a:noFill/>
            <a:ln w="928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616" name="path"/>
          <p:cNvSpPr/>
          <p:nvPr/>
        </p:nvSpPr>
        <p:spPr>
          <a:xfrm>
            <a:off x="4739509" y="4222269"/>
            <a:ext cx="10060" cy="287952"/>
          </a:xfrm>
          <a:custGeom>
            <a:avLst/>
            <a:gdLst/>
            <a:ahLst/>
            <a:cxnLst/>
            <a:rect l="0" t="0" r="0" b="0"/>
            <a:pathLst>
              <a:path w="15" h="453">
                <a:moveTo>
                  <a:pt x="7" y="0"/>
                </a:moveTo>
                <a:lnTo>
                  <a:pt x="7" y="210"/>
                </a:lnTo>
                <a:moveTo>
                  <a:pt x="7" y="242"/>
                </a:moveTo>
                <a:lnTo>
                  <a:pt x="7" y="453"/>
                </a:lnTo>
              </a:path>
            </a:pathLst>
          </a:custGeom>
          <a:noFill/>
          <a:ln w="927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17" name="textbox 1617"/>
          <p:cNvSpPr/>
          <p:nvPr/>
        </p:nvSpPr>
        <p:spPr>
          <a:xfrm>
            <a:off x="7152837" y="4409363"/>
            <a:ext cx="64135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endParaRPr lang="en-US" altLang="en-US" sz="400" dirty="0"/>
          </a:p>
        </p:txBody>
      </p:sp>
      <p:sp>
        <p:nvSpPr>
          <p:cNvPr id="1618" name="textbox 1618"/>
          <p:cNvSpPr/>
          <p:nvPr/>
        </p:nvSpPr>
        <p:spPr>
          <a:xfrm>
            <a:off x="6476693" y="5501871"/>
            <a:ext cx="64135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400" dirty="0"/>
          </a:p>
        </p:txBody>
      </p:sp>
      <p:sp>
        <p:nvSpPr>
          <p:cNvPr id="1619" name="textbox 1619"/>
          <p:cNvSpPr/>
          <p:nvPr/>
        </p:nvSpPr>
        <p:spPr>
          <a:xfrm>
            <a:off x="6750426" y="4727391"/>
            <a:ext cx="64135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620" name="textbox 1620"/>
          <p:cNvSpPr/>
          <p:nvPr/>
        </p:nvSpPr>
        <p:spPr>
          <a:xfrm>
            <a:off x="6725908" y="4910645"/>
            <a:ext cx="64135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1621" name="textbox 1621"/>
          <p:cNvSpPr/>
          <p:nvPr/>
        </p:nvSpPr>
        <p:spPr>
          <a:xfrm>
            <a:off x="5279118" y="5871305"/>
            <a:ext cx="59055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400" dirty="0"/>
          </a:p>
        </p:txBody>
      </p:sp>
      <p:sp>
        <p:nvSpPr>
          <p:cNvPr id="1622" name="textbox 1622"/>
          <p:cNvSpPr/>
          <p:nvPr/>
        </p:nvSpPr>
        <p:spPr>
          <a:xfrm>
            <a:off x="5338768" y="6025985"/>
            <a:ext cx="59055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400" dirty="0"/>
          </a:p>
        </p:txBody>
      </p:sp>
      <p:sp>
        <p:nvSpPr>
          <p:cNvPr id="1623" name="path"/>
          <p:cNvSpPr/>
          <p:nvPr/>
        </p:nvSpPr>
        <p:spPr>
          <a:xfrm>
            <a:off x="4722574" y="4015455"/>
            <a:ext cx="40411" cy="34268"/>
          </a:xfrm>
          <a:custGeom>
            <a:avLst/>
            <a:gdLst/>
            <a:ahLst/>
            <a:cxnLst/>
            <a:rect l="0" t="0" r="0" b="0"/>
            <a:pathLst>
              <a:path w="63" h="53">
                <a:moveTo>
                  <a:pt x="2" y="24"/>
                </a:moveTo>
                <a:cubicBezTo>
                  <a:pt x="2" y="38"/>
                  <a:pt x="13" y="51"/>
                  <a:pt x="29" y="51"/>
                </a:cubicBezTo>
                <a:cubicBezTo>
                  <a:pt x="45" y="51"/>
                  <a:pt x="60" y="38"/>
                  <a:pt x="60" y="24"/>
                </a:cubicBezTo>
                <a:cubicBezTo>
                  <a:pt x="60" y="11"/>
                  <a:pt x="45" y="2"/>
                  <a:pt x="29" y="2"/>
                </a:cubicBezTo>
                <a:cubicBezTo>
                  <a:pt x="13" y="2"/>
                  <a:pt x="2" y="11"/>
                  <a:pt x="2" y="24"/>
                </a:cubicBezTo>
              </a:path>
            </a:pathLst>
          </a:custGeom>
          <a:solidFill>
            <a:srgbClr val="002960">
              <a:alpha val="100000"/>
            </a:srgbClr>
          </a:solidFill>
          <a:ln w="309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24" name="path"/>
          <p:cNvSpPr/>
          <p:nvPr/>
        </p:nvSpPr>
        <p:spPr>
          <a:xfrm>
            <a:off x="6764849" y="4015455"/>
            <a:ext cx="40275" cy="34268"/>
          </a:xfrm>
          <a:custGeom>
            <a:avLst/>
            <a:gdLst/>
            <a:ahLst/>
            <a:cxnLst/>
            <a:rect l="0" t="0" r="0" b="0"/>
            <a:pathLst>
              <a:path w="63" h="53">
                <a:moveTo>
                  <a:pt x="2" y="24"/>
                </a:moveTo>
                <a:cubicBezTo>
                  <a:pt x="2" y="38"/>
                  <a:pt x="13" y="51"/>
                  <a:pt x="29" y="51"/>
                </a:cubicBezTo>
                <a:cubicBezTo>
                  <a:pt x="44" y="51"/>
                  <a:pt x="60" y="38"/>
                  <a:pt x="60" y="24"/>
                </a:cubicBezTo>
                <a:cubicBezTo>
                  <a:pt x="60" y="11"/>
                  <a:pt x="44" y="2"/>
                  <a:pt x="29" y="2"/>
                </a:cubicBezTo>
                <a:cubicBezTo>
                  <a:pt x="13" y="2"/>
                  <a:pt x="2" y="11"/>
                  <a:pt x="2" y="24"/>
                </a:cubicBezTo>
              </a:path>
            </a:pathLst>
          </a:custGeom>
          <a:solidFill>
            <a:srgbClr val="002960">
              <a:alpha val="100000"/>
            </a:srgbClr>
          </a:solidFill>
          <a:ln w="309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25" name="path"/>
          <p:cNvSpPr/>
          <p:nvPr/>
        </p:nvSpPr>
        <p:spPr>
          <a:xfrm>
            <a:off x="6779028" y="4005548"/>
            <a:ext cx="6636" cy="32972"/>
          </a:xfrm>
          <a:custGeom>
            <a:avLst/>
            <a:gdLst/>
            <a:ahLst/>
            <a:cxnLst/>
            <a:rect l="0" t="0" r="0" b="0"/>
            <a:pathLst>
              <a:path w="10" h="51">
                <a:moveTo>
                  <a:pt x="1" y="0"/>
                </a:moveTo>
                <a:lnTo>
                  <a:pt x="9" y="51"/>
                </a:lnTo>
              </a:path>
            </a:pathLst>
          </a:custGeom>
          <a:noFill/>
          <a:ln w="149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26" name="rect"/>
          <p:cNvSpPr/>
          <p:nvPr/>
        </p:nvSpPr>
        <p:spPr>
          <a:xfrm>
            <a:off x="8455480" y="3159013"/>
            <a:ext cx="1826" cy="8055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27" name="table 1627"/>
          <p:cNvGraphicFramePr>
            <a:graphicFrameLocks noGrp="1"/>
          </p:cNvGraphicFramePr>
          <p:nvPr/>
        </p:nvGraphicFramePr>
        <p:xfrm>
          <a:off x="241173" y="942213"/>
          <a:ext cx="3803015" cy="5270500"/>
        </p:xfrm>
        <a:graphic>
          <a:graphicData uri="http://schemas.openxmlformats.org/drawingml/2006/table">
            <a:tbl>
              <a:tblPr/>
              <a:tblGrid>
                <a:gridCol w="1254125"/>
                <a:gridCol w="2548889"/>
              </a:tblGrid>
              <a:tr h="345439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500" dirty="0"/>
                    </a:p>
                    <a:p>
                      <a:pPr marL="88265" algn="l" rtl="0" eaLnBrk="0">
                        <a:lnSpc>
                          <a:spcPts val="1455"/>
                        </a:lnSpc>
                        <a:spcBef>
                          <a:spcPts val="5"/>
                        </a:spcBef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200" spc="-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r>
                        <a:rPr sz="1200" spc="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析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C7E0FB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C7E0FB"/>
                    </a:solidFill>
                  </a:tcPr>
                </a:tc>
              </a:tr>
              <a:tr h="6242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6000"/>
                        </a:lnSpc>
                      </a:pPr>
                      <a:endParaRPr lang="en-US" altLang="en-US" sz="100" dirty="0"/>
                    </a:p>
                    <a:p>
                      <a:pPr marL="90170" algn="l" rtl="0" eaLnBrk="0">
                        <a:lnSpc>
                          <a:spcPct val="100000"/>
                        </a:lnSpc>
                      </a:pP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估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200" spc="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容量</a:t>
                      </a:r>
                      <a:endParaRPr lang="en-US" altLang="en-US" sz="1200" dirty="0"/>
                    </a:p>
                    <a:p>
                      <a:pPr marL="88900" algn="l" rtl="0" eaLnBrk="0">
                        <a:lnSpc>
                          <a:spcPts val="1460"/>
                        </a:lnSpc>
                      </a:pPr>
                      <a:r>
                        <a:rPr sz="1200" spc="-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未来</a:t>
                      </a:r>
                      <a:r>
                        <a:rPr sz="1200" spc="-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单</a:t>
                      </a:r>
                      <a:r>
                        <a:rPr sz="1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位</a:t>
                      </a:r>
                      <a:endParaRPr lang="en-US" altLang="en-US" sz="1200" dirty="0"/>
                    </a:p>
                    <a:p>
                      <a:pPr marL="109220" algn="l" rtl="0" eaLnBrk="0">
                        <a:lnSpc>
                          <a:spcPct val="92000"/>
                        </a:lnSpc>
                        <a:spcBef>
                          <a:spcPts val="70"/>
                        </a:spcBef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速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marL="396240" algn="l" rtl="0" eaLnBrk="0">
                        <a:lnSpc>
                          <a:spcPct val="144000"/>
                        </a:lnSpc>
                        <a:tabLst>
                          <a:tab pos="471805" algn="l"/>
                        </a:tabLst>
                      </a:pP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&lt;250          &lt;1000          &lt;2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000           	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&lt;500          &lt;50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986529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1432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300" dirty="0"/>
                    </a:p>
                    <a:p>
                      <a:pPr marL="2977515" algn="l" rtl="0" eaLnBrk="0">
                        <a:lnSpc>
                          <a:spcPts val="1455"/>
                        </a:lnSpc>
                        <a:spcBef>
                          <a:spcPts val="5"/>
                        </a:spcBef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1200" spc="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82" name="group 382"/>
          <p:cNvGrpSpPr/>
          <p:nvPr/>
        </p:nvGrpSpPr>
        <p:grpSpPr>
          <a:xfrm rot="21600000">
            <a:off x="2363533" y="1686877"/>
            <a:ext cx="143636" cy="143636"/>
            <a:chOff x="0" y="0"/>
            <a:chExt cx="143636" cy="143636"/>
          </a:xfrm>
        </p:grpSpPr>
        <p:sp>
          <p:nvSpPr>
            <p:cNvPr id="1628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4"/>
                    <a:pt x="164" y="211"/>
                    <a:pt x="105" y="211"/>
                  </a:cubicBezTo>
                  <a:cubicBezTo>
                    <a:pt x="47" y="211"/>
                    <a:pt x="0" y="164"/>
                    <a:pt x="0" y="10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29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group 384"/>
          <p:cNvGrpSpPr/>
          <p:nvPr/>
        </p:nvGrpSpPr>
        <p:grpSpPr>
          <a:xfrm rot="21600000">
            <a:off x="1747837" y="1686877"/>
            <a:ext cx="143636" cy="143636"/>
            <a:chOff x="0" y="0"/>
            <a:chExt cx="143636" cy="143636"/>
          </a:xfrm>
        </p:grpSpPr>
        <p:sp>
          <p:nvSpPr>
            <p:cNvPr id="1630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4"/>
                    <a:pt x="163" y="211"/>
                    <a:pt x="105" y="211"/>
                  </a:cubicBezTo>
                  <a:cubicBezTo>
                    <a:pt x="47" y="211"/>
                    <a:pt x="0" y="164"/>
                    <a:pt x="0" y="10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31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86" name="group 386"/>
          <p:cNvGrpSpPr/>
          <p:nvPr/>
        </p:nvGrpSpPr>
        <p:grpSpPr>
          <a:xfrm rot="21600000">
            <a:off x="3049333" y="1484185"/>
            <a:ext cx="143636" cy="143636"/>
            <a:chOff x="0" y="0"/>
            <a:chExt cx="143636" cy="143636"/>
          </a:xfrm>
        </p:grpSpPr>
        <p:sp>
          <p:nvSpPr>
            <p:cNvPr id="1632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3"/>
                    <a:pt x="164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33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88" name="group 388"/>
          <p:cNvGrpSpPr/>
          <p:nvPr/>
        </p:nvGrpSpPr>
        <p:grpSpPr>
          <a:xfrm rot="21600000">
            <a:off x="2363533" y="1484185"/>
            <a:ext cx="143636" cy="143636"/>
            <a:chOff x="0" y="0"/>
            <a:chExt cx="143636" cy="143636"/>
          </a:xfrm>
        </p:grpSpPr>
        <p:sp>
          <p:nvSpPr>
            <p:cNvPr id="1634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3"/>
                    <a:pt x="164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35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90" name="group 390"/>
          <p:cNvGrpSpPr/>
          <p:nvPr/>
        </p:nvGrpSpPr>
        <p:grpSpPr>
          <a:xfrm rot="21600000">
            <a:off x="1747837" y="1484185"/>
            <a:ext cx="143636" cy="143636"/>
            <a:chOff x="0" y="0"/>
            <a:chExt cx="143636" cy="143636"/>
          </a:xfrm>
        </p:grpSpPr>
        <p:sp>
          <p:nvSpPr>
            <p:cNvPr id="1636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37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638" name="table 1638"/>
          <p:cNvGraphicFramePr>
            <a:graphicFrameLocks noGrp="1"/>
          </p:cNvGraphicFramePr>
          <p:nvPr/>
        </p:nvGraphicFramePr>
        <p:xfrm>
          <a:off x="4296536" y="942213"/>
          <a:ext cx="2679700" cy="5270500"/>
        </p:xfrm>
        <a:graphic>
          <a:graphicData uri="http://schemas.openxmlformats.org/drawingml/2006/table">
            <a:tbl>
              <a:tblPr/>
              <a:tblGrid>
                <a:gridCol w="2679700"/>
              </a:tblGrid>
              <a:tr h="3194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500" dirty="0"/>
                    </a:p>
                    <a:p>
                      <a:pPr marL="90170" algn="l" rtl="0" eaLnBrk="0">
                        <a:lnSpc>
                          <a:spcPts val="146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覆</a:t>
                      </a:r>
                      <a:r>
                        <a:rPr sz="1200" spc="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盖率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1B0FF"/>
                    </a:solidFill>
                  </a:tcPr>
                </a:tc>
              </a:tr>
              <a:tr h="49510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dirty="0"/>
                    </a:p>
                    <a:p>
                      <a:pPr marL="1003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200" spc="-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(%)</a:t>
                      </a:r>
                      <a:endParaRPr lang="en-US" altLang="en-US" sz="1200" dirty="0"/>
                    </a:p>
                    <a:p>
                      <a:pPr marL="908685" algn="l" rtl="0" eaLnBrk="0">
                        <a:lnSpc>
                          <a:spcPct val="92000"/>
                        </a:lnSpc>
                        <a:spcBef>
                          <a:spcPts val="540"/>
                        </a:spcBef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容</a:t>
                      </a: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量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marL="415925" algn="l" rtl="0" eaLnBrk="0">
                        <a:lnSpc>
                          <a:spcPct val="92000"/>
                        </a:lnSpc>
                        <a:spcBef>
                          <a:spcPts val="365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marL="415925" algn="l" rtl="0" eaLnBrk="0">
                        <a:lnSpc>
                          <a:spcPct val="92000"/>
                        </a:lnSpc>
                        <a:spcBef>
                          <a:spcPts val="370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marL="415925" algn="l" rtl="0" eaLnBrk="0">
                        <a:lnSpc>
                          <a:spcPct val="92000"/>
                        </a:lnSpc>
                        <a:spcBef>
                          <a:spcPts val="365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1000" dirty="0"/>
                    </a:p>
                    <a:p>
                      <a:pPr marL="452755" algn="l" rtl="0" eaLnBrk="0">
                        <a:lnSpc>
                          <a:spcPct val="83000"/>
                        </a:lnSpc>
                        <a:spcBef>
                          <a:spcPts val="36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总数</a:t>
                      </a:r>
                      <a:endParaRPr lang="en-US" altLang="en-US" sz="1200" dirty="0"/>
                    </a:p>
                    <a:p>
                      <a:pPr marL="348615" algn="l" rtl="0" eaLnBrk="0">
                        <a:lnSpc>
                          <a:spcPts val="1565"/>
                        </a:lnSpc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覆盖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率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0" dirty="0"/>
                    </a:p>
                    <a:p>
                      <a:pPr marL="503555" algn="l" rtl="0" eaLnBrk="0">
                        <a:lnSpc>
                          <a:spcPct val="83000"/>
                        </a:lnSpc>
                        <a:spcBef>
                          <a:spcPts val="365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定制</a:t>
                      </a:r>
                      <a:endParaRPr lang="en-US" altLang="en-US" sz="1200" dirty="0"/>
                    </a:p>
                    <a:p>
                      <a:pPr marL="459105" algn="l" rtl="0" eaLnBrk="0">
                        <a:lnSpc>
                          <a:spcPts val="1570"/>
                        </a:lnSpc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制作</a:t>
                      </a:r>
                      <a:endParaRPr lang="en-US" altLang="en-US" sz="1200" dirty="0"/>
                    </a:p>
                    <a:p>
                      <a:pPr marL="495935" algn="l" rtl="0" eaLnBrk="0">
                        <a:lnSpc>
                          <a:spcPct val="93000"/>
                        </a:lnSpc>
                        <a:spcBef>
                          <a:spcPts val="10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</a:t>
                      </a:r>
                      <a:endParaRPr lang="en-US" altLang="en-US" sz="1200" dirty="0"/>
                    </a:p>
                    <a:p>
                      <a:pPr marL="495935" algn="l" rtl="0" eaLnBrk="0">
                        <a:lnSpc>
                          <a:spcPts val="3760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总数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639" name="table 1639"/>
          <p:cNvGraphicFramePr>
            <a:graphicFrameLocks noGrp="1"/>
          </p:cNvGraphicFramePr>
          <p:nvPr/>
        </p:nvGraphicFramePr>
        <p:xfrm>
          <a:off x="342933" y="1981273"/>
          <a:ext cx="3486150" cy="3857625"/>
        </p:xfrm>
        <a:graphic>
          <a:graphicData uri="http://schemas.openxmlformats.org/drawingml/2006/table">
            <a:tbl>
              <a:tblPr/>
              <a:tblGrid>
                <a:gridCol w="3486150"/>
              </a:tblGrid>
              <a:tr h="38512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marL="2162810" algn="l" rtl="0" eaLnBrk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300" dirty="0"/>
                    </a:p>
                    <a:p>
                      <a:pPr marL="441960" algn="l" rtl="0" eaLnBrk="0">
                        <a:lnSpc>
                          <a:spcPct val="100000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640" name="table 1640"/>
          <p:cNvGraphicFramePr>
            <a:graphicFrameLocks noGrp="1"/>
          </p:cNvGraphicFramePr>
          <p:nvPr/>
        </p:nvGraphicFramePr>
        <p:xfrm>
          <a:off x="7230236" y="942213"/>
          <a:ext cx="1535430" cy="5270500"/>
        </p:xfrm>
        <a:graphic>
          <a:graphicData uri="http://schemas.openxmlformats.org/drawingml/2006/table">
            <a:tbl>
              <a:tblPr/>
              <a:tblGrid>
                <a:gridCol w="1535430"/>
              </a:tblGrid>
              <a:tr h="3194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500" dirty="0"/>
                    </a:p>
                    <a:p>
                      <a:pPr marL="88265" algn="l" rtl="0" eaLnBrk="0">
                        <a:lnSpc>
                          <a:spcPts val="1465"/>
                        </a:lnSpc>
                        <a:spcBef>
                          <a:spcPts val="5"/>
                        </a:spcBef>
                      </a:pPr>
                      <a:r>
                        <a:rPr sz="1200" spc="-30" dirty="0">
                          <a:ln w="4354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建</a:t>
                      </a:r>
                      <a:r>
                        <a:rPr sz="1200" spc="-2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议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</a:tr>
              <a:tr h="49510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400" dirty="0"/>
                    </a:p>
                    <a:p>
                      <a:pPr marL="276225" indent="-181610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确保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组群规模显  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著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至少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5%)</a:t>
                      </a:r>
                      <a:endParaRPr lang="en-US" altLang="en-US" sz="1200" dirty="0"/>
                    </a:p>
                    <a:p>
                      <a:pPr marL="275590" indent="-180975" algn="l" rtl="0" eaLnBrk="0">
                        <a:lnSpc>
                          <a:spcPct val="94000"/>
                        </a:lnSpc>
                        <a:spcBef>
                          <a:spcPts val="105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大集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群通常会导  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致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集群低端的高  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--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用两个集群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来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代替</a:t>
                      </a:r>
                      <a:endParaRPr lang="en-US" altLang="en-US" sz="1200" dirty="0"/>
                    </a:p>
                    <a:p>
                      <a:pPr marL="275590" indent="-180975" algn="l" rtl="0" eaLnBrk="0">
                        <a:lnSpc>
                          <a:spcPct val="94000"/>
                        </a:lnSpc>
                        <a:spcBef>
                          <a:spcPts val="5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不要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覆盖整个市  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，要想到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明明   不在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或替代方案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制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641" name="picture 164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5195315" y="2081783"/>
            <a:ext cx="557784" cy="487870"/>
          </a:xfrm>
          <a:prstGeom prst="rect">
            <a:avLst/>
          </a:prstGeom>
        </p:spPr>
      </p:pic>
      <p:sp>
        <p:nvSpPr>
          <p:cNvPr id="1642" name="path"/>
          <p:cNvSpPr/>
          <p:nvPr/>
        </p:nvSpPr>
        <p:spPr>
          <a:xfrm>
            <a:off x="6356540" y="3921252"/>
            <a:ext cx="3175" cy="192023"/>
          </a:xfrm>
          <a:custGeom>
            <a:avLst/>
            <a:gdLst/>
            <a:ahLst/>
            <a:cxnLst/>
            <a:rect l="0" t="0" r="0" b="0"/>
            <a:pathLst>
              <a:path w="5" h="302">
                <a:moveTo>
                  <a:pt x="2" y="0"/>
                </a:moveTo>
                <a:lnTo>
                  <a:pt x="2" y="302"/>
                </a:lnTo>
              </a:path>
            </a:pathLst>
          </a:custGeom>
          <a:noFill/>
          <a:ln w="3175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43" name="rect"/>
          <p:cNvSpPr/>
          <p:nvPr/>
        </p:nvSpPr>
        <p:spPr>
          <a:xfrm>
            <a:off x="6353365" y="4113276"/>
            <a:ext cx="9525" cy="484632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644" name="picture 164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5753100" y="2758440"/>
            <a:ext cx="822959" cy="2517648"/>
          </a:xfrm>
          <a:prstGeom prst="rect">
            <a:avLst/>
          </a:prstGeom>
        </p:spPr>
      </p:pic>
      <p:pic>
        <p:nvPicPr>
          <p:cNvPr id="1645" name="picture 16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5195315" y="4061738"/>
            <a:ext cx="1162811" cy="587706"/>
          </a:xfrm>
          <a:prstGeom prst="rect">
            <a:avLst/>
          </a:prstGeom>
        </p:spPr>
      </p:pic>
      <p:pic>
        <p:nvPicPr>
          <p:cNvPr id="1646" name="picture 16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748337" y="2081783"/>
            <a:ext cx="439102" cy="1166050"/>
          </a:xfrm>
          <a:prstGeom prst="rect">
            <a:avLst/>
          </a:prstGeom>
        </p:spPr>
      </p:pic>
      <p:grpSp>
        <p:nvGrpSpPr>
          <p:cNvPr id="392" name="group 392"/>
          <p:cNvGrpSpPr/>
          <p:nvPr/>
        </p:nvGrpSpPr>
        <p:grpSpPr>
          <a:xfrm rot="21600000">
            <a:off x="5859752" y="2706903"/>
            <a:ext cx="224080" cy="587705"/>
            <a:chOff x="0" y="0"/>
            <a:chExt cx="224080" cy="587705"/>
          </a:xfrm>
        </p:grpSpPr>
        <p:sp>
          <p:nvSpPr>
            <p:cNvPr id="1647" name="path"/>
            <p:cNvSpPr/>
            <p:nvPr/>
          </p:nvSpPr>
          <p:spPr>
            <a:xfrm>
              <a:off x="4599" y="1244"/>
              <a:ext cx="214883" cy="585216"/>
            </a:xfrm>
            <a:custGeom>
              <a:avLst/>
              <a:gdLst/>
              <a:ahLst/>
              <a:cxnLst/>
              <a:rect l="0" t="0" r="0" b="0"/>
              <a:pathLst>
                <a:path w="338" h="921">
                  <a:moveTo>
                    <a:pt x="338" y="0"/>
                  </a:moveTo>
                  <a:lnTo>
                    <a:pt x="90" y="921"/>
                  </a:lnTo>
                  <a:lnTo>
                    <a:pt x="0" y="921"/>
                  </a:lnTo>
                  <a:lnTo>
                    <a:pt x="24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48" name="path"/>
            <p:cNvSpPr/>
            <p:nvPr/>
          </p:nvSpPr>
          <p:spPr>
            <a:xfrm>
              <a:off x="0" y="0"/>
              <a:ext cx="224080" cy="587705"/>
            </a:xfrm>
            <a:custGeom>
              <a:avLst/>
              <a:gdLst/>
              <a:ahLst/>
              <a:cxnLst/>
              <a:rect l="0" t="0" r="0" b="0"/>
              <a:pathLst>
                <a:path w="352" h="925">
                  <a:moveTo>
                    <a:pt x="345" y="1"/>
                  </a:moveTo>
                  <a:lnTo>
                    <a:pt x="96" y="923"/>
                  </a:lnTo>
                  <a:moveTo>
                    <a:pt x="254" y="1"/>
                  </a:moveTo>
                  <a:lnTo>
                    <a:pt x="7" y="923"/>
                  </a:lnTo>
                </a:path>
              </a:pathLst>
            </a:custGeom>
            <a:noFill/>
            <a:ln w="9525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49" name="path"/>
            <p:cNvSpPr/>
            <p:nvPr/>
          </p:nvSpPr>
          <p:spPr>
            <a:xfrm>
              <a:off x="4599" y="202412"/>
              <a:ext cx="213359" cy="182879"/>
            </a:xfrm>
            <a:custGeom>
              <a:avLst/>
              <a:gdLst/>
              <a:ahLst/>
              <a:cxnLst/>
              <a:rect l="0" t="0" r="0" b="0"/>
              <a:pathLst>
                <a:path w="335" h="287">
                  <a:moveTo>
                    <a:pt x="0" y="287"/>
                  </a:moveTo>
                  <a:lnTo>
                    <a:pt x="335" y="287"/>
                  </a:lnTo>
                  <a:lnTo>
                    <a:pt x="335" y="0"/>
                  </a:lnTo>
                  <a:lnTo>
                    <a:pt x="0" y="0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650" name="table 1650"/>
          <p:cNvGraphicFramePr>
            <a:graphicFrameLocks noGrp="1"/>
          </p:cNvGraphicFramePr>
          <p:nvPr/>
        </p:nvGraphicFramePr>
        <p:xfrm>
          <a:off x="5190553" y="1984248"/>
          <a:ext cx="1390014" cy="4065904"/>
        </p:xfrm>
        <a:graphic>
          <a:graphicData uri="http://schemas.openxmlformats.org/drawingml/2006/table">
            <a:tbl>
              <a:tblPr/>
              <a:tblGrid>
                <a:gridCol w="1390014"/>
              </a:tblGrid>
              <a:tr h="348551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7000"/>
                        </a:lnSpc>
                      </a:pPr>
                      <a:endParaRPr lang="en-US" altLang="en-US" sz="1000" dirty="0"/>
                    </a:p>
                    <a:p>
                      <a:pPr marL="61595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marL="701040" algn="l" rtl="0" eaLnBrk="0">
                        <a:lnSpc>
                          <a:spcPct val="80000"/>
                        </a:lnSpc>
                        <a:spcBef>
                          <a:spcPts val="370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marL="1047750" algn="l" rtl="0" eaLnBrk="0">
                        <a:lnSpc>
                          <a:spcPct val="79000"/>
                        </a:lnSpc>
                        <a:spcBef>
                          <a:spcPts val="360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r" rtl="0" eaLnBrk="0">
                        <a:lnSpc>
                          <a:spcPct val="80000"/>
                        </a:lnSpc>
                        <a:spcBef>
                          <a:spcPts val="370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300" dirty="0"/>
                    </a:p>
                    <a:p>
                      <a:pPr algn="r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32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65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1651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2" name="path"/>
          <p:cNvSpPr/>
          <p:nvPr/>
        </p:nvSpPr>
        <p:spPr>
          <a:xfrm>
            <a:off x="528844" y="4891277"/>
            <a:ext cx="190344" cy="190705"/>
          </a:xfrm>
          <a:custGeom>
            <a:avLst/>
            <a:gdLst/>
            <a:ahLst/>
            <a:cxnLst/>
            <a:rect l="0" t="0" r="0" b="0"/>
            <a:pathLst>
              <a:path w="299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C7E0FB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3" name="path"/>
          <p:cNvSpPr/>
          <p:nvPr/>
        </p:nvSpPr>
        <p:spPr>
          <a:xfrm>
            <a:off x="528844" y="5224853"/>
            <a:ext cx="190344" cy="190388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C7E0FB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4" name="path"/>
          <p:cNvSpPr/>
          <p:nvPr/>
        </p:nvSpPr>
        <p:spPr>
          <a:xfrm>
            <a:off x="938355" y="4053059"/>
            <a:ext cx="190344" cy="190705"/>
          </a:xfrm>
          <a:custGeom>
            <a:avLst/>
            <a:gdLst/>
            <a:ahLst/>
            <a:cxnLst/>
            <a:rect l="0" t="0" r="0" b="0"/>
            <a:pathLst>
              <a:path w="299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5" name="path"/>
          <p:cNvSpPr/>
          <p:nvPr/>
        </p:nvSpPr>
        <p:spPr>
          <a:xfrm>
            <a:off x="1052688" y="4053059"/>
            <a:ext cx="190344" cy="190705"/>
          </a:xfrm>
          <a:custGeom>
            <a:avLst/>
            <a:gdLst/>
            <a:ahLst/>
            <a:cxnLst/>
            <a:rect l="0" t="0" r="0" b="0"/>
            <a:pathLst>
              <a:path w="299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91B0FF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6" name="path"/>
          <p:cNvSpPr/>
          <p:nvPr/>
        </p:nvSpPr>
        <p:spPr>
          <a:xfrm>
            <a:off x="1109697" y="4053059"/>
            <a:ext cx="190661" cy="190705"/>
          </a:xfrm>
          <a:custGeom>
            <a:avLst/>
            <a:gdLst/>
            <a:ahLst/>
            <a:cxnLst/>
            <a:rect l="0" t="0" r="0" b="0"/>
            <a:pathLst>
              <a:path w="300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7" name="path"/>
          <p:cNvSpPr/>
          <p:nvPr/>
        </p:nvSpPr>
        <p:spPr>
          <a:xfrm>
            <a:off x="1167022" y="4053059"/>
            <a:ext cx="314179" cy="190705"/>
          </a:xfrm>
          <a:custGeom>
            <a:avLst/>
            <a:gdLst/>
            <a:ahLst/>
            <a:cxnLst/>
            <a:rect l="0" t="0" r="0" b="0"/>
            <a:pathLst>
              <a:path w="494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  <a:path w="494" h="300">
                <a:moveTo>
                  <a:pt x="202" y="142"/>
                </a:moveTo>
                <a:cubicBezTo>
                  <a:pt x="202" y="232"/>
                  <a:pt x="262" y="292"/>
                  <a:pt x="337" y="292"/>
                </a:cubicBezTo>
                <a:cubicBezTo>
                  <a:pt x="427" y="292"/>
                  <a:pt x="487" y="232"/>
                  <a:pt x="487" y="142"/>
                </a:cubicBezTo>
                <a:cubicBezTo>
                  <a:pt x="487" y="67"/>
                  <a:pt x="427" y="7"/>
                  <a:pt x="337" y="7"/>
                </a:cubicBezTo>
                <a:cubicBezTo>
                  <a:pt x="262" y="7"/>
                  <a:pt x="202" y="67"/>
                  <a:pt x="202" y="142"/>
                </a:cubicBezTo>
              </a:path>
            </a:pathLst>
          </a:custGeom>
          <a:solidFill>
            <a:srgbClr val="C7E0FB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8" name="path"/>
          <p:cNvSpPr/>
          <p:nvPr/>
        </p:nvSpPr>
        <p:spPr>
          <a:xfrm>
            <a:off x="824021" y="4053059"/>
            <a:ext cx="190344" cy="190705"/>
          </a:xfrm>
          <a:custGeom>
            <a:avLst/>
            <a:gdLst/>
            <a:ahLst/>
            <a:cxnLst/>
            <a:rect l="0" t="0" r="0" b="0"/>
            <a:pathLst>
              <a:path w="299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91B0FF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9" name="path"/>
          <p:cNvSpPr/>
          <p:nvPr/>
        </p:nvSpPr>
        <p:spPr>
          <a:xfrm>
            <a:off x="881030" y="4053059"/>
            <a:ext cx="190661" cy="190705"/>
          </a:xfrm>
          <a:custGeom>
            <a:avLst/>
            <a:gdLst/>
            <a:ahLst/>
            <a:cxnLst/>
            <a:rect l="0" t="0" r="0" b="0"/>
            <a:pathLst>
              <a:path w="300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91B0FF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60" name="path"/>
          <p:cNvSpPr/>
          <p:nvPr/>
        </p:nvSpPr>
        <p:spPr>
          <a:xfrm>
            <a:off x="1405191" y="4386699"/>
            <a:ext cx="190281" cy="190325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61" name="path"/>
          <p:cNvSpPr/>
          <p:nvPr/>
        </p:nvSpPr>
        <p:spPr>
          <a:xfrm>
            <a:off x="1405191" y="4729399"/>
            <a:ext cx="190281" cy="190705"/>
          </a:xfrm>
          <a:custGeom>
            <a:avLst/>
            <a:gdLst/>
            <a:ahLst/>
            <a:cxnLst/>
            <a:rect l="0" t="0" r="0" b="0"/>
            <a:pathLst>
              <a:path w="299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91B0FF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662" name="table 1662"/>
          <p:cNvGraphicFramePr>
            <a:graphicFrameLocks noGrp="1"/>
          </p:cNvGraphicFramePr>
          <p:nvPr/>
        </p:nvGraphicFramePr>
        <p:xfrm>
          <a:off x="628269" y="4151757"/>
          <a:ext cx="887094" cy="1190625"/>
        </p:xfrm>
        <a:graphic>
          <a:graphicData uri="http://schemas.openxmlformats.org/drawingml/2006/table">
            <a:tbl>
              <a:tblPr/>
              <a:tblGrid>
                <a:gridCol w="887094"/>
              </a:tblGrid>
              <a:tr h="11715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94" name="group 394"/>
          <p:cNvGrpSpPr/>
          <p:nvPr/>
        </p:nvGrpSpPr>
        <p:grpSpPr>
          <a:xfrm rot="21600000">
            <a:off x="824021" y="4386699"/>
            <a:ext cx="533345" cy="695283"/>
            <a:chOff x="0" y="0"/>
            <a:chExt cx="533345" cy="695283"/>
          </a:xfrm>
        </p:grpSpPr>
        <p:sp>
          <p:nvSpPr>
            <p:cNvPr id="1663" name="path"/>
            <p:cNvSpPr/>
            <p:nvPr/>
          </p:nvSpPr>
          <p:spPr>
            <a:xfrm>
              <a:off x="114333" y="342700"/>
              <a:ext cx="190344" cy="190705"/>
            </a:xfrm>
            <a:custGeom>
              <a:avLst/>
              <a:gdLst/>
              <a:ahLst/>
              <a:cxnLst/>
              <a:rect l="0" t="0" r="0" b="0"/>
              <a:pathLst>
                <a:path w="299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64" name="path"/>
            <p:cNvSpPr/>
            <p:nvPr/>
          </p:nvSpPr>
          <p:spPr>
            <a:xfrm>
              <a:off x="171342" y="171318"/>
              <a:ext cx="190661" cy="362087"/>
            </a:xfrm>
            <a:custGeom>
              <a:avLst/>
              <a:gdLst/>
              <a:ahLst/>
              <a:cxnLst/>
              <a:rect l="0" t="0" r="0" b="0"/>
              <a:pathLst>
                <a:path w="300" h="570">
                  <a:moveTo>
                    <a:pt x="7" y="412"/>
                  </a:moveTo>
                  <a:cubicBezTo>
                    <a:pt x="7" y="502"/>
                    <a:pt x="67" y="562"/>
                    <a:pt x="142" y="562"/>
                  </a:cubicBezTo>
                  <a:cubicBezTo>
                    <a:pt x="232" y="562"/>
                    <a:pt x="292" y="502"/>
                    <a:pt x="292" y="412"/>
                  </a:cubicBezTo>
                  <a:cubicBezTo>
                    <a:pt x="292" y="337"/>
                    <a:pt x="232" y="277"/>
                    <a:pt x="142" y="277"/>
                  </a:cubicBezTo>
                  <a:cubicBezTo>
                    <a:pt x="67" y="277"/>
                    <a:pt x="7" y="337"/>
                    <a:pt x="7" y="412"/>
                  </a:cubicBezTo>
                </a:path>
                <a:path w="300" h="57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65" name="path"/>
            <p:cNvSpPr/>
            <p:nvPr/>
          </p:nvSpPr>
          <p:spPr>
            <a:xfrm>
              <a:off x="228667" y="0"/>
              <a:ext cx="190344" cy="190325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66" name="path"/>
            <p:cNvSpPr/>
            <p:nvPr/>
          </p:nvSpPr>
          <p:spPr>
            <a:xfrm>
              <a:off x="285675" y="0"/>
              <a:ext cx="190661" cy="190325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67" name="path"/>
            <p:cNvSpPr/>
            <p:nvPr/>
          </p:nvSpPr>
          <p:spPr>
            <a:xfrm>
              <a:off x="0" y="504577"/>
              <a:ext cx="190344" cy="190705"/>
            </a:xfrm>
            <a:custGeom>
              <a:avLst/>
              <a:gdLst/>
              <a:ahLst/>
              <a:cxnLst/>
              <a:rect l="0" t="0" r="0" b="0"/>
              <a:pathLst>
                <a:path w="299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68" name="path"/>
            <p:cNvSpPr/>
            <p:nvPr/>
          </p:nvSpPr>
          <p:spPr>
            <a:xfrm>
              <a:off x="57008" y="504577"/>
              <a:ext cx="190661" cy="190705"/>
            </a:xfrm>
            <a:custGeom>
              <a:avLst/>
              <a:gdLst/>
              <a:ahLst/>
              <a:cxnLst/>
              <a:rect l="0" t="0" r="0" b="0"/>
              <a:pathLst>
                <a:path w="300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69" name="path"/>
            <p:cNvSpPr/>
            <p:nvPr/>
          </p:nvSpPr>
          <p:spPr>
            <a:xfrm>
              <a:off x="343000" y="0"/>
              <a:ext cx="190344" cy="190325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70" name="path"/>
            <p:cNvSpPr/>
            <p:nvPr/>
          </p:nvSpPr>
          <p:spPr>
            <a:xfrm>
              <a:off x="285675" y="342700"/>
              <a:ext cx="190661" cy="190705"/>
            </a:xfrm>
            <a:custGeom>
              <a:avLst/>
              <a:gdLst/>
              <a:ahLst/>
              <a:cxnLst/>
              <a:rect l="0" t="0" r="0" b="0"/>
              <a:pathLst>
                <a:path w="300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671" name="path"/>
          <p:cNvSpPr/>
          <p:nvPr/>
        </p:nvSpPr>
        <p:spPr>
          <a:xfrm>
            <a:off x="1986044" y="3224345"/>
            <a:ext cx="190661" cy="190452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3EDF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96" name="group 396"/>
          <p:cNvGrpSpPr/>
          <p:nvPr/>
        </p:nvGrpSpPr>
        <p:grpSpPr>
          <a:xfrm rot="21600000">
            <a:off x="2272099" y="3053026"/>
            <a:ext cx="190281" cy="361770"/>
            <a:chOff x="0" y="0"/>
            <a:chExt cx="190281" cy="361770"/>
          </a:xfrm>
        </p:grpSpPr>
        <p:sp>
          <p:nvSpPr>
            <p:cNvPr id="1672" name="path"/>
            <p:cNvSpPr/>
            <p:nvPr/>
          </p:nvSpPr>
          <p:spPr>
            <a:xfrm>
              <a:off x="0" y="171318"/>
              <a:ext cx="190281" cy="190452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73" name="path"/>
            <p:cNvSpPr/>
            <p:nvPr/>
          </p:nvSpPr>
          <p:spPr>
            <a:xfrm>
              <a:off x="0" y="0"/>
              <a:ext cx="190281" cy="190325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98" name="group 398"/>
          <p:cNvGrpSpPr/>
          <p:nvPr/>
        </p:nvGrpSpPr>
        <p:grpSpPr>
          <a:xfrm rot="21600000">
            <a:off x="2557775" y="3053026"/>
            <a:ext cx="190281" cy="361770"/>
            <a:chOff x="0" y="0"/>
            <a:chExt cx="190281" cy="361770"/>
          </a:xfrm>
        </p:grpSpPr>
        <p:sp>
          <p:nvSpPr>
            <p:cNvPr id="1674" name="path"/>
            <p:cNvSpPr/>
            <p:nvPr/>
          </p:nvSpPr>
          <p:spPr>
            <a:xfrm>
              <a:off x="0" y="171318"/>
              <a:ext cx="190281" cy="190452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75" name="path"/>
            <p:cNvSpPr/>
            <p:nvPr/>
          </p:nvSpPr>
          <p:spPr>
            <a:xfrm>
              <a:off x="0" y="0"/>
              <a:ext cx="190281" cy="190325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676" name="path"/>
          <p:cNvSpPr/>
          <p:nvPr/>
        </p:nvSpPr>
        <p:spPr>
          <a:xfrm>
            <a:off x="1986044" y="2719386"/>
            <a:ext cx="190661" cy="190705"/>
          </a:xfrm>
          <a:custGeom>
            <a:avLst/>
            <a:gdLst/>
            <a:ahLst/>
            <a:cxnLst/>
            <a:rect l="0" t="0" r="0" b="0"/>
            <a:pathLst>
              <a:path w="300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77" name="path"/>
          <p:cNvSpPr/>
          <p:nvPr/>
        </p:nvSpPr>
        <p:spPr>
          <a:xfrm>
            <a:off x="2272099" y="2386127"/>
            <a:ext cx="190281" cy="190452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2960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78" name="path"/>
          <p:cNvSpPr/>
          <p:nvPr/>
        </p:nvSpPr>
        <p:spPr>
          <a:xfrm>
            <a:off x="2557775" y="2386127"/>
            <a:ext cx="190281" cy="190452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79" name="path"/>
          <p:cNvSpPr/>
          <p:nvPr/>
        </p:nvSpPr>
        <p:spPr>
          <a:xfrm>
            <a:off x="2852952" y="2386127"/>
            <a:ext cx="190661" cy="190452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2960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80" name="path"/>
          <p:cNvSpPr/>
          <p:nvPr/>
        </p:nvSpPr>
        <p:spPr>
          <a:xfrm>
            <a:off x="1986044" y="3053026"/>
            <a:ext cx="190661" cy="190325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00" name="group 400"/>
          <p:cNvGrpSpPr/>
          <p:nvPr/>
        </p:nvGrpSpPr>
        <p:grpSpPr>
          <a:xfrm rot="21600000">
            <a:off x="3138881" y="2386127"/>
            <a:ext cx="190408" cy="523965"/>
            <a:chOff x="0" y="0"/>
            <a:chExt cx="190408" cy="523965"/>
          </a:xfrm>
        </p:grpSpPr>
        <p:sp>
          <p:nvSpPr>
            <p:cNvPr id="1681" name="path"/>
            <p:cNvSpPr/>
            <p:nvPr/>
          </p:nvSpPr>
          <p:spPr>
            <a:xfrm>
              <a:off x="0" y="333259"/>
              <a:ext cx="190408" cy="190705"/>
            </a:xfrm>
            <a:custGeom>
              <a:avLst/>
              <a:gdLst/>
              <a:ahLst/>
              <a:cxnLst/>
              <a:rect l="0" t="0" r="0" b="0"/>
              <a:pathLst>
                <a:path w="299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82" name="path"/>
            <p:cNvSpPr/>
            <p:nvPr/>
          </p:nvSpPr>
          <p:spPr>
            <a:xfrm>
              <a:off x="0" y="0"/>
              <a:ext cx="190408" cy="352266"/>
            </a:xfrm>
            <a:custGeom>
              <a:avLst/>
              <a:gdLst/>
              <a:ahLst/>
              <a:cxnLst/>
              <a:rect l="0" t="0" r="0" b="0"/>
              <a:pathLst>
                <a:path w="299" h="554">
                  <a:moveTo>
                    <a:pt x="7" y="397"/>
                  </a:moveTo>
                  <a:cubicBezTo>
                    <a:pt x="7" y="487"/>
                    <a:pt x="67" y="547"/>
                    <a:pt x="142" y="547"/>
                  </a:cubicBezTo>
                  <a:cubicBezTo>
                    <a:pt x="232" y="547"/>
                    <a:pt x="292" y="487"/>
                    <a:pt x="292" y="397"/>
                  </a:cubicBezTo>
                  <a:cubicBezTo>
                    <a:pt x="292" y="322"/>
                    <a:pt x="232" y="262"/>
                    <a:pt x="142" y="262"/>
                  </a:cubicBezTo>
                  <a:cubicBezTo>
                    <a:pt x="67" y="262"/>
                    <a:pt x="7" y="322"/>
                    <a:pt x="7" y="397"/>
                  </a:cubicBezTo>
                </a:path>
                <a:path w="299" h="554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83" name="path"/>
            <p:cNvSpPr/>
            <p:nvPr/>
          </p:nvSpPr>
          <p:spPr>
            <a:xfrm>
              <a:off x="0" y="161941"/>
              <a:ext cx="190408" cy="190325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684" name="table 1684"/>
          <p:cNvGraphicFramePr>
            <a:graphicFrameLocks noGrp="1"/>
          </p:cNvGraphicFramePr>
          <p:nvPr/>
        </p:nvGraphicFramePr>
        <p:xfrm>
          <a:off x="2074545" y="2476881"/>
          <a:ext cx="1175385" cy="855345"/>
        </p:xfrm>
        <a:graphic>
          <a:graphicData uri="http://schemas.openxmlformats.org/drawingml/2006/table">
            <a:tbl>
              <a:tblPr/>
              <a:tblGrid>
                <a:gridCol w="1175385"/>
              </a:tblGrid>
              <a:tr h="8362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685" name="path"/>
          <p:cNvSpPr/>
          <p:nvPr/>
        </p:nvSpPr>
        <p:spPr>
          <a:xfrm>
            <a:off x="1109697" y="3719799"/>
            <a:ext cx="190661" cy="190452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86" name="path"/>
          <p:cNvSpPr/>
          <p:nvPr/>
        </p:nvSpPr>
        <p:spPr>
          <a:xfrm>
            <a:off x="1405191" y="3224345"/>
            <a:ext cx="190281" cy="190452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687" name="table 1687"/>
          <p:cNvGraphicFramePr>
            <a:graphicFrameLocks noGrp="1"/>
          </p:cNvGraphicFramePr>
          <p:nvPr/>
        </p:nvGraphicFramePr>
        <p:xfrm>
          <a:off x="1207388" y="3313557"/>
          <a:ext cx="1463675" cy="1525904"/>
        </p:xfrm>
        <a:graphic>
          <a:graphicData uri="http://schemas.openxmlformats.org/drawingml/2006/table">
            <a:tbl>
              <a:tblPr/>
              <a:tblGrid>
                <a:gridCol w="1463675"/>
              </a:tblGrid>
              <a:tr h="150685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"/>
                        </a:lnSpc>
                      </a:pPr>
                      <a:endParaRPr lang="en-US" altLang="en-US" sz="100" dirty="0"/>
                    </a:p>
                    <a:p>
                      <a:pPr marL="711835" algn="l" rtl="0" eaLnBrk="0">
                        <a:lnSpc>
                          <a:spcPct val="100000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688" name="textbox 1688"/>
          <p:cNvSpPr/>
          <p:nvPr/>
        </p:nvSpPr>
        <p:spPr>
          <a:xfrm>
            <a:off x="471517" y="255327"/>
            <a:ext cx="3795395" cy="5962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分析所有失利和中标的结果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为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</a:t>
            </a: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群</a:t>
            </a:r>
            <a:endParaRPr lang="en-US" altLang="en-US" sz="1800" dirty="0"/>
          </a:p>
        </p:txBody>
      </p:sp>
      <p:sp>
        <p:nvSpPr>
          <p:cNvPr id="1689" name="textbox 1689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pic>
        <p:nvPicPr>
          <p:cNvPr id="1690" name="picture 169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4084320" y="2805684"/>
            <a:ext cx="170688" cy="1542288"/>
          </a:xfrm>
          <a:prstGeom prst="rect">
            <a:avLst/>
          </a:prstGeom>
        </p:spPr>
      </p:pic>
      <p:pic>
        <p:nvPicPr>
          <p:cNvPr id="1691" name="picture 169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7016496" y="2805684"/>
            <a:ext cx="170688" cy="1542288"/>
          </a:xfrm>
          <a:prstGeom prst="rect">
            <a:avLst/>
          </a:prstGeom>
        </p:spPr>
      </p:pic>
      <p:sp>
        <p:nvSpPr>
          <p:cNvPr id="1694" name="textbox 1694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402" name="group 402"/>
          <p:cNvGrpSpPr/>
          <p:nvPr/>
        </p:nvGrpSpPr>
        <p:grpSpPr>
          <a:xfrm rot="21600000">
            <a:off x="5859751" y="5416578"/>
            <a:ext cx="224082" cy="589223"/>
            <a:chOff x="0" y="0"/>
            <a:chExt cx="224082" cy="589223"/>
          </a:xfrm>
        </p:grpSpPr>
        <p:sp>
          <p:nvSpPr>
            <p:cNvPr id="1695" name="path"/>
            <p:cNvSpPr/>
            <p:nvPr/>
          </p:nvSpPr>
          <p:spPr>
            <a:xfrm>
              <a:off x="4600" y="1241"/>
              <a:ext cx="214883" cy="586739"/>
            </a:xfrm>
            <a:custGeom>
              <a:avLst/>
              <a:gdLst/>
              <a:ahLst/>
              <a:cxnLst/>
              <a:rect l="0" t="0" r="0" b="0"/>
              <a:pathLst>
                <a:path w="338" h="923">
                  <a:moveTo>
                    <a:pt x="338" y="0"/>
                  </a:moveTo>
                  <a:lnTo>
                    <a:pt x="90" y="923"/>
                  </a:lnTo>
                  <a:lnTo>
                    <a:pt x="0" y="923"/>
                  </a:lnTo>
                  <a:lnTo>
                    <a:pt x="24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96" name="path"/>
            <p:cNvSpPr/>
            <p:nvPr/>
          </p:nvSpPr>
          <p:spPr>
            <a:xfrm>
              <a:off x="0" y="0"/>
              <a:ext cx="224082" cy="589223"/>
            </a:xfrm>
            <a:custGeom>
              <a:avLst/>
              <a:gdLst/>
              <a:ahLst/>
              <a:cxnLst/>
              <a:rect l="0" t="0" r="0" b="0"/>
              <a:pathLst>
                <a:path w="352" h="927">
                  <a:moveTo>
                    <a:pt x="345" y="1"/>
                  </a:moveTo>
                  <a:lnTo>
                    <a:pt x="96" y="925"/>
                  </a:lnTo>
                  <a:moveTo>
                    <a:pt x="254" y="1"/>
                  </a:moveTo>
                  <a:lnTo>
                    <a:pt x="7" y="925"/>
                  </a:lnTo>
                </a:path>
              </a:pathLst>
            </a:custGeom>
            <a:noFill/>
            <a:ln w="9525" cap="flat">
              <a:solidFill>
                <a:srgbClr val="00000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04" name="group 404"/>
          <p:cNvGrpSpPr/>
          <p:nvPr/>
        </p:nvGrpSpPr>
        <p:grpSpPr>
          <a:xfrm rot="21600000">
            <a:off x="3138881" y="2052614"/>
            <a:ext cx="304678" cy="352520"/>
            <a:chOff x="0" y="0"/>
            <a:chExt cx="304678" cy="352520"/>
          </a:xfrm>
        </p:grpSpPr>
        <p:sp>
          <p:nvSpPr>
            <p:cNvPr id="1699" name="path"/>
            <p:cNvSpPr/>
            <p:nvPr/>
          </p:nvSpPr>
          <p:spPr>
            <a:xfrm>
              <a:off x="114396" y="0"/>
              <a:ext cx="190281" cy="190705"/>
            </a:xfrm>
            <a:custGeom>
              <a:avLst/>
              <a:gdLst/>
              <a:ahLst/>
              <a:cxnLst/>
              <a:rect l="0" t="0" r="0" b="0"/>
              <a:pathLst>
                <a:path w="299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00" name="path"/>
            <p:cNvSpPr/>
            <p:nvPr/>
          </p:nvSpPr>
          <p:spPr>
            <a:xfrm>
              <a:off x="0" y="162194"/>
              <a:ext cx="190408" cy="190325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06" name="group 406"/>
          <p:cNvGrpSpPr/>
          <p:nvPr/>
        </p:nvGrpSpPr>
        <p:grpSpPr>
          <a:xfrm rot="21600000">
            <a:off x="2272099" y="2548068"/>
            <a:ext cx="190281" cy="523964"/>
            <a:chOff x="0" y="0"/>
            <a:chExt cx="190281" cy="523964"/>
          </a:xfrm>
        </p:grpSpPr>
        <p:sp>
          <p:nvSpPr>
            <p:cNvPr id="1701" name="path"/>
            <p:cNvSpPr/>
            <p:nvPr/>
          </p:nvSpPr>
          <p:spPr>
            <a:xfrm>
              <a:off x="0" y="171317"/>
              <a:ext cx="190281" cy="190705"/>
            </a:xfrm>
            <a:custGeom>
              <a:avLst/>
              <a:gdLst/>
              <a:ahLst/>
              <a:cxnLst/>
              <a:rect l="0" t="0" r="0" b="0"/>
              <a:pathLst>
                <a:path w="299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02" name="path"/>
            <p:cNvSpPr/>
            <p:nvPr/>
          </p:nvSpPr>
          <p:spPr>
            <a:xfrm>
              <a:off x="0" y="333512"/>
              <a:ext cx="190281" cy="190451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03" name="path"/>
            <p:cNvSpPr/>
            <p:nvPr/>
          </p:nvSpPr>
          <p:spPr>
            <a:xfrm>
              <a:off x="0" y="0"/>
              <a:ext cx="190281" cy="190325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08" name="group 408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1704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05" name="textbox 1705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9969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D</a:t>
              </a:r>
              <a:endParaRPr lang="en-US" altLang="en-US" sz="1800" dirty="0"/>
            </a:p>
          </p:txBody>
        </p:sp>
      </p:grpSp>
      <p:grpSp>
        <p:nvGrpSpPr>
          <p:cNvPr id="410" name="group 410"/>
          <p:cNvGrpSpPr/>
          <p:nvPr/>
        </p:nvGrpSpPr>
        <p:grpSpPr>
          <a:xfrm rot="21600000">
            <a:off x="2557775" y="2548068"/>
            <a:ext cx="190281" cy="362023"/>
            <a:chOff x="0" y="0"/>
            <a:chExt cx="190281" cy="362023"/>
          </a:xfrm>
        </p:grpSpPr>
        <p:sp>
          <p:nvSpPr>
            <p:cNvPr id="1706" name="path"/>
            <p:cNvSpPr/>
            <p:nvPr/>
          </p:nvSpPr>
          <p:spPr>
            <a:xfrm>
              <a:off x="0" y="171317"/>
              <a:ext cx="190281" cy="190705"/>
            </a:xfrm>
            <a:custGeom>
              <a:avLst/>
              <a:gdLst/>
              <a:ahLst/>
              <a:cxnLst/>
              <a:rect l="0" t="0" r="0" b="0"/>
              <a:pathLst>
                <a:path w="299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07" name="path"/>
            <p:cNvSpPr/>
            <p:nvPr/>
          </p:nvSpPr>
          <p:spPr>
            <a:xfrm>
              <a:off x="0" y="0"/>
              <a:ext cx="190281" cy="190325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50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12" name="group 412"/>
          <p:cNvGrpSpPr/>
          <p:nvPr/>
        </p:nvGrpSpPr>
        <p:grpSpPr>
          <a:xfrm rot="21600000">
            <a:off x="6356540" y="4597908"/>
            <a:ext cx="219519" cy="198310"/>
            <a:chOff x="0" y="0"/>
            <a:chExt cx="219519" cy="198310"/>
          </a:xfrm>
        </p:grpSpPr>
        <p:sp>
          <p:nvSpPr>
            <p:cNvPr id="1708" name="path"/>
            <p:cNvSpPr/>
            <p:nvPr/>
          </p:nvSpPr>
          <p:spPr>
            <a:xfrm>
              <a:off x="0" y="0"/>
              <a:ext cx="3175" cy="193675"/>
            </a:xfrm>
            <a:custGeom>
              <a:avLst/>
              <a:gdLst/>
              <a:ahLst/>
              <a:cxnLst/>
              <a:rect l="0" t="0" r="0" b="0"/>
              <a:pathLst>
                <a:path w="5" h="305">
                  <a:moveTo>
                    <a:pt x="2" y="0"/>
                  </a:moveTo>
                  <a:lnTo>
                    <a:pt x="2" y="305"/>
                  </a:lnTo>
                </a:path>
              </a:pathLst>
            </a:custGeom>
            <a:noFill/>
            <a:ln w="3175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09" name="path"/>
            <p:cNvSpPr/>
            <p:nvPr/>
          </p:nvSpPr>
          <p:spPr>
            <a:xfrm>
              <a:off x="1587" y="188785"/>
              <a:ext cx="217931" cy="9525"/>
            </a:xfrm>
            <a:custGeom>
              <a:avLst/>
              <a:gdLst/>
              <a:ahLst/>
              <a:cxnLst/>
              <a:rect l="0" t="0" r="0" b="0"/>
              <a:pathLst>
                <a:path w="343" h="15">
                  <a:moveTo>
                    <a:pt x="343" y="7"/>
                  </a:moveTo>
                  <a:lnTo>
                    <a:pt x="0" y="7"/>
                  </a:lnTo>
                </a:path>
              </a:pathLst>
            </a:custGeom>
            <a:noFill/>
            <a:ln w="9525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713" name="path"/>
          <p:cNvSpPr/>
          <p:nvPr/>
        </p:nvSpPr>
        <p:spPr>
          <a:xfrm>
            <a:off x="2852952" y="2719386"/>
            <a:ext cx="190661" cy="190705"/>
          </a:xfrm>
          <a:custGeom>
            <a:avLst/>
            <a:gdLst/>
            <a:ahLst/>
            <a:cxnLst/>
            <a:rect l="0" t="0" r="0" b="0"/>
            <a:pathLst>
              <a:path w="300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3EDF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14" name="path"/>
          <p:cNvSpPr/>
          <p:nvPr/>
        </p:nvSpPr>
        <p:spPr>
          <a:xfrm>
            <a:off x="1986044" y="4053059"/>
            <a:ext cx="190661" cy="190705"/>
          </a:xfrm>
          <a:custGeom>
            <a:avLst/>
            <a:gdLst/>
            <a:ahLst/>
            <a:cxnLst/>
            <a:rect l="0" t="0" r="0" b="0"/>
            <a:pathLst>
              <a:path w="300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91B0FF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15" name="path"/>
          <p:cNvSpPr/>
          <p:nvPr/>
        </p:nvSpPr>
        <p:spPr>
          <a:xfrm>
            <a:off x="1986044" y="3386286"/>
            <a:ext cx="190661" cy="190705"/>
          </a:xfrm>
          <a:custGeom>
            <a:avLst/>
            <a:gdLst/>
            <a:ahLst/>
            <a:cxnLst/>
            <a:rect l="0" t="0" r="0" b="0"/>
            <a:pathLst>
              <a:path w="300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91B0FF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16" name="path"/>
          <p:cNvSpPr/>
          <p:nvPr/>
        </p:nvSpPr>
        <p:spPr>
          <a:xfrm>
            <a:off x="1986044" y="3719799"/>
            <a:ext cx="190661" cy="190452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17" name="path"/>
          <p:cNvSpPr/>
          <p:nvPr/>
        </p:nvSpPr>
        <p:spPr>
          <a:xfrm>
            <a:off x="2852952" y="3053026"/>
            <a:ext cx="190661" cy="190325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18" name="path"/>
          <p:cNvSpPr/>
          <p:nvPr/>
        </p:nvSpPr>
        <p:spPr>
          <a:xfrm>
            <a:off x="1405191" y="3719799"/>
            <a:ext cx="190281" cy="190452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2960">
              <a:alpha val="100000"/>
            </a:srgbClr>
          </a:solidFill>
          <a:ln w="9502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19" name="textbox 1719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</a:t>
            </a:r>
            <a:endParaRPr lang="en-US" altLang="en-US" sz="900" dirty="0"/>
          </a:p>
        </p:txBody>
      </p:sp>
      <p:grpSp>
        <p:nvGrpSpPr>
          <p:cNvPr id="414" name="group 414"/>
          <p:cNvGrpSpPr/>
          <p:nvPr/>
        </p:nvGrpSpPr>
        <p:grpSpPr>
          <a:xfrm rot="21600000">
            <a:off x="6185852" y="3243072"/>
            <a:ext cx="172275" cy="198310"/>
            <a:chOff x="0" y="0"/>
            <a:chExt cx="172275" cy="198310"/>
          </a:xfrm>
        </p:grpSpPr>
        <p:sp>
          <p:nvSpPr>
            <p:cNvPr id="1720" name="path"/>
            <p:cNvSpPr/>
            <p:nvPr/>
          </p:nvSpPr>
          <p:spPr>
            <a:xfrm>
              <a:off x="0" y="0"/>
              <a:ext cx="3175" cy="193675"/>
            </a:xfrm>
            <a:custGeom>
              <a:avLst/>
              <a:gdLst/>
              <a:ahLst/>
              <a:cxnLst/>
              <a:rect l="0" t="0" r="0" b="0"/>
              <a:pathLst>
                <a:path w="5" h="305">
                  <a:moveTo>
                    <a:pt x="2" y="0"/>
                  </a:moveTo>
                  <a:lnTo>
                    <a:pt x="2" y="305"/>
                  </a:lnTo>
                </a:path>
              </a:pathLst>
            </a:custGeom>
            <a:noFill/>
            <a:ln w="3175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21" name="path"/>
            <p:cNvSpPr/>
            <p:nvPr/>
          </p:nvSpPr>
          <p:spPr>
            <a:xfrm>
              <a:off x="1587" y="188785"/>
              <a:ext cx="170688" cy="9525"/>
            </a:xfrm>
            <a:custGeom>
              <a:avLst/>
              <a:gdLst/>
              <a:ahLst/>
              <a:cxnLst/>
              <a:rect l="0" t="0" r="0" b="0"/>
              <a:pathLst>
                <a:path w="268" h="15">
                  <a:moveTo>
                    <a:pt x="268" y="7"/>
                  </a:moveTo>
                  <a:lnTo>
                    <a:pt x="0" y="7"/>
                  </a:lnTo>
                </a:path>
              </a:pathLst>
            </a:custGeom>
            <a:noFill/>
            <a:ln w="9525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722" name="textbox 1722"/>
          <p:cNvSpPr/>
          <p:nvPr/>
        </p:nvSpPr>
        <p:spPr>
          <a:xfrm>
            <a:off x="6628104" y="5646369"/>
            <a:ext cx="264795" cy="171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100</a:t>
            </a:r>
            <a:endParaRPr lang="en-US" altLang="en-US" sz="1200" dirty="0"/>
          </a:p>
        </p:txBody>
      </p:sp>
      <p:sp>
        <p:nvSpPr>
          <p:cNvPr id="1723" name="path"/>
          <p:cNvSpPr/>
          <p:nvPr/>
        </p:nvSpPr>
        <p:spPr>
          <a:xfrm>
            <a:off x="5195315" y="1720405"/>
            <a:ext cx="1662049" cy="9525"/>
          </a:xfrm>
          <a:custGeom>
            <a:avLst/>
            <a:gdLst/>
            <a:ahLst/>
            <a:cxnLst/>
            <a:rect l="0" t="0" r="0" b="0"/>
            <a:pathLst>
              <a:path w="2617" h="15">
                <a:moveTo>
                  <a:pt x="0" y="7"/>
                </a:moveTo>
                <a:lnTo>
                  <a:pt x="2617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24" name="path"/>
          <p:cNvSpPr/>
          <p:nvPr/>
        </p:nvSpPr>
        <p:spPr>
          <a:xfrm>
            <a:off x="6182677" y="2758440"/>
            <a:ext cx="9525" cy="484632"/>
          </a:xfrm>
          <a:custGeom>
            <a:avLst/>
            <a:gdLst/>
            <a:ahLst/>
            <a:cxnLst/>
            <a:rect l="0" t="0" r="0" b="0"/>
            <a:pathLst>
              <a:path w="15" h="763">
                <a:moveTo>
                  <a:pt x="7" y="763"/>
                </a:moveTo>
                <a:lnTo>
                  <a:pt x="7" y="0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25" name="rect"/>
          <p:cNvSpPr/>
          <p:nvPr/>
        </p:nvSpPr>
        <p:spPr>
          <a:xfrm>
            <a:off x="6353365" y="4791456"/>
            <a:ext cx="9525" cy="484632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26" name="rect"/>
          <p:cNvSpPr/>
          <p:nvPr/>
        </p:nvSpPr>
        <p:spPr>
          <a:xfrm>
            <a:off x="6182677" y="3436620"/>
            <a:ext cx="9525" cy="48310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27" name="path"/>
          <p:cNvSpPr/>
          <p:nvPr/>
        </p:nvSpPr>
        <p:spPr>
          <a:xfrm>
            <a:off x="6353365" y="3436620"/>
            <a:ext cx="9525" cy="483108"/>
          </a:xfrm>
          <a:custGeom>
            <a:avLst/>
            <a:gdLst/>
            <a:ahLst/>
            <a:cxnLst/>
            <a:rect l="0" t="0" r="0" b="0"/>
            <a:pathLst>
              <a:path w="15" h="760">
                <a:moveTo>
                  <a:pt x="7" y="760"/>
                </a:moveTo>
                <a:lnTo>
                  <a:pt x="7" y="0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28" name="path"/>
          <p:cNvSpPr/>
          <p:nvPr/>
        </p:nvSpPr>
        <p:spPr>
          <a:xfrm>
            <a:off x="6358128" y="5271325"/>
            <a:ext cx="217931" cy="9525"/>
          </a:xfrm>
          <a:custGeom>
            <a:avLst/>
            <a:gdLst/>
            <a:ahLst/>
            <a:cxnLst/>
            <a:rect l="0" t="0" r="0" b="0"/>
            <a:pathLst>
              <a:path w="343" h="15">
                <a:moveTo>
                  <a:pt x="0" y="7"/>
                </a:moveTo>
                <a:lnTo>
                  <a:pt x="343" y="7"/>
                </a:lnTo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29" name="path"/>
          <p:cNvSpPr/>
          <p:nvPr/>
        </p:nvSpPr>
        <p:spPr>
          <a:xfrm>
            <a:off x="6187440" y="3914965"/>
            <a:ext cx="170688" cy="9525"/>
          </a:xfrm>
          <a:custGeom>
            <a:avLst/>
            <a:gdLst/>
            <a:ahLst/>
            <a:cxnLst/>
            <a:rect l="0" t="0" r="0" b="0"/>
            <a:pathLst>
              <a:path w="268" h="15">
                <a:moveTo>
                  <a:pt x="0" y="7"/>
                </a:moveTo>
                <a:lnTo>
                  <a:pt x="268" y="7"/>
                </a:lnTo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" name="path"/>
          <p:cNvSpPr/>
          <p:nvPr/>
        </p:nvSpPr>
        <p:spPr>
          <a:xfrm>
            <a:off x="4733926" y="3028832"/>
            <a:ext cx="3343646" cy="352562"/>
          </a:xfrm>
          <a:custGeom>
            <a:avLst/>
            <a:gdLst/>
            <a:ahLst/>
            <a:cxnLst/>
            <a:rect l="0" t="0" r="0" b="0"/>
            <a:pathLst>
              <a:path w="5265" h="555">
                <a:moveTo>
                  <a:pt x="7" y="7"/>
                </a:moveTo>
                <a:lnTo>
                  <a:pt x="7" y="532"/>
                </a:lnTo>
                <a:moveTo>
                  <a:pt x="7" y="547"/>
                </a:moveTo>
                <a:lnTo>
                  <a:pt x="5258" y="547"/>
                </a:lnTo>
              </a:path>
            </a:pathLst>
          </a:custGeom>
          <a:noFill/>
          <a:ln w="9463" cap="sq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31" name="rect"/>
          <p:cNvSpPr/>
          <p:nvPr/>
        </p:nvSpPr>
        <p:spPr>
          <a:xfrm>
            <a:off x="4733926" y="3695700"/>
            <a:ext cx="3353146" cy="219015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32" name="path"/>
          <p:cNvSpPr/>
          <p:nvPr/>
        </p:nvSpPr>
        <p:spPr>
          <a:xfrm>
            <a:off x="4733926" y="3695700"/>
            <a:ext cx="3353146" cy="219015"/>
          </a:xfrm>
          <a:custGeom>
            <a:avLst/>
            <a:gdLst/>
            <a:ahLst/>
            <a:cxnLst/>
            <a:rect l="0" t="0" r="0" b="0"/>
            <a:pathLst>
              <a:path w="5280" h="344">
                <a:moveTo>
                  <a:pt x="7" y="337"/>
                </a:moveTo>
                <a:lnTo>
                  <a:pt x="5273" y="337"/>
                </a:lnTo>
                <a:lnTo>
                  <a:pt x="5273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noFill/>
          <a:ln w="9463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733" name="table 1733"/>
          <p:cNvGraphicFramePr>
            <a:graphicFrameLocks noGrp="1"/>
          </p:cNvGraphicFramePr>
          <p:nvPr/>
        </p:nvGraphicFramePr>
        <p:xfrm>
          <a:off x="4520565" y="2696336"/>
          <a:ext cx="3778250" cy="3486150"/>
        </p:xfrm>
        <a:graphic>
          <a:graphicData uri="http://schemas.openxmlformats.org/drawingml/2006/table">
            <a:tbl>
              <a:tblPr/>
              <a:tblGrid>
                <a:gridCol w="198755"/>
                <a:gridCol w="1073785"/>
                <a:gridCol w="1235075"/>
                <a:gridCol w="384809"/>
                <a:gridCol w="885825"/>
              </a:tblGrid>
              <a:tr h="937260"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94615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100" spc="-8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提升速度，</a:t>
                      </a:r>
                      <a:r>
                        <a:rPr sz="1100" spc="-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100" spc="-8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米</a:t>
                      </a:r>
                      <a:r>
                        <a:rPr sz="1100" spc="-8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100" spc="-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秒</a:t>
                      </a:r>
                      <a:endParaRPr lang="en-US" altLang="en-US" sz="1100" dirty="0"/>
                    </a:p>
                    <a:p>
                      <a:pPr marL="172720" algn="l" rtl="0" eaLnBrk="0">
                        <a:lnSpc>
                          <a:spcPct val="80000"/>
                        </a:lnSpc>
                        <a:spcBef>
                          <a:spcPts val="345"/>
                        </a:spcBef>
                      </a:pP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5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8000"/>
                        </a:lnSpc>
                      </a:pPr>
                      <a:endParaRPr lang="en-US" altLang="en-US" sz="200" dirty="0"/>
                    </a:p>
                    <a:p>
                      <a:pPr marL="2901315" algn="l" rtl="0" eaLnBrk="0">
                        <a:lnSpc>
                          <a:spcPct val="80000"/>
                        </a:lnSpc>
                      </a:pP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0.5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700" dirty="0"/>
                    </a:p>
                    <a:p>
                      <a:pPr marL="12573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700" dirty="0"/>
                    </a:p>
                    <a:p>
                      <a:pPr algn="r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0.6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613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700" dirty="0"/>
                    </a:p>
                    <a:p>
                      <a:pPr marL="12573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700" dirty="0"/>
                    </a:p>
                    <a:p>
                      <a:pPr marL="107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0.5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49225"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ts val="117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2600"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500" dirty="0"/>
                    </a:p>
                    <a:p>
                      <a:pPr marL="83185" algn="l" rtl="0" eaLnBrk="0">
                        <a:lnSpc>
                          <a:spcPts val="1340"/>
                        </a:lnSpc>
                        <a:spcBef>
                          <a:spcPts val="0"/>
                        </a:spcBef>
                      </a:pPr>
                      <a:r>
                        <a:rPr sz="1100" spc="-4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动</a:t>
                      </a:r>
                      <a:r>
                        <a:rPr sz="1100" spc="-4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力系</a:t>
                      </a:r>
                      <a:r>
                        <a:rPr sz="1100" spc="-4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</a:t>
                      </a:r>
                      <a:r>
                        <a:rPr sz="1100" spc="-4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1100" spc="-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内燃</a:t>
                      </a:r>
                      <a:r>
                        <a:rPr sz="1100" spc="-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100" spc="-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11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动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98425" algn="l" rtl="0" eaLnBrk="0">
                        <a:lnSpc>
                          <a:spcPct val="93000"/>
                        </a:lnSpc>
                        <a:spcBef>
                          <a:spcPts val="5"/>
                        </a:spcBef>
                      </a:pPr>
                      <a:r>
                        <a:rPr sz="1100" spc="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1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1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11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</a:t>
                      </a:r>
                      <a:r>
                        <a:rPr sz="11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11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285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34" name="path"/>
          <p:cNvSpPr/>
          <p:nvPr/>
        </p:nvSpPr>
        <p:spPr>
          <a:xfrm>
            <a:off x="876341" y="4810106"/>
            <a:ext cx="3353602" cy="361988"/>
          </a:xfrm>
          <a:custGeom>
            <a:avLst/>
            <a:gdLst/>
            <a:ahLst/>
            <a:cxnLst/>
            <a:rect l="0" t="0" r="0" b="0"/>
            <a:pathLst>
              <a:path w="5281" h="570">
                <a:moveTo>
                  <a:pt x="7" y="7"/>
                </a:moveTo>
                <a:lnTo>
                  <a:pt x="7" y="547"/>
                </a:lnTo>
                <a:moveTo>
                  <a:pt x="7" y="562"/>
                </a:moveTo>
                <a:lnTo>
                  <a:pt x="5273" y="562"/>
                </a:lnTo>
              </a:path>
            </a:pathLst>
          </a:custGeom>
          <a:noFill/>
          <a:ln w="9464" cap="sq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735" name="table 1735"/>
          <p:cNvGraphicFramePr>
            <a:graphicFrameLocks noGrp="1"/>
          </p:cNvGraphicFramePr>
          <p:nvPr/>
        </p:nvGraphicFramePr>
        <p:xfrm>
          <a:off x="661797" y="4477893"/>
          <a:ext cx="3780155" cy="1704339"/>
        </p:xfrm>
        <a:graphic>
          <a:graphicData uri="http://schemas.openxmlformats.org/drawingml/2006/table">
            <a:tbl>
              <a:tblPr/>
              <a:tblGrid>
                <a:gridCol w="3780155"/>
              </a:tblGrid>
              <a:tr h="168528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88900" algn="l" rtl="0" eaLnBrk="0">
                        <a:lnSpc>
                          <a:spcPct val="93000"/>
                        </a:lnSpc>
                        <a:spcBef>
                          <a:spcPts val="5"/>
                        </a:spcBef>
                      </a:pPr>
                      <a:r>
                        <a:rPr sz="1100" spc="-8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噪声水平，</a:t>
                      </a:r>
                      <a:r>
                        <a:rPr sz="1100" spc="-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100" spc="-8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类别评</a:t>
                      </a:r>
                      <a:r>
                        <a:rPr sz="11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级</a:t>
                      </a:r>
                      <a:endParaRPr lang="en-US" altLang="en-US" sz="1100" dirty="0"/>
                    </a:p>
                    <a:p>
                      <a:pPr marL="175895" algn="l" rtl="0" eaLnBrk="0">
                        <a:lnSpc>
                          <a:spcPts val="1460"/>
                        </a:lnSpc>
                      </a:pP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6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200" dirty="0"/>
                    </a:p>
                    <a:p>
                      <a:pPr marL="1249045" algn="l" rtl="0" eaLnBrk="0">
                        <a:lnSpc>
                          <a:spcPct val="86000"/>
                        </a:lnSpc>
                        <a:spcBef>
                          <a:spcPts val="0"/>
                        </a:spcBef>
                      </a:pPr>
                      <a:r>
                        <a:rPr sz="10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                         </a:t>
                      </a:r>
                      <a:r>
                        <a:rPr sz="10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2</a:t>
                      </a: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36" name="path"/>
          <p:cNvSpPr/>
          <p:nvPr/>
        </p:nvSpPr>
        <p:spPr>
          <a:xfrm>
            <a:off x="876341" y="3028832"/>
            <a:ext cx="3353602" cy="352562"/>
          </a:xfrm>
          <a:custGeom>
            <a:avLst/>
            <a:gdLst/>
            <a:ahLst/>
            <a:cxnLst/>
            <a:rect l="0" t="0" r="0" b="0"/>
            <a:pathLst>
              <a:path w="5281" h="555">
                <a:moveTo>
                  <a:pt x="7" y="7"/>
                </a:moveTo>
                <a:lnTo>
                  <a:pt x="7" y="532"/>
                </a:lnTo>
                <a:moveTo>
                  <a:pt x="7" y="547"/>
                </a:moveTo>
                <a:lnTo>
                  <a:pt x="5273" y="547"/>
                </a:lnTo>
              </a:path>
            </a:pathLst>
          </a:custGeom>
          <a:noFill/>
          <a:ln w="9464" cap="sq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37" name="rect"/>
          <p:cNvSpPr/>
          <p:nvPr/>
        </p:nvSpPr>
        <p:spPr>
          <a:xfrm>
            <a:off x="876341" y="3695700"/>
            <a:ext cx="3363104" cy="219015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38" name="path"/>
          <p:cNvSpPr/>
          <p:nvPr/>
        </p:nvSpPr>
        <p:spPr>
          <a:xfrm>
            <a:off x="876341" y="3695700"/>
            <a:ext cx="3363104" cy="219015"/>
          </a:xfrm>
          <a:custGeom>
            <a:avLst/>
            <a:gdLst/>
            <a:ahLst/>
            <a:cxnLst/>
            <a:rect l="0" t="0" r="0" b="0"/>
            <a:pathLst>
              <a:path w="5296" h="344">
                <a:moveTo>
                  <a:pt x="7" y="337"/>
                </a:moveTo>
                <a:lnTo>
                  <a:pt x="5288" y="337"/>
                </a:lnTo>
                <a:lnTo>
                  <a:pt x="5288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noFill/>
          <a:ln w="9464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739" name="table 1739"/>
          <p:cNvGraphicFramePr>
            <a:graphicFrameLocks noGrp="1"/>
          </p:cNvGraphicFramePr>
          <p:nvPr/>
        </p:nvGraphicFramePr>
        <p:xfrm>
          <a:off x="661797" y="2696336"/>
          <a:ext cx="3780155" cy="1703070"/>
        </p:xfrm>
        <a:graphic>
          <a:graphicData uri="http://schemas.openxmlformats.org/drawingml/2006/table">
            <a:tbl>
              <a:tblPr/>
              <a:tblGrid>
                <a:gridCol w="199389"/>
                <a:gridCol w="3580764"/>
              </a:tblGrid>
              <a:tr h="26352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8636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100" spc="-9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提升高度，</a:t>
                      </a:r>
                      <a:r>
                        <a:rPr sz="1100" spc="-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100" spc="-9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1100" spc="-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673734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" dirty="0"/>
                    </a:p>
                    <a:p>
                      <a:pPr marL="16637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1600" spc="10" baseline="-10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10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</a:t>
                      </a:r>
                      <a:r>
                        <a:rPr sz="10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        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4,000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6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8000"/>
                        </a:lnSpc>
                      </a:pPr>
                      <a:endParaRPr lang="en-US" altLang="en-US" sz="200" dirty="0"/>
                    </a:p>
                    <a:p>
                      <a:pPr marL="191516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2,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000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42900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700" dirty="0"/>
                    </a:p>
                    <a:p>
                      <a:pPr marL="1270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0000"/>
                        </a:lnSpc>
                      </a:pPr>
                      <a:endParaRPr lang="en-US" altLang="en-US" sz="200" dirty="0"/>
                    </a:p>
                    <a:p>
                      <a:pPr marL="127000" algn="l" rtl="0" eaLnBrk="0">
                        <a:lnSpc>
                          <a:spcPct val="80000"/>
                        </a:lnSpc>
                      </a:pPr>
                      <a:r>
                        <a:rPr sz="11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700" dirty="0"/>
                    </a:p>
                    <a:p>
                      <a:pPr algn="r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,000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22909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700" dirty="0"/>
                    </a:p>
                    <a:p>
                      <a:pPr marL="265239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3,1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40" name="path"/>
          <p:cNvSpPr/>
          <p:nvPr/>
        </p:nvSpPr>
        <p:spPr>
          <a:xfrm>
            <a:off x="4187248" y="1385897"/>
            <a:ext cx="76270" cy="76043"/>
          </a:xfrm>
          <a:custGeom>
            <a:avLst/>
            <a:gdLst/>
            <a:ahLst/>
            <a:cxnLst/>
            <a:rect l="0" t="0" r="0" b="0"/>
            <a:pathLst>
              <a:path w="120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6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41" name="path"/>
          <p:cNvSpPr/>
          <p:nvPr/>
        </p:nvSpPr>
        <p:spPr>
          <a:xfrm>
            <a:off x="833582" y="1385897"/>
            <a:ext cx="76016" cy="76042"/>
          </a:xfrm>
          <a:custGeom>
            <a:avLst/>
            <a:gdLst/>
            <a:ahLst/>
            <a:cxnLst/>
            <a:rect l="0" t="0" r="0" b="0"/>
            <a:pathLst>
              <a:path w="119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6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16" name="group 416"/>
          <p:cNvGrpSpPr/>
          <p:nvPr/>
        </p:nvGrpSpPr>
        <p:grpSpPr>
          <a:xfrm rot="21600000">
            <a:off x="862088" y="1257379"/>
            <a:ext cx="3367855" cy="542826"/>
            <a:chOff x="0" y="0"/>
            <a:chExt cx="3367855" cy="542826"/>
          </a:xfrm>
        </p:grpSpPr>
        <p:sp>
          <p:nvSpPr>
            <p:cNvPr id="1742" name="path"/>
            <p:cNvSpPr/>
            <p:nvPr/>
          </p:nvSpPr>
          <p:spPr>
            <a:xfrm>
              <a:off x="14253" y="0"/>
              <a:ext cx="3353602" cy="361675"/>
            </a:xfrm>
            <a:custGeom>
              <a:avLst/>
              <a:gdLst/>
              <a:ahLst/>
              <a:cxnLst/>
              <a:rect l="0" t="0" r="0" b="0"/>
              <a:pathLst>
                <a:path w="5281" h="569">
                  <a:moveTo>
                    <a:pt x="7" y="7"/>
                  </a:moveTo>
                  <a:lnTo>
                    <a:pt x="7" y="547"/>
                  </a:lnTo>
                  <a:moveTo>
                    <a:pt x="7" y="562"/>
                  </a:moveTo>
                  <a:lnTo>
                    <a:pt x="5273" y="562"/>
                  </a:lnTo>
                </a:path>
              </a:pathLst>
            </a:custGeom>
            <a:noFill/>
            <a:ln w="9464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43" name="path"/>
            <p:cNvSpPr/>
            <p:nvPr/>
          </p:nvSpPr>
          <p:spPr>
            <a:xfrm>
              <a:off x="8054" y="100021"/>
              <a:ext cx="3345736" cy="81479"/>
            </a:xfrm>
            <a:custGeom>
              <a:avLst/>
              <a:gdLst/>
              <a:ahLst/>
              <a:cxnLst/>
              <a:rect l="0" t="0" r="0" b="0"/>
              <a:pathLst>
                <a:path w="5268" h="128">
                  <a:moveTo>
                    <a:pt x="5248" y="0"/>
                  </a:moveTo>
                  <a:lnTo>
                    <a:pt x="5266" y="55"/>
                  </a:lnTo>
                  <a:moveTo>
                    <a:pt x="2" y="5"/>
                  </a:moveTo>
                  <a:lnTo>
                    <a:pt x="9" y="128"/>
                  </a:lnTo>
                </a:path>
              </a:pathLst>
            </a:custGeom>
            <a:noFill/>
            <a:ln w="317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44" name="path"/>
            <p:cNvSpPr/>
            <p:nvPr/>
          </p:nvSpPr>
          <p:spPr>
            <a:xfrm>
              <a:off x="14211" y="176514"/>
              <a:ext cx="3352800" cy="9525"/>
            </a:xfrm>
            <a:custGeom>
              <a:avLst/>
              <a:gdLst/>
              <a:ahLst/>
              <a:cxnLst/>
              <a:rect l="0" t="0" r="0" b="0"/>
              <a:pathLst>
                <a:path w="5280" h="15">
                  <a:moveTo>
                    <a:pt x="0" y="7"/>
                  </a:moveTo>
                  <a:lnTo>
                    <a:pt x="5280" y="7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45" name="path"/>
            <p:cNvSpPr/>
            <p:nvPr/>
          </p:nvSpPr>
          <p:spPr>
            <a:xfrm>
              <a:off x="0" y="247453"/>
              <a:ext cx="28506" cy="295372"/>
            </a:xfrm>
            <a:custGeom>
              <a:avLst/>
              <a:gdLst/>
              <a:ahLst/>
              <a:cxnLst/>
              <a:rect l="0" t="0" r="0" b="0"/>
              <a:pathLst>
                <a:path w="44" h="465">
                  <a:moveTo>
                    <a:pt x="22" y="0"/>
                  </a:moveTo>
                  <a:lnTo>
                    <a:pt x="22" y="465"/>
                  </a:lnTo>
                </a:path>
              </a:pathLst>
            </a:custGeom>
            <a:noFill/>
            <a:ln w="2839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746" name="table 1746"/>
          <p:cNvGraphicFramePr>
            <a:graphicFrameLocks noGrp="1"/>
          </p:cNvGraphicFramePr>
          <p:nvPr/>
        </p:nvGraphicFramePr>
        <p:xfrm>
          <a:off x="661797" y="913257"/>
          <a:ext cx="3780155" cy="1703070"/>
        </p:xfrm>
        <a:graphic>
          <a:graphicData uri="http://schemas.openxmlformats.org/drawingml/2006/table">
            <a:tbl>
              <a:tblPr/>
              <a:tblGrid>
                <a:gridCol w="3780155"/>
              </a:tblGrid>
              <a:tr h="16840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600" dirty="0"/>
                    </a:p>
                    <a:p>
                      <a:pPr marL="87630" algn="l" rtl="0" eaLnBrk="0">
                        <a:lnSpc>
                          <a:spcPct val="93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r>
                        <a:rPr sz="1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11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吨</a:t>
                      </a:r>
                      <a:r>
                        <a:rPr sz="11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1100" dirty="0"/>
                    </a:p>
                    <a:p>
                      <a:pPr marL="171450" algn="l" rtl="0" eaLnBrk="0">
                        <a:lnSpc>
                          <a:spcPts val="1550"/>
                        </a:lnSpc>
                      </a:pP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0000"/>
                        </a:lnSpc>
                      </a:pPr>
                      <a:endParaRPr lang="en-US" altLang="en-US" sz="200" dirty="0"/>
                    </a:p>
                    <a:p>
                      <a:pPr marL="44132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20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747" name="table 1747"/>
          <p:cNvGraphicFramePr>
            <a:graphicFrameLocks noGrp="1"/>
          </p:cNvGraphicFramePr>
          <p:nvPr/>
        </p:nvGraphicFramePr>
        <p:xfrm>
          <a:off x="4520565" y="913257"/>
          <a:ext cx="3771900" cy="1703070"/>
        </p:xfrm>
        <a:graphic>
          <a:graphicData uri="http://schemas.openxmlformats.org/drawingml/2006/table">
            <a:tbl>
              <a:tblPr/>
              <a:tblGrid>
                <a:gridCol w="3771900"/>
              </a:tblGrid>
              <a:tr h="16840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marL="34270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48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749" name="table 1749"/>
          <p:cNvGraphicFramePr>
            <a:graphicFrameLocks noGrp="1"/>
          </p:cNvGraphicFramePr>
          <p:nvPr/>
        </p:nvGraphicFramePr>
        <p:xfrm>
          <a:off x="788615" y="5448379"/>
          <a:ext cx="3544570" cy="637540"/>
        </p:xfrm>
        <a:graphic>
          <a:graphicData uri="http://schemas.openxmlformats.org/drawingml/2006/table">
            <a:tbl>
              <a:tblPr/>
              <a:tblGrid>
                <a:gridCol w="73025"/>
                <a:gridCol w="3388994"/>
                <a:gridCol w="82550"/>
              </a:tblGrid>
              <a:tr h="6375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1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600" dirty="0"/>
                    </a:p>
                    <a:p>
                      <a:pPr marL="10496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0000"/>
                        </a:lnSpc>
                      </a:pPr>
                      <a:endParaRPr lang="en-US" altLang="en-US" sz="200" dirty="0"/>
                    </a:p>
                    <a:p>
                      <a:pPr marL="1162685" algn="l" rtl="0" eaLnBrk="0">
                        <a:lnSpc>
                          <a:spcPct val="80000"/>
                        </a:lnSpc>
                      </a:pP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600" dirty="0"/>
                    </a:p>
                    <a:p>
                      <a:pPr marL="107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750" name="table 1750"/>
          <p:cNvGraphicFramePr>
            <a:graphicFrameLocks noGrp="1"/>
          </p:cNvGraphicFramePr>
          <p:nvPr/>
        </p:nvGraphicFramePr>
        <p:xfrm>
          <a:off x="862088" y="1847732"/>
          <a:ext cx="3531870" cy="638175"/>
        </p:xfrm>
        <a:graphic>
          <a:graphicData uri="http://schemas.openxmlformats.org/drawingml/2006/table">
            <a:tbl>
              <a:tblPr/>
              <a:tblGrid>
                <a:gridCol w="427990"/>
                <a:gridCol w="567690"/>
                <a:gridCol w="2383789"/>
                <a:gridCol w="152400"/>
              </a:tblGrid>
              <a:tr h="638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marL="40005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600" dirty="0"/>
                    </a:p>
                    <a:p>
                      <a:pPr marL="8235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1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9000"/>
                        </a:lnSpc>
                      </a:pPr>
                      <a:endParaRPr lang="en-US" altLang="en-US" sz="200" dirty="0"/>
                    </a:p>
                    <a:p>
                      <a:pPr marL="173164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600" dirty="0"/>
                    </a:p>
                    <a:p>
                      <a:pPr marL="3175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10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10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751" name="table 1751"/>
          <p:cNvGraphicFramePr>
            <a:graphicFrameLocks noGrp="1"/>
          </p:cNvGraphicFramePr>
          <p:nvPr/>
        </p:nvGraphicFramePr>
        <p:xfrm>
          <a:off x="4719671" y="1847732"/>
          <a:ext cx="3531869" cy="638175"/>
        </p:xfrm>
        <a:graphic>
          <a:graphicData uri="http://schemas.openxmlformats.org/drawingml/2006/table">
            <a:tbl>
              <a:tblPr/>
              <a:tblGrid>
                <a:gridCol w="381000"/>
                <a:gridCol w="438784"/>
                <a:gridCol w="2553970"/>
                <a:gridCol w="158114"/>
              </a:tblGrid>
              <a:tr h="638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marL="3530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600" dirty="0"/>
                    </a:p>
                    <a:p>
                      <a:pPr marL="11912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0000"/>
                        </a:lnSpc>
                      </a:pPr>
                      <a:endParaRPr lang="en-US" altLang="en-US" sz="200" dirty="0"/>
                    </a:p>
                    <a:p>
                      <a:pPr marL="1409700" algn="l" rtl="0" eaLnBrk="0">
                        <a:lnSpc>
                          <a:spcPct val="80000"/>
                        </a:lnSpc>
                      </a:pP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600" dirty="0"/>
                    </a:p>
                    <a:p>
                      <a:pPr marL="69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1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1752" name="path"/>
          <p:cNvSpPr/>
          <p:nvPr/>
        </p:nvSpPr>
        <p:spPr>
          <a:xfrm>
            <a:off x="8034882" y="1385897"/>
            <a:ext cx="76259" cy="76043"/>
          </a:xfrm>
          <a:custGeom>
            <a:avLst/>
            <a:gdLst/>
            <a:ahLst/>
            <a:cxnLst/>
            <a:rect l="0" t="0" r="0" b="0"/>
            <a:pathLst>
              <a:path w="120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6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53" name="path"/>
          <p:cNvSpPr/>
          <p:nvPr/>
        </p:nvSpPr>
        <p:spPr>
          <a:xfrm>
            <a:off x="4691173" y="1385897"/>
            <a:ext cx="76006" cy="76042"/>
          </a:xfrm>
          <a:custGeom>
            <a:avLst/>
            <a:gdLst/>
            <a:ahLst/>
            <a:cxnLst/>
            <a:rect l="0" t="0" r="0" b="0"/>
            <a:pathLst>
              <a:path w="119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6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754" name="table 1754"/>
          <p:cNvGraphicFramePr>
            <a:graphicFrameLocks noGrp="1"/>
          </p:cNvGraphicFramePr>
          <p:nvPr/>
        </p:nvGraphicFramePr>
        <p:xfrm>
          <a:off x="4719675" y="1257379"/>
          <a:ext cx="3357880" cy="542290"/>
        </p:xfrm>
        <a:graphic>
          <a:graphicData uri="http://schemas.openxmlformats.org/drawingml/2006/table">
            <a:tbl>
              <a:tblPr/>
              <a:tblGrid>
                <a:gridCol w="523875"/>
                <a:gridCol w="1171575"/>
                <a:gridCol w="1662430"/>
              </a:tblGrid>
              <a:tr h="15049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118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3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420">
                <a:tc>
                  <a:txBody>
                    <a:bodyPr/>
                    <a:lstStyle/>
                    <a:p>
                      <a:pPr marL="4260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0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1000" dirty="0"/>
                    </a:p>
                  </a:txBody>
                  <a:tcPr marL="0" marR="0" marT="634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6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0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0" dirty="0"/>
                    </a:p>
                  </a:txBody>
                  <a:tcPr marL="0" marR="0" marT="556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1755" name="textbox 1755"/>
          <p:cNvSpPr/>
          <p:nvPr/>
        </p:nvSpPr>
        <p:spPr>
          <a:xfrm>
            <a:off x="471035" y="255327"/>
            <a:ext cx="2832735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示例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性能尺寸和范围允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许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市场群组的详细技术说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明</a:t>
            </a:r>
            <a:endParaRPr lang="en-US" altLang="en-US" sz="1800" dirty="0"/>
          </a:p>
        </p:txBody>
      </p:sp>
      <p:sp>
        <p:nvSpPr>
          <p:cNvPr id="1756" name="path"/>
          <p:cNvSpPr/>
          <p:nvPr/>
        </p:nvSpPr>
        <p:spPr>
          <a:xfrm>
            <a:off x="833582" y="3157665"/>
            <a:ext cx="76016" cy="76043"/>
          </a:xfrm>
          <a:custGeom>
            <a:avLst/>
            <a:gdLst/>
            <a:ahLst/>
            <a:cxnLst/>
            <a:rect l="0" t="0" r="0" b="0"/>
            <a:pathLst>
              <a:path w="119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6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57" name="path"/>
          <p:cNvSpPr/>
          <p:nvPr/>
        </p:nvSpPr>
        <p:spPr>
          <a:xfrm>
            <a:off x="4187248" y="3157666"/>
            <a:ext cx="76270" cy="76042"/>
          </a:xfrm>
          <a:custGeom>
            <a:avLst/>
            <a:gdLst/>
            <a:ahLst/>
            <a:cxnLst/>
            <a:rect l="0" t="0" r="0" b="0"/>
            <a:pathLst>
              <a:path w="120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6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58" name="path"/>
          <p:cNvSpPr/>
          <p:nvPr/>
        </p:nvSpPr>
        <p:spPr>
          <a:xfrm>
            <a:off x="868623" y="3109576"/>
            <a:ext cx="3332822" cy="90593"/>
          </a:xfrm>
          <a:custGeom>
            <a:avLst/>
            <a:gdLst/>
            <a:ahLst/>
            <a:cxnLst/>
            <a:rect l="0" t="0" r="0" b="0"/>
            <a:pathLst>
              <a:path w="5248" h="142">
                <a:moveTo>
                  <a:pt x="5188" y="1"/>
                </a:moveTo>
                <a:lnTo>
                  <a:pt x="5246" y="84"/>
                </a:lnTo>
                <a:moveTo>
                  <a:pt x="2" y="37"/>
                </a:moveTo>
                <a:lnTo>
                  <a:pt x="12" y="142"/>
                </a:lnTo>
              </a:path>
            </a:pathLst>
          </a:custGeom>
          <a:noFill/>
          <a:ln w="317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59" name="path"/>
          <p:cNvSpPr/>
          <p:nvPr/>
        </p:nvSpPr>
        <p:spPr>
          <a:xfrm>
            <a:off x="876341" y="3352800"/>
            <a:ext cx="1686303" cy="219015"/>
          </a:xfrm>
          <a:custGeom>
            <a:avLst/>
            <a:gdLst/>
            <a:ahLst/>
            <a:cxnLst/>
            <a:rect l="0" t="0" r="0" b="0"/>
            <a:pathLst>
              <a:path w="2655" h="344">
                <a:moveTo>
                  <a:pt x="7" y="337"/>
                </a:moveTo>
                <a:moveTo>
                  <a:pt x="7" y="337"/>
                </a:moveTo>
                <a:lnTo>
                  <a:pt x="2648" y="337"/>
                </a:lnTo>
                <a:lnTo>
                  <a:pt x="2648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18" name="group 418"/>
          <p:cNvGrpSpPr/>
          <p:nvPr/>
        </p:nvGrpSpPr>
        <p:grpSpPr>
          <a:xfrm rot="21600000">
            <a:off x="862088" y="3195637"/>
            <a:ext cx="3367011" cy="414200"/>
            <a:chOff x="0" y="0"/>
            <a:chExt cx="3367011" cy="414200"/>
          </a:xfrm>
        </p:grpSpPr>
        <p:sp>
          <p:nvSpPr>
            <p:cNvPr id="1760" name="path"/>
            <p:cNvSpPr/>
            <p:nvPr/>
          </p:nvSpPr>
          <p:spPr>
            <a:xfrm>
              <a:off x="14211" y="0"/>
              <a:ext cx="3352800" cy="9525"/>
            </a:xfrm>
            <a:custGeom>
              <a:avLst/>
              <a:gdLst/>
              <a:ahLst/>
              <a:cxnLst/>
              <a:rect l="0" t="0" r="0" b="0"/>
              <a:pathLst>
                <a:path w="5280" h="15">
                  <a:moveTo>
                    <a:pt x="0" y="7"/>
                  </a:moveTo>
                  <a:lnTo>
                    <a:pt x="5280" y="7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61" name="path"/>
            <p:cNvSpPr/>
            <p:nvPr/>
          </p:nvSpPr>
          <p:spPr>
            <a:xfrm>
              <a:off x="14253" y="157163"/>
              <a:ext cx="1686303" cy="219015"/>
            </a:xfrm>
            <a:custGeom>
              <a:avLst/>
              <a:gdLst/>
              <a:ahLst/>
              <a:cxnLst/>
              <a:rect l="0" t="0" r="0" b="0"/>
              <a:pathLst>
                <a:path w="2655" h="344">
                  <a:moveTo>
                    <a:pt x="7" y="337"/>
                  </a:moveTo>
                  <a:lnTo>
                    <a:pt x="2648" y="337"/>
                  </a:lnTo>
                  <a:lnTo>
                    <a:pt x="2648" y="7"/>
                  </a:lnTo>
                  <a:lnTo>
                    <a:pt x="7" y="7"/>
                  </a:lnTo>
                  <a:lnTo>
                    <a:pt x="7" y="337"/>
                  </a:lnTo>
                  <a:close/>
                </a:path>
              </a:pathLst>
            </a:custGeom>
            <a:noFill/>
            <a:ln w="946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62" name="path"/>
            <p:cNvSpPr/>
            <p:nvPr/>
          </p:nvSpPr>
          <p:spPr>
            <a:xfrm>
              <a:off x="0" y="119141"/>
              <a:ext cx="28506" cy="295058"/>
            </a:xfrm>
            <a:custGeom>
              <a:avLst/>
              <a:gdLst/>
              <a:ahLst/>
              <a:cxnLst/>
              <a:rect l="0" t="0" r="0" b="0"/>
              <a:pathLst>
                <a:path w="44" h="464">
                  <a:moveTo>
                    <a:pt x="22" y="0"/>
                  </a:moveTo>
                  <a:lnTo>
                    <a:pt x="22" y="464"/>
                  </a:lnTo>
                </a:path>
              </a:pathLst>
            </a:custGeom>
            <a:noFill/>
            <a:ln w="2839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763" name="path"/>
          <p:cNvSpPr/>
          <p:nvPr/>
        </p:nvSpPr>
        <p:spPr>
          <a:xfrm>
            <a:off x="833582" y="4938624"/>
            <a:ext cx="76016" cy="76357"/>
          </a:xfrm>
          <a:custGeom>
            <a:avLst/>
            <a:gdLst/>
            <a:ahLst/>
            <a:cxnLst/>
            <a:rect l="0" t="0" r="0" b="0"/>
            <a:pathLst>
              <a:path w="119" h="120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6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64" name="path"/>
          <p:cNvSpPr/>
          <p:nvPr/>
        </p:nvSpPr>
        <p:spPr>
          <a:xfrm>
            <a:off x="871665" y="4858336"/>
            <a:ext cx="3354821" cy="132829"/>
          </a:xfrm>
          <a:custGeom>
            <a:avLst/>
            <a:gdLst/>
            <a:ahLst/>
            <a:cxnLst/>
            <a:rect l="0" t="0" r="0" b="0"/>
            <a:pathLst>
              <a:path w="5283" h="209">
                <a:moveTo>
                  <a:pt x="2" y="89"/>
                </a:moveTo>
                <a:lnTo>
                  <a:pt x="7" y="209"/>
                </a:lnTo>
                <a:moveTo>
                  <a:pt x="5265" y="0"/>
                </a:moveTo>
                <a:lnTo>
                  <a:pt x="5280" y="135"/>
                </a:lnTo>
              </a:path>
            </a:pathLst>
          </a:custGeom>
          <a:noFill/>
          <a:ln w="317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65" name="path"/>
          <p:cNvSpPr/>
          <p:nvPr/>
        </p:nvSpPr>
        <p:spPr>
          <a:xfrm>
            <a:off x="4187248" y="4938624"/>
            <a:ext cx="76270" cy="76357"/>
          </a:xfrm>
          <a:custGeom>
            <a:avLst/>
            <a:gdLst/>
            <a:ahLst/>
            <a:cxnLst/>
            <a:rect l="0" t="0" r="0" b="0"/>
            <a:pathLst>
              <a:path w="120" h="120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6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20" name="group 420"/>
          <p:cNvGrpSpPr/>
          <p:nvPr/>
        </p:nvGrpSpPr>
        <p:grpSpPr>
          <a:xfrm rot="21600000">
            <a:off x="862088" y="4986337"/>
            <a:ext cx="3367011" cy="414200"/>
            <a:chOff x="0" y="0"/>
            <a:chExt cx="3367011" cy="414200"/>
          </a:xfrm>
        </p:grpSpPr>
        <p:sp>
          <p:nvSpPr>
            <p:cNvPr id="1766" name="path"/>
            <p:cNvSpPr/>
            <p:nvPr/>
          </p:nvSpPr>
          <p:spPr>
            <a:xfrm>
              <a:off x="14211" y="0"/>
              <a:ext cx="3352800" cy="9525"/>
            </a:xfrm>
            <a:custGeom>
              <a:avLst/>
              <a:gdLst/>
              <a:ahLst/>
              <a:cxnLst/>
              <a:rect l="0" t="0" r="0" b="0"/>
              <a:pathLst>
                <a:path w="5280" h="15">
                  <a:moveTo>
                    <a:pt x="0" y="7"/>
                  </a:moveTo>
                  <a:lnTo>
                    <a:pt x="5280" y="7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67" name="path"/>
            <p:cNvSpPr/>
            <p:nvPr/>
          </p:nvSpPr>
          <p:spPr>
            <a:xfrm>
              <a:off x="1128847" y="157163"/>
              <a:ext cx="1133915" cy="219015"/>
            </a:xfrm>
            <a:custGeom>
              <a:avLst/>
              <a:gdLst/>
              <a:ahLst/>
              <a:cxnLst/>
              <a:rect l="0" t="0" r="0" b="0"/>
              <a:pathLst>
                <a:path w="1785" h="344">
                  <a:moveTo>
                    <a:pt x="7" y="337"/>
                  </a:moveTo>
                  <a:lnTo>
                    <a:pt x="1778" y="337"/>
                  </a:lnTo>
                  <a:lnTo>
                    <a:pt x="1778" y="7"/>
                  </a:lnTo>
                  <a:lnTo>
                    <a:pt x="7" y="7"/>
                  </a:lnTo>
                  <a:lnTo>
                    <a:pt x="7" y="337"/>
                  </a:lnTo>
                  <a:close/>
                </a:path>
              </a:pathLst>
            </a:custGeom>
            <a:noFill/>
            <a:ln w="946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68" name="path"/>
            <p:cNvSpPr/>
            <p:nvPr/>
          </p:nvSpPr>
          <p:spPr>
            <a:xfrm>
              <a:off x="0" y="119141"/>
              <a:ext cx="28506" cy="295058"/>
            </a:xfrm>
            <a:custGeom>
              <a:avLst/>
              <a:gdLst/>
              <a:ahLst/>
              <a:cxnLst/>
              <a:rect l="0" t="0" r="0" b="0"/>
              <a:pathLst>
                <a:path w="44" h="464">
                  <a:moveTo>
                    <a:pt x="22" y="0"/>
                  </a:moveTo>
                  <a:lnTo>
                    <a:pt x="22" y="464"/>
                  </a:lnTo>
                </a:path>
              </a:pathLst>
            </a:custGeom>
            <a:noFill/>
            <a:ln w="2839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769" name="path"/>
          <p:cNvSpPr/>
          <p:nvPr/>
        </p:nvSpPr>
        <p:spPr>
          <a:xfrm>
            <a:off x="4691173" y="3157665"/>
            <a:ext cx="76006" cy="76043"/>
          </a:xfrm>
          <a:custGeom>
            <a:avLst/>
            <a:gdLst/>
            <a:ahLst/>
            <a:cxnLst/>
            <a:rect l="0" t="0" r="0" b="0"/>
            <a:pathLst>
              <a:path w="119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6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70" name="path"/>
          <p:cNvSpPr/>
          <p:nvPr/>
        </p:nvSpPr>
        <p:spPr>
          <a:xfrm>
            <a:off x="4727388" y="3114231"/>
            <a:ext cx="3327925" cy="85902"/>
          </a:xfrm>
          <a:custGeom>
            <a:avLst/>
            <a:gdLst/>
            <a:ahLst/>
            <a:cxnLst/>
            <a:rect l="0" t="0" r="0" b="0"/>
            <a:pathLst>
              <a:path w="5240" h="135">
                <a:moveTo>
                  <a:pt x="2" y="30"/>
                </a:moveTo>
                <a:lnTo>
                  <a:pt x="10" y="135"/>
                </a:lnTo>
                <a:moveTo>
                  <a:pt x="5196" y="1"/>
                </a:moveTo>
                <a:lnTo>
                  <a:pt x="5238" y="71"/>
                </a:lnTo>
              </a:path>
            </a:pathLst>
          </a:custGeom>
          <a:noFill/>
          <a:ln w="317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71" name="rect"/>
          <p:cNvSpPr/>
          <p:nvPr/>
        </p:nvSpPr>
        <p:spPr>
          <a:xfrm>
            <a:off x="4733926" y="3352800"/>
            <a:ext cx="2667569" cy="219016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72" name="path"/>
          <p:cNvSpPr/>
          <p:nvPr/>
        </p:nvSpPr>
        <p:spPr>
          <a:xfrm>
            <a:off x="8034882" y="3157666"/>
            <a:ext cx="76259" cy="76042"/>
          </a:xfrm>
          <a:custGeom>
            <a:avLst/>
            <a:gdLst/>
            <a:ahLst/>
            <a:cxnLst/>
            <a:rect l="0" t="0" r="0" b="0"/>
            <a:pathLst>
              <a:path w="120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6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22" name="group 422"/>
          <p:cNvGrpSpPr/>
          <p:nvPr/>
        </p:nvGrpSpPr>
        <p:grpSpPr>
          <a:xfrm rot="21600000">
            <a:off x="4719675" y="3195637"/>
            <a:ext cx="3357143" cy="414200"/>
            <a:chOff x="0" y="0"/>
            <a:chExt cx="3357143" cy="414200"/>
          </a:xfrm>
        </p:grpSpPr>
        <p:sp>
          <p:nvSpPr>
            <p:cNvPr id="1773" name="path"/>
            <p:cNvSpPr/>
            <p:nvPr/>
          </p:nvSpPr>
          <p:spPr>
            <a:xfrm>
              <a:off x="13868" y="0"/>
              <a:ext cx="3343275" cy="9525"/>
            </a:xfrm>
            <a:custGeom>
              <a:avLst/>
              <a:gdLst/>
              <a:ahLst/>
              <a:cxnLst/>
              <a:rect l="0" t="0" r="0" b="0"/>
              <a:pathLst>
                <a:path w="5265" h="15">
                  <a:moveTo>
                    <a:pt x="0" y="7"/>
                  </a:moveTo>
                  <a:lnTo>
                    <a:pt x="5265" y="7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74" name="path"/>
            <p:cNvSpPr/>
            <p:nvPr/>
          </p:nvSpPr>
          <p:spPr>
            <a:xfrm>
              <a:off x="14251" y="157163"/>
              <a:ext cx="2667569" cy="219016"/>
            </a:xfrm>
            <a:custGeom>
              <a:avLst/>
              <a:gdLst/>
              <a:ahLst/>
              <a:cxnLst/>
              <a:rect l="0" t="0" r="0" b="0"/>
              <a:pathLst>
                <a:path w="4200" h="344">
                  <a:moveTo>
                    <a:pt x="7" y="337"/>
                  </a:moveTo>
                  <a:lnTo>
                    <a:pt x="4193" y="337"/>
                  </a:lnTo>
                  <a:lnTo>
                    <a:pt x="4193" y="7"/>
                  </a:lnTo>
                  <a:lnTo>
                    <a:pt x="7" y="7"/>
                  </a:lnTo>
                  <a:lnTo>
                    <a:pt x="7" y="337"/>
                  </a:lnTo>
                  <a:close/>
                </a:path>
              </a:pathLst>
            </a:custGeom>
            <a:noFill/>
            <a:ln w="946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75" name="path"/>
            <p:cNvSpPr/>
            <p:nvPr/>
          </p:nvSpPr>
          <p:spPr>
            <a:xfrm>
              <a:off x="0" y="119141"/>
              <a:ext cx="28502" cy="295058"/>
            </a:xfrm>
            <a:custGeom>
              <a:avLst/>
              <a:gdLst/>
              <a:ahLst/>
              <a:cxnLst/>
              <a:rect l="0" t="0" r="0" b="0"/>
              <a:pathLst>
                <a:path w="44" h="464">
                  <a:moveTo>
                    <a:pt x="22" y="0"/>
                  </a:moveTo>
                  <a:lnTo>
                    <a:pt x="22" y="464"/>
                  </a:lnTo>
                </a:path>
              </a:pathLst>
            </a:custGeom>
            <a:noFill/>
            <a:ln w="2839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776" name="path"/>
          <p:cNvSpPr/>
          <p:nvPr/>
        </p:nvSpPr>
        <p:spPr>
          <a:xfrm>
            <a:off x="4733926" y="4038600"/>
            <a:ext cx="2667569" cy="219015"/>
          </a:xfrm>
          <a:custGeom>
            <a:avLst/>
            <a:gdLst/>
            <a:ahLst/>
            <a:cxnLst/>
            <a:rect l="0" t="0" r="0" b="0"/>
            <a:pathLst>
              <a:path w="4200" h="344">
                <a:moveTo>
                  <a:pt x="7" y="337"/>
                </a:moveTo>
                <a:moveTo>
                  <a:pt x="7" y="337"/>
                </a:moveTo>
                <a:lnTo>
                  <a:pt x="4193" y="337"/>
                </a:lnTo>
                <a:lnTo>
                  <a:pt x="4193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77" name="path"/>
          <p:cNvSpPr/>
          <p:nvPr/>
        </p:nvSpPr>
        <p:spPr>
          <a:xfrm>
            <a:off x="4733926" y="4038600"/>
            <a:ext cx="2667569" cy="219015"/>
          </a:xfrm>
          <a:custGeom>
            <a:avLst/>
            <a:gdLst/>
            <a:ahLst/>
            <a:cxnLst/>
            <a:rect l="0" t="0" r="0" b="0"/>
            <a:pathLst>
              <a:path w="4200" h="344">
                <a:moveTo>
                  <a:pt x="7" y="337"/>
                </a:moveTo>
                <a:lnTo>
                  <a:pt x="4193" y="337"/>
                </a:lnTo>
                <a:lnTo>
                  <a:pt x="4193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noFill/>
          <a:ln w="9463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78" name="rect"/>
          <p:cNvSpPr/>
          <p:nvPr/>
        </p:nvSpPr>
        <p:spPr>
          <a:xfrm>
            <a:off x="876341" y="4038600"/>
            <a:ext cx="2610539" cy="219015"/>
          </a:xfrm>
          <a:prstGeom prst="rect">
            <a:avLst/>
          </a:prstGeom>
          <a:solidFill>
            <a:srgbClr val="0066CC">
              <a:alpha val="98431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79" name="path"/>
          <p:cNvSpPr/>
          <p:nvPr/>
        </p:nvSpPr>
        <p:spPr>
          <a:xfrm>
            <a:off x="876341" y="4038600"/>
            <a:ext cx="2610539" cy="219015"/>
          </a:xfrm>
          <a:custGeom>
            <a:avLst/>
            <a:gdLst/>
            <a:ahLst/>
            <a:cxnLst/>
            <a:rect l="0" t="0" r="0" b="0"/>
            <a:pathLst>
              <a:path w="4111" h="344">
                <a:moveTo>
                  <a:pt x="7" y="337"/>
                </a:moveTo>
                <a:lnTo>
                  <a:pt x="4103" y="337"/>
                </a:lnTo>
                <a:lnTo>
                  <a:pt x="4103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noFill/>
          <a:ln w="9464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780" name="table 1780"/>
          <p:cNvGraphicFramePr>
            <a:graphicFrameLocks noGrp="1"/>
          </p:cNvGraphicFramePr>
          <p:nvPr/>
        </p:nvGraphicFramePr>
        <p:xfrm>
          <a:off x="1990936" y="5486400"/>
          <a:ext cx="2248534" cy="218439"/>
        </p:xfrm>
        <a:graphic>
          <a:graphicData uri="http://schemas.openxmlformats.org/drawingml/2006/table">
            <a:tbl>
              <a:tblPr/>
              <a:tblGrid>
                <a:gridCol w="2248534"/>
              </a:tblGrid>
              <a:tr h="21208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81" name="rect"/>
          <p:cNvSpPr/>
          <p:nvPr/>
        </p:nvSpPr>
        <p:spPr>
          <a:xfrm>
            <a:off x="1990936" y="5486400"/>
            <a:ext cx="2248573" cy="219015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782" name="table 1782"/>
          <p:cNvGraphicFramePr>
            <a:graphicFrameLocks noGrp="1"/>
          </p:cNvGraphicFramePr>
          <p:nvPr/>
        </p:nvGraphicFramePr>
        <p:xfrm>
          <a:off x="1886413" y="2228968"/>
          <a:ext cx="1685925" cy="218440"/>
        </p:xfrm>
        <a:graphic>
          <a:graphicData uri="http://schemas.openxmlformats.org/drawingml/2006/table">
            <a:tbl>
              <a:tblPr/>
              <a:tblGrid>
                <a:gridCol w="1685925"/>
              </a:tblGrid>
              <a:tr h="21209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83" name="rect"/>
          <p:cNvSpPr/>
          <p:nvPr/>
        </p:nvSpPr>
        <p:spPr>
          <a:xfrm>
            <a:off x="1886413" y="2228968"/>
            <a:ext cx="1686303" cy="219016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84" name="textbox 1784"/>
          <p:cNvSpPr/>
          <p:nvPr/>
        </p:nvSpPr>
        <p:spPr>
          <a:xfrm>
            <a:off x="5552186" y="177800"/>
            <a:ext cx="563244" cy="6553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34000"/>
              </a:lnSpc>
            </a:pPr>
            <a:endParaRPr lang="en-US" altLang="en-US" sz="200" dirty="0"/>
          </a:p>
          <a:p>
            <a:pPr marL="177165" algn="l" rtl="0" eaLnBrk="0">
              <a:lnSpc>
                <a:spcPct val="143000"/>
              </a:lnSpc>
              <a:tabLst>
                <a:tab pos="257175" algn="l"/>
              </a:tabLst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	</a:t>
            </a:r>
            <a:r>
              <a:rPr sz="9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 	第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 	</a:t>
            </a:r>
            <a:r>
              <a:rPr sz="9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endParaRPr lang="en-US" altLang="en-US" sz="900" dirty="0"/>
          </a:p>
        </p:txBody>
      </p:sp>
      <p:sp>
        <p:nvSpPr>
          <p:cNvPr id="1785" name="path"/>
          <p:cNvSpPr/>
          <p:nvPr/>
        </p:nvSpPr>
        <p:spPr>
          <a:xfrm>
            <a:off x="5564886" y="643128"/>
            <a:ext cx="164592" cy="164591"/>
          </a:xfrm>
          <a:custGeom>
            <a:avLst/>
            <a:gdLst/>
            <a:ahLst/>
            <a:cxnLst/>
            <a:rect l="0" t="0" r="0" b="0"/>
            <a:pathLst>
              <a:path w="259" h="259">
                <a:moveTo>
                  <a:pt x="0" y="259"/>
                </a:moveTo>
                <a:lnTo>
                  <a:pt x="259" y="259"/>
                </a:lnTo>
                <a:lnTo>
                  <a:pt x="259" y="0"/>
                </a:lnTo>
                <a:lnTo>
                  <a:pt x="0" y="0"/>
                </a:lnTo>
                <a:lnTo>
                  <a:pt x="0" y="259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86" name="path"/>
          <p:cNvSpPr/>
          <p:nvPr/>
        </p:nvSpPr>
        <p:spPr>
          <a:xfrm>
            <a:off x="5564886" y="417576"/>
            <a:ext cx="164592" cy="164591"/>
          </a:xfrm>
          <a:custGeom>
            <a:avLst/>
            <a:gdLst/>
            <a:ahLst/>
            <a:cxnLst/>
            <a:rect l="0" t="0" r="0" b="0"/>
            <a:pathLst>
              <a:path w="259" h="259">
                <a:moveTo>
                  <a:pt x="0" y="259"/>
                </a:moveTo>
                <a:lnTo>
                  <a:pt x="259" y="259"/>
                </a:lnTo>
                <a:lnTo>
                  <a:pt x="259" y="0"/>
                </a:lnTo>
                <a:lnTo>
                  <a:pt x="0" y="0"/>
                </a:lnTo>
                <a:lnTo>
                  <a:pt x="0" y="259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87" name="path"/>
          <p:cNvSpPr/>
          <p:nvPr/>
        </p:nvSpPr>
        <p:spPr>
          <a:xfrm>
            <a:off x="5564886" y="190500"/>
            <a:ext cx="164592" cy="164591"/>
          </a:xfrm>
          <a:custGeom>
            <a:avLst/>
            <a:gdLst/>
            <a:ahLst/>
            <a:cxnLst/>
            <a:rect l="0" t="0" r="0" b="0"/>
            <a:pathLst>
              <a:path w="259" h="259">
                <a:moveTo>
                  <a:pt x="0" y="259"/>
                </a:moveTo>
                <a:lnTo>
                  <a:pt x="259" y="259"/>
                </a:lnTo>
                <a:lnTo>
                  <a:pt x="259" y="0"/>
                </a:lnTo>
                <a:lnTo>
                  <a:pt x="0" y="0"/>
                </a:lnTo>
                <a:lnTo>
                  <a:pt x="0" y="259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88" name="textbox 1788"/>
          <p:cNvSpPr/>
          <p:nvPr/>
        </p:nvSpPr>
        <p:spPr>
          <a:xfrm>
            <a:off x="4596295" y="994621"/>
            <a:ext cx="994410" cy="38480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86995" indent="-74295" algn="l" rtl="0" eaLnBrk="0">
              <a:lnSpc>
                <a:spcPct val="107000"/>
              </a:lnSpc>
            </a:pPr>
            <a:r>
              <a:rPr sz="1100" spc="-8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1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速度，</a:t>
            </a:r>
            <a:r>
              <a:rPr sz="1100" spc="-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100" spc="-8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公里</a:t>
            </a:r>
            <a:r>
              <a:rPr sz="1100" spc="-8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1100" spc="-8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小</a:t>
            </a:r>
            <a:r>
              <a:rPr sz="1100" spc="-7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时</a:t>
            </a:r>
            <a:r>
              <a:rPr sz="1100" spc="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graphicFrame>
        <p:nvGraphicFramePr>
          <p:cNvPr id="1789" name="table 1789"/>
          <p:cNvGraphicFramePr>
            <a:graphicFrameLocks noGrp="1"/>
          </p:cNvGraphicFramePr>
          <p:nvPr/>
        </p:nvGraphicFramePr>
        <p:xfrm>
          <a:off x="5553177" y="2228968"/>
          <a:ext cx="1371599" cy="218440"/>
        </p:xfrm>
        <a:graphic>
          <a:graphicData uri="http://schemas.openxmlformats.org/drawingml/2006/table">
            <a:tbl>
              <a:tblPr/>
              <a:tblGrid>
                <a:gridCol w="1371599"/>
              </a:tblGrid>
              <a:tr h="21209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90" name="path"/>
          <p:cNvSpPr/>
          <p:nvPr/>
        </p:nvSpPr>
        <p:spPr>
          <a:xfrm>
            <a:off x="5553177" y="2228968"/>
            <a:ext cx="1371864" cy="219016"/>
          </a:xfrm>
          <a:custGeom>
            <a:avLst/>
            <a:gdLst/>
            <a:ahLst/>
            <a:cxnLst/>
            <a:rect l="0" t="0" r="0" b="0"/>
            <a:pathLst>
              <a:path w="2160" h="344">
                <a:moveTo>
                  <a:pt x="7" y="337"/>
                </a:moveTo>
                <a:moveTo>
                  <a:pt x="7" y="337"/>
                </a:moveTo>
                <a:lnTo>
                  <a:pt x="2152" y="337"/>
                </a:lnTo>
                <a:lnTo>
                  <a:pt x="2152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91" name="textbox 1791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aphicFrame>
        <p:nvGraphicFramePr>
          <p:cNvPr id="1792" name="table 1792"/>
          <p:cNvGraphicFramePr>
            <a:graphicFrameLocks noGrp="1"/>
          </p:cNvGraphicFramePr>
          <p:nvPr/>
        </p:nvGraphicFramePr>
        <p:xfrm>
          <a:off x="2886729" y="1886068"/>
          <a:ext cx="1352550" cy="218440"/>
        </p:xfrm>
        <a:graphic>
          <a:graphicData uri="http://schemas.openxmlformats.org/drawingml/2006/table">
            <a:tbl>
              <a:tblPr/>
              <a:tblGrid>
                <a:gridCol w="1352550"/>
              </a:tblGrid>
              <a:tr h="21209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93" name="rect"/>
          <p:cNvSpPr/>
          <p:nvPr/>
        </p:nvSpPr>
        <p:spPr>
          <a:xfrm>
            <a:off x="2886729" y="1886068"/>
            <a:ext cx="1352843" cy="219016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794" name="table 1794"/>
          <p:cNvGraphicFramePr>
            <a:graphicFrameLocks noGrp="1"/>
          </p:cNvGraphicFramePr>
          <p:nvPr/>
        </p:nvGraphicFramePr>
        <p:xfrm>
          <a:off x="6905807" y="1886068"/>
          <a:ext cx="1181100" cy="218440"/>
        </p:xfrm>
        <a:graphic>
          <a:graphicData uri="http://schemas.openxmlformats.org/drawingml/2006/table">
            <a:tbl>
              <a:tblPr/>
              <a:tblGrid>
                <a:gridCol w="1181100"/>
              </a:tblGrid>
              <a:tr h="21209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95" name="path"/>
          <p:cNvSpPr/>
          <p:nvPr/>
        </p:nvSpPr>
        <p:spPr>
          <a:xfrm>
            <a:off x="6905807" y="1886068"/>
            <a:ext cx="1181265" cy="219016"/>
          </a:xfrm>
          <a:custGeom>
            <a:avLst/>
            <a:gdLst/>
            <a:ahLst/>
            <a:cxnLst/>
            <a:rect l="0" t="0" r="0" b="0"/>
            <a:pathLst>
              <a:path w="1860" h="344">
                <a:moveTo>
                  <a:pt x="7" y="337"/>
                </a:moveTo>
                <a:moveTo>
                  <a:pt x="7" y="337"/>
                </a:moveTo>
                <a:lnTo>
                  <a:pt x="1852" y="337"/>
                </a:lnTo>
                <a:lnTo>
                  <a:pt x="1852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96" name="rect"/>
          <p:cNvSpPr/>
          <p:nvPr/>
        </p:nvSpPr>
        <p:spPr>
          <a:xfrm>
            <a:off x="5238735" y="1543168"/>
            <a:ext cx="1181265" cy="21901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24" name="group 424"/>
          <p:cNvGrpSpPr/>
          <p:nvPr/>
        </p:nvGrpSpPr>
        <p:grpSpPr>
          <a:xfrm rot="21600000">
            <a:off x="4812791" y="5219133"/>
            <a:ext cx="716279" cy="351017"/>
            <a:chOff x="0" y="0"/>
            <a:chExt cx="716279" cy="351017"/>
          </a:xfrm>
        </p:grpSpPr>
        <p:sp>
          <p:nvSpPr>
            <p:cNvPr id="1797" name="path"/>
            <p:cNvSpPr/>
            <p:nvPr/>
          </p:nvSpPr>
          <p:spPr>
            <a:xfrm>
              <a:off x="265469" y="0"/>
              <a:ext cx="177976" cy="351017"/>
            </a:xfrm>
            <a:custGeom>
              <a:avLst/>
              <a:gdLst/>
              <a:ahLst/>
              <a:cxnLst/>
              <a:rect l="0" t="0" r="0" b="0"/>
              <a:pathLst>
                <a:path w="280" h="552">
                  <a:moveTo>
                    <a:pt x="273" y="3"/>
                  </a:moveTo>
                  <a:lnTo>
                    <a:pt x="6" y="549"/>
                  </a:lnTo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98" name="path"/>
            <p:cNvSpPr/>
            <p:nvPr/>
          </p:nvSpPr>
          <p:spPr>
            <a:xfrm>
              <a:off x="0" y="61526"/>
              <a:ext cx="716279" cy="227076"/>
            </a:xfrm>
            <a:custGeom>
              <a:avLst/>
              <a:gdLst/>
              <a:ahLst/>
              <a:cxnLst/>
              <a:rect l="0" t="0" r="0" b="0"/>
              <a:pathLst>
                <a:path w="1127" h="357">
                  <a:moveTo>
                    <a:pt x="453" y="0"/>
                  </a:moveTo>
                  <a:lnTo>
                    <a:pt x="453" y="0"/>
                  </a:lnTo>
                  <a:lnTo>
                    <a:pt x="465" y="13"/>
                  </a:lnTo>
                  <a:lnTo>
                    <a:pt x="465" y="13"/>
                  </a:lnTo>
                  <a:lnTo>
                    <a:pt x="456" y="19"/>
                  </a:lnTo>
                  <a:lnTo>
                    <a:pt x="447" y="25"/>
                  </a:lnTo>
                  <a:lnTo>
                    <a:pt x="437" y="31"/>
                  </a:lnTo>
                  <a:lnTo>
                    <a:pt x="428" y="38"/>
                  </a:lnTo>
                  <a:lnTo>
                    <a:pt x="419" y="45"/>
                  </a:lnTo>
                  <a:lnTo>
                    <a:pt x="409" y="53"/>
                  </a:lnTo>
                  <a:lnTo>
                    <a:pt x="399" y="60"/>
                  </a:lnTo>
                  <a:lnTo>
                    <a:pt x="389" y="68"/>
                  </a:lnTo>
                  <a:lnTo>
                    <a:pt x="379" y="77"/>
                  </a:lnTo>
                  <a:lnTo>
                    <a:pt x="369" y="86"/>
                  </a:lnTo>
                  <a:lnTo>
                    <a:pt x="359" y="96"/>
                  </a:lnTo>
                  <a:lnTo>
                    <a:pt x="348" y="105"/>
                  </a:lnTo>
                  <a:lnTo>
                    <a:pt x="338" y="115"/>
                  </a:lnTo>
                  <a:lnTo>
                    <a:pt x="327" y="126"/>
                  </a:lnTo>
                  <a:lnTo>
                    <a:pt x="316" y="137"/>
                  </a:lnTo>
                  <a:lnTo>
                    <a:pt x="305" y="148"/>
                  </a:lnTo>
                  <a:lnTo>
                    <a:pt x="305" y="148"/>
                  </a:lnTo>
                  <a:lnTo>
                    <a:pt x="295" y="159"/>
                  </a:lnTo>
                  <a:lnTo>
                    <a:pt x="284" y="170"/>
                  </a:lnTo>
                  <a:lnTo>
                    <a:pt x="274" y="181"/>
                  </a:lnTo>
                  <a:lnTo>
                    <a:pt x="264" y="193"/>
                  </a:lnTo>
                  <a:lnTo>
                    <a:pt x="254" y="204"/>
                  </a:lnTo>
                  <a:lnTo>
                    <a:pt x="245" y="214"/>
                  </a:lnTo>
                  <a:lnTo>
                    <a:pt x="236" y="225"/>
                  </a:lnTo>
                  <a:lnTo>
                    <a:pt x="228" y="236"/>
                  </a:lnTo>
                  <a:lnTo>
                    <a:pt x="220" y="246"/>
                  </a:lnTo>
                  <a:lnTo>
                    <a:pt x="212" y="257"/>
                  </a:lnTo>
                  <a:lnTo>
                    <a:pt x="204" y="267"/>
                  </a:lnTo>
                  <a:lnTo>
                    <a:pt x="197" y="278"/>
                  </a:lnTo>
                  <a:lnTo>
                    <a:pt x="190" y="288"/>
                  </a:lnTo>
                  <a:lnTo>
                    <a:pt x="183" y="298"/>
                  </a:lnTo>
                  <a:lnTo>
                    <a:pt x="177" y="308"/>
                  </a:lnTo>
                  <a:lnTo>
                    <a:pt x="171" y="318"/>
                  </a:lnTo>
                  <a:lnTo>
                    <a:pt x="146" y="331"/>
                  </a:lnTo>
                  <a:lnTo>
                    <a:pt x="146" y="331"/>
                  </a:lnTo>
                  <a:lnTo>
                    <a:pt x="132" y="339"/>
                  </a:lnTo>
                  <a:lnTo>
                    <a:pt x="120" y="346"/>
                  </a:lnTo>
                  <a:lnTo>
                    <a:pt x="111" y="352"/>
                  </a:lnTo>
                  <a:lnTo>
                    <a:pt x="107" y="355"/>
                  </a:lnTo>
                  <a:lnTo>
                    <a:pt x="104" y="357"/>
                  </a:lnTo>
                  <a:lnTo>
                    <a:pt x="104" y="357"/>
                  </a:lnTo>
                  <a:lnTo>
                    <a:pt x="103" y="354"/>
                  </a:lnTo>
                  <a:lnTo>
                    <a:pt x="102" y="350"/>
                  </a:lnTo>
                  <a:lnTo>
                    <a:pt x="97" y="340"/>
                  </a:lnTo>
                  <a:lnTo>
                    <a:pt x="92" y="329"/>
                  </a:lnTo>
                  <a:lnTo>
                    <a:pt x="85" y="315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1" y="288"/>
                  </a:lnTo>
                  <a:lnTo>
                    <a:pt x="66" y="280"/>
                  </a:lnTo>
                  <a:lnTo>
                    <a:pt x="61" y="272"/>
                  </a:lnTo>
                  <a:lnTo>
                    <a:pt x="56" y="265"/>
                  </a:lnTo>
                  <a:lnTo>
                    <a:pt x="52" y="258"/>
                  </a:lnTo>
                  <a:lnTo>
                    <a:pt x="47" y="252"/>
                  </a:lnTo>
                  <a:lnTo>
                    <a:pt x="43" y="246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4" y="237"/>
                  </a:lnTo>
                  <a:lnTo>
                    <a:pt x="29" y="233"/>
                  </a:lnTo>
                  <a:lnTo>
                    <a:pt x="25" y="230"/>
                  </a:lnTo>
                  <a:lnTo>
                    <a:pt x="20" y="226"/>
                  </a:lnTo>
                  <a:lnTo>
                    <a:pt x="15" y="224"/>
                  </a:lnTo>
                  <a:lnTo>
                    <a:pt x="10" y="221"/>
                  </a:lnTo>
                  <a:lnTo>
                    <a:pt x="5" y="219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4" y="214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7" y="204"/>
                  </a:lnTo>
                  <a:lnTo>
                    <a:pt x="22" y="201"/>
                  </a:lnTo>
                  <a:lnTo>
                    <a:pt x="26" y="198"/>
                  </a:lnTo>
                  <a:lnTo>
                    <a:pt x="30" y="196"/>
                  </a:lnTo>
                  <a:lnTo>
                    <a:pt x="34" y="194"/>
                  </a:lnTo>
                  <a:lnTo>
                    <a:pt x="39" y="192"/>
                  </a:lnTo>
                  <a:lnTo>
                    <a:pt x="43" y="191"/>
                  </a:lnTo>
                  <a:lnTo>
                    <a:pt x="47" y="189"/>
                  </a:lnTo>
                  <a:lnTo>
                    <a:pt x="50" y="188"/>
                  </a:lnTo>
                  <a:lnTo>
                    <a:pt x="55" y="188"/>
                  </a:lnTo>
                  <a:lnTo>
                    <a:pt x="59" y="187"/>
                  </a:lnTo>
                  <a:lnTo>
                    <a:pt x="62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7" y="186"/>
                  </a:lnTo>
                  <a:lnTo>
                    <a:pt x="69" y="186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6" y="188"/>
                  </a:lnTo>
                  <a:lnTo>
                    <a:pt x="79" y="190"/>
                  </a:lnTo>
                  <a:lnTo>
                    <a:pt x="83" y="192"/>
                  </a:lnTo>
                  <a:lnTo>
                    <a:pt x="86" y="194"/>
                  </a:lnTo>
                  <a:lnTo>
                    <a:pt x="90" y="197"/>
                  </a:lnTo>
                  <a:lnTo>
                    <a:pt x="93" y="200"/>
                  </a:lnTo>
                  <a:lnTo>
                    <a:pt x="97" y="204"/>
                  </a:lnTo>
                  <a:lnTo>
                    <a:pt x="101" y="208"/>
                  </a:lnTo>
                  <a:lnTo>
                    <a:pt x="104" y="213"/>
                  </a:lnTo>
                  <a:lnTo>
                    <a:pt x="108" y="218"/>
                  </a:lnTo>
                  <a:lnTo>
                    <a:pt x="112" y="224"/>
                  </a:lnTo>
                  <a:lnTo>
                    <a:pt x="116" y="230"/>
                  </a:lnTo>
                  <a:lnTo>
                    <a:pt x="120" y="236"/>
                  </a:lnTo>
                  <a:lnTo>
                    <a:pt x="123" y="243"/>
                  </a:lnTo>
                  <a:lnTo>
                    <a:pt x="134" y="262"/>
                  </a:lnTo>
                  <a:lnTo>
                    <a:pt x="134" y="262"/>
                  </a:lnTo>
                  <a:lnTo>
                    <a:pt x="141" y="252"/>
                  </a:lnTo>
                  <a:lnTo>
                    <a:pt x="149" y="243"/>
                  </a:lnTo>
                  <a:lnTo>
                    <a:pt x="156" y="233"/>
                  </a:lnTo>
                  <a:lnTo>
                    <a:pt x="164" y="224"/>
                  </a:lnTo>
                  <a:lnTo>
                    <a:pt x="173" y="214"/>
                  </a:lnTo>
                  <a:lnTo>
                    <a:pt x="181" y="205"/>
                  </a:lnTo>
                  <a:lnTo>
                    <a:pt x="190" y="195"/>
                  </a:lnTo>
                  <a:lnTo>
                    <a:pt x="199" y="186"/>
                  </a:lnTo>
                  <a:lnTo>
                    <a:pt x="208" y="176"/>
                  </a:lnTo>
                  <a:lnTo>
                    <a:pt x="217" y="167"/>
                  </a:lnTo>
                  <a:lnTo>
                    <a:pt x="227" y="158"/>
                  </a:lnTo>
                  <a:lnTo>
                    <a:pt x="237" y="148"/>
                  </a:lnTo>
                  <a:lnTo>
                    <a:pt x="247" y="139"/>
                  </a:lnTo>
                  <a:lnTo>
                    <a:pt x="257" y="130"/>
                  </a:lnTo>
                  <a:lnTo>
                    <a:pt x="269" y="121"/>
                  </a:lnTo>
                  <a:lnTo>
                    <a:pt x="280" y="111"/>
                  </a:lnTo>
                  <a:lnTo>
                    <a:pt x="280" y="111"/>
                  </a:lnTo>
                  <a:lnTo>
                    <a:pt x="291" y="103"/>
                  </a:lnTo>
                  <a:lnTo>
                    <a:pt x="302" y="94"/>
                  </a:lnTo>
                  <a:lnTo>
                    <a:pt x="313" y="86"/>
                  </a:lnTo>
                  <a:lnTo>
                    <a:pt x="324" y="77"/>
                  </a:lnTo>
                  <a:lnTo>
                    <a:pt x="335" y="70"/>
                  </a:lnTo>
                  <a:lnTo>
                    <a:pt x="346" y="62"/>
                  </a:lnTo>
                  <a:lnTo>
                    <a:pt x="357" y="54"/>
                  </a:lnTo>
                  <a:lnTo>
                    <a:pt x="367" y="47"/>
                  </a:lnTo>
                  <a:lnTo>
                    <a:pt x="379" y="40"/>
                  </a:lnTo>
                  <a:lnTo>
                    <a:pt x="389" y="34"/>
                  </a:lnTo>
                  <a:lnTo>
                    <a:pt x="400" y="27"/>
                  </a:lnTo>
                  <a:lnTo>
                    <a:pt x="411" y="21"/>
                  </a:lnTo>
                  <a:lnTo>
                    <a:pt x="422" y="15"/>
                  </a:lnTo>
                  <a:lnTo>
                    <a:pt x="432" y="10"/>
                  </a:lnTo>
                  <a:lnTo>
                    <a:pt x="443" y="5"/>
                  </a:lnTo>
                  <a:lnTo>
                    <a:pt x="453" y="0"/>
                  </a:lnTo>
                  <a:close/>
                </a:path>
                <a:path w="1127" h="357">
                  <a:moveTo>
                    <a:pt x="1116" y="0"/>
                  </a:moveTo>
                  <a:lnTo>
                    <a:pt x="1116" y="0"/>
                  </a:lnTo>
                  <a:lnTo>
                    <a:pt x="1127" y="13"/>
                  </a:lnTo>
                  <a:lnTo>
                    <a:pt x="1127" y="13"/>
                  </a:lnTo>
                  <a:lnTo>
                    <a:pt x="1119" y="19"/>
                  </a:lnTo>
                  <a:lnTo>
                    <a:pt x="1110" y="25"/>
                  </a:lnTo>
                  <a:lnTo>
                    <a:pt x="1100" y="31"/>
                  </a:lnTo>
                  <a:lnTo>
                    <a:pt x="1091" y="38"/>
                  </a:lnTo>
                  <a:lnTo>
                    <a:pt x="1081" y="45"/>
                  </a:lnTo>
                  <a:lnTo>
                    <a:pt x="1071" y="53"/>
                  </a:lnTo>
                  <a:lnTo>
                    <a:pt x="1062" y="60"/>
                  </a:lnTo>
                  <a:lnTo>
                    <a:pt x="1052" y="68"/>
                  </a:lnTo>
                  <a:lnTo>
                    <a:pt x="1042" y="77"/>
                  </a:lnTo>
                  <a:lnTo>
                    <a:pt x="1032" y="86"/>
                  </a:lnTo>
                  <a:lnTo>
                    <a:pt x="1021" y="96"/>
                  </a:lnTo>
                  <a:lnTo>
                    <a:pt x="1011" y="105"/>
                  </a:lnTo>
                  <a:lnTo>
                    <a:pt x="1000" y="115"/>
                  </a:lnTo>
                  <a:lnTo>
                    <a:pt x="990" y="126"/>
                  </a:lnTo>
                  <a:lnTo>
                    <a:pt x="979" y="137"/>
                  </a:lnTo>
                  <a:lnTo>
                    <a:pt x="968" y="148"/>
                  </a:lnTo>
                  <a:lnTo>
                    <a:pt x="968" y="148"/>
                  </a:lnTo>
                  <a:lnTo>
                    <a:pt x="957" y="159"/>
                  </a:lnTo>
                  <a:lnTo>
                    <a:pt x="947" y="170"/>
                  </a:lnTo>
                  <a:lnTo>
                    <a:pt x="936" y="181"/>
                  </a:lnTo>
                  <a:lnTo>
                    <a:pt x="927" y="193"/>
                  </a:lnTo>
                  <a:lnTo>
                    <a:pt x="917" y="204"/>
                  </a:lnTo>
                  <a:lnTo>
                    <a:pt x="908" y="214"/>
                  </a:lnTo>
                  <a:lnTo>
                    <a:pt x="899" y="225"/>
                  </a:lnTo>
                  <a:lnTo>
                    <a:pt x="890" y="236"/>
                  </a:lnTo>
                  <a:lnTo>
                    <a:pt x="882" y="246"/>
                  </a:lnTo>
                  <a:lnTo>
                    <a:pt x="874" y="257"/>
                  </a:lnTo>
                  <a:lnTo>
                    <a:pt x="867" y="267"/>
                  </a:lnTo>
                  <a:lnTo>
                    <a:pt x="859" y="278"/>
                  </a:lnTo>
                  <a:lnTo>
                    <a:pt x="852" y="288"/>
                  </a:lnTo>
                  <a:lnTo>
                    <a:pt x="846" y="298"/>
                  </a:lnTo>
                  <a:lnTo>
                    <a:pt x="840" y="308"/>
                  </a:lnTo>
                  <a:lnTo>
                    <a:pt x="834" y="318"/>
                  </a:lnTo>
                  <a:lnTo>
                    <a:pt x="809" y="331"/>
                  </a:lnTo>
                  <a:lnTo>
                    <a:pt x="809" y="331"/>
                  </a:lnTo>
                  <a:lnTo>
                    <a:pt x="794" y="339"/>
                  </a:lnTo>
                  <a:lnTo>
                    <a:pt x="783" y="346"/>
                  </a:lnTo>
                  <a:lnTo>
                    <a:pt x="773" y="352"/>
                  </a:lnTo>
                  <a:lnTo>
                    <a:pt x="770" y="355"/>
                  </a:lnTo>
                  <a:lnTo>
                    <a:pt x="767" y="357"/>
                  </a:lnTo>
                  <a:lnTo>
                    <a:pt x="767" y="357"/>
                  </a:lnTo>
                  <a:lnTo>
                    <a:pt x="765" y="354"/>
                  </a:lnTo>
                  <a:lnTo>
                    <a:pt x="764" y="350"/>
                  </a:lnTo>
                  <a:lnTo>
                    <a:pt x="760" y="340"/>
                  </a:lnTo>
                  <a:lnTo>
                    <a:pt x="754" y="329"/>
                  </a:lnTo>
                  <a:lnTo>
                    <a:pt x="748" y="315"/>
                  </a:lnTo>
                  <a:lnTo>
                    <a:pt x="738" y="298"/>
                  </a:lnTo>
                  <a:lnTo>
                    <a:pt x="738" y="298"/>
                  </a:lnTo>
                  <a:lnTo>
                    <a:pt x="733" y="288"/>
                  </a:lnTo>
                  <a:lnTo>
                    <a:pt x="728" y="280"/>
                  </a:lnTo>
                  <a:lnTo>
                    <a:pt x="723" y="272"/>
                  </a:lnTo>
                  <a:lnTo>
                    <a:pt x="719" y="265"/>
                  </a:lnTo>
                  <a:lnTo>
                    <a:pt x="714" y="258"/>
                  </a:lnTo>
                  <a:lnTo>
                    <a:pt x="710" y="252"/>
                  </a:lnTo>
                  <a:lnTo>
                    <a:pt x="705" y="246"/>
                  </a:lnTo>
                  <a:lnTo>
                    <a:pt x="701" y="241"/>
                  </a:lnTo>
                  <a:lnTo>
                    <a:pt x="701" y="241"/>
                  </a:lnTo>
                  <a:lnTo>
                    <a:pt x="696" y="237"/>
                  </a:lnTo>
                  <a:lnTo>
                    <a:pt x="692" y="233"/>
                  </a:lnTo>
                  <a:lnTo>
                    <a:pt x="687" y="230"/>
                  </a:lnTo>
                  <a:lnTo>
                    <a:pt x="682" y="226"/>
                  </a:lnTo>
                  <a:lnTo>
                    <a:pt x="677" y="224"/>
                  </a:lnTo>
                  <a:lnTo>
                    <a:pt x="673" y="221"/>
                  </a:lnTo>
                  <a:lnTo>
                    <a:pt x="667" y="219"/>
                  </a:lnTo>
                  <a:lnTo>
                    <a:pt x="662" y="217"/>
                  </a:lnTo>
                  <a:lnTo>
                    <a:pt x="662" y="217"/>
                  </a:lnTo>
                  <a:lnTo>
                    <a:pt x="667" y="214"/>
                  </a:lnTo>
                  <a:lnTo>
                    <a:pt x="671" y="210"/>
                  </a:lnTo>
                  <a:lnTo>
                    <a:pt x="675" y="207"/>
                  </a:lnTo>
                  <a:lnTo>
                    <a:pt x="680" y="204"/>
                  </a:lnTo>
                  <a:lnTo>
                    <a:pt x="684" y="201"/>
                  </a:lnTo>
                  <a:lnTo>
                    <a:pt x="688" y="198"/>
                  </a:lnTo>
                  <a:lnTo>
                    <a:pt x="692" y="196"/>
                  </a:lnTo>
                  <a:lnTo>
                    <a:pt x="697" y="194"/>
                  </a:lnTo>
                  <a:lnTo>
                    <a:pt x="701" y="192"/>
                  </a:lnTo>
                  <a:lnTo>
                    <a:pt x="705" y="191"/>
                  </a:lnTo>
                  <a:lnTo>
                    <a:pt x="709" y="189"/>
                  </a:lnTo>
                  <a:lnTo>
                    <a:pt x="713" y="188"/>
                  </a:lnTo>
                  <a:lnTo>
                    <a:pt x="717" y="188"/>
                  </a:lnTo>
                  <a:lnTo>
                    <a:pt x="721" y="187"/>
                  </a:lnTo>
                  <a:lnTo>
                    <a:pt x="725" y="186"/>
                  </a:lnTo>
                  <a:lnTo>
                    <a:pt x="728" y="186"/>
                  </a:lnTo>
                  <a:lnTo>
                    <a:pt x="728" y="186"/>
                  </a:lnTo>
                  <a:lnTo>
                    <a:pt x="730" y="186"/>
                  </a:lnTo>
                  <a:lnTo>
                    <a:pt x="732" y="186"/>
                  </a:lnTo>
                  <a:lnTo>
                    <a:pt x="733" y="187"/>
                  </a:lnTo>
                  <a:lnTo>
                    <a:pt x="735" y="187"/>
                  </a:lnTo>
                  <a:lnTo>
                    <a:pt x="738" y="188"/>
                  </a:lnTo>
                  <a:lnTo>
                    <a:pt x="742" y="190"/>
                  </a:lnTo>
                  <a:lnTo>
                    <a:pt x="745" y="192"/>
                  </a:lnTo>
                  <a:lnTo>
                    <a:pt x="749" y="194"/>
                  </a:lnTo>
                  <a:lnTo>
                    <a:pt x="752" y="197"/>
                  </a:lnTo>
                  <a:lnTo>
                    <a:pt x="756" y="200"/>
                  </a:lnTo>
                  <a:lnTo>
                    <a:pt x="759" y="204"/>
                  </a:lnTo>
                  <a:lnTo>
                    <a:pt x="763" y="208"/>
                  </a:lnTo>
                  <a:lnTo>
                    <a:pt x="767" y="213"/>
                  </a:lnTo>
                  <a:lnTo>
                    <a:pt x="770" y="218"/>
                  </a:lnTo>
                  <a:lnTo>
                    <a:pt x="774" y="224"/>
                  </a:lnTo>
                  <a:lnTo>
                    <a:pt x="778" y="230"/>
                  </a:lnTo>
                  <a:lnTo>
                    <a:pt x="782" y="236"/>
                  </a:lnTo>
                  <a:lnTo>
                    <a:pt x="786" y="243"/>
                  </a:lnTo>
                  <a:lnTo>
                    <a:pt x="796" y="262"/>
                  </a:lnTo>
                  <a:lnTo>
                    <a:pt x="796" y="262"/>
                  </a:lnTo>
                  <a:lnTo>
                    <a:pt x="804" y="252"/>
                  </a:lnTo>
                  <a:lnTo>
                    <a:pt x="811" y="243"/>
                  </a:lnTo>
                  <a:lnTo>
                    <a:pt x="819" y="233"/>
                  </a:lnTo>
                  <a:lnTo>
                    <a:pt x="827" y="224"/>
                  </a:lnTo>
                  <a:lnTo>
                    <a:pt x="835" y="214"/>
                  </a:lnTo>
                  <a:lnTo>
                    <a:pt x="843" y="205"/>
                  </a:lnTo>
                  <a:lnTo>
                    <a:pt x="852" y="195"/>
                  </a:lnTo>
                  <a:lnTo>
                    <a:pt x="861" y="186"/>
                  </a:lnTo>
                  <a:lnTo>
                    <a:pt x="870" y="176"/>
                  </a:lnTo>
                  <a:lnTo>
                    <a:pt x="880" y="167"/>
                  </a:lnTo>
                  <a:lnTo>
                    <a:pt x="889" y="158"/>
                  </a:lnTo>
                  <a:lnTo>
                    <a:pt x="900" y="148"/>
                  </a:lnTo>
                  <a:lnTo>
                    <a:pt x="910" y="139"/>
                  </a:lnTo>
                  <a:lnTo>
                    <a:pt x="920" y="130"/>
                  </a:lnTo>
                  <a:lnTo>
                    <a:pt x="931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53" y="103"/>
                  </a:lnTo>
                  <a:lnTo>
                    <a:pt x="964" y="94"/>
                  </a:lnTo>
                  <a:lnTo>
                    <a:pt x="975" y="86"/>
                  </a:lnTo>
                  <a:lnTo>
                    <a:pt x="986" y="77"/>
                  </a:lnTo>
                  <a:lnTo>
                    <a:pt x="997" y="70"/>
                  </a:lnTo>
                  <a:lnTo>
                    <a:pt x="1008" y="62"/>
                  </a:lnTo>
                  <a:lnTo>
                    <a:pt x="1019" y="54"/>
                  </a:lnTo>
                  <a:lnTo>
                    <a:pt x="1030" y="47"/>
                  </a:lnTo>
                  <a:lnTo>
                    <a:pt x="1041" y="40"/>
                  </a:lnTo>
                  <a:lnTo>
                    <a:pt x="1052" y="34"/>
                  </a:lnTo>
                  <a:lnTo>
                    <a:pt x="1062" y="27"/>
                  </a:lnTo>
                  <a:lnTo>
                    <a:pt x="1073" y="21"/>
                  </a:lnTo>
                  <a:lnTo>
                    <a:pt x="1084" y="15"/>
                  </a:lnTo>
                  <a:lnTo>
                    <a:pt x="1095" y="10"/>
                  </a:lnTo>
                  <a:lnTo>
                    <a:pt x="1105" y="5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26" name="group 426"/>
          <p:cNvGrpSpPr/>
          <p:nvPr/>
        </p:nvGrpSpPr>
        <p:grpSpPr>
          <a:xfrm rot="21600000">
            <a:off x="7292340" y="5219133"/>
            <a:ext cx="714756" cy="351017"/>
            <a:chOff x="0" y="0"/>
            <a:chExt cx="714756" cy="351017"/>
          </a:xfrm>
        </p:grpSpPr>
        <p:sp>
          <p:nvSpPr>
            <p:cNvPr id="1799" name="path"/>
            <p:cNvSpPr/>
            <p:nvPr/>
          </p:nvSpPr>
          <p:spPr>
            <a:xfrm>
              <a:off x="263944" y="0"/>
              <a:ext cx="177976" cy="351017"/>
            </a:xfrm>
            <a:custGeom>
              <a:avLst/>
              <a:gdLst/>
              <a:ahLst/>
              <a:cxnLst/>
              <a:rect l="0" t="0" r="0" b="0"/>
              <a:pathLst>
                <a:path w="280" h="552">
                  <a:moveTo>
                    <a:pt x="273" y="3"/>
                  </a:moveTo>
                  <a:lnTo>
                    <a:pt x="6" y="549"/>
                  </a:lnTo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800" name="path"/>
            <p:cNvSpPr/>
            <p:nvPr/>
          </p:nvSpPr>
          <p:spPr>
            <a:xfrm>
              <a:off x="0" y="61526"/>
              <a:ext cx="714756" cy="227076"/>
            </a:xfrm>
            <a:custGeom>
              <a:avLst/>
              <a:gdLst/>
              <a:ahLst/>
              <a:cxnLst/>
              <a:rect l="0" t="0" r="0" b="0"/>
              <a:pathLst>
                <a:path w="1125" h="357">
                  <a:moveTo>
                    <a:pt x="453" y="0"/>
                  </a:moveTo>
                  <a:lnTo>
                    <a:pt x="453" y="0"/>
                  </a:lnTo>
                  <a:lnTo>
                    <a:pt x="465" y="13"/>
                  </a:lnTo>
                  <a:lnTo>
                    <a:pt x="465" y="13"/>
                  </a:lnTo>
                  <a:lnTo>
                    <a:pt x="456" y="19"/>
                  </a:lnTo>
                  <a:lnTo>
                    <a:pt x="447" y="25"/>
                  </a:lnTo>
                  <a:lnTo>
                    <a:pt x="437" y="31"/>
                  </a:lnTo>
                  <a:lnTo>
                    <a:pt x="428" y="38"/>
                  </a:lnTo>
                  <a:lnTo>
                    <a:pt x="418" y="45"/>
                  </a:lnTo>
                  <a:lnTo>
                    <a:pt x="409" y="53"/>
                  </a:lnTo>
                  <a:lnTo>
                    <a:pt x="399" y="60"/>
                  </a:lnTo>
                  <a:lnTo>
                    <a:pt x="389" y="68"/>
                  </a:lnTo>
                  <a:lnTo>
                    <a:pt x="379" y="77"/>
                  </a:lnTo>
                  <a:lnTo>
                    <a:pt x="369" y="86"/>
                  </a:lnTo>
                  <a:lnTo>
                    <a:pt x="359" y="96"/>
                  </a:lnTo>
                  <a:lnTo>
                    <a:pt x="348" y="105"/>
                  </a:lnTo>
                  <a:lnTo>
                    <a:pt x="338" y="115"/>
                  </a:lnTo>
                  <a:lnTo>
                    <a:pt x="327" y="126"/>
                  </a:lnTo>
                  <a:lnTo>
                    <a:pt x="316" y="137"/>
                  </a:lnTo>
                  <a:lnTo>
                    <a:pt x="305" y="148"/>
                  </a:lnTo>
                  <a:lnTo>
                    <a:pt x="305" y="148"/>
                  </a:lnTo>
                  <a:lnTo>
                    <a:pt x="295" y="159"/>
                  </a:lnTo>
                  <a:lnTo>
                    <a:pt x="284" y="170"/>
                  </a:lnTo>
                  <a:lnTo>
                    <a:pt x="274" y="181"/>
                  </a:lnTo>
                  <a:lnTo>
                    <a:pt x="264" y="193"/>
                  </a:lnTo>
                  <a:lnTo>
                    <a:pt x="254" y="204"/>
                  </a:lnTo>
                  <a:lnTo>
                    <a:pt x="245" y="214"/>
                  </a:lnTo>
                  <a:lnTo>
                    <a:pt x="236" y="225"/>
                  </a:lnTo>
                  <a:lnTo>
                    <a:pt x="228" y="236"/>
                  </a:lnTo>
                  <a:lnTo>
                    <a:pt x="220" y="246"/>
                  </a:lnTo>
                  <a:lnTo>
                    <a:pt x="212" y="257"/>
                  </a:lnTo>
                  <a:lnTo>
                    <a:pt x="204" y="267"/>
                  </a:lnTo>
                  <a:lnTo>
                    <a:pt x="197" y="278"/>
                  </a:lnTo>
                  <a:lnTo>
                    <a:pt x="190" y="288"/>
                  </a:lnTo>
                  <a:lnTo>
                    <a:pt x="183" y="298"/>
                  </a:lnTo>
                  <a:lnTo>
                    <a:pt x="177" y="308"/>
                  </a:lnTo>
                  <a:lnTo>
                    <a:pt x="171" y="318"/>
                  </a:lnTo>
                  <a:lnTo>
                    <a:pt x="146" y="331"/>
                  </a:lnTo>
                  <a:lnTo>
                    <a:pt x="146" y="331"/>
                  </a:lnTo>
                  <a:lnTo>
                    <a:pt x="132" y="339"/>
                  </a:lnTo>
                  <a:lnTo>
                    <a:pt x="120" y="346"/>
                  </a:lnTo>
                  <a:lnTo>
                    <a:pt x="111" y="352"/>
                  </a:lnTo>
                  <a:lnTo>
                    <a:pt x="107" y="355"/>
                  </a:lnTo>
                  <a:lnTo>
                    <a:pt x="104" y="357"/>
                  </a:lnTo>
                  <a:lnTo>
                    <a:pt x="104" y="357"/>
                  </a:lnTo>
                  <a:lnTo>
                    <a:pt x="103" y="354"/>
                  </a:lnTo>
                  <a:lnTo>
                    <a:pt x="101" y="350"/>
                  </a:lnTo>
                  <a:lnTo>
                    <a:pt x="97" y="340"/>
                  </a:lnTo>
                  <a:lnTo>
                    <a:pt x="92" y="329"/>
                  </a:lnTo>
                  <a:lnTo>
                    <a:pt x="85" y="315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1" y="288"/>
                  </a:lnTo>
                  <a:lnTo>
                    <a:pt x="66" y="280"/>
                  </a:lnTo>
                  <a:lnTo>
                    <a:pt x="61" y="272"/>
                  </a:lnTo>
                  <a:lnTo>
                    <a:pt x="56" y="265"/>
                  </a:lnTo>
                  <a:lnTo>
                    <a:pt x="51" y="258"/>
                  </a:lnTo>
                  <a:lnTo>
                    <a:pt x="47" y="252"/>
                  </a:lnTo>
                  <a:lnTo>
                    <a:pt x="42" y="246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4" y="237"/>
                  </a:lnTo>
                  <a:lnTo>
                    <a:pt x="29" y="233"/>
                  </a:lnTo>
                  <a:lnTo>
                    <a:pt x="25" y="230"/>
                  </a:lnTo>
                  <a:lnTo>
                    <a:pt x="20" y="226"/>
                  </a:lnTo>
                  <a:lnTo>
                    <a:pt x="15" y="224"/>
                  </a:lnTo>
                  <a:lnTo>
                    <a:pt x="10" y="221"/>
                  </a:lnTo>
                  <a:lnTo>
                    <a:pt x="5" y="219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4" y="214"/>
                  </a:lnTo>
                  <a:lnTo>
                    <a:pt x="8" y="210"/>
                  </a:lnTo>
                  <a:lnTo>
                    <a:pt x="13" y="207"/>
                  </a:lnTo>
                  <a:lnTo>
                    <a:pt x="17" y="204"/>
                  </a:lnTo>
                  <a:lnTo>
                    <a:pt x="21" y="201"/>
                  </a:lnTo>
                  <a:lnTo>
                    <a:pt x="26" y="198"/>
                  </a:lnTo>
                  <a:lnTo>
                    <a:pt x="30" y="196"/>
                  </a:lnTo>
                  <a:lnTo>
                    <a:pt x="34" y="194"/>
                  </a:lnTo>
                  <a:lnTo>
                    <a:pt x="38" y="192"/>
                  </a:lnTo>
                  <a:lnTo>
                    <a:pt x="42" y="191"/>
                  </a:lnTo>
                  <a:lnTo>
                    <a:pt x="46" y="189"/>
                  </a:lnTo>
                  <a:lnTo>
                    <a:pt x="50" y="188"/>
                  </a:lnTo>
                  <a:lnTo>
                    <a:pt x="55" y="188"/>
                  </a:lnTo>
                  <a:lnTo>
                    <a:pt x="58" y="187"/>
                  </a:lnTo>
                  <a:lnTo>
                    <a:pt x="62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7" y="186"/>
                  </a:lnTo>
                  <a:lnTo>
                    <a:pt x="69" y="186"/>
                  </a:lnTo>
                  <a:lnTo>
                    <a:pt x="71" y="187"/>
                  </a:lnTo>
                  <a:lnTo>
                    <a:pt x="72" y="187"/>
                  </a:lnTo>
                  <a:lnTo>
                    <a:pt x="76" y="188"/>
                  </a:lnTo>
                  <a:lnTo>
                    <a:pt x="79" y="190"/>
                  </a:lnTo>
                  <a:lnTo>
                    <a:pt x="83" y="192"/>
                  </a:lnTo>
                  <a:lnTo>
                    <a:pt x="86" y="194"/>
                  </a:lnTo>
                  <a:lnTo>
                    <a:pt x="90" y="197"/>
                  </a:lnTo>
                  <a:lnTo>
                    <a:pt x="93" y="200"/>
                  </a:lnTo>
                  <a:lnTo>
                    <a:pt x="97" y="204"/>
                  </a:lnTo>
                  <a:lnTo>
                    <a:pt x="100" y="208"/>
                  </a:lnTo>
                  <a:lnTo>
                    <a:pt x="104" y="213"/>
                  </a:lnTo>
                  <a:lnTo>
                    <a:pt x="108" y="218"/>
                  </a:lnTo>
                  <a:lnTo>
                    <a:pt x="112" y="224"/>
                  </a:lnTo>
                  <a:lnTo>
                    <a:pt x="115" y="230"/>
                  </a:lnTo>
                  <a:lnTo>
                    <a:pt x="120" y="236"/>
                  </a:lnTo>
                  <a:lnTo>
                    <a:pt x="123" y="243"/>
                  </a:lnTo>
                  <a:lnTo>
                    <a:pt x="134" y="262"/>
                  </a:lnTo>
                  <a:lnTo>
                    <a:pt x="134" y="262"/>
                  </a:lnTo>
                  <a:lnTo>
                    <a:pt x="141" y="252"/>
                  </a:lnTo>
                  <a:lnTo>
                    <a:pt x="148" y="243"/>
                  </a:lnTo>
                  <a:lnTo>
                    <a:pt x="156" y="233"/>
                  </a:lnTo>
                  <a:lnTo>
                    <a:pt x="164" y="224"/>
                  </a:lnTo>
                  <a:lnTo>
                    <a:pt x="172" y="214"/>
                  </a:lnTo>
                  <a:lnTo>
                    <a:pt x="181" y="205"/>
                  </a:lnTo>
                  <a:lnTo>
                    <a:pt x="190" y="195"/>
                  </a:lnTo>
                  <a:lnTo>
                    <a:pt x="198" y="186"/>
                  </a:lnTo>
                  <a:lnTo>
                    <a:pt x="208" y="176"/>
                  </a:lnTo>
                  <a:lnTo>
                    <a:pt x="217" y="167"/>
                  </a:lnTo>
                  <a:lnTo>
                    <a:pt x="227" y="158"/>
                  </a:lnTo>
                  <a:lnTo>
                    <a:pt x="237" y="148"/>
                  </a:lnTo>
                  <a:lnTo>
                    <a:pt x="247" y="139"/>
                  </a:lnTo>
                  <a:lnTo>
                    <a:pt x="257" y="130"/>
                  </a:lnTo>
                  <a:lnTo>
                    <a:pt x="268" y="121"/>
                  </a:lnTo>
                  <a:lnTo>
                    <a:pt x="280" y="111"/>
                  </a:lnTo>
                  <a:lnTo>
                    <a:pt x="280" y="111"/>
                  </a:lnTo>
                  <a:lnTo>
                    <a:pt x="291" y="103"/>
                  </a:lnTo>
                  <a:lnTo>
                    <a:pt x="302" y="94"/>
                  </a:lnTo>
                  <a:lnTo>
                    <a:pt x="313" y="86"/>
                  </a:lnTo>
                  <a:lnTo>
                    <a:pt x="324" y="77"/>
                  </a:lnTo>
                  <a:lnTo>
                    <a:pt x="335" y="70"/>
                  </a:lnTo>
                  <a:lnTo>
                    <a:pt x="346" y="62"/>
                  </a:lnTo>
                  <a:lnTo>
                    <a:pt x="356" y="54"/>
                  </a:lnTo>
                  <a:lnTo>
                    <a:pt x="367" y="47"/>
                  </a:lnTo>
                  <a:lnTo>
                    <a:pt x="378" y="40"/>
                  </a:lnTo>
                  <a:lnTo>
                    <a:pt x="389" y="34"/>
                  </a:lnTo>
                  <a:lnTo>
                    <a:pt x="400" y="27"/>
                  </a:lnTo>
                  <a:lnTo>
                    <a:pt x="411" y="21"/>
                  </a:lnTo>
                  <a:lnTo>
                    <a:pt x="421" y="15"/>
                  </a:lnTo>
                  <a:lnTo>
                    <a:pt x="432" y="10"/>
                  </a:lnTo>
                  <a:lnTo>
                    <a:pt x="442" y="5"/>
                  </a:lnTo>
                  <a:lnTo>
                    <a:pt x="453" y="0"/>
                  </a:lnTo>
                  <a:close/>
                </a:path>
                <a:path w="1125" h="357">
                  <a:moveTo>
                    <a:pt x="1113" y="0"/>
                  </a:moveTo>
                  <a:lnTo>
                    <a:pt x="1113" y="0"/>
                  </a:lnTo>
                  <a:lnTo>
                    <a:pt x="1125" y="13"/>
                  </a:lnTo>
                  <a:lnTo>
                    <a:pt x="1125" y="13"/>
                  </a:lnTo>
                  <a:lnTo>
                    <a:pt x="1116" y="19"/>
                  </a:lnTo>
                  <a:lnTo>
                    <a:pt x="1107" y="25"/>
                  </a:lnTo>
                  <a:lnTo>
                    <a:pt x="1097" y="31"/>
                  </a:lnTo>
                  <a:lnTo>
                    <a:pt x="1088" y="38"/>
                  </a:lnTo>
                  <a:lnTo>
                    <a:pt x="1078" y="45"/>
                  </a:lnTo>
                  <a:lnTo>
                    <a:pt x="1069" y="53"/>
                  </a:lnTo>
                  <a:lnTo>
                    <a:pt x="1059" y="60"/>
                  </a:lnTo>
                  <a:lnTo>
                    <a:pt x="1049" y="68"/>
                  </a:lnTo>
                  <a:lnTo>
                    <a:pt x="1039" y="77"/>
                  </a:lnTo>
                  <a:lnTo>
                    <a:pt x="1029" y="86"/>
                  </a:lnTo>
                  <a:lnTo>
                    <a:pt x="1019" y="96"/>
                  </a:lnTo>
                  <a:lnTo>
                    <a:pt x="1008" y="105"/>
                  </a:lnTo>
                  <a:lnTo>
                    <a:pt x="998" y="115"/>
                  </a:lnTo>
                  <a:lnTo>
                    <a:pt x="987" y="126"/>
                  </a:lnTo>
                  <a:lnTo>
                    <a:pt x="976" y="137"/>
                  </a:lnTo>
                  <a:lnTo>
                    <a:pt x="965" y="148"/>
                  </a:lnTo>
                  <a:lnTo>
                    <a:pt x="965" y="148"/>
                  </a:lnTo>
                  <a:lnTo>
                    <a:pt x="955" y="159"/>
                  </a:lnTo>
                  <a:lnTo>
                    <a:pt x="944" y="170"/>
                  </a:lnTo>
                  <a:lnTo>
                    <a:pt x="934" y="181"/>
                  </a:lnTo>
                  <a:lnTo>
                    <a:pt x="924" y="193"/>
                  </a:lnTo>
                  <a:lnTo>
                    <a:pt x="914" y="204"/>
                  </a:lnTo>
                  <a:lnTo>
                    <a:pt x="905" y="214"/>
                  </a:lnTo>
                  <a:lnTo>
                    <a:pt x="896" y="225"/>
                  </a:lnTo>
                  <a:lnTo>
                    <a:pt x="888" y="236"/>
                  </a:lnTo>
                  <a:lnTo>
                    <a:pt x="880" y="246"/>
                  </a:lnTo>
                  <a:lnTo>
                    <a:pt x="872" y="257"/>
                  </a:lnTo>
                  <a:lnTo>
                    <a:pt x="864" y="267"/>
                  </a:lnTo>
                  <a:lnTo>
                    <a:pt x="857" y="278"/>
                  </a:lnTo>
                  <a:lnTo>
                    <a:pt x="850" y="288"/>
                  </a:lnTo>
                  <a:lnTo>
                    <a:pt x="843" y="298"/>
                  </a:lnTo>
                  <a:lnTo>
                    <a:pt x="837" y="308"/>
                  </a:lnTo>
                  <a:lnTo>
                    <a:pt x="831" y="318"/>
                  </a:lnTo>
                  <a:lnTo>
                    <a:pt x="806" y="331"/>
                  </a:lnTo>
                  <a:lnTo>
                    <a:pt x="806" y="331"/>
                  </a:lnTo>
                  <a:lnTo>
                    <a:pt x="792" y="339"/>
                  </a:lnTo>
                  <a:lnTo>
                    <a:pt x="780" y="346"/>
                  </a:lnTo>
                  <a:lnTo>
                    <a:pt x="771" y="352"/>
                  </a:lnTo>
                  <a:lnTo>
                    <a:pt x="767" y="355"/>
                  </a:lnTo>
                  <a:lnTo>
                    <a:pt x="764" y="357"/>
                  </a:lnTo>
                  <a:lnTo>
                    <a:pt x="764" y="357"/>
                  </a:lnTo>
                  <a:lnTo>
                    <a:pt x="763" y="354"/>
                  </a:lnTo>
                  <a:lnTo>
                    <a:pt x="761" y="350"/>
                  </a:lnTo>
                  <a:lnTo>
                    <a:pt x="757" y="340"/>
                  </a:lnTo>
                  <a:lnTo>
                    <a:pt x="752" y="329"/>
                  </a:lnTo>
                  <a:lnTo>
                    <a:pt x="745" y="315"/>
                  </a:lnTo>
                  <a:lnTo>
                    <a:pt x="736" y="298"/>
                  </a:lnTo>
                  <a:lnTo>
                    <a:pt x="736" y="298"/>
                  </a:lnTo>
                  <a:lnTo>
                    <a:pt x="731" y="288"/>
                  </a:lnTo>
                  <a:lnTo>
                    <a:pt x="726" y="280"/>
                  </a:lnTo>
                  <a:lnTo>
                    <a:pt x="721" y="272"/>
                  </a:lnTo>
                  <a:lnTo>
                    <a:pt x="716" y="265"/>
                  </a:lnTo>
                  <a:lnTo>
                    <a:pt x="711" y="258"/>
                  </a:lnTo>
                  <a:lnTo>
                    <a:pt x="707" y="252"/>
                  </a:lnTo>
                  <a:lnTo>
                    <a:pt x="702" y="246"/>
                  </a:lnTo>
                  <a:lnTo>
                    <a:pt x="698" y="241"/>
                  </a:lnTo>
                  <a:lnTo>
                    <a:pt x="698" y="241"/>
                  </a:lnTo>
                  <a:lnTo>
                    <a:pt x="694" y="237"/>
                  </a:lnTo>
                  <a:lnTo>
                    <a:pt x="689" y="233"/>
                  </a:lnTo>
                  <a:lnTo>
                    <a:pt x="685" y="230"/>
                  </a:lnTo>
                  <a:lnTo>
                    <a:pt x="680" y="226"/>
                  </a:lnTo>
                  <a:lnTo>
                    <a:pt x="675" y="224"/>
                  </a:lnTo>
                  <a:lnTo>
                    <a:pt x="670" y="221"/>
                  </a:lnTo>
                  <a:lnTo>
                    <a:pt x="665" y="219"/>
                  </a:lnTo>
                  <a:lnTo>
                    <a:pt x="660" y="217"/>
                  </a:lnTo>
                  <a:lnTo>
                    <a:pt x="660" y="217"/>
                  </a:lnTo>
                  <a:lnTo>
                    <a:pt x="664" y="214"/>
                  </a:lnTo>
                  <a:lnTo>
                    <a:pt x="668" y="210"/>
                  </a:lnTo>
                  <a:lnTo>
                    <a:pt x="673" y="207"/>
                  </a:lnTo>
                  <a:lnTo>
                    <a:pt x="677" y="204"/>
                  </a:lnTo>
                  <a:lnTo>
                    <a:pt x="681" y="201"/>
                  </a:lnTo>
                  <a:lnTo>
                    <a:pt x="686" y="198"/>
                  </a:lnTo>
                  <a:lnTo>
                    <a:pt x="690" y="196"/>
                  </a:lnTo>
                  <a:lnTo>
                    <a:pt x="694" y="194"/>
                  </a:lnTo>
                  <a:lnTo>
                    <a:pt x="698" y="192"/>
                  </a:lnTo>
                  <a:lnTo>
                    <a:pt x="702" y="191"/>
                  </a:lnTo>
                  <a:lnTo>
                    <a:pt x="706" y="189"/>
                  </a:lnTo>
                  <a:lnTo>
                    <a:pt x="710" y="188"/>
                  </a:lnTo>
                  <a:lnTo>
                    <a:pt x="715" y="188"/>
                  </a:lnTo>
                  <a:lnTo>
                    <a:pt x="718" y="187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27" y="186"/>
                  </a:lnTo>
                  <a:lnTo>
                    <a:pt x="729" y="186"/>
                  </a:lnTo>
                  <a:lnTo>
                    <a:pt x="731" y="187"/>
                  </a:lnTo>
                  <a:lnTo>
                    <a:pt x="732" y="187"/>
                  </a:lnTo>
                  <a:lnTo>
                    <a:pt x="736" y="188"/>
                  </a:lnTo>
                  <a:lnTo>
                    <a:pt x="739" y="190"/>
                  </a:lnTo>
                  <a:lnTo>
                    <a:pt x="743" y="192"/>
                  </a:lnTo>
                  <a:lnTo>
                    <a:pt x="746" y="194"/>
                  </a:lnTo>
                  <a:lnTo>
                    <a:pt x="750" y="197"/>
                  </a:lnTo>
                  <a:lnTo>
                    <a:pt x="753" y="200"/>
                  </a:lnTo>
                  <a:lnTo>
                    <a:pt x="757" y="204"/>
                  </a:lnTo>
                  <a:lnTo>
                    <a:pt x="760" y="208"/>
                  </a:lnTo>
                  <a:lnTo>
                    <a:pt x="764" y="213"/>
                  </a:lnTo>
                  <a:lnTo>
                    <a:pt x="768" y="218"/>
                  </a:lnTo>
                  <a:lnTo>
                    <a:pt x="772" y="224"/>
                  </a:lnTo>
                  <a:lnTo>
                    <a:pt x="775" y="230"/>
                  </a:lnTo>
                  <a:lnTo>
                    <a:pt x="780" y="236"/>
                  </a:lnTo>
                  <a:lnTo>
                    <a:pt x="783" y="243"/>
                  </a:lnTo>
                  <a:lnTo>
                    <a:pt x="794" y="262"/>
                  </a:lnTo>
                  <a:lnTo>
                    <a:pt x="794" y="262"/>
                  </a:lnTo>
                  <a:lnTo>
                    <a:pt x="801" y="252"/>
                  </a:lnTo>
                  <a:lnTo>
                    <a:pt x="808" y="243"/>
                  </a:lnTo>
                  <a:lnTo>
                    <a:pt x="816" y="233"/>
                  </a:lnTo>
                  <a:lnTo>
                    <a:pt x="824" y="224"/>
                  </a:lnTo>
                  <a:lnTo>
                    <a:pt x="832" y="214"/>
                  </a:lnTo>
                  <a:lnTo>
                    <a:pt x="841" y="205"/>
                  </a:lnTo>
                  <a:lnTo>
                    <a:pt x="850" y="195"/>
                  </a:lnTo>
                  <a:lnTo>
                    <a:pt x="858" y="186"/>
                  </a:lnTo>
                  <a:lnTo>
                    <a:pt x="868" y="176"/>
                  </a:lnTo>
                  <a:lnTo>
                    <a:pt x="877" y="167"/>
                  </a:lnTo>
                  <a:lnTo>
                    <a:pt x="887" y="158"/>
                  </a:lnTo>
                  <a:lnTo>
                    <a:pt x="897" y="148"/>
                  </a:lnTo>
                  <a:lnTo>
                    <a:pt x="907" y="139"/>
                  </a:lnTo>
                  <a:lnTo>
                    <a:pt x="917" y="130"/>
                  </a:lnTo>
                  <a:lnTo>
                    <a:pt x="928" y="121"/>
                  </a:lnTo>
                  <a:lnTo>
                    <a:pt x="940" y="111"/>
                  </a:lnTo>
                  <a:lnTo>
                    <a:pt x="940" y="111"/>
                  </a:lnTo>
                  <a:lnTo>
                    <a:pt x="951" y="103"/>
                  </a:lnTo>
                  <a:lnTo>
                    <a:pt x="962" y="94"/>
                  </a:lnTo>
                  <a:lnTo>
                    <a:pt x="973" y="86"/>
                  </a:lnTo>
                  <a:lnTo>
                    <a:pt x="984" y="77"/>
                  </a:lnTo>
                  <a:lnTo>
                    <a:pt x="995" y="70"/>
                  </a:lnTo>
                  <a:lnTo>
                    <a:pt x="1006" y="62"/>
                  </a:lnTo>
                  <a:lnTo>
                    <a:pt x="1016" y="54"/>
                  </a:lnTo>
                  <a:lnTo>
                    <a:pt x="1027" y="47"/>
                  </a:lnTo>
                  <a:lnTo>
                    <a:pt x="1038" y="40"/>
                  </a:lnTo>
                  <a:lnTo>
                    <a:pt x="1049" y="34"/>
                  </a:lnTo>
                  <a:lnTo>
                    <a:pt x="1060" y="27"/>
                  </a:lnTo>
                  <a:lnTo>
                    <a:pt x="1071" y="21"/>
                  </a:lnTo>
                  <a:lnTo>
                    <a:pt x="1081" y="15"/>
                  </a:lnTo>
                  <a:lnTo>
                    <a:pt x="1092" y="10"/>
                  </a:lnTo>
                  <a:lnTo>
                    <a:pt x="1102" y="5"/>
                  </a:lnTo>
                  <a:lnTo>
                    <a:pt x="1113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801" name="path"/>
          <p:cNvSpPr/>
          <p:nvPr/>
        </p:nvSpPr>
        <p:spPr>
          <a:xfrm>
            <a:off x="1990936" y="5143500"/>
            <a:ext cx="1133915" cy="219015"/>
          </a:xfrm>
          <a:custGeom>
            <a:avLst/>
            <a:gdLst/>
            <a:ahLst/>
            <a:cxnLst/>
            <a:rect l="0" t="0" r="0" b="0"/>
            <a:pathLst>
              <a:path w="1785" h="344">
                <a:moveTo>
                  <a:pt x="7" y="337"/>
                </a:moveTo>
                <a:moveTo>
                  <a:pt x="7" y="337"/>
                </a:moveTo>
                <a:lnTo>
                  <a:pt x="1778" y="337"/>
                </a:lnTo>
                <a:lnTo>
                  <a:pt x="1778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28" name="group 428"/>
          <p:cNvGrpSpPr/>
          <p:nvPr/>
        </p:nvGrpSpPr>
        <p:grpSpPr>
          <a:xfrm rot="21600000">
            <a:off x="6056375" y="5219133"/>
            <a:ext cx="707136" cy="351017"/>
            <a:chOff x="0" y="0"/>
            <a:chExt cx="707136" cy="351017"/>
          </a:xfrm>
        </p:grpSpPr>
        <p:sp>
          <p:nvSpPr>
            <p:cNvPr id="1802" name="path"/>
            <p:cNvSpPr/>
            <p:nvPr/>
          </p:nvSpPr>
          <p:spPr>
            <a:xfrm>
              <a:off x="420624" y="61526"/>
              <a:ext cx="286511" cy="227076"/>
            </a:xfrm>
            <a:custGeom>
              <a:avLst/>
              <a:gdLst/>
              <a:ahLst/>
              <a:cxnLst/>
              <a:rect l="0" t="0" r="0" b="0"/>
              <a:pathLst>
                <a:path w="451" h="357">
                  <a:moveTo>
                    <a:pt x="222" y="258"/>
                  </a:moveTo>
                  <a:lnTo>
                    <a:pt x="222" y="258"/>
                  </a:lnTo>
                  <a:lnTo>
                    <a:pt x="216" y="266"/>
                  </a:lnTo>
                  <a:lnTo>
                    <a:pt x="216" y="266"/>
                  </a:lnTo>
                  <a:lnTo>
                    <a:pt x="207" y="278"/>
                  </a:lnTo>
                  <a:lnTo>
                    <a:pt x="199" y="288"/>
                  </a:lnTo>
                  <a:lnTo>
                    <a:pt x="191" y="297"/>
                  </a:lnTo>
                  <a:lnTo>
                    <a:pt x="182" y="306"/>
                  </a:lnTo>
                  <a:lnTo>
                    <a:pt x="175" y="314"/>
                  </a:lnTo>
                  <a:lnTo>
                    <a:pt x="167" y="322"/>
                  </a:lnTo>
                  <a:lnTo>
                    <a:pt x="160" y="328"/>
                  </a:lnTo>
                  <a:lnTo>
                    <a:pt x="152" y="335"/>
                  </a:lnTo>
                  <a:lnTo>
                    <a:pt x="145" y="340"/>
                  </a:lnTo>
                  <a:lnTo>
                    <a:pt x="138" y="344"/>
                  </a:lnTo>
                  <a:lnTo>
                    <a:pt x="131" y="348"/>
                  </a:lnTo>
                  <a:lnTo>
                    <a:pt x="125" y="351"/>
                  </a:lnTo>
                  <a:lnTo>
                    <a:pt x="122" y="353"/>
                  </a:lnTo>
                  <a:lnTo>
                    <a:pt x="119" y="354"/>
                  </a:lnTo>
                  <a:lnTo>
                    <a:pt x="115" y="355"/>
                  </a:lnTo>
                  <a:lnTo>
                    <a:pt x="113" y="356"/>
                  </a:lnTo>
                  <a:lnTo>
                    <a:pt x="110" y="356"/>
                  </a:lnTo>
                  <a:lnTo>
                    <a:pt x="107" y="357"/>
                  </a:lnTo>
                  <a:lnTo>
                    <a:pt x="104" y="357"/>
                  </a:lnTo>
                  <a:lnTo>
                    <a:pt x="101" y="357"/>
                  </a:lnTo>
                  <a:lnTo>
                    <a:pt x="101" y="357"/>
                  </a:lnTo>
                  <a:lnTo>
                    <a:pt x="95" y="357"/>
                  </a:lnTo>
                  <a:lnTo>
                    <a:pt x="88" y="356"/>
                  </a:lnTo>
                  <a:lnTo>
                    <a:pt x="82" y="355"/>
                  </a:lnTo>
                  <a:lnTo>
                    <a:pt x="75" y="353"/>
                  </a:lnTo>
                  <a:lnTo>
                    <a:pt x="69" y="350"/>
                  </a:lnTo>
                  <a:lnTo>
                    <a:pt x="62" y="347"/>
                  </a:lnTo>
                  <a:lnTo>
                    <a:pt x="56" y="343"/>
                  </a:lnTo>
                  <a:lnTo>
                    <a:pt x="50" y="339"/>
                  </a:lnTo>
                  <a:lnTo>
                    <a:pt x="43" y="334"/>
                  </a:lnTo>
                  <a:lnTo>
                    <a:pt x="37" y="329"/>
                  </a:lnTo>
                  <a:lnTo>
                    <a:pt x="31" y="323"/>
                  </a:lnTo>
                  <a:lnTo>
                    <a:pt x="25" y="317"/>
                  </a:lnTo>
                  <a:lnTo>
                    <a:pt x="18" y="310"/>
                  </a:lnTo>
                  <a:lnTo>
                    <a:pt x="12" y="302"/>
                  </a:lnTo>
                  <a:lnTo>
                    <a:pt x="6" y="294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9" y="286"/>
                  </a:lnTo>
                  <a:lnTo>
                    <a:pt x="9" y="286"/>
                  </a:lnTo>
                  <a:lnTo>
                    <a:pt x="13" y="286"/>
                  </a:lnTo>
                  <a:lnTo>
                    <a:pt x="17" y="285"/>
                  </a:lnTo>
                  <a:lnTo>
                    <a:pt x="20" y="285"/>
                  </a:lnTo>
                  <a:lnTo>
                    <a:pt x="24" y="284"/>
                  </a:lnTo>
                  <a:lnTo>
                    <a:pt x="32" y="283"/>
                  </a:lnTo>
                  <a:lnTo>
                    <a:pt x="40" y="281"/>
                  </a:lnTo>
                  <a:lnTo>
                    <a:pt x="48" y="278"/>
                  </a:lnTo>
                  <a:lnTo>
                    <a:pt x="55" y="275"/>
                  </a:lnTo>
                  <a:lnTo>
                    <a:pt x="64" y="271"/>
                  </a:lnTo>
                  <a:lnTo>
                    <a:pt x="71" y="266"/>
                  </a:lnTo>
                  <a:lnTo>
                    <a:pt x="80" y="261"/>
                  </a:lnTo>
                  <a:lnTo>
                    <a:pt x="88" y="256"/>
                  </a:lnTo>
                  <a:lnTo>
                    <a:pt x="97" y="249"/>
                  </a:lnTo>
                  <a:lnTo>
                    <a:pt x="105" y="243"/>
                  </a:lnTo>
                  <a:lnTo>
                    <a:pt x="114" y="235"/>
                  </a:lnTo>
                  <a:lnTo>
                    <a:pt x="122" y="227"/>
                  </a:lnTo>
                  <a:lnTo>
                    <a:pt x="131" y="218"/>
                  </a:lnTo>
                  <a:lnTo>
                    <a:pt x="140" y="209"/>
                  </a:lnTo>
                  <a:lnTo>
                    <a:pt x="152" y="196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29" y="174"/>
                  </a:lnTo>
                  <a:lnTo>
                    <a:pt x="121" y="167"/>
                  </a:lnTo>
                  <a:lnTo>
                    <a:pt x="115" y="160"/>
                  </a:lnTo>
                  <a:lnTo>
                    <a:pt x="108" y="153"/>
                  </a:lnTo>
                  <a:lnTo>
                    <a:pt x="102" y="146"/>
                  </a:lnTo>
                  <a:lnTo>
                    <a:pt x="97" y="139"/>
                  </a:lnTo>
                  <a:lnTo>
                    <a:pt x="92" y="133"/>
                  </a:lnTo>
                  <a:lnTo>
                    <a:pt x="88" y="126"/>
                  </a:lnTo>
                  <a:lnTo>
                    <a:pt x="84" y="120"/>
                  </a:lnTo>
                  <a:lnTo>
                    <a:pt x="81" y="114"/>
                  </a:lnTo>
                  <a:lnTo>
                    <a:pt x="78" y="108"/>
                  </a:lnTo>
                  <a:lnTo>
                    <a:pt x="75" y="102"/>
                  </a:lnTo>
                  <a:lnTo>
                    <a:pt x="74" y="96"/>
                  </a:lnTo>
                  <a:lnTo>
                    <a:pt x="72" y="91"/>
                  </a:lnTo>
                  <a:lnTo>
                    <a:pt x="71" y="85"/>
                  </a:lnTo>
                  <a:lnTo>
                    <a:pt x="71" y="80"/>
                  </a:lnTo>
                  <a:lnTo>
                    <a:pt x="71" y="80"/>
                  </a:lnTo>
                  <a:lnTo>
                    <a:pt x="71" y="76"/>
                  </a:lnTo>
                  <a:lnTo>
                    <a:pt x="72" y="71"/>
                  </a:lnTo>
                  <a:lnTo>
                    <a:pt x="74" y="67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1" y="53"/>
                  </a:lnTo>
                  <a:lnTo>
                    <a:pt x="85" y="48"/>
                  </a:lnTo>
                  <a:lnTo>
                    <a:pt x="89" y="43"/>
                  </a:lnTo>
                  <a:lnTo>
                    <a:pt x="94" y="38"/>
                  </a:lnTo>
                  <a:lnTo>
                    <a:pt x="99" y="33"/>
                  </a:lnTo>
                  <a:lnTo>
                    <a:pt x="105" y="27"/>
                  </a:lnTo>
                  <a:lnTo>
                    <a:pt x="112" y="22"/>
                  </a:lnTo>
                  <a:lnTo>
                    <a:pt x="119" y="16"/>
                  </a:lnTo>
                  <a:lnTo>
                    <a:pt x="126" y="11"/>
                  </a:lnTo>
                  <a:lnTo>
                    <a:pt x="134" y="5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5" y="7"/>
                  </a:lnTo>
                  <a:lnTo>
                    <a:pt x="146" y="14"/>
                  </a:lnTo>
                  <a:lnTo>
                    <a:pt x="149" y="21"/>
                  </a:lnTo>
                  <a:lnTo>
                    <a:pt x="151" y="29"/>
                  </a:lnTo>
                  <a:lnTo>
                    <a:pt x="154" y="36"/>
                  </a:lnTo>
                  <a:lnTo>
                    <a:pt x="157" y="44"/>
                  </a:lnTo>
                  <a:lnTo>
                    <a:pt x="160" y="51"/>
                  </a:lnTo>
                  <a:lnTo>
                    <a:pt x="164" y="58"/>
                  </a:lnTo>
                  <a:lnTo>
                    <a:pt x="168" y="66"/>
                  </a:lnTo>
                  <a:lnTo>
                    <a:pt x="172" y="73"/>
                  </a:lnTo>
                  <a:lnTo>
                    <a:pt x="176" y="80"/>
                  </a:lnTo>
                  <a:lnTo>
                    <a:pt x="181" y="87"/>
                  </a:lnTo>
                  <a:lnTo>
                    <a:pt x="187" y="94"/>
                  </a:lnTo>
                  <a:lnTo>
                    <a:pt x="192" y="101"/>
                  </a:lnTo>
                  <a:lnTo>
                    <a:pt x="198" y="108"/>
                  </a:lnTo>
                  <a:lnTo>
                    <a:pt x="205" y="115"/>
                  </a:lnTo>
                  <a:lnTo>
                    <a:pt x="218" y="130"/>
                  </a:lnTo>
                  <a:lnTo>
                    <a:pt x="229" y="118"/>
                  </a:lnTo>
                  <a:lnTo>
                    <a:pt x="229" y="118"/>
                  </a:lnTo>
                  <a:lnTo>
                    <a:pt x="238" y="108"/>
                  </a:lnTo>
                  <a:lnTo>
                    <a:pt x="248" y="99"/>
                  </a:lnTo>
                  <a:lnTo>
                    <a:pt x="256" y="90"/>
                  </a:lnTo>
                  <a:lnTo>
                    <a:pt x="266" y="82"/>
                  </a:lnTo>
                  <a:lnTo>
                    <a:pt x="275" y="75"/>
                  </a:lnTo>
                  <a:lnTo>
                    <a:pt x="283" y="68"/>
                  </a:lnTo>
                  <a:lnTo>
                    <a:pt x="292" y="62"/>
                  </a:lnTo>
                  <a:lnTo>
                    <a:pt x="300" y="57"/>
                  </a:lnTo>
                  <a:lnTo>
                    <a:pt x="309" y="52"/>
                  </a:lnTo>
                  <a:lnTo>
                    <a:pt x="317" y="48"/>
                  </a:lnTo>
                  <a:lnTo>
                    <a:pt x="325" y="44"/>
                  </a:lnTo>
                  <a:lnTo>
                    <a:pt x="334" y="41"/>
                  </a:lnTo>
                  <a:lnTo>
                    <a:pt x="338" y="40"/>
                  </a:lnTo>
                  <a:lnTo>
                    <a:pt x="341" y="39"/>
                  </a:lnTo>
                  <a:lnTo>
                    <a:pt x="345" y="38"/>
                  </a:lnTo>
                  <a:lnTo>
                    <a:pt x="350" y="37"/>
                  </a:lnTo>
                  <a:lnTo>
                    <a:pt x="354" y="37"/>
                  </a:lnTo>
                  <a:lnTo>
                    <a:pt x="357" y="36"/>
                  </a:lnTo>
                  <a:lnTo>
                    <a:pt x="361" y="36"/>
                  </a:lnTo>
                  <a:lnTo>
                    <a:pt x="365" y="36"/>
                  </a:lnTo>
                  <a:lnTo>
                    <a:pt x="365" y="36"/>
                  </a:lnTo>
                  <a:lnTo>
                    <a:pt x="371" y="36"/>
                  </a:lnTo>
                  <a:lnTo>
                    <a:pt x="376" y="37"/>
                  </a:lnTo>
                  <a:lnTo>
                    <a:pt x="382" y="38"/>
                  </a:lnTo>
                  <a:lnTo>
                    <a:pt x="387" y="40"/>
                  </a:lnTo>
                  <a:lnTo>
                    <a:pt x="392" y="42"/>
                  </a:lnTo>
                  <a:lnTo>
                    <a:pt x="398" y="45"/>
                  </a:lnTo>
                  <a:lnTo>
                    <a:pt x="402" y="48"/>
                  </a:lnTo>
                  <a:lnTo>
                    <a:pt x="407" y="52"/>
                  </a:lnTo>
                  <a:lnTo>
                    <a:pt x="411" y="56"/>
                  </a:lnTo>
                  <a:lnTo>
                    <a:pt x="415" y="60"/>
                  </a:lnTo>
                  <a:lnTo>
                    <a:pt x="420" y="66"/>
                  </a:lnTo>
                  <a:lnTo>
                    <a:pt x="424" y="71"/>
                  </a:lnTo>
                  <a:lnTo>
                    <a:pt x="427" y="77"/>
                  </a:lnTo>
                  <a:lnTo>
                    <a:pt x="430" y="84"/>
                  </a:lnTo>
                  <a:lnTo>
                    <a:pt x="434" y="90"/>
                  </a:lnTo>
                  <a:lnTo>
                    <a:pt x="437" y="98"/>
                  </a:lnTo>
                  <a:lnTo>
                    <a:pt x="437" y="98"/>
                  </a:lnTo>
                  <a:lnTo>
                    <a:pt x="431" y="98"/>
                  </a:lnTo>
                  <a:lnTo>
                    <a:pt x="427" y="97"/>
                  </a:lnTo>
                  <a:lnTo>
                    <a:pt x="427" y="97"/>
                  </a:lnTo>
                  <a:lnTo>
                    <a:pt x="424" y="97"/>
                  </a:lnTo>
                  <a:lnTo>
                    <a:pt x="421" y="98"/>
                  </a:lnTo>
                  <a:lnTo>
                    <a:pt x="418" y="98"/>
                  </a:lnTo>
                  <a:lnTo>
                    <a:pt x="415" y="99"/>
                  </a:lnTo>
                  <a:lnTo>
                    <a:pt x="412" y="100"/>
                  </a:lnTo>
                  <a:lnTo>
                    <a:pt x="408" y="101"/>
                  </a:lnTo>
                  <a:lnTo>
                    <a:pt x="401" y="104"/>
                  </a:lnTo>
                  <a:lnTo>
                    <a:pt x="393" y="107"/>
                  </a:lnTo>
                  <a:lnTo>
                    <a:pt x="385" y="111"/>
                  </a:lnTo>
                  <a:lnTo>
                    <a:pt x="376" y="116"/>
                  </a:lnTo>
                  <a:lnTo>
                    <a:pt x="366" y="122"/>
                  </a:lnTo>
                  <a:lnTo>
                    <a:pt x="366" y="122"/>
                  </a:lnTo>
                  <a:lnTo>
                    <a:pt x="357" y="128"/>
                  </a:lnTo>
                  <a:lnTo>
                    <a:pt x="348" y="135"/>
                  </a:lnTo>
                  <a:lnTo>
                    <a:pt x="339" y="142"/>
                  </a:lnTo>
                  <a:lnTo>
                    <a:pt x="330" y="148"/>
                  </a:lnTo>
                  <a:lnTo>
                    <a:pt x="322" y="156"/>
                  </a:lnTo>
                  <a:lnTo>
                    <a:pt x="314" y="163"/>
                  </a:lnTo>
                  <a:lnTo>
                    <a:pt x="307" y="170"/>
                  </a:lnTo>
                  <a:lnTo>
                    <a:pt x="300" y="178"/>
                  </a:lnTo>
                  <a:lnTo>
                    <a:pt x="287" y="194"/>
                  </a:lnTo>
                  <a:lnTo>
                    <a:pt x="300" y="204"/>
                  </a:lnTo>
                  <a:lnTo>
                    <a:pt x="300" y="204"/>
                  </a:lnTo>
                  <a:lnTo>
                    <a:pt x="309" y="211"/>
                  </a:lnTo>
                  <a:lnTo>
                    <a:pt x="318" y="218"/>
                  </a:lnTo>
                  <a:lnTo>
                    <a:pt x="327" y="225"/>
                  </a:lnTo>
                  <a:lnTo>
                    <a:pt x="336" y="230"/>
                  </a:lnTo>
                  <a:lnTo>
                    <a:pt x="345" y="236"/>
                  </a:lnTo>
                  <a:lnTo>
                    <a:pt x="355" y="241"/>
                  </a:lnTo>
                  <a:lnTo>
                    <a:pt x="364" y="245"/>
                  </a:lnTo>
                  <a:lnTo>
                    <a:pt x="374" y="249"/>
                  </a:lnTo>
                  <a:lnTo>
                    <a:pt x="383" y="252"/>
                  </a:lnTo>
                  <a:lnTo>
                    <a:pt x="393" y="256"/>
                  </a:lnTo>
                  <a:lnTo>
                    <a:pt x="402" y="258"/>
                  </a:lnTo>
                  <a:lnTo>
                    <a:pt x="412" y="260"/>
                  </a:lnTo>
                  <a:lnTo>
                    <a:pt x="421" y="262"/>
                  </a:lnTo>
                  <a:lnTo>
                    <a:pt x="431" y="263"/>
                  </a:lnTo>
                  <a:lnTo>
                    <a:pt x="441" y="264"/>
                  </a:lnTo>
                  <a:lnTo>
                    <a:pt x="451" y="264"/>
                  </a:lnTo>
                  <a:lnTo>
                    <a:pt x="451" y="264"/>
                  </a:lnTo>
                  <a:lnTo>
                    <a:pt x="445" y="273"/>
                  </a:lnTo>
                  <a:lnTo>
                    <a:pt x="440" y="281"/>
                  </a:lnTo>
                  <a:lnTo>
                    <a:pt x="435" y="289"/>
                  </a:lnTo>
                  <a:lnTo>
                    <a:pt x="429" y="296"/>
                  </a:lnTo>
                  <a:lnTo>
                    <a:pt x="424" y="302"/>
                  </a:lnTo>
                  <a:lnTo>
                    <a:pt x="419" y="308"/>
                  </a:lnTo>
                  <a:lnTo>
                    <a:pt x="413" y="314"/>
                  </a:lnTo>
                  <a:lnTo>
                    <a:pt x="408" y="318"/>
                  </a:lnTo>
                  <a:lnTo>
                    <a:pt x="402" y="322"/>
                  </a:lnTo>
                  <a:lnTo>
                    <a:pt x="397" y="326"/>
                  </a:lnTo>
                  <a:lnTo>
                    <a:pt x="391" y="329"/>
                  </a:lnTo>
                  <a:lnTo>
                    <a:pt x="385" y="332"/>
                  </a:lnTo>
                  <a:lnTo>
                    <a:pt x="380" y="334"/>
                  </a:lnTo>
                  <a:lnTo>
                    <a:pt x="374" y="335"/>
                  </a:lnTo>
                  <a:lnTo>
                    <a:pt x="369" y="336"/>
                  </a:lnTo>
                  <a:lnTo>
                    <a:pt x="365" y="336"/>
                  </a:lnTo>
                  <a:lnTo>
                    <a:pt x="363" y="336"/>
                  </a:lnTo>
                  <a:lnTo>
                    <a:pt x="363" y="336"/>
                  </a:lnTo>
                  <a:lnTo>
                    <a:pt x="358" y="336"/>
                  </a:lnTo>
                  <a:lnTo>
                    <a:pt x="352" y="335"/>
                  </a:lnTo>
                  <a:lnTo>
                    <a:pt x="346" y="334"/>
                  </a:lnTo>
                  <a:lnTo>
                    <a:pt x="340" y="333"/>
                  </a:lnTo>
                  <a:lnTo>
                    <a:pt x="333" y="330"/>
                  </a:lnTo>
                  <a:lnTo>
                    <a:pt x="327" y="328"/>
                  </a:lnTo>
                  <a:lnTo>
                    <a:pt x="320" y="325"/>
                  </a:lnTo>
                  <a:lnTo>
                    <a:pt x="312" y="321"/>
                  </a:lnTo>
                  <a:lnTo>
                    <a:pt x="305" y="317"/>
                  </a:lnTo>
                  <a:lnTo>
                    <a:pt x="297" y="312"/>
                  </a:lnTo>
                  <a:lnTo>
                    <a:pt x="289" y="307"/>
                  </a:lnTo>
                  <a:lnTo>
                    <a:pt x="280" y="302"/>
                  </a:lnTo>
                  <a:lnTo>
                    <a:pt x="271" y="296"/>
                  </a:lnTo>
                  <a:lnTo>
                    <a:pt x="262" y="289"/>
                  </a:lnTo>
                  <a:lnTo>
                    <a:pt x="253" y="282"/>
                  </a:lnTo>
                  <a:lnTo>
                    <a:pt x="243" y="275"/>
                  </a:lnTo>
                  <a:lnTo>
                    <a:pt x="222" y="258"/>
                  </a:lnTo>
                  <a:close/>
                </a:path>
              </a:pathLst>
            </a:custGeom>
            <a:solidFill>
              <a:srgbClr val="DC000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803" name="path"/>
            <p:cNvSpPr/>
            <p:nvPr/>
          </p:nvSpPr>
          <p:spPr>
            <a:xfrm>
              <a:off x="265469" y="0"/>
              <a:ext cx="177976" cy="351017"/>
            </a:xfrm>
            <a:custGeom>
              <a:avLst/>
              <a:gdLst/>
              <a:ahLst/>
              <a:cxnLst/>
              <a:rect l="0" t="0" r="0" b="0"/>
              <a:pathLst>
                <a:path w="280" h="552">
                  <a:moveTo>
                    <a:pt x="273" y="3"/>
                  </a:moveTo>
                  <a:lnTo>
                    <a:pt x="6" y="549"/>
                  </a:lnTo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804" name="path"/>
            <p:cNvSpPr/>
            <p:nvPr/>
          </p:nvSpPr>
          <p:spPr>
            <a:xfrm>
              <a:off x="0" y="61526"/>
              <a:ext cx="295656" cy="227076"/>
            </a:xfrm>
            <a:custGeom>
              <a:avLst/>
              <a:gdLst/>
              <a:ahLst/>
              <a:cxnLst/>
              <a:rect l="0" t="0" r="0" b="0"/>
              <a:pathLst>
                <a:path w="465" h="357">
                  <a:moveTo>
                    <a:pt x="453" y="0"/>
                  </a:moveTo>
                  <a:lnTo>
                    <a:pt x="453" y="0"/>
                  </a:lnTo>
                  <a:lnTo>
                    <a:pt x="465" y="13"/>
                  </a:lnTo>
                  <a:lnTo>
                    <a:pt x="465" y="13"/>
                  </a:lnTo>
                  <a:lnTo>
                    <a:pt x="456" y="19"/>
                  </a:lnTo>
                  <a:lnTo>
                    <a:pt x="447" y="25"/>
                  </a:lnTo>
                  <a:lnTo>
                    <a:pt x="438" y="31"/>
                  </a:lnTo>
                  <a:lnTo>
                    <a:pt x="428" y="38"/>
                  </a:lnTo>
                  <a:lnTo>
                    <a:pt x="419" y="45"/>
                  </a:lnTo>
                  <a:lnTo>
                    <a:pt x="409" y="53"/>
                  </a:lnTo>
                  <a:lnTo>
                    <a:pt x="399" y="60"/>
                  </a:lnTo>
                  <a:lnTo>
                    <a:pt x="389" y="68"/>
                  </a:lnTo>
                  <a:lnTo>
                    <a:pt x="379" y="77"/>
                  </a:lnTo>
                  <a:lnTo>
                    <a:pt x="369" y="86"/>
                  </a:lnTo>
                  <a:lnTo>
                    <a:pt x="359" y="96"/>
                  </a:lnTo>
                  <a:lnTo>
                    <a:pt x="348" y="105"/>
                  </a:lnTo>
                  <a:lnTo>
                    <a:pt x="338" y="115"/>
                  </a:lnTo>
                  <a:lnTo>
                    <a:pt x="327" y="126"/>
                  </a:lnTo>
                  <a:lnTo>
                    <a:pt x="316" y="137"/>
                  </a:lnTo>
                  <a:lnTo>
                    <a:pt x="305" y="148"/>
                  </a:lnTo>
                  <a:lnTo>
                    <a:pt x="305" y="148"/>
                  </a:lnTo>
                  <a:lnTo>
                    <a:pt x="295" y="159"/>
                  </a:lnTo>
                  <a:lnTo>
                    <a:pt x="284" y="170"/>
                  </a:lnTo>
                  <a:lnTo>
                    <a:pt x="274" y="181"/>
                  </a:lnTo>
                  <a:lnTo>
                    <a:pt x="264" y="193"/>
                  </a:lnTo>
                  <a:lnTo>
                    <a:pt x="254" y="204"/>
                  </a:lnTo>
                  <a:lnTo>
                    <a:pt x="245" y="214"/>
                  </a:lnTo>
                  <a:lnTo>
                    <a:pt x="236" y="225"/>
                  </a:lnTo>
                  <a:lnTo>
                    <a:pt x="228" y="236"/>
                  </a:lnTo>
                  <a:lnTo>
                    <a:pt x="220" y="246"/>
                  </a:lnTo>
                  <a:lnTo>
                    <a:pt x="212" y="257"/>
                  </a:lnTo>
                  <a:lnTo>
                    <a:pt x="204" y="267"/>
                  </a:lnTo>
                  <a:lnTo>
                    <a:pt x="197" y="278"/>
                  </a:lnTo>
                  <a:lnTo>
                    <a:pt x="190" y="288"/>
                  </a:lnTo>
                  <a:lnTo>
                    <a:pt x="183" y="298"/>
                  </a:lnTo>
                  <a:lnTo>
                    <a:pt x="177" y="308"/>
                  </a:lnTo>
                  <a:lnTo>
                    <a:pt x="171" y="318"/>
                  </a:lnTo>
                  <a:lnTo>
                    <a:pt x="146" y="331"/>
                  </a:lnTo>
                  <a:lnTo>
                    <a:pt x="146" y="331"/>
                  </a:lnTo>
                  <a:lnTo>
                    <a:pt x="132" y="339"/>
                  </a:lnTo>
                  <a:lnTo>
                    <a:pt x="120" y="346"/>
                  </a:lnTo>
                  <a:lnTo>
                    <a:pt x="111" y="352"/>
                  </a:lnTo>
                  <a:lnTo>
                    <a:pt x="107" y="355"/>
                  </a:lnTo>
                  <a:lnTo>
                    <a:pt x="104" y="357"/>
                  </a:lnTo>
                  <a:lnTo>
                    <a:pt x="104" y="357"/>
                  </a:lnTo>
                  <a:lnTo>
                    <a:pt x="103" y="354"/>
                  </a:lnTo>
                  <a:lnTo>
                    <a:pt x="102" y="350"/>
                  </a:lnTo>
                  <a:lnTo>
                    <a:pt x="97" y="340"/>
                  </a:lnTo>
                  <a:lnTo>
                    <a:pt x="92" y="329"/>
                  </a:lnTo>
                  <a:lnTo>
                    <a:pt x="85" y="315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1" y="288"/>
                  </a:lnTo>
                  <a:lnTo>
                    <a:pt x="66" y="280"/>
                  </a:lnTo>
                  <a:lnTo>
                    <a:pt x="61" y="272"/>
                  </a:lnTo>
                  <a:lnTo>
                    <a:pt x="56" y="265"/>
                  </a:lnTo>
                  <a:lnTo>
                    <a:pt x="52" y="258"/>
                  </a:lnTo>
                  <a:lnTo>
                    <a:pt x="47" y="252"/>
                  </a:lnTo>
                  <a:lnTo>
                    <a:pt x="43" y="246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4" y="237"/>
                  </a:lnTo>
                  <a:lnTo>
                    <a:pt x="29" y="233"/>
                  </a:lnTo>
                  <a:lnTo>
                    <a:pt x="25" y="230"/>
                  </a:lnTo>
                  <a:lnTo>
                    <a:pt x="20" y="226"/>
                  </a:lnTo>
                  <a:lnTo>
                    <a:pt x="15" y="224"/>
                  </a:lnTo>
                  <a:lnTo>
                    <a:pt x="10" y="221"/>
                  </a:lnTo>
                  <a:lnTo>
                    <a:pt x="5" y="219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4" y="214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7" y="204"/>
                  </a:lnTo>
                  <a:lnTo>
                    <a:pt x="22" y="201"/>
                  </a:lnTo>
                  <a:lnTo>
                    <a:pt x="26" y="198"/>
                  </a:lnTo>
                  <a:lnTo>
                    <a:pt x="30" y="196"/>
                  </a:lnTo>
                  <a:lnTo>
                    <a:pt x="34" y="194"/>
                  </a:lnTo>
                  <a:lnTo>
                    <a:pt x="39" y="192"/>
                  </a:lnTo>
                  <a:lnTo>
                    <a:pt x="43" y="191"/>
                  </a:lnTo>
                  <a:lnTo>
                    <a:pt x="47" y="189"/>
                  </a:lnTo>
                  <a:lnTo>
                    <a:pt x="50" y="188"/>
                  </a:lnTo>
                  <a:lnTo>
                    <a:pt x="55" y="188"/>
                  </a:lnTo>
                  <a:lnTo>
                    <a:pt x="59" y="187"/>
                  </a:lnTo>
                  <a:lnTo>
                    <a:pt x="62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8" y="186"/>
                  </a:lnTo>
                  <a:lnTo>
                    <a:pt x="69" y="186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6" y="188"/>
                  </a:lnTo>
                  <a:lnTo>
                    <a:pt x="79" y="190"/>
                  </a:lnTo>
                  <a:lnTo>
                    <a:pt x="83" y="192"/>
                  </a:lnTo>
                  <a:lnTo>
                    <a:pt x="86" y="194"/>
                  </a:lnTo>
                  <a:lnTo>
                    <a:pt x="90" y="197"/>
                  </a:lnTo>
                  <a:lnTo>
                    <a:pt x="93" y="200"/>
                  </a:lnTo>
                  <a:lnTo>
                    <a:pt x="97" y="204"/>
                  </a:lnTo>
                  <a:lnTo>
                    <a:pt x="101" y="208"/>
                  </a:lnTo>
                  <a:lnTo>
                    <a:pt x="104" y="213"/>
                  </a:lnTo>
                  <a:lnTo>
                    <a:pt x="108" y="218"/>
                  </a:lnTo>
                  <a:lnTo>
                    <a:pt x="112" y="224"/>
                  </a:lnTo>
                  <a:lnTo>
                    <a:pt x="116" y="230"/>
                  </a:lnTo>
                  <a:lnTo>
                    <a:pt x="120" y="236"/>
                  </a:lnTo>
                  <a:lnTo>
                    <a:pt x="123" y="243"/>
                  </a:lnTo>
                  <a:lnTo>
                    <a:pt x="134" y="262"/>
                  </a:lnTo>
                  <a:lnTo>
                    <a:pt x="134" y="262"/>
                  </a:lnTo>
                  <a:lnTo>
                    <a:pt x="141" y="252"/>
                  </a:lnTo>
                  <a:lnTo>
                    <a:pt x="149" y="243"/>
                  </a:lnTo>
                  <a:lnTo>
                    <a:pt x="156" y="233"/>
                  </a:lnTo>
                  <a:lnTo>
                    <a:pt x="164" y="224"/>
                  </a:lnTo>
                  <a:lnTo>
                    <a:pt x="173" y="214"/>
                  </a:lnTo>
                  <a:lnTo>
                    <a:pt x="181" y="205"/>
                  </a:lnTo>
                  <a:lnTo>
                    <a:pt x="190" y="195"/>
                  </a:lnTo>
                  <a:lnTo>
                    <a:pt x="199" y="186"/>
                  </a:lnTo>
                  <a:lnTo>
                    <a:pt x="208" y="176"/>
                  </a:lnTo>
                  <a:lnTo>
                    <a:pt x="217" y="167"/>
                  </a:lnTo>
                  <a:lnTo>
                    <a:pt x="227" y="158"/>
                  </a:lnTo>
                  <a:lnTo>
                    <a:pt x="237" y="148"/>
                  </a:lnTo>
                  <a:lnTo>
                    <a:pt x="247" y="139"/>
                  </a:lnTo>
                  <a:lnTo>
                    <a:pt x="258" y="130"/>
                  </a:lnTo>
                  <a:lnTo>
                    <a:pt x="269" y="121"/>
                  </a:lnTo>
                  <a:lnTo>
                    <a:pt x="280" y="111"/>
                  </a:lnTo>
                  <a:lnTo>
                    <a:pt x="280" y="111"/>
                  </a:lnTo>
                  <a:lnTo>
                    <a:pt x="291" y="103"/>
                  </a:lnTo>
                  <a:lnTo>
                    <a:pt x="302" y="94"/>
                  </a:lnTo>
                  <a:lnTo>
                    <a:pt x="313" y="86"/>
                  </a:lnTo>
                  <a:lnTo>
                    <a:pt x="324" y="77"/>
                  </a:lnTo>
                  <a:lnTo>
                    <a:pt x="335" y="70"/>
                  </a:lnTo>
                  <a:lnTo>
                    <a:pt x="346" y="62"/>
                  </a:lnTo>
                  <a:lnTo>
                    <a:pt x="357" y="54"/>
                  </a:lnTo>
                  <a:lnTo>
                    <a:pt x="367" y="47"/>
                  </a:lnTo>
                  <a:lnTo>
                    <a:pt x="379" y="40"/>
                  </a:lnTo>
                  <a:lnTo>
                    <a:pt x="389" y="34"/>
                  </a:lnTo>
                  <a:lnTo>
                    <a:pt x="400" y="27"/>
                  </a:lnTo>
                  <a:lnTo>
                    <a:pt x="411" y="21"/>
                  </a:lnTo>
                  <a:lnTo>
                    <a:pt x="422" y="15"/>
                  </a:lnTo>
                  <a:lnTo>
                    <a:pt x="432" y="10"/>
                  </a:lnTo>
                  <a:lnTo>
                    <a:pt x="443" y="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805" name="path"/>
          <p:cNvSpPr/>
          <p:nvPr/>
        </p:nvSpPr>
        <p:spPr>
          <a:xfrm>
            <a:off x="876341" y="5829300"/>
            <a:ext cx="1124096" cy="219015"/>
          </a:xfrm>
          <a:custGeom>
            <a:avLst/>
            <a:gdLst/>
            <a:ahLst/>
            <a:cxnLst/>
            <a:rect l="0" t="0" r="0" b="0"/>
            <a:pathLst>
              <a:path w="1770" h="344">
                <a:moveTo>
                  <a:pt x="7" y="337"/>
                </a:moveTo>
                <a:moveTo>
                  <a:pt x="7" y="337"/>
                </a:moveTo>
                <a:lnTo>
                  <a:pt x="1762" y="337"/>
                </a:lnTo>
                <a:lnTo>
                  <a:pt x="1762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06" name="path"/>
          <p:cNvSpPr/>
          <p:nvPr/>
        </p:nvSpPr>
        <p:spPr>
          <a:xfrm>
            <a:off x="876341" y="5829300"/>
            <a:ext cx="1124096" cy="219015"/>
          </a:xfrm>
          <a:custGeom>
            <a:avLst/>
            <a:gdLst/>
            <a:ahLst/>
            <a:cxnLst/>
            <a:rect l="0" t="0" r="0" b="0"/>
            <a:pathLst>
              <a:path w="1770" h="344">
                <a:moveTo>
                  <a:pt x="7" y="337"/>
                </a:moveTo>
                <a:lnTo>
                  <a:pt x="1762" y="337"/>
                </a:lnTo>
                <a:lnTo>
                  <a:pt x="1762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noFill/>
          <a:ln w="9464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807" name="table 1807"/>
          <p:cNvGraphicFramePr>
            <a:graphicFrameLocks noGrp="1"/>
          </p:cNvGraphicFramePr>
          <p:nvPr/>
        </p:nvGraphicFramePr>
        <p:xfrm>
          <a:off x="1209864" y="1543168"/>
          <a:ext cx="1019175" cy="218440"/>
        </p:xfrm>
        <a:graphic>
          <a:graphicData uri="http://schemas.openxmlformats.org/drawingml/2006/table">
            <a:tbl>
              <a:tblPr/>
              <a:tblGrid>
                <a:gridCol w="1019175"/>
              </a:tblGrid>
              <a:tr h="21209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808" name="path"/>
          <p:cNvSpPr/>
          <p:nvPr/>
        </p:nvSpPr>
        <p:spPr>
          <a:xfrm>
            <a:off x="1209864" y="1543168"/>
            <a:ext cx="1019256" cy="219015"/>
          </a:xfrm>
          <a:custGeom>
            <a:avLst/>
            <a:gdLst/>
            <a:ahLst/>
            <a:cxnLst/>
            <a:rect l="0" t="0" r="0" b="0"/>
            <a:pathLst>
              <a:path w="1605" h="344">
                <a:moveTo>
                  <a:pt x="7" y="337"/>
                </a:moveTo>
                <a:moveTo>
                  <a:pt x="7" y="337"/>
                </a:moveTo>
                <a:lnTo>
                  <a:pt x="1597" y="337"/>
                </a:lnTo>
                <a:lnTo>
                  <a:pt x="1597" y="7"/>
                </a:lnTo>
                <a:lnTo>
                  <a:pt x="7" y="7"/>
                </a:lnTo>
                <a:lnTo>
                  <a:pt x="7" y="33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11" name="textbox 1811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430" name="group 430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1814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815" name="textbox 1815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9969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D</a:t>
              </a:r>
              <a:endParaRPr lang="en-US" altLang="en-US" sz="1800" dirty="0"/>
            </a:p>
          </p:txBody>
        </p:sp>
      </p:grpSp>
      <p:sp>
        <p:nvSpPr>
          <p:cNvPr id="1816" name="rect"/>
          <p:cNvSpPr/>
          <p:nvPr/>
        </p:nvSpPr>
        <p:spPr>
          <a:xfrm>
            <a:off x="4536185" y="4380357"/>
            <a:ext cx="3762755" cy="1905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0" name="textbox 1820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16</a:t>
            </a:r>
            <a:endParaRPr lang="en-US" altLang="en-US" sz="900" dirty="0"/>
          </a:p>
        </p:txBody>
      </p:sp>
      <p:sp>
        <p:nvSpPr>
          <p:cNvPr id="1821" name="textbox 1821"/>
          <p:cNvSpPr/>
          <p:nvPr/>
        </p:nvSpPr>
        <p:spPr>
          <a:xfrm>
            <a:off x="7835058" y="2969288"/>
            <a:ext cx="370840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0.66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1100" dirty="0"/>
          </a:p>
        </p:txBody>
      </p:sp>
      <p:sp>
        <p:nvSpPr>
          <p:cNvPr id="1822" name="rect"/>
          <p:cNvSpPr/>
          <p:nvPr/>
        </p:nvSpPr>
        <p:spPr>
          <a:xfrm>
            <a:off x="8283320" y="4487418"/>
            <a:ext cx="19050" cy="1685544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3" name="rect"/>
          <p:cNvSpPr/>
          <p:nvPr/>
        </p:nvSpPr>
        <p:spPr>
          <a:xfrm>
            <a:off x="8289416" y="2705861"/>
            <a:ext cx="19050" cy="168402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4" name="rect"/>
          <p:cNvSpPr/>
          <p:nvPr/>
        </p:nvSpPr>
        <p:spPr>
          <a:xfrm>
            <a:off x="8283320" y="922782"/>
            <a:ext cx="19050" cy="168402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5" name="textbox 1825"/>
          <p:cNvSpPr/>
          <p:nvPr/>
        </p:nvSpPr>
        <p:spPr>
          <a:xfrm>
            <a:off x="4092748" y="1211481"/>
            <a:ext cx="175260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1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1826" name="rect"/>
          <p:cNvSpPr/>
          <p:nvPr/>
        </p:nvSpPr>
        <p:spPr>
          <a:xfrm>
            <a:off x="5243486" y="1543168"/>
            <a:ext cx="1171764" cy="9426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7" name="rect"/>
          <p:cNvSpPr/>
          <p:nvPr/>
        </p:nvSpPr>
        <p:spPr>
          <a:xfrm>
            <a:off x="862088" y="2190632"/>
            <a:ext cx="28506" cy="295372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8" name="rect"/>
          <p:cNvSpPr/>
          <p:nvPr/>
        </p:nvSpPr>
        <p:spPr>
          <a:xfrm>
            <a:off x="862088" y="1847732"/>
            <a:ext cx="28506" cy="295372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9" name="rect"/>
          <p:cNvSpPr/>
          <p:nvPr/>
        </p:nvSpPr>
        <p:spPr>
          <a:xfrm>
            <a:off x="4719675" y="1847732"/>
            <a:ext cx="28502" cy="295372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0" name="rect"/>
          <p:cNvSpPr/>
          <p:nvPr/>
        </p:nvSpPr>
        <p:spPr>
          <a:xfrm>
            <a:off x="4719671" y="2190632"/>
            <a:ext cx="28501" cy="295372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1" name="rect"/>
          <p:cNvSpPr/>
          <p:nvPr/>
        </p:nvSpPr>
        <p:spPr>
          <a:xfrm>
            <a:off x="862088" y="3657679"/>
            <a:ext cx="28506" cy="29505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2" name="rect"/>
          <p:cNvSpPr/>
          <p:nvPr/>
        </p:nvSpPr>
        <p:spPr>
          <a:xfrm>
            <a:off x="862088" y="5448379"/>
            <a:ext cx="28506" cy="29505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3" name="rect"/>
          <p:cNvSpPr/>
          <p:nvPr/>
        </p:nvSpPr>
        <p:spPr>
          <a:xfrm>
            <a:off x="862088" y="4000579"/>
            <a:ext cx="28506" cy="29505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4" name="rect"/>
          <p:cNvSpPr/>
          <p:nvPr/>
        </p:nvSpPr>
        <p:spPr>
          <a:xfrm>
            <a:off x="862088" y="5791279"/>
            <a:ext cx="28506" cy="29505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5" name="rect"/>
          <p:cNvSpPr/>
          <p:nvPr/>
        </p:nvSpPr>
        <p:spPr>
          <a:xfrm>
            <a:off x="4719675" y="3657679"/>
            <a:ext cx="28502" cy="29505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6" name="rect"/>
          <p:cNvSpPr/>
          <p:nvPr/>
        </p:nvSpPr>
        <p:spPr>
          <a:xfrm>
            <a:off x="4719675" y="4000579"/>
            <a:ext cx="28502" cy="29505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7" name="textbox 1837"/>
          <p:cNvSpPr/>
          <p:nvPr/>
        </p:nvSpPr>
        <p:spPr>
          <a:xfrm>
            <a:off x="4162598" y="4712744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1100" dirty="0"/>
          </a:p>
        </p:txBody>
      </p:sp>
      <p:sp>
        <p:nvSpPr>
          <p:cNvPr id="1838" name="textbox 1838"/>
          <p:cNvSpPr/>
          <p:nvPr/>
        </p:nvSpPr>
        <p:spPr>
          <a:xfrm>
            <a:off x="4633768" y="3396262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1839" name="textbox 1839"/>
          <p:cNvSpPr/>
          <p:nvPr/>
        </p:nvSpPr>
        <p:spPr>
          <a:xfrm>
            <a:off x="775915" y="3396262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0" name="table 1840"/>
          <p:cNvGraphicFramePr>
            <a:graphicFrameLocks noGrp="1"/>
          </p:cNvGraphicFramePr>
          <p:nvPr/>
        </p:nvGraphicFramePr>
        <p:xfrm>
          <a:off x="142112" y="876680"/>
          <a:ext cx="8636634" cy="5370829"/>
        </p:xfrm>
        <a:graphic>
          <a:graphicData uri="http://schemas.openxmlformats.org/drawingml/2006/table">
            <a:tbl>
              <a:tblPr/>
              <a:tblGrid>
                <a:gridCol w="8636634"/>
              </a:tblGrid>
              <a:tr h="535177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3794125" algn="l" rtl="0" eaLnBrk="0">
                        <a:lnSpc>
                          <a:spcPct val="92000"/>
                        </a:lnSpc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  <a:p>
                      <a:pPr marL="3810000" algn="l" rtl="0" eaLnBrk="0">
                        <a:lnSpc>
                          <a:spcPct val="89000"/>
                        </a:lnSpc>
                        <a:spcBef>
                          <a:spcPts val="79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钢铁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行业</a:t>
                      </a:r>
                      <a:endParaRPr lang="en-US" altLang="en-US" sz="1200" dirty="0"/>
                    </a:p>
                    <a:p>
                      <a:pPr marL="3812540" algn="l" rtl="0" eaLnBrk="0">
                        <a:lnSpc>
                          <a:spcPct val="100000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工业方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</a:t>
                      </a:r>
                      <a:endParaRPr lang="en-US" altLang="en-US" sz="1200" dirty="0"/>
                    </a:p>
                    <a:p>
                      <a:pPr marL="3810635" algn="l" rtl="0" eaLnBrk="0">
                        <a:lnSpc>
                          <a:spcPts val="1745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港口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与物流</a:t>
                      </a:r>
                      <a:endParaRPr lang="en-US" altLang="en-US" sz="1200" dirty="0"/>
                    </a:p>
                    <a:p>
                      <a:pPr marL="3820795" algn="l" rtl="0" eaLnBrk="0">
                        <a:lnSpc>
                          <a:spcPts val="1565"/>
                        </a:lnSpc>
                      </a:pP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中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心</a:t>
                      </a:r>
                      <a:endParaRPr lang="en-US" altLang="en-US" sz="1200" dirty="0"/>
                    </a:p>
                    <a:p>
                      <a:pPr marL="3810000" algn="l" rtl="0" eaLnBrk="0">
                        <a:lnSpc>
                          <a:spcPct val="98000"/>
                        </a:lnSpc>
                        <a:spcBef>
                          <a:spcPts val="107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造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纸业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0" dirty="0"/>
                    </a:p>
                    <a:p>
                      <a:pPr marL="5525135" algn="l" rtl="0" eaLnBrk="0">
                        <a:lnSpc>
                          <a:spcPct val="81000"/>
                        </a:lnSpc>
                        <a:spcBef>
                          <a:spcPts val="37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0%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1000" dirty="0"/>
                    </a:p>
                    <a:p>
                      <a:pPr marL="5396230" algn="l" rtl="0" eaLnBrk="0">
                        <a:lnSpc>
                          <a:spcPct val="81000"/>
                        </a:lnSpc>
                        <a:spcBef>
                          <a:spcPts val="37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30%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1000" dirty="0"/>
                    </a:p>
                    <a:p>
                      <a:pPr marL="5251450" algn="l" rtl="0" eaLnBrk="0">
                        <a:lnSpc>
                          <a:spcPct val="81000"/>
                        </a:lnSpc>
                        <a:spcBef>
                          <a:spcPts val="36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%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74000"/>
                        </a:lnSpc>
                      </a:pPr>
                      <a:endParaRPr lang="en-US" altLang="en-US" sz="1000" dirty="0"/>
                    </a:p>
                    <a:p>
                      <a:pPr marL="3799840" algn="l" rtl="0" eaLnBrk="0">
                        <a:lnSpc>
                          <a:spcPct val="82000"/>
                        </a:lnSpc>
                        <a:spcBef>
                          <a:spcPts val="460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高负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荷应用产品的快速增长领域</a:t>
                      </a:r>
                      <a:endParaRPr lang="en-US" altLang="en-US" sz="1200" dirty="0"/>
                    </a:p>
                    <a:p>
                      <a:pPr marL="3799840" algn="l" rtl="0" eaLnBrk="0">
                        <a:lnSpc>
                          <a:spcPct val="82000"/>
                        </a:lnSpc>
                        <a:spcBef>
                          <a:spcPts val="545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高贡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献率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400" dirty="0"/>
                    </a:p>
                    <a:p>
                      <a:pPr marL="3982085" indent="-182245" algn="l" rtl="0" eaLnBrk="0">
                        <a:lnSpc>
                          <a:spcPct val="88000"/>
                        </a:lnSpc>
                        <a:spcBef>
                          <a:spcPts val="5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新兴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国家，特别是中国和拉丁美                                                        </a:t>
                      </a: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洲的高增长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率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32" name="group 432"/>
          <p:cNvGrpSpPr/>
          <p:nvPr/>
        </p:nvGrpSpPr>
        <p:grpSpPr>
          <a:xfrm rot="21600000">
            <a:off x="1502663" y="1647253"/>
            <a:ext cx="7181088" cy="1375092"/>
            <a:chOff x="0" y="0"/>
            <a:chExt cx="7181088" cy="1375092"/>
          </a:xfrm>
        </p:grpSpPr>
        <p:sp>
          <p:nvSpPr>
            <p:cNvPr id="1841" name="path"/>
            <p:cNvSpPr/>
            <p:nvPr/>
          </p:nvSpPr>
          <p:spPr>
            <a:xfrm>
              <a:off x="0" y="1362392"/>
              <a:ext cx="7181088" cy="12700"/>
            </a:xfrm>
            <a:custGeom>
              <a:avLst/>
              <a:gdLst/>
              <a:ahLst/>
              <a:cxnLst/>
              <a:rect l="0" t="0" r="0" b="0"/>
              <a:pathLst>
                <a:path w="11308" h="20">
                  <a:moveTo>
                    <a:pt x="0" y="10"/>
                  </a:moveTo>
                  <a:lnTo>
                    <a:pt x="11308" y="10"/>
                  </a:lnTo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842" name="path"/>
            <p:cNvSpPr/>
            <p:nvPr/>
          </p:nvSpPr>
          <p:spPr>
            <a:xfrm>
              <a:off x="0" y="0"/>
              <a:ext cx="2333244" cy="9525"/>
            </a:xfrm>
            <a:custGeom>
              <a:avLst/>
              <a:gdLst/>
              <a:ahLst/>
              <a:cxnLst/>
              <a:rect l="0" t="0" r="0" b="0"/>
              <a:pathLst>
                <a:path w="3674" h="15">
                  <a:moveTo>
                    <a:pt x="0" y="7"/>
                  </a:moveTo>
                  <a:lnTo>
                    <a:pt x="3674" y="7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843" name="path"/>
          <p:cNvSpPr/>
          <p:nvPr/>
        </p:nvSpPr>
        <p:spPr>
          <a:xfrm>
            <a:off x="1502663" y="4423918"/>
            <a:ext cx="7181088" cy="12700"/>
          </a:xfrm>
          <a:custGeom>
            <a:avLst/>
            <a:gdLst/>
            <a:ahLst/>
            <a:cxnLst/>
            <a:rect l="0" t="0" r="0" b="0"/>
            <a:pathLst>
              <a:path w="11308" h="20">
                <a:moveTo>
                  <a:pt x="0" y="10"/>
                </a:moveTo>
                <a:lnTo>
                  <a:pt x="11308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44" name="path"/>
          <p:cNvSpPr/>
          <p:nvPr/>
        </p:nvSpPr>
        <p:spPr>
          <a:xfrm>
            <a:off x="3870769" y="973836"/>
            <a:ext cx="2441828" cy="5176291"/>
          </a:xfrm>
          <a:custGeom>
            <a:avLst/>
            <a:gdLst/>
            <a:ahLst/>
            <a:cxnLst/>
            <a:rect l="0" t="0" r="0" b="0"/>
            <a:pathLst>
              <a:path w="3845" h="8151">
                <a:moveTo>
                  <a:pt x="7" y="0"/>
                </a:moveTo>
                <a:lnTo>
                  <a:pt x="7" y="8151"/>
                </a:lnTo>
                <a:moveTo>
                  <a:pt x="3837" y="0"/>
                </a:moveTo>
                <a:lnTo>
                  <a:pt x="3837" y="8151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45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46" name="textbox 1846"/>
          <p:cNvSpPr/>
          <p:nvPr/>
        </p:nvSpPr>
        <p:spPr>
          <a:xfrm>
            <a:off x="1504569" y="4535246"/>
            <a:ext cx="2339339" cy="10820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215900" indent="-203200" algn="l" rtl="0" eaLnBrk="0">
              <a:lnSpc>
                <a:spcPct val="88000"/>
              </a:lnSpc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收入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的主要贡献者，利润率稳定 </a:t>
            </a: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，平均水平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高</a:t>
            </a:r>
            <a:endParaRPr lang="en-US" altLang="en-US" sz="1200" dirty="0"/>
          </a:p>
          <a:p>
            <a:pPr marL="12700" algn="l" rtl="0" eaLnBrk="0">
              <a:lnSpc>
                <a:spcPct val="82000"/>
              </a:lnSpc>
              <a:spcBef>
                <a:spcPts val="610"/>
              </a:spcBef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预计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主要市场不会出现大幅增长</a:t>
            </a:r>
            <a:endParaRPr lang="en-US" altLang="en-US" sz="1200" dirty="0"/>
          </a:p>
          <a:p>
            <a:pPr algn="l" rtl="0" eaLnBrk="0">
              <a:lnSpc>
                <a:spcPct val="112000"/>
              </a:lnSpc>
            </a:pPr>
            <a:endParaRPr lang="en-US" altLang="en-US" sz="400" dirty="0"/>
          </a:p>
          <a:p>
            <a:pPr marL="194945" indent="-182245" algn="l" rtl="0" eaLnBrk="0">
              <a:lnSpc>
                <a:spcPct val="88000"/>
              </a:lnSpc>
              <a:spcBef>
                <a:spcPts val="5"/>
              </a:spcBef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成熟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的产品，通过功能和服务与 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竞争对手形成关键的差异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200" dirty="0"/>
          </a:p>
        </p:txBody>
      </p:sp>
      <p:sp>
        <p:nvSpPr>
          <p:cNvPr id="1847" name="textbox 1847"/>
          <p:cNvSpPr/>
          <p:nvPr/>
        </p:nvSpPr>
        <p:spPr>
          <a:xfrm>
            <a:off x="5380583" y="1457477"/>
            <a:ext cx="1594485" cy="13766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979805" algn="l" rtl="0" eaLnBrk="0">
              <a:lnSpc>
                <a:spcPct val="92000"/>
              </a:lnSpc>
            </a:pPr>
            <a:r>
              <a:rPr sz="1200" spc="-2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sz="12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endParaRPr lang="en-US" altLang="en-US" sz="1200" dirty="0"/>
          </a:p>
          <a:p>
            <a:pPr marL="424180" algn="l" rtl="0" eaLnBrk="0">
              <a:lnSpc>
                <a:spcPct val="98000"/>
              </a:lnSpc>
              <a:spcBef>
                <a:spcPts val="1530"/>
              </a:spcBef>
            </a:pPr>
            <a:r>
              <a:rPr sz="1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50%   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造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纸业</a:t>
            </a:r>
            <a:endParaRPr lang="en-US" altLang="en-US" sz="1200" dirty="0"/>
          </a:p>
          <a:p>
            <a:pPr algn="l" rtl="0" eaLnBrk="0">
              <a:lnSpc>
                <a:spcPct val="117000"/>
              </a:lnSpc>
            </a:pPr>
            <a:endParaRPr lang="en-US" altLang="en-US" sz="1000" dirty="0"/>
          </a:p>
          <a:p>
            <a:pPr marL="79375" algn="l" rtl="0" eaLnBrk="0">
              <a:lnSpc>
                <a:spcPct val="98000"/>
              </a:lnSpc>
              <a:spcBef>
                <a:spcPts val="370"/>
              </a:spcBef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25%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木材</a:t>
            </a:r>
            <a:endParaRPr lang="en-US" altLang="en-US" sz="1200" dirty="0"/>
          </a:p>
          <a:p>
            <a:pPr algn="l" rtl="0" eaLnBrk="0">
              <a:lnSpc>
                <a:spcPct val="117000"/>
              </a:lnSpc>
            </a:pPr>
            <a:endParaRPr lang="en-US" altLang="en-US" sz="1000" dirty="0"/>
          </a:p>
          <a:p>
            <a:pPr algn="l" rtl="0" eaLnBrk="0">
              <a:lnSpc>
                <a:spcPct val="102000"/>
              </a:lnSpc>
            </a:pPr>
            <a:endParaRPr lang="en-US" altLang="en-US" sz="300" dirty="0"/>
          </a:p>
          <a:p>
            <a:pPr marL="12700" algn="l" rtl="0" eaLnBrk="0">
              <a:lnSpc>
                <a:spcPct val="98000"/>
              </a:lnSpc>
              <a:spcBef>
                <a:spcPts val="0"/>
              </a:spcBef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20%          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汽车行业</a:t>
            </a:r>
            <a:endParaRPr lang="en-US" altLang="en-US" sz="1200" dirty="0"/>
          </a:p>
        </p:txBody>
      </p:sp>
      <p:sp>
        <p:nvSpPr>
          <p:cNvPr id="1848" name="textbox 1848"/>
          <p:cNvSpPr/>
          <p:nvPr/>
        </p:nvSpPr>
        <p:spPr>
          <a:xfrm>
            <a:off x="227075" y="4524756"/>
            <a:ext cx="1217930" cy="164147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2000"/>
              </a:lnSpc>
            </a:pPr>
            <a:endParaRPr lang="en-US" altLang="en-US" sz="1000" dirty="0"/>
          </a:p>
          <a:p>
            <a:pPr algn="l" rtl="0" eaLnBrk="0">
              <a:lnSpc>
                <a:spcPct val="122000"/>
              </a:lnSpc>
            </a:pPr>
            <a:endParaRPr lang="en-US" altLang="en-US" sz="1000" dirty="0"/>
          </a:p>
          <a:p>
            <a:pPr algn="l" rtl="0" eaLnBrk="0">
              <a:lnSpc>
                <a:spcPct val="122000"/>
              </a:lnSpc>
            </a:pPr>
            <a:endParaRPr lang="en-US" altLang="en-US" sz="1000" dirty="0"/>
          </a:p>
          <a:p>
            <a:pPr algn="l" rtl="0" eaLnBrk="0">
              <a:lnSpc>
                <a:spcPct val="122000"/>
              </a:lnSpc>
            </a:pPr>
            <a:endParaRPr lang="en-US" altLang="en-US" sz="1000" dirty="0"/>
          </a:p>
          <a:p>
            <a:pPr marL="74295" algn="l" rtl="0" eaLnBrk="0">
              <a:lnSpc>
                <a:spcPct val="98000"/>
              </a:lnSpc>
              <a:spcBef>
                <a:spcPts val="5"/>
              </a:spcBef>
            </a:pP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未来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趋势</a:t>
            </a:r>
            <a:endParaRPr lang="en-US" altLang="en-US" sz="1200" dirty="0"/>
          </a:p>
        </p:txBody>
      </p:sp>
      <p:sp>
        <p:nvSpPr>
          <p:cNvPr id="1849" name="textbox 1849"/>
          <p:cNvSpPr/>
          <p:nvPr/>
        </p:nvSpPr>
        <p:spPr>
          <a:xfrm>
            <a:off x="227075" y="1697735"/>
            <a:ext cx="1217930" cy="124206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2000"/>
              </a:lnSpc>
            </a:pPr>
            <a:endParaRPr lang="en-US" altLang="en-US" sz="1000" dirty="0"/>
          </a:p>
          <a:p>
            <a:pPr algn="l" rtl="0" eaLnBrk="0">
              <a:lnSpc>
                <a:spcPct val="142000"/>
              </a:lnSpc>
            </a:pPr>
            <a:endParaRPr lang="en-US" altLang="en-US" sz="1000" dirty="0"/>
          </a:p>
          <a:p>
            <a:pPr marL="74295" indent="0" algn="l" rtl="0" eaLnBrk="0">
              <a:lnSpc>
                <a:spcPct val="104000"/>
              </a:lnSpc>
              <a:spcBef>
                <a:spcPts val="5"/>
              </a:spcBef>
            </a:pP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共同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申请和接受</a:t>
            </a:r>
            <a:r>
              <a:rPr sz="12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率</a:t>
            </a:r>
            <a:endParaRPr lang="en-US" altLang="en-US" sz="1200" dirty="0"/>
          </a:p>
        </p:txBody>
      </p:sp>
      <p:sp>
        <p:nvSpPr>
          <p:cNvPr id="1850" name="textbox 1850"/>
          <p:cNvSpPr/>
          <p:nvPr/>
        </p:nvSpPr>
        <p:spPr>
          <a:xfrm>
            <a:off x="227075" y="3112008"/>
            <a:ext cx="1217930" cy="124142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9000"/>
              </a:lnSpc>
            </a:pPr>
            <a:endParaRPr lang="en-US" altLang="en-US" sz="1000" dirty="0"/>
          </a:p>
          <a:p>
            <a:pPr algn="l" rtl="0" eaLnBrk="0">
              <a:lnSpc>
                <a:spcPct val="119000"/>
              </a:lnSpc>
            </a:pPr>
            <a:endParaRPr lang="en-US" altLang="en-US" sz="1000" dirty="0"/>
          </a:p>
          <a:p>
            <a:pPr algn="l" rtl="0" eaLnBrk="0">
              <a:lnSpc>
                <a:spcPct val="119000"/>
              </a:lnSpc>
            </a:pPr>
            <a:endParaRPr lang="en-US" altLang="en-US" sz="1000" dirty="0"/>
          </a:p>
          <a:p>
            <a:pPr algn="l" rtl="0" eaLnBrk="0">
              <a:lnSpc>
                <a:spcPct val="6000"/>
              </a:lnSpc>
            </a:pPr>
            <a:endParaRPr lang="en-US" altLang="en-US" sz="100" dirty="0"/>
          </a:p>
          <a:p>
            <a:pPr marL="83185" algn="l" rtl="0" eaLnBrk="0">
              <a:lnSpc>
                <a:spcPct val="97000"/>
              </a:lnSpc>
            </a:pPr>
            <a:r>
              <a:rPr sz="1200" spc="-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区域分</a:t>
            </a: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布</a:t>
            </a:r>
            <a:endParaRPr lang="en-US" altLang="en-US" sz="1200" dirty="0"/>
          </a:p>
        </p:txBody>
      </p:sp>
      <p:sp>
        <p:nvSpPr>
          <p:cNvPr id="1851" name="textbox 1851"/>
          <p:cNvSpPr/>
          <p:nvPr/>
        </p:nvSpPr>
        <p:spPr>
          <a:xfrm>
            <a:off x="6353682" y="4535246"/>
            <a:ext cx="2005329" cy="7245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战略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上重要的部分</a:t>
            </a:r>
            <a:endParaRPr lang="en-US" altLang="en-US" sz="1200" dirty="0"/>
          </a:p>
          <a:p>
            <a:pPr marL="12700" algn="l" rtl="0" eaLnBrk="0">
              <a:lnSpc>
                <a:spcPct val="81000"/>
              </a:lnSpc>
              <a:spcBef>
                <a:spcPts val="550"/>
              </a:spcBef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预计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数量略微下降</a:t>
            </a:r>
            <a:endParaRPr lang="en-US" altLang="en-US" sz="1200" dirty="0"/>
          </a:p>
          <a:p>
            <a:pPr algn="l" rtl="0" eaLnBrk="0">
              <a:lnSpc>
                <a:spcPct val="114000"/>
              </a:lnSpc>
            </a:pPr>
            <a:endParaRPr lang="en-US" altLang="en-US" sz="400" dirty="0"/>
          </a:p>
          <a:p>
            <a:pPr marL="12700" algn="l" rtl="0" eaLnBrk="0">
              <a:lnSpc>
                <a:spcPct val="82000"/>
              </a:lnSpc>
              <a:spcBef>
                <a:spcPts val="0"/>
              </a:spcBef>
            </a:pPr>
            <a:r>
              <a:rPr sz="1500" spc="-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-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成熟的产品和老式的技术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200" dirty="0"/>
          </a:p>
        </p:txBody>
      </p:sp>
      <p:sp>
        <p:nvSpPr>
          <p:cNvPr id="1852" name="rect"/>
          <p:cNvSpPr/>
          <p:nvPr/>
        </p:nvSpPr>
        <p:spPr>
          <a:xfrm>
            <a:off x="7410401" y="2161920"/>
            <a:ext cx="314290" cy="29516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53" name="path"/>
          <p:cNvSpPr/>
          <p:nvPr/>
        </p:nvSpPr>
        <p:spPr>
          <a:xfrm>
            <a:off x="7410401" y="2562100"/>
            <a:ext cx="161716" cy="304629"/>
          </a:xfrm>
          <a:custGeom>
            <a:avLst/>
            <a:gdLst/>
            <a:ahLst/>
            <a:cxnLst/>
            <a:rect l="0" t="0" r="0" b="0"/>
            <a:pathLst>
              <a:path w="254" h="479">
                <a:moveTo>
                  <a:pt x="7" y="472"/>
                </a:moveTo>
                <a:moveTo>
                  <a:pt x="7" y="472"/>
                </a:moveTo>
                <a:lnTo>
                  <a:pt x="247" y="472"/>
                </a:lnTo>
                <a:lnTo>
                  <a:pt x="247" y="7"/>
                </a:lnTo>
                <a:lnTo>
                  <a:pt x="7" y="7"/>
                </a:lnTo>
                <a:lnTo>
                  <a:pt x="7" y="47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54" name="rect"/>
          <p:cNvSpPr/>
          <p:nvPr/>
        </p:nvSpPr>
        <p:spPr>
          <a:xfrm>
            <a:off x="7410401" y="1752594"/>
            <a:ext cx="933099" cy="30462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855" name="picture 185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7396057" y="1695579"/>
            <a:ext cx="947442" cy="1218768"/>
          </a:xfrm>
          <a:prstGeom prst="rect">
            <a:avLst/>
          </a:prstGeom>
        </p:spPr>
      </p:pic>
      <p:sp>
        <p:nvSpPr>
          <p:cNvPr id="1856" name="textbox 1856"/>
          <p:cNvSpPr/>
          <p:nvPr/>
        </p:nvSpPr>
        <p:spPr>
          <a:xfrm>
            <a:off x="1495043" y="1457477"/>
            <a:ext cx="786765" cy="13760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6510" algn="l" rtl="0" eaLnBrk="0">
              <a:lnSpc>
                <a:spcPct val="92000"/>
              </a:lnSpc>
            </a:pPr>
            <a:r>
              <a:rPr sz="1200" spc="-2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sz="12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endParaRPr lang="en-US" altLang="en-US" sz="1200" dirty="0"/>
          </a:p>
          <a:p>
            <a:pPr marL="13335" algn="l" rtl="0" eaLnBrk="0">
              <a:lnSpc>
                <a:spcPct val="98000"/>
              </a:lnSpc>
              <a:spcBef>
                <a:spcPts val="1520"/>
              </a:spcBef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汽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车行业</a:t>
            </a:r>
            <a:endParaRPr lang="en-US" altLang="en-US" sz="1200" dirty="0"/>
          </a:p>
          <a:p>
            <a:pPr marL="24130" indent="-10795" algn="l" rtl="0" eaLnBrk="0">
              <a:lnSpc>
                <a:spcPct val="104000"/>
              </a:lnSpc>
              <a:spcBef>
                <a:spcPts val="905"/>
              </a:spcBef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港口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和物流 </a:t>
            </a: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中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心</a:t>
            </a:r>
            <a:endParaRPr lang="en-US" altLang="en-US" sz="1200" dirty="0"/>
          </a:p>
          <a:p>
            <a:pPr algn="l" rtl="0" eaLnBrk="0">
              <a:lnSpc>
                <a:spcPct val="110000"/>
              </a:lnSpc>
            </a:pPr>
            <a:endParaRPr lang="en-US" altLang="en-US" sz="800" dirty="0"/>
          </a:p>
          <a:p>
            <a:pPr algn="l" rtl="0" eaLnBrk="0">
              <a:lnSpc>
                <a:spcPct val="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饮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料</a:t>
            </a:r>
            <a:endParaRPr lang="en-US" altLang="en-US" sz="1200" dirty="0"/>
          </a:p>
        </p:txBody>
      </p:sp>
      <p:sp>
        <p:nvSpPr>
          <p:cNvPr id="1857" name="path"/>
          <p:cNvSpPr/>
          <p:nvPr/>
        </p:nvSpPr>
        <p:spPr>
          <a:xfrm>
            <a:off x="7410401" y="3980797"/>
            <a:ext cx="161716" cy="304832"/>
          </a:xfrm>
          <a:custGeom>
            <a:avLst/>
            <a:gdLst/>
            <a:ahLst/>
            <a:cxnLst/>
            <a:rect l="0" t="0" r="0" b="0"/>
            <a:pathLst>
              <a:path w="254" h="480">
                <a:moveTo>
                  <a:pt x="7" y="472"/>
                </a:moveTo>
                <a:moveTo>
                  <a:pt x="7" y="472"/>
                </a:moveTo>
                <a:lnTo>
                  <a:pt x="247" y="472"/>
                </a:lnTo>
                <a:lnTo>
                  <a:pt x="247" y="7"/>
                </a:lnTo>
                <a:lnTo>
                  <a:pt x="7" y="7"/>
                </a:lnTo>
                <a:lnTo>
                  <a:pt x="7" y="47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58" name="rect"/>
          <p:cNvSpPr/>
          <p:nvPr/>
        </p:nvSpPr>
        <p:spPr>
          <a:xfrm>
            <a:off x="7410401" y="3571622"/>
            <a:ext cx="476006" cy="304517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59" name="rect"/>
          <p:cNvSpPr/>
          <p:nvPr/>
        </p:nvSpPr>
        <p:spPr>
          <a:xfrm>
            <a:off x="7410400" y="3162131"/>
            <a:ext cx="780840" cy="304517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860" name="picture 186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7396057" y="3105074"/>
            <a:ext cx="795183" cy="1228155"/>
          </a:xfrm>
          <a:prstGeom prst="rect">
            <a:avLst/>
          </a:prstGeom>
        </p:spPr>
      </p:pic>
      <p:sp>
        <p:nvSpPr>
          <p:cNvPr id="1861" name="path"/>
          <p:cNvSpPr/>
          <p:nvPr/>
        </p:nvSpPr>
        <p:spPr>
          <a:xfrm>
            <a:off x="2676587" y="2562100"/>
            <a:ext cx="133029" cy="304629"/>
          </a:xfrm>
          <a:custGeom>
            <a:avLst/>
            <a:gdLst/>
            <a:ahLst/>
            <a:cxnLst/>
            <a:rect l="0" t="0" r="0" b="0"/>
            <a:pathLst>
              <a:path w="209" h="479">
                <a:moveTo>
                  <a:pt x="7" y="472"/>
                </a:moveTo>
                <a:moveTo>
                  <a:pt x="7" y="472"/>
                </a:moveTo>
                <a:lnTo>
                  <a:pt x="202" y="472"/>
                </a:lnTo>
                <a:lnTo>
                  <a:pt x="202" y="7"/>
                </a:lnTo>
                <a:lnTo>
                  <a:pt x="7" y="7"/>
                </a:lnTo>
                <a:lnTo>
                  <a:pt x="7" y="47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62" name="path"/>
          <p:cNvSpPr/>
          <p:nvPr/>
        </p:nvSpPr>
        <p:spPr>
          <a:xfrm>
            <a:off x="2676587" y="2161920"/>
            <a:ext cx="247460" cy="295168"/>
          </a:xfrm>
          <a:custGeom>
            <a:avLst/>
            <a:gdLst/>
            <a:ahLst/>
            <a:cxnLst/>
            <a:rect l="0" t="0" r="0" b="0"/>
            <a:pathLst>
              <a:path w="389" h="464">
                <a:moveTo>
                  <a:pt x="7" y="457"/>
                </a:moveTo>
                <a:moveTo>
                  <a:pt x="7" y="457"/>
                </a:moveTo>
                <a:lnTo>
                  <a:pt x="382" y="457"/>
                </a:lnTo>
                <a:lnTo>
                  <a:pt x="382" y="7"/>
                </a:lnTo>
                <a:lnTo>
                  <a:pt x="7" y="7"/>
                </a:lnTo>
                <a:lnTo>
                  <a:pt x="7" y="45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63" name="rect"/>
          <p:cNvSpPr/>
          <p:nvPr/>
        </p:nvSpPr>
        <p:spPr>
          <a:xfrm>
            <a:off x="2676587" y="1752594"/>
            <a:ext cx="732924" cy="30462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864" name="picture 186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2662244" y="1695579"/>
            <a:ext cx="747267" cy="1218768"/>
          </a:xfrm>
          <a:prstGeom prst="rect">
            <a:avLst/>
          </a:prstGeom>
        </p:spPr>
      </p:pic>
      <p:sp>
        <p:nvSpPr>
          <p:cNvPr id="1865" name="rect"/>
          <p:cNvSpPr/>
          <p:nvPr/>
        </p:nvSpPr>
        <p:spPr>
          <a:xfrm>
            <a:off x="5076887" y="1752594"/>
            <a:ext cx="685324" cy="30462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66" name="rect"/>
          <p:cNvSpPr/>
          <p:nvPr/>
        </p:nvSpPr>
        <p:spPr>
          <a:xfrm>
            <a:off x="5076887" y="2161920"/>
            <a:ext cx="342662" cy="29516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67" name="rect"/>
          <p:cNvSpPr/>
          <p:nvPr/>
        </p:nvSpPr>
        <p:spPr>
          <a:xfrm>
            <a:off x="5076887" y="2562100"/>
            <a:ext cx="276147" cy="30462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868" name="picture 18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062544" y="1695579"/>
            <a:ext cx="699666" cy="1218768"/>
          </a:xfrm>
          <a:prstGeom prst="rect">
            <a:avLst/>
          </a:prstGeom>
        </p:spPr>
      </p:pic>
      <p:sp>
        <p:nvSpPr>
          <p:cNvPr id="1869" name="textbox 1869"/>
          <p:cNvSpPr/>
          <p:nvPr/>
        </p:nvSpPr>
        <p:spPr>
          <a:xfrm>
            <a:off x="471517" y="255327"/>
            <a:ext cx="2995929" cy="306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5"/>
              </a:lnSpc>
            </a:pP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----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市场群组的补充说</a:t>
            </a:r>
            <a:r>
              <a:rPr sz="18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明</a:t>
            </a:r>
            <a:endParaRPr lang="en-US" altLang="en-US" sz="1800" dirty="0"/>
          </a:p>
        </p:txBody>
      </p:sp>
      <p:sp>
        <p:nvSpPr>
          <p:cNvPr id="1870" name="path"/>
          <p:cNvSpPr/>
          <p:nvPr/>
        </p:nvSpPr>
        <p:spPr>
          <a:xfrm>
            <a:off x="5076887" y="3162131"/>
            <a:ext cx="552294" cy="1123497"/>
          </a:xfrm>
          <a:custGeom>
            <a:avLst/>
            <a:gdLst/>
            <a:ahLst/>
            <a:cxnLst/>
            <a:rect l="0" t="0" r="0" b="0"/>
            <a:pathLst>
              <a:path w="869" h="1769">
                <a:moveTo>
                  <a:pt x="7" y="472"/>
                </a:moveTo>
                <a:moveTo>
                  <a:pt x="7" y="472"/>
                </a:moveTo>
                <a:lnTo>
                  <a:pt x="862" y="472"/>
                </a:lnTo>
                <a:lnTo>
                  <a:pt x="862" y="7"/>
                </a:lnTo>
                <a:lnTo>
                  <a:pt x="7" y="7"/>
                </a:lnTo>
                <a:lnTo>
                  <a:pt x="7" y="472"/>
                </a:lnTo>
                <a:close/>
              </a:path>
              <a:path w="869" h="1769">
                <a:moveTo>
                  <a:pt x="7" y="1116"/>
                </a:moveTo>
                <a:moveTo>
                  <a:pt x="7" y="1116"/>
                </a:moveTo>
                <a:lnTo>
                  <a:pt x="652" y="1116"/>
                </a:lnTo>
                <a:lnTo>
                  <a:pt x="652" y="652"/>
                </a:lnTo>
                <a:lnTo>
                  <a:pt x="7" y="652"/>
                </a:lnTo>
                <a:lnTo>
                  <a:pt x="7" y="1116"/>
                </a:lnTo>
                <a:close/>
              </a:path>
              <a:path w="869" h="1769">
                <a:moveTo>
                  <a:pt x="7" y="1761"/>
                </a:moveTo>
                <a:moveTo>
                  <a:pt x="7" y="1761"/>
                </a:moveTo>
                <a:lnTo>
                  <a:pt x="427" y="1761"/>
                </a:lnTo>
                <a:lnTo>
                  <a:pt x="427" y="1296"/>
                </a:lnTo>
                <a:lnTo>
                  <a:pt x="7" y="1296"/>
                </a:lnTo>
                <a:lnTo>
                  <a:pt x="7" y="1761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871" name="picture 187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062544" y="3105074"/>
            <a:ext cx="566637" cy="1228155"/>
          </a:xfrm>
          <a:prstGeom prst="rect">
            <a:avLst/>
          </a:prstGeom>
        </p:spPr>
      </p:pic>
      <p:sp>
        <p:nvSpPr>
          <p:cNvPr id="1872" name="rect"/>
          <p:cNvSpPr/>
          <p:nvPr/>
        </p:nvSpPr>
        <p:spPr>
          <a:xfrm>
            <a:off x="2676587" y="3571622"/>
            <a:ext cx="371348" cy="304517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73" name="path"/>
          <p:cNvSpPr/>
          <p:nvPr/>
        </p:nvSpPr>
        <p:spPr>
          <a:xfrm>
            <a:off x="2676587" y="3980797"/>
            <a:ext cx="190402" cy="304832"/>
          </a:xfrm>
          <a:custGeom>
            <a:avLst/>
            <a:gdLst/>
            <a:ahLst/>
            <a:cxnLst/>
            <a:rect l="0" t="0" r="0" b="0"/>
            <a:pathLst>
              <a:path w="299" h="480">
                <a:moveTo>
                  <a:pt x="7" y="472"/>
                </a:moveTo>
                <a:moveTo>
                  <a:pt x="7" y="472"/>
                </a:moveTo>
                <a:lnTo>
                  <a:pt x="292" y="472"/>
                </a:lnTo>
                <a:lnTo>
                  <a:pt x="292" y="7"/>
                </a:lnTo>
                <a:lnTo>
                  <a:pt x="7" y="7"/>
                </a:lnTo>
                <a:lnTo>
                  <a:pt x="7" y="47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74" name="path"/>
          <p:cNvSpPr/>
          <p:nvPr/>
        </p:nvSpPr>
        <p:spPr>
          <a:xfrm>
            <a:off x="2676587" y="3162131"/>
            <a:ext cx="494921" cy="304517"/>
          </a:xfrm>
          <a:custGeom>
            <a:avLst/>
            <a:gdLst/>
            <a:ahLst/>
            <a:cxnLst/>
            <a:rect l="0" t="0" r="0" b="0"/>
            <a:pathLst>
              <a:path w="779" h="479">
                <a:moveTo>
                  <a:pt x="7" y="472"/>
                </a:moveTo>
                <a:moveTo>
                  <a:pt x="7" y="472"/>
                </a:moveTo>
                <a:lnTo>
                  <a:pt x="771" y="472"/>
                </a:lnTo>
                <a:lnTo>
                  <a:pt x="771" y="7"/>
                </a:lnTo>
                <a:lnTo>
                  <a:pt x="7" y="7"/>
                </a:lnTo>
                <a:lnTo>
                  <a:pt x="7" y="47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875" name="picture 187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2662244" y="3105074"/>
            <a:ext cx="509264" cy="1228155"/>
          </a:xfrm>
          <a:prstGeom prst="rect">
            <a:avLst/>
          </a:prstGeom>
        </p:spPr>
      </p:pic>
      <p:pic>
        <p:nvPicPr>
          <p:cNvPr id="1876" name="picture 187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2999232" y="973836"/>
            <a:ext cx="838200" cy="627888"/>
          </a:xfrm>
          <a:prstGeom prst="rect">
            <a:avLst/>
          </a:prstGeom>
        </p:spPr>
      </p:pic>
      <p:pic>
        <p:nvPicPr>
          <p:cNvPr id="1877" name="picture 187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5422391" y="973836"/>
            <a:ext cx="838200" cy="627888"/>
          </a:xfrm>
          <a:prstGeom prst="rect">
            <a:avLst/>
          </a:prstGeom>
        </p:spPr>
      </p:pic>
      <p:pic>
        <p:nvPicPr>
          <p:cNvPr id="1878" name="picture 187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7847076" y="973836"/>
            <a:ext cx="838200" cy="627888"/>
          </a:xfrm>
          <a:prstGeom prst="rect">
            <a:avLst/>
          </a:prstGeom>
        </p:spPr>
      </p:pic>
      <p:pic>
        <p:nvPicPr>
          <p:cNvPr id="1879" name="picture 187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2002536" y="3156204"/>
            <a:ext cx="329183" cy="1135379"/>
          </a:xfrm>
          <a:prstGeom prst="rect">
            <a:avLst/>
          </a:prstGeom>
        </p:spPr>
      </p:pic>
      <p:pic>
        <p:nvPicPr>
          <p:cNvPr id="1880" name="picture 188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6854952" y="3156204"/>
            <a:ext cx="329183" cy="1135379"/>
          </a:xfrm>
          <a:prstGeom prst="rect">
            <a:avLst/>
          </a:prstGeom>
        </p:spPr>
      </p:pic>
      <p:sp>
        <p:nvSpPr>
          <p:cNvPr id="1881" name="textbox 1881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1884" name="textbox 1884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pic>
        <p:nvPicPr>
          <p:cNvPr id="1887" name="picture 188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4445508" y="3962400"/>
            <a:ext cx="329184" cy="329183"/>
          </a:xfrm>
          <a:prstGeom prst="rect">
            <a:avLst/>
          </a:prstGeom>
        </p:spPr>
      </p:pic>
      <p:pic>
        <p:nvPicPr>
          <p:cNvPr id="1888" name="picture 188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4445508" y="3156204"/>
            <a:ext cx="329184" cy="329183"/>
          </a:xfrm>
          <a:prstGeom prst="rect">
            <a:avLst/>
          </a:prstGeom>
        </p:spPr>
      </p:pic>
      <p:pic>
        <p:nvPicPr>
          <p:cNvPr id="1889" name="picture 188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4445508" y="3553968"/>
            <a:ext cx="329184" cy="329183"/>
          </a:xfrm>
          <a:prstGeom prst="rect">
            <a:avLst/>
          </a:prstGeom>
        </p:spPr>
      </p:pic>
      <p:grpSp>
        <p:nvGrpSpPr>
          <p:cNvPr id="434" name="group 43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1890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891" name="textbox 1891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9969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D</a:t>
              </a:r>
              <a:endParaRPr lang="en-US" altLang="en-US" sz="1800" dirty="0"/>
            </a:p>
          </p:txBody>
        </p:sp>
      </p:grpSp>
      <p:sp>
        <p:nvSpPr>
          <p:cNvPr id="1895" name="textbox 1895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17</a:t>
            </a:r>
            <a:endParaRPr lang="en-US" altLang="en-US" sz="900" dirty="0"/>
          </a:p>
        </p:txBody>
      </p:sp>
      <p:sp>
        <p:nvSpPr>
          <p:cNvPr id="1896" name="textbox 1896"/>
          <p:cNvSpPr/>
          <p:nvPr/>
        </p:nvSpPr>
        <p:spPr>
          <a:xfrm>
            <a:off x="3196666" y="3244393"/>
            <a:ext cx="330200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0%</a:t>
            </a:r>
            <a:endParaRPr lang="en-US" altLang="en-US" sz="1200" dirty="0"/>
          </a:p>
        </p:txBody>
      </p:sp>
      <p:sp>
        <p:nvSpPr>
          <p:cNvPr id="1897" name="textbox 1897"/>
          <p:cNvSpPr/>
          <p:nvPr/>
        </p:nvSpPr>
        <p:spPr>
          <a:xfrm>
            <a:off x="2951327" y="2239188"/>
            <a:ext cx="327659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%</a:t>
            </a:r>
            <a:endParaRPr lang="en-US" altLang="en-US" sz="1200" dirty="0"/>
          </a:p>
        </p:txBody>
      </p:sp>
      <p:sp>
        <p:nvSpPr>
          <p:cNvPr id="1898" name="textbox 1898"/>
          <p:cNvSpPr/>
          <p:nvPr/>
        </p:nvSpPr>
        <p:spPr>
          <a:xfrm>
            <a:off x="7752816" y="2239188"/>
            <a:ext cx="327659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%</a:t>
            </a:r>
            <a:endParaRPr lang="en-US" altLang="en-US" sz="1200" dirty="0"/>
          </a:p>
        </p:txBody>
      </p:sp>
      <p:sp>
        <p:nvSpPr>
          <p:cNvPr id="1899" name="textbox 1899"/>
          <p:cNvSpPr/>
          <p:nvPr/>
        </p:nvSpPr>
        <p:spPr>
          <a:xfrm>
            <a:off x="3438612" y="1833836"/>
            <a:ext cx="326390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60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%</a:t>
            </a:r>
            <a:endParaRPr lang="en-US" altLang="en-US" sz="1200" dirty="0"/>
          </a:p>
        </p:txBody>
      </p:sp>
      <p:sp>
        <p:nvSpPr>
          <p:cNvPr id="1900" name="textbox 1900"/>
          <p:cNvSpPr/>
          <p:nvPr/>
        </p:nvSpPr>
        <p:spPr>
          <a:xfrm>
            <a:off x="8373324" y="1833836"/>
            <a:ext cx="326390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60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%</a:t>
            </a:r>
            <a:endParaRPr lang="en-US" altLang="en-US" sz="1200" dirty="0"/>
          </a:p>
        </p:txBody>
      </p:sp>
      <p:sp>
        <p:nvSpPr>
          <p:cNvPr id="1901" name="textbox 1901"/>
          <p:cNvSpPr/>
          <p:nvPr/>
        </p:nvSpPr>
        <p:spPr>
          <a:xfrm>
            <a:off x="3077006" y="3654095"/>
            <a:ext cx="325754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30%</a:t>
            </a:r>
            <a:endParaRPr lang="en-US" altLang="en-US" sz="1200" dirty="0"/>
          </a:p>
        </p:txBody>
      </p:sp>
      <p:sp>
        <p:nvSpPr>
          <p:cNvPr id="1902" name="textbox 1902"/>
          <p:cNvSpPr/>
          <p:nvPr/>
        </p:nvSpPr>
        <p:spPr>
          <a:xfrm>
            <a:off x="7916722" y="3654095"/>
            <a:ext cx="325754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30%</a:t>
            </a:r>
            <a:endParaRPr lang="en-US" altLang="en-US" sz="1200" dirty="0"/>
          </a:p>
        </p:txBody>
      </p:sp>
      <p:sp>
        <p:nvSpPr>
          <p:cNvPr id="1903" name="textbox 1903"/>
          <p:cNvSpPr/>
          <p:nvPr/>
        </p:nvSpPr>
        <p:spPr>
          <a:xfrm>
            <a:off x="8221522" y="3244393"/>
            <a:ext cx="325754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50%</a:t>
            </a:r>
            <a:endParaRPr lang="en-US" altLang="en-US" sz="1200" dirty="0"/>
          </a:p>
        </p:txBody>
      </p:sp>
      <p:sp>
        <p:nvSpPr>
          <p:cNvPr id="1904" name="textbox 1904"/>
          <p:cNvSpPr/>
          <p:nvPr/>
        </p:nvSpPr>
        <p:spPr>
          <a:xfrm>
            <a:off x="2906242" y="4063670"/>
            <a:ext cx="315595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%</a:t>
            </a:r>
            <a:endParaRPr lang="en-US" altLang="en-US" sz="1200" dirty="0"/>
          </a:p>
        </p:txBody>
      </p:sp>
      <p:sp>
        <p:nvSpPr>
          <p:cNvPr id="1905" name="textbox 1905"/>
          <p:cNvSpPr/>
          <p:nvPr/>
        </p:nvSpPr>
        <p:spPr>
          <a:xfrm>
            <a:off x="7612608" y="4063670"/>
            <a:ext cx="314959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%</a:t>
            </a:r>
            <a:endParaRPr lang="en-US" altLang="en-US" sz="1200" dirty="0"/>
          </a:p>
        </p:txBody>
      </p:sp>
      <p:sp>
        <p:nvSpPr>
          <p:cNvPr id="1906" name="textbox 1906"/>
          <p:cNvSpPr/>
          <p:nvPr/>
        </p:nvSpPr>
        <p:spPr>
          <a:xfrm>
            <a:off x="2849219" y="2643937"/>
            <a:ext cx="315595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%</a:t>
            </a:r>
            <a:endParaRPr lang="en-US" altLang="en-US" sz="1200" dirty="0"/>
          </a:p>
        </p:txBody>
      </p:sp>
      <p:sp>
        <p:nvSpPr>
          <p:cNvPr id="1907" name="textbox 1907"/>
          <p:cNvSpPr/>
          <p:nvPr/>
        </p:nvSpPr>
        <p:spPr>
          <a:xfrm>
            <a:off x="7612608" y="2643937"/>
            <a:ext cx="314959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%</a:t>
            </a:r>
            <a:endParaRPr lang="en-US" altLang="en-US" sz="1200" dirty="0"/>
          </a:p>
        </p:txBody>
      </p:sp>
      <p:sp>
        <p:nvSpPr>
          <p:cNvPr id="1908" name="path"/>
          <p:cNvSpPr/>
          <p:nvPr/>
        </p:nvSpPr>
        <p:spPr>
          <a:xfrm>
            <a:off x="6352032" y="1647253"/>
            <a:ext cx="2333244" cy="9525"/>
          </a:xfrm>
          <a:custGeom>
            <a:avLst/>
            <a:gdLst/>
            <a:ahLst/>
            <a:cxnLst/>
            <a:rect l="0" t="0" r="0" b="0"/>
            <a:pathLst>
              <a:path w="3674" h="15">
                <a:moveTo>
                  <a:pt x="0" y="7"/>
                </a:moveTo>
                <a:lnTo>
                  <a:pt x="3674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09" name="path"/>
          <p:cNvSpPr/>
          <p:nvPr/>
        </p:nvSpPr>
        <p:spPr>
          <a:xfrm>
            <a:off x="3927348" y="1647253"/>
            <a:ext cx="2333243" cy="9525"/>
          </a:xfrm>
          <a:custGeom>
            <a:avLst/>
            <a:gdLst/>
            <a:ahLst/>
            <a:cxnLst/>
            <a:rect l="0" t="0" r="0" b="0"/>
            <a:pathLst>
              <a:path w="3674" h="15">
                <a:moveTo>
                  <a:pt x="0" y="7"/>
                </a:moveTo>
                <a:lnTo>
                  <a:pt x="3674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0" name="rect"/>
          <p:cNvSpPr/>
          <p:nvPr/>
        </p:nvSpPr>
        <p:spPr>
          <a:xfrm>
            <a:off x="288036" y="1187196"/>
            <a:ext cx="1595628" cy="150723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11" name="rect"/>
          <p:cNvSpPr/>
          <p:nvPr/>
        </p:nvSpPr>
        <p:spPr>
          <a:xfrm>
            <a:off x="288036" y="2868168"/>
            <a:ext cx="1595628" cy="1723643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912" name="table 1912"/>
          <p:cNvGraphicFramePr>
            <a:graphicFrameLocks noGrp="1"/>
          </p:cNvGraphicFramePr>
          <p:nvPr/>
        </p:nvGraphicFramePr>
        <p:xfrm>
          <a:off x="110109" y="779145"/>
          <a:ext cx="8636634" cy="5391150"/>
        </p:xfrm>
        <a:graphic>
          <a:graphicData uri="http://schemas.openxmlformats.org/drawingml/2006/table">
            <a:tbl>
              <a:tblPr/>
              <a:tblGrid>
                <a:gridCol w="8636634"/>
              </a:tblGrid>
              <a:tr h="53721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900" dirty="0"/>
                    </a:p>
                    <a:p>
                      <a:pPr marL="1844675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潜在的陷阱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marL="347980" algn="l" rtl="0" eaLnBrk="0">
                        <a:lnSpc>
                          <a:spcPct val="98000"/>
                        </a:lnSpc>
                        <a:spcBef>
                          <a:spcPts val="425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市场容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量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marL="344170" algn="l" rtl="0" eaLnBrk="0">
                        <a:lnSpc>
                          <a:spcPct val="98000"/>
                        </a:lnSpc>
                        <a:spcBef>
                          <a:spcPts val="420"/>
                        </a:spcBef>
                      </a:pP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竞争对手提供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r" rtl="0" eaLnBrk="0">
                        <a:lnSpc>
                          <a:spcPct val="82000"/>
                        </a:lnSpc>
                        <a:spcBef>
                          <a:spcPts val="520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遵循市场细分与模块化决策(份额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差异化模块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)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。</a:t>
                      </a:r>
                      <a:endParaRPr lang="en-US" altLang="en-US" sz="1400" dirty="0"/>
                    </a:p>
                    <a:p>
                      <a:pPr marL="4398010" indent="-179070" algn="l" rtl="0" eaLnBrk="0">
                        <a:lnSpc>
                          <a:spcPct val="89000"/>
                        </a:lnSpc>
                        <a:spcBef>
                          <a:spcPts val="25"/>
                        </a:spcBef>
                      </a:pPr>
                      <a:r>
                        <a:rPr sz="17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过于宽泛的集群会增加低端产品的成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本，细化的集群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会增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加复杂的成本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--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让影响透明化。</a:t>
                      </a:r>
                      <a:endParaRPr lang="en-US" altLang="en-US" sz="1400" dirty="0"/>
                    </a:p>
                    <a:p>
                      <a:pPr marL="4218940" algn="l" rtl="0" eaLnBrk="0">
                        <a:lnSpc>
                          <a:spcPct val="84000"/>
                        </a:lnSpc>
                        <a:spcBef>
                          <a:spcPts val="4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在需要的地方反复分解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大型集群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913" name="table 1913"/>
          <p:cNvGraphicFramePr>
            <a:graphicFrameLocks noGrp="1"/>
          </p:cNvGraphicFramePr>
          <p:nvPr/>
        </p:nvGraphicFramePr>
        <p:xfrm>
          <a:off x="1952244" y="2774950"/>
          <a:ext cx="6729730" cy="1910079"/>
        </p:xfrm>
        <a:graphic>
          <a:graphicData uri="http://schemas.openxmlformats.org/drawingml/2006/table">
            <a:tbl>
              <a:tblPr/>
              <a:tblGrid>
                <a:gridCol w="2226310"/>
                <a:gridCol w="4503420"/>
              </a:tblGrid>
              <a:tr h="191007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600" dirty="0"/>
                    </a:p>
                    <a:p>
                      <a:pPr marL="194310" indent="-179070" algn="l" rtl="0" eaLnBrk="0">
                        <a:lnSpc>
                          <a:spcPct val="97000"/>
                        </a:lnSpc>
                        <a:spcBef>
                          <a:spcPts val="5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自己的产品往往被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认为是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最好的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客户价值，竞争对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手的产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品被认为是次品或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不完整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的，因此被低估了</a:t>
                      </a:r>
                      <a:endParaRPr lang="en-US" altLang="en-US" sz="1400" dirty="0"/>
                    </a:p>
                    <a:p>
                      <a:pPr marL="204470" algn="l" rtl="0" eaLnBrk="0">
                        <a:lnSpc>
                          <a:spcPts val="390"/>
                        </a:lnSpc>
                        <a:spcBef>
                          <a:spcPts val="1005"/>
                        </a:spcBef>
                      </a:pPr>
                      <a:r>
                        <a:rPr sz="3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300" dirty="0"/>
                    </a:p>
                    <a:p>
                      <a:pPr marL="204470" indent="-189230" algn="l" rtl="0" eaLnBrk="0">
                        <a:lnSpc>
                          <a:spcPct val="94000"/>
                        </a:lnSpc>
                        <a:spcBef>
                          <a:spcPts val="16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未来的竞争趋势和价格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下 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降趋势分析不透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彻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700" dirty="0"/>
                    </a:p>
                    <a:p>
                      <a:pPr marL="330200" indent="-180340" algn="l" rtl="0" eaLnBrk="0">
                        <a:lnSpc>
                          <a:spcPct val="90000"/>
                        </a:lnSpc>
                        <a:spcBef>
                          <a:spcPts val="5"/>
                        </a:spcBef>
                      </a:pPr>
                      <a:r>
                        <a:rPr sz="17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通过对竞争对手产品的事实摸底，打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破既定的思维和 </a:t>
                      </a:r>
                      <a:r>
                        <a:rPr sz="140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观点</a:t>
                      </a:r>
                      <a:r>
                        <a:rPr sz="14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150495" algn="l" rtl="0" eaLnBrk="0">
                        <a:lnSpc>
                          <a:spcPct val="82000"/>
                        </a:lnSpc>
                        <a:spcBef>
                          <a:spcPts val="3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重点关注主要性能参数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的市场覆盖率</a:t>
                      </a:r>
                      <a:endParaRPr lang="en-US" altLang="en-US" sz="1400" dirty="0"/>
                    </a:p>
                    <a:p>
                      <a:pPr marL="150495" algn="l" rtl="0" eaLnBrk="0">
                        <a:lnSpc>
                          <a:spcPct val="83000"/>
                        </a:lnSpc>
                        <a:spcBef>
                          <a:spcPts val="20"/>
                        </a:spcBef>
                      </a:pPr>
                      <a:r>
                        <a:rPr sz="17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将竞争者的前景和趋势纳入考虑范围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内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14" name="textbox 1914"/>
          <p:cNvSpPr/>
          <p:nvPr/>
        </p:nvSpPr>
        <p:spPr>
          <a:xfrm>
            <a:off x="4316238" y="1201921"/>
            <a:ext cx="4298315" cy="13100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1700" spc="-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-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利用所有来源收集和验证数据，  例如，  当地</a:t>
            </a:r>
            <a:r>
              <a:rPr sz="14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表。</a:t>
            </a:r>
            <a:endParaRPr lang="en-US" altLang="en-US" sz="1400" dirty="0"/>
          </a:p>
          <a:p>
            <a:pPr marL="192405" indent="-179705" algn="l" rtl="0" eaLnBrk="0">
              <a:lnSpc>
                <a:spcPct val="89000"/>
              </a:lnSpc>
              <a:spcBef>
                <a:spcPts val="20"/>
              </a:spcBef>
            </a:pPr>
            <a:r>
              <a:rPr sz="1700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做交叉检查。公司的市场份额，  从报告中对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全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球市场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进行自上而下的细分，等等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193040" indent="-180340" algn="l" rtl="0" eaLnBrk="0">
              <a:lnSpc>
                <a:spcPct val="90000"/>
              </a:lnSpc>
              <a:spcBef>
                <a:spcPts val="20"/>
              </a:spcBef>
            </a:pPr>
            <a:r>
              <a:rPr sz="1700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也包括没有自己的产品，  但有活跃的竞争者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细分市 </a:t>
            </a:r>
            <a:r>
              <a:rPr sz="1400" spc="-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场</a:t>
            </a:r>
            <a:r>
              <a:rPr sz="1400" spc="-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12700" algn="l" rtl="0" eaLnBrk="0">
              <a:lnSpc>
                <a:spcPct val="84000"/>
              </a:lnSpc>
              <a:spcBef>
                <a:spcPts val="35"/>
              </a:spcBef>
            </a:pPr>
            <a:r>
              <a:rPr sz="17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使假设和缺失的信息清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晰可见</a:t>
            </a:r>
            <a:endParaRPr lang="en-US" altLang="en-US" sz="1400" dirty="0"/>
          </a:p>
        </p:txBody>
      </p:sp>
      <p:sp>
        <p:nvSpPr>
          <p:cNvPr id="1915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16" name="textbox 1916"/>
          <p:cNvSpPr/>
          <p:nvPr/>
        </p:nvSpPr>
        <p:spPr>
          <a:xfrm>
            <a:off x="1955054" y="1200398"/>
            <a:ext cx="2164714" cy="10883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2000"/>
              </a:lnSpc>
            </a:pPr>
            <a:endParaRPr lang="en-US" altLang="en-US" sz="100" dirty="0"/>
          </a:p>
          <a:p>
            <a:pPr marL="191135" indent="-178435" algn="l" rtl="0" eaLnBrk="0">
              <a:lnSpc>
                <a:spcPct val="93000"/>
              </a:lnSpc>
            </a:pPr>
            <a:r>
              <a:rPr sz="1700" spc="-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4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由于历史或政治等原因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 </a:t>
            </a: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客户对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整个市场的看法可 </a:t>
            </a: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能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受到限制</a:t>
            </a:r>
            <a:endParaRPr lang="en-US" altLang="en-US" sz="1400" dirty="0"/>
          </a:p>
          <a:p>
            <a:pPr marL="196850" indent="-184150" algn="l" rtl="0" eaLnBrk="0">
              <a:lnSpc>
                <a:spcPct val="89000"/>
              </a:lnSpc>
              <a:spcBef>
                <a:spcPts val="45"/>
              </a:spcBef>
            </a:pPr>
            <a:r>
              <a:rPr sz="17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只有完整市场的部分被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视 </a:t>
            </a:r>
            <a:r>
              <a:rPr sz="1400" spc="-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为基线</a:t>
            </a:r>
            <a:r>
              <a:rPr sz="1400" spc="-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</p:txBody>
      </p:sp>
      <p:sp>
        <p:nvSpPr>
          <p:cNvPr id="1917" name="rect"/>
          <p:cNvSpPr/>
          <p:nvPr/>
        </p:nvSpPr>
        <p:spPr>
          <a:xfrm>
            <a:off x="288036" y="4764023"/>
            <a:ext cx="1595628" cy="1293876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18" name="textbox 1918"/>
          <p:cNvSpPr/>
          <p:nvPr/>
        </p:nvSpPr>
        <p:spPr>
          <a:xfrm>
            <a:off x="109607" y="255327"/>
            <a:ext cx="3622675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避开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市场量价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路径上的常见陷</a:t>
            </a:r>
            <a:r>
              <a:rPr sz="18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阱</a:t>
            </a:r>
            <a:endParaRPr lang="en-US" altLang="en-US" sz="1800" dirty="0"/>
          </a:p>
        </p:txBody>
      </p:sp>
      <p:sp>
        <p:nvSpPr>
          <p:cNvPr id="1919" name="textbox 1919"/>
          <p:cNvSpPr/>
          <p:nvPr/>
        </p:nvSpPr>
        <p:spPr>
          <a:xfrm>
            <a:off x="1955054" y="4780527"/>
            <a:ext cx="1808479" cy="2438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17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市场集群过大或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过小</a:t>
            </a:r>
            <a:endParaRPr lang="en-US" altLang="en-US" sz="1400" dirty="0"/>
          </a:p>
        </p:txBody>
      </p:sp>
      <p:sp>
        <p:nvSpPr>
          <p:cNvPr id="1922" name="textbox 1922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1923" name="textbox 1923"/>
          <p:cNvSpPr/>
          <p:nvPr/>
        </p:nvSpPr>
        <p:spPr>
          <a:xfrm>
            <a:off x="4302435" y="908679"/>
            <a:ext cx="737234" cy="2343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解决办法</a:t>
            </a:r>
            <a:endParaRPr lang="en-US" altLang="en-US" sz="1400" dirty="0"/>
          </a:p>
        </p:txBody>
      </p:sp>
      <p:sp>
        <p:nvSpPr>
          <p:cNvPr id="1924" name="textbox 1924"/>
          <p:cNvSpPr/>
          <p:nvPr/>
        </p:nvSpPr>
        <p:spPr>
          <a:xfrm>
            <a:off x="445127" y="5320379"/>
            <a:ext cx="732790" cy="233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市场细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</a:t>
            </a:r>
            <a:endParaRPr lang="en-US" altLang="en-US" sz="1400" dirty="0"/>
          </a:p>
        </p:txBody>
      </p:sp>
      <p:sp>
        <p:nvSpPr>
          <p:cNvPr id="1927" name="rect"/>
          <p:cNvSpPr/>
          <p:nvPr/>
        </p:nvSpPr>
        <p:spPr>
          <a:xfrm>
            <a:off x="176022" y="1963674"/>
            <a:ext cx="220979" cy="222503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28" name="rect"/>
          <p:cNvSpPr/>
          <p:nvPr/>
        </p:nvSpPr>
        <p:spPr>
          <a:xfrm>
            <a:off x="176022" y="1696974"/>
            <a:ext cx="220979" cy="222503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29" name="rect"/>
          <p:cNvSpPr/>
          <p:nvPr/>
        </p:nvSpPr>
        <p:spPr>
          <a:xfrm>
            <a:off x="161734" y="1949386"/>
            <a:ext cx="249555" cy="25107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30" name="rect"/>
          <p:cNvSpPr/>
          <p:nvPr/>
        </p:nvSpPr>
        <p:spPr>
          <a:xfrm>
            <a:off x="161734" y="1682686"/>
            <a:ext cx="249555" cy="25107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31" name="textbox 1931"/>
          <p:cNvSpPr/>
          <p:nvPr/>
        </p:nvSpPr>
        <p:spPr>
          <a:xfrm>
            <a:off x="149034" y="1732881"/>
            <a:ext cx="275590" cy="4203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05"/>
              </a:lnSpc>
              <a:tabLst>
                <a:tab pos="73660" algn="l"/>
              </a:tabLst>
            </a:pP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1400" dirty="0"/>
          </a:p>
          <a:p>
            <a:pPr marL="12700" algn="l" rtl="0" eaLnBrk="0">
              <a:lnSpc>
                <a:spcPts val="2100"/>
              </a:lnSpc>
              <a:tabLst>
                <a:tab pos="85725" algn="l"/>
              </a:tabLst>
            </a:pPr>
            <a:r>
              <a:rPr sz="1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300" b="1" spc="-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1300" dirty="0"/>
          </a:p>
        </p:txBody>
      </p:sp>
      <p:sp>
        <p:nvSpPr>
          <p:cNvPr id="1932" name="textbox 1932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1933" name="path"/>
          <p:cNvSpPr/>
          <p:nvPr/>
        </p:nvSpPr>
        <p:spPr>
          <a:xfrm>
            <a:off x="1952244" y="1135189"/>
            <a:ext cx="6730110" cy="9525"/>
          </a:xfrm>
          <a:custGeom>
            <a:avLst/>
            <a:gdLst/>
            <a:ahLst/>
            <a:cxnLst/>
            <a:rect l="0" t="0" r="0" b="0"/>
            <a:pathLst>
              <a:path w="10598" h="15">
                <a:moveTo>
                  <a:pt x="3717" y="7"/>
                </a:moveTo>
                <a:lnTo>
                  <a:pt x="10598" y="7"/>
                </a:lnTo>
                <a:moveTo>
                  <a:pt x="0" y="7"/>
                </a:moveTo>
                <a:lnTo>
                  <a:pt x="3545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36" name="group 436"/>
          <p:cNvGrpSpPr/>
          <p:nvPr/>
        </p:nvGrpSpPr>
        <p:grpSpPr>
          <a:xfrm rot="21600000">
            <a:off x="161734" y="3605974"/>
            <a:ext cx="249555" cy="249555"/>
            <a:chOff x="0" y="0"/>
            <a:chExt cx="249555" cy="249555"/>
          </a:xfrm>
        </p:grpSpPr>
        <p:sp>
          <p:nvSpPr>
            <p:cNvPr id="1934" name="path"/>
            <p:cNvSpPr/>
            <p:nvPr/>
          </p:nvSpPr>
          <p:spPr>
            <a:xfrm>
              <a:off x="14287" y="14287"/>
              <a:ext cx="220979" cy="220980"/>
            </a:xfrm>
            <a:custGeom>
              <a:avLst/>
              <a:gdLst/>
              <a:ahLst/>
              <a:cxnLst/>
              <a:rect l="0" t="0" r="0" b="0"/>
              <a:pathLst>
                <a:path w="347" h="348">
                  <a:moveTo>
                    <a:pt x="0" y="174"/>
                  </a:moveTo>
                  <a:cubicBezTo>
                    <a:pt x="0" y="78"/>
                    <a:pt x="77" y="0"/>
                    <a:pt x="173" y="0"/>
                  </a:cubicBezTo>
                  <a:cubicBezTo>
                    <a:pt x="270" y="0"/>
                    <a:pt x="347" y="78"/>
                    <a:pt x="347" y="174"/>
                  </a:cubicBezTo>
                  <a:cubicBezTo>
                    <a:pt x="347" y="270"/>
                    <a:pt x="270" y="348"/>
                    <a:pt x="173" y="348"/>
                  </a:cubicBezTo>
                  <a:cubicBezTo>
                    <a:pt x="77" y="348"/>
                    <a:pt x="0" y="270"/>
                    <a:pt x="0" y="174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35" name="path"/>
            <p:cNvSpPr/>
            <p:nvPr/>
          </p:nvSpPr>
          <p:spPr>
            <a:xfrm>
              <a:off x="0" y="0"/>
              <a:ext cx="249555" cy="249555"/>
            </a:xfrm>
            <a:custGeom>
              <a:avLst/>
              <a:gdLst/>
              <a:ahLst/>
              <a:cxnLst/>
              <a:rect l="0" t="0" r="0" b="0"/>
              <a:pathLst>
                <a:path w="393" h="393">
                  <a:moveTo>
                    <a:pt x="22" y="196"/>
                  </a:moveTo>
                  <a:cubicBezTo>
                    <a:pt x="22" y="100"/>
                    <a:pt x="100" y="22"/>
                    <a:pt x="196" y="22"/>
                  </a:cubicBezTo>
                  <a:cubicBezTo>
                    <a:pt x="292" y="22"/>
                    <a:pt x="370" y="100"/>
                    <a:pt x="370" y="196"/>
                  </a:cubicBezTo>
                  <a:cubicBezTo>
                    <a:pt x="370" y="292"/>
                    <a:pt x="292" y="370"/>
                    <a:pt x="196" y="370"/>
                  </a:cubicBezTo>
                  <a:cubicBezTo>
                    <a:pt x="100" y="370"/>
                    <a:pt x="22" y="292"/>
                    <a:pt x="22" y="196"/>
                  </a:cubicBezTo>
                </a:path>
              </a:pathLst>
            </a:custGeom>
            <a:noFill/>
            <a:ln w="2857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38" name="group 438"/>
          <p:cNvGrpSpPr/>
          <p:nvPr/>
        </p:nvGrpSpPr>
        <p:grpSpPr>
          <a:xfrm rot="21600000">
            <a:off x="161734" y="5286946"/>
            <a:ext cx="249555" cy="249554"/>
            <a:chOff x="0" y="0"/>
            <a:chExt cx="249555" cy="249554"/>
          </a:xfrm>
        </p:grpSpPr>
        <p:sp>
          <p:nvSpPr>
            <p:cNvPr id="1936" name="path"/>
            <p:cNvSpPr/>
            <p:nvPr/>
          </p:nvSpPr>
          <p:spPr>
            <a:xfrm>
              <a:off x="14287" y="14287"/>
              <a:ext cx="220979" cy="220979"/>
            </a:xfrm>
            <a:custGeom>
              <a:avLst/>
              <a:gdLst/>
              <a:ahLst/>
              <a:cxnLst/>
              <a:rect l="0" t="0" r="0" b="0"/>
              <a:pathLst>
                <a:path w="347" h="347">
                  <a:moveTo>
                    <a:pt x="0" y="173"/>
                  </a:moveTo>
                  <a:cubicBezTo>
                    <a:pt x="0" y="77"/>
                    <a:pt x="77" y="0"/>
                    <a:pt x="173" y="0"/>
                  </a:cubicBezTo>
                  <a:cubicBezTo>
                    <a:pt x="270" y="0"/>
                    <a:pt x="347" y="77"/>
                    <a:pt x="347" y="173"/>
                  </a:cubicBezTo>
                  <a:cubicBezTo>
                    <a:pt x="347" y="270"/>
                    <a:pt x="270" y="347"/>
                    <a:pt x="173" y="347"/>
                  </a:cubicBezTo>
                  <a:cubicBezTo>
                    <a:pt x="77" y="347"/>
                    <a:pt x="0" y="270"/>
                    <a:pt x="0" y="173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37" name="path"/>
            <p:cNvSpPr/>
            <p:nvPr/>
          </p:nvSpPr>
          <p:spPr>
            <a:xfrm>
              <a:off x="0" y="0"/>
              <a:ext cx="249555" cy="249554"/>
            </a:xfrm>
            <a:custGeom>
              <a:avLst/>
              <a:gdLst/>
              <a:ahLst/>
              <a:cxnLst/>
              <a:rect l="0" t="0" r="0" b="0"/>
              <a:pathLst>
                <a:path w="393" h="392">
                  <a:moveTo>
                    <a:pt x="22" y="196"/>
                  </a:moveTo>
                  <a:cubicBezTo>
                    <a:pt x="22" y="100"/>
                    <a:pt x="100" y="22"/>
                    <a:pt x="196" y="22"/>
                  </a:cubicBezTo>
                  <a:cubicBezTo>
                    <a:pt x="292" y="22"/>
                    <a:pt x="370" y="100"/>
                    <a:pt x="370" y="196"/>
                  </a:cubicBezTo>
                  <a:cubicBezTo>
                    <a:pt x="370" y="292"/>
                    <a:pt x="292" y="370"/>
                    <a:pt x="196" y="370"/>
                  </a:cubicBezTo>
                  <a:cubicBezTo>
                    <a:pt x="100" y="370"/>
                    <a:pt x="22" y="292"/>
                    <a:pt x="22" y="196"/>
                  </a:cubicBezTo>
                </a:path>
              </a:pathLst>
            </a:custGeom>
            <a:noFill/>
            <a:ln w="2857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941" name="textbox 1941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18</a:t>
            </a:r>
            <a:endParaRPr lang="en-US" altLang="en-US" sz="900" dirty="0"/>
          </a:p>
        </p:txBody>
      </p:sp>
      <p:sp>
        <p:nvSpPr>
          <p:cNvPr id="1942" name="textbox 1942"/>
          <p:cNvSpPr/>
          <p:nvPr/>
        </p:nvSpPr>
        <p:spPr>
          <a:xfrm>
            <a:off x="217574" y="3653776"/>
            <a:ext cx="146050" cy="1981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1400" dirty="0"/>
          </a:p>
        </p:txBody>
      </p:sp>
      <p:sp>
        <p:nvSpPr>
          <p:cNvPr id="1943" name="textbox 1943"/>
          <p:cNvSpPr/>
          <p:nvPr/>
        </p:nvSpPr>
        <p:spPr>
          <a:xfrm>
            <a:off x="222032" y="5337497"/>
            <a:ext cx="141604" cy="196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1400" dirty="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8"/>
          <p:cNvGraphicFramePr>
            <a:graphicFrameLocks noGrp="1"/>
          </p:cNvGraphicFramePr>
          <p:nvPr/>
        </p:nvGraphicFramePr>
        <p:xfrm>
          <a:off x="6281737" y="1255776"/>
          <a:ext cx="1242060" cy="4749797"/>
        </p:xfrm>
        <a:graphic>
          <a:graphicData uri="http://schemas.openxmlformats.org/drawingml/2006/table">
            <a:tbl>
              <a:tblPr/>
              <a:tblGrid>
                <a:gridCol w="1242060"/>
              </a:tblGrid>
              <a:tr h="72834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11061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200" dirty="0"/>
                    </a:p>
                    <a:p>
                      <a:pPr marL="90805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</a:t>
                      </a:r>
                      <a:r>
                        <a:rPr sz="8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指</a:t>
                      </a:r>
                      <a:r>
                        <a:rPr sz="8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南</a:t>
                      </a:r>
                      <a:endParaRPr lang="en-US" altLang="en-US" sz="800" dirty="0"/>
                    </a:p>
                    <a:p>
                      <a:pPr marL="87630" indent="-3810" algn="l" rtl="0" eaLnBrk="0">
                        <a:lnSpc>
                          <a:spcPct val="104000"/>
                        </a:lnSpc>
                        <a:spcBef>
                          <a:spcPts val="60"/>
                        </a:spcBef>
                      </a:pPr>
                      <a:r>
                        <a:rPr sz="8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800" spc="6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r>
                        <a:rPr sz="8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800" spc="6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合合理化和</a:t>
                      </a:r>
                      <a:r>
                        <a:rPr sz="800" spc="4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  </a:t>
                      </a:r>
                      <a:r>
                        <a:rPr sz="800" spc="5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r>
                        <a:rPr sz="8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</a:t>
                      </a:r>
                      <a:r>
                        <a:rPr sz="800" spc="5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准化工作的复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杂     </a:t>
                      </a:r>
                      <a:r>
                        <a:rPr sz="800" spc="50" dirty="0">
                          <a:ln w="310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性成本模型</a:t>
                      </a:r>
                      <a:r>
                        <a:rPr sz="800" spc="40" dirty="0">
                          <a:ln w="310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endParaRPr lang="en-US" altLang="en-US" sz="800" dirty="0"/>
                    </a:p>
                    <a:p>
                      <a:pPr marL="86995" algn="l" rtl="0" eaLnBrk="0">
                        <a:lnSpc>
                          <a:spcPct val="85000"/>
                        </a:lnSpc>
                        <a:spcBef>
                          <a:spcPts val="185"/>
                        </a:spcBef>
                      </a:pP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KNOW</a:t>
                      </a:r>
                      <a:r>
                        <a:rPr sz="8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ID</a:t>
                      </a:r>
                      <a:r>
                        <a:rPr sz="8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i="1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8174</a:t>
                      </a:r>
                      <a:r>
                        <a:rPr sz="800" i="1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</a:t>
                      </a: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</a:tr>
              <a:tr h="8229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300" dirty="0"/>
                    </a:p>
                    <a:p>
                      <a:pPr marL="9080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PD</a:t>
                      </a:r>
                      <a:endParaRPr lang="en-US" altLang="en-US" sz="800" dirty="0"/>
                    </a:p>
                    <a:p>
                      <a:pPr marL="87630" indent="-1270" algn="l" rtl="0" eaLnBrk="0">
                        <a:lnSpc>
                          <a:spcPct val="106000"/>
                        </a:lnSpc>
                        <a:spcBef>
                          <a:spcPts val="30"/>
                        </a:spcBef>
                      </a:pPr>
                      <a:r>
                        <a:rPr sz="800" spc="6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8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800" spc="6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r>
                        <a:rPr sz="8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800" spc="6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品架构的</a:t>
                      </a:r>
                      <a:r>
                        <a:rPr sz="8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织  </a:t>
                      </a:r>
                      <a:r>
                        <a:rPr sz="800" spc="5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和治</a:t>
                      </a:r>
                      <a:r>
                        <a:rPr sz="800" spc="3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理</a:t>
                      </a:r>
                      <a:endParaRPr lang="en-US" altLang="en-US" sz="800" dirty="0"/>
                    </a:p>
                    <a:p>
                      <a:pPr marL="86995" algn="l" rtl="0" eaLnBrk="0">
                        <a:lnSpc>
                          <a:spcPct val="85000"/>
                        </a:lnSpc>
                        <a:spcBef>
                          <a:spcPts val="180"/>
                        </a:spcBef>
                      </a:pP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KNOW</a:t>
                      </a:r>
                      <a:r>
                        <a:rPr sz="8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ID</a:t>
                      </a:r>
                      <a:r>
                        <a:rPr sz="8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i="1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7919</a:t>
                      </a:r>
                      <a:r>
                        <a:rPr sz="800" i="1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</a:tr>
              <a:tr h="12985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400" dirty="0"/>
                    </a:p>
                    <a:p>
                      <a:pPr marL="9080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PD</a:t>
                      </a:r>
                      <a:endParaRPr lang="en-US" altLang="en-US" sz="800" dirty="0"/>
                    </a:p>
                    <a:p>
                      <a:pPr marL="83185" indent="5080" algn="l" rtl="0" eaLnBrk="0">
                        <a:lnSpc>
                          <a:spcPct val="111000"/>
                        </a:lnSpc>
                        <a:spcBef>
                          <a:spcPts val="20"/>
                        </a:spcBef>
                      </a:pPr>
                      <a:r>
                        <a:rPr sz="800" spc="50" dirty="0">
                          <a:ln w="310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全球平台和模</a:t>
                      </a:r>
                      <a:r>
                        <a:rPr sz="8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块战</a:t>
                      </a:r>
                      <a:r>
                        <a:rPr sz="800" spc="50" dirty="0">
                          <a:ln w="310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略</a:t>
                      </a:r>
                      <a:r>
                        <a:rPr sz="800" spc="30" dirty="0">
                          <a:ln w="310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8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综</a:t>
                      </a:r>
                      <a:r>
                        <a:rPr sz="800" spc="6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</a:t>
                      </a:r>
                      <a:r>
                        <a:rPr sz="8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800" spc="6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r>
                        <a:rPr sz="8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</a:t>
                      </a:r>
                      <a:r>
                        <a:rPr sz="800" spc="2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划</a:t>
                      </a:r>
                      <a:endParaRPr lang="en-US" altLang="en-US" sz="800" dirty="0"/>
                    </a:p>
                    <a:p>
                      <a:pPr marL="86995" algn="l" rtl="0" eaLnBrk="0">
                        <a:lnSpc>
                          <a:spcPct val="85000"/>
                        </a:lnSpc>
                        <a:spcBef>
                          <a:spcPts val="100"/>
                        </a:spcBef>
                      </a:pP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KNOW</a:t>
                      </a:r>
                      <a:r>
                        <a:rPr sz="8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ID</a:t>
                      </a:r>
                      <a:r>
                        <a:rPr sz="8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i="1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7979</a:t>
                      </a:r>
                      <a:r>
                        <a:rPr sz="800" i="1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97000"/>
                        </a:lnSpc>
                      </a:pPr>
                      <a:endParaRPr lang="en-US" altLang="en-US" sz="1000" dirty="0"/>
                    </a:p>
                    <a:p>
                      <a:pPr marL="85725" indent="4445" algn="l" rtl="0" eaLnBrk="0">
                        <a:lnSpc>
                          <a:spcPct val="107000"/>
                        </a:lnSpc>
                        <a:spcBef>
                          <a:spcPts val="245"/>
                        </a:spcBef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PD</a:t>
                      </a:r>
                      <a:r>
                        <a:rPr sz="8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- </a:t>
                      </a:r>
                      <a:r>
                        <a:rPr sz="800" spc="5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8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块战</a:t>
                      </a:r>
                      <a:r>
                        <a:rPr sz="800" spc="5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略的</a:t>
                      </a:r>
                      <a:r>
                        <a:rPr sz="800" spc="3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操</a:t>
                      </a:r>
                      <a:r>
                        <a:rPr sz="800" spc="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作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800" spc="5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800" spc="30" dirty="0">
                          <a:ln w="30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型</a:t>
                      </a:r>
                      <a:endParaRPr lang="en-US" altLang="en-US" sz="800" dirty="0"/>
                    </a:p>
                    <a:p>
                      <a:pPr marL="86995" algn="l" rtl="0" eaLnBrk="0">
                        <a:lnSpc>
                          <a:spcPct val="85000"/>
                        </a:lnSpc>
                        <a:spcBef>
                          <a:spcPts val="180"/>
                        </a:spcBef>
                      </a:pP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KNOW</a:t>
                      </a:r>
                      <a:r>
                        <a:rPr sz="8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ID</a:t>
                      </a:r>
                      <a:r>
                        <a:rPr sz="8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i="1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8201</a:t>
                      </a:r>
                      <a:r>
                        <a:rPr sz="800" i="1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800" i="1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</a:tr>
              <a:tr h="5149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500" dirty="0"/>
                    </a:p>
                    <a:p>
                      <a:pPr marL="120650" algn="l" rtl="0" eaLnBrk="0">
                        <a:lnSpc>
                          <a:spcPts val="1030"/>
                        </a:lnSpc>
                        <a:spcBef>
                          <a:spcPts val="0"/>
                        </a:spcBef>
                      </a:pPr>
                      <a:r>
                        <a:rPr sz="800" spc="6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锚定在组织</a:t>
                      </a:r>
                      <a:r>
                        <a:rPr sz="8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中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66CC"/>
                    </a:solidFill>
                  </a:tcPr>
                </a:tc>
              </a:tr>
            </a:tbl>
          </a:graphicData>
        </a:graphic>
      </p:graphicFrame>
      <p:sp>
        <p:nvSpPr>
          <p:cNvPr id="9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" name="textbox 10"/>
          <p:cNvSpPr/>
          <p:nvPr/>
        </p:nvSpPr>
        <p:spPr>
          <a:xfrm>
            <a:off x="1374647" y="800100"/>
            <a:ext cx="6106795" cy="426084"/>
          </a:xfrm>
          <a:prstGeom prst="rect">
            <a:avLst/>
          </a:prstGeom>
          <a:solidFill>
            <a:srgbClr val="F2F2F2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0000"/>
              </a:lnSpc>
            </a:pPr>
            <a:endParaRPr lang="en-US" altLang="en-US" sz="200" dirty="0"/>
          </a:p>
          <a:p>
            <a:pPr marL="42545" algn="l" rtl="0" eaLnBrk="0">
              <a:lnSpc>
                <a:spcPts val="1020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CEO</a:t>
            </a:r>
            <a:r>
              <a:rPr sz="8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Deck</a:t>
            </a:r>
            <a:r>
              <a:rPr sz="8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LOP</a:t>
            </a:r>
            <a:r>
              <a:rPr sz="8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页面收</a:t>
            </a:r>
            <a:r>
              <a:rPr sz="8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藏</a:t>
            </a:r>
            <a:endParaRPr lang="en-US" altLang="en-US" sz="800" dirty="0"/>
          </a:p>
          <a:p>
            <a:pPr marL="45085" algn="l" rtl="0" eaLnBrk="0">
              <a:lnSpc>
                <a:spcPts val="1025"/>
              </a:lnSpc>
            </a:pPr>
            <a:r>
              <a:rPr sz="800" spc="5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乙方</a:t>
            </a:r>
            <a:r>
              <a:rPr sz="800" spc="5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视</a:t>
            </a:r>
            <a:r>
              <a:rPr sz="800" spc="5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角下的平台和模</a:t>
            </a:r>
            <a:r>
              <a:rPr sz="800" spc="5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块战</a:t>
            </a:r>
            <a:r>
              <a:rPr sz="800" spc="2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略</a:t>
            </a:r>
            <a:endParaRPr lang="en-US" altLang="en-US" sz="800" dirty="0"/>
          </a:p>
          <a:p>
            <a:pPr marL="41275" algn="l" rtl="0" eaLnBrk="0">
              <a:lnSpc>
                <a:spcPct val="100000"/>
              </a:lnSpc>
              <a:spcBef>
                <a:spcPts val="105"/>
              </a:spcBef>
            </a:pP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KNOW</a:t>
            </a:r>
            <a:r>
              <a:rPr sz="8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ID</a:t>
            </a:r>
            <a:r>
              <a:rPr sz="8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tbd</a:t>
            </a:r>
            <a:endParaRPr lang="en-US" altLang="en-US" sz="800" dirty="0"/>
          </a:p>
        </p:txBody>
      </p:sp>
      <p:grpSp>
        <p:nvGrpSpPr>
          <p:cNvPr id="2" name="group 2"/>
          <p:cNvGrpSpPr/>
          <p:nvPr/>
        </p:nvGrpSpPr>
        <p:grpSpPr>
          <a:xfrm rot="21600000">
            <a:off x="2630424" y="3095244"/>
            <a:ext cx="1153668" cy="1670304"/>
            <a:chOff x="0" y="0"/>
            <a:chExt cx="1153668" cy="1670304"/>
          </a:xfrm>
        </p:grpSpPr>
        <p:sp>
          <p:nvSpPr>
            <p:cNvPr id="11" name="path"/>
            <p:cNvSpPr/>
            <p:nvPr/>
          </p:nvSpPr>
          <p:spPr>
            <a:xfrm>
              <a:off x="0" y="0"/>
              <a:ext cx="1153668" cy="1670304"/>
            </a:xfrm>
            <a:custGeom>
              <a:avLst/>
              <a:gdLst/>
              <a:ahLst/>
              <a:cxnLst/>
              <a:rect l="0" t="0" r="0" b="0"/>
              <a:pathLst>
                <a:path w="1816" h="2630">
                  <a:moveTo>
                    <a:pt x="0" y="1296"/>
                  </a:moveTo>
                  <a:lnTo>
                    <a:pt x="1816" y="1296"/>
                  </a:lnTo>
                  <a:lnTo>
                    <a:pt x="1816" y="0"/>
                  </a:lnTo>
                  <a:lnTo>
                    <a:pt x="0" y="0"/>
                  </a:lnTo>
                  <a:lnTo>
                    <a:pt x="0" y="1296"/>
                  </a:lnTo>
                  <a:close/>
                </a:path>
                <a:path w="1816" h="2630">
                  <a:moveTo>
                    <a:pt x="0" y="2630"/>
                  </a:moveTo>
                  <a:lnTo>
                    <a:pt x="1816" y="2630"/>
                  </a:lnTo>
                  <a:lnTo>
                    <a:pt x="1816" y="1336"/>
                  </a:lnTo>
                  <a:lnTo>
                    <a:pt x="0" y="1336"/>
                  </a:lnTo>
                  <a:lnTo>
                    <a:pt x="0" y="2630"/>
                  </a:lnTo>
                  <a:close/>
                </a:path>
              </a:pathLst>
            </a:custGeom>
            <a:solidFill>
              <a:srgbClr val="F2F2F2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" name="textbox 12"/>
            <p:cNvSpPr/>
            <p:nvPr/>
          </p:nvSpPr>
          <p:spPr>
            <a:xfrm>
              <a:off x="-12700" y="-12700"/>
              <a:ext cx="1179194" cy="171894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44000"/>
                </a:lnSpc>
              </a:pPr>
              <a:endParaRPr lang="en-US" altLang="en-US" sz="200" dirty="0"/>
            </a:p>
            <a:p>
              <a:pPr marL="57150" algn="l" rtl="0" eaLnBrk="0">
                <a:lnSpc>
                  <a:spcPts val="1020"/>
                </a:lnSpc>
                <a:spcBef>
                  <a:spcPts val="0"/>
                </a:spcBef>
              </a:pPr>
              <a:r>
                <a:rPr sz="8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知识</a:t>
              </a:r>
              <a:r>
                <a:rPr sz="8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块</a:t>
              </a:r>
              <a:endParaRPr lang="en-US" altLang="en-US" sz="800" dirty="0"/>
            </a:p>
            <a:p>
              <a:pPr marL="55245" indent="-1270" algn="l" rtl="0" eaLnBrk="0">
                <a:lnSpc>
                  <a:spcPct val="106000"/>
                </a:lnSpc>
                <a:spcBef>
                  <a:spcPts val="15"/>
                </a:spcBef>
              </a:pPr>
              <a:r>
                <a:rPr sz="800" spc="5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模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块</a:t>
              </a:r>
              <a:r>
                <a:rPr sz="800" spc="5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化</a:t>
              </a:r>
              <a:r>
                <a:rPr sz="800" b="1" spc="5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--</a:t>
              </a:r>
              <a:r>
                <a:rPr sz="800" spc="5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如何解决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简</a:t>
              </a:r>
              <a:r>
                <a:rPr sz="800" spc="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单   </a:t>
              </a:r>
              <a:r>
                <a:rPr sz="800" spc="4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性的挑</a:t>
              </a:r>
              <a:r>
                <a:rPr sz="800" spc="4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战</a:t>
              </a:r>
              <a:r>
                <a:rPr sz="800" spc="3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？</a:t>
              </a:r>
              <a:endParaRPr lang="en-US" altLang="en-US" sz="800" dirty="0"/>
            </a:p>
            <a:p>
              <a:pPr marL="54610" algn="l" rtl="0" eaLnBrk="0">
                <a:lnSpc>
                  <a:spcPct val="85000"/>
                </a:lnSpc>
                <a:spcBef>
                  <a:spcPts val="1115"/>
                </a:spcBef>
              </a:pP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KNOW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ID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7777</a:t>
              </a:r>
              <a:r>
                <a:rPr sz="800" i="1" spc="3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0</a:t>
              </a: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4</a:t>
              </a:r>
              <a:endParaRPr lang="en-US" altLang="en-US" sz="800" dirty="0"/>
            </a:p>
            <a:p>
              <a:pPr algn="l" rtl="0" eaLnBrk="0">
                <a:lnSpc>
                  <a:spcPct val="120000"/>
                </a:lnSpc>
              </a:pPr>
              <a:endParaRPr lang="en-US" altLang="en-US" sz="1000" dirty="0"/>
            </a:p>
            <a:p>
              <a:pPr marL="58420" algn="l" rtl="0" eaLnBrk="0">
                <a:lnSpc>
                  <a:spcPct val="98000"/>
                </a:lnSpc>
                <a:spcBef>
                  <a:spcPts val="250"/>
                </a:spcBef>
              </a:pPr>
              <a:r>
                <a:rPr sz="800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EM</a:t>
              </a:r>
              <a:r>
                <a:rPr sz="800" spc="6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指</a:t>
              </a:r>
              <a:r>
                <a:rPr sz="8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南</a:t>
              </a:r>
              <a:endParaRPr lang="en-US" altLang="en-US" sz="800" dirty="0"/>
            </a:p>
            <a:p>
              <a:pPr marL="55880" algn="l" rtl="0" eaLnBrk="0">
                <a:lnSpc>
                  <a:spcPts val="1030"/>
                </a:lnSpc>
                <a:spcBef>
                  <a:spcPts val="65"/>
                </a:spcBef>
              </a:pPr>
              <a:r>
                <a:rPr sz="800" spc="50" dirty="0">
                  <a:ln w="3100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批量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业务</a:t>
              </a:r>
              <a:r>
                <a:rPr sz="800" spc="50" dirty="0">
                  <a:ln w="3100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中的模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块战</a:t>
              </a:r>
              <a:r>
                <a:rPr sz="800" spc="40" dirty="0">
                  <a:ln w="3100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略</a:t>
              </a:r>
              <a:endParaRPr lang="en-US" altLang="en-US" sz="800" dirty="0"/>
            </a:p>
            <a:p>
              <a:pPr algn="l" rtl="0" eaLnBrk="0">
                <a:lnSpc>
                  <a:spcPct val="158000"/>
                </a:lnSpc>
              </a:pPr>
              <a:endParaRPr lang="en-US" altLang="en-US" sz="1000" dirty="0"/>
            </a:p>
            <a:p>
              <a:pPr algn="l" rtl="0" eaLnBrk="0">
                <a:lnSpc>
                  <a:spcPct val="103000"/>
                </a:lnSpc>
              </a:pPr>
              <a:endParaRPr lang="en-US" altLang="en-US" sz="200" dirty="0"/>
            </a:p>
            <a:p>
              <a:pPr marL="54610" algn="l" rtl="0" eaLnBrk="0">
                <a:lnSpc>
                  <a:spcPct val="85000"/>
                </a:lnSpc>
              </a:pP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KNOW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ID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7919</a:t>
              </a:r>
              <a:r>
                <a:rPr sz="800" i="1" spc="3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8</a:t>
              </a: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3</a:t>
              </a:r>
              <a:endParaRPr lang="en-US" altLang="en-US" sz="800" dirty="0"/>
            </a:p>
          </p:txBody>
        </p:sp>
      </p:grpSp>
      <p:grpSp>
        <p:nvGrpSpPr>
          <p:cNvPr id="4" name="group 4"/>
          <p:cNvGrpSpPr/>
          <p:nvPr/>
        </p:nvGrpSpPr>
        <p:grpSpPr>
          <a:xfrm rot="21600000">
            <a:off x="3863340" y="3095244"/>
            <a:ext cx="1153667" cy="1670304"/>
            <a:chOff x="0" y="0"/>
            <a:chExt cx="1153667" cy="1670304"/>
          </a:xfrm>
        </p:grpSpPr>
        <p:sp>
          <p:nvSpPr>
            <p:cNvPr id="13" name="path"/>
            <p:cNvSpPr/>
            <p:nvPr/>
          </p:nvSpPr>
          <p:spPr>
            <a:xfrm>
              <a:off x="0" y="0"/>
              <a:ext cx="1153667" cy="1670304"/>
            </a:xfrm>
            <a:custGeom>
              <a:avLst/>
              <a:gdLst/>
              <a:ahLst/>
              <a:cxnLst/>
              <a:rect l="0" t="0" r="0" b="0"/>
              <a:pathLst>
                <a:path w="1816" h="2630">
                  <a:moveTo>
                    <a:pt x="0" y="1296"/>
                  </a:moveTo>
                  <a:lnTo>
                    <a:pt x="1816" y="1296"/>
                  </a:lnTo>
                  <a:lnTo>
                    <a:pt x="1816" y="0"/>
                  </a:lnTo>
                  <a:lnTo>
                    <a:pt x="0" y="0"/>
                  </a:lnTo>
                  <a:lnTo>
                    <a:pt x="0" y="1296"/>
                  </a:lnTo>
                  <a:close/>
                </a:path>
                <a:path w="1816" h="2630">
                  <a:moveTo>
                    <a:pt x="0" y="2630"/>
                  </a:moveTo>
                  <a:lnTo>
                    <a:pt x="1816" y="2630"/>
                  </a:lnTo>
                  <a:lnTo>
                    <a:pt x="1816" y="1336"/>
                  </a:lnTo>
                  <a:lnTo>
                    <a:pt x="0" y="1336"/>
                  </a:lnTo>
                  <a:lnTo>
                    <a:pt x="0" y="2630"/>
                  </a:lnTo>
                  <a:close/>
                </a:path>
              </a:pathLst>
            </a:custGeom>
            <a:solidFill>
              <a:srgbClr val="F2F2F2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" name="textbox 14"/>
            <p:cNvSpPr/>
            <p:nvPr/>
          </p:nvSpPr>
          <p:spPr>
            <a:xfrm>
              <a:off x="-12700" y="-12700"/>
              <a:ext cx="1179194" cy="171894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44000"/>
                </a:lnSpc>
              </a:pPr>
              <a:endParaRPr lang="en-US" altLang="en-US" sz="200" dirty="0"/>
            </a:p>
            <a:p>
              <a:pPr marL="56515" algn="l" rtl="0" eaLnBrk="0">
                <a:lnSpc>
                  <a:spcPts val="1020"/>
                </a:lnSpc>
                <a:spcBef>
                  <a:spcPts val="0"/>
                </a:spcBef>
              </a:pPr>
              <a:r>
                <a:rPr sz="8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知识</a:t>
              </a:r>
              <a:r>
                <a:rPr sz="8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块</a:t>
              </a:r>
              <a:endParaRPr lang="en-US" altLang="en-US" sz="800" dirty="0"/>
            </a:p>
            <a:p>
              <a:pPr marL="59055" algn="l" rtl="0" eaLnBrk="0">
                <a:lnSpc>
                  <a:spcPts val="1030"/>
                </a:lnSpc>
              </a:pPr>
              <a:r>
                <a:rPr sz="800" spc="5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系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统</a:t>
              </a:r>
              <a:r>
                <a:rPr sz="800" spc="5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一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级</a:t>
              </a:r>
              <a:r>
                <a:rPr sz="800" spc="5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的模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块</a:t>
              </a:r>
              <a:r>
                <a:rPr sz="800" spc="1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化</a:t>
              </a:r>
              <a:endParaRPr lang="en-US" altLang="en-US" sz="800" dirty="0"/>
            </a:p>
            <a:p>
              <a:pPr algn="l" rtl="0" eaLnBrk="0">
                <a:lnSpc>
                  <a:spcPct val="158000"/>
                </a:lnSpc>
              </a:pPr>
              <a:endParaRPr lang="en-US" altLang="en-US" sz="1000" dirty="0"/>
            </a:p>
            <a:p>
              <a:pPr marL="54610" algn="l" rtl="0" eaLnBrk="0">
                <a:lnSpc>
                  <a:spcPct val="85000"/>
                </a:lnSpc>
                <a:spcBef>
                  <a:spcPts val="240"/>
                </a:spcBef>
              </a:pP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KNOW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ID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7915</a:t>
              </a:r>
              <a:r>
                <a:rPr sz="800" i="1" spc="3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3</a:t>
              </a: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3</a:t>
              </a:r>
              <a:endParaRPr lang="en-US" altLang="en-US" sz="800" dirty="0"/>
            </a:p>
            <a:p>
              <a:pPr algn="l" rtl="0" eaLnBrk="0">
                <a:lnSpc>
                  <a:spcPct val="120000"/>
                </a:lnSpc>
              </a:pPr>
              <a:endParaRPr lang="en-US" altLang="en-US" sz="1000" dirty="0"/>
            </a:p>
            <a:p>
              <a:pPr marL="58420" algn="l" rtl="0" eaLnBrk="0">
                <a:lnSpc>
                  <a:spcPct val="98000"/>
                </a:lnSpc>
                <a:spcBef>
                  <a:spcPts val="250"/>
                </a:spcBef>
              </a:pPr>
              <a:r>
                <a:rPr sz="800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EM</a:t>
              </a:r>
              <a:r>
                <a:rPr sz="800" spc="6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指</a:t>
              </a:r>
              <a:r>
                <a:rPr sz="800" spc="4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南</a:t>
              </a:r>
              <a:endParaRPr lang="en-US" altLang="en-US" sz="800" dirty="0"/>
            </a:p>
            <a:p>
              <a:pPr marL="57785" indent="-6350" algn="l" rtl="0" eaLnBrk="0">
                <a:lnSpc>
                  <a:spcPct val="103000"/>
                </a:lnSpc>
                <a:spcBef>
                  <a:spcPts val="65"/>
                </a:spcBef>
              </a:pPr>
              <a:r>
                <a:rPr sz="800" spc="6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综</a:t>
              </a:r>
              <a:r>
                <a:rPr sz="800" spc="60" dirty="0">
                  <a:ln w="3100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合系</a:t>
              </a:r>
              <a:r>
                <a:rPr sz="800" spc="6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统</a:t>
              </a:r>
              <a:r>
                <a:rPr sz="800" spc="60" dirty="0">
                  <a:ln w="3100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一</a:t>
              </a:r>
              <a:r>
                <a:rPr sz="800" spc="6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级</a:t>
              </a:r>
              <a:r>
                <a:rPr sz="800" spc="60" dirty="0">
                  <a:ln w="3100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的模</a:t>
              </a:r>
              <a:r>
                <a:rPr sz="800" spc="4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块</a:t>
              </a:r>
              <a:r>
                <a:rPr sz="800" spc="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战 </a:t>
              </a:r>
              <a:r>
                <a:rPr sz="800" spc="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略</a:t>
              </a:r>
              <a:endParaRPr lang="en-US" altLang="en-US" sz="800" dirty="0"/>
            </a:p>
            <a:p>
              <a:pPr algn="l" rtl="0" eaLnBrk="0">
                <a:lnSpc>
                  <a:spcPct val="110000"/>
                </a:lnSpc>
              </a:pPr>
              <a:endParaRPr lang="en-US" altLang="en-US" sz="900" dirty="0"/>
            </a:p>
            <a:p>
              <a:pPr algn="l" rtl="0" eaLnBrk="0">
                <a:lnSpc>
                  <a:spcPct val="8000"/>
                </a:lnSpc>
              </a:pPr>
              <a:endParaRPr lang="en-US" altLang="en-US" sz="100" dirty="0"/>
            </a:p>
            <a:p>
              <a:pPr marL="54610" algn="l" rtl="0" eaLnBrk="0">
                <a:lnSpc>
                  <a:spcPct val="85000"/>
                </a:lnSpc>
              </a:pP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KNOW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ID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7918</a:t>
              </a:r>
              <a:r>
                <a:rPr sz="800" i="1" spc="3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5</a:t>
              </a: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4</a:t>
              </a:r>
              <a:endParaRPr lang="en-US" altLang="en-US" sz="800" dirty="0"/>
            </a:p>
          </p:txBody>
        </p:sp>
      </p:grpSp>
      <p:grpSp>
        <p:nvGrpSpPr>
          <p:cNvPr id="6" name="group 6"/>
          <p:cNvGrpSpPr/>
          <p:nvPr/>
        </p:nvGrpSpPr>
        <p:grpSpPr>
          <a:xfrm rot="21600000">
            <a:off x="5096255" y="3095244"/>
            <a:ext cx="1152144" cy="1670304"/>
            <a:chOff x="0" y="0"/>
            <a:chExt cx="1152144" cy="1670304"/>
          </a:xfrm>
        </p:grpSpPr>
        <p:sp>
          <p:nvSpPr>
            <p:cNvPr id="15" name="path"/>
            <p:cNvSpPr/>
            <p:nvPr/>
          </p:nvSpPr>
          <p:spPr>
            <a:xfrm>
              <a:off x="0" y="0"/>
              <a:ext cx="1152144" cy="1670304"/>
            </a:xfrm>
            <a:custGeom>
              <a:avLst/>
              <a:gdLst/>
              <a:ahLst/>
              <a:cxnLst/>
              <a:rect l="0" t="0" r="0" b="0"/>
              <a:pathLst>
                <a:path w="1814" h="2630">
                  <a:moveTo>
                    <a:pt x="0" y="1296"/>
                  </a:moveTo>
                  <a:lnTo>
                    <a:pt x="1814" y="1296"/>
                  </a:lnTo>
                  <a:lnTo>
                    <a:pt x="1814" y="0"/>
                  </a:lnTo>
                  <a:lnTo>
                    <a:pt x="0" y="0"/>
                  </a:lnTo>
                  <a:lnTo>
                    <a:pt x="0" y="1296"/>
                  </a:lnTo>
                  <a:close/>
                </a:path>
                <a:path w="1814" h="2630">
                  <a:moveTo>
                    <a:pt x="0" y="2630"/>
                  </a:moveTo>
                  <a:lnTo>
                    <a:pt x="1814" y="2630"/>
                  </a:lnTo>
                  <a:lnTo>
                    <a:pt x="1814" y="1336"/>
                  </a:lnTo>
                  <a:lnTo>
                    <a:pt x="0" y="1336"/>
                  </a:lnTo>
                  <a:lnTo>
                    <a:pt x="0" y="2630"/>
                  </a:lnTo>
                  <a:close/>
                </a:path>
              </a:pathLst>
            </a:custGeom>
            <a:solidFill>
              <a:srgbClr val="F2F2F2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" name="textbox 16"/>
            <p:cNvSpPr/>
            <p:nvPr/>
          </p:nvSpPr>
          <p:spPr>
            <a:xfrm>
              <a:off x="25499" y="20209"/>
              <a:ext cx="1108075" cy="1379219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3000"/>
                </a:lnSpc>
              </a:pPr>
              <a:endParaRPr lang="en-US" altLang="en-US" sz="100" dirty="0"/>
            </a:p>
            <a:p>
              <a:pPr marL="16510" algn="l" rtl="0" eaLnBrk="0">
                <a:lnSpc>
                  <a:spcPts val="995"/>
                </a:lnSpc>
              </a:pPr>
              <a:r>
                <a:rPr sz="800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CEO</a:t>
              </a:r>
              <a:r>
                <a:rPr sz="800" spc="2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- </a:t>
              </a:r>
              <a:r>
                <a:rPr sz="8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甲板</a:t>
              </a:r>
              <a:r>
                <a:rPr sz="800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/</a:t>
              </a:r>
              <a:r>
                <a:rPr sz="8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箱子</a:t>
              </a:r>
              <a:endParaRPr lang="en-US" altLang="en-US" sz="800" dirty="0"/>
            </a:p>
            <a:p>
              <a:pPr marL="12700" indent="5715" algn="l" rtl="0" eaLnBrk="0">
                <a:lnSpc>
                  <a:spcPct val="107000"/>
                </a:lnSpc>
                <a:spcBef>
                  <a:spcPts val="10"/>
                </a:spcBef>
              </a:pPr>
              <a:r>
                <a:rPr sz="800" spc="2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工程</a:t>
              </a:r>
              <a:r>
                <a:rPr sz="800" spc="2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项</a:t>
              </a:r>
              <a:r>
                <a:rPr sz="800" spc="2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目</a:t>
              </a:r>
              <a:r>
                <a:rPr sz="800" spc="2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业务</a:t>
              </a:r>
              <a:r>
                <a:rPr sz="800" spc="2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。模</a:t>
              </a:r>
              <a:r>
                <a:rPr sz="800" spc="2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块</a:t>
              </a:r>
              <a:r>
                <a:rPr sz="800" spc="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化</a:t>
              </a:r>
              <a:r>
                <a:rPr sz="800" spc="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 </a:t>
              </a:r>
              <a:r>
                <a:rPr sz="800" spc="6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设计标</a:t>
              </a:r>
              <a:r>
                <a:rPr sz="800" spc="6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准</a:t>
              </a:r>
              <a:r>
                <a:rPr sz="800" spc="2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化</a:t>
              </a:r>
              <a:endParaRPr lang="en-US" altLang="en-US" sz="800" dirty="0"/>
            </a:p>
            <a:p>
              <a:pPr marL="15875" algn="l" rtl="0" eaLnBrk="0">
                <a:lnSpc>
                  <a:spcPct val="85000"/>
                </a:lnSpc>
                <a:spcBef>
                  <a:spcPts val="100"/>
                </a:spcBef>
              </a:pP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KNOW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ID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78463</a:t>
              </a:r>
              <a:r>
                <a:rPr sz="800" i="1" spc="1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2</a:t>
              </a:r>
              <a:endParaRPr lang="en-US" altLang="en-US" sz="800" dirty="0"/>
            </a:p>
            <a:p>
              <a:pPr algn="l" rtl="0" eaLnBrk="0">
                <a:lnSpc>
                  <a:spcPct val="102000"/>
                </a:lnSpc>
              </a:pPr>
              <a:endParaRPr lang="en-US" altLang="en-US" sz="1000" dirty="0"/>
            </a:p>
            <a:p>
              <a:pPr algn="l" rtl="0" eaLnBrk="0">
                <a:lnSpc>
                  <a:spcPct val="103000"/>
                </a:lnSpc>
              </a:pPr>
              <a:endParaRPr lang="en-US" altLang="en-US" sz="1000" dirty="0"/>
            </a:p>
            <a:p>
              <a:pPr marL="19685" algn="l" rtl="0" eaLnBrk="0">
                <a:lnSpc>
                  <a:spcPct val="98000"/>
                </a:lnSpc>
                <a:spcBef>
                  <a:spcPts val="250"/>
                </a:spcBef>
              </a:pPr>
              <a:r>
                <a:rPr sz="800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EM</a:t>
              </a:r>
              <a:r>
                <a:rPr sz="800" spc="6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指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南</a:t>
              </a:r>
              <a:endParaRPr lang="en-US" altLang="en-US" sz="800" dirty="0"/>
            </a:p>
            <a:p>
              <a:pPr marL="17780" indent="635" algn="l" rtl="0" eaLnBrk="0">
                <a:lnSpc>
                  <a:spcPct val="107000"/>
                </a:lnSpc>
                <a:spcBef>
                  <a:spcPts val="70"/>
                </a:spcBef>
              </a:pPr>
              <a:r>
                <a:rPr sz="800" spc="50" dirty="0">
                  <a:ln w="3100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定制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项</a:t>
              </a:r>
              <a:r>
                <a:rPr sz="800" spc="50" dirty="0">
                  <a:ln w="3100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目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业务</a:t>
              </a:r>
              <a:r>
                <a:rPr sz="800" spc="50" dirty="0">
                  <a:ln w="3100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中的模</a:t>
              </a:r>
              <a:r>
                <a:rPr sz="800" spc="3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块</a:t>
              </a:r>
              <a:r>
                <a:rPr sz="800" spc="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</a:t>
              </a:r>
              <a:r>
                <a:rPr sz="800" spc="5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化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设计标</a:t>
              </a:r>
              <a:r>
                <a:rPr sz="800" spc="5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准</a:t>
              </a:r>
              <a:r>
                <a:rPr sz="800" spc="3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化</a:t>
              </a:r>
              <a:endParaRPr lang="en-US" altLang="en-US" sz="800" dirty="0"/>
            </a:p>
            <a:p>
              <a:pPr marL="15875" algn="l" rtl="0" eaLnBrk="0">
                <a:lnSpc>
                  <a:spcPct val="85000"/>
                </a:lnSpc>
                <a:spcBef>
                  <a:spcPts val="100"/>
                </a:spcBef>
              </a:pP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KNOW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ID</a:t>
              </a: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r>
                <a:rPr sz="800" i="1" spc="5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78820</a:t>
              </a:r>
              <a:r>
                <a:rPr sz="800" i="1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9</a:t>
              </a:r>
              <a:endParaRPr lang="en-US" altLang="en-US" sz="800" dirty="0"/>
            </a:p>
          </p:txBody>
        </p:sp>
      </p:grpSp>
      <p:sp>
        <p:nvSpPr>
          <p:cNvPr id="17" name="textbox 17"/>
          <p:cNvSpPr/>
          <p:nvPr/>
        </p:nvSpPr>
        <p:spPr>
          <a:xfrm>
            <a:off x="7559040" y="3095244"/>
            <a:ext cx="1104900" cy="1693545"/>
          </a:xfrm>
          <a:prstGeom prst="rect">
            <a:avLst/>
          </a:prstGeom>
          <a:solidFill>
            <a:srgbClr val="F2F2F2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2000"/>
              </a:lnSpc>
            </a:pPr>
            <a:endParaRPr lang="en-US" altLang="en-US" sz="200" dirty="0"/>
          </a:p>
          <a:p>
            <a:pPr marL="44450" algn="l" rtl="0" eaLnBrk="0">
              <a:lnSpc>
                <a:spcPts val="1020"/>
              </a:lnSpc>
              <a:spcBef>
                <a:spcPts val="0"/>
              </a:spcBef>
            </a:pPr>
            <a:r>
              <a:rPr sz="8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知识</a:t>
            </a:r>
            <a:r>
              <a:rPr sz="8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endParaRPr lang="en-US" altLang="en-US" sz="800" dirty="0"/>
          </a:p>
          <a:p>
            <a:pPr marL="45085" indent="-3810" algn="l" rtl="0" eaLnBrk="0">
              <a:lnSpc>
                <a:spcPct val="102000"/>
              </a:lnSpc>
              <a:spcBef>
                <a:spcPts val="15"/>
              </a:spcBef>
            </a:pPr>
            <a:r>
              <a:rPr sz="800" spc="6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800" spc="6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800" spc="6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r>
              <a:rPr sz="800" spc="6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800" spc="6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品的新</a:t>
            </a:r>
            <a:r>
              <a:rPr sz="800" spc="3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质</a:t>
            </a:r>
            <a:r>
              <a:rPr sz="800" spc="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sz="800" spc="3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管</a:t>
            </a:r>
            <a:r>
              <a:rPr sz="800" spc="2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理</a:t>
            </a:r>
            <a:endParaRPr lang="en-US" altLang="en-US" sz="800" dirty="0"/>
          </a:p>
          <a:p>
            <a:pPr marL="41910" algn="l" rtl="0" eaLnBrk="0">
              <a:lnSpc>
                <a:spcPct val="85000"/>
              </a:lnSpc>
              <a:spcBef>
                <a:spcPts val="175"/>
              </a:spcBef>
            </a:pP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KNOW</a:t>
            </a: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ID</a:t>
            </a: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i="1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78655</a:t>
            </a:r>
            <a:r>
              <a:rPr sz="800" i="1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800" dirty="0"/>
          </a:p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marL="45720" algn="l" rtl="0" eaLnBrk="0">
              <a:lnSpc>
                <a:spcPct val="84000"/>
              </a:lnSpc>
              <a:spcBef>
                <a:spcPts val="250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PD</a:t>
            </a:r>
            <a:endParaRPr lang="en-US" altLang="en-US" sz="800" dirty="0"/>
          </a:p>
          <a:p>
            <a:pPr marL="48260" indent="-4445" algn="l" rtl="0" eaLnBrk="0">
              <a:lnSpc>
                <a:spcPct val="110000"/>
              </a:lnSpc>
              <a:spcBef>
                <a:spcPts val="35"/>
              </a:spcBef>
            </a:pPr>
            <a:r>
              <a:rPr sz="800" spc="50" dirty="0">
                <a:ln w="310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全球平台和模</a:t>
            </a:r>
            <a:r>
              <a:rPr sz="800" spc="5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块战</a:t>
            </a:r>
            <a:r>
              <a:rPr sz="800" spc="30" dirty="0">
                <a:ln w="310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略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sz="800" spc="5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r>
              <a:rPr sz="800" spc="5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质</a:t>
            </a:r>
            <a:r>
              <a:rPr sz="800" spc="5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量管</a:t>
            </a:r>
            <a:r>
              <a:rPr sz="800" spc="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理</a:t>
            </a:r>
            <a:endParaRPr lang="en-US" altLang="en-US" sz="800" dirty="0"/>
          </a:p>
          <a:p>
            <a:pPr marL="41910" algn="l" rtl="0" eaLnBrk="0">
              <a:lnSpc>
                <a:spcPct val="85000"/>
              </a:lnSpc>
              <a:spcBef>
                <a:spcPts val="100"/>
              </a:spcBef>
            </a:pP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KNOW</a:t>
            </a:r>
            <a:r>
              <a:rPr sz="8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ID</a:t>
            </a:r>
            <a:r>
              <a:rPr sz="800" spc="1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TBD</a:t>
            </a:r>
            <a:endParaRPr lang="en-US" altLang="en-US" sz="800" dirty="0"/>
          </a:p>
        </p:txBody>
      </p:sp>
      <p:graphicFrame>
        <p:nvGraphicFramePr>
          <p:cNvPr id="18" name="table 18"/>
          <p:cNvGraphicFramePr>
            <a:graphicFrameLocks noGrp="1"/>
          </p:cNvGraphicFramePr>
          <p:nvPr/>
        </p:nvGraphicFramePr>
        <p:xfrm>
          <a:off x="1353693" y="6032373"/>
          <a:ext cx="7360917" cy="240029"/>
        </p:xfrm>
        <a:graphic>
          <a:graphicData uri="http://schemas.openxmlformats.org/drawingml/2006/table">
            <a:tbl>
              <a:tblPr/>
              <a:tblGrid>
                <a:gridCol w="1196975"/>
                <a:gridCol w="116839"/>
                <a:gridCol w="4799329"/>
                <a:gridCol w="153670"/>
                <a:gridCol w="742950"/>
                <a:gridCol w="351154"/>
              </a:tblGrid>
              <a:tr h="2400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dirty="0"/>
                    </a:p>
                    <a:p>
                      <a:pPr marL="102235" algn="l" rtl="0" eaLnBrk="0">
                        <a:lnSpc>
                          <a:spcPts val="1035"/>
                        </a:lnSpc>
                        <a:spcBef>
                          <a:spcPts val="5"/>
                        </a:spcBef>
                      </a:pPr>
                      <a:r>
                        <a:rPr sz="8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订</a:t>
                      </a:r>
                      <a:r>
                        <a:rPr sz="800" spc="60" dirty="0">
                          <a:ln w="310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婚</a:t>
                      </a:r>
                      <a:r>
                        <a:rPr sz="800" spc="30" dirty="0">
                          <a:ln w="310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前</a:t>
                      </a:r>
                      <a:endParaRPr lang="en-US" altLang="en-US" sz="8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400" dirty="0"/>
                    </a:p>
                    <a:p>
                      <a:pPr marL="31115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800" spc="50" dirty="0">
                          <a:ln w="310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参</a:t>
                      </a:r>
                      <a:r>
                        <a:rPr sz="800" spc="40" dirty="0">
                          <a:ln w="310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与</a:t>
                      </a:r>
                      <a:endParaRPr lang="en-US" altLang="en-US" sz="8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dirty="0"/>
                    </a:p>
                    <a:p>
                      <a:pPr marL="19685" algn="l" rtl="0" eaLnBrk="0">
                        <a:lnSpc>
                          <a:spcPts val="1030"/>
                        </a:lnSpc>
                        <a:spcBef>
                          <a:spcPts val="5"/>
                        </a:spcBef>
                      </a:pPr>
                      <a:r>
                        <a:rPr sz="800" spc="50" dirty="0">
                          <a:ln w="310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后</a:t>
                      </a:r>
                      <a:r>
                        <a:rPr sz="8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续</a:t>
                      </a:r>
                      <a:r>
                        <a:rPr sz="800" spc="50" dirty="0">
                          <a:ln w="310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行</a:t>
                      </a:r>
                      <a:r>
                        <a:rPr sz="8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动</a:t>
                      </a:r>
                      <a:endParaRPr lang="en-US" altLang="en-US" sz="8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</a:tbl>
          </a:graphicData>
        </a:graphic>
      </p:graphicFrame>
      <p:sp>
        <p:nvSpPr>
          <p:cNvPr id="19" name="textbox 19"/>
          <p:cNvSpPr/>
          <p:nvPr/>
        </p:nvSpPr>
        <p:spPr>
          <a:xfrm>
            <a:off x="5096255" y="1245108"/>
            <a:ext cx="1152525" cy="1421130"/>
          </a:xfrm>
          <a:prstGeom prst="rect">
            <a:avLst/>
          </a:prstGeom>
          <a:solidFill>
            <a:srgbClr val="F2F2F2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6000"/>
              </a:lnSpc>
            </a:pPr>
            <a:endParaRPr lang="en-US" altLang="en-US" sz="200" dirty="0"/>
          </a:p>
          <a:p>
            <a:pPr marL="41910" algn="l" rtl="0" eaLnBrk="0">
              <a:lnSpc>
                <a:spcPct val="98000"/>
              </a:lnSpc>
              <a:spcBef>
                <a:spcPts val="0"/>
              </a:spcBef>
            </a:pP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外网文</a:t>
            </a:r>
            <a:r>
              <a:rPr sz="8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endParaRPr lang="en-US" altLang="en-US" sz="800" dirty="0"/>
          </a:p>
          <a:p>
            <a:pPr marL="58420" indent="-20320" algn="l" rtl="0" eaLnBrk="0">
              <a:lnSpc>
                <a:spcPct val="106000"/>
              </a:lnSpc>
              <a:spcBef>
                <a:spcPts val="75"/>
              </a:spcBef>
            </a:pPr>
            <a:r>
              <a:rPr sz="800" spc="6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为</a:t>
            </a:r>
            <a:r>
              <a:rPr sz="800" spc="6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什么要重新</a:t>
            </a:r>
            <a:r>
              <a:rPr sz="800" spc="6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发</a:t>
            </a:r>
            <a:r>
              <a:rPr sz="800" spc="6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明</a:t>
            </a:r>
            <a:r>
              <a:rPr sz="800" spc="3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车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轮 </a:t>
            </a:r>
            <a:r>
              <a:rPr sz="800" spc="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800" dirty="0"/>
          </a:p>
          <a:p>
            <a:pPr marL="28575" algn="l" rtl="0" eaLnBrk="0">
              <a:lnSpc>
                <a:spcPts val="1030"/>
              </a:lnSpc>
            </a:pPr>
            <a:r>
              <a:rPr sz="800" i="1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发表于</a:t>
            </a:r>
            <a:r>
              <a:rPr sz="800" i="1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4/16/20</a:t>
            </a:r>
            <a:r>
              <a:rPr sz="800" i="1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  <a:p>
            <a:pPr marL="41910" algn="l" rtl="0" eaLnBrk="0">
              <a:lnSpc>
                <a:spcPct val="98000"/>
              </a:lnSpc>
              <a:spcBef>
                <a:spcPts val="515"/>
              </a:spcBef>
            </a:pP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外网文</a:t>
            </a:r>
            <a:r>
              <a:rPr sz="8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endParaRPr lang="en-US" altLang="en-US" sz="800" dirty="0"/>
          </a:p>
          <a:p>
            <a:pPr marL="44450" algn="l" rtl="0" eaLnBrk="0">
              <a:lnSpc>
                <a:spcPct val="99000"/>
              </a:lnSpc>
              <a:spcBef>
                <a:spcPts val="70"/>
              </a:spcBef>
            </a:pPr>
            <a:r>
              <a:rPr sz="800" spc="5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范式</a:t>
            </a:r>
            <a:r>
              <a:rPr sz="800" spc="5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转变</a:t>
            </a:r>
            <a:r>
              <a:rPr sz="800" spc="2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为</a:t>
            </a:r>
            <a:endParaRPr lang="en-US" altLang="en-US" sz="800" dirty="0"/>
          </a:p>
          <a:p>
            <a:pPr marL="40640" algn="l" rtl="0" eaLnBrk="0">
              <a:lnSpc>
                <a:spcPts val="1020"/>
              </a:lnSpc>
            </a:pPr>
            <a:r>
              <a:rPr sz="800" spc="8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8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800" spc="8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r>
              <a:rPr sz="8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800" i="1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发表</a:t>
            </a:r>
            <a:r>
              <a:rPr sz="800" i="1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于</a:t>
            </a:r>
            <a:endParaRPr lang="en-US" altLang="en-US" sz="800" dirty="0"/>
          </a:p>
          <a:p>
            <a:pPr marL="42545" algn="l" rtl="0" eaLnBrk="0">
              <a:lnSpc>
                <a:spcPts val="995"/>
              </a:lnSpc>
            </a:pPr>
            <a:r>
              <a:rPr sz="800" i="1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3/11/200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9</a:t>
            </a:r>
            <a:endParaRPr lang="en-US" altLang="en-US" sz="800" dirty="0"/>
          </a:p>
        </p:txBody>
      </p:sp>
      <p:grpSp>
        <p:nvGrpSpPr>
          <p:cNvPr id="3" name="group 8"/>
          <p:cNvGrpSpPr/>
          <p:nvPr/>
        </p:nvGrpSpPr>
        <p:grpSpPr>
          <a:xfrm rot="21600000">
            <a:off x="999743" y="800100"/>
            <a:ext cx="324611" cy="4730496"/>
            <a:chOff x="0" y="0"/>
            <a:chExt cx="324611" cy="4730496"/>
          </a:xfrm>
        </p:grpSpPr>
        <p:sp>
          <p:nvSpPr>
            <p:cNvPr id="20" name="textbox 20"/>
            <p:cNvSpPr/>
            <p:nvPr/>
          </p:nvSpPr>
          <p:spPr>
            <a:xfrm rot="16200000">
              <a:off x="-2202941" y="2192203"/>
              <a:ext cx="4730750" cy="346709"/>
            </a:xfrm>
            <a:prstGeom prst="rect">
              <a:avLst/>
            </a:prstGeom>
            <a:solidFill>
              <a:srgbClr val="91B0FF"/>
            </a:solidFill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03000"/>
                </a:lnSpc>
              </a:pPr>
              <a:endParaRPr lang="en-US" altLang="en-US" sz="700" dirty="0"/>
            </a:p>
            <a:p>
              <a:pPr marL="3694430" algn="l" rtl="0" eaLnBrk="0">
                <a:lnSpc>
                  <a:spcPct val="98000"/>
                </a:lnSpc>
                <a:spcBef>
                  <a:spcPts val="5"/>
                </a:spcBef>
              </a:pPr>
              <a:r>
                <a:rPr sz="800" spc="4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外</a:t>
              </a:r>
              <a:r>
                <a:rPr sz="800" spc="3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部</a:t>
              </a:r>
              <a:endParaRPr lang="en-US" altLang="en-US" sz="800" dirty="0"/>
            </a:p>
          </p:txBody>
        </p:sp>
        <p:sp>
          <p:nvSpPr>
            <p:cNvPr id="21" name="textbox 21"/>
            <p:cNvSpPr/>
            <p:nvPr/>
          </p:nvSpPr>
          <p:spPr>
            <a:xfrm rot="16200000">
              <a:off x="49818" y="3231057"/>
              <a:ext cx="231140" cy="15621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3000"/>
                </a:lnSpc>
              </a:pPr>
              <a:endParaRPr lang="en-US" altLang="en-US" sz="100" dirty="0"/>
            </a:p>
            <a:p>
              <a:pPr marL="12700" algn="l" rtl="0" eaLnBrk="0">
                <a:lnSpc>
                  <a:spcPct val="98000"/>
                </a:lnSpc>
              </a:pPr>
              <a:r>
                <a:rPr sz="800" spc="1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内</a:t>
              </a:r>
              <a:r>
                <a:rPr sz="800" spc="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部</a:t>
              </a:r>
              <a:endParaRPr lang="en-US" altLang="en-US" sz="800" dirty="0"/>
            </a:p>
          </p:txBody>
        </p:sp>
      </p:grpSp>
      <p:sp>
        <p:nvSpPr>
          <p:cNvPr id="22" name="textbox 22"/>
          <p:cNvSpPr/>
          <p:nvPr/>
        </p:nvSpPr>
        <p:spPr>
          <a:xfrm>
            <a:off x="2630424" y="5250180"/>
            <a:ext cx="3618229" cy="434340"/>
          </a:xfrm>
          <a:prstGeom prst="rect">
            <a:avLst/>
          </a:prstGeom>
          <a:solidFill>
            <a:srgbClr val="80808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3000"/>
              </a:lnSpc>
            </a:pPr>
            <a:endParaRPr lang="en-US" altLang="en-US" sz="700" dirty="0"/>
          </a:p>
          <a:p>
            <a:pPr marL="55245" algn="l" rtl="0" eaLnBrk="0">
              <a:lnSpc>
                <a:spcPct val="84000"/>
              </a:lnSpc>
              <a:spcBef>
                <a:spcPts val="5"/>
              </a:spcBef>
            </a:pP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PD</a:t>
            </a:r>
            <a:endParaRPr lang="en-US" altLang="en-US" sz="800" dirty="0"/>
          </a:p>
          <a:p>
            <a:pPr marL="54610" algn="l" rtl="0" eaLnBrk="0">
              <a:lnSpc>
                <a:spcPts val="1030"/>
              </a:lnSpc>
              <a:spcBef>
                <a:spcPts val="95"/>
              </a:spcBef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800" b="1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800" spc="40" dirty="0">
                <a:ln w="3091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行</a:t>
            </a:r>
            <a:r>
              <a:rPr sz="8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业</a:t>
            </a:r>
            <a:r>
              <a:rPr sz="800" spc="40" dirty="0">
                <a:ln w="3091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r>
              <a:rPr sz="8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800" spc="40" dirty="0">
                <a:ln w="3091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8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r>
              <a:rPr sz="800" spc="40" dirty="0">
                <a:ln w="3091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合、</a:t>
            </a:r>
            <a:r>
              <a:rPr sz="8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800" spc="40" dirty="0">
                <a:ln w="3091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8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线</a:t>
            </a:r>
            <a:r>
              <a:rPr sz="800" spc="40" dirty="0">
                <a:ln w="3091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</a:t>
            </a:r>
            <a:r>
              <a:rPr sz="8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800" spc="40" dirty="0">
                <a:ln w="3091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品概念</a:t>
            </a:r>
            <a:r>
              <a:rPr sz="800" spc="10" dirty="0">
                <a:ln w="3091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定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义</a:t>
            </a:r>
            <a:endParaRPr lang="en-US" altLang="en-US" sz="800" dirty="0"/>
          </a:p>
        </p:txBody>
      </p:sp>
      <p:sp>
        <p:nvSpPr>
          <p:cNvPr id="23" name="textbox 23"/>
          <p:cNvSpPr/>
          <p:nvPr/>
        </p:nvSpPr>
        <p:spPr>
          <a:xfrm>
            <a:off x="2630424" y="2670048"/>
            <a:ext cx="3618229" cy="422909"/>
          </a:xfrm>
          <a:prstGeom prst="rect">
            <a:avLst/>
          </a:prstGeom>
          <a:solidFill>
            <a:srgbClr val="F2F2F2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5000"/>
              </a:lnSpc>
            </a:pPr>
            <a:endParaRPr lang="en-US" altLang="en-US" sz="200" dirty="0"/>
          </a:p>
          <a:p>
            <a:pPr marL="41910" algn="l" rtl="0" eaLnBrk="0">
              <a:lnSpc>
                <a:spcPts val="995"/>
              </a:lnSpc>
            </a:pP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框架</a:t>
            </a: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方法</a:t>
            </a:r>
            <a:r>
              <a:rPr sz="8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指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南</a:t>
            </a:r>
            <a:endParaRPr lang="en-US" altLang="en-US" sz="800" dirty="0"/>
          </a:p>
          <a:p>
            <a:pPr marL="38735" algn="l" rtl="0" eaLnBrk="0">
              <a:lnSpc>
                <a:spcPts val="1025"/>
              </a:lnSpc>
              <a:spcBef>
                <a:spcPts val="15"/>
              </a:spcBef>
            </a:pPr>
            <a:r>
              <a:rPr sz="800" spc="6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为</a:t>
            </a:r>
            <a:r>
              <a:rPr sz="800" spc="6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</a:t>
            </a:r>
            <a:r>
              <a:rPr sz="800" spc="6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户选择</a:t>
            </a:r>
            <a:r>
              <a:rPr sz="800" spc="6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最佳的模</a:t>
            </a:r>
            <a:r>
              <a:rPr sz="800" spc="6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800" spc="6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r>
              <a:rPr sz="800" spc="1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</a:t>
            </a:r>
            <a:r>
              <a:rPr sz="800" spc="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endParaRPr lang="en-US" altLang="en-US" sz="800" dirty="0"/>
          </a:p>
          <a:p>
            <a:pPr marL="41910" algn="l" rtl="0" eaLnBrk="0">
              <a:lnSpc>
                <a:spcPct val="85000"/>
              </a:lnSpc>
              <a:spcBef>
                <a:spcPts val="100"/>
              </a:spcBef>
            </a:pP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KNOW</a:t>
            </a: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ID</a:t>
            </a: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i="1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79198</a:t>
            </a:r>
            <a:r>
              <a:rPr sz="800" i="1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800" dirty="0"/>
          </a:p>
        </p:txBody>
      </p:sp>
      <p:sp>
        <p:nvSpPr>
          <p:cNvPr id="24" name="textbox 24"/>
          <p:cNvSpPr/>
          <p:nvPr/>
        </p:nvSpPr>
        <p:spPr>
          <a:xfrm>
            <a:off x="2630424" y="1245108"/>
            <a:ext cx="2386964" cy="571500"/>
          </a:xfrm>
          <a:prstGeom prst="rect">
            <a:avLst/>
          </a:prstGeom>
          <a:solidFill>
            <a:srgbClr val="F2F2F2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200" dirty="0"/>
          </a:p>
          <a:p>
            <a:pPr marL="42545" algn="l" rtl="0" eaLnBrk="0">
              <a:lnSpc>
                <a:spcPct val="98000"/>
              </a:lnSpc>
            </a:pP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外网文</a:t>
            </a:r>
            <a:r>
              <a:rPr sz="8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endParaRPr lang="en-US" altLang="en-US" sz="800" dirty="0"/>
          </a:p>
          <a:p>
            <a:pPr marL="38735" indent="6985" algn="l" rtl="0" eaLnBrk="0">
              <a:lnSpc>
                <a:spcPct val="106000"/>
              </a:lnSpc>
              <a:spcBef>
                <a:spcPts val="75"/>
              </a:spcBef>
            </a:pPr>
            <a:r>
              <a:rPr sz="800" spc="3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平台化和模</a:t>
            </a:r>
            <a:r>
              <a:rPr sz="800" spc="3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800" spc="3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化：</a:t>
            </a:r>
            <a:r>
              <a:rPr sz="800" spc="3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应对</a:t>
            </a:r>
            <a:r>
              <a:rPr sz="800" spc="3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日益增加的复</a:t>
            </a:r>
            <a:r>
              <a:rPr sz="800" spc="3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杂</a:t>
            </a:r>
            <a:r>
              <a:rPr sz="800" spc="3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性的明智</a:t>
            </a:r>
            <a:r>
              <a:rPr sz="800" spc="1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之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800" spc="3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举</a:t>
            </a:r>
            <a:r>
              <a:rPr sz="800" spc="1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800" dirty="0"/>
          </a:p>
          <a:p>
            <a:pPr marL="29210" algn="l" rtl="0" eaLnBrk="0">
              <a:lnSpc>
                <a:spcPts val="1025"/>
              </a:lnSpc>
            </a:pPr>
            <a:r>
              <a:rPr sz="800" i="1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发表于</a:t>
            </a:r>
            <a:r>
              <a:rPr sz="800" i="1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2014</a:t>
            </a:r>
            <a:r>
              <a:rPr sz="800" i="1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年</a:t>
            </a:r>
            <a:r>
              <a:rPr sz="800" i="1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r>
              <a:rPr sz="800" i="1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月</a:t>
            </a:r>
            <a:r>
              <a:rPr sz="800" i="1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800" i="1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日</a:t>
            </a:r>
            <a:endParaRPr lang="en-US" altLang="en-US" sz="800" dirty="0"/>
          </a:p>
        </p:txBody>
      </p:sp>
      <p:sp>
        <p:nvSpPr>
          <p:cNvPr id="25" name="textbox 25"/>
          <p:cNvSpPr/>
          <p:nvPr/>
        </p:nvSpPr>
        <p:spPr>
          <a:xfrm>
            <a:off x="112978" y="255327"/>
            <a:ext cx="2426970" cy="5378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5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平台和模块战略工具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包</a:t>
            </a:r>
            <a:endParaRPr lang="en-US" altLang="en-US" sz="1800" dirty="0"/>
          </a:p>
          <a:p>
            <a:pPr marL="22225" algn="l" rtl="0" eaLnBrk="0">
              <a:lnSpc>
                <a:spcPct val="97000"/>
              </a:lnSpc>
              <a:spcBef>
                <a:spcPts val="80"/>
              </a:spcBef>
            </a:pPr>
            <a:r>
              <a:rPr sz="1500" spc="8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主要文件概</a:t>
            </a:r>
            <a:r>
              <a:rPr sz="1500" spc="5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述</a:t>
            </a:r>
            <a:endParaRPr lang="en-US" altLang="en-US" sz="1500" dirty="0"/>
          </a:p>
        </p:txBody>
      </p:sp>
      <p:sp>
        <p:nvSpPr>
          <p:cNvPr id="26" name="textbox 26"/>
          <p:cNvSpPr/>
          <p:nvPr/>
        </p:nvSpPr>
        <p:spPr>
          <a:xfrm>
            <a:off x="2630424" y="4791455"/>
            <a:ext cx="2386964" cy="448944"/>
          </a:xfrm>
          <a:prstGeom prst="rect">
            <a:avLst/>
          </a:prstGeom>
          <a:solidFill>
            <a:srgbClr val="F2F2F2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3000"/>
              </a:lnSpc>
            </a:pPr>
            <a:endParaRPr lang="en-US" altLang="en-US" sz="300" dirty="0"/>
          </a:p>
          <a:p>
            <a:pPr marL="45720" algn="l" rtl="0" eaLnBrk="0">
              <a:lnSpc>
                <a:spcPct val="84000"/>
              </a:lnSpc>
              <a:spcBef>
                <a:spcPts val="0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PD</a:t>
            </a:r>
            <a:endParaRPr lang="en-US" altLang="en-US" sz="800" dirty="0"/>
          </a:p>
          <a:p>
            <a:pPr marL="50165" indent="-7620" algn="l" rtl="0" eaLnBrk="0">
              <a:lnSpc>
                <a:spcPct val="101000"/>
              </a:lnSpc>
              <a:spcBef>
                <a:spcPts val="100"/>
              </a:spcBef>
            </a:pPr>
            <a:r>
              <a:rPr sz="800" spc="3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研</a:t>
            </a:r>
            <a:r>
              <a:rPr sz="800" spc="3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发</a:t>
            </a:r>
            <a:r>
              <a:rPr sz="800" spc="3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体系杠杆</a:t>
            </a:r>
            <a:r>
              <a:rPr sz="8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800" spc="3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：</a:t>
            </a:r>
            <a:r>
              <a:rPr sz="800" spc="3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800" spc="3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品架构和模</a:t>
            </a:r>
            <a:r>
              <a:rPr sz="800" spc="3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800" spc="3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r>
              <a:rPr sz="800" spc="2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知</a:t>
            </a:r>
            <a:r>
              <a:rPr sz="800" spc="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网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ID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00" i="1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7079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51</a:t>
            </a:r>
            <a:endParaRPr lang="en-US" altLang="en-US" sz="800" dirty="0"/>
          </a:p>
        </p:txBody>
      </p:sp>
      <p:grpSp>
        <p:nvGrpSpPr>
          <p:cNvPr id="5" name="group 10"/>
          <p:cNvGrpSpPr/>
          <p:nvPr/>
        </p:nvGrpSpPr>
        <p:grpSpPr>
          <a:xfrm rot="21600000">
            <a:off x="3818953" y="1824228"/>
            <a:ext cx="1198054" cy="822959"/>
            <a:chOff x="0" y="0"/>
            <a:chExt cx="1198054" cy="822959"/>
          </a:xfrm>
        </p:grpSpPr>
        <p:sp>
          <p:nvSpPr>
            <p:cNvPr id="27" name="rect"/>
            <p:cNvSpPr/>
            <p:nvPr/>
          </p:nvSpPr>
          <p:spPr>
            <a:xfrm>
              <a:off x="44386" y="0"/>
              <a:ext cx="1153667" cy="822959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" name="textbox 28"/>
            <p:cNvSpPr/>
            <p:nvPr/>
          </p:nvSpPr>
          <p:spPr>
            <a:xfrm>
              <a:off x="61071" y="20844"/>
              <a:ext cx="1116964" cy="543559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0000"/>
                </a:lnSpc>
              </a:pPr>
              <a:endParaRPr lang="en-US" altLang="en-US" sz="100" dirty="0"/>
            </a:p>
            <a:p>
              <a:pPr marL="26035" algn="l" rtl="0" eaLnBrk="0">
                <a:lnSpc>
                  <a:spcPct val="98000"/>
                </a:lnSpc>
              </a:pPr>
              <a:r>
                <a:rPr sz="8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外网文</a:t>
              </a:r>
              <a:r>
                <a:rPr sz="8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章</a:t>
              </a:r>
              <a:endParaRPr lang="en-US" altLang="en-US" sz="800" dirty="0"/>
            </a:p>
            <a:p>
              <a:pPr marL="26035" indent="1270" algn="l" rtl="0" eaLnBrk="0">
                <a:lnSpc>
                  <a:spcPct val="105000"/>
                </a:lnSpc>
                <a:spcBef>
                  <a:spcPts val="20"/>
                </a:spcBef>
              </a:pPr>
              <a:r>
                <a:rPr sz="800" spc="5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汽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车</a:t>
              </a:r>
              <a:r>
                <a:rPr sz="800" spc="5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技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术应</a:t>
              </a:r>
              <a:r>
                <a:rPr sz="800" spc="5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用于低</a:t>
              </a:r>
              <a:r>
                <a:rPr sz="800" spc="5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产</a:t>
              </a:r>
              <a:r>
                <a:rPr sz="800" spc="2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量</a:t>
              </a:r>
              <a:r>
                <a:rPr sz="800" spc="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</a:t>
              </a:r>
              <a:r>
                <a:rPr sz="800" spc="40" dirty="0">
                  <a:ln w="30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round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行</a:t>
              </a:r>
              <a:r>
                <a:rPr sz="800" spc="3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业</a:t>
              </a:r>
              <a:endParaRPr lang="en-US" altLang="en-US" sz="800" dirty="0"/>
            </a:p>
            <a:p>
              <a:pPr marL="12700" algn="l" rtl="0" eaLnBrk="0">
                <a:lnSpc>
                  <a:spcPts val="1030"/>
                </a:lnSpc>
                <a:spcBef>
                  <a:spcPts val="75"/>
                </a:spcBef>
              </a:pPr>
              <a:r>
                <a:rPr sz="800" i="1" spc="16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进行</a:t>
              </a:r>
              <a:r>
                <a:rPr sz="800" i="1" spc="1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中</a:t>
              </a:r>
              <a:endParaRPr lang="en-US" altLang="en-US" sz="800" dirty="0"/>
            </a:p>
          </p:txBody>
        </p:sp>
        <p:sp>
          <p:nvSpPr>
            <p:cNvPr id="29" name="rect"/>
            <p:cNvSpPr/>
            <p:nvPr/>
          </p:nvSpPr>
          <p:spPr>
            <a:xfrm>
              <a:off x="0" y="4571"/>
              <a:ext cx="9525" cy="813942"/>
            </a:xfrm>
            <a:prstGeom prst="rect">
              <a:avLst/>
            </a:prstGeom>
            <a:solidFill>
              <a:srgbClr val="7F7F7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0" name="textbox 30"/>
          <p:cNvSpPr/>
          <p:nvPr/>
        </p:nvSpPr>
        <p:spPr>
          <a:xfrm>
            <a:off x="1374647" y="3095244"/>
            <a:ext cx="1178560" cy="846455"/>
          </a:xfrm>
          <a:prstGeom prst="rect">
            <a:avLst/>
          </a:prstGeom>
          <a:solidFill>
            <a:srgbClr val="F2F2F2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2000"/>
              </a:lnSpc>
            </a:pPr>
            <a:endParaRPr lang="en-US" altLang="en-US" sz="200" dirty="0"/>
          </a:p>
          <a:p>
            <a:pPr marL="43815" algn="l" rtl="0" eaLnBrk="0">
              <a:lnSpc>
                <a:spcPts val="1020"/>
              </a:lnSpc>
              <a:spcBef>
                <a:spcPts val="0"/>
              </a:spcBef>
            </a:pPr>
            <a:r>
              <a:rPr sz="8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知识</a:t>
            </a:r>
            <a:r>
              <a:rPr sz="8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endParaRPr lang="en-US" altLang="en-US" sz="800" dirty="0"/>
          </a:p>
          <a:p>
            <a:pPr marL="41910" indent="-635" algn="l" rtl="0" eaLnBrk="0">
              <a:lnSpc>
                <a:spcPct val="102000"/>
              </a:lnSpc>
              <a:spcBef>
                <a:spcPts val="5"/>
              </a:spcBef>
            </a:pPr>
            <a:r>
              <a:rPr sz="800" spc="5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快速全面</a:t>
            </a:r>
            <a:r>
              <a:rPr sz="800" spc="5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评</a:t>
            </a:r>
            <a:r>
              <a:rPr sz="800" spc="5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估模</a:t>
            </a:r>
            <a:r>
              <a:rPr sz="800" spc="5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800" spc="5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r>
              <a:rPr sz="800" spc="4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800" spc="1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会</a:t>
            </a:r>
            <a:endParaRPr lang="en-US" altLang="en-US" sz="800" dirty="0"/>
          </a:p>
          <a:p>
            <a:pPr marL="41275" algn="l" rtl="0" eaLnBrk="0">
              <a:lnSpc>
                <a:spcPct val="85000"/>
              </a:lnSpc>
              <a:spcBef>
                <a:spcPts val="185"/>
              </a:spcBef>
            </a:pP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KNOW</a:t>
            </a: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i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ID</a:t>
            </a:r>
            <a:r>
              <a:rPr sz="8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i="1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79180</a:t>
            </a:r>
            <a:r>
              <a:rPr sz="800" i="1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800" dirty="0"/>
          </a:p>
        </p:txBody>
      </p:sp>
      <p:sp>
        <p:nvSpPr>
          <p:cNvPr id="31" name="textbox 31"/>
          <p:cNvSpPr/>
          <p:nvPr/>
        </p:nvSpPr>
        <p:spPr>
          <a:xfrm>
            <a:off x="1374647" y="5731764"/>
            <a:ext cx="1178560" cy="284479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500" dirty="0"/>
          </a:p>
          <a:p>
            <a:pPr marL="78105" algn="l" rtl="0" eaLnBrk="0">
              <a:lnSpc>
                <a:spcPts val="1025"/>
              </a:lnSpc>
              <a:spcBef>
                <a:spcPts val="5"/>
              </a:spcBef>
            </a:pPr>
            <a:r>
              <a:rPr sz="800" spc="5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快速诊</a:t>
            </a:r>
            <a:r>
              <a:rPr sz="800" spc="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断</a:t>
            </a:r>
            <a:endParaRPr lang="en-US" altLang="en-US" sz="800" dirty="0"/>
          </a:p>
        </p:txBody>
      </p:sp>
      <p:sp>
        <p:nvSpPr>
          <p:cNvPr id="32" name="textbox 32"/>
          <p:cNvSpPr/>
          <p:nvPr/>
        </p:nvSpPr>
        <p:spPr>
          <a:xfrm>
            <a:off x="2630424" y="5731764"/>
            <a:ext cx="1153794" cy="285750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500" dirty="0"/>
          </a:p>
          <a:p>
            <a:pPr marL="80645" algn="l" rtl="0" eaLnBrk="0">
              <a:lnSpc>
                <a:spcPts val="1030"/>
              </a:lnSpc>
              <a:spcBef>
                <a:spcPts val="5"/>
              </a:spcBef>
            </a:pPr>
            <a:r>
              <a:rPr sz="800" spc="5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全面的模块</a:t>
            </a:r>
            <a:r>
              <a:rPr sz="800" spc="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endParaRPr lang="en-US" altLang="en-US" sz="800" dirty="0"/>
          </a:p>
        </p:txBody>
      </p:sp>
      <p:sp>
        <p:nvSpPr>
          <p:cNvPr id="33" name="textbox 33"/>
          <p:cNvSpPr/>
          <p:nvPr/>
        </p:nvSpPr>
        <p:spPr>
          <a:xfrm>
            <a:off x="3863340" y="5731764"/>
            <a:ext cx="1153794" cy="285115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500" dirty="0"/>
          </a:p>
          <a:p>
            <a:pPr marL="83185" algn="l" rtl="0" eaLnBrk="0">
              <a:lnSpc>
                <a:spcPts val="1030"/>
              </a:lnSpc>
              <a:spcBef>
                <a:spcPts val="5"/>
              </a:spcBef>
            </a:pPr>
            <a:r>
              <a:rPr sz="8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系统级模块</a:t>
            </a:r>
            <a:r>
              <a:rPr sz="800" spc="3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endParaRPr lang="en-US" altLang="en-US" sz="800" dirty="0"/>
          </a:p>
        </p:txBody>
      </p:sp>
      <p:sp>
        <p:nvSpPr>
          <p:cNvPr id="34" name="textbox 34"/>
          <p:cNvSpPr/>
          <p:nvPr/>
        </p:nvSpPr>
        <p:spPr>
          <a:xfrm>
            <a:off x="5096255" y="5731764"/>
            <a:ext cx="1152525" cy="284479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500" dirty="0"/>
          </a:p>
          <a:p>
            <a:pPr marL="74295" algn="l" rtl="0" eaLnBrk="0">
              <a:lnSpc>
                <a:spcPts val="1025"/>
              </a:lnSpc>
              <a:spcBef>
                <a:spcPts val="5"/>
              </a:spcBef>
            </a:pPr>
            <a:r>
              <a:rPr sz="800" spc="6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项目模块</a:t>
            </a:r>
            <a:r>
              <a:rPr sz="800" spc="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endParaRPr lang="en-US" altLang="en-US" sz="800" dirty="0"/>
          </a:p>
        </p:txBody>
      </p:sp>
      <p:sp>
        <p:nvSpPr>
          <p:cNvPr id="35" name="textbox 35"/>
          <p:cNvSpPr/>
          <p:nvPr/>
        </p:nvSpPr>
        <p:spPr>
          <a:xfrm>
            <a:off x="7559040" y="5731764"/>
            <a:ext cx="1104900" cy="285115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500" dirty="0"/>
          </a:p>
          <a:p>
            <a:pPr marL="82550" algn="l" rtl="0" eaLnBrk="0">
              <a:lnSpc>
                <a:spcPts val="1030"/>
              </a:lnSpc>
              <a:spcBef>
                <a:spcPts val="5"/>
              </a:spcBef>
            </a:pPr>
            <a:r>
              <a:rPr sz="800" spc="5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平台的质量</a:t>
            </a:r>
            <a:r>
              <a:rPr sz="8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管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理</a:t>
            </a:r>
            <a:endParaRPr lang="en-US" altLang="en-US" sz="800" dirty="0"/>
          </a:p>
        </p:txBody>
      </p:sp>
      <p:sp>
        <p:nvSpPr>
          <p:cNvPr id="36" name="textbox 36"/>
          <p:cNvSpPr/>
          <p:nvPr/>
        </p:nvSpPr>
        <p:spPr>
          <a:xfrm>
            <a:off x="278463" y="5726700"/>
            <a:ext cx="351790" cy="5264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27000"/>
              </a:lnSpc>
            </a:pPr>
            <a:endParaRPr lang="en-US" altLang="en-US" sz="100" dirty="0"/>
          </a:p>
          <a:p>
            <a:pPr marL="15875" indent="-3175" algn="l" rtl="0" eaLnBrk="0">
              <a:lnSpc>
                <a:spcPct val="106000"/>
              </a:lnSpc>
            </a:pPr>
            <a:r>
              <a:rPr sz="800" spc="5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办</a:t>
            </a:r>
            <a:r>
              <a:rPr sz="800" spc="5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r>
              <a:rPr sz="8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800" spc="5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格式</a:t>
            </a:r>
            <a:r>
              <a:rPr sz="800" spc="4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endParaRPr lang="en-US" altLang="en-US" sz="800" dirty="0"/>
          </a:p>
          <a:p>
            <a:pPr algn="l" rtl="0" eaLnBrk="0">
              <a:lnSpc>
                <a:spcPct val="112000"/>
              </a:lnSpc>
            </a:pPr>
            <a:endParaRPr lang="en-US" altLang="en-US" sz="700" dirty="0"/>
          </a:p>
          <a:p>
            <a:pPr algn="l" rtl="0" eaLnBrk="0">
              <a:lnSpc>
                <a:spcPct val="7000"/>
              </a:lnSpc>
            </a:pPr>
            <a:endParaRPr lang="en-US" altLang="en-US" sz="100" dirty="0"/>
          </a:p>
          <a:p>
            <a:pPr marL="17145" algn="l" rtl="0" eaLnBrk="0">
              <a:lnSpc>
                <a:spcPts val="1025"/>
              </a:lnSpc>
            </a:pPr>
            <a:r>
              <a:rPr sz="800" spc="3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阶</a:t>
            </a:r>
            <a:r>
              <a:rPr sz="800" spc="2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1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段</a:t>
            </a:r>
            <a:endParaRPr lang="en-US" altLang="en-US" sz="800" dirty="0"/>
          </a:p>
        </p:txBody>
      </p:sp>
      <p:sp>
        <p:nvSpPr>
          <p:cNvPr id="37" name="textbox 37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38" name="textbox 38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39" name="textbox 39"/>
          <p:cNvSpPr/>
          <p:nvPr/>
        </p:nvSpPr>
        <p:spPr>
          <a:xfrm>
            <a:off x="7663280" y="315006"/>
            <a:ext cx="633730" cy="1390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本文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件的重点</a:t>
            </a:r>
            <a:endParaRPr lang="en-US" altLang="en-US" sz="800" dirty="0"/>
          </a:p>
        </p:txBody>
      </p:sp>
      <p:sp>
        <p:nvSpPr>
          <p:cNvPr id="40" name="textbox 40"/>
          <p:cNvSpPr/>
          <p:nvPr/>
        </p:nvSpPr>
        <p:spPr>
          <a:xfrm>
            <a:off x="285063" y="813959"/>
            <a:ext cx="494665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PD</a:t>
            </a:r>
            <a:r>
              <a:rPr sz="800" spc="7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和文</a:t>
            </a:r>
            <a:r>
              <a:rPr sz="800" spc="40" dirty="0">
                <a:ln w="30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件</a:t>
            </a:r>
            <a:endParaRPr lang="en-US" altLang="en-US" sz="800" dirty="0"/>
          </a:p>
        </p:txBody>
      </p:sp>
      <p:sp>
        <p:nvSpPr>
          <p:cNvPr id="41" name="path"/>
          <p:cNvSpPr/>
          <p:nvPr/>
        </p:nvSpPr>
        <p:spPr>
          <a:xfrm>
            <a:off x="2587561" y="1255776"/>
            <a:ext cx="9525" cy="4749685"/>
          </a:xfrm>
          <a:custGeom>
            <a:avLst/>
            <a:gdLst/>
            <a:ahLst/>
            <a:cxnLst/>
            <a:rect l="0" t="0" r="0" b="0"/>
            <a:pathLst>
              <a:path w="15" h="7479">
                <a:moveTo>
                  <a:pt x="7" y="0"/>
                </a:moveTo>
                <a:lnTo>
                  <a:pt x="7" y="7479"/>
                </a:lnTo>
              </a:path>
            </a:pathLst>
          </a:custGeom>
          <a:noFill/>
          <a:ln w="9525" cap="flat">
            <a:solidFill>
              <a:srgbClr val="7F7F7F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" name="path"/>
          <p:cNvSpPr/>
          <p:nvPr/>
        </p:nvSpPr>
        <p:spPr>
          <a:xfrm>
            <a:off x="5051869" y="1248156"/>
            <a:ext cx="9525" cy="3967987"/>
          </a:xfrm>
          <a:custGeom>
            <a:avLst/>
            <a:gdLst/>
            <a:ahLst/>
            <a:cxnLst/>
            <a:rect l="0" t="0" r="0" b="0"/>
            <a:pathLst>
              <a:path w="15" h="6248">
                <a:moveTo>
                  <a:pt x="7" y="0"/>
                </a:moveTo>
                <a:lnTo>
                  <a:pt x="7" y="2196"/>
                </a:lnTo>
                <a:moveTo>
                  <a:pt x="7" y="2908"/>
                </a:moveTo>
                <a:lnTo>
                  <a:pt x="7" y="6248"/>
                </a:lnTo>
              </a:path>
            </a:pathLst>
          </a:custGeom>
          <a:noFill/>
          <a:ln w="9525" cap="flat">
            <a:solidFill>
              <a:srgbClr val="7F7F7F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" name="textbox 43"/>
          <p:cNvSpPr/>
          <p:nvPr/>
        </p:nvSpPr>
        <p:spPr>
          <a:xfrm>
            <a:off x="8422055" y="6429552"/>
            <a:ext cx="208279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 </a:t>
            </a:r>
            <a:r>
              <a:rPr sz="8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44" name="rect"/>
          <p:cNvSpPr/>
          <p:nvPr/>
        </p:nvSpPr>
        <p:spPr>
          <a:xfrm>
            <a:off x="7417307" y="298704"/>
            <a:ext cx="155447" cy="155447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" name="path"/>
          <p:cNvSpPr/>
          <p:nvPr/>
        </p:nvSpPr>
        <p:spPr>
          <a:xfrm>
            <a:off x="3818953" y="3095244"/>
            <a:ext cx="9525" cy="1670176"/>
          </a:xfrm>
          <a:custGeom>
            <a:avLst/>
            <a:gdLst/>
            <a:ahLst/>
            <a:cxnLst/>
            <a:rect l="0" t="0" r="0" b="0"/>
            <a:pathLst>
              <a:path w="15" h="2630">
                <a:moveTo>
                  <a:pt x="7" y="0"/>
                </a:moveTo>
                <a:lnTo>
                  <a:pt x="7" y="2630"/>
                </a:lnTo>
              </a:path>
            </a:pathLst>
          </a:custGeom>
          <a:noFill/>
          <a:ln w="9525" cap="flat">
            <a:solidFill>
              <a:srgbClr val="7F7F7F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" name="path"/>
          <p:cNvSpPr/>
          <p:nvPr/>
        </p:nvSpPr>
        <p:spPr>
          <a:xfrm>
            <a:off x="8656888" y="6038655"/>
            <a:ext cx="57917" cy="227465"/>
          </a:xfrm>
          <a:custGeom>
            <a:avLst/>
            <a:gdLst/>
            <a:ahLst/>
            <a:cxnLst/>
            <a:rect l="0" t="0" r="0" b="0"/>
            <a:pathLst>
              <a:path w="91" h="358">
                <a:moveTo>
                  <a:pt x="14" y="5"/>
                </a:moveTo>
                <a:lnTo>
                  <a:pt x="77" y="179"/>
                </a:lnTo>
                <a:lnTo>
                  <a:pt x="14" y="353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" name="path"/>
          <p:cNvSpPr/>
          <p:nvPr/>
        </p:nvSpPr>
        <p:spPr>
          <a:xfrm>
            <a:off x="7542968" y="6038664"/>
            <a:ext cx="57797" cy="227447"/>
          </a:xfrm>
          <a:custGeom>
            <a:avLst/>
            <a:gdLst/>
            <a:ahLst/>
            <a:cxnLst/>
            <a:rect l="0" t="0" r="0" b="0"/>
            <a:pathLst>
              <a:path w="91" h="358">
                <a:moveTo>
                  <a:pt x="14" y="5"/>
                </a:moveTo>
                <a:lnTo>
                  <a:pt x="76" y="179"/>
                </a:lnTo>
                <a:lnTo>
                  <a:pt x="14" y="353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" name="path"/>
          <p:cNvSpPr/>
          <p:nvPr/>
        </p:nvSpPr>
        <p:spPr>
          <a:xfrm>
            <a:off x="2577776" y="6038664"/>
            <a:ext cx="57796" cy="227447"/>
          </a:xfrm>
          <a:custGeom>
            <a:avLst/>
            <a:gdLst/>
            <a:ahLst/>
            <a:cxnLst/>
            <a:rect l="0" t="0" r="0" b="0"/>
            <a:pathLst>
              <a:path w="91" h="358">
                <a:moveTo>
                  <a:pt x="14" y="5"/>
                </a:moveTo>
                <a:lnTo>
                  <a:pt x="76" y="179"/>
                </a:lnTo>
                <a:lnTo>
                  <a:pt x="14" y="353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44" name="table 1944"/>
          <p:cNvGraphicFramePr>
            <a:graphicFrameLocks noGrp="1"/>
          </p:cNvGraphicFramePr>
          <p:nvPr/>
        </p:nvGraphicFramePr>
        <p:xfrm>
          <a:off x="2027301" y="1347597"/>
          <a:ext cx="4802505" cy="1559559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405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300" dirty="0"/>
                    </a:p>
                    <a:p>
                      <a:pPr marL="88900" algn="l" rtl="0" eaLnBrk="0">
                        <a:lnSpc>
                          <a:spcPct val="97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规模和价值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25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今天真实的市场容量和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价值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市场增长和未来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绘制竞争者战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图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3000"/>
                        </a:lnSpc>
                        <a:spcBef>
                          <a:spcPts val="20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市场细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945" name="table 1945"/>
          <p:cNvGraphicFramePr>
            <a:graphicFrameLocks noGrp="1"/>
          </p:cNvGraphicFramePr>
          <p:nvPr/>
        </p:nvGraphicFramePr>
        <p:xfrm>
          <a:off x="2027301" y="4576953"/>
          <a:ext cx="4802505" cy="1559560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405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300" dirty="0"/>
                    </a:p>
                    <a:p>
                      <a:pPr marL="8445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驱动因素和技术解</a:t>
                      </a:r>
                      <a:endParaRPr lang="en-US" altLang="en-US" sz="1400" dirty="0"/>
                    </a:p>
                    <a:p>
                      <a:pPr marL="83820" algn="l" rtl="0" eaLnBrk="0">
                        <a:lnSpc>
                          <a:spcPts val="1835"/>
                        </a:lnSpc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方案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460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不同业绩水平的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费用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4000"/>
                        </a:lnSpc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产品之间的成本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差异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946" name="table 1946"/>
          <p:cNvGraphicFramePr>
            <a:graphicFrameLocks noGrp="1"/>
          </p:cNvGraphicFramePr>
          <p:nvPr/>
        </p:nvGraphicFramePr>
        <p:xfrm>
          <a:off x="2029714" y="2965450"/>
          <a:ext cx="4796155" cy="1551939"/>
        </p:xfrm>
        <a:graphic>
          <a:graphicData uri="http://schemas.openxmlformats.org/drawingml/2006/table">
            <a:tbl>
              <a:tblPr/>
              <a:tblGrid>
                <a:gridCol w="4796155"/>
              </a:tblGrid>
              <a:tr h="15392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300" dirty="0"/>
                    </a:p>
                    <a:p>
                      <a:pPr marL="8636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需求和要求</a:t>
                      </a:r>
                      <a:endParaRPr lang="en-US" altLang="en-US" sz="1400" dirty="0"/>
                    </a:p>
                    <a:p>
                      <a:pPr marL="1911350" algn="l" rtl="0" eaLnBrk="0">
                        <a:lnSpc>
                          <a:spcPct val="82000"/>
                        </a:lnSpc>
                        <a:spcBef>
                          <a:spcPts val="125"/>
                        </a:spcBef>
                      </a:pPr>
                      <a:r>
                        <a:rPr sz="1700" spc="5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客户决策</a:t>
                      </a:r>
                      <a:r>
                        <a:rPr sz="1400" spc="4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历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程</a:t>
                      </a:r>
                      <a:endParaRPr lang="en-US" altLang="en-US" sz="1400" dirty="0"/>
                    </a:p>
                    <a:p>
                      <a:pPr marL="191135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基于市场的规格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和特点</a:t>
                      </a:r>
                      <a:endParaRPr lang="en-US" altLang="en-US" sz="1400" dirty="0"/>
                    </a:p>
                    <a:p>
                      <a:pPr marL="1911350" algn="l" rtl="0" eaLnBrk="0">
                        <a:lnSpc>
                          <a:spcPct val="83000"/>
                        </a:lnSpc>
                        <a:spcBef>
                          <a:spcPts val="15"/>
                        </a:spcBef>
                      </a:pPr>
                      <a:r>
                        <a:rPr sz="1700" spc="6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技术趋</a:t>
                      </a:r>
                      <a:r>
                        <a:rPr sz="1400" spc="4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</a:t>
                      </a:r>
                      <a:endParaRPr lang="en-US" altLang="en-US" sz="14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947" name="table 1947"/>
          <p:cNvGraphicFramePr>
            <a:graphicFrameLocks noGrp="1"/>
          </p:cNvGraphicFramePr>
          <p:nvPr/>
        </p:nvGraphicFramePr>
        <p:xfrm>
          <a:off x="7251572" y="1338453"/>
          <a:ext cx="1461769" cy="4806950"/>
        </p:xfrm>
        <a:graphic>
          <a:graphicData uri="http://schemas.openxmlformats.org/drawingml/2006/table">
            <a:tbl>
              <a:tblPr/>
              <a:tblGrid>
                <a:gridCol w="1461769"/>
              </a:tblGrid>
              <a:tr h="47879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700" dirty="0"/>
                    </a:p>
                    <a:p>
                      <a:pPr marL="65405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块化产品设计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marL="87630" algn="l" rtl="0" eaLnBrk="0">
                        <a:lnSpc>
                          <a:spcPct val="98000"/>
                        </a:lnSpc>
                        <a:spcBef>
                          <a:spcPts val="430"/>
                        </a:spcBef>
                      </a:pP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要解决的问题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4000"/>
                        </a:lnSpc>
                        <a:spcBef>
                          <a:spcPts val="38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模块的区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  <a:p>
                      <a:pPr marL="280035" indent="-180975" algn="l" rtl="0" eaLnBrk="0">
                        <a:lnSpc>
                          <a:spcPct val="85000"/>
                        </a:lnSpc>
                        <a:spcBef>
                          <a:spcPts val="30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数  量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4000"/>
                        </a:lnSpc>
                        <a:spcBef>
                          <a:spcPts val="540"/>
                        </a:spcBef>
                      </a:pPr>
                      <a:r>
                        <a:rPr sz="17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合并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3000"/>
                        </a:lnSpc>
                        <a:spcBef>
                          <a:spcPts val="310"/>
                        </a:spcBef>
                      </a:pPr>
                      <a:r>
                        <a:rPr sz="17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介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400" dirty="0"/>
                    </a:p>
                    <a:p>
                      <a:pPr marL="280670" indent="-181610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模块化的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组合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48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49" name="textbox 1949"/>
          <p:cNvSpPr/>
          <p:nvPr/>
        </p:nvSpPr>
        <p:spPr>
          <a:xfrm>
            <a:off x="112978" y="255327"/>
            <a:ext cx="6615430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需要考虑</a:t>
            </a:r>
            <a:r>
              <a:rPr sz="1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个关键路径，以衍生出基于市场的模块化产品设计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800" dirty="0"/>
          </a:p>
        </p:txBody>
      </p:sp>
      <p:sp>
        <p:nvSpPr>
          <p:cNvPr id="1950" name="textbox 1950"/>
          <p:cNvSpPr/>
          <p:nvPr/>
        </p:nvSpPr>
        <p:spPr>
          <a:xfrm>
            <a:off x="105155" y="1623060"/>
            <a:ext cx="1430019" cy="102616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marL="81915" algn="l" rtl="0" eaLnBrk="0">
              <a:lnSpc>
                <a:spcPts val="1705"/>
              </a:lnSpc>
              <a:spcBef>
                <a:spcPts val="0"/>
              </a:spcBef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场</a:t>
            </a: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在哪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里？</a:t>
            </a:r>
            <a:endParaRPr lang="en-US" altLang="en-US" sz="1400" dirty="0"/>
          </a:p>
        </p:txBody>
      </p:sp>
      <p:sp>
        <p:nvSpPr>
          <p:cNvPr id="1951" name="textbox 1951"/>
          <p:cNvSpPr/>
          <p:nvPr/>
        </p:nvSpPr>
        <p:spPr>
          <a:xfrm>
            <a:off x="105155" y="4852416"/>
            <a:ext cx="1430019" cy="102616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95000"/>
              </a:lnSpc>
            </a:pPr>
            <a:endParaRPr lang="en-US" altLang="en-US" sz="1000" dirty="0"/>
          </a:p>
          <a:p>
            <a:pPr marL="83820" indent="-1905" algn="l" rtl="0" eaLnBrk="0">
              <a:lnSpc>
                <a:spcPct val="100000"/>
              </a:lnSpc>
              <a:spcBef>
                <a:spcPts val="0"/>
              </a:spcBef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有哪些技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术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解决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400" spc="-9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方案</a:t>
            </a:r>
            <a:r>
              <a:rPr sz="1400" spc="-8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1400" dirty="0"/>
          </a:p>
        </p:txBody>
      </p:sp>
      <p:sp>
        <p:nvSpPr>
          <p:cNvPr id="1952" name="textbox 1952"/>
          <p:cNvSpPr/>
          <p:nvPr/>
        </p:nvSpPr>
        <p:spPr>
          <a:xfrm>
            <a:off x="105155" y="3238500"/>
            <a:ext cx="1430019" cy="1024889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94000"/>
              </a:lnSpc>
            </a:pPr>
            <a:endParaRPr lang="en-US" altLang="en-US" sz="1000" dirty="0"/>
          </a:p>
          <a:p>
            <a:pPr marL="81280" indent="-6985" algn="l" rtl="0" eaLnBrk="0">
              <a:lnSpc>
                <a:spcPct val="100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400" spc="1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1400" spc="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需要涵盖哪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400" spc="-6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些内容</a:t>
            </a:r>
            <a:r>
              <a:rPr sz="1400" spc="-3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1400" dirty="0"/>
          </a:p>
        </p:txBody>
      </p:sp>
      <p:graphicFrame>
        <p:nvGraphicFramePr>
          <p:cNvPr id="1953" name="table 1953"/>
          <p:cNvGraphicFramePr>
            <a:graphicFrameLocks noGrp="1"/>
          </p:cNvGraphicFramePr>
          <p:nvPr/>
        </p:nvGraphicFramePr>
        <p:xfrm>
          <a:off x="2285555" y="1866455"/>
          <a:ext cx="1428750" cy="960754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512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954" name="table 1954"/>
          <p:cNvGraphicFramePr>
            <a:graphicFrameLocks noGrp="1"/>
          </p:cNvGraphicFramePr>
          <p:nvPr/>
        </p:nvGraphicFramePr>
        <p:xfrm>
          <a:off x="2285555" y="3481895"/>
          <a:ext cx="1428750" cy="958850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49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955" name="table 1955"/>
          <p:cNvGraphicFramePr>
            <a:graphicFrameLocks noGrp="1"/>
          </p:cNvGraphicFramePr>
          <p:nvPr/>
        </p:nvGraphicFramePr>
        <p:xfrm>
          <a:off x="2285555" y="5097399"/>
          <a:ext cx="1428750" cy="958850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49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956" name="picture 19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295144" y="1876044"/>
            <a:ext cx="1409700" cy="941832"/>
          </a:xfrm>
          <a:prstGeom prst="rect">
            <a:avLst/>
          </a:prstGeom>
        </p:spPr>
      </p:pic>
      <p:pic>
        <p:nvPicPr>
          <p:cNvPr id="1957" name="picture 19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2295144" y="3491484"/>
            <a:ext cx="1409700" cy="940308"/>
          </a:xfrm>
          <a:prstGeom prst="rect">
            <a:avLst/>
          </a:prstGeom>
        </p:spPr>
      </p:pic>
      <p:pic>
        <p:nvPicPr>
          <p:cNvPr id="1958" name="picture 195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2295144" y="5106923"/>
            <a:ext cx="1409700" cy="940308"/>
          </a:xfrm>
          <a:prstGeom prst="rect">
            <a:avLst/>
          </a:prstGeom>
        </p:spPr>
      </p:pic>
      <p:sp>
        <p:nvSpPr>
          <p:cNvPr id="1959" name="textbox 1959"/>
          <p:cNvSpPr/>
          <p:nvPr/>
        </p:nvSpPr>
        <p:spPr>
          <a:xfrm>
            <a:off x="7252651" y="892550"/>
            <a:ext cx="1369694" cy="441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4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97000"/>
              </a:lnSpc>
            </a:pPr>
            <a:r>
              <a:rPr sz="1400" spc="1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主要讨论(见第</a:t>
            </a:r>
            <a:r>
              <a:rPr sz="14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4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400" dirty="0"/>
          </a:p>
        </p:txBody>
      </p:sp>
      <p:sp>
        <p:nvSpPr>
          <p:cNvPr id="1960" name="textbox 1960"/>
          <p:cNvSpPr/>
          <p:nvPr/>
        </p:nvSpPr>
        <p:spPr>
          <a:xfrm>
            <a:off x="3915520" y="4648575"/>
            <a:ext cx="1092835" cy="4819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要解决的问题</a:t>
            </a:r>
            <a:endParaRPr lang="en-US" altLang="en-US" sz="1400" dirty="0"/>
          </a:p>
          <a:p>
            <a:pPr marL="25400" algn="l" rtl="0" eaLnBrk="0">
              <a:lnSpc>
                <a:spcPct val="84000"/>
              </a:lnSpc>
              <a:spcBef>
                <a:spcPts val="240"/>
              </a:spcBef>
            </a:pPr>
            <a:r>
              <a:rPr sz="1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代表产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endParaRPr lang="en-US" altLang="en-US" sz="1400" dirty="0"/>
          </a:p>
        </p:txBody>
      </p:sp>
      <p:pic>
        <p:nvPicPr>
          <p:cNvPr id="1961" name="picture 196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7598664" y="1969008"/>
            <a:ext cx="766571" cy="585215"/>
          </a:xfrm>
          <a:prstGeom prst="rect">
            <a:avLst/>
          </a:prstGeom>
        </p:spPr>
      </p:pic>
      <p:sp>
        <p:nvSpPr>
          <p:cNvPr id="1962" name="textbox 1962"/>
          <p:cNvSpPr/>
          <p:nvPr/>
        </p:nvSpPr>
        <p:spPr>
          <a:xfrm>
            <a:off x="2027997" y="1108069"/>
            <a:ext cx="1680210" cy="2279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14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主要分析(见</a:t>
            </a:r>
            <a:r>
              <a:rPr sz="14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1-3</a:t>
            </a:r>
            <a:r>
              <a:rPr sz="14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r>
              <a:rPr sz="14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400" dirty="0"/>
          </a:p>
        </p:txBody>
      </p:sp>
      <p:sp>
        <p:nvSpPr>
          <p:cNvPr id="1963" name="textbox 1963"/>
          <p:cNvSpPr/>
          <p:nvPr/>
        </p:nvSpPr>
        <p:spPr>
          <a:xfrm>
            <a:off x="3922295" y="2994274"/>
            <a:ext cx="1087755" cy="2425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705"/>
              </a:lnSpc>
            </a:pPr>
            <a:r>
              <a:rPr sz="1400" spc="-1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</a:t>
            </a:r>
            <a:r>
              <a:rPr sz="14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问题</a:t>
            </a:r>
            <a:endParaRPr lang="en-US" altLang="en-US" sz="1400" dirty="0"/>
          </a:p>
        </p:txBody>
      </p:sp>
      <p:sp>
        <p:nvSpPr>
          <p:cNvPr id="1964" name="textbox 1964"/>
          <p:cNvSpPr/>
          <p:nvPr/>
        </p:nvSpPr>
        <p:spPr>
          <a:xfrm>
            <a:off x="3915520" y="1400676"/>
            <a:ext cx="1092835" cy="233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要解决的问题</a:t>
            </a:r>
            <a:endParaRPr lang="en-US" altLang="en-US" sz="1400" dirty="0"/>
          </a:p>
        </p:txBody>
      </p:sp>
      <p:sp>
        <p:nvSpPr>
          <p:cNvPr id="1965" name="textbox 1965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1966" name="rect"/>
          <p:cNvSpPr/>
          <p:nvPr/>
        </p:nvSpPr>
        <p:spPr>
          <a:xfrm>
            <a:off x="7051357" y="1356360"/>
            <a:ext cx="9525" cy="4769827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67" name="path"/>
          <p:cNvSpPr/>
          <p:nvPr/>
        </p:nvSpPr>
        <p:spPr>
          <a:xfrm>
            <a:off x="6905244" y="1969008"/>
            <a:ext cx="269747" cy="365760"/>
          </a:xfrm>
          <a:custGeom>
            <a:avLst/>
            <a:gdLst/>
            <a:ahLst/>
            <a:cxnLst/>
            <a:rect l="0" t="0" r="0" b="0"/>
            <a:pathLst>
              <a:path w="424" h="576">
                <a:moveTo>
                  <a:pt x="64" y="576"/>
                </a:moveTo>
                <a:lnTo>
                  <a:pt x="244" y="576"/>
                </a:lnTo>
                <a:lnTo>
                  <a:pt x="424" y="287"/>
                </a:lnTo>
                <a:lnTo>
                  <a:pt x="244" y="0"/>
                </a:lnTo>
                <a:lnTo>
                  <a:pt x="64" y="0"/>
                </a:lnTo>
                <a:lnTo>
                  <a:pt x="244" y="287"/>
                </a:lnTo>
                <a:lnTo>
                  <a:pt x="64" y="576"/>
                </a:lnTo>
                <a:close/>
              </a:path>
              <a:path w="424" h="576">
                <a:moveTo>
                  <a:pt x="0" y="444"/>
                </a:moveTo>
                <a:lnTo>
                  <a:pt x="97" y="444"/>
                </a:lnTo>
                <a:lnTo>
                  <a:pt x="194" y="289"/>
                </a:lnTo>
                <a:lnTo>
                  <a:pt x="97" y="134"/>
                </a:lnTo>
                <a:lnTo>
                  <a:pt x="0" y="134"/>
                </a:lnTo>
                <a:lnTo>
                  <a:pt x="97" y="289"/>
                </a:lnTo>
                <a:lnTo>
                  <a:pt x="0" y="444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68" name="path"/>
          <p:cNvSpPr/>
          <p:nvPr/>
        </p:nvSpPr>
        <p:spPr>
          <a:xfrm>
            <a:off x="6905244" y="3558540"/>
            <a:ext cx="269747" cy="365760"/>
          </a:xfrm>
          <a:custGeom>
            <a:avLst/>
            <a:gdLst/>
            <a:ahLst/>
            <a:cxnLst/>
            <a:rect l="0" t="0" r="0" b="0"/>
            <a:pathLst>
              <a:path w="424" h="576">
                <a:moveTo>
                  <a:pt x="64" y="576"/>
                </a:moveTo>
                <a:lnTo>
                  <a:pt x="244" y="576"/>
                </a:lnTo>
                <a:lnTo>
                  <a:pt x="424" y="287"/>
                </a:lnTo>
                <a:lnTo>
                  <a:pt x="244" y="0"/>
                </a:lnTo>
                <a:lnTo>
                  <a:pt x="64" y="0"/>
                </a:lnTo>
                <a:lnTo>
                  <a:pt x="244" y="287"/>
                </a:lnTo>
                <a:lnTo>
                  <a:pt x="64" y="576"/>
                </a:lnTo>
                <a:close/>
              </a:path>
              <a:path w="424" h="576">
                <a:moveTo>
                  <a:pt x="0" y="443"/>
                </a:moveTo>
                <a:lnTo>
                  <a:pt x="97" y="443"/>
                </a:lnTo>
                <a:lnTo>
                  <a:pt x="194" y="287"/>
                </a:lnTo>
                <a:lnTo>
                  <a:pt x="97" y="132"/>
                </a:lnTo>
                <a:lnTo>
                  <a:pt x="0" y="132"/>
                </a:lnTo>
                <a:lnTo>
                  <a:pt x="97" y="287"/>
                </a:lnTo>
                <a:lnTo>
                  <a:pt x="0" y="44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69" name="path"/>
          <p:cNvSpPr/>
          <p:nvPr/>
        </p:nvSpPr>
        <p:spPr>
          <a:xfrm>
            <a:off x="6905244" y="5173980"/>
            <a:ext cx="269747" cy="364236"/>
          </a:xfrm>
          <a:custGeom>
            <a:avLst/>
            <a:gdLst/>
            <a:ahLst/>
            <a:cxnLst/>
            <a:rect l="0" t="0" r="0" b="0"/>
            <a:pathLst>
              <a:path w="424" h="573">
                <a:moveTo>
                  <a:pt x="64" y="573"/>
                </a:moveTo>
                <a:lnTo>
                  <a:pt x="244" y="573"/>
                </a:lnTo>
                <a:lnTo>
                  <a:pt x="424" y="286"/>
                </a:lnTo>
                <a:lnTo>
                  <a:pt x="244" y="0"/>
                </a:lnTo>
                <a:lnTo>
                  <a:pt x="64" y="0"/>
                </a:lnTo>
                <a:lnTo>
                  <a:pt x="244" y="286"/>
                </a:lnTo>
                <a:lnTo>
                  <a:pt x="64" y="573"/>
                </a:lnTo>
                <a:close/>
              </a:path>
              <a:path w="424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0" name="path"/>
          <p:cNvSpPr/>
          <p:nvPr/>
        </p:nvSpPr>
        <p:spPr>
          <a:xfrm>
            <a:off x="1633727" y="3558540"/>
            <a:ext cx="268223" cy="365760"/>
          </a:xfrm>
          <a:custGeom>
            <a:avLst/>
            <a:gdLst/>
            <a:ahLst/>
            <a:cxnLst/>
            <a:rect l="0" t="0" r="0" b="0"/>
            <a:pathLst>
              <a:path w="422" h="576">
                <a:moveTo>
                  <a:pt x="64" y="576"/>
                </a:moveTo>
                <a:lnTo>
                  <a:pt x="243" y="576"/>
                </a:lnTo>
                <a:lnTo>
                  <a:pt x="422" y="287"/>
                </a:lnTo>
                <a:lnTo>
                  <a:pt x="243" y="0"/>
                </a:lnTo>
                <a:lnTo>
                  <a:pt x="64" y="0"/>
                </a:lnTo>
                <a:lnTo>
                  <a:pt x="243" y="287"/>
                </a:lnTo>
                <a:lnTo>
                  <a:pt x="64" y="576"/>
                </a:lnTo>
                <a:close/>
              </a:path>
              <a:path w="422" h="576">
                <a:moveTo>
                  <a:pt x="0" y="443"/>
                </a:moveTo>
                <a:lnTo>
                  <a:pt x="97" y="443"/>
                </a:lnTo>
                <a:lnTo>
                  <a:pt x="194" y="287"/>
                </a:lnTo>
                <a:lnTo>
                  <a:pt x="97" y="132"/>
                </a:lnTo>
                <a:lnTo>
                  <a:pt x="0" y="132"/>
                </a:lnTo>
                <a:lnTo>
                  <a:pt x="97" y="287"/>
                </a:lnTo>
                <a:lnTo>
                  <a:pt x="0" y="44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1" name="path"/>
          <p:cNvSpPr/>
          <p:nvPr/>
        </p:nvSpPr>
        <p:spPr>
          <a:xfrm>
            <a:off x="1633727" y="5173980"/>
            <a:ext cx="268223" cy="364236"/>
          </a:xfrm>
          <a:custGeom>
            <a:avLst/>
            <a:gdLst/>
            <a:ahLst/>
            <a:cxnLst/>
            <a:rect l="0" t="0" r="0" b="0"/>
            <a:pathLst>
              <a:path w="422" h="573">
                <a:moveTo>
                  <a:pt x="64" y="573"/>
                </a:moveTo>
                <a:lnTo>
                  <a:pt x="243" y="573"/>
                </a:lnTo>
                <a:lnTo>
                  <a:pt x="422" y="286"/>
                </a:lnTo>
                <a:lnTo>
                  <a:pt x="243" y="0"/>
                </a:lnTo>
                <a:lnTo>
                  <a:pt x="64" y="0"/>
                </a:lnTo>
                <a:lnTo>
                  <a:pt x="243" y="286"/>
                </a:lnTo>
                <a:lnTo>
                  <a:pt x="64" y="573"/>
                </a:lnTo>
                <a:close/>
              </a:path>
              <a:path w="422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2" name="path"/>
          <p:cNvSpPr/>
          <p:nvPr/>
        </p:nvSpPr>
        <p:spPr>
          <a:xfrm>
            <a:off x="1633727" y="1944624"/>
            <a:ext cx="268223" cy="364235"/>
          </a:xfrm>
          <a:custGeom>
            <a:avLst/>
            <a:gdLst/>
            <a:ahLst/>
            <a:cxnLst/>
            <a:rect l="0" t="0" r="0" b="0"/>
            <a:pathLst>
              <a:path w="422" h="573">
                <a:moveTo>
                  <a:pt x="64" y="573"/>
                </a:moveTo>
                <a:lnTo>
                  <a:pt x="243" y="573"/>
                </a:lnTo>
                <a:lnTo>
                  <a:pt x="422" y="286"/>
                </a:lnTo>
                <a:lnTo>
                  <a:pt x="243" y="0"/>
                </a:lnTo>
                <a:lnTo>
                  <a:pt x="64" y="0"/>
                </a:lnTo>
                <a:lnTo>
                  <a:pt x="243" y="286"/>
                </a:lnTo>
                <a:lnTo>
                  <a:pt x="64" y="573"/>
                </a:lnTo>
                <a:close/>
              </a:path>
              <a:path w="422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3" name="textbox 1973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1974" name="textbox 1974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19</a:t>
            </a:r>
            <a:endParaRPr lang="en-US" altLang="en-US" sz="900" dirty="0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5" name="rect"/>
          <p:cNvSpPr/>
          <p:nvPr/>
        </p:nvSpPr>
        <p:spPr>
          <a:xfrm>
            <a:off x="172974" y="1468374"/>
            <a:ext cx="3011423" cy="79247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6" name="path"/>
          <p:cNvSpPr/>
          <p:nvPr/>
        </p:nvSpPr>
        <p:spPr>
          <a:xfrm>
            <a:off x="3033066" y="1465153"/>
            <a:ext cx="160294" cy="798921"/>
          </a:xfrm>
          <a:custGeom>
            <a:avLst/>
            <a:gdLst/>
            <a:ahLst/>
            <a:cxnLst/>
            <a:rect l="0" t="0" r="0" b="0"/>
            <a:pathLst>
              <a:path w="252" h="1258">
                <a:moveTo>
                  <a:pt x="14" y="5"/>
                </a:moveTo>
                <a:lnTo>
                  <a:pt x="238" y="629"/>
                </a:lnTo>
                <a:lnTo>
                  <a:pt x="14" y="1253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7" name="path"/>
          <p:cNvSpPr/>
          <p:nvPr/>
        </p:nvSpPr>
        <p:spPr>
          <a:xfrm>
            <a:off x="2975610" y="1468374"/>
            <a:ext cx="3011423" cy="792479"/>
          </a:xfrm>
          <a:custGeom>
            <a:avLst/>
            <a:gdLst/>
            <a:ahLst/>
            <a:cxnLst/>
            <a:rect l="0" t="0" r="0" b="0"/>
            <a:pathLst>
              <a:path w="4742" h="1247">
                <a:moveTo>
                  <a:pt x="0" y="0"/>
                </a:moveTo>
                <a:lnTo>
                  <a:pt x="4518" y="0"/>
                </a:lnTo>
                <a:lnTo>
                  <a:pt x="4742" y="624"/>
                </a:lnTo>
                <a:lnTo>
                  <a:pt x="4518" y="1247"/>
                </a:lnTo>
                <a:lnTo>
                  <a:pt x="0" y="1247"/>
                </a:lnTo>
                <a:lnTo>
                  <a:pt x="224" y="624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8" name="path"/>
          <p:cNvSpPr/>
          <p:nvPr/>
        </p:nvSpPr>
        <p:spPr>
          <a:xfrm>
            <a:off x="5835703" y="1465153"/>
            <a:ext cx="160294" cy="402681"/>
          </a:xfrm>
          <a:custGeom>
            <a:avLst/>
            <a:gdLst/>
            <a:ahLst/>
            <a:cxnLst/>
            <a:rect l="0" t="0" r="0" b="0"/>
            <a:pathLst>
              <a:path w="252" h="634">
                <a:moveTo>
                  <a:pt x="14" y="5"/>
                </a:moveTo>
                <a:lnTo>
                  <a:pt x="238" y="629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9" name="rect"/>
          <p:cNvSpPr/>
          <p:nvPr/>
        </p:nvSpPr>
        <p:spPr>
          <a:xfrm>
            <a:off x="5778245" y="1468374"/>
            <a:ext cx="3012948" cy="79247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40" name="group 440"/>
          <p:cNvGrpSpPr/>
          <p:nvPr/>
        </p:nvGrpSpPr>
        <p:grpSpPr>
          <a:xfrm rot="21600000">
            <a:off x="1515236" y="1318641"/>
            <a:ext cx="325374" cy="311658"/>
            <a:chOff x="0" y="0"/>
            <a:chExt cx="325374" cy="311658"/>
          </a:xfrm>
        </p:grpSpPr>
        <p:sp>
          <p:nvSpPr>
            <p:cNvPr id="1980" name="path"/>
            <p:cNvSpPr/>
            <p:nvPr/>
          </p:nvSpPr>
          <p:spPr>
            <a:xfrm>
              <a:off x="9525" y="9525"/>
              <a:ext cx="306324" cy="292608"/>
            </a:xfrm>
            <a:custGeom>
              <a:avLst/>
              <a:gdLst/>
              <a:ahLst/>
              <a:cxnLst/>
              <a:rect l="0" t="0" r="0" b="0"/>
              <a:pathLst>
                <a:path w="482" h="460">
                  <a:moveTo>
                    <a:pt x="0" y="230"/>
                  </a:moveTo>
                  <a:cubicBezTo>
                    <a:pt x="0" y="103"/>
                    <a:pt x="108" y="0"/>
                    <a:pt x="241" y="0"/>
                  </a:cubicBezTo>
                  <a:cubicBezTo>
                    <a:pt x="374" y="0"/>
                    <a:pt x="482" y="103"/>
                    <a:pt x="482" y="230"/>
                  </a:cubicBezTo>
                  <a:cubicBezTo>
                    <a:pt x="482" y="357"/>
                    <a:pt x="374" y="460"/>
                    <a:pt x="241" y="460"/>
                  </a:cubicBezTo>
                  <a:cubicBezTo>
                    <a:pt x="108" y="460"/>
                    <a:pt x="0" y="357"/>
                    <a:pt x="0" y="230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81" name="path"/>
            <p:cNvSpPr/>
            <p:nvPr/>
          </p:nvSpPr>
          <p:spPr>
            <a:xfrm>
              <a:off x="0" y="0"/>
              <a:ext cx="325374" cy="311658"/>
            </a:xfrm>
            <a:custGeom>
              <a:avLst/>
              <a:gdLst/>
              <a:ahLst/>
              <a:cxnLst/>
              <a:rect l="0" t="0" r="0" b="0"/>
              <a:pathLst>
                <a:path w="512" h="490">
                  <a:moveTo>
                    <a:pt x="15" y="245"/>
                  </a:moveTo>
                  <a:cubicBezTo>
                    <a:pt x="15" y="118"/>
                    <a:pt x="123" y="15"/>
                    <a:pt x="256" y="15"/>
                  </a:cubicBezTo>
                  <a:cubicBezTo>
                    <a:pt x="389" y="15"/>
                    <a:pt x="497" y="118"/>
                    <a:pt x="497" y="245"/>
                  </a:cubicBezTo>
                  <a:cubicBezTo>
                    <a:pt x="497" y="372"/>
                    <a:pt x="389" y="475"/>
                    <a:pt x="256" y="475"/>
                  </a:cubicBezTo>
                  <a:cubicBezTo>
                    <a:pt x="123" y="475"/>
                    <a:pt x="15" y="372"/>
                    <a:pt x="15" y="245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982" name="table 1982"/>
          <p:cNvGraphicFramePr>
            <a:graphicFrameLocks noGrp="1"/>
          </p:cNvGraphicFramePr>
          <p:nvPr/>
        </p:nvGraphicFramePr>
        <p:xfrm>
          <a:off x="163449" y="1458849"/>
          <a:ext cx="8636634" cy="810895"/>
        </p:xfrm>
        <a:graphic>
          <a:graphicData uri="http://schemas.openxmlformats.org/drawingml/2006/table">
            <a:tbl>
              <a:tblPr/>
              <a:tblGrid>
                <a:gridCol w="2259330"/>
                <a:gridCol w="3364229"/>
                <a:gridCol w="1191260"/>
                <a:gridCol w="1023620"/>
                <a:gridCol w="798194"/>
              </a:tblGrid>
              <a:tr h="810894">
                <a:tc>
                  <a:txBody>
                    <a:bodyPr/>
                    <a:lstStyle/>
                    <a:p>
                      <a:pPr marL="1461135" algn="l" rtl="0" eaLnBrk="0">
                        <a:lnSpc>
                          <a:spcPts val="1040"/>
                        </a:lnSpc>
                      </a:pPr>
                      <a:r>
                        <a:rPr sz="14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1400" dirty="0"/>
                    </a:p>
                    <a:p>
                      <a:pPr marL="84455" algn="l" rtl="0" eaLnBrk="0">
                        <a:lnSpc>
                          <a:spcPts val="3155"/>
                        </a:lnSpc>
                      </a:pPr>
                      <a:r>
                        <a:rPr sz="1400" spc="190" dirty="0">
                          <a:ln w="526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</a:t>
                      </a:r>
                      <a:r>
                        <a:rPr sz="1400" spc="1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户</a:t>
                      </a:r>
                      <a:r>
                        <a:rPr sz="1400" spc="190" dirty="0">
                          <a:ln w="526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决策</a:t>
                      </a:r>
                      <a:r>
                        <a:rPr sz="1400" spc="1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历</a:t>
                      </a:r>
                      <a:r>
                        <a:rPr sz="1400" spc="160" dirty="0">
                          <a:ln w="526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程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755015" algn="l" rtl="0" eaLnBrk="0">
                        <a:lnSpc>
                          <a:spcPts val="1930"/>
                        </a:lnSpc>
                      </a:pPr>
                      <a:r>
                        <a:rPr sz="1500" spc="10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基于市</a:t>
                      </a:r>
                      <a:r>
                        <a:rPr sz="1500" spc="10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500" spc="10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的具体内容和特</a:t>
                      </a:r>
                      <a:r>
                        <a:rPr sz="1500" spc="9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点</a:t>
                      </a:r>
                      <a:endParaRPr lang="en-US" altLang="en-US" sz="1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195580" algn="l" rtl="0" eaLnBrk="0">
                        <a:lnSpc>
                          <a:spcPts val="1925"/>
                        </a:lnSpc>
                        <a:tabLst>
                          <a:tab pos="208915" algn="l"/>
                        </a:tabLst>
                      </a:pP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	</a:t>
                      </a:r>
                      <a:r>
                        <a:rPr sz="1500" spc="6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1500" spc="6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术趋</a:t>
                      </a:r>
                      <a:r>
                        <a:rPr sz="1500" spc="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</a:t>
                      </a:r>
                      <a:endParaRPr lang="en-US" altLang="en-US" sz="1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83" name="path"/>
          <p:cNvSpPr/>
          <p:nvPr/>
        </p:nvSpPr>
        <p:spPr>
          <a:xfrm>
            <a:off x="5835703" y="1861393"/>
            <a:ext cx="160294" cy="402681"/>
          </a:xfrm>
          <a:custGeom>
            <a:avLst/>
            <a:gdLst/>
            <a:ahLst/>
            <a:cxnLst/>
            <a:rect l="0" t="0" r="0" b="0"/>
            <a:pathLst>
              <a:path w="252" h="634">
                <a:moveTo>
                  <a:pt x="238" y="5"/>
                </a:moveTo>
                <a:lnTo>
                  <a:pt x="14" y="629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984" name="table 1984"/>
          <p:cNvGraphicFramePr>
            <a:graphicFrameLocks noGrp="1"/>
          </p:cNvGraphicFramePr>
          <p:nvPr/>
        </p:nvGraphicFramePr>
        <p:xfrm>
          <a:off x="217741" y="3858577"/>
          <a:ext cx="2827019" cy="1988820"/>
        </p:xfrm>
        <a:graphic>
          <a:graphicData uri="http://schemas.openxmlformats.org/drawingml/2006/table">
            <a:tbl>
              <a:tblPr/>
              <a:tblGrid>
                <a:gridCol w="2827019"/>
              </a:tblGrid>
              <a:tr h="19792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1000" dirty="0"/>
                    </a:p>
                    <a:p>
                      <a:pPr marL="51816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Type</a:t>
                      </a:r>
                      <a:r>
                        <a:rPr sz="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decision</a:t>
                      </a:r>
                      <a:r>
                        <a:rPr sz="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Examples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(Forklift)</a:t>
                      </a:r>
                      <a:endParaRPr lang="en-US" altLang="en-US" sz="500" dirty="0"/>
                    </a:p>
                    <a:p>
                      <a:pPr marL="582930" indent="-60325" algn="l" rtl="0" eaLnBrk="0">
                        <a:lnSpc>
                          <a:spcPct val="83000"/>
                        </a:lnSpc>
                        <a:spcBef>
                          <a:spcPts val="385"/>
                        </a:spcBef>
                      </a:pPr>
                      <a:r>
                        <a:rPr sz="6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Fundamental</a:t>
                      </a:r>
                      <a:r>
                        <a:rPr sz="5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decisions</a:t>
                      </a:r>
                      <a:r>
                        <a:rPr sz="5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at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                                                                            beginning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project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or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 purchase</a:t>
                      </a:r>
                      <a:endParaRPr lang="en-US" altLang="en-US" sz="500" dirty="0"/>
                    </a:p>
                    <a:p>
                      <a:pPr marL="581660" indent="-59055" algn="l" rtl="0" eaLnBrk="0">
                        <a:lnSpc>
                          <a:spcPct val="83000"/>
                        </a:lnSpc>
                        <a:spcBef>
                          <a:spcPts val="275"/>
                        </a:spcBef>
                      </a:pPr>
                      <a:r>
                        <a:rPr sz="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Decisions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will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typically</a:t>
                      </a:r>
                      <a:r>
                        <a:rPr sz="5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not</a:t>
                      </a:r>
                      <a:r>
                        <a:rPr sz="5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                       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changed</a:t>
                      </a:r>
                      <a:r>
                        <a:rPr sz="5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or</a:t>
                      </a:r>
                      <a:r>
                        <a:rPr sz="5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challenged</a:t>
                      </a:r>
                      <a:r>
                        <a:rPr sz="5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over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time</a:t>
                      </a:r>
                      <a:endParaRPr lang="en-US" altLang="en-US" sz="500" dirty="0"/>
                    </a:p>
                    <a:p>
                      <a:pPr marL="582930" indent="-60325" algn="l" rtl="0" eaLnBrk="0">
                        <a:lnSpc>
                          <a:spcPct val="84000"/>
                        </a:lnSpc>
                        <a:spcBef>
                          <a:spcPts val="265"/>
                        </a:spcBef>
                      </a:pPr>
                      <a:r>
                        <a:rPr sz="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Often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selection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platform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or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even                                                                       product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line</a:t>
                      </a:r>
                      <a:endParaRPr lang="en-US" altLang="en-US" sz="500" dirty="0"/>
                    </a:p>
                    <a:p>
                      <a:pPr marL="583565" algn="l" rtl="0" eaLnBrk="0">
                        <a:lnSpc>
                          <a:spcPct val="79000"/>
                        </a:lnSpc>
                        <a:spcBef>
                          <a:spcPts val="42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Range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key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performance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criteria</a:t>
                      </a:r>
                      <a:endParaRPr lang="en-US" altLang="en-US" sz="500" dirty="0"/>
                    </a:p>
                    <a:p>
                      <a:pPr marL="583565" algn="l" rtl="0" eaLnBrk="0">
                        <a:lnSpc>
                          <a:spcPts val="610"/>
                        </a:lnSpc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leading</a:t>
                      </a:r>
                      <a:r>
                        <a:rPr sz="5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5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5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concrete</a:t>
                      </a:r>
                      <a:r>
                        <a:rPr sz="5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endParaRPr lang="en-US" altLang="en-US" sz="500" dirty="0"/>
                    </a:p>
                    <a:p>
                      <a:pPr marL="581025" algn="l" rtl="0" eaLnBrk="0">
                        <a:lnSpc>
                          <a:spcPts val="610"/>
                        </a:lnSpc>
                      </a:pP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speci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fications</a:t>
                      </a:r>
                      <a:endParaRPr lang="en-US" altLang="en-US" sz="500" dirty="0"/>
                    </a:p>
                    <a:p>
                      <a:pPr marL="581660" algn="l" rtl="0" eaLnBrk="0">
                        <a:lnSpc>
                          <a:spcPct val="79000"/>
                        </a:lnSpc>
                        <a:spcBef>
                          <a:spcPts val="28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Specifications</a:t>
                      </a:r>
                      <a:r>
                        <a:rPr sz="5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5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initial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selection</a:t>
                      </a:r>
                      <a:endParaRPr lang="en-US" altLang="en-US" sz="500" dirty="0"/>
                    </a:p>
                    <a:p>
                      <a:pPr marL="582930" algn="l" rtl="0" eaLnBrk="0">
                        <a:lnSpc>
                          <a:spcPts val="610"/>
                        </a:lnSpc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might</a:t>
                      </a:r>
                      <a:r>
                        <a:rPr sz="5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</a:t>
                      </a:r>
                      <a:r>
                        <a:rPr sz="5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charged</a:t>
                      </a:r>
                      <a:r>
                        <a:rPr sz="5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during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project</a:t>
                      </a:r>
                      <a:endParaRPr lang="en-US" altLang="en-US" sz="500" dirty="0"/>
                    </a:p>
                    <a:p>
                      <a:pPr marL="581025" algn="l" rtl="0" eaLnBrk="0">
                        <a:lnSpc>
                          <a:spcPts val="610"/>
                        </a:lnSpc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development</a:t>
                      </a:r>
                      <a:r>
                        <a:rPr sz="5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or</a:t>
                      </a:r>
                      <a:r>
                        <a:rPr sz="5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purchase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process</a:t>
                      </a:r>
                      <a:endParaRPr lang="en-US" altLang="en-US" sz="500" dirty="0"/>
                    </a:p>
                    <a:p>
                      <a:pPr marL="581025" indent="-58420" algn="l" rtl="0" eaLnBrk="0">
                        <a:lnSpc>
                          <a:spcPct val="84000"/>
                        </a:lnSpc>
                        <a:spcBef>
                          <a:spcPts val="440"/>
                        </a:spcBef>
                      </a:pPr>
                      <a:r>
                        <a:rPr sz="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Nice</a:t>
                      </a:r>
                      <a:r>
                        <a:rPr sz="5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5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have</a:t>
                      </a:r>
                      <a:r>
                        <a:rPr sz="5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features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design                                                                        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tions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00" dirty="0"/>
                    </a:p>
                    <a:p>
                      <a:pPr marL="581025" indent="-5905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Often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add</a:t>
                      </a:r>
                      <a:r>
                        <a:rPr sz="5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features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that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are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not                                                                      part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standard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offering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are                                                                        charged</a:t>
                      </a:r>
                      <a:r>
                        <a:rPr sz="5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separately</a:t>
                      </a:r>
                      <a:endParaRPr lang="en-US" altLang="en-US" sz="5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85" name="rect"/>
          <p:cNvSpPr/>
          <p:nvPr/>
        </p:nvSpPr>
        <p:spPr>
          <a:xfrm>
            <a:off x="4615810" y="4235293"/>
            <a:ext cx="1924" cy="106534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42" name="group 442"/>
          <p:cNvGrpSpPr/>
          <p:nvPr/>
        </p:nvGrpSpPr>
        <p:grpSpPr>
          <a:xfrm rot="21600000">
            <a:off x="3994039" y="4324717"/>
            <a:ext cx="1125830" cy="20890"/>
            <a:chOff x="0" y="0"/>
            <a:chExt cx="1125830" cy="20890"/>
          </a:xfrm>
        </p:grpSpPr>
        <p:sp>
          <p:nvSpPr>
            <p:cNvPr id="1986" name="path"/>
            <p:cNvSpPr/>
            <p:nvPr/>
          </p:nvSpPr>
          <p:spPr>
            <a:xfrm>
              <a:off x="621772" y="17109"/>
              <a:ext cx="504058" cy="1890"/>
            </a:xfrm>
            <a:custGeom>
              <a:avLst/>
              <a:gdLst/>
              <a:ahLst/>
              <a:cxnLst/>
              <a:rect l="0" t="0" r="0" b="0"/>
              <a:pathLst>
                <a:path w="793" h="2">
                  <a:moveTo>
                    <a:pt x="1" y="1"/>
                  </a:moveTo>
                  <a:lnTo>
                    <a:pt x="792" y="1"/>
                  </a:lnTo>
                </a:path>
              </a:pathLst>
            </a:custGeom>
            <a:noFill/>
            <a:ln w="1907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87" name="path"/>
            <p:cNvSpPr/>
            <p:nvPr/>
          </p:nvSpPr>
          <p:spPr>
            <a:xfrm>
              <a:off x="0" y="19000"/>
              <a:ext cx="558228" cy="1890"/>
            </a:xfrm>
            <a:custGeom>
              <a:avLst/>
              <a:gdLst/>
              <a:ahLst/>
              <a:cxnLst/>
              <a:rect l="0" t="0" r="0" b="0"/>
              <a:pathLst>
                <a:path w="879" h="2">
                  <a:moveTo>
                    <a:pt x="1" y="1"/>
                  </a:moveTo>
                  <a:lnTo>
                    <a:pt x="877" y="1"/>
                  </a:lnTo>
                </a:path>
              </a:pathLst>
            </a:custGeom>
            <a:noFill/>
            <a:ln w="1907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88" name="path"/>
            <p:cNvSpPr/>
            <p:nvPr/>
          </p:nvSpPr>
          <p:spPr>
            <a:xfrm>
              <a:off x="78344" y="0"/>
              <a:ext cx="241627" cy="1890"/>
            </a:xfrm>
            <a:custGeom>
              <a:avLst/>
              <a:gdLst/>
              <a:ahLst/>
              <a:cxnLst/>
              <a:rect l="0" t="0" r="0" b="0"/>
              <a:pathLst>
                <a:path w="380" h="2">
                  <a:moveTo>
                    <a:pt x="0" y="1"/>
                  </a:moveTo>
                  <a:lnTo>
                    <a:pt x="380" y="1"/>
                  </a:lnTo>
                </a:path>
              </a:pathLst>
            </a:custGeom>
            <a:noFill/>
            <a:ln w="190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89" name="path"/>
            <p:cNvSpPr/>
            <p:nvPr/>
          </p:nvSpPr>
          <p:spPr>
            <a:xfrm>
              <a:off x="514458" y="1764"/>
              <a:ext cx="598783" cy="1890"/>
            </a:xfrm>
            <a:custGeom>
              <a:avLst/>
              <a:gdLst/>
              <a:ahLst/>
              <a:cxnLst/>
              <a:rect l="0" t="0" r="0" b="0"/>
              <a:pathLst>
                <a:path w="942" h="2">
                  <a:moveTo>
                    <a:pt x="0" y="1"/>
                  </a:moveTo>
                  <a:lnTo>
                    <a:pt x="565" y="1"/>
                  </a:lnTo>
                  <a:moveTo>
                    <a:pt x="565" y="1"/>
                  </a:moveTo>
                  <a:lnTo>
                    <a:pt x="942" y="1"/>
                  </a:lnTo>
                </a:path>
              </a:pathLst>
            </a:custGeom>
            <a:noFill/>
            <a:ln w="190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990" name="path"/>
          <p:cNvSpPr/>
          <p:nvPr/>
        </p:nvSpPr>
        <p:spPr>
          <a:xfrm>
            <a:off x="5267625" y="4287646"/>
            <a:ext cx="23223" cy="22781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" y="16"/>
                </a:moveTo>
                <a:cubicBezTo>
                  <a:pt x="1" y="25"/>
                  <a:pt x="7" y="34"/>
                  <a:pt x="16" y="34"/>
                </a:cubicBezTo>
                <a:cubicBezTo>
                  <a:pt x="25" y="34"/>
                  <a:pt x="35" y="25"/>
                  <a:pt x="35" y="16"/>
                </a:cubicBezTo>
                <a:cubicBezTo>
                  <a:pt x="35" y="7"/>
                  <a:pt x="25" y="1"/>
                  <a:pt x="16" y="1"/>
                </a:cubicBezTo>
                <a:cubicBezTo>
                  <a:pt x="7" y="1"/>
                  <a:pt x="1" y="7"/>
                  <a:pt x="1" y="16"/>
                </a:cubicBezTo>
              </a:path>
            </a:pathLst>
          </a:custGeom>
          <a:solidFill>
            <a:srgbClr val="002960">
              <a:alpha val="100000"/>
            </a:srgbClr>
          </a:solidFill>
          <a:ln w="190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991" name="table 1991"/>
          <p:cNvGraphicFramePr>
            <a:graphicFrameLocks noGrp="1"/>
          </p:cNvGraphicFramePr>
          <p:nvPr/>
        </p:nvGraphicFramePr>
        <p:xfrm>
          <a:off x="5681720" y="4263699"/>
          <a:ext cx="121284" cy="75564"/>
        </p:xfrm>
        <a:graphic>
          <a:graphicData uri="http://schemas.openxmlformats.org/drawingml/2006/table">
            <a:tbl>
              <a:tblPr/>
              <a:tblGrid>
                <a:gridCol w="121284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95000"/>
                        </a:lnSpc>
                      </a:pPr>
                      <a:endParaRPr lang="en-US" altLang="en-US" sz="100" dirty="0"/>
                    </a:p>
                    <a:p>
                      <a:pPr marL="57785" algn="l" rtl="0" eaLnBrk="0">
                        <a:lnSpc>
                          <a:spcPct val="86000"/>
                        </a:lnSpc>
                        <a:tabLst>
                          <a:tab pos="65405" algn="l"/>
                        </a:tabLst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1992" name="path"/>
          <p:cNvSpPr/>
          <p:nvPr/>
        </p:nvSpPr>
        <p:spPr>
          <a:xfrm>
            <a:off x="5716411" y="4287646"/>
            <a:ext cx="23204" cy="22781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" y="16"/>
                </a:moveTo>
                <a:cubicBezTo>
                  <a:pt x="1" y="25"/>
                  <a:pt x="7" y="34"/>
                  <a:pt x="16" y="34"/>
                </a:cubicBezTo>
                <a:cubicBezTo>
                  <a:pt x="25" y="34"/>
                  <a:pt x="35" y="25"/>
                  <a:pt x="35" y="16"/>
                </a:cubicBezTo>
                <a:cubicBezTo>
                  <a:pt x="35" y="7"/>
                  <a:pt x="25" y="1"/>
                  <a:pt x="16" y="1"/>
                </a:cubicBezTo>
                <a:cubicBezTo>
                  <a:pt x="7" y="1"/>
                  <a:pt x="1" y="7"/>
                  <a:pt x="1" y="16"/>
                </a:cubicBezTo>
              </a:path>
            </a:pathLst>
          </a:custGeom>
          <a:solidFill>
            <a:srgbClr val="002960">
              <a:alpha val="100000"/>
            </a:srgbClr>
          </a:solidFill>
          <a:ln w="190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93" name="textbox 1993"/>
          <p:cNvSpPr/>
          <p:nvPr/>
        </p:nvSpPr>
        <p:spPr>
          <a:xfrm>
            <a:off x="5196209" y="4229254"/>
            <a:ext cx="83185" cy="647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grpSp>
        <p:nvGrpSpPr>
          <p:cNvPr id="444" name="group 444"/>
          <p:cNvGrpSpPr/>
          <p:nvPr/>
        </p:nvGrpSpPr>
        <p:grpSpPr>
          <a:xfrm rot="21600000">
            <a:off x="5202685" y="4263699"/>
            <a:ext cx="526335" cy="76095"/>
            <a:chOff x="0" y="0"/>
            <a:chExt cx="526335" cy="76095"/>
          </a:xfrm>
        </p:grpSpPr>
        <p:sp>
          <p:nvSpPr>
            <p:cNvPr id="1994" name="path"/>
            <p:cNvSpPr/>
            <p:nvPr/>
          </p:nvSpPr>
          <p:spPr>
            <a:xfrm>
              <a:off x="77385" y="35967"/>
              <a:ext cx="448950" cy="2741"/>
            </a:xfrm>
            <a:custGeom>
              <a:avLst/>
              <a:gdLst/>
              <a:ahLst/>
              <a:cxnLst/>
              <a:rect l="0" t="0" r="0" b="0"/>
              <a:pathLst>
                <a:path w="707" h="4">
                  <a:moveTo>
                    <a:pt x="0" y="2"/>
                  </a:moveTo>
                  <a:lnTo>
                    <a:pt x="707" y="2"/>
                  </a:lnTo>
                </a:path>
              </a:pathLst>
            </a:custGeom>
            <a:noFill/>
            <a:ln w="2760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95" name="path"/>
            <p:cNvSpPr/>
            <p:nvPr/>
          </p:nvSpPr>
          <p:spPr>
            <a:xfrm>
              <a:off x="0" y="0"/>
              <a:ext cx="181533" cy="76095"/>
            </a:xfrm>
            <a:custGeom>
              <a:avLst/>
              <a:gdLst/>
              <a:ahLst/>
              <a:cxnLst/>
              <a:rect l="0" t="0" r="0" b="0"/>
              <a:pathLst>
                <a:path w="285" h="119">
                  <a:moveTo>
                    <a:pt x="1" y="118"/>
                  </a:moveTo>
                  <a:lnTo>
                    <a:pt x="284" y="118"/>
                  </a:lnTo>
                  <a:lnTo>
                    <a:pt x="284" y="1"/>
                  </a:lnTo>
                  <a:lnTo>
                    <a:pt x="1" y="1"/>
                  </a:lnTo>
                  <a:lnTo>
                    <a:pt x="1" y="118"/>
                  </a:lnTo>
                  <a:close/>
                </a:path>
              </a:pathLst>
            </a:custGeom>
            <a:noFill/>
            <a:ln w="190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996" name="table 1996"/>
          <p:cNvGraphicFramePr>
            <a:graphicFrameLocks noGrp="1"/>
          </p:cNvGraphicFramePr>
          <p:nvPr/>
        </p:nvGraphicFramePr>
        <p:xfrm>
          <a:off x="5199796" y="4250370"/>
          <a:ext cx="603250" cy="102870"/>
        </p:xfrm>
        <a:graphic>
          <a:graphicData uri="http://schemas.openxmlformats.org/drawingml/2006/table">
            <a:tbl>
              <a:tblPr/>
              <a:tblGrid>
                <a:gridCol w="57785"/>
                <a:gridCol w="125095"/>
                <a:gridCol w="299719"/>
                <a:gridCol w="120650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10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10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10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10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997" name="table 1997"/>
          <p:cNvGraphicFramePr>
            <a:graphicFrameLocks noGrp="1"/>
          </p:cNvGraphicFramePr>
          <p:nvPr/>
        </p:nvGraphicFramePr>
        <p:xfrm>
          <a:off x="3619128" y="4175859"/>
          <a:ext cx="2212340" cy="1485264"/>
        </p:xfrm>
        <a:graphic>
          <a:graphicData uri="http://schemas.openxmlformats.org/drawingml/2006/table">
            <a:tbl>
              <a:tblPr/>
              <a:tblGrid>
                <a:gridCol w="2212340"/>
              </a:tblGrid>
              <a:tr h="148208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98" name="path"/>
          <p:cNvSpPr/>
          <p:nvPr/>
        </p:nvSpPr>
        <p:spPr>
          <a:xfrm>
            <a:off x="3207600" y="4713153"/>
            <a:ext cx="434236" cy="410745"/>
          </a:xfrm>
          <a:custGeom>
            <a:avLst/>
            <a:gdLst/>
            <a:ahLst/>
            <a:cxnLst/>
            <a:rect l="0" t="0" r="0" b="0"/>
            <a:pathLst>
              <a:path w="683" h="646">
                <a:moveTo>
                  <a:pt x="0" y="0"/>
                </a:moveTo>
                <a:lnTo>
                  <a:pt x="579" y="0"/>
                </a:lnTo>
                <a:lnTo>
                  <a:pt x="579" y="0"/>
                </a:lnTo>
                <a:lnTo>
                  <a:pt x="683" y="323"/>
                </a:lnTo>
                <a:lnTo>
                  <a:pt x="579" y="646"/>
                </a:lnTo>
                <a:lnTo>
                  <a:pt x="579" y="646"/>
                </a:lnTo>
                <a:lnTo>
                  <a:pt x="0" y="646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99" name="path"/>
          <p:cNvSpPr/>
          <p:nvPr/>
        </p:nvSpPr>
        <p:spPr>
          <a:xfrm>
            <a:off x="3573760" y="4712599"/>
            <a:ext cx="69842" cy="411854"/>
          </a:xfrm>
          <a:custGeom>
            <a:avLst/>
            <a:gdLst/>
            <a:ahLst/>
            <a:cxnLst/>
            <a:rect l="0" t="0" r="0" b="0"/>
            <a:pathLst>
              <a:path w="109" h="648">
                <a:moveTo>
                  <a:pt x="2" y="0"/>
                </a:moveTo>
                <a:lnTo>
                  <a:pt x="107" y="324"/>
                </a:lnTo>
                <a:lnTo>
                  <a:pt x="2" y="647"/>
                </a:lnTo>
              </a:path>
            </a:pathLst>
          </a:custGeom>
          <a:noFill/>
          <a:ln w="3681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000" name="table 2000"/>
          <p:cNvGraphicFramePr>
            <a:graphicFrameLocks noGrp="1"/>
          </p:cNvGraphicFramePr>
          <p:nvPr/>
        </p:nvGraphicFramePr>
        <p:xfrm>
          <a:off x="3165157" y="3858577"/>
          <a:ext cx="2684145" cy="1988820"/>
        </p:xfrm>
        <a:graphic>
          <a:graphicData uri="http://schemas.openxmlformats.org/drawingml/2006/table">
            <a:tbl>
              <a:tblPr/>
              <a:tblGrid>
                <a:gridCol w="2684145"/>
              </a:tblGrid>
              <a:tr h="19792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7000"/>
                        </a:lnSpc>
                      </a:pPr>
                      <a:endParaRPr lang="en-US" altLang="en-US" sz="1000" dirty="0"/>
                    </a:p>
                    <a:p>
                      <a:pPr marL="45720" algn="l" rtl="0" eaLnBrk="0">
                        <a:lnSpc>
                          <a:spcPct val="90000"/>
                        </a:lnSpc>
                        <a:spcBef>
                          <a:spcPts val="5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Required</a:t>
                      </a:r>
                      <a:r>
                        <a:rPr sz="300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input</a:t>
                      </a:r>
                      <a:endParaRPr lang="en-US" altLang="en-US" sz="300" dirty="0"/>
                    </a:p>
                    <a:p>
                      <a:pPr marL="43180" algn="l" rtl="0" eaLnBrk="0">
                        <a:lnSpc>
                          <a:spcPts val="380"/>
                        </a:lnSpc>
                        <a:spcBef>
                          <a:spcPts val="75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factors</a:t>
                      </a:r>
                      <a:r>
                        <a:rPr sz="3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decision</a:t>
                      </a:r>
                      <a:r>
                        <a:rPr sz="3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3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3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3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001" name="table 2001"/>
          <p:cNvGraphicFramePr>
            <a:graphicFrameLocks noGrp="1"/>
          </p:cNvGraphicFramePr>
          <p:nvPr/>
        </p:nvGraphicFramePr>
        <p:xfrm>
          <a:off x="5967793" y="3858577"/>
          <a:ext cx="2684145" cy="1988820"/>
        </p:xfrm>
        <a:graphic>
          <a:graphicData uri="http://schemas.openxmlformats.org/drawingml/2006/table">
            <a:tbl>
              <a:tblPr/>
              <a:tblGrid>
                <a:gridCol w="2684145"/>
              </a:tblGrid>
              <a:tr h="19792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02" name="path"/>
          <p:cNvSpPr/>
          <p:nvPr/>
        </p:nvSpPr>
        <p:spPr>
          <a:xfrm>
            <a:off x="6268631" y="4330245"/>
            <a:ext cx="2314781" cy="1293206"/>
          </a:xfrm>
          <a:custGeom>
            <a:avLst/>
            <a:gdLst/>
            <a:ahLst/>
            <a:cxnLst/>
            <a:rect l="0" t="0" r="0" b="0"/>
            <a:pathLst>
              <a:path w="3645" h="2036">
                <a:moveTo>
                  <a:pt x="524" y="1793"/>
                </a:moveTo>
                <a:lnTo>
                  <a:pt x="1021" y="1793"/>
                </a:lnTo>
                <a:lnTo>
                  <a:pt x="1021" y="752"/>
                </a:lnTo>
                <a:lnTo>
                  <a:pt x="524" y="752"/>
                </a:lnTo>
                <a:lnTo>
                  <a:pt x="524" y="1793"/>
                </a:lnTo>
                <a:close/>
              </a:path>
              <a:path w="3645" h="2036">
                <a:moveTo>
                  <a:pt x="1049" y="1793"/>
                </a:moveTo>
                <a:lnTo>
                  <a:pt x="1546" y="1793"/>
                </a:lnTo>
                <a:lnTo>
                  <a:pt x="1546" y="752"/>
                </a:lnTo>
                <a:lnTo>
                  <a:pt x="1049" y="752"/>
                </a:lnTo>
                <a:lnTo>
                  <a:pt x="1049" y="1793"/>
                </a:lnTo>
                <a:close/>
              </a:path>
              <a:path w="3645" h="2036">
                <a:moveTo>
                  <a:pt x="1574" y="1793"/>
                </a:moveTo>
                <a:lnTo>
                  <a:pt x="2071" y="1793"/>
                </a:lnTo>
                <a:lnTo>
                  <a:pt x="2071" y="752"/>
                </a:lnTo>
                <a:lnTo>
                  <a:pt x="1574" y="752"/>
                </a:lnTo>
                <a:lnTo>
                  <a:pt x="1574" y="1793"/>
                </a:lnTo>
                <a:close/>
              </a:path>
              <a:path w="3645" h="2036">
                <a:moveTo>
                  <a:pt x="2099" y="1793"/>
                </a:moveTo>
                <a:lnTo>
                  <a:pt x="2596" y="1793"/>
                </a:lnTo>
                <a:lnTo>
                  <a:pt x="2596" y="752"/>
                </a:lnTo>
                <a:lnTo>
                  <a:pt x="2099" y="752"/>
                </a:lnTo>
                <a:lnTo>
                  <a:pt x="2099" y="1793"/>
                </a:lnTo>
                <a:close/>
              </a:path>
              <a:path w="3645" h="2036">
                <a:moveTo>
                  <a:pt x="2624" y="1793"/>
                </a:moveTo>
                <a:lnTo>
                  <a:pt x="3121" y="1793"/>
                </a:lnTo>
                <a:lnTo>
                  <a:pt x="3121" y="752"/>
                </a:lnTo>
                <a:lnTo>
                  <a:pt x="2624" y="752"/>
                </a:lnTo>
                <a:lnTo>
                  <a:pt x="2624" y="1793"/>
                </a:lnTo>
                <a:close/>
              </a:path>
              <a:path w="3645" h="2036">
                <a:moveTo>
                  <a:pt x="0" y="1793"/>
                </a:moveTo>
                <a:lnTo>
                  <a:pt x="497" y="1793"/>
                </a:lnTo>
                <a:lnTo>
                  <a:pt x="497" y="752"/>
                </a:lnTo>
                <a:lnTo>
                  <a:pt x="0" y="752"/>
                </a:lnTo>
                <a:lnTo>
                  <a:pt x="0" y="1793"/>
                </a:lnTo>
                <a:close/>
              </a:path>
              <a:path w="3645" h="2036">
                <a:moveTo>
                  <a:pt x="3148" y="1793"/>
                </a:moveTo>
                <a:lnTo>
                  <a:pt x="3645" y="1793"/>
                </a:lnTo>
                <a:lnTo>
                  <a:pt x="3645" y="752"/>
                </a:lnTo>
                <a:lnTo>
                  <a:pt x="3148" y="752"/>
                </a:lnTo>
                <a:lnTo>
                  <a:pt x="3148" y="1793"/>
                </a:lnTo>
                <a:close/>
              </a:path>
              <a:path w="3645" h="2036">
                <a:moveTo>
                  <a:pt x="0" y="402"/>
                </a:moveTo>
                <a:lnTo>
                  <a:pt x="3645" y="402"/>
                </a:lnTo>
                <a:lnTo>
                  <a:pt x="3645" y="0"/>
                </a:lnTo>
                <a:lnTo>
                  <a:pt x="0" y="0"/>
                </a:lnTo>
                <a:lnTo>
                  <a:pt x="0" y="402"/>
                </a:lnTo>
                <a:close/>
              </a:path>
              <a:path w="3645" h="2036">
                <a:moveTo>
                  <a:pt x="0" y="730"/>
                </a:moveTo>
                <a:lnTo>
                  <a:pt x="3645" y="730"/>
                </a:lnTo>
                <a:lnTo>
                  <a:pt x="3645" y="425"/>
                </a:lnTo>
                <a:lnTo>
                  <a:pt x="0" y="425"/>
                </a:lnTo>
                <a:lnTo>
                  <a:pt x="0" y="730"/>
                </a:lnTo>
                <a:close/>
              </a:path>
              <a:path w="3645" h="2036">
                <a:moveTo>
                  <a:pt x="0" y="2036"/>
                </a:moveTo>
                <a:lnTo>
                  <a:pt x="3645" y="2036"/>
                </a:lnTo>
                <a:lnTo>
                  <a:pt x="3645" y="1815"/>
                </a:lnTo>
                <a:lnTo>
                  <a:pt x="0" y="1815"/>
                </a:lnTo>
                <a:lnTo>
                  <a:pt x="0" y="2036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003" name="table 2003"/>
          <p:cNvGraphicFramePr>
            <a:graphicFrameLocks noGrp="1"/>
          </p:cNvGraphicFramePr>
          <p:nvPr/>
        </p:nvGraphicFramePr>
        <p:xfrm>
          <a:off x="6036562" y="4044766"/>
          <a:ext cx="2573654" cy="1602740"/>
        </p:xfrm>
        <a:graphic>
          <a:graphicData uri="http://schemas.openxmlformats.org/drawingml/2006/table">
            <a:tbl>
              <a:tblPr/>
              <a:tblGrid>
                <a:gridCol w="221615"/>
                <a:gridCol w="2352039"/>
              </a:tblGrid>
              <a:tr h="271144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8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27940" indent="0" algn="l" rtl="0" eaLnBrk="0">
                        <a:lnSpc>
                          <a:spcPct val="107000"/>
                        </a:lnSpc>
                      </a:pP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ends</a:t>
                      </a: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tem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vel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1000" dirty="0"/>
                    </a:p>
                    <a:p>
                      <a:pPr marL="345440" algn="l" rtl="0" eaLnBrk="0">
                        <a:lnSpc>
                          <a:spcPct val="96000"/>
                        </a:lnSpc>
                        <a:spcBef>
                          <a:spcPts val="0"/>
                        </a:spcBef>
                      </a:pP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abin</a:t>
                      </a: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doors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54">
                <a:tc v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200" dirty="0"/>
                    </a:p>
                    <a:p>
                      <a:pPr marL="2413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Faster maneuvering speeds with high precision</a:t>
                      </a:r>
                      <a:endParaRPr lang="en-US" altLang="en-US" sz="300" dirty="0"/>
                    </a:p>
                    <a:p>
                      <a:pPr marL="24130" algn="l" rtl="0" eaLnBrk="0">
                        <a:lnSpc>
                          <a:spcPct val="81000"/>
                        </a:lnSpc>
                        <a:spcBef>
                          <a:spcPts val="195"/>
                        </a:spcBef>
                      </a:pP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Light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projection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driving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tracks on floor, especially for backwards drive</a:t>
                      </a:r>
                      <a:endParaRPr lang="en-US" altLang="en-US" sz="300" dirty="0"/>
                    </a:p>
                    <a:p>
                      <a:pPr marL="24130" algn="l" rtl="0" eaLnBrk="0">
                        <a:lnSpc>
                          <a:spcPct val="81000"/>
                        </a:lnSpc>
                        <a:spcBef>
                          <a:spcPts val="195"/>
                        </a:spcBef>
                      </a:pP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communication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additional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functions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(collision prevention, higher efficiency)</a:t>
                      </a:r>
                      <a:endParaRPr lang="en-US" altLang="en-US" sz="300" dirty="0"/>
                    </a:p>
                    <a:p>
                      <a:pPr marL="24130" algn="l" rtl="0" eaLnBrk="0">
                        <a:lnSpc>
                          <a:spcPct val="81000"/>
                        </a:lnSpc>
                        <a:spcBef>
                          <a:spcPts val="195"/>
                        </a:spcBef>
                      </a:pP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Predictive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maintenance and system health monitoring</a:t>
                      </a:r>
                      <a:endParaRPr lang="en-US" altLang="en-US" sz="300" dirty="0"/>
                    </a:p>
                    <a:p>
                      <a:pPr marL="24130" algn="l" rtl="0" eaLnBrk="0">
                        <a:lnSpc>
                          <a:spcPct val="81000"/>
                        </a:lnSpc>
                        <a:spcBef>
                          <a:spcPts val="380"/>
                        </a:spcBef>
                      </a:pP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Pedestrian safety codes</a:t>
                      </a:r>
                      <a:endParaRPr lang="en-US" altLang="en-US" sz="300" dirty="0"/>
                    </a:p>
                    <a:p>
                      <a:pPr marL="24130" algn="l" rtl="0" eaLnBrk="0">
                        <a:lnSpc>
                          <a:spcPct val="81000"/>
                        </a:lnSpc>
                        <a:spcBef>
                          <a:spcPts val="195"/>
                        </a:spcBef>
                      </a:pP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Safety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requirements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 high energy density batteries</a:t>
                      </a:r>
                      <a:endParaRPr lang="en-US" altLang="en-US" sz="300" dirty="0"/>
                    </a:p>
                    <a:p>
                      <a:pPr marL="24130" algn="l" rtl="0" eaLnBrk="0">
                        <a:lnSpc>
                          <a:spcPct val="98000"/>
                        </a:lnSpc>
                        <a:spcBef>
                          <a:spcPts val="195"/>
                        </a:spcBef>
                      </a:pP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Overload and misuse detection</a:t>
                      </a:r>
                      <a:endParaRPr lang="en-US" altLang="en-US" sz="300" dirty="0"/>
                    </a:p>
                    <a:p>
                      <a:pPr marL="690880" algn="l" rtl="0" eaLnBrk="0">
                        <a:lnSpc>
                          <a:spcPct val="79000"/>
                        </a:lnSpc>
                        <a:spcBef>
                          <a:spcPts val="310"/>
                        </a:spcBef>
                      </a:pPr>
                      <a:r>
                        <a:rPr sz="3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Silent high</a:t>
                      </a:r>
                      <a:endParaRPr lang="en-US" altLang="en-US" sz="300" dirty="0"/>
                    </a:p>
                    <a:p>
                      <a:pPr marL="742950" algn="l" rtl="0" eaLnBrk="0">
                        <a:lnSpc>
                          <a:spcPts val="365"/>
                        </a:lnSpc>
                      </a:pP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acity</a:t>
                      </a:r>
                      <a:endParaRPr lang="en-US" altLang="en-US" sz="300" dirty="0"/>
                    </a:p>
                    <a:p>
                      <a:pPr marL="743585" algn="l" rtl="0" eaLnBrk="0">
                        <a:lnSpc>
                          <a:spcPts val="365"/>
                        </a:lnSpc>
                      </a:pP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pum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ps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marL="24130" algn="l" rtl="0" eaLnBrk="0">
                        <a:lnSpc>
                          <a:spcPct val="81000"/>
                        </a:lnSpc>
                        <a:spcBef>
                          <a:spcPts val="95"/>
                        </a:spcBef>
                      </a:pP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Further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integration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forklift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trucks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overall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logistics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improved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truck utilization and driving distance optimization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60000"/>
                        </a:lnSpc>
                      </a:pPr>
                      <a:endParaRPr lang="en-US" altLang="en-US" sz="100" dirty="0"/>
                    </a:p>
                    <a:p>
                      <a:pPr marL="2413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Autonomous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driving</a:t>
                      </a:r>
                      <a:r>
                        <a:rPr sz="3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 forklift trucks, surveyed from control center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800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00" dirty="0"/>
                    </a:p>
                    <a:p>
                      <a:pPr marL="28575" indent="1270" algn="l" rtl="0" eaLnBrk="0">
                        <a:lnSpc>
                          <a:spcPct val="105000"/>
                        </a:lnSpc>
                        <a:spcBef>
                          <a:spcPts val="0"/>
                        </a:spcBef>
                      </a:pP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Fut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ure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</a:t>
                      </a: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</a:t>
                      </a: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reg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ulatory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ru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les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96000"/>
                        </a:lnSpc>
                      </a:pPr>
                      <a:endParaRPr lang="en-US" altLang="en-US" sz="100" dirty="0"/>
                    </a:p>
                    <a:p>
                      <a:pPr marL="29210" indent="-1270" algn="l" rtl="0" eaLnBrk="0">
                        <a:lnSpc>
                          <a:spcPct val="107000"/>
                        </a:lnSpc>
                      </a:pP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ends</a:t>
                      </a: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ule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</a:t>
                      </a: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el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35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73000"/>
                        </a:lnSpc>
                      </a:pPr>
                      <a:endParaRPr lang="en-US" altLang="en-US" sz="1000" dirty="0"/>
                    </a:p>
                    <a:p>
                      <a:pPr marL="27305" indent="1905" algn="l" rtl="0" eaLnBrk="0">
                        <a:lnSpc>
                          <a:spcPct val="107000"/>
                        </a:lnSpc>
                        <a:spcBef>
                          <a:spcPts val="5"/>
                        </a:spcBef>
                      </a:pP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Fork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bu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siness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3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ends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04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05" name="textbox 2005"/>
          <p:cNvSpPr/>
          <p:nvPr/>
        </p:nvSpPr>
        <p:spPr>
          <a:xfrm>
            <a:off x="227921" y="2307967"/>
            <a:ext cx="2634614" cy="10033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00000"/>
              </a:lnSpc>
            </a:pPr>
            <a:endParaRPr lang="en-US" altLang="en-US" sz="100" dirty="0"/>
          </a:p>
          <a:p>
            <a:pPr marL="200660" indent="-187960" algn="l" rtl="0" eaLnBrk="0">
              <a:lnSpc>
                <a:spcPct val="91000"/>
              </a:lnSpc>
              <a:spcBef>
                <a:spcPts val="0"/>
              </a:spcBef>
            </a:pPr>
            <a:r>
              <a:rPr sz="20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了解客户对定义关键性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能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参 </a:t>
            </a:r>
            <a:r>
              <a:rPr sz="15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数的选择</a:t>
            </a:r>
            <a:r>
              <a:rPr sz="15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500" dirty="0"/>
          </a:p>
          <a:p>
            <a:pPr marL="208280" indent="-195580" algn="l" rtl="0" eaLnBrk="0">
              <a:lnSpc>
                <a:spcPct val="91000"/>
              </a:lnSpc>
              <a:spcBef>
                <a:spcPts val="35"/>
              </a:spcBef>
            </a:pPr>
            <a:r>
              <a:rPr sz="20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具备和必须具备的特征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之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间 </a:t>
            </a:r>
            <a:r>
              <a:rPr sz="15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的区别</a:t>
            </a:r>
            <a:r>
              <a:rPr sz="15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500" dirty="0"/>
          </a:p>
        </p:txBody>
      </p:sp>
      <p:sp>
        <p:nvSpPr>
          <p:cNvPr id="2006" name="textbox 2006"/>
          <p:cNvSpPr/>
          <p:nvPr/>
        </p:nvSpPr>
        <p:spPr>
          <a:xfrm>
            <a:off x="5978938" y="2307967"/>
            <a:ext cx="2633979" cy="10026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68000"/>
              </a:lnSpc>
            </a:pPr>
            <a:endParaRPr lang="en-US" altLang="en-US" sz="100" dirty="0"/>
          </a:p>
          <a:p>
            <a:pPr marL="199390" indent="-186690" algn="l" rtl="0" eaLnBrk="0">
              <a:lnSpc>
                <a:spcPct val="92000"/>
              </a:lnSpc>
            </a:pPr>
            <a:r>
              <a:rPr sz="20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趋势的透明度和未来平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台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所 </a:t>
            </a:r>
            <a:r>
              <a:rPr sz="15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需的可升级性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500" dirty="0"/>
          </a:p>
          <a:p>
            <a:pPr marL="191770" indent="-179070" algn="l" rtl="0" eaLnBrk="0">
              <a:lnSpc>
                <a:spcPct val="91000"/>
              </a:lnSpc>
              <a:spcBef>
                <a:spcPts val="25"/>
              </a:spcBef>
            </a:pPr>
            <a:r>
              <a:rPr sz="20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限制发展、需要考虑的</a:t>
            </a:r>
            <a:r>
              <a:rPr sz="15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律 </a:t>
            </a:r>
            <a:r>
              <a:rPr sz="15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规定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500" dirty="0"/>
          </a:p>
        </p:txBody>
      </p:sp>
      <p:sp>
        <p:nvSpPr>
          <p:cNvPr id="2007" name="textbox 2007"/>
          <p:cNvSpPr/>
          <p:nvPr/>
        </p:nvSpPr>
        <p:spPr>
          <a:xfrm>
            <a:off x="110570" y="255327"/>
            <a:ext cx="3829050" cy="5943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20955" algn="l" rtl="0" eaLnBrk="0">
              <a:lnSpc>
                <a:spcPts val="22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了解并确定市场需求和要</a:t>
            </a:r>
            <a:r>
              <a:rPr sz="18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求</a:t>
            </a:r>
            <a:endParaRPr lang="en-US" altLang="en-US" sz="1800" dirty="0"/>
          </a:p>
          <a:p>
            <a:pPr marL="12700" algn="l" rtl="0" eaLnBrk="0">
              <a:lnSpc>
                <a:spcPts val="2195"/>
              </a:lnSpc>
              <a:spcBef>
                <a:spcPts val="80"/>
              </a:spcBef>
            </a:pP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是后期前瞻性平台设计的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重要基础。</a:t>
            </a:r>
            <a:endParaRPr lang="en-US" altLang="en-US" sz="1800" dirty="0"/>
          </a:p>
        </p:txBody>
      </p:sp>
      <p:sp>
        <p:nvSpPr>
          <p:cNvPr id="2008" name="textbox 2008"/>
          <p:cNvSpPr/>
          <p:nvPr/>
        </p:nvSpPr>
        <p:spPr>
          <a:xfrm>
            <a:off x="3176302" y="2307967"/>
            <a:ext cx="2633979" cy="75310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5000"/>
              </a:lnSpc>
            </a:pPr>
            <a:endParaRPr lang="en-US" altLang="en-US" sz="100" dirty="0"/>
          </a:p>
          <a:p>
            <a:pPr marL="191770" indent="-179070" algn="l" rtl="0" eaLnBrk="0">
              <a:lnSpc>
                <a:spcPct val="92000"/>
              </a:lnSpc>
            </a:pPr>
            <a:r>
              <a:rPr sz="20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覆盖市场的主要性能参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 </a:t>
            </a: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规格范</a:t>
            </a:r>
            <a:r>
              <a:rPr sz="15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围</a:t>
            </a:r>
            <a:endParaRPr lang="en-US" altLang="en-US" sz="1500" dirty="0"/>
          </a:p>
          <a:p>
            <a:pPr marL="12700" algn="l" rtl="0" eaLnBrk="0">
              <a:lnSpc>
                <a:spcPct val="78000"/>
              </a:lnSpc>
              <a:spcBef>
                <a:spcPts val="0"/>
              </a:spcBef>
            </a:pPr>
            <a:r>
              <a:rPr sz="20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分解到各个部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</a:t>
            </a:r>
            <a:endParaRPr lang="en-US" altLang="en-US" sz="1500" dirty="0"/>
          </a:p>
        </p:txBody>
      </p:sp>
      <p:graphicFrame>
        <p:nvGraphicFramePr>
          <p:cNvPr id="2009" name="table 2009"/>
          <p:cNvGraphicFramePr>
            <a:graphicFrameLocks noGrp="1"/>
          </p:cNvGraphicFramePr>
          <p:nvPr/>
        </p:nvGraphicFramePr>
        <p:xfrm>
          <a:off x="3658056" y="5159993"/>
          <a:ext cx="2077720" cy="301625"/>
        </p:xfrm>
        <a:graphic>
          <a:graphicData uri="http://schemas.openxmlformats.org/drawingml/2006/table">
            <a:tbl>
              <a:tblPr/>
              <a:tblGrid>
                <a:gridCol w="2077720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200" dirty="0"/>
                    </a:p>
                    <a:p>
                      <a:pPr marL="381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4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4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 noise                                                                                                                                                                     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200" dirty="0"/>
                    </a:p>
                    <a:p>
                      <a:pPr marL="3810" algn="l" rtl="0" eaLnBrk="0">
                        <a:lnSpc>
                          <a:spcPct val="84000"/>
                        </a:lnSpc>
                      </a:pPr>
                      <a:r>
                        <a:rPr sz="4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Extra</a:t>
                      </a: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 noise                                                                                                                                                            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200" dirty="0"/>
                    </a:p>
                    <a:p>
                      <a:pPr marL="3810" algn="l" rtl="0" eaLnBrk="0">
                        <a:lnSpc>
                          <a:spcPct val="72000"/>
                        </a:lnSpc>
                        <a:spcBef>
                          <a:spcPts val="0"/>
                        </a:spcBef>
                      </a:pPr>
                      <a:r>
                        <a:rPr sz="4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robustness                                                                                                                                                           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10" name="path"/>
          <p:cNvSpPr/>
          <p:nvPr/>
        </p:nvSpPr>
        <p:spPr>
          <a:xfrm>
            <a:off x="5665839" y="5384338"/>
            <a:ext cx="45879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5" y="49"/>
                </a:moveTo>
                <a:lnTo>
                  <a:pt x="35" y="49"/>
                </a:lnTo>
                <a:lnTo>
                  <a:pt x="34" y="51"/>
                </a:lnTo>
                <a:lnTo>
                  <a:pt x="34" y="51"/>
                </a:lnTo>
                <a:lnTo>
                  <a:pt x="33" y="53"/>
                </a:lnTo>
                <a:lnTo>
                  <a:pt x="31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6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6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6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2" y="59"/>
                </a:lnTo>
                <a:lnTo>
                  <a:pt x="2" y="57"/>
                </a:lnTo>
                <a:lnTo>
                  <a:pt x="0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3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8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6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5" y="6"/>
                </a:lnTo>
                <a:lnTo>
                  <a:pt x="16" y="5"/>
                </a:lnTo>
                <a:lnTo>
                  <a:pt x="17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2"/>
                </a:lnTo>
                <a:lnTo>
                  <a:pt x="23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6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0" y="19"/>
                </a:lnTo>
                <a:lnTo>
                  <a:pt x="31" y="20"/>
                </a:lnTo>
                <a:lnTo>
                  <a:pt x="32" y="22"/>
                </a:lnTo>
                <a:lnTo>
                  <a:pt x="35" y="24"/>
                </a:lnTo>
                <a:lnTo>
                  <a:pt x="36" y="22"/>
                </a:lnTo>
                <a:lnTo>
                  <a:pt x="36" y="22"/>
                </a:lnTo>
                <a:lnTo>
                  <a:pt x="38" y="20"/>
                </a:lnTo>
                <a:lnTo>
                  <a:pt x="39" y="18"/>
                </a:lnTo>
                <a:lnTo>
                  <a:pt x="41" y="17"/>
                </a:lnTo>
                <a:lnTo>
                  <a:pt x="42" y="15"/>
                </a:lnTo>
                <a:lnTo>
                  <a:pt x="44" y="14"/>
                </a:lnTo>
                <a:lnTo>
                  <a:pt x="45" y="13"/>
                </a:lnTo>
                <a:lnTo>
                  <a:pt x="46" y="11"/>
                </a:lnTo>
                <a:lnTo>
                  <a:pt x="48" y="10"/>
                </a:lnTo>
                <a:lnTo>
                  <a:pt x="49" y="10"/>
                </a:lnTo>
                <a:lnTo>
                  <a:pt x="50" y="9"/>
                </a:lnTo>
                <a:lnTo>
                  <a:pt x="52" y="8"/>
                </a:lnTo>
                <a:lnTo>
                  <a:pt x="53" y="7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6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2" y="7"/>
                </a:lnTo>
                <a:lnTo>
                  <a:pt x="62" y="8"/>
                </a:lnTo>
                <a:lnTo>
                  <a:pt x="63" y="8"/>
                </a:lnTo>
                <a:lnTo>
                  <a:pt x="64" y="9"/>
                </a:lnTo>
                <a:lnTo>
                  <a:pt x="65" y="9"/>
                </a:lnTo>
                <a:lnTo>
                  <a:pt x="65" y="10"/>
                </a:lnTo>
                <a:lnTo>
                  <a:pt x="66" y="11"/>
                </a:lnTo>
                <a:lnTo>
                  <a:pt x="67" y="12"/>
                </a:lnTo>
                <a:lnTo>
                  <a:pt x="67" y="13"/>
                </a:lnTo>
                <a:lnTo>
                  <a:pt x="68" y="14"/>
                </a:lnTo>
                <a:lnTo>
                  <a:pt x="69" y="16"/>
                </a:lnTo>
                <a:lnTo>
                  <a:pt x="69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8"/>
                </a:lnTo>
                <a:lnTo>
                  <a:pt x="67" y="18"/>
                </a:lnTo>
                <a:lnTo>
                  <a:pt x="66" y="19"/>
                </a:lnTo>
                <a:lnTo>
                  <a:pt x="66" y="19"/>
                </a:lnTo>
                <a:lnTo>
                  <a:pt x="65" y="19"/>
                </a:lnTo>
                <a:lnTo>
                  <a:pt x="64" y="19"/>
                </a:lnTo>
                <a:lnTo>
                  <a:pt x="63" y="20"/>
                </a:lnTo>
                <a:lnTo>
                  <a:pt x="61" y="21"/>
                </a:lnTo>
                <a:lnTo>
                  <a:pt x="60" y="22"/>
                </a:lnTo>
                <a:lnTo>
                  <a:pt x="58" y="23"/>
                </a:lnTo>
                <a:lnTo>
                  <a:pt x="58" y="23"/>
                </a:lnTo>
                <a:lnTo>
                  <a:pt x="57" y="24"/>
                </a:lnTo>
                <a:lnTo>
                  <a:pt x="55" y="25"/>
                </a:lnTo>
                <a:lnTo>
                  <a:pt x="54" y="27"/>
                </a:lnTo>
                <a:lnTo>
                  <a:pt x="52" y="28"/>
                </a:lnTo>
                <a:lnTo>
                  <a:pt x="51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49" y="40"/>
                </a:lnTo>
                <a:lnTo>
                  <a:pt x="51" y="41"/>
                </a:lnTo>
                <a:lnTo>
                  <a:pt x="52" y="42"/>
                </a:lnTo>
                <a:lnTo>
                  <a:pt x="53" y="44"/>
                </a:lnTo>
                <a:lnTo>
                  <a:pt x="55" y="45"/>
                </a:lnTo>
                <a:lnTo>
                  <a:pt x="56" y="46"/>
                </a:lnTo>
                <a:lnTo>
                  <a:pt x="58" y="46"/>
                </a:lnTo>
                <a:lnTo>
                  <a:pt x="59" y="47"/>
                </a:lnTo>
                <a:lnTo>
                  <a:pt x="61" y="48"/>
                </a:lnTo>
                <a:lnTo>
                  <a:pt x="62" y="48"/>
                </a:lnTo>
                <a:lnTo>
                  <a:pt x="64" y="49"/>
                </a:lnTo>
                <a:lnTo>
                  <a:pt x="66" y="49"/>
                </a:lnTo>
                <a:lnTo>
                  <a:pt x="67" y="50"/>
                </a:lnTo>
                <a:lnTo>
                  <a:pt x="69" y="50"/>
                </a:lnTo>
                <a:lnTo>
                  <a:pt x="70" y="50"/>
                </a:lnTo>
                <a:lnTo>
                  <a:pt x="72" y="50"/>
                </a:lnTo>
                <a:lnTo>
                  <a:pt x="72" y="50"/>
                </a:lnTo>
                <a:lnTo>
                  <a:pt x="71" y="52"/>
                </a:lnTo>
                <a:lnTo>
                  <a:pt x="70" y="53"/>
                </a:lnTo>
                <a:lnTo>
                  <a:pt x="69" y="55"/>
                </a:lnTo>
                <a:lnTo>
                  <a:pt x="68" y="56"/>
                </a:lnTo>
                <a:lnTo>
                  <a:pt x="67" y="57"/>
                </a:lnTo>
                <a:lnTo>
                  <a:pt x="67" y="58"/>
                </a:lnTo>
                <a:lnTo>
                  <a:pt x="66" y="60"/>
                </a:lnTo>
                <a:lnTo>
                  <a:pt x="65" y="60"/>
                </a:lnTo>
                <a:lnTo>
                  <a:pt x="64" y="61"/>
                </a:lnTo>
                <a:lnTo>
                  <a:pt x="63" y="62"/>
                </a:lnTo>
                <a:lnTo>
                  <a:pt x="62" y="63"/>
                </a:lnTo>
                <a:lnTo>
                  <a:pt x="61" y="63"/>
                </a:lnTo>
                <a:lnTo>
                  <a:pt x="60" y="63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5" y="63"/>
                </a:lnTo>
                <a:lnTo>
                  <a:pt x="54" y="63"/>
                </a:lnTo>
                <a:lnTo>
                  <a:pt x="53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8" y="60"/>
                </a:lnTo>
                <a:lnTo>
                  <a:pt x="47" y="59"/>
                </a:lnTo>
                <a:lnTo>
                  <a:pt x="46" y="58"/>
                </a:lnTo>
                <a:lnTo>
                  <a:pt x="44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5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1" name="path"/>
          <p:cNvSpPr/>
          <p:nvPr/>
        </p:nvSpPr>
        <p:spPr>
          <a:xfrm>
            <a:off x="5484637" y="5384338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2" name="path"/>
          <p:cNvSpPr/>
          <p:nvPr/>
        </p:nvSpPr>
        <p:spPr>
          <a:xfrm>
            <a:off x="5308996" y="5384338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3" name="path"/>
          <p:cNvSpPr/>
          <p:nvPr/>
        </p:nvSpPr>
        <p:spPr>
          <a:xfrm>
            <a:off x="5053181" y="5384338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4" name="path"/>
          <p:cNvSpPr/>
          <p:nvPr/>
        </p:nvSpPr>
        <p:spPr>
          <a:xfrm>
            <a:off x="4877540" y="5384338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5" name="path"/>
          <p:cNvSpPr/>
          <p:nvPr/>
        </p:nvSpPr>
        <p:spPr>
          <a:xfrm>
            <a:off x="4707924" y="5384338"/>
            <a:ext cx="45879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5" y="49"/>
                </a:moveTo>
                <a:lnTo>
                  <a:pt x="35" y="49"/>
                </a:lnTo>
                <a:lnTo>
                  <a:pt x="34" y="51"/>
                </a:lnTo>
                <a:lnTo>
                  <a:pt x="34" y="51"/>
                </a:lnTo>
                <a:lnTo>
                  <a:pt x="33" y="53"/>
                </a:lnTo>
                <a:lnTo>
                  <a:pt x="31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6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6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7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2" y="59"/>
                </a:lnTo>
                <a:lnTo>
                  <a:pt x="2" y="57"/>
                </a:lnTo>
                <a:lnTo>
                  <a:pt x="0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3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8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6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5" y="6"/>
                </a:lnTo>
                <a:lnTo>
                  <a:pt x="16" y="5"/>
                </a:lnTo>
                <a:lnTo>
                  <a:pt x="17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2"/>
                </a:lnTo>
                <a:lnTo>
                  <a:pt x="23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6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0" y="19"/>
                </a:lnTo>
                <a:lnTo>
                  <a:pt x="31" y="20"/>
                </a:lnTo>
                <a:lnTo>
                  <a:pt x="32" y="22"/>
                </a:lnTo>
                <a:lnTo>
                  <a:pt x="35" y="24"/>
                </a:lnTo>
                <a:lnTo>
                  <a:pt x="36" y="22"/>
                </a:lnTo>
                <a:lnTo>
                  <a:pt x="36" y="22"/>
                </a:lnTo>
                <a:lnTo>
                  <a:pt x="38" y="20"/>
                </a:lnTo>
                <a:lnTo>
                  <a:pt x="39" y="18"/>
                </a:lnTo>
                <a:lnTo>
                  <a:pt x="41" y="17"/>
                </a:lnTo>
                <a:lnTo>
                  <a:pt x="42" y="15"/>
                </a:lnTo>
                <a:lnTo>
                  <a:pt x="44" y="14"/>
                </a:lnTo>
                <a:lnTo>
                  <a:pt x="45" y="13"/>
                </a:lnTo>
                <a:lnTo>
                  <a:pt x="46" y="11"/>
                </a:lnTo>
                <a:lnTo>
                  <a:pt x="48" y="10"/>
                </a:lnTo>
                <a:lnTo>
                  <a:pt x="49" y="10"/>
                </a:lnTo>
                <a:lnTo>
                  <a:pt x="50" y="9"/>
                </a:lnTo>
                <a:lnTo>
                  <a:pt x="52" y="8"/>
                </a:lnTo>
                <a:lnTo>
                  <a:pt x="53" y="7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6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2" y="7"/>
                </a:lnTo>
                <a:lnTo>
                  <a:pt x="62" y="8"/>
                </a:lnTo>
                <a:lnTo>
                  <a:pt x="63" y="8"/>
                </a:lnTo>
                <a:lnTo>
                  <a:pt x="64" y="9"/>
                </a:lnTo>
                <a:lnTo>
                  <a:pt x="65" y="9"/>
                </a:lnTo>
                <a:lnTo>
                  <a:pt x="65" y="10"/>
                </a:lnTo>
                <a:lnTo>
                  <a:pt x="66" y="11"/>
                </a:lnTo>
                <a:lnTo>
                  <a:pt x="67" y="12"/>
                </a:lnTo>
                <a:lnTo>
                  <a:pt x="67" y="13"/>
                </a:lnTo>
                <a:lnTo>
                  <a:pt x="68" y="14"/>
                </a:lnTo>
                <a:lnTo>
                  <a:pt x="69" y="16"/>
                </a:lnTo>
                <a:lnTo>
                  <a:pt x="69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8"/>
                </a:lnTo>
                <a:lnTo>
                  <a:pt x="67" y="18"/>
                </a:lnTo>
                <a:lnTo>
                  <a:pt x="66" y="19"/>
                </a:lnTo>
                <a:lnTo>
                  <a:pt x="66" y="19"/>
                </a:lnTo>
                <a:lnTo>
                  <a:pt x="65" y="19"/>
                </a:lnTo>
                <a:lnTo>
                  <a:pt x="64" y="19"/>
                </a:lnTo>
                <a:lnTo>
                  <a:pt x="63" y="20"/>
                </a:lnTo>
                <a:lnTo>
                  <a:pt x="61" y="21"/>
                </a:lnTo>
                <a:lnTo>
                  <a:pt x="60" y="22"/>
                </a:lnTo>
                <a:lnTo>
                  <a:pt x="58" y="23"/>
                </a:lnTo>
                <a:lnTo>
                  <a:pt x="58" y="23"/>
                </a:lnTo>
                <a:lnTo>
                  <a:pt x="57" y="24"/>
                </a:lnTo>
                <a:lnTo>
                  <a:pt x="55" y="25"/>
                </a:lnTo>
                <a:lnTo>
                  <a:pt x="54" y="27"/>
                </a:lnTo>
                <a:lnTo>
                  <a:pt x="52" y="28"/>
                </a:lnTo>
                <a:lnTo>
                  <a:pt x="51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49" y="40"/>
                </a:lnTo>
                <a:lnTo>
                  <a:pt x="51" y="41"/>
                </a:lnTo>
                <a:lnTo>
                  <a:pt x="52" y="42"/>
                </a:lnTo>
                <a:lnTo>
                  <a:pt x="53" y="44"/>
                </a:lnTo>
                <a:lnTo>
                  <a:pt x="55" y="45"/>
                </a:lnTo>
                <a:lnTo>
                  <a:pt x="56" y="46"/>
                </a:lnTo>
                <a:lnTo>
                  <a:pt x="58" y="46"/>
                </a:lnTo>
                <a:lnTo>
                  <a:pt x="59" y="47"/>
                </a:lnTo>
                <a:lnTo>
                  <a:pt x="61" y="48"/>
                </a:lnTo>
                <a:lnTo>
                  <a:pt x="62" y="48"/>
                </a:lnTo>
                <a:lnTo>
                  <a:pt x="64" y="49"/>
                </a:lnTo>
                <a:lnTo>
                  <a:pt x="66" y="49"/>
                </a:lnTo>
                <a:lnTo>
                  <a:pt x="67" y="50"/>
                </a:lnTo>
                <a:lnTo>
                  <a:pt x="69" y="50"/>
                </a:lnTo>
                <a:lnTo>
                  <a:pt x="70" y="50"/>
                </a:lnTo>
                <a:lnTo>
                  <a:pt x="72" y="50"/>
                </a:lnTo>
                <a:lnTo>
                  <a:pt x="72" y="50"/>
                </a:lnTo>
                <a:lnTo>
                  <a:pt x="71" y="52"/>
                </a:lnTo>
                <a:lnTo>
                  <a:pt x="70" y="53"/>
                </a:lnTo>
                <a:lnTo>
                  <a:pt x="69" y="55"/>
                </a:lnTo>
                <a:lnTo>
                  <a:pt x="68" y="56"/>
                </a:lnTo>
                <a:lnTo>
                  <a:pt x="67" y="57"/>
                </a:lnTo>
                <a:lnTo>
                  <a:pt x="67" y="58"/>
                </a:lnTo>
                <a:lnTo>
                  <a:pt x="66" y="60"/>
                </a:lnTo>
                <a:lnTo>
                  <a:pt x="65" y="60"/>
                </a:lnTo>
                <a:lnTo>
                  <a:pt x="64" y="61"/>
                </a:lnTo>
                <a:lnTo>
                  <a:pt x="63" y="62"/>
                </a:lnTo>
                <a:lnTo>
                  <a:pt x="62" y="63"/>
                </a:lnTo>
                <a:lnTo>
                  <a:pt x="61" y="63"/>
                </a:lnTo>
                <a:lnTo>
                  <a:pt x="60" y="63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5" y="63"/>
                </a:lnTo>
                <a:lnTo>
                  <a:pt x="54" y="63"/>
                </a:lnTo>
                <a:lnTo>
                  <a:pt x="53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8" y="60"/>
                </a:lnTo>
                <a:lnTo>
                  <a:pt x="47" y="59"/>
                </a:lnTo>
                <a:lnTo>
                  <a:pt x="46" y="58"/>
                </a:lnTo>
                <a:lnTo>
                  <a:pt x="44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5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6" name="path"/>
          <p:cNvSpPr/>
          <p:nvPr/>
        </p:nvSpPr>
        <p:spPr>
          <a:xfrm>
            <a:off x="4470646" y="5384338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7" name="path"/>
          <p:cNvSpPr/>
          <p:nvPr/>
        </p:nvSpPr>
        <p:spPr>
          <a:xfrm>
            <a:off x="4295469" y="5384338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8" name="path"/>
          <p:cNvSpPr/>
          <p:nvPr/>
        </p:nvSpPr>
        <p:spPr>
          <a:xfrm>
            <a:off x="4125389" y="5384338"/>
            <a:ext cx="46343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6" y="49"/>
                </a:moveTo>
                <a:lnTo>
                  <a:pt x="36" y="49"/>
                </a:lnTo>
                <a:lnTo>
                  <a:pt x="35" y="51"/>
                </a:lnTo>
                <a:lnTo>
                  <a:pt x="35" y="51"/>
                </a:lnTo>
                <a:lnTo>
                  <a:pt x="33" y="53"/>
                </a:lnTo>
                <a:lnTo>
                  <a:pt x="32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7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6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7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3" y="59"/>
                </a:lnTo>
                <a:lnTo>
                  <a:pt x="2" y="57"/>
                </a:lnTo>
                <a:lnTo>
                  <a:pt x="1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4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9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7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6" y="6"/>
                </a:lnTo>
                <a:lnTo>
                  <a:pt x="17" y="5"/>
                </a:lnTo>
                <a:lnTo>
                  <a:pt x="18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3" y="0"/>
                </a:lnTo>
                <a:lnTo>
                  <a:pt x="23" y="0"/>
                </a:lnTo>
                <a:lnTo>
                  <a:pt x="23" y="1"/>
                </a:lnTo>
                <a:lnTo>
                  <a:pt x="23" y="2"/>
                </a:lnTo>
                <a:lnTo>
                  <a:pt x="24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7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1" y="19"/>
                </a:lnTo>
                <a:lnTo>
                  <a:pt x="32" y="20"/>
                </a:lnTo>
                <a:lnTo>
                  <a:pt x="33" y="22"/>
                </a:lnTo>
                <a:lnTo>
                  <a:pt x="35" y="24"/>
                </a:lnTo>
                <a:lnTo>
                  <a:pt x="37" y="22"/>
                </a:lnTo>
                <a:lnTo>
                  <a:pt x="37" y="22"/>
                </a:lnTo>
                <a:lnTo>
                  <a:pt x="38" y="20"/>
                </a:lnTo>
                <a:lnTo>
                  <a:pt x="40" y="18"/>
                </a:lnTo>
                <a:lnTo>
                  <a:pt x="41" y="17"/>
                </a:lnTo>
                <a:lnTo>
                  <a:pt x="43" y="15"/>
                </a:lnTo>
                <a:lnTo>
                  <a:pt x="44" y="14"/>
                </a:lnTo>
                <a:lnTo>
                  <a:pt x="45" y="13"/>
                </a:lnTo>
                <a:lnTo>
                  <a:pt x="47" y="11"/>
                </a:lnTo>
                <a:lnTo>
                  <a:pt x="48" y="10"/>
                </a:lnTo>
                <a:lnTo>
                  <a:pt x="50" y="10"/>
                </a:lnTo>
                <a:lnTo>
                  <a:pt x="51" y="9"/>
                </a:lnTo>
                <a:lnTo>
                  <a:pt x="52" y="8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5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9" y="7"/>
                </a:lnTo>
                <a:lnTo>
                  <a:pt x="59" y="7"/>
                </a:lnTo>
                <a:lnTo>
                  <a:pt x="60" y="7"/>
                </a:lnTo>
                <a:lnTo>
                  <a:pt x="60" y="7"/>
                </a:lnTo>
                <a:lnTo>
                  <a:pt x="61" y="7"/>
                </a:lnTo>
                <a:lnTo>
                  <a:pt x="62" y="7"/>
                </a:lnTo>
                <a:lnTo>
                  <a:pt x="63" y="8"/>
                </a:lnTo>
                <a:lnTo>
                  <a:pt x="64" y="8"/>
                </a:lnTo>
                <a:lnTo>
                  <a:pt x="65" y="9"/>
                </a:lnTo>
                <a:lnTo>
                  <a:pt x="65" y="9"/>
                </a:lnTo>
                <a:lnTo>
                  <a:pt x="66" y="10"/>
                </a:lnTo>
                <a:lnTo>
                  <a:pt x="67" y="11"/>
                </a:lnTo>
                <a:lnTo>
                  <a:pt x="67" y="12"/>
                </a:lnTo>
                <a:lnTo>
                  <a:pt x="68" y="13"/>
                </a:lnTo>
                <a:lnTo>
                  <a:pt x="69" y="14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9"/>
                </a:lnTo>
                <a:lnTo>
                  <a:pt x="66" y="19"/>
                </a:lnTo>
                <a:lnTo>
                  <a:pt x="66" y="19"/>
                </a:lnTo>
                <a:lnTo>
                  <a:pt x="64" y="19"/>
                </a:lnTo>
                <a:lnTo>
                  <a:pt x="63" y="20"/>
                </a:lnTo>
                <a:lnTo>
                  <a:pt x="62" y="21"/>
                </a:lnTo>
                <a:lnTo>
                  <a:pt x="60" y="22"/>
                </a:lnTo>
                <a:lnTo>
                  <a:pt x="59" y="23"/>
                </a:lnTo>
                <a:lnTo>
                  <a:pt x="59" y="23"/>
                </a:lnTo>
                <a:lnTo>
                  <a:pt x="57" y="24"/>
                </a:lnTo>
                <a:lnTo>
                  <a:pt x="56" y="25"/>
                </a:lnTo>
                <a:lnTo>
                  <a:pt x="54" y="27"/>
                </a:lnTo>
                <a:lnTo>
                  <a:pt x="53" y="28"/>
                </a:lnTo>
                <a:lnTo>
                  <a:pt x="52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50" y="40"/>
                </a:lnTo>
                <a:lnTo>
                  <a:pt x="51" y="41"/>
                </a:lnTo>
                <a:lnTo>
                  <a:pt x="52" y="42"/>
                </a:lnTo>
                <a:lnTo>
                  <a:pt x="54" y="44"/>
                </a:lnTo>
                <a:lnTo>
                  <a:pt x="55" y="45"/>
                </a:lnTo>
                <a:lnTo>
                  <a:pt x="57" y="46"/>
                </a:lnTo>
                <a:lnTo>
                  <a:pt x="58" y="46"/>
                </a:lnTo>
                <a:lnTo>
                  <a:pt x="60" y="47"/>
                </a:lnTo>
                <a:lnTo>
                  <a:pt x="62" y="48"/>
                </a:lnTo>
                <a:lnTo>
                  <a:pt x="63" y="48"/>
                </a:lnTo>
                <a:lnTo>
                  <a:pt x="65" y="49"/>
                </a:lnTo>
                <a:lnTo>
                  <a:pt x="66" y="49"/>
                </a:lnTo>
                <a:lnTo>
                  <a:pt x="68" y="50"/>
                </a:lnTo>
                <a:lnTo>
                  <a:pt x="69" y="50"/>
                </a:lnTo>
                <a:lnTo>
                  <a:pt x="71" y="50"/>
                </a:lnTo>
                <a:lnTo>
                  <a:pt x="72" y="50"/>
                </a:lnTo>
                <a:lnTo>
                  <a:pt x="72" y="50"/>
                </a:lnTo>
                <a:lnTo>
                  <a:pt x="72" y="52"/>
                </a:lnTo>
                <a:lnTo>
                  <a:pt x="71" y="53"/>
                </a:lnTo>
                <a:lnTo>
                  <a:pt x="70" y="55"/>
                </a:lnTo>
                <a:lnTo>
                  <a:pt x="69" y="56"/>
                </a:lnTo>
                <a:lnTo>
                  <a:pt x="68" y="57"/>
                </a:lnTo>
                <a:lnTo>
                  <a:pt x="67" y="58"/>
                </a:lnTo>
                <a:lnTo>
                  <a:pt x="66" y="60"/>
                </a:lnTo>
                <a:lnTo>
                  <a:pt x="65" y="60"/>
                </a:lnTo>
                <a:lnTo>
                  <a:pt x="65" y="61"/>
                </a:lnTo>
                <a:lnTo>
                  <a:pt x="64" y="62"/>
                </a:lnTo>
                <a:lnTo>
                  <a:pt x="63" y="63"/>
                </a:lnTo>
                <a:lnTo>
                  <a:pt x="62" y="63"/>
                </a:lnTo>
                <a:lnTo>
                  <a:pt x="61" y="63"/>
                </a:lnTo>
                <a:lnTo>
                  <a:pt x="60" y="64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6" y="63"/>
                </a:lnTo>
                <a:lnTo>
                  <a:pt x="55" y="63"/>
                </a:lnTo>
                <a:lnTo>
                  <a:pt x="54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9" y="60"/>
                </a:lnTo>
                <a:lnTo>
                  <a:pt x="48" y="59"/>
                </a:lnTo>
                <a:lnTo>
                  <a:pt x="46" y="58"/>
                </a:lnTo>
                <a:lnTo>
                  <a:pt x="45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6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9" name="path"/>
          <p:cNvSpPr/>
          <p:nvPr/>
        </p:nvSpPr>
        <p:spPr>
          <a:xfrm>
            <a:off x="5665442" y="5284736"/>
            <a:ext cx="45879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5" y="49"/>
                </a:moveTo>
                <a:lnTo>
                  <a:pt x="35" y="49"/>
                </a:lnTo>
                <a:lnTo>
                  <a:pt x="34" y="51"/>
                </a:lnTo>
                <a:lnTo>
                  <a:pt x="34" y="51"/>
                </a:lnTo>
                <a:lnTo>
                  <a:pt x="33" y="53"/>
                </a:lnTo>
                <a:lnTo>
                  <a:pt x="31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6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6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6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2" y="59"/>
                </a:lnTo>
                <a:lnTo>
                  <a:pt x="2" y="57"/>
                </a:lnTo>
                <a:lnTo>
                  <a:pt x="0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3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8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6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5" y="6"/>
                </a:lnTo>
                <a:lnTo>
                  <a:pt x="16" y="5"/>
                </a:lnTo>
                <a:lnTo>
                  <a:pt x="17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2"/>
                </a:lnTo>
                <a:lnTo>
                  <a:pt x="23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6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0" y="19"/>
                </a:lnTo>
                <a:lnTo>
                  <a:pt x="31" y="20"/>
                </a:lnTo>
                <a:lnTo>
                  <a:pt x="32" y="22"/>
                </a:lnTo>
                <a:lnTo>
                  <a:pt x="35" y="24"/>
                </a:lnTo>
                <a:lnTo>
                  <a:pt x="36" y="22"/>
                </a:lnTo>
                <a:lnTo>
                  <a:pt x="36" y="22"/>
                </a:lnTo>
                <a:lnTo>
                  <a:pt x="38" y="20"/>
                </a:lnTo>
                <a:lnTo>
                  <a:pt x="39" y="18"/>
                </a:lnTo>
                <a:lnTo>
                  <a:pt x="41" y="17"/>
                </a:lnTo>
                <a:lnTo>
                  <a:pt x="42" y="15"/>
                </a:lnTo>
                <a:lnTo>
                  <a:pt x="44" y="14"/>
                </a:lnTo>
                <a:lnTo>
                  <a:pt x="45" y="13"/>
                </a:lnTo>
                <a:lnTo>
                  <a:pt x="46" y="11"/>
                </a:lnTo>
                <a:lnTo>
                  <a:pt x="48" y="10"/>
                </a:lnTo>
                <a:lnTo>
                  <a:pt x="49" y="10"/>
                </a:lnTo>
                <a:lnTo>
                  <a:pt x="50" y="9"/>
                </a:lnTo>
                <a:lnTo>
                  <a:pt x="52" y="8"/>
                </a:lnTo>
                <a:lnTo>
                  <a:pt x="53" y="7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6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2" y="7"/>
                </a:lnTo>
                <a:lnTo>
                  <a:pt x="62" y="8"/>
                </a:lnTo>
                <a:lnTo>
                  <a:pt x="63" y="8"/>
                </a:lnTo>
                <a:lnTo>
                  <a:pt x="64" y="9"/>
                </a:lnTo>
                <a:lnTo>
                  <a:pt x="65" y="9"/>
                </a:lnTo>
                <a:lnTo>
                  <a:pt x="65" y="10"/>
                </a:lnTo>
                <a:lnTo>
                  <a:pt x="66" y="11"/>
                </a:lnTo>
                <a:lnTo>
                  <a:pt x="67" y="12"/>
                </a:lnTo>
                <a:lnTo>
                  <a:pt x="67" y="13"/>
                </a:lnTo>
                <a:lnTo>
                  <a:pt x="68" y="14"/>
                </a:lnTo>
                <a:lnTo>
                  <a:pt x="69" y="16"/>
                </a:lnTo>
                <a:lnTo>
                  <a:pt x="69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8"/>
                </a:lnTo>
                <a:lnTo>
                  <a:pt x="67" y="18"/>
                </a:lnTo>
                <a:lnTo>
                  <a:pt x="66" y="19"/>
                </a:lnTo>
                <a:lnTo>
                  <a:pt x="66" y="19"/>
                </a:lnTo>
                <a:lnTo>
                  <a:pt x="65" y="19"/>
                </a:lnTo>
                <a:lnTo>
                  <a:pt x="64" y="19"/>
                </a:lnTo>
                <a:lnTo>
                  <a:pt x="63" y="20"/>
                </a:lnTo>
                <a:lnTo>
                  <a:pt x="61" y="21"/>
                </a:lnTo>
                <a:lnTo>
                  <a:pt x="60" y="22"/>
                </a:lnTo>
                <a:lnTo>
                  <a:pt x="58" y="23"/>
                </a:lnTo>
                <a:lnTo>
                  <a:pt x="58" y="23"/>
                </a:lnTo>
                <a:lnTo>
                  <a:pt x="57" y="24"/>
                </a:lnTo>
                <a:lnTo>
                  <a:pt x="55" y="25"/>
                </a:lnTo>
                <a:lnTo>
                  <a:pt x="54" y="27"/>
                </a:lnTo>
                <a:lnTo>
                  <a:pt x="52" y="28"/>
                </a:lnTo>
                <a:lnTo>
                  <a:pt x="51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49" y="40"/>
                </a:lnTo>
                <a:lnTo>
                  <a:pt x="51" y="41"/>
                </a:lnTo>
                <a:lnTo>
                  <a:pt x="52" y="42"/>
                </a:lnTo>
                <a:lnTo>
                  <a:pt x="53" y="44"/>
                </a:lnTo>
                <a:lnTo>
                  <a:pt x="55" y="45"/>
                </a:lnTo>
                <a:lnTo>
                  <a:pt x="56" y="46"/>
                </a:lnTo>
                <a:lnTo>
                  <a:pt x="58" y="46"/>
                </a:lnTo>
                <a:lnTo>
                  <a:pt x="59" y="47"/>
                </a:lnTo>
                <a:lnTo>
                  <a:pt x="61" y="48"/>
                </a:lnTo>
                <a:lnTo>
                  <a:pt x="62" y="48"/>
                </a:lnTo>
                <a:lnTo>
                  <a:pt x="64" y="49"/>
                </a:lnTo>
                <a:lnTo>
                  <a:pt x="66" y="49"/>
                </a:lnTo>
                <a:lnTo>
                  <a:pt x="67" y="50"/>
                </a:lnTo>
                <a:lnTo>
                  <a:pt x="69" y="50"/>
                </a:lnTo>
                <a:lnTo>
                  <a:pt x="70" y="50"/>
                </a:lnTo>
                <a:lnTo>
                  <a:pt x="72" y="50"/>
                </a:lnTo>
                <a:lnTo>
                  <a:pt x="72" y="50"/>
                </a:lnTo>
                <a:lnTo>
                  <a:pt x="71" y="52"/>
                </a:lnTo>
                <a:lnTo>
                  <a:pt x="70" y="53"/>
                </a:lnTo>
                <a:lnTo>
                  <a:pt x="69" y="55"/>
                </a:lnTo>
                <a:lnTo>
                  <a:pt x="68" y="56"/>
                </a:lnTo>
                <a:lnTo>
                  <a:pt x="67" y="57"/>
                </a:lnTo>
                <a:lnTo>
                  <a:pt x="67" y="58"/>
                </a:lnTo>
                <a:lnTo>
                  <a:pt x="66" y="60"/>
                </a:lnTo>
                <a:lnTo>
                  <a:pt x="65" y="60"/>
                </a:lnTo>
                <a:lnTo>
                  <a:pt x="64" y="61"/>
                </a:lnTo>
                <a:lnTo>
                  <a:pt x="63" y="62"/>
                </a:lnTo>
                <a:lnTo>
                  <a:pt x="62" y="63"/>
                </a:lnTo>
                <a:lnTo>
                  <a:pt x="61" y="63"/>
                </a:lnTo>
                <a:lnTo>
                  <a:pt x="60" y="63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5" y="63"/>
                </a:lnTo>
                <a:lnTo>
                  <a:pt x="54" y="63"/>
                </a:lnTo>
                <a:lnTo>
                  <a:pt x="53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8" y="60"/>
                </a:lnTo>
                <a:lnTo>
                  <a:pt x="47" y="59"/>
                </a:lnTo>
                <a:lnTo>
                  <a:pt x="46" y="58"/>
                </a:lnTo>
                <a:lnTo>
                  <a:pt x="44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5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0" name="path"/>
          <p:cNvSpPr/>
          <p:nvPr/>
        </p:nvSpPr>
        <p:spPr>
          <a:xfrm>
            <a:off x="5484240" y="5284736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1" name="path"/>
          <p:cNvSpPr/>
          <p:nvPr/>
        </p:nvSpPr>
        <p:spPr>
          <a:xfrm>
            <a:off x="5314160" y="5284736"/>
            <a:ext cx="46343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6" y="49"/>
                </a:moveTo>
                <a:lnTo>
                  <a:pt x="36" y="49"/>
                </a:lnTo>
                <a:lnTo>
                  <a:pt x="35" y="51"/>
                </a:lnTo>
                <a:lnTo>
                  <a:pt x="35" y="51"/>
                </a:lnTo>
                <a:lnTo>
                  <a:pt x="33" y="53"/>
                </a:lnTo>
                <a:lnTo>
                  <a:pt x="32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7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6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7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3" y="59"/>
                </a:lnTo>
                <a:lnTo>
                  <a:pt x="2" y="57"/>
                </a:lnTo>
                <a:lnTo>
                  <a:pt x="1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4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9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7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6" y="6"/>
                </a:lnTo>
                <a:lnTo>
                  <a:pt x="17" y="5"/>
                </a:lnTo>
                <a:lnTo>
                  <a:pt x="18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3" y="0"/>
                </a:lnTo>
                <a:lnTo>
                  <a:pt x="23" y="0"/>
                </a:lnTo>
                <a:lnTo>
                  <a:pt x="23" y="1"/>
                </a:lnTo>
                <a:lnTo>
                  <a:pt x="23" y="2"/>
                </a:lnTo>
                <a:lnTo>
                  <a:pt x="24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7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1" y="19"/>
                </a:lnTo>
                <a:lnTo>
                  <a:pt x="32" y="20"/>
                </a:lnTo>
                <a:lnTo>
                  <a:pt x="33" y="22"/>
                </a:lnTo>
                <a:lnTo>
                  <a:pt x="35" y="24"/>
                </a:lnTo>
                <a:lnTo>
                  <a:pt x="37" y="22"/>
                </a:lnTo>
                <a:lnTo>
                  <a:pt x="37" y="22"/>
                </a:lnTo>
                <a:lnTo>
                  <a:pt x="38" y="20"/>
                </a:lnTo>
                <a:lnTo>
                  <a:pt x="40" y="18"/>
                </a:lnTo>
                <a:lnTo>
                  <a:pt x="41" y="17"/>
                </a:lnTo>
                <a:lnTo>
                  <a:pt x="43" y="15"/>
                </a:lnTo>
                <a:lnTo>
                  <a:pt x="44" y="14"/>
                </a:lnTo>
                <a:lnTo>
                  <a:pt x="45" y="13"/>
                </a:lnTo>
                <a:lnTo>
                  <a:pt x="47" y="11"/>
                </a:lnTo>
                <a:lnTo>
                  <a:pt x="48" y="10"/>
                </a:lnTo>
                <a:lnTo>
                  <a:pt x="50" y="10"/>
                </a:lnTo>
                <a:lnTo>
                  <a:pt x="51" y="9"/>
                </a:lnTo>
                <a:lnTo>
                  <a:pt x="52" y="8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5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9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1" y="7"/>
                </a:lnTo>
                <a:lnTo>
                  <a:pt x="62" y="7"/>
                </a:lnTo>
                <a:lnTo>
                  <a:pt x="63" y="8"/>
                </a:lnTo>
                <a:lnTo>
                  <a:pt x="64" y="8"/>
                </a:lnTo>
                <a:lnTo>
                  <a:pt x="65" y="9"/>
                </a:lnTo>
                <a:lnTo>
                  <a:pt x="65" y="9"/>
                </a:lnTo>
                <a:lnTo>
                  <a:pt x="66" y="10"/>
                </a:lnTo>
                <a:lnTo>
                  <a:pt x="67" y="11"/>
                </a:lnTo>
                <a:lnTo>
                  <a:pt x="67" y="12"/>
                </a:lnTo>
                <a:lnTo>
                  <a:pt x="68" y="13"/>
                </a:lnTo>
                <a:lnTo>
                  <a:pt x="69" y="14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9"/>
                </a:lnTo>
                <a:lnTo>
                  <a:pt x="66" y="19"/>
                </a:lnTo>
                <a:lnTo>
                  <a:pt x="66" y="19"/>
                </a:lnTo>
                <a:lnTo>
                  <a:pt x="64" y="19"/>
                </a:lnTo>
                <a:lnTo>
                  <a:pt x="63" y="20"/>
                </a:lnTo>
                <a:lnTo>
                  <a:pt x="62" y="21"/>
                </a:lnTo>
                <a:lnTo>
                  <a:pt x="60" y="22"/>
                </a:lnTo>
                <a:lnTo>
                  <a:pt x="59" y="23"/>
                </a:lnTo>
                <a:lnTo>
                  <a:pt x="59" y="23"/>
                </a:lnTo>
                <a:lnTo>
                  <a:pt x="57" y="24"/>
                </a:lnTo>
                <a:lnTo>
                  <a:pt x="56" y="25"/>
                </a:lnTo>
                <a:lnTo>
                  <a:pt x="54" y="27"/>
                </a:lnTo>
                <a:lnTo>
                  <a:pt x="53" y="28"/>
                </a:lnTo>
                <a:lnTo>
                  <a:pt x="52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50" y="40"/>
                </a:lnTo>
                <a:lnTo>
                  <a:pt x="51" y="41"/>
                </a:lnTo>
                <a:lnTo>
                  <a:pt x="52" y="42"/>
                </a:lnTo>
                <a:lnTo>
                  <a:pt x="54" y="44"/>
                </a:lnTo>
                <a:lnTo>
                  <a:pt x="55" y="45"/>
                </a:lnTo>
                <a:lnTo>
                  <a:pt x="57" y="46"/>
                </a:lnTo>
                <a:lnTo>
                  <a:pt x="58" y="46"/>
                </a:lnTo>
                <a:lnTo>
                  <a:pt x="60" y="47"/>
                </a:lnTo>
                <a:lnTo>
                  <a:pt x="62" y="48"/>
                </a:lnTo>
                <a:lnTo>
                  <a:pt x="63" y="48"/>
                </a:lnTo>
                <a:lnTo>
                  <a:pt x="65" y="49"/>
                </a:lnTo>
                <a:lnTo>
                  <a:pt x="66" y="49"/>
                </a:lnTo>
                <a:lnTo>
                  <a:pt x="68" y="50"/>
                </a:lnTo>
                <a:lnTo>
                  <a:pt x="69" y="50"/>
                </a:lnTo>
                <a:lnTo>
                  <a:pt x="71" y="50"/>
                </a:lnTo>
                <a:lnTo>
                  <a:pt x="72" y="50"/>
                </a:lnTo>
                <a:lnTo>
                  <a:pt x="72" y="50"/>
                </a:lnTo>
                <a:lnTo>
                  <a:pt x="72" y="52"/>
                </a:lnTo>
                <a:lnTo>
                  <a:pt x="71" y="53"/>
                </a:lnTo>
                <a:lnTo>
                  <a:pt x="70" y="55"/>
                </a:lnTo>
                <a:lnTo>
                  <a:pt x="69" y="56"/>
                </a:lnTo>
                <a:lnTo>
                  <a:pt x="68" y="57"/>
                </a:lnTo>
                <a:lnTo>
                  <a:pt x="67" y="58"/>
                </a:lnTo>
                <a:lnTo>
                  <a:pt x="66" y="60"/>
                </a:lnTo>
                <a:lnTo>
                  <a:pt x="65" y="60"/>
                </a:lnTo>
                <a:lnTo>
                  <a:pt x="65" y="61"/>
                </a:lnTo>
                <a:lnTo>
                  <a:pt x="64" y="62"/>
                </a:lnTo>
                <a:lnTo>
                  <a:pt x="63" y="63"/>
                </a:lnTo>
                <a:lnTo>
                  <a:pt x="62" y="63"/>
                </a:lnTo>
                <a:lnTo>
                  <a:pt x="61" y="63"/>
                </a:lnTo>
                <a:lnTo>
                  <a:pt x="60" y="64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6" y="63"/>
                </a:lnTo>
                <a:lnTo>
                  <a:pt x="55" y="63"/>
                </a:lnTo>
                <a:lnTo>
                  <a:pt x="53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9" y="60"/>
                </a:lnTo>
                <a:lnTo>
                  <a:pt x="48" y="59"/>
                </a:lnTo>
                <a:lnTo>
                  <a:pt x="46" y="58"/>
                </a:lnTo>
                <a:lnTo>
                  <a:pt x="45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6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2" name="path"/>
          <p:cNvSpPr/>
          <p:nvPr/>
        </p:nvSpPr>
        <p:spPr>
          <a:xfrm>
            <a:off x="5052784" y="5284736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3" name="path"/>
          <p:cNvSpPr/>
          <p:nvPr/>
        </p:nvSpPr>
        <p:spPr>
          <a:xfrm>
            <a:off x="4877144" y="5284736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4" name="path"/>
          <p:cNvSpPr/>
          <p:nvPr/>
        </p:nvSpPr>
        <p:spPr>
          <a:xfrm>
            <a:off x="4707527" y="5284736"/>
            <a:ext cx="45879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5" y="49"/>
                </a:moveTo>
                <a:lnTo>
                  <a:pt x="35" y="49"/>
                </a:lnTo>
                <a:lnTo>
                  <a:pt x="34" y="51"/>
                </a:lnTo>
                <a:lnTo>
                  <a:pt x="34" y="51"/>
                </a:lnTo>
                <a:lnTo>
                  <a:pt x="33" y="53"/>
                </a:lnTo>
                <a:lnTo>
                  <a:pt x="31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6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6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7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2" y="59"/>
                </a:lnTo>
                <a:lnTo>
                  <a:pt x="2" y="57"/>
                </a:lnTo>
                <a:lnTo>
                  <a:pt x="0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3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8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6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5" y="6"/>
                </a:lnTo>
                <a:lnTo>
                  <a:pt x="16" y="5"/>
                </a:lnTo>
                <a:lnTo>
                  <a:pt x="17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2"/>
                </a:lnTo>
                <a:lnTo>
                  <a:pt x="23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6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0" y="19"/>
                </a:lnTo>
                <a:lnTo>
                  <a:pt x="31" y="20"/>
                </a:lnTo>
                <a:lnTo>
                  <a:pt x="32" y="22"/>
                </a:lnTo>
                <a:lnTo>
                  <a:pt x="35" y="24"/>
                </a:lnTo>
                <a:lnTo>
                  <a:pt x="36" y="22"/>
                </a:lnTo>
                <a:lnTo>
                  <a:pt x="36" y="22"/>
                </a:lnTo>
                <a:lnTo>
                  <a:pt x="38" y="20"/>
                </a:lnTo>
                <a:lnTo>
                  <a:pt x="39" y="18"/>
                </a:lnTo>
                <a:lnTo>
                  <a:pt x="41" y="17"/>
                </a:lnTo>
                <a:lnTo>
                  <a:pt x="42" y="15"/>
                </a:lnTo>
                <a:lnTo>
                  <a:pt x="44" y="14"/>
                </a:lnTo>
                <a:lnTo>
                  <a:pt x="45" y="13"/>
                </a:lnTo>
                <a:lnTo>
                  <a:pt x="46" y="11"/>
                </a:lnTo>
                <a:lnTo>
                  <a:pt x="48" y="10"/>
                </a:lnTo>
                <a:lnTo>
                  <a:pt x="49" y="10"/>
                </a:lnTo>
                <a:lnTo>
                  <a:pt x="50" y="9"/>
                </a:lnTo>
                <a:lnTo>
                  <a:pt x="52" y="8"/>
                </a:lnTo>
                <a:lnTo>
                  <a:pt x="53" y="7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6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2" y="7"/>
                </a:lnTo>
                <a:lnTo>
                  <a:pt x="62" y="8"/>
                </a:lnTo>
                <a:lnTo>
                  <a:pt x="63" y="8"/>
                </a:lnTo>
                <a:lnTo>
                  <a:pt x="64" y="9"/>
                </a:lnTo>
                <a:lnTo>
                  <a:pt x="65" y="9"/>
                </a:lnTo>
                <a:lnTo>
                  <a:pt x="65" y="10"/>
                </a:lnTo>
                <a:lnTo>
                  <a:pt x="66" y="11"/>
                </a:lnTo>
                <a:lnTo>
                  <a:pt x="67" y="12"/>
                </a:lnTo>
                <a:lnTo>
                  <a:pt x="67" y="13"/>
                </a:lnTo>
                <a:lnTo>
                  <a:pt x="68" y="14"/>
                </a:lnTo>
                <a:lnTo>
                  <a:pt x="69" y="16"/>
                </a:lnTo>
                <a:lnTo>
                  <a:pt x="69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8"/>
                </a:lnTo>
                <a:lnTo>
                  <a:pt x="67" y="18"/>
                </a:lnTo>
                <a:lnTo>
                  <a:pt x="66" y="19"/>
                </a:lnTo>
                <a:lnTo>
                  <a:pt x="66" y="19"/>
                </a:lnTo>
                <a:lnTo>
                  <a:pt x="65" y="19"/>
                </a:lnTo>
                <a:lnTo>
                  <a:pt x="64" y="19"/>
                </a:lnTo>
                <a:lnTo>
                  <a:pt x="63" y="20"/>
                </a:lnTo>
                <a:lnTo>
                  <a:pt x="61" y="21"/>
                </a:lnTo>
                <a:lnTo>
                  <a:pt x="60" y="22"/>
                </a:lnTo>
                <a:lnTo>
                  <a:pt x="58" y="23"/>
                </a:lnTo>
                <a:lnTo>
                  <a:pt x="58" y="23"/>
                </a:lnTo>
                <a:lnTo>
                  <a:pt x="57" y="24"/>
                </a:lnTo>
                <a:lnTo>
                  <a:pt x="55" y="25"/>
                </a:lnTo>
                <a:lnTo>
                  <a:pt x="54" y="27"/>
                </a:lnTo>
                <a:lnTo>
                  <a:pt x="52" y="28"/>
                </a:lnTo>
                <a:lnTo>
                  <a:pt x="51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49" y="40"/>
                </a:lnTo>
                <a:lnTo>
                  <a:pt x="51" y="41"/>
                </a:lnTo>
                <a:lnTo>
                  <a:pt x="52" y="42"/>
                </a:lnTo>
                <a:lnTo>
                  <a:pt x="53" y="44"/>
                </a:lnTo>
                <a:lnTo>
                  <a:pt x="55" y="45"/>
                </a:lnTo>
                <a:lnTo>
                  <a:pt x="56" y="46"/>
                </a:lnTo>
                <a:lnTo>
                  <a:pt x="58" y="46"/>
                </a:lnTo>
                <a:lnTo>
                  <a:pt x="59" y="47"/>
                </a:lnTo>
                <a:lnTo>
                  <a:pt x="61" y="48"/>
                </a:lnTo>
                <a:lnTo>
                  <a:pt x="62" y="48"/>
                </a:lnTo>
                <a:lnTo>
                  <a:pt x="64" y="49"/>
                </a:lnTo>
                <a:lnTo>
                  <a:pt x="66" y="49"/>
                </a:lnTo>
                <a:lnTo>
                  <a:pt x="67" y="50"/>
                </a:lnTo>
                <a:lnTo>
                  <a:pt x="69" y="50"/>
                </a:lnTo>
                <a:lnTo>
                  <a:pt x="70" y="50"/>
                </a:lnTo>
                <a:lnTo>
                  <a:pt x="72" y="50"/>
                </a:lnTo>
                <a:lnTo>
                  <a:pt x="72" y="50"/>
                </a:lnTo>
                <a:lnTo>
                  <a:pt x="71" y="52"/>
                </a:lnTo>
                <a:lnTo>
                  <a:pt x="70" y="53"/>
                </a:lnTo>
                <a:lnTo>
                  <a:pt x="69" y="55"/>
                </a:lnTo>
                <a:lnTo>
                  <a:pt x="68" y="56"/>
                </a:lnTo>
                <a:lnTo>
                  <a:pt x="67" y="57"/>
                </a:lnTo>
                <a:lnTo>
                  <a:pt x="67" y="58"/>
                </a:lnTo>
                <a:lnTo>
                  <a:pt x="66" y="60"/>
                </a:lnTo>
                <a:lnTo>
                  <a:pt x="65" y="60"/>
                </a:lnTo>
                <a:lnTo>
                  <a:pt x="64" y="61"/>
                </a:lnTo>
                <a:lnTo>
                  <a:pt x="63" y="62"/>
                </a:lnTo>
                <a:lnTo>
                  <a:pt x="62" y="63"/>
                </a:lnTo>
                <a:lnTo>
                  <a:pt x="61" y="63"/>
                </a:lnTo>
                <a:lnTo>
                  <a:pt x="60" y="63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5" y="63"/>
                </a:lnTo>
                <a:lnTo>
                  <a:pt x="54" y="63"/>
                </a:lnTo>
                <a:lnTo>
                  <a:pt x="53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8" y="60"/>
                </a:lnTo>
                <a:lnTo>
                  <a:pt x="47" y="59"/>
                </a:lnTo>
                <a:lnTo>
                  <a:pt x="46" y="58"/>
                </a:lnTo>
                <a:lnTo>
                  <a:pt x="44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5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5" name="path"/>
          <p:cNvSpPr/>
          <p:nvPr/>
        </p:nvSpPr>
        <p:spPr>
          <a:xfrm>
            <a:off x="4476274" y="5284736"/>
            <a:ext cx="45879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5" y="49"/>
                </a:moveTo>
                <a:lnTo>
                  <a:pt x="35" y="49"/>
                </a:lnTo>
                <a:lnTo>
                  <a:pt x="34" y="51"/>
                </a:lnTo>
                <a:lnTo>
                  <a:pt x="34" y="51"/>
                </a:lnTo>
                <a:lnTo>
                  <a:pt x="33" y="53"/>
                </a:lnTo>
                <a:lnTo>
                  <a:pt x="31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6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6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6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2" y="59"/>
                </a:lnTo>
                <a:lnTo>
                  <a:pt x="2" y="57"/>
                </a:lnTo>
                <a:lnTo>
                  <a:pt x="0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3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8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6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5" y="6"/>
                </a:lnTo>
                <a:lnTo>
                  <a:pt x="16" y="5"/>
                </a:lnTo>
                <a:lnTo>
                  <a:pt x="17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2"/>
                </a:lnTo>
                <a:lnTo>
                  <a:pt x="23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6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0" y="19"/>
                </a:lnTo>
                <a:lnTo>
                  <a:pt x="31" y="20"/>
                </a:lnTo>
                <a:lnTo>
                  <a:pt x="32" y="22"/>
                </a:lnTo>
                <a:lnTo>
                  <a:pt x="35" y="24"/>
                </a:lnTo>
                <a:lnTo>
                  <a:pt x="36" y="22"/>
                </a:lnTo>
                <a:lnTo>
                  <a:pt x="36" y="22"/>
                </a:lnTo>
                <a:lnTo>
                  <a:pt x="38" y="20"/>
                </a:lnTo>
                <a:lnTo>
                  <a:pt x="39" y="18"/>
                </a:lnTo>
                <a:lnTo>
                  <a:pt x="41" y="17"/>
                </a:lnTo>
                <a:lnTo>
                  <a:pt x="42" y="15"/>
                </a:lnTo>
                <a:lnTo>
                  <a:pt x="44" y="14"/>
                </a:lnTo>
                <a:lnTo>
                  <a:pt x="45" y="13"/>
                </a:lnTo>
                <a:lnTo>
                  <a:pt x="46" y="11"/>
                </a:lnTo>
                <a:lnTo>
                  <a:pt x="48" y="10"/>
                </a:lnTo>
                <a:lnTo>
                  <a:pt x="49" y="10"/>
                </a:lnTo>
                <a:lnTo>
                  <a:pt x="50" y="9"/>
                </a:lnTo>
                <a:lnTo>
                  <a:pt x="52" y="8"/>
                </a:lnTo>
                <a:lnTo>
                  <a:pt x="53" y="7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6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2" y="7"/>
                </a:lnTo>
                <a:lnTo>
                  <a:pt x="62" y="8"/>
                </a:lnTo>
                <a:lnTo>
                  <a:pt x="63" y="8"/>
                </a:lnTo>
                <a:lnTo>
                  <a:pt x="64" y="9"/>
                </a:lnTo>
                <a:lnTo>
                  <a:pt x="65" y="9"/>
                </a:lnTo>
                <a:lnTo>
                  <a:pt x="65" y="10"/>
                </a:lnTo>
                <a:lnTo>
                  <a:pt x="66" y="11"/>
                </a:lnTo>
                <a:lnTo>
                  <a:pt x="67" y="12"/>
                </a:lnTo>
                <a:lnTo>
                  <a:pt x="67" y="13"/>
                </a:lnTo>
                <a:lnTo>
                  <a:pt x="68" y="14"/>
                </a:lnTo>
                <a:lnTo>
                  <a:pt x="69" y="16"/>
                </a:lnTo>
                <a:lnTo>
                  <a:pt x="69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8"/>
                </a:lnTo>
                <a:lnTo>
                  <a:pt x="67" y="18"/>
                </a:lnTo>
                <a:lnTo>
                  <a:pt x="66" y="19"/>
                </a:lnTo>
                <a:lnTo>
                  <a:pt x="66" y="19"/>
                </a:lnTo>
                <a:lnTo>
                  <a:pt x="65" y="19"/>
                </a:lnTo>
                <a:lnTo>
                  <a:pt x="64" y="19"/>
                </a:lnTo>
                <a:lnTo>
                  <a:pt x="63" y="20"/>
                </a:lnTo>
                <a:lnTo>
                  <a:pt x="61" y="21"/>
                </a:lnTo>
                <a:lnTo>
                  <a:pt x="60" y="22"/>
                </a:lnTo>
                <a:lnTo>
                  <a:pt x="58" y="23"/>
                </a:lnTo>
                <a:lnTo>
                  <a:pt x="58" y="23"/>
                </a:lnTo>
                <a:lnTo>
                  <a:pt x="57" y="24"/>
                </a:lnTo>
                <a:lnTo>
                  <a:pt x="55" y="25"/>
                </a:lnTo>
                <a:lnTo>
                  <a:pt x="54" y="27"/>
                </a:lnTo>
                <a:lnTo>
                  <a:pt x="52" y="28"/>
                </a:lnTo>
                <a:lnTo>
                  <a:pt x="51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49" y="40"/>
                </a:lnTo>
                <a:lnTo>
                  <a:pt x="51" y="41"/>
                </a:lnTo>
                <a:lnTo>
                  <a:pt x="52" y="42"/>
                </a:lnTo>
                <a:lnTo>
                  <a:pt x="53" y="44"/>
                </a:lnTo>
                <a:lnTo>
                  <a:pt x="55" y="45"/>
                </a:lnTo>
                <a:lnTo>
                  <a:pt x="56" y="46"/>
                </a:lnTo>
                <a:lnTo>
                  <a:pt x="58" y="46"/>
                </a:lnTo>
                <a:lnTo>
                  <a:pt x="59" y="47"/>
                </a:lnTo>
                <a:lnTo>
                  <a:pt x="61" y="48"/>
                </a:lnTo>
                <a:lnTo>
                  <a:pt x="62" y="48"/>
                </a:lnTo>
                <a:lnTo>
                  <a:pt x="64" y="49"/>
                </a:lnTo>
                <a:lnTo>
                  <a:pt x="66" y="49"/>
                </a:lnTo>
                <a:lnTo>
                  <a:pt x="67" y="50"/>
                </a:lnTo>
                <a:lnTo>
                  <a:pt x="69" y="50"/>
                </a:lnTo>
                <a:lnTo>
                  <a:pt x="70" y="50"/>
                </a:lnTo>
                <a:lnTo>
                  <a:pt x="72" y="50"/>
                </a:lnTo>
                <a:lnTo>
                  <a:pt x="72" y="50"/>
                </a:lnTo>
                <a:lnTo>
                  <a:pt x="71" y="52"/>
                </a:lnTo>
                <a:lnTo>
                  <a:pt x="70" y="53"/>
                </a:lnTo>
                <a:lnTo>
                  <a:pt x="69" y="55"/>
                </a:lnTo>
                <a:lnTo>
                  <a:pt x="68" y="56"/>
                </a:lnTo>
                <a:lnTo>
                  <a:pt x="67" y="57"/>
                </a:lnTo>
                <a:lnTo>
                  <a:pt x="67" y="58"/>
                </a:lnTo>
                <a:lnTo>
                  <a:pt x="66" y="60"/>
                </a:lnTo>
                <a:lnTo>
                  <a:pt x="65" y="60"/>
                </a:lnTo>
                <a:lnTo>
                  <a:pt x="64" y="61"/>
                </a:lnTo>
                <a:lnTo>
                  <a:pt x="63" y="62"/>
                </a:lnTo>
                <a:lnTo>
                  <a:pt x="62" y="63"/>
                </a:lnTo>
                <a:lnTo>
                  <a:pt x="61" y="63"/>
                </a:lnTo>
                <a:lnTo>
                  <a:pt x="60" y="63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5" y="63"/>
                </a:lnTo>
                <a:lnTo>
                  <a:pt x="54" y="63"/>
                </a:lnTo>
                <a:lnTo>
                  <a:pt x="53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8" y="60"/>
                </a:lnTo>
                <a:lnTo>
                  <a:pt x="47" y="59"/>
                </a:lnTo>
                <a:lnTo>
                  <a:pt x="46" y="58"/>
                </a:lnTo>
                <a:lnTo>
                  <a:pt x="44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5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6" name="path"/>
          <p:cNvSpPr/>
          <p:nvPr/>
        </p:nvSpPr>
        <p:spPr>
          <a:xfrm>
            <a:off x="4295072" y="5284736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7" name="path"/>
          <p:cNvSpPr/>
          <p:nvPr/>
        </p:nvSpPr>
        <p:spPr>
          <a:xfrm>
            <a:off x="4119431" y="5284736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8" name="path"/>
          <p:cNvSpPr/>
          <p:nvPr/>
        </p:nvSpPr>
        <p:spPr>
          <a:xfrm>
            <a:off x="5660014" y="5185122"/>
            <a:ext cx="57929" cy="52542"/>
          </a:xfrm>
          <a:custGeom>
            <a:avLst/>
            <a:gdLst/>
            <a:ahLst/>
            <a:cxnLst/>
            <a:rect l="0" t="0" r="0" b="0"/>
            <a:pathLst>
              <a:path w="91" h="82">
                <a:moveTo>
                  <a:pt x="88" y="0"/>
                </a:moveTo>
                <a:lnTo>
                  <a:pt x="88" y="0"/>
                </a:lnTo>
                <a:lnTo>
                  <a:pt x="91" y="3"/>
                </a:lnTo>
                <a:lnTo>
                  <a:pt x="91" y="3"/>
                </a:lnTo>
                <a:lnTo>
                  <a:pt x="89" y="4"/>
                </a:lnTo>
                <a:lnTo>
                  <a:pt x="87" y="5"/>
                </a:lnTo>
                <a:lnTo>
                  <a:pt x="85" y="7"/>
                </a:lnTo>
                <a:lnTo>
                  <a:pt x="83" y="8"/>
                </a:lnTo>
                <a:lnTo>
                  <a:pt x="82" y="10"/>
                </a:lnTo>
                <a:lnTo>
                  <a:pt x="80" y="12"/>
                </a:lnTo>
                <a:lnTo>
                  <a:pt x="78" y="14"/>
                </a:lnTo>
                <a:lnTo>
                  <a:pt x="76" y="16"/>
                </a:lnTo>
                <a:lnTo>
                  <a:pt x="74" y="17"/>
                </a:lnTo>
                <a:lnTo>
                  <a:pt x="72" y="20"/>
                </a:lnTo>
                <a:lnTo>
                  <a:pt x="70" y="22"/>
                </a:lnTo>
                <a:lnTo>
                  <a:pt x="68" y="24"/>
                </a:lnTo>
                <a:lnTo>
                  <a:pt x="66" y="26"/>
                </a:lnTo>
                <a:lnTo>
                  <a:pt x="64" y="29"/>
                </a:lnTo>
                <a:lnTo>
                  <a:pt x="62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8" y="49"/>
                </a:lnTo>
                <a:lnTo>
                  <a:pt x="46" y="52"/>
                </a:lnTo>
                <a:lnTo>
                  <a:pt x="44" y="54"/>
                </a:lnTo>
                <a:lnTo>
                  <a:pt x="43" y="57"/>
                </a:lnTo>
                <a:lnTo>
                  <a:pt x="41" y="59"/>
                </a:lnTo>
                <a:lnTo>
                  <a:pt x="40" y="61"/>
                </a:lnTo>
                <a:lnTo>
                  <a:pt x="38" y="64"/>
                </a:lnTo>
                <a:lnTo>
                  <a:pt x="37" y="66"/>
                </a:lnTo>
                <a:lnTo>
                  <a:pt x="36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1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20" y="81"/>
                </a:lnTo>
                <a:lnTo>
                  <a:pt x="19" y="78"/>
                </a:lnTo>
                <a:lnTo>
                  <a:pt x="18" y="76"/>
                </a:lnTo>
                <a:lnTo>
                  <a:pt x="16" y="73"/>
                </a:lnTo>
                <a:lnTo>
                  <a:pt x="14" y="69"/>
                </a:lnTo>
                <a:lnTo>
                  <a:pt x="14" y="69"/>
                </a:lnTo>
                <a:lnTo>
                  <a:pt x="13" y="66"/>
                </a:lnTo>
                <a:lnTo>
                  <a:pt x="13" y="64"/>
                </a:lnTo>
                <a:lnTo>
                  <a:pt x="12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4" y="52"/>
                </a:lnTo>
                <a:lnTo>
                  <a:pt x="3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5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9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2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9" y="56"/>
                </a:lnTo>
                <a:lnTo>
                  <a:pt x="30" y="54"/>
                </a:lnTo>
                <a:lnTo>
                  <a:pt x="32" y="51"/>
                </a:lnTo>
                <a:lnTo>
                  <a:pt x="33" y="49"/>
                </a:lnTo>
                <a:lnTo>
                  <a:pt x="35" y="47"/>
                </a:lnTo>
                <a:lnTo>
                  <a:pt x="37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7" y="23"/>
                </a:lnTo>
                <a:lnTo>
                  <a:pt x="59" y="21"/>
                </a:lnTo>
                <a:lnTo>
                  <a:pt x="61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2" y="11"/>
                </a:lnTo>
                <a:lnTo>
                  <a:pt x="74" y="9"/>
                </a:lnTo>
                <a:lnTo>
                  <a:pt x="76" y="7"/>
                </a:lnTo>
                <a:lnTo>
                  <a:pt x="78" y="6"/>
                </a:lnTo>
                <a:lnTo>
                  <a:pt x="80" y="5"/>
                </a:lnTo>
                <a:lnTo>
                  <a:pt x="82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9" name="path"/>
          <p:cNvSpPr/>
          <p:nvPr/>
        </p:nvSpPr>
        <p:spPr>
          <a:xfrm>
            <a:off x="5484836" y="5185122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6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9"/>
                </a:lnTo>
                <a:lnTo>
                  <a:pt x="14" y="69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5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1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0" name="path"/>
          <p:cNvSpPr/>
          <p:nvPr/>
        </p:nvSpPr>
        <p:spPr>
          <a:xfrm>
            <a:off x="5314756" y="5185122"/>
            <a:ext cx="46343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6" y="49"/>
                </a:moveTo>
                <a:lnTo>
                  <a:pt x="36" y="49"/>
                </a:lnTo>
                <a:lnTo>
                  <a:pt x="35" y="51"/>
                </a:lnTo>
                <a:lnTo>
                  <a:pt x="35" y="51"/>
                </a:lnTo>
                <a:lnTo>
                  <a:pt x="33" y="53"/>
                </a:lnTo>
                <a:lnTo>
                  <a:pt x="32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7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7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7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3" y="59"/>
                </a:lnTo>
                <a:lnTo>
                  <a:pt x="2" y="57"/>
                </a:lnTo>
                <a:lnTo>
                  <a:pt x="1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4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9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7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6" y="6"/>
                </a:lnTo>
                <a:lnTo>
                  <a:pt x="17" y="5"/>
                </a:lnTo>
                <a:lnTo>
                  <a:pt x="18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3" y="0"/>
                </a:lnTo>
                <a:lnTo>
                  <a:pt x="23" y="0"/>
                </a:lnTo>
                <a:lnTo>
                  <a:pt x="23" y="1"/>
                </a:lnTo>
                <a:lnTo>
                  <a:pt x="23" y="2"/>
                </a:lnTo>
                <a:lnTo>
                  <a:pt x="24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7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1" y="19"/>
                </a:lnTo>
                <a:lnTo>
                  <a:pt x="32" y="20"/>
                </a:lnTo>
                <a:lnTo>
                  <a:pt x="33" y="22"/>
                </a:lnTo>
                <a:lnTo>
                  <a:pt x="35" y="24"/>
                </a:lnTo>
                <a:lnTo>
                  <a:pt x="37" y="22"/>
                </a:lnTo>
                <a:lnTo>
                  <a:pt x="37" y="22"/>
                </a:lnTo>
                <a:lnTo>
                  <a:pt x="38" y="20"/>
                </a:lnTo>
                <a:lnTo>
                  <a:pt x="40" y="19"/>
                </a:lnTo>
                <a:lnTo>
                  <a:pt x="41" y="17"/>
                </a:lnTo>
                <a:lnTo>
                  <a:pt x="43" y="15"/>
                </a:lnTo>
                <a:lnTo>
                  <a:pt x="44" y="14"/>
                </a:lnTo>
                <a:lnTo>
                  <a:pt x="45" y="13"/>
                </a:lnTo>
                <a:lnTo>
                  <a:pt x="47" y="11"/>
                </a:lnTo>
                <a:lnTo>
                  <a:pt x="48" y="10"/>
                </a:lnTo>
                <a:lnTo>
                  <a:pt x="50" y="10"/>
                </a:lnTo>
                <a:lnTo>
                  <a:pt x="51" y="9"/>
                </a:lnTo>
                <a:lnTo>
                  <a:pt x="52" y="8"/>
                </a:lnTo>
                <a:lnTo>
                  <a:pt x="54" y="8"/>
                </a:lnTo>
                <a:lnTo>
                  <a:pt x="54" y="7"/>
                </a:lnTo>
                <a:lnTo>
                  <a:pt x="55" y="7"/>
                </a:lnTo>
                <a:lnTo>
                  <a:pt x="55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9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1" y="7"/>
                </a:lnTo>
                <a:lnTo>
                  <a:pt x="62" y="7"/>
                </a:lnTo>
                <a:lnTo>
                  <a:pt x="63" y="8"/>
                </a:lnTo>
                <a:lnTo>
                  <a:pt x="64" y="8"/>
                </a:lnTo>
                <a:lnTo>
                  <a:pt x="65" y="9"/>
                </a:lnTo>
                <a:lnTo>
                  <a:pt x="65" y="10"/>
                </a:lnTo>
                <a:lnTo>
                  <a:pt x="66" y="10"/>
                </a:lnTo>
                <a:lnTo>
                  <a:pt x="67" y="11"/>
                </a:lnTo>
                <a:lnTo>
                  <a:pt x="67" y="12"/>
                </a:lnTo>
                <a:lnTo>
                  <a:pt x="68" y="13"/>
                </a:lnTo>
                <a:lnTo>
                  <a:pt x="69" y="14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9"/>
                </a:lnTo>
                <a:lnTo>
                  <a:pt x="66" y="19"/>
                </a:lnTo>
                <a:lnTo>
                  <a:pt x="66" y="19"/>
                </a:lnTo>
                <a:lnTo>
                  <a:pt x="64" y="19"/>
                </a:lnTo>
                <a:lnTo>
                  <a:pt x="63" y="20"/>
                </a:lnTo>
                <a:lnTo>
                  <a:pt x="62" y="21"/>
                </a:lnTo>
                <a:lnTo>
                  <a:pt x="60" y="22"/>
                </a:lnTo>
                <a:lnTo>
                  <a:pt x="59" y="23"/>
                </a:lnTo>
                <a:lnTo>
                  <a:pt x="59" y="23"/>
                </a:lnTo>
                <a:lnTo>
                  <a:pt x="57" y="24"/>
                </a:lnTo>
                <a:lnTo>
                  <a:pt x="56" y="25"/>
                </a:lnTo>
                <a:lnTo>
                  <a:pt x="54" y="27"/>
                </a:lnTo>
                <a:lnTo>
                  <a:pt x="53" y="28"/>
                </a:lnTo>
                <a:lnTo>
                  <a:pt x="52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50" y="40"/>
                </a:lnTo>
                <a:lnTo>
                  <a:pt x="51" y="41"/>
                </a:lnTo>
                <a:lnTo>
                  <a:pt x="52" y="42"/>
                </a:lnTo>
                <a:lnTo>
                  <a:pt x="54" y="44"/>
                </a:lnTo>
                <a:lnTo>
                  <a:pt x="55" y="45"/>
                </a:lnTo>
                <a:lnTo>
                  <a:pt x="57" y="46"/>
                </a:lnTo>
                <a:lnTo>
                  <a:pt x="58" y="46"/>
                </a:lnTo>
                <a:lnTo>
                  <a:pt x="60" y="47"/>
                </a:lnTo>
                <a:lnTo>
                  <a:pt x="62" y="48"/>
                </a:lnTo>
                <a:lnTo>
                  <a:pt x="63" y="48"/>
                </a:lnTo>
                <a:lnTo>
                  <a:pt x="65" y="49"/>
                </a:lnTo>
                <a:lnTo>
                  <a:pt x="66" y="49"/>
                </a:lnTo>
                <a:lnTo>
                  <a:pt x="68" y="50"/>
                </a:lnTo>
                <a:lnTo>
                  <a:pt x="69" y="50"/>
                </a:lnTo>
                <a:lnTo>
                  <a:pt x="71" y="50"/>
                </a:lnTo>
                <a:lnTo>
                  <a:pt x="72" y="50"/>
                </a:lnTo>
                <a:lnTo>
                  <a:pt x="72" y="50"/>
                </a:lnTo>
                <a:lnTo>
                  <a:pt x="72" y="52"/>
                </a:lnTo>
                <a:lnTo>
                  <a:pt x="71" y="53"/>
                </a:lnTo>
                <a:lnTo>
                  <a:pt x="70" y="55"/>
                </a:lnTo>
                <a:lnTo>
                  <a:pt x="69" y="56"/>
                </a:lnTo>
                <a:lnTo>
                  <a:pt x="68" y="57"/>
                </a:lnTo>
                <a:lnTo>
                  <a:pt x="67" y="59"/>
                </a:lnTo>
                <a:lnTo>
                  <a:pt x="66" y="60"/>
                </a:lnTo>
                <a:lnTo>
                  <a:pt x="65" y="60"/>
                </a:lnTo>
                <a:lnTo>
                  <a:pt x="65" y="61"/>
                </a:lnTo>
                <a:lnTo>
                  <a:pt x="64" y="62"/>
                </a:lnTo>
                <a:lnTo>
                  <a:pt x="63" y="63"/>
                </a:lnTo>
                <a:lnTo>
                  <a:pt x="62" y="63"/>
                </a:lnTo>
                <a:lnTo>
                  <a:pt x="61" y="63"/>
                </a:lnTo>
                <a:lnTo>
                  <a:pt x="60" y="64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6" y="63"/>
                </a:lnTo>
                <a:lnTo>
                  <a:pt x="55" y="63"/>
                </a:lnTo>
                <a:lnTo>
                  <a:pt x="53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9" y="60"/>
                </a:lnTo>
                <a:lnTo>
                  <a:pt x="48" y="59"/>
                </a:lnTo>
                <a:lnTo>
                  <a:pt x="46" y="58"/>
                </a:lnTo>
                <a:lnTo>
                  <a:pt x="45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6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1" name="path"/>
          <p:cNvSpPr/>
          <p:nvPr/>
        </p:nvSpPr>
        <p:spPr>
          <a:xfrm>
            <a:off x="5058942" y="5185122"/>
            <a:ext cx="45879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5" y="49"/>
                </a:moveTo>
                <a:lnTo>
                  <a:pt x="35" y="49"/>
                </a:lnTo>
                <a:lnTo>
                  <a:pt x="34" y="51"/>
                </a:lnTo>
                <a:lnTo>
                  <a:pt x="34" y="51"/>
                </a:lnTo>
                <a:lnTo>
                  <a:pt x="33" y="53"/>
                </a:lnTo>
                <a:lnTo>
                  <a:pt x="31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6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7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6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2" y="59"/>
                </a:lnTo>
                <a:lnTo>
                  <a:pt x="2" y="57"/>
                </a:lnTo>
                <a:lnTo>
                  <a:pt x="0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3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8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6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5" y="6"/>
                </a:lnTo>
                <a:lnTo>
                  <a:pt x="16" y="5"/>
                </a:lnTo>
                <a:lnTo>
                  <a:pt x="17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2"/>
                </a:lnTo>
                <a:lnTo>
                  <a:pt x="23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6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0" y="19"/>
                </a:lnTo>
                <a:lnTo>
                  <a:pt x="31" y="20"/>
                </a:lnTo>
                <a:lnTo>
                  <a:pt x="32" y="22"/>
                </a:lnTo>
                <a:lnTo>
                  <a:pt x="35" y="24"/>
                </a:lnTo>
                <a:lnTo>
                  <a:pt x="36" y="22"/>
                </a:lnTo>
                <a:lnTo>
                  <a:pt x="36" y="22"/>
                </a:lnTo>
                <a:lnTo>
                  <a:pt x="38" y="20"/>
                </a:lnTo>
                <a:lnTo>
                  <a:pt x="39" y="19"/>
                </a:lnTo>
                <a:lnTo>
                  <a:pt x="41" y="17"/>
                </a:lnTo>
                <a:lnTo>
                  <a:pt x="42" y="15"/>
                </a:lnTo>
                <a:lnTo>
                  <a:pt x="44" y="14"/>
                </a:lnTo>
                <a:lnTo>
                  <a:pt x="45" y="13"/>
                </a:lnTo>
                <a:lnTo>
                  <a:pt x="46" y="11"/>
                </a:lnTo>
                <a:lnTo>
                  <a:pt x="48" y="10"/>
                </a:lnTo>
                <a:lnTo>
                  <a:pt x="49" y="10"/>
                </a:lnTo>
                <a:lnTo>
                  <a:pt x="50" y="9"/>
                </a:lnTo>
                <a:lnTo>
                  <a:pt x="52" y="8"/>
                </a:lnTo>
                <a:lnTo>
                  <a:pt x="53" y="8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6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2" y="7"/>
                </a:lnTo>
                <a:lnTo>
                  <a:pt x="62" y="8"/>
                </a:lnTo>
                <a:lnTo>
                  <a:pt x="63" y="8"/>
                </a:lnTo>
                <a:lnTo>
                  <a:pt x="64" y="9"/>
                </a:lnTo>
                <a:lnTo>
                  <a:pt x="65" y="10"/>
                </a:lnTo>
                <a:lnTo>
                  <a:pt x="65" y="10"/>
                </a:lnTo>
                <a:lnTo>
                  <a:pt x="66" y="11"/>
                </a:lnTo>
                <a:lnTo>
                  <a:pt x="67" y="12"/>
                </a:lnTo>
                <a:lnTo>
                  <a:pt x="67" y="13"/>
                </a:lnTo>
                <a:lnTo>
                  <a:pt x="68" y="14"/>
                </a:lnTo>
                <a:lnTo>
                  <a:pt x="69" y="16"/>
                </a:lnTo>
                <a:lnTo>
                  <a:pt x="69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8"/>
                </a:lnTo>
                <a:lnTo>
                  <a:pt x="67" y="18"/>
                </a:lnTo>
                <a:lnTo>
                  <a:pt x="66" y="19"/>
                </a:lnTo>
                <a:lnTo>
                  <a:pt x="66" y="19"/>
                </a:lnTo>
                <a:lnTo>
                  <a:pt x="65" y="19"/>
                </a:lnTo>
                <a:lnTo>
                  <a:pt x="64" y="19"/>
                </a:lnTo>
                <a:lnTo>
                  <a:pt x="63" y="20"/>
                </a:lnTo>
                <a:lnTo>
                  <a:pt x="61" y="21"/>
                </a:lnTo>
                <a:lnTo>
                  <a:pt x="60" y="22"/>
                </a:lnTo>
                <a:lnTo>
                  <a:pt x="58" y="23"/>
                </a:lnTo>
                <a:lnTo>
                  <a:pt x="58" y="23"/>
                </a:lnTo>
                <a:lnTo>
                  <a:pt x="57" y="24"/>
                </a:lnTo>
                <a:lnTo>
                  <a:pt x="55" y="25"/>
                </a:lnTo>
                <a:lnTo>
                  <a:pt x="54" y="27"/>
                </a:lnTo>
                <a:lnTo>
                  <a:pt x="52" y="28"/>
                </a:lnTo>
                <a:lnTo>
                  <a:pt x="51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49" y="40"/>
                </a:lnTo>
                <a:lnTo>
                  <a:pt x="51" y="41"/>
                </a:lnTo>
                <a:lnTo>
                  <a:pt x="52" y="42"/>
                </a:lnTo>
                <a:lnTo>
                  <a:pt x="53" y="44"/>
                </a:lnTo>
                <a:lnTo>
                  <a:pt x="55" y="45"/>
                </a:lnTo>
                <a:lnTo>
                  <a:pt x="56" y="46"/>
                </a:lnTo>
                <a:lnTo>
                  <a:pt x="58" y="46"/>
                </a:lnTo>
                <a:lnTo>
                  <a:pt x="59" y="47"/>
                </a:lnTo>
                <a:lnTo>
                  <a:pt x="61" y="48"/>
                </a:lnTo>
                <a:lnTo>
                  <a:pt x="62" y="48"/>
                </a:lnTo>
                <a:lnTo>
                  <a:pt x="64" y="49"/>
                </a:lnTo>
                <a:lnTo>
                  <a:pt x="66" y="49"/>
                </a:lnTo>
                <a:lnTo>
                  <a:pt x="67" y="50"/>
                </a:lnTo>
                <a:lnTo>
                  <a:pt x="69" y="50"/>
                </a:lnTo>
                <a:lnTo>
                  <a:pt x="70" y="50"/>
                </a:lnTo>
                <a:lnTo>
                  <a:pt x="72" y="50"/>
                </a:lnTo>
                <a:lnTo>
                  <a:pt x="72" y="50"/>
                </a:lnTo>
                <a:lnTo>
                  <a:pt x="71" y="52"/>
                </a:lnTo>
                <a:lnTo>
                  <a:pt x="70" y="53"/>
                </a:lnTo>
                <a:lnTo>
                  <a:pt x="69" y="55"/>
                </a:lnTo>
                <a:lnTo>
                  <a:pt x="68" y="56"/>
                </a:lnTo>
                <a:lnTo>
                  <a:pt x="67" y="57"/>
                </a:lnTo>
                <a:lnTo>
                  <a:pt x="67" y="59"/>
                </a:lnTo>
                <a:lnTo>
                  <a:pt x="66" y="60"/>
                </a:lnTo>
                <a:lnTo>
                  <a:pt x="65" y="60"/>
                </a:lnTo>
                <a:lnTo>
                  <a:pt x="64" y="61"/>
                </a:lnTo>
                <a:lnTo>
                  <a:pt x="63" y="62"/>
                </a:lnTo>
                <a:lnTo>
                  <a:pt x="62" y="63"/>
                </a:lnTo>
                <a:lnTo>
                  <a:pt x="61" y="63"/>
                </a:lnTo>
                <a:lnTo>
                  <a:pt x="60" y="63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5" y="63"/>
                </a:lnTo>
                <a:lnTo>
                  <a:pt x="54" y="63"/>
                </a:lnTo>
                <a:lnTo>
                  <a:pt x="53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8" y="60"/>
                </a:lnTo>
                <a:lnTo>
                  <a:pt x="47" y="59"/>
                </a:lnTo>
                <a:lnTo>
                  <a:pt x="46" y="58"/>
                </a:lnTo>
                <a:lnTo>
                  <a:pt x="44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5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2" name="path"/>
          <p:cNvSpPr/>
          <p:nvPr/>
        </p:nvSpPr>
        <p:spPr>
          <a:xfrm>
            <a:off x="4877740" y="5185122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6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9"/>
                </a:lnTo>
                <a:lnTo>
                  <a:pt x="14" y="69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5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1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3" name="path"/>
          <p:cNvSpPr/>
          <p:nvPr/>
        </p:nvSpPr>
        <p:spPr>
          <a:xfrm>
            <a:off x="4702099" y="5185122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6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9"/>
                </a:lnTo>
                <a:lnTo>
                  <a:pt x="14" y="69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5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1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4" name="path"/>
          <p:cNvSpPr/>
          <p:nvPr/>
        </p:nvSpPr>
        <p:spPr>
          <a:xfrm>
            <a:off x="4470846" y="5185122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6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9"/>
                </a:lnTo>
                <a:lnTo>
                  <a:pt x="14" y="69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5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1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5" name="path"/>
          <p:cNvSpPr/>
          <p:nvPr/>
        </p:nvSpPr>
        <p:spPr>
          <a:xfrm>
            <a:off x="4295668" y="5185122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6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9"/>
                </a:lnTo>
                <a:lnTo>
                  <a:pt x="14" y="69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5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1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6" name="path"/>
          <p:cNvSpPr/>
          <p:nvPr/>
        </p:nvSpPr>
        <p:spPr>
          <a:xfrm>
            <a:off x="4120027" y="5185122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6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9"/>
                </a:lnTo>
                <a:lnTo>
                  <a:pt x="14" y="69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5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1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7" name="textbox 2037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446" name="group 446"/>
          <p:cNvGrpSpPr/>
          <p:nvPr/>
        </p:nvGrpSpPr>
        <p:grpSpPr>
          <a:xfrm rot="21600000">
            <a:off x="252988" y="4141419"/>
            <a:ext cx="126839" cy="1501652"/>
            <a:chOff x="0" y="0"/>
            <a:chExt cx="126839" cy="1501652"/>
          </a:xfrm>
        </p:grpSpPr>
        <p:sp>
          <p:nvSpPr>
            <p:cNvPr id="2039" name="path"/>
            <p:cNvSpPr/>
            <p:nvPr/>
          </p:nvSpPr>
          <p:spPr>
            <a:xfrm>
              <a:off x="1458" y="117"/>
              <a:ext cx="123922" cy="1501416"/>
            </a:xfrm>
            <a:custGeom>
              <a:avLst/>
              <a:gdLst/>
              <a:ahLst/>
              <a:cxnLst/>
              <a:rect l="0" t="0" r="0" b="0"/>
              <a:pathLst>
                <a:path w="195" h="2364">
                  <a:moveTo>
                    <a:pt x="0" y="2364"/>
                  </a:moveTo>
                  <a:lnTo>
                    <a:pt x="195" y="0"/>
                  </a:lnTo>
                  <a:lnTo>
                    <a:pt x="195" y="2364"/>
                  </a:lnTo>
                  <a:lnTo>
                    <a:pt x="0" y="2364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40" name="path"/>
            <p:cNvSpPr/>
            <p:nvPr/>
          </p:nvSpPr>
          <p:spPr>
            <a:xfrm>
              <a:off x="0" y="0"/>
              <a:ext cx="126839" cy="1501652"/>
            </a:xfrm>
            <a:custGeom>
              <a:avLst/>
              <a:gdLst/>
              <a:ahLst/>
              <a:cxnLst/>
              <a:rect l="0" t="0" r="0" b="0"/>
              <a:pathLst>
                <a:path w="199" h="2364">
                  <a:moveTo>
                    <a:pt x="2" y="2364"/>
                  </a:moveTo>
                  <a:lnTo>
                    <a:pt x="197" y="0"/>
                  </a:lnTo>
                </a:path>
              </a:pathLst>
            </a:custGeom>
            <a:noFill/>
            <a:ln w="291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041" name="textbox 2041"/>
          <p:cNvSpPr/>
          <p:nvPr/>
        </p:nvSpPr>
        <p:spPr>
          <a:xfrm>
            <a:off x="6269581" y="4816204"/>
            <a:ext cx="314325" cy="6489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64770" indent="-52070" algn="l" rtl="0" eaLnBrk="0">
              <a:lnSpc>
                <a:spcPct val="96000"/>
              </a:lnSpc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System     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tegration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ponents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300" dirty="0"/>
          </a:p>
          <a:p>
            <a:pPr marL="64770" indent="-52070" algn="l" rtl="0" eaLnBrk="0">
              <a:lnSpc>
                <a:spcPct val="95000"/>
              </a:lnSpc>
              <a:spcBef>
                <a:spcPts val="190"/>
              </a:spcBef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 for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main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tainability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repair</a:t>
            </a:r>
            <a:endParaRPr lang="en-US" altLang="en-US" sz="300" dirty="0"/>
          </a:p>
          <a:p>
            <a:pPr algn="l" rtl="0" eaLnBrk="0">
              <a:lnSpc>
                <a:spcPct val="158000"/>
              </a:lnSpc>
            </a:pPr>
            <a:endParaRPr lang="en-US" altLang="en-US" sz="100" dirty="0"/>
          </a:p>
          <a:p>
            <a:pPr marL="63500" indent="-50800" algn="l" rtl="0" eaLnBrk="0">
              <a:lnSpc>
                <a:spcPct val="98000"/>
              </a:lnSpc>
              <a:spcBef>
                <a:spcPts val="0"/>
              </a:spcBef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Alternative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aterial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use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or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upper          body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(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GFRP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FRP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lastics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300" dirty="0"/>
          </a:p>
        </p:txBody>
      </p:sp>
      <p:sp>
        <p:nvSpPr>
          <p:cNvPr id="2042" name="path"/>
          <p:cNvSpPr/>
          <p:nvPr/>
        </p:nvSpPr>
        <p:spPr>
          <a:xfrm>
            <a:off x="3207600" y="5184208"/>
            <a:ext cx="434236" cy="410756"/>
          </a:xfrm>
          <a:custGeom>
            <a:avLst/>
            <a:gdLst/>
            <a:ahLst/>
            <a:cxnLst/>
            <a:rect l="0" t="0" r="0" b="0"/>
            <a:pathLst>
              <a:path w="683" h="646">
                <a:moveTo>
                  <a:pt x="0" y="0"/>
                </a:moveTo>
                <a:lnTo>
                  <a:pt x="579" y="0"/>
                </a:lnTo>
                <a:lnTo>
                  <a:pt x="579" y="0"/>
                </a:lnTo>
                <a:lnTo>
                  <a:pt x="683" y="323"/>
                </a:lnTo>
                <a:lnTo>
                  <a:pt x="579" y="646"/>
                </a:lnTo>
                <a:lnTo>
                  <a:pt x="579" y="646"/>
                </a:lnTo>
                <a:lnTo>
                  <a:pt x="0" y="646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43" name="path"/>
          <p:cNvSpPr/>
          <p:nvPr/>
        </p:nvSpPr>
        <p:spPr>
          <a:xfrm>
            <a:off x="3207600" y="4242098"/>
            <a:ext cx="434236" cy="410745"/>
          </a:xfrm>
          <a:custGeom>
            <a:avLst/>
            <a:gdLst/>
            <a:ahLst/>
            <a:cxnLst/>
            <a:rect l="0" t="0" r="0" b="0"/>
            <a:pathLst>
              <a:path w="683" h="646">
                <a:moveTo>
                  <a:pt x="0" y="0"/>
                </a:moveTo>
                <a:lnTo>
                  <a:pt x="579" y="0"/>
                </a:lnTo>
                <a:lnTo>
                  <a:pt x="579" y="0"/>
                </a:lnTo>
                <a:lnTo>
                  <a:pt x="683" y="323"/>
                </a:lnTo>
                <a:lnTo>
                  <a:pt x="579" y="646"/>
                </a:lnTo>
                <a:lnTo>
                  <a:pt x="579" y="646"/>
                </a:lnTo>
                <a:lnTo>
                  <a:pt x="0" y="646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45" name="rect"/>
          <p:cNvSpPr/>
          <p:nvPr/>
        </p:nvSpPr>
        <p:spPr>
          <a:xfrm>
            <a:off x="409838" y="4136950"/>
            <a:ext cx="268335" cy="585592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046" name="table 2046"/>
          <p:cNvGraphicFramePr>
            <a:graphicFrameLocks noGrp="1"/>
          </p:cNvGraphicFramePr>
          <p:nvPr/>
        </p:nvGraphicFramePr>
        <p:xfrm>
          <a:off x="406666" y="4133812"/>
          <a:ext cx="274319" cy="541020"/>
        </p:xfrm>
        <a:graphic>
          <a:graphicData uri="http://schemas.openxmlformats.org/drawingml/2006/table">
            <a:tbl>
              <a:tblPr/>
              <a:tblGrid>
                <a:gridCol w="274319"/>
              </a:tblGrid>
              <a:tr h="5378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marL="317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Level</a:t>
                      </a:r>
                      <a:r>
                        <a:rPr sz="5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pic>
        <p:nvPicPr>
          <p:cNvPr id="2047" name="picture 204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06666" y="4616255"/>
            <a:ext cx="274677" cy="593840"/>
          </a:xfrm>
          <a:prstGeom prst="rect">
            <a:avLst/>
          </a:prstGeom>
        </p:spPr>
      </p:pic>
      <p:pic>
        <p:nvPicPr>
          <p:cNvPr id="2048" name="picture 20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06666" y="5099984"/>
            <a:ext cx="274677" cy="593370"/>
          </a:xfrm>
          <a:prstGeom prst="rect">
            <a:avLst/>
          </a:prstGeom>
        </p:spPr>
      </p:pic>
      <p:sp>
        <p:nvSpPr>
          <p:cNvPr id="2049" name="path"/>
          <p:cNvSpPr/>
          <p:nvPr/>
        </p:nvSpPr>
        <p:spPr>
          <a:xfrm>
            <a:off x="3573760" y="5183654"/>
            <a:ext cx="69842" cy="411865"/>
          </a:xfrm>
          <a:custGeom>
            <a:avLst/>
            <a:gdLst/>
            <a:ahLst/>
            <a:cxnLst/>
            <a:rect l="0" t="0" r="0" b="0"/>
            <a:pathLst>
              <a:path w="109" h="648">
                <a:moveTo>
                  <a:pt x="2" y="0"/>
                </a:moveTo>
                <a:lnTo>
                  <a:pt x="107" y="324"/>
                </a:lnTo>
                <a:lnTo>
                  <a:pt x="2" y="647"/>
                </a:lnTo>
              </a:path>
            </a:pathLst>
          </a:custGeom>
          <a:noFill/>
          <a:ln w="3681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050" name="table 2050"/>
          <p:cNvGraphicFramePr>
            <a:graphicFrameLocks noGrp="1"/>
          </p:cNvGraphicFramePr>
          <p:nvPr/>
        </p:nvGraphicFramePr>
        <p:xfrm>
          <a:off x="3205746" y="5182380"/>
          <a:ext cx="374650" cy="414019"/>
        </p:xfrm>
        <a:graphic>
          <a:graphicData uri="http://schemas.openxmlformats.org/drawingml/2006/table">
            <a:tbl>
              <a:tblPr/>
              <a:tblGrid>
                <a:gridCol w="374650"/>
              </a:tblGrid>
              <a:tr h="41084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00" dirty="0"/>
                    </a:p>
                    <a:p>
                      <a:pPr marL="23495" indent="1270" algn="l" rtl="0" eaLnBrk="0">
                        <a:lnSpc>
                          <a:spcPct val="118000"/>
                        </a:lnSpc>
                        <a:spcBef>
                          <a:spcPts val="5"/>
                        </a:spcBef>
                      </a:pP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Region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characteris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ics</a:t>
                      </a:r>
                      <a:endParaRPr lang="en-US" altLang="en-US" sz="300" dirty="0"/>
                    </a:p>
                    <a:p>
                      <a:pPr marL="22860" algn="l" rtl="0" eaLnBrk="0">
                        <a:lnSpc>
                          <a:spcPct val="89000"/>
                        </a:lnSpc>
                        <a:spcBef>
                          <a:spcPts val="15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.,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blowing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fan in</a:t>
                      </a:r>
                      <a:endParaRPr lang="en-US" altLang="en-US" sz="300" dirty="0"/>
                    </a:p>
                    <a:p>
                      <a:pPr marL="24130" indent="1270" algn="l" rtl="0" eaLnBrk="0">
                        <a:lnSpc>
                          <a:spcPct val="108000"/>
                        </a:lnSpc>
                        <a:spcBef>
                          <a:spcPts val="75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India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sucking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fan   in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USA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051" name="table 2051"/>
          <p:cNvGraphicFramePr>
            <a:graphicFrameLocks noGrp="1"/>
          </p:cNvGraphicFramePr>
          <p:nvPr/>
        </p:nvGraphicFramePr>
        <p:xfrm>
          <a:off x="3205746" y="4240270"/>
          <a:ext cx="370839" cy="414020"/>
        </p:xfrm>
        <a:graphic>
          <a:graphicData uri="http://schemas.openxmlformats.org/drawingml/2006/table">
            <a:tbl>
              <a:tblPr/>
              <a:tblGrid>
                <a:gridCol w="370839"/>
              </a:tblGrid>
              <a:tr h="4108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96000"/>
                        </a:lnSpc>
                      </a:pPr>
                      <a:endParaRPr lang="en-US" altLang="en-US" sz="100" dirty="0"/>
                    </a:p>
                    <a:p>
                      <a:pPr marL="22225" indent="1905" algn="l" rtl="0" eaLnBrk="0">
                        <a:lnSpc>
                          <a:spcPct val="110000"/>
                        </a:lnSpc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Needs</a:t>
                      </a:r>
                      <a:r>
                        <a:rPr sz="300" b="1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based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custome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segmentatio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300" dirty="0"/>
                    </a:p>
                    <a:p>
                      <a:pPr marL="22860" algn="l" rtl="0" eaLnBrk="0">
                        <a:lnSpc>
                          <a:spcPct val="86000"/>
                        </a:lnSpc>
                        <a:spcBef>
                          <a:spcPts val="75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 ., no</a:t>
                      </a:r>
                      <a:endParaRPr lang="en-US" altLang="en-US" sz="300" dirty="0"/>
                    </a:p>
                    <a:p>
                      <a:pPr marL="24130" algn="l" rtl="0" eaLnBrk="0">
                        <a:lnSpc>
                          <a:spcPts val="395"/>
                        </a:lnSpc>
                      </a:pP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handicap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ed</a:t>
                      </a:r>
                      <a:endParaRPr lang="en-US" altLang="en-US" sz="300" dirty="0"/>
                    </a:p>
                    <a:p>
                      <a:pPr marL="22860" algn="l" rtl="0" eaLnBrk="0">
                        <a:lnSpc>
                          <a:spcPts val="395"/>
                        </a:lnSpc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</a:t>
                      </a:r>
                      <a:r>
                        <a:rPr sz="3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endParaRPr lang="en-US" altLang="en-US" sz="300" dirty="0"/>
                    </a:p>
                    <a:p>
                      <a:pPr marL="24130" algn="l" rtl="0" eaLnBrk="0">
                        <a:lnSpc>
                          <a:spcPct val="89000"/>
                        </a:lnSpc>
                        <a:spcBef>
                          <a:spcPts val="85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industrial</a:t>
                      </a:r>
                      <a:r>
                        <a:rPr sz="300" spc="2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buildings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52" name="path"/>
          <p:cNvSpPr/>
          <p:nvPr/>
        </p:nvSpPr>
        <p:spPr>
          <a:xfrm>
            <a:off x="3205746" y="4711325"/>
            <a:ext cx="369780" cy="414400"/>
          </a:xfrm>
          <a:custGeom>
            <a:avLst/>
            <a:gdLst/>
            <a:ahLst/>
            <a:cxnLst/>
            <a:rect l="0" t="0" r="0" b="0"/>
            <a:pathLst>
              <a:path w="582" h="652">
                <a:moveTo>
                  <a:pt x="2" y="2"/>
                </a:moveTo>
                <a:lnTo>
                  <a:pt x="582" y="2"/>
                </a:lnTo>
                <a:moveTo>
                  <a:pt x="582" y="649"/>
                </a:moveTo>
                <a:lnTo>
                  <a:pt x="2" y="649"/>
                </a:lnTo>
                <a:lnTo>
                  <a:pt x="2" y="2"/>
                </a:lnTo>
                <a:close/>
              </a:path>
            </a:pathLst>
          </a:custGeom>
          <a:noFill/>
          <a:ln w="3681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53" name="textbox 2053"/>
          <p:cNvSpPr/>
          <p:nvPr/>
        </p:nvSpPr>
        <p:spPr>
          <a:xfrm>
            <a:off x="7269505" y="4816204"/>
            <a:ext cx="313690" cy="5416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63500" indent="-50800" algn="l" rtl="0" eaLnBrk="0">
              <a:lnSpc>
                <a:spcPct val="97000"/>
              </a:lnSpc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Increase of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ctionalities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ile        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sta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ndardizing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arts</a:t>
            </a:r>
            <a:endParaRPr lang="en-US" altLang="en-US" sz="300" dirty="0"/>
          </a:p>
          <a:p>
            <a:pPr algn="l" rtl="0" eaLnBrk="0">
              <a:lnSpc>
                <a:spcPct val="158000"/>
              </a:lnSpc>
            </a:pPr>
            <a:endParaRPr lang="en-US" altLang="en-US" sz="100" dirty="0"/>
          </a:p>
          <a:p>
            <a:pPr marL="63500" indent="-50800" algn="l" rtl="0" eaLnBrk="0">
              <a:lnSpc>
                <a:spcPct val="98000"/>
              </a:lnSpc>
              <a:spcBef>
                <a:spcPts val="0"/>
              </a:spcBef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Outsourcing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special 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unctions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from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EM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    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ex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ternal    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ompanies</a:t>
            </a:r>
            <a:endParaRPr lang="en-US" altLang="en-US" sz="300" dirty="0"/>
          </a:p>
        </p:txBody>
      </p:sp>
      <p:sp>
        <p:nvSpPr>
          <p:cNvPr id="2054" name="textbox 2054"/>
          <p:cNvSpPr/>
          <p:nvPr/>
        </p:nvSpPr>
        <p:spPr>
          <a:xfrm>
            <a:off x="1952029" y="5208985"/>
            <a:ext cx="967739" cy="187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6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Automatic</a:t>
            </a:r>
            <a:r>
              <a:rPr sz="5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trucks</a:t>
            </a:r>
            <a:endParaRPr lang="en-US" altLang="en-US" sz="500" dirty="0"/>
          </a:p>
          <a:p>
            <a:pPr marL="12700" algn="l" rtl="0" eaLnBrk="0">
              <a:lnSpc>
                <a:spcPct val="71000"/>
              </a:lnSpc>
              <a:spcBef>
                <a:spcPts val="150"/>
              </a:spcBef>
            </a:pPr>
            <a:r>
              <a:rPr sz="6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Use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telematics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(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data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mgmt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500" dirty="0"/>
          </a:p>
        </p:txBody>
      </p:sp>
      <p:sp>
        <p:nvSpPr>
          <p:cNvPr id="2055" name="textbox 2055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056" name="path"/>
          <p:cNvSpPr/>
          <p:nvPr/>
        </p:nvSpPr>
        <p:spPr>
          <a:xfrm>
            <a:off x="5769282" y="1465150"/>
            <a:ext cx="160420" cy="798926"/>
          </a:xfrm>
          <a:custGeom>
            <a:avLst/>
            <a:gdLst/>
            <a:ahLst/>
            <a:cxnLst/>
            <a:rect l="0" t="0" r="0" b="0"/>
            <a:pathLst>
              <a:path w="252" h="1258">
                <a:moveTo>
                  <a:pt x="14" y="1253"/>
                </a:moveTo>
                <a:lnTo>
                  <a:pt x="238" y="629"/>
                </a:lnTo>
                <a:lnTo>
                  <a:pt x="14" y="5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57" name="path"/>
          <p:cNvSpPr/>
          <p:nvPr/>
        </p:nvSpPr>
        <p:spPr>
          <a:xfrm>
            <a:off x="8639736" y="1465150"/>
            <a:ext cx="160420" cy="798926"/>
          </a:xfrm>
          <a:custGeom>
            <a:avLst/>
            <a:gdLst/>
            <a:ahLst/>
            <a:cxnLst/>
            <a:rect l="0" t="0" r="0" b="0"/>
            <a:pathLst>
              <a:path w="252" h="1258">
                <a:moveTo>
                  <a:pt x="14" y="5"/>
                </a:moveTo>
                <a:lnTo>
                  <a:pt x="238" y="629"/>
                </a:lnTo>
                <a:lnTo>
                  <a:pt x="14" y="1253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58" name="path"/>
          <p:cNvSpPr/>
          <p:nvPr/>
        </p:nvSpPr>
        <p:spPr>
          <a:xfrm>
            <a:off x="2966646" y="1465153"/>
            <a:ext cx="160294" cy="798921"/>
          </a:xfrm>
          <a:custGeom>
            <a:avLst/>
            <a:gdLst/>
            <a:ahLst/>
            <a:cxnLst/>
            <a:rect l="0" t="0" r="0" b="0"/>
            <a:pathLst>
              <a:path w="252" h="1258">
                <a:moveTo>
                  <a:pt x="14" y="1253"/>
                </a:moveTo>
                <a:lnTo>
                  <a:pt x="238" y="629"/>
                </a:lnTo>
                <a:lnTo>
                  <a:pt x="14" y="5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59" name="textbox 2059"/>
          <p:cNvSpPr/>
          <p:nvPr/>
        </p:nvSpPr>
        <p:spPr>
          <a:xfrm>
            <a:off x="6602932" y="4816204"/>
            <a:ext cx="311784" cy="4648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64770" indent="-52070" algn="l" rtl="0" eaLnBrk="0">
              <a:lnSpc>
                <a:spcPct val="95000"/>
              </a:lnSpc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Singleframe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singlepart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sign</a:t>
            </a:r>
            <a:endParaRPr lang="en-US" altLang="en-US" sz="300" dirty="0"/>
          </a:p>
          <a:p>
            <a:pPr marL="64770" indent="-52070" algn="l" rtl="0" eaLnBrk="0">
              <a:lnSpc>
                <a:spcPct val="91000"/>
              </a:lnSpc>
              <a:spcBef>
                <a:spcPts val="195"/>
              </a:spcBef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Lightweight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sign</a:t>
            </a:r>
            <a:endParaRPr lang="en-US" altLang="en-US" sz="300" dirty="0"/>
          </a:p>
          <a:p>
            <a:pPr algn="l" rtl="0" eaLnBrk="0">
              <a:lnSpc>
                <a:spcPct val="169000"/>
              </a:lnSpc>
            </a:pPr>
            <a:endParaRPr lang="en-US" altLang="en-US" sz="100" dirty="0"/>
          </a:p>
          <a:p>
            <a:pPr marL="64135" indent="-51435" algn="l" rtl="0" eaLnBrk="0">
              <a:lnSpc>
                <a:spcPct val="96000"/>
              </a:lnSpc>
              <a:spcBef>
                <a:spcPts val="0"/>
              </a:spcBef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Hinges with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egrated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sto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pper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da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mper</a:t>
            </a:r>
            <a:endParaRPr lang="en-US" altLang="en-US" sz="300" dirty="0"/>
          </a:p>
        </p:txBody>
      </p:sp>
      <p:sp>
        <p:nvSpPr>
          <p:cNvPr id="2060" name="textbox 2060"/>
          <p:cNvSpPr/>
          <p:nvPr/>
        </p:nvSpPr>
        <p:spPr>
          <a:xfrm>
            <a:off x="1952029" y="4144974"/>
            <a:ext cx="919480" cy="1657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69215" indent="-56515" algn="l" rtl="0" eaLnBrk="0">
              <a:lnSpc>
                <a:spcPct val="84000"/>
              </a:lnSpc>
            </a:pPr>
            <a:r>
              <a:rPr sz="6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Application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–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heavy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load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warehouse</a:t>
            </a:r>
            <a:r>
              <a:rPr sz="5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office</a:t>
            </a: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application</a:t>
            </a:r>
            <a:endParaRPr lang="en-US" altLang="en-US" sz="500" dirty="0"/>
          </a:p>
        </p:txBody>
      </p:sp>
      <p:sp>
        <p:nvSpPr>
          <p:cNvPr id="2062" name="textbox 2062"/>
          <p:cNvSpPr/>
          <p:nvPr/>
        </p:nvSpPr>
        <p:spPr>
          <a:xfrm>
            <a:off x="7602847" y="4816204"/>
            <a:ext cx="304165" cy="44830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65405" indent="-52705" algn="l" rtl="0" eaLnBrk="0">
              <a:lnSpc>
                <a:spcPct val="100000"/>
              </a:lnSpc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High density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batt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eries</a:t>
            </a:r>
            <a:endParaRPr lang="en-US" altLang="en-US" sz="300" dirty="0"/>
          </a:p>
          <a:p>
            <a:pPr marL="64135" indent="-51435" algn="l" rtl="0" eaLnBrk="0">
              <a:lnSpc>
                <a:spcPct val="91000"/>
              </a:lnSpc>
              <a:spcBef>
                <a:spcPts val="135"/>
              </a:spcBef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Lithium-Ion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tec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hnology</a:t>
            </a:r>
            <a:endParaRPr lang="en-US" altLang="en-US" sz="300" dirty="0"/>
          </a:p>
          <a:p>
            <a:pPr marL="12700" algn="l" rtl="0" eaLnBrk="0">
              <a:lnSpc>
                <a:spcPct val="82000"/>
              </a:lnSpc>
              <a:spcBef>
                <a:spcPts val="195"/>
              </a:spcBef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Recuperation</a:t>
            </a:r>
            <a:endParaRPr lang="en-US" altLang="en-US" sz="300" dirty="0"/>
          </a:p>
          <a:p>
            <a:pPr marL="64770" indent="-52070" algn="l" rtl="0" eaLnBrk="0">
              <a:lnSpc>
                <a:spcPct val="91000"/>
              </a:lnSpc>
              <a:spcBef>
                <a:spcPts val="190"/>
              </a:spcBef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Inductive 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rging</a:t>
            </a:r>
            <a:endParaRPr lang="en-US" altLang="en-US" sz="300" dirty="0"/>
          </a:p>
          <a:p>
            <a:pPr algn="l" rtl="0" eaLnBrk="0">
              <a:lnSpc>
                <a:spcPct val="16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  <a:spcBef>
                <a:spcPts val="0"/>
              </a:spcBef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Fast charging</a:t>
            </a:r>
            <a:endParaRPr lang="en-US" altLang="en-US" sz="300" dirty="0"/>
          </a:p>
        </p:txBody>
      </p:sp>
      <p:sp>
        <p:nvSpPr>
          <p:cNvPr id="2063" name="textbox 2063"/>
          <p:cNvSpPr/>
          <p:nvPr/>
        </p:nvSpPr>
        <p:spPr>
          <a:xfrm>
            <a:off x="3649424" y="5471240"/>
            <a:ext cx="2082164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5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2000"/>
              </a:lnSpc>
              <a:spcBef>
                <a:spcPts val="0"/>
              </a:spcBef>
            </a:pPr>
            <a:r>
              <a:rPr sz="4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Colour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options                                                                                                                                                             </a:t>
            </a:r>
            <a:endParaRPr lang="en-US" altLang="en-US" sz="300" dirty="0"/>
          </a:p>
        </p:txBody>
      </p:sp>
      <p:sp>
        <p:nvSpPr>
          <p:cNvPr id="2064" name="path"/>
          <p:cNvSpPr/>
          <p:nvPr/>
        </p:nvSpPr>
        <p:spPr>
          <a:xfrm>
            <a:off x="5659976" y="5483940"/>
            <a:ext cx="57929" cy="52542"/>
          </a:xfrm>
          <a:custGeom>
            <a:avLst/>
            <a:gdLst/>
            <a:ahLst/>
            <a:cxnLst/>
            <a:rect l="0" t="0" r="0" b="0"/>
            <a:pathLst>
              <a:path w="91" h="82">
                <a:moveTo>
                  <a:pt x="88" y="0"/>
                </a:moveTo>
                <a:lnTo>
                  <a:pt x="88" y="0"/>
                </a:lnTo>
                <a:lnTo>
                  <a:pt x="91" y="3"/>
                </a:lnTo>
                <a:lnTo>
                  <a:pt x="91" y="3"/>
                </a:lnTo>
                <a:lnTo>
                  <a:pt x="89" y="4"/>
                </a:lnTo>
                <a:lnTo>
                  <a:pt x="87" y="5"/>
                </a:lnTo>
                <a:lnTo>
                  <a:pt x="85" y="7"/>
                </a:lnTo>
                <a:lnTo>
                  <a:pt x="83" y="8"/>
                </a:lnTo>
                <a:lnTo>
                  <a:pt x="82" y="10"/>
                </a:lnTo>
                <a:lnTo>
                  <a:pt x="80" y="12"/>
                </a:lnTo>
                <a:lnTo>
                  <a:pt x="78" y="14"/>
                </a:lnTo>
                <a:lnTo>
                  <a:pt x="76" y="15"/>
                </a:lnTo>
                <a:lnTo>
                  <a:pt x="74" y="17"/>
                </a:lnTo>
                <a:lnTo>
                  <a:pt x="72" y="20"/>
                </a:lnTo>
                <a:lnTo>
                  <a:pt x="70" y="22"/>
                </a:lnTo>
                <a:lnTo>
                  <a:pt x="68" y="24"/>
                </a:lnTo>
                <a:lnTo>
                  <a:pt x="66" y="26"/>
                </a:lnTo>
                <a:lnTo>
                  <a:pt x="64" y="29"/>
                </a:lnTo>
                <a:lnTo>
                  <a:pt x="62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8" y="49"/>
                </a:lnTo>
                <a:lnTo>
                  <a:pt x="46" y="52"/>
                </a:lnTo>
                <a:lnTo>
                  <a:pt x="44" y="54"/>
                </a:lnTo>
                <a:lnTo>
                  <a:pt x="43" y="57"/>
                </a:lnTo>
                <a:lnTo>
                  <a:pt x="41" y="59"/>
                </a:lnTo>
                <a:lnTo>
                  <a:pt x="40" y="61"/>
                </a:lnTo>
                <a:lnTo>
                  <a:pt x="38" y="64"/>
                </a:lnTo>
                <a:lnTo>
                  <a:pt x="37" y="66"/>
                </a:lnTo>
                <a:lnTo>
                  <a:pt x="36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1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20" y="81"/>
                </a:lnTo>
                <a:lnTo>
                  <a:pt x="19" y="78"/>
                </a:lnTo>
                <a:lnTo>
                  <a:pt x="18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3" y="64"/>
                </a:lnTo>
                <a:lnTo>
                  <a:pt x="12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4" y="52"/>
                </a:lnTo>
                <a:lnTo>
                  <a:pt x="3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9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2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9" y="56"/>
                </a:lnTo>
                <a:lnTo>
                  <a:pt x="30" y="54"/>
                </a:lnTo>
                <a:lnTo>
                  <a:pt x="32" y="51"/>
                </a:lnTo>
                <a:lnTo>
                  <a:pt x="33" y="49"/>
                </a:lnTo>
                <a:lnTo>
                  <a:pt x="35" y="47"/>
                </a:lnTo>
                <a:lnTo>
                  <a:pt x="37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7" y="23"/>
                </a:lnTo>
                <a:lnTo>
                  <a:pt x="59" y="21"/>
                </a:lnTo>
                <a:lnTo>
                  <a:pt x="61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2" y="10"/>
                </a:lnTo>
                <a:lnTo>
                  <a:pt x="74" y="9"/>
                </a:lnTo>
                <a:lnTo>
                  <a:pt x="76" y="7"/>
                </a:lnTo>
                <a:lnTo>
                  <a:pt x="78" y="6"/>
                </a:lnTo>
                <a:lnTo>
                  <a:pt x="80" y="5"/>
                </a:lnTo>
                <a:lnTo>
                  <a:pt x="82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65" name="path"/>
          <p:cNvSpPr/>
          <p:nvPr/>
        </p:nvSpPr>
        <p:spPr>
          <a:xfrm>
            <a:off x="5484798" y="5483940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66" name="path"/>
          <p:cNvSpPr/>
          <p:nvPr/>
        </p:nvSpPr>
        <p:spPr>
          <a:xfrm>
            <a:off x="5314719" y="5483940"/>
            <a:ext cx="46343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6" y="49"/>
                </a:moveTo>
                <a:lnTo>
                  <a:pt x="36" y="49"/>
                </a:lnTo>
                <a:lnTo>
                  <a:pt x="35" y="51"/>
                </a:lnTo>
                <a:lnTo>
                  <a:pt x="35" y="51"/>
                </a:lnTo>
                <a:lnTo>
                  <a:pt x="33" y="53"/>
                </a:lnTo>
                <a:lnTo>
                  <a:pt x="32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7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6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7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3" y="59"/>
                </a:lnTo>
                <a:lnTo>
                  <a:pt x="2" y="57"/>
                </a:lnTo>
                <a:lnTo>
                  <a:pt x="1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4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9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7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6" y="6"/>
                </a:lnTo>
                <a:lnTo>
                  <a:pt x="17" y="5"/>
                </a:lnTo>
                <a:lnTo>
                  <a:pt x="18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3" y="0"/>
                </a:lnTo>
                <a:lnTo>
                  <a:pt x="23" y="0"/>
                </a:lnTo>
                <a:lnTo>
                  <a:pt x="23" y="1"/>
                </a:lnTo>
                <a:lnTo>
                  <a:pt x="23" y="2"/>
                </a:lnTo>
                <a:lnTo>
                  <a:pt x="24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7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1" y="19"/>
                </a:lnTo>
                <a:lnTo>
                  <a:pt x="32" y="20"/>
                </a:lnTo>
                <a:lnTo>
                  <a:pt x="33" y="22"/>
                </a:lnTo>
                <a:lnTo>
                  <a:pt x="35" y="24"/>
                </a:lnTo>
                <a:lnTo>
                  <a:pt x="37" y="22"/>
                </a:lnTo>
                <a:lnTo>
                  <a:pt x="37" y="22"/>
                </a:lnTo>
                <a:lnTo>
                  <a:pt x="38" y="20"/>
                </a:lnTo>
                <a:lnTo>
                  <a:pt x="40" y="18"/>
                </a:lnTo>
                <a:lnTo>
                  <a:pt x="41" y="17"/>
                </a:lnTo>
                <a:lnTo>
                  <a:pt x="43" y="15"/>
                </a:lnTo>
                <a:lnTo>
                  <a:pt x="44" y="14"/>
                </a:lnTo>
                <a:lnTo>
                  <a:pt x="45" y="13"/>
                </a:lnTo>
                <a:lnTo>
                  <a:pt x="47" y="11"/>
                </a:lnTo>
                <a:lnTo>
                  <a:pt x="48" y="10"/>
                </a:lnTo>
                <a:lnTo>
                  <a:pt x="50" y="10"/>
                </a:lnTo>
                <a:lnTo>
                  <a:pt x="51" y="9"/>
                </a:lnTo>
                <a:lnTo>
                  <a:pt x="52" y="8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5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9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1" y="7"/>
                </a:lnTo>
                <a:lnTo>
                  <a:pt x="62" y="7"/>
                </a:lnTo>
                <a:lnTo>
                  <a:pt x="63" y="8"/>
                </a:lnTo>
                <a:lnTo>
                  <a:pt x="64" y="8"/>
                </a:lnTo>
                <a:lnTo>
                  <a:pt x="65" y="9"/>
                </a:lnTo>
                <a:lnTo>
                  <a:pt x="65" y="9"/>
                </a:lnTo>
                <a:lnTo>
                  <a:pt x="66" y="10"/>
                </a:lnTo>
                <a:lnTo>
                  <a:pt x="67" y="11"/>
                </a:lnTo>
                <a:lnTo>
                  <a:pt x="67" y="12"/>
                </a:lnTo>
                <a:lnTo>
                  <a:pt x="68" y="13"/>
                </a:lnTo>
                <a:lnTo>
                  <a:pt x="69" y="14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9"/>
                </a:lnTo>
                <a:lnTo>
                  <a:pt x="66" y="19"/>
                </a:lnTo>
                <a:lnTo>
                  <a:pt x="66" y="19"/>
                </a:lnTo>
                <a:lnTo>
                  <a:pt x="64" y="19"/>
                </a:lnTo>
                <a:lnTo>
                  <a:pt x="63" y="20"/>
                </a:lnTo>
                <a:lnTo>
                  <a:pt x="62" y="21"/>
                </a:lnTo>
                <a:lnTo>
                  <a:pt x="60" y="22"/>
                </a:lnTo>
                <a:lnTo>
                  <a:pt x="59" y="23"/>
                </a:lnTo>
                <a:lnTo>
                  <a:pt x="59" y="23"/>
                </a:lnTo>
                <a:lnTo>
                  <a:pt x="57" y="24"/>
                </a:lnTo>
                <a:lnTo>
                  <a:pt x="56" y="25"/>
                </a:lnTo>
                <a:lnTo>
                  <a:pt x="54" y="27"/>
                </a:lnTo>
                <a:lnTo>
                  <a:pt x="53" y="28"/>
                </a:lnTo>
                <a:lnTo>
                  <a:pt x="52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50" y="40"/>
                </a:lnTo>
                <a:lnTo>
                  <a:pt x="51" y="41"/>
                </a:lnTo>
                <a:lnTo>
                  <a:pt x="52" y="42"/>
                </a:lnTo>
                <a:lnTo>
                  <a:pt x="54" y="44"/>
                </a:lnTo>
                <a:lnTo>
                  <a:pt x="55" y="45"/>
                </a:lnTo>
                <a:lnTo>
                  <a:pt x="57" y="46"/>
                </a:lnTo>
                <a:lnTo>
                  <a:pt x="58" y="46"/>
                </a:lnTo>
                <a:lnTo>
                  <a:pt x="60" y="47"/>
                </a:lnTo>
                <a:lnTo>
                  <a:pt x="62" y="48"/>
                </a:lnTo>
                <a:lnTo>
                  <a:pt x="63" y="48"/>
                </a:lnTo>
                <a:lnTo>
                  <a:pt x="65" y="49"/>
                </a:lnTo>
                <a:lnTo>
                  <a:pt x="66" y="49"/>
                </a:lnTo>
                <a:lnTo>
                  <a:pt x="68" y="50"/>
                </a:lnTo>
                <a:lnTo>
                  <a:pt x="69" y="50"/>
                </a:lnTo>
                <a:lnTo>
                  <a:pt x="71" y="50"/>
                </a:lnTo>
                <a:lnTo>
                  <a:pt x="72" y="50"/>
                </a:lnTo>
                <a:lnTo>
                  <a:pt x="72" y="50"/>
                </a:lnTo>
                <a:lnTo>
                  <a:pt x="72" y="52"/>
                </a:lnTo>
                <a:lnTo>
                  <a:pt x="71" y="53"/>
                </a:lnTo>
                <a:lnTo>
                  <a:pt x="70" y="55"/>
                </a:lnTo>
                <a:lnTo>
                  <a:pt x="69" y="56"/>
                </a:lnTo>
                <a:lnTo>
                  <a:pt x="68" y="57"/>
                </a:lnTo>
                <a:lnTo>
                  <a:pt x="67" y="58"/>
                </a:lnTo>
                <a:lnTo>
                  <a:pt x="66" y="60"/>
                </a:lnTo>
                <a:lnTo>
                  <a:pt x="65" y="60"/>
                </a:lnTo>
                <a:lnTo>
                  <a:pt x="65" y="61"/>
                </a:lnTo>
                <a:lnTo>
                  <a:pt x="64" y="62"/>
                </a:lnTo>
                <a:lnTo>
                  <a:pt x="63" y="63"/>
                </a:lnTo>
                <a:lnTo>
                  <a:pt x="62" y="63"/>
                </a:lnTo>
                <a:lnTo>
                  <a:pt x="61" y="63"/>
                </a:lnTo>
                <a:lnTo>
                  <a:pt x="60" y="64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6" y="63"/>
                </a:lnTo>
                <a:lnTo>
                  <a:pt x="55" y="63"/>
                </a:lnTo>
                <a:lnTo>
                  <a:pt x="53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9" y="60"/>
                </a:lnTo>
                <a:lnTo>
                  <a:pt x="48" y="59"/>
                </a:lnTo>
                <a:lnTo>
                  <a:pt x="46" y="58"/>
                </a:lnTo>
                <a:lnTo>
                  <a:pt x="45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6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67" name="path"/>
          <p:cNvSpPr/>
          <p:nvPr/>
        </p:nvSpPr>
        <p:spPr>
          <a:xfrm>
            <a:off x="5058904" y="5483940"/>
            <a:ext cx="45879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5" y="49"/>
                </a:moveTo>
                <a:lnTo>
                  <a:pt x="35" y="49"/>
                </a:lnTo>
                <a:lnTo>
                  <a:pt x="34" y="51"/>
                </a:lnTo>
                <a:lnTo>
                  <a:pt x="34" y="51"/>
                </a:lnTo>
                <a:lnTo>
                  <a:pt x="33" y="53"/>
                </a:lnTo>
                <a:lnTo>
                  <a:pt x="31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6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6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6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2" y="59"/>
                </a:lnTo>
                <a:lnTo>
                  <a:pt x="2" y="57"/>
                </a:lnTo>
                <a:lnTo>
                  <a:pt x="0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3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8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6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5" y="6"/>
                </a:lnTo>
                <a:lnTo>
                  <a:pt x="16" y="5"/>
                </a:lnTo>
                <a:lnTo>
                  <a:pt x="17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2"/>
                </a:lnTo>
                <a:lnTo>
                  <a:pt x="23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6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0" y="19"/>
                </a:lnTo>
                <a:lnTo>
                  <a:pt x="31" y="20"/>
                </a:lnTo>
                <a:lnTo>
                  <a:pt x="32" y="22"/>
                </a:lnTo>
                <a:lnTo>
                  <a:pt x="35" y="24"/>
                </a:lnTo>
                <a:lnTo>
                  <a:pt x="36" y="22"/>
                </a:lnTo>
                <a:lnTo>
                  <a:pt x="36" y="22"/>
                </a:lnTo>
                <a:lnTo>
                  <a:pt x="38" y="20"/>
                </a:lnTo>
                <a:lnTo>
                  <a:pt x="39" y="18"/>
                </a:lnTo>
                <a:lnTo>
                  <a:pt x="41" y="17"/>
                </a:lnTo>
                <a:lnTo>
                  <a:pt x="42" y="15"/>
                </a:lnTo>
                <a:lnTo>
                  <a:pt x="44" y="14"/>
                </a:lnTo>
                <a:lnTo>
                  <a:pt x="45" y="13"/>
                </a:lnTo>
                <a:lnTo>
                  <a:pt x="46" y="11"/>
                </a:lnTo>
                <a:lnTo>
                  <a:pt x="48" y="10"/>
                </a:lnTo>
                <a:lnTo>
                  <a:pt x="49" y="10"/>
                </a:lnTo>
                <a:lnTo>
                  <a:pt x="50" y="9"/>
                </a:lnTo>
                <a:lnTo>
                  <a:pt x="52" y="8"/>
                </a:lnTo>
                <a:lnTo>
                  <a:pt x="53" y="7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6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2" y="7"/>
                </a:lnTo>
                <a:lnTo>
                  <a:pt x="62" y="8"/>
                </a:lnTo>
                <a:lnTo>
                  <a:pt x="63" y="8"/>
                </a:lnTo>
                <a:lnTo>
                  <a:pt x="64" y="9"/>
                </a:lnTo>
                <a:lnTo>
                  <a:pt x="65" y="9"/>
                </a:lnTo>
                <a:lnTo>
                  <a:pt x="65" y="10"/>
                </a:lnTo>
                <a:lnTo>
                  <a:pt x="66" y="11"/>
                </a:lnTo>
                <a:lnTo>
                  <a:pt x="67" y="12"/>
                </a:lnTo>
                <a:lnTo>
                  <a:pt x="67" y="13"/>
                </a:lnTo>
                <a:lnTo>
                  <a:pt x="68" y="14"/>
                </a:lnTo>
                <a:lnTo>
                  <a:pt x="69" y="16"/>
                </a:lnTo>
                <a:lnTo>
                  <a:pt x="69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8"/>
                </a:lnTo>
                <a:lnTo>
                  <a:pt x="67" y="18"/>
                </a:lnTo>
                <a:lnTo>
                  <a:pt x="66" y="19"/>
                </a:lnTo>
                <a:lnTo>
                  <a:pt x="66" y="19"/>
                </a:lnTo>
                <a:lnTo>
                  <a:pt x="65" y="19"/>
                </a:lnTo>
                <a:lnTo>
                  <a:pt x="64" y="19"/>
                </a:lnTo>
                <a:lnTo>
                  <a:pt x="63" y="20"/>
                </a:lnTo>
                <a:lnTo>
                  <a:pt x="61" y="21"/>
                </a:lnTo>
                <a:lnTo>
                  <a:pt x="60" y="22"/>
                </a:lnTo>
                <a:lnTo>
                  <a:pt x="58" y="23"/>
                </a:lnTo>
                <a:lnTo>
                  <a:pt x="58" y="23"/>
                </a:lnTo>
                <a:lnTo>
                  <a:pt x="57" y="24"/>
                </a:lnTo>
                <a:lnTo>
                  <a:pt x="55" y="25"/>
                </a:lnTo>
                <a:lnTo>
                  <a:pt x="54" y="27"/>
                </a:lnTo>
                <a:lnTo>
                  <a:pt x="52" y="28"/>
                </a:lnTo>
                <a:lnTo>
                  <a:pt x="51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49" y="40"/>
                </a:lnTo>
                <a:lnTo>
                  <a:pt x="51" y="41"/>
                </a:lnTo>
                <a:lnTo>
                  <a:pt x="52" y="42"/>
                </a:lnTo>
                <a:lnTo>
                  <a:pt x="53" y="44"/>
                </a:lnTo>
                <a:lnTo>
                  <a:pt x="55" y="45"/>
                </a:lnTo>
                <a:lnTo>
                  <a:pt x="56" y="46"/>
                </a:lnTo>
                <a:lnTo>
                  <a:pt x="58" y="46"/>
                </a:lnTo>
                <a:lnTo>
                  <a:pt x="59" y="47"/>
                </a:lnTo>
                <a:lnTo>
                  <a:pt x="61" y="48"/>
                </a:lnTo>
                <a:lnTo>
                  <a:pt x="62" y="48"/>
                </a:lnTo>
                <a:lnTo>
                  <a:pt x="64" y="49"/>
                </a:lnTo>
                <a:lnTo>
                  <a:pt x="66" y="49"/>
                </a:lnTo>
                <a:lnTo>
                  <a:pt x="67" y="50"/>
                </a:lnTo>
                <a:lnTo>
                  <a:pt x="69" y="50"/>
                </a:lnTo>
                <a:lnTo>
                  <a:pt x="70" y="50"/>
                </a:lnTo>
                <a:lnTo>
                  <a:pt x="72" y="50"/>
                </a:lnTo>
                <a:lnTo>
                  <a:pt x="72" y="50"/>
                </a:lnTo>
                <a:lnTo>
                  <a:pt x="71" y="52"/>
                </a:lnTo>
                <a:lnTo>
                  <a:pt x="70" y="53"/>
                </a:lnTo>
                <a:lnTo>
                  <a:pt x="69" y="55"/>
                </a:lnTo>
                <a:lnTo>
                  <a:pt x="68" y="56"/>
                </a:lnTo>
                <a:lnTo>
                  <a:pt x="67" y="57"/>
                </a:lnTo>
                <a:lnTo>
                  <a:pt x="67" y="58"/>
                </a:lnTo>
                <a:lnTo>
                  <a:pt x="66" y="60"/>
                </a:lnTo>
                <a:lnTo>
                  <a:pt x="65" y="60"/>
                </a:lnTo>
                <a:lnTo>
                  <a:pt x="64" y="61"/>
                </a:lnTo>
                <a:lnTo>
                  <a:pt x="63" y="62"/>
                </a:lnTo>
                <a:lnTo>
                  <a:pt x="62" y="63"/>
                </a:lnTo>
                <a:lnTo>
                  <a:pt x="61" y="63"/>
                </a:lnTo>
                <a:lnTo>
                  <a:pt x="60" y="63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5" y="63"/>
                </a:lnTo>
                <a:lnTo>
                  <a:pt x="54" y="63"/>
                </a:lnTo>
                <a:lnTo>
                  <a:pt x="53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8" y="60"/>
                </a:lnTo>
                <a:lnTo>
                  <a:pt x="47" y="59"/>
                </a:lnTo>
                <a:lnTo>
                  <a:pt x="46" y="58"/>
                </a:lnTo>
                <a:lnTo>
                  <a:pt x="44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5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68" name="path"/>
          <p:cNvSpPr/>
          <p:nvPr/>
        </p:nvSpPr>
        <p:spPr>
          <a:xfrm>
            <a:off x="4877702" y="5483940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69" name="path"/>
          <p:cNvSpPr/>
          <p:nvPr/>
        </p:nvSpPr>
        <p:spPr>
          <a:xfrm>
            <a:off x="4708085" y="5483940"/>
            <a:ext cx="45879" cy="43404"/>
          </a:xfrm>
          <a:custGeom>
            <a:avLst/>
            <a:gdLst/>
            <a:ahLst/>
            <a:cxnLst/>
            <a:rect l="0" t="0" r="0" b="0"/>
            <a:pathLst>
              <a:path w="72" h="68">
                <a:moveTo>
                  <a:pt x="35" y="49"/>
                </a:moveTo>
                <a:lnTo>
                  <a:pt x="35" y="49"/>
                </a:lnTo>
                <a:lnTo>
                  <a:pt x="34" y="51"/>
                </a:lnTo>
                <a:lnTo>
                  <a:pt x="34" y="51"/>
                </a:lnTo>
                <a:lnTo>
                  <a:pt x="33" y="53"/>
                </a:lnTo>
                <a:lnTo>
                  <a:pt x="31" y="55"/>
                </a:lnTo>
                <a:lnTo>
                  <a:pt x="30" y="56"/>
                </a:lnTo>
                <a:lnTo>
                  <a:pt x="29" y="58"/>
                </a:lnTo>
                <a:lnTo>
                  <a:pt x="28" y="60"/>
                </a:lnTo>
                <a:lnTo>
                  <a:pt x="26" y="61"/>
                </a:lnTo>
                <a:lnTo>
                  <a:pt x="25" y="62"/>
                </a:lnTo>
                <a:lnTo>
                  <a:pt x="24" y="64"/>
                </a:lnTo>
                <a:lnTo>
                  <a:pt x="23" y="65"/>
                </a:lnTo>
                <a:lnTo>
                  <a:pt x="22" y="65"/>
                </a:lnTo>
                <a:lnTo>
                  <a:pt x="21" y="66"/>
                </a:lnTo>
                <a:lnTo>
                  <a:pt x="20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8"/>
                </a:lnTo>
                <a:lnTo>
                  <a:pt x="14" y="68"/>
                </a:lnTo>
                <a:lnTo>
                  <a:pt x="13" y="67"/>
                </a:lnTo>
                <a:lnTo>
                  <a:pt x="12" y="67"/>
                </a:lnTo>
                <a:lnTo>
                  <a:pt x="11" y="66"/>
                </a:lnTo>
                <a:lnTo>
                  <a:pt x="10" y="66"/>
                </a:lnTo>
                <a:lnTo>
                  <a:pt x="9" y="65"/>
                </a:lnTo>
                <a:lnTo>
                  <a:pt x="8" y="64"/>
                </a:lnTo>
                <a:lnTo>
                  <a:pt x="7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2" y="59"/>
                </a:lnTo>
                <a:lnTo>
                  <a:pt x="2" y="57"/>
                </a:lnTo>
                <a:lnTo>
                  <a:pt x="0" y="56"/>
                </a:lnTo>
                <a:lnTo>
                  <a:pt x="0" y="54"/>
                </a:lnTo>
                <a:lnTo>
                  <a:pt x="0" y="54"/>
                </a:lnTo>
                <a:lnTo>
                  <a:pt x="1" y="54"/>
                </a:lnTo>
                <a:lnTo>
                  <a:pt x="1" y="54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3" y="54"/>
                </a:lnTo>
                <a:lnTo>
                  <a:pt x="5" y="54"/>
                </a:lnTo>
                <a:lnTo>
                  <a:pt x="6" y="53"/>
                </a:lnTo>
                <a:lnTo>
                  <a:pt x="7" y="53"/>
                </a:lnTo>
                <a:lnTo>
                  <a:pt x="8" y="52"/>
                </a:lnTo>
                <a:lnTo>
                  <a:pt x="10" y="51"/>
                </a:lnTo>
                <a:lnTo>
                  <a:pt x="11" y="51"/>
                </a:lnTo>
                <a:lnTo>
                  <a:pt x="12" y="50"/>
                </a:lnTo>
                <a:lnTo>
                  <a:pt x="14" y="48"/>
                </a:lnTo>
                <a:lnTo>
                  <a:pt x="15" y="47"/>
                </a:lnTo>
                <a:lnTo>
                  <a:pt x="16" y="46"/>
                </a:lnTo>
                <a:lnTo>
                  <a:pt x="18" y="45"/>
                </a:lnTo>
                <a:lnTo>
                  <a:pt x="19" y="43"/>
                </a:lnTo>
                <a:lnTo>
                  <a:pt x="21" y="41"/>
                </a:lnTo>
                <a:lnTo>
                  <a:pt x="22" y="40"/>
                </a:lnTo>
                <a:lnTo>
                  <a:pt x="24" y="37"/>
                </a:lnTo>
                <a:lnTo>
                  <a:pt x="22" y="34"/>
                </a:lnTo>
                <a:lnTo>
                  <a:pt x="22" y="34"/>
                </a:lnTo>
                <a:lnTo>
                  <a:pt x="20" y="33"/>
                </a:lnTo>
                <a:lnTo>
                  <a:pt x="19" y="32"/>
                </a:lnTo>
                <a:lnTo>
                  <a:pt x="18" y="30"/>
                </a:lnTo>
                <a:lnTo>
                  <a:pt x="17" y="29"/>
                </a:lnTo>
                <a:lnTo>
                  <a:pt x="16" y="28"/>
                </a:lnTo>
                <a:lnTo>
                  <a:pt x="15" y="26"/>
                </a:lnTo>
                <a:lnTo>
                  <a:pt x="14" y="25"/>
                </a:lnTo>
                <a:lnTo>
                  <a:pt x="14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4" y="8"/>
                </a:lnTo>
                <a:lnTo>
                  <a:pt x="15" y="7"/>
                </a:lnTo>
                <a:lnTo>
                  <a:pt x="15" y="6"/>
                </a:lnTo>
                <a:lnTo>
                  <a:pt x="16" y="5"/>
                </a:lnTo>
                <a:lnTo>
                  <a:pt x="17" y="4"/>
                </a:lnTo>
                <a:lnTo>
                  <a:pt x="19" y="3"/>
                </a:lnTo>
                <a:lnTo>
                  <a:pt x="20" y="2"/>
                </a:lnTo>
                <a:lnTo>
                  <a:pt x="21" y="1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2"/>
                </a:lnTo>
                <a:lnTo>
                  <a:pt x="23" y="4"/>
                </a:lnTo>
                <a:lnTo>
                  <a:pt x="24" y="5"/>
                </a:lnTo>
                <a:lnTo>
                  <a:pt x="24" y="7"/>
                </a:lnTo>
                <a:lnTo>
                  <a:pt x="25" y="8"/>
                </a:lnTo>
                <a:lnTo>
                  <a:pt x="25" y="9"/>
                </a:lnTo>
                <a:lnTo>
                  <a:pt x="26" y="11"/>
                </a:lnTo>
                <a:lnTo>
                  <a:pt x="26" y="12"/>
                </a:lnTo>
                <a:lnTo>
                  <a:pt x="27" y="13"/>
                </a:lnTo>
                <a:lnTo>
                  <a:pt x="28" y="15"/>
                </a:lnTo>
                <a:lnTo>
                  <a:pt x="29" y="16"/>
                </a:lnTo>
                <a:lnTo>
                  <a:pt x="30" y="18"/>
                </a:lnTo>
                <a:lnTo>
                  <a:pt x="30" y="19"/>
                </a:lnTo>
                <a:lnTo>
                  <a:pt x="31" y="20"/>
                </a:lnTo>
                <a:lnTo>
                  <a:pt x="32" y="22"/>
                </a:lnTo>
                <a:lnTo>
                  <a:pt x="35" y="24"/>
                </a:lnTo>
                <a:lnTo>
                  <a:pt x="36" y="22"/>
                </a:lnTo>
                <a:lnTo>
                  <a:pt x="36" y="22"/>
                </a:lnTo>
                <a:lnTo>
                  <a:pt x="38" y="20"/>
                </a:lnTo>
                <a:lnTo>
                  <a:pt x="39" y="18"/>
                </a:lnTo>
                <a:lnTo>
                  <a:pt x="41" y="17"/>
                </a:lnTo>
                <a:lnTo>
                  <a:pt x="42" y="15"/>
                </a:lnTo>
                <a:lnTo>
                  <a:pt x="44" y="14"/>
                </a:lnTo>
                <a:lnTo>
                  <a:pt x="45" y="13"/>
                </a:lnTo>
                <a:lnTo>
                  <a:pt x="46" y="11"/>
                </a:lnTo>
                <a:lnTo>
                  <a:pt x="48" y="10"/>
                </a:lnTo>
                <a:lnTo>
                  <a:pt x="49" y="10"/>
                </a:lnTo>
                <a:lnTo>
                  <a:pt x="50" y="9"/>
                </a:lnTo>
                <a:lnTo>
                  <a:pt x="52" y="8"/>
                </a:lnTo>
                <a:lnTo>
                  <a:pt x="53" y="7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6" y="7"/>
                </a:lnTo>
                <a:lnTo>
                  <a:pt x="56" y="7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58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2" y="7"/>
                </a:lnTo>
                <a:lnTo>
                  <a:pt x="62" y="8"/>
                </a:lnTo>
                <a:lnTo>
                  <a:pt x="63" y="8"/>
                </a:lnTo>
                <a:lnTo>
                  <a:pt x="64" y="9"/>
                </a:lnTo>
                <a:lnTo>
                  <a:pt x="65" y="9"/>
                </a:lnTo>
                <a:lnTo>
                  <a:pt x="65" y="10"/>
                </a:lnTo>
                <a:lnTo>
                  <a:pt x="66" y="11"/>
                </a:lnTo>
                <a:lnTo>
                  <a:pt x="67" y="12"/>
                </a:lnTo>
                <a:lnTo>
                  <a:pt x="67" y="13"/>
                </a:lnTo>
                <a:lnTo>
                  <a:pt x="68" y="14"/>
                </a:lnTo>
                <a:lnTo>
                  <a:pt x="69" y="16"/>
                </a:lnTo>
                <a:lnTo>
                  <a:pt x="69" y="17"/>
                </a:lnTo>
                <a:lnTo>
                  <a:pt x="70" y="18"/>
                </a:lnTo>
                <a:lnTo>
                  <a:pt x="70" y="18"/>
                </a:lnTo>
                <a:lnTo>
                  <a:pt x="69" y="18"/>
                </a:lnTo>
                <a:lnTo>
                  <a:pt x="68" y="18"/>
                </a:lnTo>
                <a:lnTo>
                  <a:pt x="68" y="18"/>
                </a:lnTo>
                <a:lnTo>
                  <a:pt x="67" y="18"/>
                </a:lnTo>
                <a:lnTo>
                  <a:pt x="67" y="18"/>
                </a:lnTo>
                <a:lnTo>
                  <a:pt x="67" y="18"/>
                </a:lnTo>
                <a:lnTo>
                  <a:pt x="66" y="19"/>
                </a:lnTo>
                <a:lnTo>
                  <a:pt x="66" y="19"/>
                </a:lnTo>
                <a:lnTo>
                  <a:pt x="65" y="19"/>
                </a:lnTo>
                <a:lnTo>
                  <a:pt x="64" y="19"/>
                </a:lnTo>
                <a:lnTo>
                  <a:pt x="63" y="20"/>
                </a:lnTo>
                <a:lnTo>
                  <a:pt x="61" y="21"/>
                </a:lnTo>
                <a:lnTo>
                  <a:pt x="60" y="22"/>
                </a:lnTo>
                <a:lnTo>
                  <a:pt x="58" y="23"/>
                </a:lnTo>
                <a:lnTo>
                  <a:pt x="58" y="23"/>
                </a:lnTo>
                <a:lnTo>
                  <a:pt x="57" y="24"/>
                </a:lnTo>
                <a:lnTo>
                  <a:pt x="55" y="25"/>
                </a:lnTo>
                <a:lnTo>
                  <a:pt x="54" y="27"/>
                </a:lnTo>
                <a:lnTo>
                  <a:pt x="52" y="28"/>
                </a:lnTo>
                <a:lnTo>
                  <a:pt x="51" y="29"/>
                </a:lnTo>
                <a:lnTo>
                  <a:pt x="50" y="31"/>
                </a:lnTo>
                <a:lnTo>
                  <a:pt x="49" y="32"/>
                </a:lnTo>
                <a:lnTo>
                  <a:pt x="48" y="34"/>
                </a:lnTo>
                <a:lnTo>
                  <a:pt x="46" y="37"/>
                </a:lnTo>
                <a:lnTo>
                  <a:pt x="48" y="39"/>
                </a:lnTo>
                <a:lnTo>
                  <a:pt x="48" y="39"/>
                </a:lnTo>
                <a:lnTo>
                  <a:pt x="49" y="40"/>
                </a:lnTo>
                <a:lnTo>
                  <a:pt x="51" y="41"/>
                </a:lnTo>
                <a:lnTo>
                  <a:pt x="52" y="42"/>
                </a:lnTo>
                <a:lnTo>
                  <a:pt x="53" y="44"/>
                </a:lnTo>
                <a:lnTo>
                  <a:pt x="55" y="45"/>
                </a:lnTo>
                <a:lnTo>
                  <a:pt x="56" y="46"/>
                </a:lnTo>
                <a:lnTo>
                  <a:pt x="58" y="46"/>
                </a:lnTo>
                <a:lnTo>
                  <a:pt x="59" y="47"/>
                </a:lnTo>
                <a:lnTo>
                  <a:pt x="61" y="48"/>
                </a:lnTo>
                <a:lnTo>
                  <a:pt x="62" y="48"/>
                </a:lnTo>
                <a:lnTo>
                  <a:pt x="64" y="49"/>
                </a:lnTo>
                <a:lnTo>
                  <a:pt x="66" y="49"/>
                </a:lnTo>
                <a:lnTo>
                  <a:pt x="67" y="50"/>
                </a:lnTo>
                <a:lnTo>
                  <a:pt x="69" y="50"/>
                </a:lnTo>
                <a:lnTo>
                  <a:pt x="70" y="50"/>
                </a:lnTo>
                <a:lnTo>
                  <a:pt x="72" y="50"/>
                </a:lnTo>
                <a:lnTo>
                  <a:pt x="72" y="50"/>
                </a:lnTo>
                <a:lnTo>
                  <a:pt x="71" y="52"/>
                </a:lnTo>
                <a:lnTo>
                  <a:pt x="70" y="53"/>
                </a:lnTo>
                <a:lnTo>
                  <a:pt x="69" y="55"/>
                </a:lnTo>
                <a:lnTo>
                  <a:pt x="68" y="56"/>
                </a:lnTo>
                <a:lnTo>
                  <a:pt x="67" y="57"/>
                </a:lnTo>
                <a:lnTo>
                  <a:pt x="67" y="58"/>
                </a:lnTo>
                <a:lnTo>
                  <a:pt x="66" y="60"/>
                </a:lnTo>
                <a:lnTo>
                  <a:pt x="65" y="60"/>
                </a:lnTo>
                <a:lnTo>
                  <a:pt x="64" y="61"/>
                </a:lnTo>
                <a:lnTo>
                  <a:pt x="63" y="62"/>
                </a:lnTo>
                <a:lnTo>
                  <a:pt x="62" y="63"/>
                </a:lnTo>
                <a:lnTo>
                  <a:pt x="61" y="63"/>
                </a:lnTo>
                <a:lnTo>
                  <a:pt x="60" y="63"/>
                </a:lnTo>
                <a:lnTo>
                  <a:pt x="59" y="64"/>
                </a:lnTo>
                <a:lnTo>
                  <a:pt x="59" y="64"/>
                </a:lnTo>
                <a:lnTo>
                  <a:pt x="58" y="64"/>
                </a:lnTo>
                <a:lnTo>
                  <a:pt x="58" y="64"/>
                </a:lnTo>
                <a:lnTo>
                  <a:pt x="58" y="64"/>
                </a:lnTo>
                <a:lnTo>
                  <a:pt x="57" y="64"/>
                </a:lnTo>
                <a:lnTo>
                  <a:pt x="56" y="64"/>
                </a:lnTo>
                <a:lnTo>
                  <a:pt x="55" y="63"/>
                </a:lnTo>
                <a:lnTo>
                  <a:pt x="54" y="63"/>
                </a:lnTo>
                <a:lnTo>
                  <a:pt x="53" y="63"/>
                </a:lnTo>
                <a:lnTo>
                  <a:pt x="52" y="62"/>
                </a:lnTo>
                <a:lnTo>
                  <a:pt x="51" y="62"/>
                </a:lnTo>
                <a:lnTo>
                  <a:pt x="50" y="61"/>
                </a:lnTo>
                <a:lnTo>
                  <a:pt x="48" y="60"/>
                </a:lnTo>
                <a:lnTo>
                  <a:pt x="47" y="59"/>
                </a:lnTo>
                <a:lnTo>
                  <a:pt x="46" y="58"/>
                </a:lnTo>
                <a:lnTo>
                  <a:pt x="44" y="57"/>
                </a:lnTo>
                <a:lnTo>
                  <a:pt x="43" y="56"/>
                </a:lnTo>
                <a:lnTo>
                  <a:pt x="42" y="55"/>
                </a:lnTo>
                <a:lnTo>
                  <a:pt x="40" y="54"/>
                </a:lnTo>
                <a:lnTo>
                  <a:pt x="39" y="52"/>
                </a:lnTo>
                <a:lnTo>
                  <a:pt x="35" y="49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70" name="path"/>
          <p:cNvSpPr/>
          <p:nvPr/>
        </p:nvSpPr>
        <p:spPr>
          <a:xfrm>
            <a:off x="4470808" y="5483940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71" name="path"/>
          <p:cNvSpPr/>
          <p:nvPr/>
        </p:nvSpPr>
        <p:spPr>
          <a:xfrm>
            <a:off x="4295630" y="5483940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72" name="path"/>
          <p:cNvSpPr/>
          <p:nvPr/>
        </p:nvSpPr>
        <p:spPr>
          <a:xfrm>
            <a:off x="4119989" y="5483940"/>
            <a:ext cx="57465" cy="52542"/>
          </a:xfrm>
          <a:custGeom>
            <a:avLst/>
            <a:gdLst/>
            <a:ahLst/>
            <a:cxnLst/>
            <a:rect l="0" t="0" r="0" b="0"/>
            <a:pathLst>
              <a:path w="90" h="82">
                <a:moveTo>
                  <a:pt x="88" y="0"/>
                </a:moveTo>
                <a:lnTo>
                  <a:pt x="88" y="0"/>
                </a:lnTo>
                <a:lnTo>
                  <a:pt x="90" y="3"/>
                </a:lnTo>
                <a:lnTo>
                  <a:pt x="90" y="3"/>
                </a:lnTo>
                <a:lnTo>
                  <a:pt x="88" y="4"/>
                </a:lnTo>
                <a:lnTo>
                  <a:pt x="86" y="5"/>
                </a:lnTo>
                <a:lnTo>
                  <a:pt x="85" y="7"/>
                </a:lnTo>
                <a:lnTo>
                  <a:pt x="83" y="8"/>
                </a:lnTo>
                <a:lnTo>
                  <a:pt x="81" y="10"/>
                </a:lnTo>
                <a:lnTo>
                  <a:pt x="79" y="12"/>
                </a:lnTo>
                <a:lnTo>
                  <a:pt x="77" y="14"/>
                </a:lnTo>
                <a:lnTo>
                  <a:pt x="75" y="15"/>
                </a:lnTo>
                <a:lnTo>
                  <a:pt x="73" y="17"/>
                </a:lnTo>
                <a:lnTo>
                  <a:pt x="71" y="20"/>
                </a:lnTo>
                <a:lnTo>
                  <a:pt x="69" y="22"/>
                </a:lnTo>
                <a:lnTo>
                  <a:pt x="67" y="24"/>
                </a:lnTo>
                <a:lnTo>
                  <a:pt x="65" y="26"/>
                </a:lnTo>
                <a:lnTo>
                  <a:pt x="63" y="29"/>
                </a:lnTo>
                <a:lnTo>
                  <a:pt x="61" y="31"/>
                </a:lnTo>
                <a:lnTo>
                  <a:pt x="59" y="34"/>
                </a:lnTo>
                <a:lnTo>
                  <a:pt x="59" y="34"/>
                </a:lnTo>
                <a:lnTo>
                  <a:pt x="57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9" y="47"/>
                </a:lnTo>
                <a:lnTo>
                  <a:pt x="47" y="49"/>
                </a:lnTo>
                <a:lnTo>
                  <a:pt x="46" y="52"/>
                </a:lnTo>
                <a:lnTo>
                  <a:pt x="44" y="54"/>
                </a:lnTo>
                <a:lnTo>
                  <a:pt x="42" y="57"/>
                </a:lnTo>
                <a:lnTo>
                  <a:pt x="41" y="59"/>
                </a:lnTo>
                <a:lnTo>
                  <a:pt x="39" y="61"/>
                </a:lnTo>
                <a:lnTo>
                  <a:pt x="38" y="64"/>
                </a:lnTo>
                <a:lnTo>
                  <a:pt x="36" y="66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28" y="76"/>
                </a:lnTo>
                <a:lnTo>
                  <a:pt x="28" y="76"/>
                </a:lnTo>
                <a:lnTo>
                  <a:pt x="25" y="78"/>
                </a:lnTo>
                <a:lnTo>
                  <a:pt x="23" y="80"/>
                </a:lnTo>
                <a:lnTo>
                  <a:pt x="21" y="81"/>
                </a:lnTo>
                <a:lnTo>
                  <a:pt x="20" y="82"/>
                </a:lnTo>
                <a:lnTo>
                  <a:pt x="20" y="82"/>
                </a:lnTo>
                <a:lnTo>
                  <a:pt x="20" y="82"/>
                </a:lnTo>
                <a:lnTo>
                  <a:pt x="20" y="81"/>
                </a:lnTo>
                <a:lnTo>
                  <a:pt x="19" y="81"/>
                </a:lnTo>
                <a:lnTo>
                  <a:pt x="19" y="78"/>
                </a:lnTo>
                <a:lnTo>
                  <a:pt x="17" y="76"/>
                </a:lnTo>
                <a:lnTo>
                  <a:pt x="16" y="73"/>
                </a:lnTo>
                <a:lnTo>
                  <a:pt x="14" y="68"/>
                </a:lnTo>
                <a:lnTo>
                  <a:pt x="14" y="68"/>
                </a:lnTo>
                <a:lnTo>
                  <a:pt x="13" y="66"/>
                </a:lnTo>
                <a:lnTo>
                  <a:pt x="12" y="64"/>
                </a:lnTo>
                <a:lnTo>
                  <a:pt x="11" y="63"/>
                </a:lnTo>
                <a:lnTo>
                  <a:pt x="11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7" y="55"/>
                </a:lnTo>
                <a:lnTo>
                  <a:pt x="6" y="54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2" y="51"/>
                </a:lnTo>
                <a:lnTo>
                  <a:pt x="2" y="51"/>
                </a:lnTo>
                <a:lnTo>
                  <a:pt x="1" y="50"/>
                </a:lnTo>
                <a:lnTo>
                  <a:pt x="0" y="50"/>
                </a:lnTo>
                <a:lnTo>
                  <a:pt x="0" y="50"/>
                </a:lnTo>
                <a:lnTo>
                  <a:pt x="0" y="49"/>
                </a:lnTo>
                <a:lnTo>
                  <a:pt x="1" y="48"/>
                </a:lnTo>
                <a:lnTo>
                  <a:pt x="2" y="47"/>
                </a:lnTo>
                <a:lnTo>
                  <a:pt x="3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6" y="44"/>
                </a:lnTo>
                <a:lnTo>
                  <a:pt x="7" y="44"/>
                </a:lnTo>
                <a:lnTo>
                  <a:pt x="8" y="44"/>
                </a:lnTo>
                <a:lnTo>
                  <a:pt x="9" y="43"/>
                </a:lnTo>
                <a:lnTo>
                  <a:pt x="9" y="43"/>
                </a:lnTo>
                <a:lnTo>
                  <a:pt x="10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4" y="43"/>
                </a:lnTo>
                <a:lnTo>
                  <a:pt x="14" y="43"/>
                </a:lnTo>
                <a:lnTo>
                  <a:pt x="15" y="44"/>
                </a:lnTo>
                <a:lnTo>
                  <a:pt x="16" y="44"/>
                </a:lnTo>
                <a:lnTo>
                  <a:pt x="16" y="45"/>
                </a:lnTo>
                <a:lnTo>
                  <a:pt x="17" y="45"/>
                </a:lnTo>
                <a:lnTo>
                  <a:pt x="18" y="46"/>
                </a:lnTo>
                <a:lnTo>
                  <a:pt x="18" y="47"/>
                </a:lnTo>
                <a:lnTo>
                  <a:pt x="19" y="48"/>
                </a:lnTo>
                <a:lnTo>
                  <a:pt x="20" y="49"/>
                </a:lnTo>
                <a:lnTo>
                  <a:pt x="21" y="50"/>
                </a:lnTo>
                <a:lnTo>
                  <a:pt x="21" y="51"/>
                </a:lnTo>
                <a:lnTo>
                  <a:pt x="22" y="53"/>
                </a:lnTo>
                <a:lnTo>
                  <a:pt x="23" y="54"/>
                </a:lnTo>
                <a:lnTo>
                  <a:pt x="24" y="56"/>
                </a:lnTo>
                <a:lnTo>
                  <a:pt x="26" y="60"/>
                </a:lnTo>
                <a:lnTo>
                  <a:pt x="26" y="60"/>
                </a:lnTo>
                <a:lnTo>
                  <a:pt x="27" y="58"/>
                </a:lnTo>
                <a:lnTo>
                  <a:pt x="28" y="56"/>
                </a:lnTo>
                <a:lnTo>
                  <a:pt x="30" y="54"/>
                </a:lnTo>
                <a:lnTo>
                  <a:pt x="31" y="51"/>
                </a:lnTo>
                <a:lnTo>
                  <a:pt x="33" y="49"/>
                </a:lnTo>
                <a:lnTo>
                  <a:pt x="35" y="47"/>
                </a:lnTo>
                <a:lnTo>
                  <a:pt x="36" y="45"/>
                </a:lnTo>
                <a:lnTo>
                  <a:pt x="38" y="43"/>
                </a:lnTo>
                <a:lnTo>
                  <a:pt x="40" y="40"/>
                </a:lnTo>
                <a:lnTo>
                  <a:pt x="42" y="38"/>
                </a:lnTo>
                <a:lnTo>
                  <a:pt x="44" y="36"/>
                </a:lnTo>
                <a:lnTo>
                  <a:pt x="46" y="34"/>
                </a:lnTo>
                <a:lnTo>
                  <a:pt x="48" y="32"/>
                </a:lnTo>
                <a:lnTo>
                  <a:pt x="50" y="30"/>
                </a:lnTo>
                <a:lnTo>
                  <a:pt x="52" y="28"/>
                </a:lnTo>
                <a:lnTo>
                  <a:pt x="54" y="25"/>
                </a:lnTo>
                <a:lnTo>
                  <a:pt x="54" y="25"/>
                </a:lnTo>
                <a:lnTo>
                  <a:pt x="56" y="23"/>
                </a:lnTo>
                <a:lnTo>
                  <a:pt x="58" y="21"/>
                </a:lnTo>
                <a:lnTo>
                  <a:pt x="60" y="19"/>
                </a:lnTo>
                <a:lnTo>
                  <a:pt x="63" y="17"/>
                </a:lnTo>
                <a:lnTo>
                  <a:pt x="65" y="16"/>
                </a:lnTo>
                <a:lnTo>
                  <a:pt x="67" y="14"/>
                </a:lnTo>
                <a:lnTo>
                  <a:pt x="69" y="12"/>
                </a:lnTo>
                <a:lnTo>
                  <a:pt x="71" y="10"/>
                </a:lnTo>
                <a:lnTo>
                  <a:pt x="73" y="9"/>
                </a:lnTo>
                <a:lnTo>
                  <a:pt x="75" y="7"/>
                </a:lnTo>
                <a:lnTo>
                  <a:pt x="77" y="6"/>
                </a:lnTo>
                <a:lnTo>
                  <a:pt x="79" y="5"/>
                </a:lnTo>
                <a:lnTo>
                  <a:pt x="81" y="3"/>
                </a:lnTo>
                <a:lnTo>
                  <a:pt x="84" y="2"/>
                </a:lnTo>
                <a:lnTo>
                  <a:pt x="86" y="1"/>
                </a:lnTo>
                <a:lnTo>
                  <a:pt x="88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48" name="group 448"/>
          <p:cNvGrpSpPr/>
          <p:nvPr/>
        </p:nvGrpSpPr>
        <p:grpSpPr>
          <a:xfrm rot="21600000">
            <a:off x="4317873" y="1318641"/>
            <a:ext cx="326897" cy="311658"/>
            <a:chOff x="0" y="0"/>
            <a:chExt cx="326897" cy="311658"/>
          </a:xfrm>
        </p:grpSpPr>
        <p:sp>
          <p:nvSpPr>
            <p:cNvPr id="2073" name="path"/>
            <p:cNvSpPr/>
            <p:nvPr/>
          </p:nvSpPr>
          <p:spPr>
            <a:xfrm>
              <a:off x="9525" y="9525"/>
              <a:ext cx="307847" cy="292608"/>
            </a:xfrm>
            <a:custGeom>
              <a:avLst/>
              <a:gdLst/>
              <a:ahLst/>
              <a:cxnLst/>
              <a:rect l="0" t="0" r="0" b="0"/>
              <a:pathLst>
                <a:path w="484" h="460">
                  <a:moveTo>
                    <a:pt x="0" y="230"/>
                  </a:moveTo>
                  <a:cubicBezTo>
                    <a:pt x="0" y="103"/>
                    <a:pt x="108" y="0"/>
                    <a:pt x="242" y="0"/>
                  </a:cubicBezTo>
                  <a:cubicBezTo>
                    <a:pt x="376" y="0"/>
                    <a:pt x="484" y="103"/>
                    <a:pt x="484" y="230"/>
                  </a:cubicBezTo>
                  <a:cubicBezTo>
                    <a:pt x="484" y="357"/>
                    <a:pt x="376" y="460"/>
                    <a:pt x="242" y="460"/>
                  </a:cubicBezTo>
                  <a:cubicBezTo>
                    <a:pt x="108" y="460"/>
                    <a:pt x="0" y="357"/>
                    <a:pt x="0" y="230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74" name="path"/>
            <p:cNvSpPr/>
            <p:nvPr/>
          </p:nvSpPr>
          <p:spPr>
            <a:xfrm>
              <a:off x="0" y="0"/>
              <a:ext cx="326897" cy="311658"/>
            </a:xfrm>
            <a:custGeom>
              <a:avLst/>
              <a:gdLst/>
              <a:ahLst/>
              <a:cxnLst/>
              <a:rect l="0" t="0" r="0" b="0"/>
              <a:pathLst>
                <a:path w="514" h="490">
                  <a:moveTo>
                    <a:pt x="15" y="245"/>
                  </a:moveTo>
                  <a:cubicBezTo>
                    <a:pt x="15" y="118"/>
                    <a:pt x="123" y="15"/>
                    <a:pt x="257" y="15"/>
                  </a:cubicBezTo>
                  <a:cubicBezTo>
                    <a:pt x="391" y="15"/>
                    <a:pt x="499" y="118"/>
                    <a:pt x="499" y="245"/>
                  </a:cubicBezTo>
                  <a:cubicBezTo>
                    <a:pt x="499" y="372"/>
                    <a:pt x="391" y="475"/>
                    <a:pt x="257" y="475"/>
                  </a:cubicBezTo>
                  <a:cubicBezTo>
                    <a:pt x="123" y="475"/>
                    <a:pt x="15" y="372"/>
                    <a:pt x="15" y="245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50" name="group 450"/>
          <p:cNvGrpSpPr/>
          <p:nvPr/>
        </p:nvGrpSpPr>
        <p:grpSpPr>
          <a:xfrm rot="21600000">
            <a:off x="7122032" y="1318641"/>
            <a:ext cx="325373" cy="311658"/>
            <a:chOff x="0" y="0"/>
            <a:chExt cx="325373" cy="311658"/>
          </a:xfrm>
        </p:grpSpPr>
        <p:sp>
          <p:nvSpPr>
            <p:cNvPr id="2075" name="path"/>
            <p:cNvSpPr/>
            <p:nvPr/>
          </p:nvSpPr>
          <p:spPr>
            <a:xfrm>
              <a:off x="9525" y="9525"/>
              <a:ext cx="306323" cy="292608"/>
            </a:xfrm>
            <a:custGeom>
              <a:avLst/>
              <a:gdLst/>
              <a:ahLst/>
              <a:cxnLst/>
              <a:rect l="0" t="0" r="0" b="0"/>
              <a:pathLst>
                <a:path w="482" h="460">
                  <a:moveTo>
                    <a:pt x="0" y="230"/>
                  </a:moveTo>
                  <a:cubicBezTo>
                    <a:pt x="0" y="103"/>
                    <a:pt x="108" y="0"/>
                    <a:pt x="241" y="0"/>
                  </a:cubicBezTo>
                  <a:cubicBezTo>
                    <a:pt x="374" y="0"/>
                    <a:pt x="482" y="103"/>
                    <a:pt x="482" y="230"/>
                  </a:cubicBezTo>
                  <a:cubicBezTo>
                    <a:pt x="482" y="357"/>
                    <a:pt x="374" y="460"/>
                    <a:pt x="241" y="460"/>
                  </a:cubicBezTo>
                  <a:cubicBezTo>
                    <a:pt x="108" y="460"/>
                    <a:pt x="0" y="357"/>
                    <a:pt x="0" y="230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76" name="path"/>
            <p:cNvSpPr/>
            <p:nvPr/>
          </p:nvSpPr>
          <p:spPr>
            <a:xfrm>
              <a:off x="0" y="0"/>
              <a:ext cx="325373" cy="311658"/>
            </a:xfrm>
            <a:custGeom>
              <a:avLst/>
              <a:gdLst/>
              <a:ahLst/>
              <a:cxnLst/>
              <a:rect l="0" t="0" r="0" b="0"/>
              <a:pathLst>
                <a:path w="512" h="490">
                  <a:moveTo>
                    <a:pt x="15" y="245"/>
                  </a:moveTo>
                  <a:cubicBezTo>
                    <a:pt x="15" y="118"/>
                    <a:pt x="123" y="15"/>
                    <a:pt x="256" y="15"/>
                  </a:cubicBezTo>
                  <a:cubicBezTo>
                    <a:pt x="389" y="15"/>
                    <a:pt x="497" y="118"/>
                    <a:pt x="497" y="245"/>
                  </a:cubicBezTo>
                  <a:cubicBezTo>
                    <a:pt x="497" y="372"/>
                    <a:pt x="389" y="475"/>
                    <a:pt x="256" y="475"/>
                  </a:cubicBezTo>
                  <a:cubicBezTo>
                    <a:pt x="123" y="475"/>
                    <a:pt x="15" y="372"/>
                    <a:pt x="15" y="245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077" name="textbox 2077"/>
          <p:cNvSpPr/>
          <p:nvPr/>
        </p:nvSpPr>
        <p:spPr>
          <a:xfrm>
            <a:off x="7936190" y="4816204"/>
            <a:ext cx="309879" cy="3632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8000"/>
              </a:lnSpc>
            </a:pPr>
            <a:endParaRPr lang="en-US" altLang="en-US" sz="100" dirty="0"/>
          </a:p>
          <a:p>
            <a:pPr marL="64770" indent="-52070" algn="l" rtl="0" eaLnBrk="0">
              <a:lnSpc>
                <a:spcPct val="100000"/>
              </a:lnSpc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High-density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ai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cooled 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asyn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chronous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otors</a:t>
            </a:r>
            <a:endParaRPr lang="en-US" altLang="en-US" sz="300" dirty="0"/>
          </a:p>
          <a:p>
            <a:pPr algn="l" rtl="0" eaLnBrk="0">
              <a:lnSpc>
                <a:spcPct val="111000"/>
              </a:lnSpc>
            </a:pPr>
            <a:endParaRPr lang="en-US" altLang="en-US" sz="100" dirty="0"/>
          </a:p>
          <a:p>
            <a:pPr marL="66040" indent="-53340" algn="l" rtl="0" eaLnBrk="0">
              <a:lnSpc>
                <a:spcPct val="100000"/>
              </a:lnSpc>
              <a:spcBef>
                <a:spcPts val="0"/>
              </a:spcBef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Wheel-hub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grated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tors</a:t>
            </a:r>
            <a:endParaRPr lang="en-US" altLang="en-US" sz="300" dirty="0"/>
          </a:p>
        </p:txBody>
      </p:sp>
      <p:sp>
        <p:nvSpPr>
          <p:cNvPr id="2078" name="textbox 2078"/>
          <p:cNvSpPr/>
          <p:nvPr/>
        </p:nvSpPr>
        <p:spPr>
          <a:xfrm>
            <a:off x="3214585" y="4789215"/>
            <a:ext cx="386079" cy="274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Willingness</a:t>
            </a:r>
            <a:r>
              <a:rPr sz="300" spc="2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endParaRPr lang="en-US" altLang="en-US" sz="300" dirty="0"/>
          </a:p>
          <a:p>
            <a:pPr marL="15240" algn="l" rtl="0" eaLnBrk="0">
              <a:lnSpc>
                <a:spcPts val="395"/>
              </a:lnSpc>
            </a:pP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r>
              <a:rPr sz="3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y</a:t>
            </a:r>
            <a:endParaRPr lang="en-US" altLang="en-US" sz="300" dirty="0"/>
          </a:p>
          <a:p>
            <a:pPr marL="12700" indent="1270" algn="l" rtl="0" eaLnBrk="0">
              <a:lnSpc>
                <a:spcPct val="115000"/>
              </a:lnSpc>
              <a:spcBef>
                <a:spcPts val="15"/>
              </a:spcBef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.,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gold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plated  walls</a:t>
            </a:r>
            <a:r>
              <a:rPr sz="3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basic            </a:t>
            </a: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nt</a:t>
            </a:r>
            <a:endParaRPr lang="en-US" altLang="en-US" sz="300" dirty="0"/>
          </a:p>
        </p:txBody>
      </p:sp>
      <p:grpSp>
        <p:nvGrpSpPr>
          <p:cNvPr id="452" name="group 452"/>
          <p:cNvGrpSpPr/>
          <p:nvPr/>
        </p:nvGrpSpPr>
        <p:grpSpPr>
          <a:xfrm rot="21600000">
            <a:off x="4120562" y="5085519"/>
            <a:ext cx="1591890" cy="52542"/>
            <a:chOff x="0" y="0"/>
            <a:chExt cx="1591890" cy="52542"/>
          </a:xfrm>
        </p:grpSpPr>
        <p:sp>
          <p:nvSpPr>
            <p:cNvPr id="2079" name="path"/>
            <p:cNvSpPr/>
            <p:nvPr/>
          </p:nvSpPr>
          <p:spPr>
            <a:xfrm>
              <a:off x="0" y="0"/>
              <a:ext cx="639536" cy="52542"/>
            </a:xfrm>
            <a:custGeom>
              <a:avLst/>
              <a:gdLst/>
              <a:ahLst/>
              <a:cxnLst/>
              <a:rect l="0" t="0" r="0" b="0"/>
              <a:pathLst>
                <a:path w="1007" h="82">
                  <a:moveTo>
                    <a:pt x="88" y="0"/>
                  </a:moveTo>
                  <a:lnTo>
                    <a:pt x="88" y="0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5"/>
                  </a:lnTo>
                  <a:lnTo>
                    <a:pt x="85" y="7"/>
                  </a:lnTo>
                  <a:lnTo>
                    <a:pt x="83" y="8"/>
                  </a:lnTo>
                  <a:lnTo>
                    <a:pt x="81" y="10"/>
                  </a:lnTo>
                  <a:lnTo>
                    <a:pt x="79" y="12"/>
                  </a:lnTo>
                  <a:lnTo>
                    <a:pt x="77" y="14"/>
                  </a:lnTo>
                  <a:lnTo>
                    <a:pt x="75" y="16"/>
                  </a:lnTo>
                  <a:lnTo>
                    <a:pt x="73" y="17"/>
                  </a:lnTo>
                  <a:lnTo>
                    <a:pt x="71" y="20"/>
                  </a:lnTo>
                  <a:lnTo>
                    <a:pt x="69" y="22"/>
                  </a:lnTo>
                  <a:lnTo>
                    <a:pt x="67" y="24"/>
                  </a:lnTo>
                  <a:lnTo>
                    <a:pt x="65" y="26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9"/>
                  </a:lnTo>
                  <a:lnTo>
                    <a:pt x="53" y="42"/>
                  </a:lnTo>
                  <a:lnTo>
                    <a:pt x="51" y="44"/>
                  </a:lnTo>
                  <a:lnTo>
                    <a:pt x="49" y="47"/>
                  </a:lnTo>
                  <a:lnTo>
                    <a:pt x="47" y="49"/>
                  </a:lnTo>
                  <a:lnTo>
                    <a:pt x="46" y="52"/>
                  </a:lnTo>
                  <a:lnTo>
                    <a:pt x="44" y="54"/>
                  </a:lnTo>
                  <a:lnTo>
                    <a:pt x="42" y="57"/>
                  </a:lnTo>
                  <a:lnTo>
                    <a:pt x="41" y="59"/>
                  </a:lnTo>
                  <a:lnTo>
                    <a:pt x="39" y="61"/>
                  </a:lnTo>
                  <a:lnTo>
                    <a:pt x="38" y="64"/>
                  </a:lnTo>
                  <a:lnTo>
                    <a:pt x="36" y="66"/>
                  </a:lnTo>
                  <a:lnTo>
                    <a:pt x="35" y="69"/>
                  </a:lnTo>
                  <a:lnTo>
                    <a:pt x="34" y="71"/>
                  </a:lnTo>
                  <a:lnTo>
                    <a:pt x="33" y="73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5" y="78"/>
                  </a:lnTo>
                  <a:lnTo>
                    <a:pt x="23" y="80"/>
                  </a:lnTo>
                  <a:lnTo>
                    <a:pt x="21" y="81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19" y="81"/>
                  </a:lnTo>
                  <a:lnTo>
                    <a:pt x="19" y="78"/>
                  </a:lnTo>
                  <a:lnTo>
                    <a:pt x="17" y="76"/>
                  </a:lnTo>
                  <a:lnTo>
                    <a:pt x="16" y="73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3" y="66"/>
                  </a:lnTo>
                  <a:lnTo>
                    <a:pt x="12" y="64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5" y="54"/>
                  </a:lnTo>
                  <a:lnTo>
                    <a:pt x="4" y="53"/>
                  </a:lnTo>
                  <a:lnTo>
                    <a:pt x="3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6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20" y="49"/>
                  </a:lnTo>
                  <a:lnTo>
                    <a:pt x="21" y="50"/>
                  </a:lnTo>
                  <a:lnTo>
                    <a:pt x="21" y="51"/>
                  </a:lnTo>
                  <a:lnTo>
                    <a:pt x="22" y="53"/>
                  </a:lnTo>
                  <a:lnTo>
                    <a:pt x="23" y="54"/>
                  </a:lnTo>
                  <a:lnTo>
                    <a:pt x="24" y="56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7" y="58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1" y="51"/>
                  </a:lnTo>
                  <a:lnTo>
                    <a:pt x="33" y="49"/>
                  </a:lnTo>
                  <a:lnTo>
                    <a:pt x="35" y="47"/>
                  </a:lnTo>
                  <a:lnTo>
                    <a:pt x="36" y="45"/>
                  </a:lnTo>
                  <a:lnTo>
                    <a:pt x="38" y="43"/>
                  </a:lnTo>
                  <a:lnTo>
                    <a:pt x="40" y="40"/>
                  </a:lnTo>
                  <a:lnTo>
                    <a:pt x="42" y="38"/>
                  </a:lnTo>
                  <a:lnTo>
                    <a:pt x="44" y="36"/>
                  </a:lnTo>
                  <a:lnTo>
                    <a:pt x="46" y="34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6" y="23"/>
                  </a:lnTo>
                  <a:lnTo>
                    <a:pt x="58" y="21"/>
                  </a:lnTo>
                  <a:lnTo>
                    <a:pt x="60" y="19"/>
                  </a:lnTo>
                  <a:lnTo>
                    <a:pt x="63" y="17"/>
                  </a:lnTo>
                  <a:lnTo>
                    <a:pt x="65" y="16"/>
                  </a:lnTo>
                  <a:lnTo>
                    <a:pt x="67" y="14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5" y="7"/>
                  </a:lnTo>
                  <a:lnTo>
                    <a:pt x="77" y="6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close/>
                </a:path>
                <a:path w="1007" h="82">
                  <a:moveTo>
                    <a:pt x="364" y="0"/>
                  </a:moveTo>
                  <a:lnTo>
                    <a:pt x="364" y="0"/>
                  </a:lnTo>
                  <a:lnTo>
                    <a:pt x="367" y="3"/>
                  </a:lnTo>
                  <a:lnTo>
                    <a:pt x="367" y="3"/>
                  </a:lnTo>
                  <a:lnTo>
                    <a:pt x="365" y="4"/>
                  </a:lnTo>
                  <a:lnTo>
                    <a:pt x="363" y="5"/>
                  </a:lnTo>
                  <a:lnTo>
                    <a:pt x="361" y="7"/>
                  </a:lnTo>
                  <a:lnTo>
                    <a:pt x="359" y="8"/>
                  </a:lnTo>
                  <a:lnTo>
                    <a:pt x="358" y="10"/>
                  </a:lnTo>
                  <a:lnTo>
                    <a:pt x="356" y="12"/>
                  </a:lnTo>
                  <a:lnTo>
                    <a:pt x="354" y="14"/>
                  </a:lnTo>
                  <a:lnTo>
                    <a:pt x="352" y="16"/>
                  </a:lnTo>
                  <a:lnTo>
                    <a:pt x="350" y="17"/>
                  </a:lnTo>
                  <a:lnTo>
                    <a:pt x="348" y="20"/>
                  </a:lnTo>
                  <a:lnTo>
                    <a:pt x="346" y="22"/>
                  </a:lnTo>
                  <a:lnTo>
                    <a:pt x="344" y="24"/>
                  </a:lnTo>
                  <a:lnTo>
                    <a:pt x="342" y="26"/>
                  </a:lnTo>
                  <a:lnTo>
                    <a:pt x="340" y="29"/>
                  </a:lnTo>
                  <a:lnTo>
                    <a:pt x="338" y="31"/>
                  </a:lnTo>
                  <a:lnTo>
                    <a:pt x="336" y="34"/>
                  </a:lnTo>
                  <a:lnTo>
                    <a:pt x="336" y="34"/>
                  </a:lnTo>
                  <a:lnTo>
                    <a:pt x="333" y="36"/>
                  </a:lnTo>
                  <a:lnTo>
                    <a:pt x="331" y="39"/>
                  </a:lnTo>
                  <a:lnTo>
                    <a:pt x="329" y="42"/>
                  </a:lnTo>
                  <a:lnTo>
                    <a:pt x="327" y="44"/>
                  </a:lnTo>
                  <a:lnTo>
                    <a:pt x="326" y="47"/>
                  </a:lnTo>
                  <a:lnTo>
                    <a:pt x="324" y="49"/>
                  </a:lnTo>
                  <a:lnTo>
                    <a:pt x="322" y="52"/>
                  </a:lnTo>
                  <a:lnTo>
                    <a:pt x="320" y="54"/>
                  </a:lnTo>
                  <a:lnTo>
                    <a:pt x="319" y="57"/>
                  </a:lnTo>
                  <a:lnTo>
                    <a:pt x="317" y="59"/>
                  </a:lnTo>
                  <a:lnTo>
                    <a:pt x="316" y="61"/>
                  </a:lnTo>
                  <a:lnTo>
                    <a:pt x="314" y="64"/>
                  </a:lnTo>
                  <a:lnTo>
                    <a:pt x="313" y="66"/>
                  </a:lnTo>
                  <a:lnTo>
                    <a:pt x="312" y="69"/>
                  </a:lnTo>
                  <a:lnTo>
                    <a:pt x="311" y="71"/>
                  </a:lnTo>
                  <a:lnTo>
                    <a:pt x="309" y="73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2" y="78"/>
                  </a:lnTo>
                  <a:lnTo>
                    <a:pt x="300" y="80"/>
                  </a:lnTo>
                  <a:lnTo>
                    <a:pt x="298" y="81"/>
                  </a:lnTo>
                  <a:lnTo>
                    <a:pt x="297" y="82"/>
                  </a:lnTo>
                  <a:lnTo>
                    <a:pt x="296" y="82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5" y="78"/>
                  </a:lnTo>
                  <a:lnTo>
                    <a:pt x="294" y="76"/>
                  </a:lnTo>
                  <a:lnTo>
                    <a:pt x="293" y="73"/>
                  </a:lnTo>
                  <a:lnTo>
                    <a:pt x="291" y="69"/>
                  </a:lnTo>
                  <a:lnTo>
                    <a:pt x="291" y="69"/>
                  </a:lnTo>
                  <a:lnTo>
                    <a:pt x="290" y="66"/>
                  </a:lnTo>
                  <a:lnTo>
                    <a:pt x="289" y="64"/>
                  </a:lnTo>
                  <a:lnTo>
                    <a:pt x="288" y="63"/>
                  </a:lnTo>
                  <a:lnTo>
                    <a:pt x="287" y="61"/>
                  </a:lnTo>
                  <a:lnTo>
                    <a:pt x="286" y="59"/>
                  </a:lnTo>
                  <a:lnTo>
                    <a:pt x="285" y="58"/>
                  </a:lnTo>
                  <a:lnTo>
                    <a:pt x="284" y="57"/>
                  </a:lnTo>
                  <a:lnTo>
                    <a:pt x="284" y="55"/>
                  </a:lnTo>
                  <a:lnTo>
                    <a:pt x="284" y="55"/>
                  </a:lnTo>
                  <a:lnTo>
                    <a:pt x="283" y="54"/>
                  </a:lnTo>
                  <a:lnTo>
                    <a:pt x="282" y="54"/>
                  </a:lnTo>
                  <a:lnTo>
                    <a:pt x="281" y="53"/>
                  </a:lnTo>
                  <a:lnTo>
                    <a:pt x="280" y="52"/>
                  </a:lnTo>
                  <a:lnTo>
                    <a:pt x="279" y="51"/>
                  </a:lnTo>
                  <a:lnTo>
                    <a:pt x="278" y="51"/>
                  </a:lnTo>
                  <a:lnTo>
                    <a:pt x="277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7" y="49"/>
                  </a:lnTo>
                  <a:lnTo>
                    <a:pt x="278" y="48"/>
                  </a:lnTo>
                  <a:lnTo>
                    <a:pt x="279" y="47"/>
                  </a:lnTo>
                  <a:lnTo>
                    <a:pt x="280" y="47"/>
                  </a:lnTo>
                  <a:lnTo>
                    <a:pt x="280" y="46"/>
                  </a:lnTo>
                  <a:lnTo>
                    <a:pt x="281" y="46"/>
                  </a:lnTo>
                  <a:lnTo>
                    <a:pt x="282" y="45"/>
                  </a:lnTo>
                  <a:lnTo>
                    <a:pt x="283" y="45"/>
                  </a:lnTo>
                  <a:lnTo>
                    <a:pt x="284" y="44"/>
                  </a:lnTo>
                  <a:lnTo>
                    <a:pt x="284" y="44"/>
                  </a:lnTo>
                  <a:lnTo>
                    <a:pt x="285" y="43"/>
                  </a:lnTo>
                  <a:lnTo>
                    <a:pt x="286" y="43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3"/>
                  </a:lnTo>
                  <a:lnTo>
                    <a:pt x="289" y="43"/>
                  </a:lnTo>
                  <a:lnTo>
                    <a:pt x="290" y="43"/>
                  </a:lnTo>
                  <a:lnTo>
                    <a:pt x="290" y="43"/>
                  </a:lnTo>
                  <a:lnTo>
                    <a:pt x="290" y="43"/>
                  </a:lnTo>
                  <a:lnTo>
                    <a:pt x="291" y="43"/>
                  </a:lnTo>
                  <a:lnTo>
                    <a:pt x="292" y="44"/>
                  </a:lnTo>
                  <a:lnTo>
                    <a:pt x="292" y="44"/>
                  </a:lnTo>
                  <a:lnTo>
                    <a:pt x="293" y="45"/>
                  </a:lnTo>
                  <a:lnTo>
                    <a:pt x="294" y="45"/>
                  </a:lnTo>
                  <a:lnTo>
                    <a:pt x="294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6" y="49"/>
                  </a:lnTo>
                  <a:lnTo>
                    <a:pt x="297" y="50"/>
                  </a:lnTo>
                  <a:lnTo>
                    <a:pt x="298" y="51"/>
                  </a:lnTo>
                  <a:lnTo>
                    <a:pt x="299" y="53"/>
                  </a:lnTo>
                  <a:lnTo>
                    <a:pt x="299" y="54"/>
                  </a:lnTo>
                  <a:lnTo>
                    <a:pt x="300" y="56"/>
                  </a:lnTo>
                  <a:lnTo>
                    <a:pt x="302" y="60"/>
                  </a:lnTo>
                  <a:lnTo>
                    <a:pt x="302" y="60"/>
                  </a:lnTo>
                  <a:lnTo>
                    <a:pt x="304" y="58"/>
                  </a:lnTo>
                  <a:lnTo>
                    <a:pt x="305" y="56"/>
                  </a:lnTo>
                  <a:lnTo>
                    <a:pt x="307" y="54"/>
                  </a:lnTo>
                  <a:lnTo>
                    <a:pt x="308" y="51"/>
                  </a:lnTo>
                  <a:lnTo>
                    <a:pt x="310" y="49"/>
                  </a:lnTo>
                  <a:lnTo>
                    <a:pt x="311" y="47"/>
                  </a:lnTo>
                  <a:lnTo>
                    <a:pt x="313" y="45"/>
                  </a:lnTo>
                  <a:lnTo>
                    <a:pt x="315" y="43"/>
                  </a:lnTo>
                  <a:lnTo>
                    <a:pt x="317" y="40"/>
                  </a:lnTo>
                  <a:lnTo>
                    <a:pt x="318" y="38"/>
                  </a:lnTo>
                  <a:lnTo>
                    <a:pt x="320" y="36"/>
                  </a:lnTo>
                  <a:lnTo>
                    <a:pt x="322" y="34"/>
                  </a:lnTo>
                  <a:lnTo>
                    <a:pt x="324" y="32"/>
                  </a:lnTo>
                  <a:lnTo>
                    <a:pt x="326" y="30"/>
                  </a:lnTo>
                  <a:lnTo>
                    <a:pt x="328" y="28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33" y="23"/>
                  </a:lnTo>
                  <a:lnTo>
                    <a:pt x="335" y="21"/>
                  </a:lnTo>
                  <a:lnTo>
                    <a:pt x="337" y="19"/>
                  </a:lnTo>
                  <a:lnTo>
                    <a:pt x="339" y="17"/>
                  </a:lnTo>
                  <a:lnTo>
                    <a:pt x="341" y="16"/>
                  </a:lnTo>
                  <a:lnTo>
                    <a:pt x="343" y="14"/>
                  </a:lnTo>
                  <a:lnTo>
                    <a:pt x="345" y="12"/>
                  </a:lnTo>
                  <a:lnTo>
                    <a:pt x="348" y="11"/>
                  </a:lnTo>
                  <a:lnTo>
                    <a:pt x="350" y="9"/>
                  </a:lnTo>
                  <a:lnTo>
                    <a:pt x="352" y="7"/>
                  </a:lnTo>
                  <a:lnTo>
                    <a:pt x="354" y="6"/>
                  </a:lnTo>
                  <a:lnTo>
                    <a:pt x="356" y="5"/>
                  </a:lnTo>
                  <a:lnTo>
                    <a:pt x="358" y="3"/>
                  </a:lnTo>
                  <a:lnTo>
                    <a:pt x="360" y="2"/>
                  </a:lnTo>
                  <a:lnTo>
                    <a:pt x="362" y="1"/>
                  </a:lnTo>
                  <a:lnTo>
                    <a:pt x="364" y="0"/>
                  </a:lnTo>
                  <a:close/>
                </a:path>
                <a:path w="1007" h="82">
                  <a:moveTo>
                    <a:pt x="640" y="0"/>
                  </a:moveTo>
                  <a:lnTo>
                    <a:pt x="640" y="0"/>
                  </a:lnTo>
                  <a:lnTo>
                    <a:pt x="642" y="3"/>
                  </a:lnTo>
                  <a:lnTo>
                    <a:pt x="642" y="3"/>
                  </a:lnTo>
                  <a:lnTo>
                    <a:pt x="641" y="4"/>
                  </a:lnTo>
                  <a:lnTo>
                    <a:pt x="639" y="5"/>
                  </a:lnTo>
                  <a:lnTo>
                    <a:pt x="637" y="7"/>
                  </a:lnTo>
                  <a:lnTo>
                    <a:pt x="635" y="8"/>
                  </a:lnTo>
                  <a:lnTo>
                    <a:pt x="633" y="10"/>
                  </a:lnTo>
                  <a:lnTo>
                    <a:pt x="632" y="12"/>
                  </a:lnTo>
                  <a:lnTo>
                    <a:pt x="630" y="14"/>
                  </a:lnTo>
                  <a:lnTo>
                    <a:pt x="628" y="16"/>
                  </a:lnTo>
                  <a:lnTo>
                    <a:pt x="626" y="17"/>
                  </a:lnTo>
                  <a:lnTo>
                    <a:pt x="624" y="20"/>
                  </a:lnTo>
                  <a:lnTo>
                    <a:pt x="622" y="22"/>
                  </a:lnTo>
                  <a:lnTo>
                    <a:pt x="620" y="24"/>
                  </a:lnTo>
                  <a:lnTo>
                    <a:pt x="618" y="26"/>
                  </a:lnTo>
                  <a:lnTo>
                    <a:pt x="616" y="29"/>
                  </a:lnTo>
                  <a:lnTo>
                    <a:pt x="614" y="31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9" y="36"/>
                  </a:lnTo>
                  <a:lnTo>
                    <a:pt x="607" y="39"/>
                  </a:lnTo>
                  <a:lnTo>
                    <a:pt x="605" y="42"/>
                  </a:lnTo>
                  <a:lnTo>
                    <a:pt x="603" y="44"/>
                  </a:lnTo>
                  <a:lnTo>
                    <a:pt x="601" y="47"/>
                  </a:lnTo>
                  <a:lnTo>
                    <a:pt x="600" y="49"/>
                  </a:lnTo>
                  <a:lnTo>
                    <a:pt x="598" y="52"/>
                  </a:lnTo>
                  <a:lnTo>
                    <a:pt x="596" y="54"/>
                  </a:lnTo>
                  <a:lnTo>
                    <a:pt x="595" y="57"/>
                  </a:lnTo>
                  <a:lnTo>
                    <a:pt x="593" y="59"/>
                  </a:lnTo>
                  <a:lnTo>
                    <a:pt x="592" y="61"/>
                  </a:lnTo>
                  <a:lnTo>
                    <a:pt x="590" y="64"/>
                  </a:lnTo>
                  <a:lnTo>
                    <a:pt x="589" y="66"/>
                  </a:lnTo>
                  <a:lnTo>
                    <a:pt x="588" y="69"/>
                  </a:lnTo>
                  <a:lnTo>
                    <a:pt x="587" y="71"/>
                  </a:lnTo>
                  <a:lnTo>
                    <a:pt x="585" y="73"/>
                  </a:lnTo>
                  <a:lnTo>
                    <a:pt x="580" y="76"/>
                  </a:lnTo>
                  <a:lnTo>
                    <a:pt x="580" y="76"/>
                  </a:lnTo>
                  <a:lnTo>
                    <a:pt x="578" y="78"/>
                  </a:lnTo>
                  <a:lnTo>
                    <a:pt x="575" y="80"/>
                  </a:lnTo>
                  <a:lnTo>
                    <a:pt x="574" y="81"/>
                  </a:lnTo>
                  <a:lnTo>
                    <a:pt x="573" y="82"/>
                  </a:lnTo>
                  <a:lnTo>
                    <a:pt x="572" y="82"/>
                  </a:lnTo>
                  <a:lnTo>
                    <a:pt x="572" y="82"/>
                  </a:lnTo>
                  <a:lnTo>
                    <a:pt x="572" y="81"/>
                  </a:lnTo>
                  <a:lnTo>
                    <a:pt x="572" y="81"/>
                  </a:lnTo>
                  <a:lnTo>
                    <a:pt x="571" y="78"/>
                  </a:lnTo>
                  <a:lnTo>
                    <a:pt x="570" y="76"/>
                  </a:lnTo>
                  <a:lnTo>
                    <a:pt x="569" y="73"/>
                  </a:lnTo>
                  <a:lnTo>
                    <a:pt x="567" y="69"/>
                  </a:lnTo>
                  <a:lnTo>
                    <a:pt x="567" y="69"/>
                  </a:lnTo>
                  <a:lnTo>
                    <a:pt x="566" y="66"/>
                  </a:lnTo>
                  <a:lnTo>
                    <a:pt x="565" y="64"/>
                  </a:lnTo>
                  <a:lnTo>
                    <a:pt x="564" y="63"/>
                  </a:lnTo>
                  <a:lnTo>
                    <a:pt x="563" y="61"/>
                  </a:lnTo>
                  <a:lnTo>
                    <a:pt x="562" y="59"/>
                  </a:lnTo>
                  <a:lnTo>
                    <a:pt x="561" y="58"/>
                  </a:lnTo>
                  <a:lnTo>
                    <a:pt x="560" y="57"/>
                  </a:lnTo>
                  <a:lnTo>
                    <a:pt x="560" y="55"/>
                  </a:lnTo>
                  <a:lnTo>
                    <a:pt x="560" y="55"/>
                  </a:lnTo>
                  <a:lnTo>
                    <a:pt x="559" y="54"/>
                  </a:lnTo>
                  <a:lnTo>
                    <a:pt x="558" y="54"/>
                  </a:lnTo>
                  <a:lnTo>
                    <a:pt x="557" y="53"/>
                  </a:lnTo>
                  <a:lnTo>
                    <a:pt x="556" y="52"/>
                  </a:lnTo>
                  <a:lnTo>
                    <a:pt x="555" y="51"/>
                  </a:lnTo>
                  <a:lnTo>
                    <a:pt x="554" y="51"/>
                  </a:lnTo>
                  <a:lnTo>
                    <a:pt x="553" y="50"/>
                  </a:lnTo>
                  <a:lnTo>
                    <a:pt x="552" y="50"/>
                  </a:lnTo>
                  <a:lnTo>
                    <a:pt x="552" y="50"/>
                  </a:lnTo>
                  <a:lnTo>
                    <a:pt x="553" y="49"/>
                  </a:lnTo>
                  <a:lnTo>
                    <a:pt x="554" y="48"/>
                  </a:lnTo>
                  <a:lnTo>
                    <a:pt x="555" y="47"/>
                  </a:lnTo>
                  <a:lnTo>
                    <a:pt x="555" y="47"/>
                  </a:lnTo>
                  <a:lnTo>
                    <a:pt x="556" y="46"/>
                  </a:lnTo>
                  <a:lnTo>
                    <a:pt x="557" y="46"/>
                  </a:lnTo>
                  <a:lnTo>
                    <a:pt x="558" y="45"/>
                  </a:lnTo>
                  <a:lnTo>
                    <a:pt x="559" y="45"/>
                  </a:lnTo>
                  <a:lnTo>
                    <a:pt x="560" y="44"/>
                  </a:lnTo>
                  <a:lnTo>
                    <a:pt x="560" y="44"/>
                  </a:lnTo>
                  <a:lnTo>
                    <a:pt x="561" y="43"/>
                  </a:lnTo>
                  <a:lnTo>
                    <a:pt x="562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4" y="43"/>
                  </a:lnTo>
                  <a:lnTo>
                    <a:pt x="565" y="43"/>
                  </a:lnTo>
                  <a:lnTo>
                    <a:pt x="565" y="43"/>
                  </a:lnTo>
                  <a:lnTo>
                    <a:pt x="565" y="43"/>
                  </a:lnTo>
                  <a:lnTo>
                    <a:pt x="566" y="43"/>
                  </a:lnTo>
                  <a:lnTo>
                    <a:pt x="566" y="43"/>
                  </a:lnTo>
                  <a:lnTo>
                    <a:pt x="566" y="43"/>
                  </a:lnTo>
                  <a:lnTo>
                    <a:pt x="567" y="43"/>
                  </a:lnTo>
                  <a:lnTo>
                    <a:pt x="567" y="44"/>
                  </a:lnTo>
                  <a:lnTo>
                    <a:pt x="568" y="44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70" y="46"/>
                  </a:lnTo>
                  <a:lnTo>
                    <a:pt x="571" y="47"/>
                  </a:lnTo>
                  <a:lnTo>
                    <a:pt x="572" y="48"/>
                  </a:lnTo>
                  <a:lnTo>
                    <a:pt x="572" y="49"/>
                  </a:lnTo>
                  <a:lnTo>
                    <a:pt x="573" y="50"/>
                  </a:lnTo>
                  <a:lnTo>
                    <a:pt x="574" y="51"/>
                  </a:lnTo>
                  <a:lnTo>
                    <a:pt x="575" y="53"/>
                  </a:lnTo>
                  <a:lnTo>
                    <a:pt x="575" y="54"/>
                  </a:lnTo>
                  <a:lnTo>
                    <a:pt x="576" y="56"/>
                  </a:lnTo>
                  <a:lnTo>
                    <a:pt x="578" y="60"/>
                  </a:lnTo>
                  <a:lnTo>
                    <a:pt x="578" y="60"/>
                  </a:lnTo>
                  <a:lnTo>
                    <a:pt x="579" y="58"/>
                  </a:lnTo>
                  <a:lnTo>
                    <a:pt x="581" y="56"/>
                  </a:lnTo>
                  <a:lnTo>
                    <a:pt x="582" y="54"/>
                  </a:lnTo>
                  <a:lnTo>
                    <a:pt x="584" y="51"/>
                  </a:lnTo>
                  <a:lnTo>
                    <a:pt x="586" y="49"/>
                  </a:lnTo>
                  <a:lnTo>
                    <a:pt x="587" y="47"/>
                  </a:lnTo>
                  <a:lnTo>
                    <a:pt x="589" y="45"/>
                  </a:lnTo>
                  <a:lnTo>
                    <a:pt x="591" y="43"/>
                  </a:lnTo>
                  <a:lnTo>
                    <a:pt x="592" y="40"/>
                  </a:lnTo>
                  <a:lnTo>
                    <a:pt x="594" y="38"/>
                  </a:lnTo>
                  <a:lnTo>
                    <a:pt x="596" y="36"/>
                  </a:lnTo>
                  <a:lnTo>
                    <a:pt x="598" y="34"/>
                  </a:lnTo>
                  <a:lnTo>
                    <a:pt x="600" y="32"/>
                  </a:lnTo>
                  <a:lnTo>
                    <a:pt x="602" y="30"/>
                  </a:lnTo>
                  <a:lnTo>
                    <a:pt x="604" y="28"/>
                  </a:lnTo>
                  <a:lnTo>
                    <a:pt x="606" y="25"/>
                  </a:lnTo>
                  <a:lnTo>
                    <a:pt x="606" y="25"/>
                  </a:lnTo>
                  <a:lnTo>
                    <a:pt x="609" y="23"/>
                  </a:lnTo>
                  <a:lnTo>
                    <a:pt x="611" y="21"/>
                  </a:lnTo>
                  <a:lnTo>
                    <a:pt x="613" y="19"/>
                  </a:lnTo>
                  <a:lnTo>
                    <a:pt x="615" y="17"/>
                  </a:lnTo>
                  <a:lnTo>
                    <a:pt x="617" y="16"/>
                  </a:lnTo>
                  <a:lnTo>
                    <a:pt x="619" y="14"/>
                  </a:lnTo>
                  <a:lnTo>
                    <a:pt x="621" y="12"/>
                  </a:lnTo>
                  <a:lnTo>
                    <a:pt x="623" y="11"/>
                  </a:lnTo>
                  <a:lnTo>
                    <a:pt x="626" y="9"/>
                  </a:lnTo>
                  <a:lnTo>
                    <a:pt x="628" y="7"/>
                  </a:lnTo>
                  <a:lnTo>
                    <a:pt x="630" y="6"/>
                  </a:lnTo>
                  <a:lnTo>
                    <a:pt x="632" y="5"/>
                  </a:lnTo>
                  <a:lnTo>
                    <a:pt x="634" y="3"/>
                  </a:lnTo>
                  <a:lnTo>
                    <a:pt x="636" y="2"/>
                  </a:lnTo>
                  <a:lnTo>
                    <a:pt x="638" y="1"/>
                  </a:lnTo>
                  <a:lnTo>
                    <a:pt x="640" y="0"/>
                  </a:lnTo>
                  <a:close/>
                </a:path>
                <a:path w="1007" h="82">
                  <a:moveTo>
                    <a:pt x="1004" y="0"/>
                  </a:moveTo>
                  <a:lnTo>
                    <a:pt x="1004" y="0"/>
                  </a:lnTo>
                  <a:lnTo>
                    <a:pt x="1007" y="3"/>
                  </a:lnTo>
                  <a:lnTo>
                    <a:pt x="1007" y="3"/>
                  </a:lnTo>
                  <a:lnTo>
                    <a:pt x="1005" y="4"/>
                  </a:lnTo>
                  <a:lnTo>
                    <a:pt x="1003" y="5"/>
                  </a:lnTo>
                  <a:lnTo>
                    <a:pt x="1001" y="7"/>
                  </a:lnTo>
                  <a:lnTo>
                    <a:pt x="999" y="8"/>
                  </a:lnTo>
                  <a:lnTo>
                    <a:pt x="998" y="10"/>
                  </a:lnTo>
                  <a:lnTo>
                    <a:pt x="996" y="12"/>
                  </a:lnTo>
                  <a:lnTo>
                    <a:pt x="994" y="14"/>
                  </a:lnTo>
                  <a:lnTo>
                    <a:pt x="992" y="16"/>
                  </a:lnTo>
                  <a:lnTo>
                    <a:pt x="990" y="17"/>
                  </a:lnTo>
                  <a:lnTo>
                    <a:pt x="988" y="20"/>
                  </a:lnTo>
                  <a:lnTo>
                    <a:pt x="986" y="22"/>
                  </a:lnTo>
                  <a:lnTo>
                    <a:pt x="984" y="24"/>
                  </a:lnTo>
                  <a:lnTo>
                    <a:pt x="982" y="26"/>
                  </a:lnTo>
                  <a:lnTo>
                    <a:pt x="980" y="29"/>
                  </a:lnTo>
                  <a:lnTo>
                    <a:pt x="978" y="31"/>
                  </a:lnTo>
                  <a:lnTo>
                    <a:pt x="976" y="34"/>
                  </a:lnTo>
                  <a:lnTo>
                    <a:pt x="976" y="34"/>
                  </a:lnTo>
                  <a:lnTo>
                    <a:pt x="973" y="36"/>
                  </a:lnTo>
                  <a:lnTo>
                    <a:pt x="971" y="39"/>
                  </a:lnTo>
                  <a:lnTo>
                    <a:pt x="969" y="42"/>
                  </a:lnTo>
                  <a:lnTo>
                    <a:pt x="968" y="44"/>
                  </a:lnTo>
                  <a:lnTo>
                    <a:pt x="966" y="47"/>
                  </a:lnTo>
                  <a:lnTo>
                    <a:pt x="964" y="49"/>
                  </a:lnTo>
                  <a:lnTo>
                    <a:pt x="962" y="52"/>
                  </a:lnTo>
                  <a:lnTo>
                    <a:pt x="960" y="54"/>
                  </a:lnTo>
                  <a:lnTo>
                    <a:pt x="959" y="57"/>
                  </a:lnTo>
                  <a:lnTo>
                    <a:pt x="957" y="59"/>
                  </a:lnTo>
                  <a:lnTo>
                    <a:pt x="956" y="61"/>
                  </a:lnTo>
                  <a:lnTo>
                    <a:pt x="955" y="64"/>
                  </a:lnTo>
                  <a:lnTo>
                    <a:pt x="953" y="66"/>
                  </a:lnTo>
                  <a:lnTo>
                    <a:pt x="952" y="69"/>
                  </a:lnTo>
                  <a:lnTo>
                    <a:pt x="951" y="71"/>
                  </a:lnTo>
                  <a:lnTo>
                    <a:pt x="949" y="73"/>
                  </a:lnTo>
                  <a:lnTo>
                    <a:pt x="945" y="76"/>
                  </a:lnTo>
                  <a:lnTo>
                    <a:pt x="945" y="76"/>
                  </a:lnTo>
                  <a:lnTo>
                    <a:pt x="942" y="78"/>
                  </a:lnTo>
                  <a:lnTo>
                    <a:pt x="940" y="80"/>
                  </a:lnTo>
                  <a:lnTo>
                    <a:pt x="938" y="81"/>
                  </a:lnTo>
                  <a:lnTo>
                    <a:pt x="937" y="82"/>
                  </a:lnTo>
                  <a:lnTo>
                    <a:pt x="936" y="82"/>
                  </a:lnTo>
                  <a:lnTo>
                    <a:pt x="936" y="82"/>
                  </a:lnTo>
                  <a:lnTo>
                    <a:pt x="936" y="81"/>
                  </a:lnTo>
                  <a:lnTo>
                    <a:pt x="936" y="81"/>
                  </a:lnTo>
                  <a:lnTo>
                    <a:pt x="935" y="78"/>
                  </a:lnTo>
                  <a:lnTo>
                    <a:pt x="934" y="76"/>
                  </a:lnTo>
                  <a:lnTo>
                    <a:pt x="933" y="73"/>
                  </a:lnTo>
                  <a:lnTo>
                    <a:pt x="931" y="69"/>
                  </a:lnTo>
                  <a:lnTo>
                    <a:pt x="931" y="69"/>
                  </a:lnTo>
                  <a:lnTo>
                    <a:pt x="930" y="66"/>
                  </a:lnTo>
                  <a:lnTo>
                    <a:pt x="929" y="64"/>
                  </a:lnTo>
                  <a:lnTo>
                    <a:pt x="928" y="63"/>
                  </a:lnTo>
                  <a:lnTo>
                    <a:pt x="927" y="61"/>
                  </a:lnTo>
                  <a:lnTo>
                    <a:pt x="926" y="59"/>
                  </a:lnTo>
                  <a:lnTo>
                    <a:pt x="925" y="58"/>
                  </a:lnTo>
                  <a:lnTo>
                    <a:pt x="925" y="57"/>
                  </a:lnTo>
                  <a:lnTo>
                    <a:pt x="924" y="55"/>
                  </a:lnTo>
                  <a:lnTo>
                    <a:pt x="924" y="55"/>
                  </a:lnTo>
                  <a:lnTo>
                    <a:pt x="923" y="54"/>
                  </a:lnTo>
                  <a:lnTo>
                    <a:pt x="922" y="54"/>
                  </a:lnTo>
                  <a:lnTo>
                    <a:pt x="921" y="53"/>
                  </a:lnTo>
                  <a:lnTo>
                    <a:pt x="920" y="52"/>
                  </a:lnTo>
                  <a:lnTo>
                    <a:pt x="919" y="51"/>
                  </a:lnTo>
                  <a:lnTo>
                    <a:pt x="918" y="51"/>
                  </a:lnTo>
                  <a:lnTo>
                    <a:pt x="917" y="50"/>
                  </a:lnTo>
                  <a:lnTo>
                    <a:pt x="916" y="50"/>
                  </a:lnTo>
                  <a:lnTo>
                    <a:pt x="916" y="50"/>
                  </a:lnTo>
                  <a:lnTo>
                    <a:pt x="917" y="49"/>
                  </a:lnTo>
                  <a:lnTo>
                    <a:pt x="918" y="48"/>
                  </a:lnTo>
                  <a:lnTo>
                    <a:pt x="919" y="47"/>
                  </a:lnTo>
                  <a:lnTo>
                    <a:pt x="920" y="47"/>
                  </a:lnTo>
                  <a:lnTo>
                    <a:pt x="920" y="46"/>
                  </a:lnTo>
                  <a:lnTo>
                    <a:pt x="921" y="46"/>
                  </a:lnTo>
                  <a:lnTo>
                    <a:pt x="922" y="45"/>
                  </a:lnTo>
                  <a:lnTo>
                    <a:pt x="923" y="45"/>
                  </a:lnTo>
                  <a:lnTo>
                    <a:pt x="924" y="44"/>
                  </a:lnTo>
                  <a:lnTo>
                    <a:pt x="925" y="44"/>
                  </a:lnTo>
                  <a:lnTo>
                    <a:pt x="925" y="43"/>
                  </a:lnTo>
                  <a:lnTo>
                    <a:pt x="926" y="43"/>
                  </a:lnTo>
                  <a:lnTo>
                    <a:pt x="927" y="43"/>
                  </a:lnTo>
                  <a:lnTo>
                    <a:pt x="928" y="43"/>
                  </a:lnTo>
                  <a:lnTo>
                    <a:pt x="928" y="43"/>
                  </a:lnTo>
                  <a:lnTo>
                    <a:pt x="929" y="43"/>
                  </a:lnTo>
                  <a:lnTo>
                    <a:pt x="929" y="43"/>
                  </a:lnTo>
                  <a:lnTo>
                    <a:pt x="929" y="43"/>
                  </a:lnTo>
                  <a:lnTo>
                    <a:pt x="930" y="43"/>
                  </a:lnTo>
                  <a:lnTo>
                    <a:pt x="930" y="43"/>
                  </a:lnTo>
                  <a:lnTo>
                    <a:pt x="930" y="43"/>
                  </a:lnTo>
                  <a:lnTo>
                    <a:pt x="931" y="43"/>
                  </a:lnTo>
                  <a:lnTo>
                    <a:pt x="932" y="44"/>
                  </a:lnTo>
                  <a:lnTo>
                    <a:pt x="932" y="44"/>
                  </a:lnTo>
                  <a:lnTo>
                    <a:pt x="933" y="45"/>
                  </a:lnTo>
                  <a:lnTo>
                    <a:pt x="934" y="45"/>
                  </a:lnTo>
                  <a:lnTo>
                    <a:pt x="934" y="46"/>
                  </a:lnTo>
                  <a:lnTo>
                    <a:pt x="935" y="47"/>
                  </a:lnTo>
                  <a:lnTo>
                    <a:pt x="936" y="48"/>
                  </a:lnTo>
                  <a:lnTo>
                    <a:pt x="936" y="49"/>
                  </a:lnTo>
                  <a:lnTo>
                    <a:pt x="937" y="50"/>
                  </a:lnTo>
                  <a:lnTo>
                    <a:pt x="938" y="51"/>
                  </a:lnTo>
                  <a:lnTo>
                    <a:pt x="939" y="53"/>
                  </a:lnTo>
                  <a:lnTo>
                    <a:pt x="939" y="54"/>
                  </a:lnTo>
                  <a:lnTo>
                    <a:pt x="940" y="56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4" y="58"/>
                  </a:lnTo>
                  <a:lnTo>
                    <a:pt x="945" y="56"/>
                  </a:lnTo>
                  <a:lnTo>
                    <a:pt x="947" y="54"/>
                  </a:lnTo>
                  <a:lnTo>
                    <a:pt x="948" y="51"/>
                  </a:lnTo>
                  <a:lnTo>
                    <a:pt x="950" y="49"/>
                  </a:lnTo>
                  <a:lnTo>
                    <a:pt x="951" y="47"/>
                  </a:lnTo>
                  <a:lnTo>
                    <a:pt x="953" y="45"/>
                  </a:lnTo>
                  <a:lnTo>
                    <a:pt x="955" y="43"/>
                  </a:lnTo>
                  <a:lnTo>
                    <a:pt x="957" y="40"/>
                  </a:lnTo>
                  <a:lnTo>
                    <a:pt x="958" y="38"/>
                  </a:lnTo>
                  <a:lnTo>
                    <a:pt x="960" y="36"/>
                  </a:lnTo>
                  <a:lnTo>
                    <a:pt x="962" y="34"/>
                  </a:lnTo>
                  <a:lnTo>
                    <a:pt x="964" y="32"/>
                  </a:lnTo>
                  <a:lnTo>
                    <a:pt x="966" y="30"/>
                  </a:lnTo>
                  <a:lnTo>
                    <a:pt x="968" y="28"/>
                  </a:lnTo>
                  <a:lnTo>
                    <a:pt x="971" y="25"/>
                  </a:lnTo>
                  <a:lnTo>
                    <a:pt x="971" y="25"/>
                  </a:lnTo>
                  <a:lnTo>
                    <a:pt x="973" y="23"/>
                  </a:lnTo>
                  <a:lnTo>
                    <a:pt x="975" y="21"/>
                  </a:lnTo>
                  <a:lnTo>
                    <a:pt x="977" y="19"/>
                  </a:lnTo>
                  <a:lnTo>
                    <a:pt x="979" y="17"/>
                  </a:lnTo>
                  <a:lnTo>
                    <a:pt x="981" y="16"/>
                  </a:lnTo>
                  <a:lnTo>
                    <a:pt x="983" y="14"/>
                  </a:lnTo>
                  <a:lnTo>
                    <a:pt x="986" y="12"/>
                  </a:lnTo>
                  <a:lnTo>
                    <a:pt x="988" y="11"/>
                  </a:lnTo>
                  <a:lnTo>
                    <a:pt x="990" y="9"/>
                  </a:lnTo>
                  <a:lnTo>
                    <a:pt x="992" y="7"/>
                  </a:lnTo>
                  <a:lnTo>
                    <a:pt x="994" y="6"/>
                  </a:lnTo>
                  <a:lnTo>
                    <a:pt x="996" y="5"/>
                  </a:lnTo>
                  <a:lnTo>
                    <a:pt x="998" y="3"/>
                  </a:lnTo>
                  <a:lnTo>
                    <a:pt x="1000" y="2"/>
                  </a:lnTo>
                  <a:lnTo>
                    <a:pt x="1002" y="1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80" name="path"/>
            <p:cNvSpPr/>
            <p:nvPr/>
          </p:nvSpPr>
          <p:spPr>
            <a:xfrm>
              <a:off x="763273" y="0"/>
              <a:ext cx="221520" cy="43404"/>
            </a:xfrm>
            <a:custGeom>
              <a:avLst/>
              <a:gdLst/>
              <a:ahLst/>
              <a:cxnLst/>
              <a:rect l="0" t="0" r="0" b="0"/>
              <a:pathLst>
                <a:path w="348" h="68">
                  <a:moveTo>
                    <a:pt x="36" y="49"/>
                  </a:moveTo>
                  <a:lnTo>
                    <a:pt x="36" y="49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3" y="53"/>
                  </a:lnTo>
                  <a:lnTo>
                    <a:pt x="32" y="55"/>
                  </a:lnTo>
                  <a:lnTo>
                    <a:pt x="30" y="56"/>
                  </a:lnTo>
                  <a:lnTo>
                    <a:pt x="29" y="58"/>
                  </a:lnTo>
                  <a:lnTo>
                    <a:pt x="28" y="60"/>
                  </a:lnTo>
                  <a:lnTo>
                    <a:pt x="27" y="61"/>
                  </a:lnTo>
                  <a:lnTo>
                    <a:pt x="25" y="62"/>
                  </a:lnTo>
                  <a:lnTo>
                    <a:pt x="24" y="64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21" y="66"/>
                  </a:lnTo>
                  <a:lnTo>
                    <a:pt x="20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8" y="67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8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7"/>
                  </a:lnTo>
                  <a:lnTo>
                    <a:pt x="10" y="66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2" y="57"/>
                  </a:lnTo>
                  <a:lnTo>
                    <a:pt x="1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4" y="48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2" y="40"/>
                  </a:lnTo>
                  <a:lnTo>
                    <a:pt x="24" y="37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0" y="33"/>
                  </a:lnTo>
                  <a:lnTo>
                    <a:pt x="19" y="32"/>
                  </a:lnTo>
                  <a:lnTo>
                    <a:pt x="18" y="30"/>
                  </a:lnTo>
                  <a:lnTo>
                    <a:pt x="17" y="29"/>
                  </a:lnTo>
                  <a:lnTo>
                    <a:pt x="16" y="28"/>
                  </a:lnTo>
                  <a:lnTo>
                    <a:pt x="15" y="26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8" y="15"/>
                  </a:lnTo>
                  <a:lnTo>
                    <a:pt x="29" y="16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20"/>
                  </a:lnTo>
                  <a:lnTo>
                    <a:pt x="33" y="22"/>
                  </a:lnTo>
                  <a:lnTo>
                    <a:pt x="35" y="24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8" y="20"/>
                  </a:lnTo>
                  <a:lnTo>
                    <a:pt x="40" y="19"/>
                  </a:lnTo>
                  <a:lnTo>
                    <a:pt x="41" y="17"/>
                  </a:lnTo>
                  <a:lnTo>
                    <a:pt x="43" y="15"/>
                  </a:lnTo>
                  <a:lnTo>
                    <a:pt x="44" y="14"/>
                  </a:lnTo>
                  <a:lnTo>
                    <a:pt x="45" y="13"/>
                  </a:lnTo>
                  <a:lnTo>
                    <a:pt x="47" y="11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6" y="10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4" y="19"/>
                  </a:lnTo>
                  <a:lnTo>
                    <a:pt x="63" y="20"/>
                  </a:lnTo>
                  <a:lnTo>
                    <a:pt x="62" y="21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7" y="24"/>
                  </a:lnTo>
                  <a:lnTo>
                    <a:pt x="56" y="25"/>
                  </a:lnTo>
                  <a:lnTo>
                    <a:pt x="54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0" y="31"/>
                  </a:lnTo>
                  <a:lnTo>
                    <a:pt x="49" y="32"/>
                  </a:lnTo>
                  <a:lnTo>
                    <a:pt x="48" y="34"/>
                  </a:lnTo>
                  <a:lnTo>
                    <a:pt x="46" y="37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50" y="40"/>
                  </a:lnTo>
                  <a:lnTo>
                    <a:pt x="51" y="41"/>
                  </a:lnTo>
                  <a:lnTo>
                    <a:pt x="52" y="42"/>
                  </a:lnTo>
                  <a:lnTo>
                    <a:pt x="54" y="44"/>
                  </a:lnTo>
                  <a:lnTo>
                    <a:pt x="55" y="45"/>
                  </a:lnTo>
                  <a:lnTo>
                    <a:pt x="57" y="46"/>
                  </a:lnTo>
                  <a:lnTo>
                    <a:pt x="58" y="46"/>
                  </a:lnTo>
                  <a:lnTo>
                    <a:pt x="60" y="47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5" y="49"/>
                  </a:lnTo>
                  <a:lnTo>
                    <a:pt x="66" y="49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1" y="53"/>
                  </a:lnTo>
                  <a:lnTo>
                    <a:pt x="70" y="55"/>
                  </a:lnTo>
                  <a:lnTo>
                    <a:pt x="69" y="56"/>
                  </a:lnTo>
                  <a:lnTo>
                    <a:pt x="68" y="57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4" y="62"/>
                  </a:lnTo>
                  <a:lnTo>
                    <a:pt x="63" y="63"/>
                  </a:lnTo>
                  <a:lnTo>
                    <a:pt x="62" y="63"/>
                  </a:lnTo>
                  <a:lnTo>
                    <a:pt x="61" y="63"/>
                  </a:lnTo>
                  <a:lnTo>
                    <a:pt x="60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7" y="64"/>
                  </a:lnTo>
                  <a:lnTo>
                    <a:pt x="56" y="64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2"/>
                  </a:lnTo>
                  <a:lnTo>
                    <a:pt x="51" y="62"/>
                  </a:lnTo>
                  <a:lnTo>
                    <a:pt x="50" y="61"/>
                  </a:lnTo>
                  <a:lnTo>
                    <a:pt x="49" y="60"/>
                  </a:lnTo>
                  <a:lnTo>
                    <a:pt x="48" y="59"/>
                  </a:lnTo>
                  <a:lnTo>
                    <a:pt x="46" y="58"/>
                  </a:lnTo>
                  <a:lnTo>
                    <a:pt x="45" y="57"/>
                  </a:lnTo>
                  <a:lnTo>
                    <a:pt x="43" y="56"/>
                  </a:lnTo>
                  <a:lnTo>
                    <a:pt x="42" y="55"/>
                  </a:lnTo>
                  <a:lnTo>
                    <a:pt x="40" y="54"/>
                  </a:lnTo>
                  <a:lnTo>
                    <a:pt x="39" y="52"/>
                  </a:lnTo>
                  <a:lnTo>
                    <a:pt x="36" y="49"/>
                  </a:lnTo>
                  <a:close/>
                </a:path>
                <a:path w="348" h="68">
                  <a:moveTo>
                    <a:pt x="312" y="49"/>
                  </a:moveTo>
                  <a:lnTo>
                    <a:pt x="312" y="49"/>
                  </a:lnTo>
                  <a:lnTo>
                    <a:pt x="311" y="51"/>
                  </a:lnTo>
                  <a:lnTo>
                    <a:pt x="311" y="51"/>
                  </a:lnTo>
                  <a:lnTo>
                    <a:pt x="309" y="53"/>
                  </a:lnTo>
                  <a:lnTo>
                    <a:pt x="308" y="55"/>
                  </a:lnTo>
                  <a:lnTo>
                    <a:pt x="307" y="56"/>
                  </a:lnTo>
                  <a:lnTo>
                    <a:pt x="305" y="58"/>
                  </a:lnTo>
                  <a:lnTo>
                    <a:pt x="304" y="60"/>
                  </a:lnTo>
                  <a:lnTo>
                    <a:pt x="303" y="61"/>
                  </a:lnTo>
                  <a:lnTo>
                    <a:pt x="302" y="62"/>
                  </a:lnTo>
                  <a:lnTo>
                    <a:pt x="300" y="64"/>
                  </a:lnTo>
                  <a:lnTo>
                    <a:pt x="299" y="65"/>
                  </a:lnTo>
                  <a:lnTo>
                    <a:pt x="298" y="65"/>
                  </a:lnTo>
                  <a:lnTo>
                    <a:pt x="297" y="66"/>
                  </a:lnTo>
                  <a:lnTo>
                    <a:pt x="296" y="67"/>
                  </a:lnTo>
                  <a:lnTo>
                    <a:pt x="296" y="67"/>
                  </a:lnTo>
                  <a:lnTo>
                    <a:pt x="295" y="67"/>
                  </a:lnTo>
                  <a:lnTo>
                    <a:pt x="295" y="67"/>
                  </a:lnTo>
                  <a:lnTo>
                    <a:pt x="294" y="68"/>
                  </a:lnTo>
                  <a:lnTo>
                    <a:pt x="294" y="68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1" y="68"/>
                  </a:lnTo>
                  <a:lnTo>
                    <a:pt x="290" y="68"/>
                  </a:lnTo>
                  <a:lnTo>
                    <a:pt x="289" y="67"/>
                  </a:lnTo>
                  <a:lnTo>
                    <a:pt x="288" y="67"/>
                  </a:lnTo>
                  <a:lnTo>
                    <a:pt x="287" y="67"/>
                  </a:lnTo>
                  <a:lnTo>
                    <a:pt x="286" y="66"/>
                  </a:lnTo>
                  <a:lnTo>
                    <a:pt x="285" y="65"/>
                  </a:lnTo>
                  <a:lnTo>
                    <a:pt x="284" y="64"/>
                  </a:lnTo>
                  <a:lnTo>
                    <a:pt x="283" y="63"/>
                  </a:lnTo>
                  <a:lnTo>
                    <a:pt x="282" y="63"/>
                  </a:lnTo>
                  <a:lnTo>
                    <a:pt x="281" y="61"/>
                  </a:lnTo>
                  <a:lnTo>
                    <a:pt x="280" y="60"/>
                  </a:lnTo>
                  <a:lnTo>
                    <a:pt x="279" y="59"/>
                  </a:lnTo>
                  <a:lnTo>
                    <a:pt x="278" y="57"/>
                  </a:lnTo>
                  <a:lnTo>
                    <a:pt x="277" y="56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9" y="54"/>
                  </a:lnTo>
                  <a:lnTo>
                    <a:pt x="279" y="54"/>
                  </a:lnTo>
                  <a:lnTo>
                    <a:pt x="280" y="54"/>
                  </a:lnTo>
                  <a:lnTo>
                    <a:pt x="281" y="54"/>
                  </a:lnTo>
                  <a:lnTo>
                    <a:pt x="282" y="53"/>
                  </a:lnTo>
                  <a:lnTo>
                    <a:pt x="284" y="53"/>
                  </a:lnTo>
                  <a:lnTo>
                    <a:pt x="285" y="52"/>
                  </a:lnTo>
                  <a:lnTo>
                    <a:pt x="286" y="51"/>
                  </a:lnTo>
                  <a:lnTo>
                    <a:pt x="288" y="51"/>
                  </a:lnTo>
                  <a:lnTo>
                    <a:pt x="289" y="50"/>
                  </a:lnTo>
                  <a:lnTo>
                    <a:pt x="290" y="48"/>
                  </a:lnTo>
                  <a:lnTo>
                    <a:pt x="292" y="47"/>
                  </a:lnTo>
                  <a:lnTo>
                    <a:pt x="293" y="46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9" y="40"/>
                  </a:lnTo>
                  <a:lnTo>
                    <a:pt x="301" y="37"/>
                  </a:lnTo>
                  <a:lnTo>
                    <a:pt x="298" y="34"/>
                  </a:lnTo>
                  <a:lnTo>
                    <a:pt x="298" y="34"/>
                  </a:lnTo>
                  <a:lnTo>
                    <a:pt x="297" y="33"/>
                  </a:lnTo>
                  <a:lnTo>
                    <a:pt x="296" y="32"/>
                  </a:lnTo>
                  <a:lnTo>
                    <a:pt x="295" y="30"/>
                  </a:lnTo>
                  <a:lnTo>
                    <a:pt x="293" y="29"/>
                  </a:lnTo>
                  <a:lnTo>
                    <a:pt x="293" y="28"/>
                  </a:lnTo>
                  <a:lnTo>
                    <a:pt x="292" y="26"/>
                  </a:lnTo>
                  <a:lnTo>
                    <a:pt x="291" y="25"/>
                  </a:lnTo>
                  <a:lnTo>
                    <a:pt x="290" y="24"/>
                  </a:lnTo>
                  <a:lnTo>
                    <a:pt x="290" y="23"/>
                  </a:lnTo>
                  <a:lnTo>
                    <a:pt x="289" y="21"/>
                  </a:lnTo>
                  <a:lnTo>
                    <a:pt x="289" y="20"/>
                  </a:lnTo>
                  <a:lnTo>
                    <a:pt x="288" y="19"/>
                  </a:lnTo>
                  <a:lnTo>
                    <a:pt x="288" y="18"/>
                  </a:lnTo>
                  <a:lnTo>
                    <a:pt x="288" y="17"/>
                  </a:lnTo>
                  <a:lnTo>
                    <a:pt x="288" y="16"/>
                  </a:lnTo>
                  <a:lnTo>
                    <a:pt x="288" y="15"/>
                  </a:lnTo>
                  <a:lnTo>
                    <a:pt x="288" y="15"/>
                  </a:lnTo>
                  <a:lnTo>
                    <a:pt x="288" y="14"/>
                  </a:lnTo>
                  <a:lnTo>
                    <a:pt x="288" y="13"/>
                  </a:lnTo>
                  <a:lnTo>
                    <a:pt x="288" y="12"/>
                  </a:lnTo>
                  <a:lnTo>
                    <a:pt x="288" y="11"/>
                  </a:lnTo>
                  <a:lnTo>
                    <a:pt x="289" y="11"/>
                  </a:lnTo>
                  <a:lnTo>
                    <a:pt x="289" y="10"/>
                  </a:lnTo>
                  <a:lnTo>
                    <a:pt x="290" y="9"/>
                  </a:lnTo>
                  <a:lnTo>
                    <a:pt x="290" y="8"/>
                  </a:lnTo>
                  <a:lnTo>
                    <a:pt x="291" y="7"/>
                  </a:lnTo>
                  <a:lnTo>
                    <a:pt x="292" y="6"/>
                  </a:lnTo>
                  <a:lnTo>
                    <a:pt x="293" y="5"/>
                  </a:lnTo>
                  <a:lnTo>
                    <a:pt x="294" y="4"/>
                  </a:lnTo>
                  <a:lnTo>
                    <a:pt x="295" y="3"/>
                  </a:lnTo>
                  <a:lnTo>
                    <a:pt x="296" y="2"/>
                  </a:lnTo>
                  <a:lnTo>
                    <a:pt x="298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299" y="1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300" y="5"/>
                  </a:lnTo>
                  <a:lnTo>
                    <a:pt x="301" y="7"/>
                  </a:lnTo>
                  <a:lnTo>
                    <a:pt x="301" y="8"/>
                  </a:lnTo>
                  <a:lnTo>
                    <a:pt x="302" y="9"/>
                  </a:lnTo>
                  <a:lnTo>
                    <a:pt x="302" y="11"/>
                  </a:lnTo>
                  <a:lnTo>
                    <a:pt x="303" y="12"/>
                  </a:lnTo>
                  <a:lnTo>
                    <a:pt x="304" y="13"/>
                  </a:lnTo>
                  <a:lnTo>
                    <a:pt x="304" y="15"/>
                  </a:lnTo>
                  <a:lnTo>
                    <a:pt x="305" y="16"/>
                  </a:lnTo>
                  <a:lnTo>
                    <a:pt x="306" y="18"/>
                  </a:lnTo>
                  <a:lnTo>
                    <a:pt x="307" y="19"/>
                  </a:lnTo>
                  <a:lnTo>
                    <a:pt x="308" y="20"/>
                  </a:lnTo>
                  <a:lnTo>
                    <a:pt x="309" y="22"/>
                  </a:lnTo>
                  <a:lnTo>
                    <a:pt x="311" y="24"/>
                  </a:lnTo>
                  <a:lnTo>
                    <a:pt x="313" y="22"/>
                  </a:lnTo>
                  <a:lnTo>
                    <a:pt x="313" y="22"/>
                  </a:lnTo>
                  <a:lnTo>
                    <a:pt x="314" y="20"/>
                  </a:lnTo>
                  <a:lnTo>
                    <a:pt x="316" y="19"/>
                  </a:lnTo>
                  <a:lnTo>
                    <a:pt x="317" y="17"/>
                  </a:lnTo>
                  <a:lnTo>
                    <a:pt x="319" y="15"/>
                  </a:lnTo>
                  <a:lnTo>
                    <a:pt x="320" y="14"/>
                  </a:lnTo>
                  <a:lnTo>
                    <a:pt x="322" y="13"/>
                  </a:lnTo>
                  <a:lnTo>
                    <a:pt x="323" y="11"/>
                  </a:lnTo>
                  <a:lnTo>
                    <a:pt x="324" y="10"/>
                  </a:lnTo>
                  <a:lnTo>
                    <a:pt x="326" y="10"/>
                  </a:lnTo>
                  <a:lnTo>
                    <a:pt x="327" y="9"/>
                  </a:lnTo>
                  <a:lnTo>
                    <a:pt x="328" y="8"/>
                  </a:lnTo>
                  <a:lnTo>
                    <a:pt x="330" y="8"/>
                  </a:lnTo>
                  <a:lnTo>
                    <a:pt x="330" y="7"/>
                  </a:lnTo>
                  <a:lnTo>
                    <a:pt x="331" y="7"/>
                  </a:lnTo>
                  <a:lnTo>
                    <a:pt x="332" y="7"/>
                  </a:lnTo>
                  <a:lnTo>
                    <a:pt x="332" y="7"/>
                  </a:lnTo>
                  <a:lnTo>
                    <a:pt x="333" y="7"/>
                  </a:lnTo>
                  <a:lnTo>
                    <a:pt x="333" y="7"/>
                  </a:lnTo>
                  <a:lnTo>
                    <a:pt x="334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6" y="7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1" y="10"/>
                  </a:lnTo>
                  <a:lnTo>
                    <a:pt x="342" y="10"/>
                  </a:lnTo>
                  <a:lnTo>
                    <a:pt x="343" y="11"/>
                  </a:lnTo>
                  <a:lnTo>
                    <a:pt x="343" y="12"/>
                  </a:lnTo>
                  <a:lnTo>
                    <a:pt x="344" y="13"/>
                  </a:lnTo>
                  <a:lnTo>
                    <a:pt x="345" y="14"/>
                  </a:lnTo>
                  <a:lnTo>
                    <a:pt x="345" y="16"/>
                  </a:lnTo>
                  <a:lnTo>
                    <a:pt x="346" y="17"/>
                  </a:lnTo>
                  <a:lnTo>
                    <a:pt x="346" y="18"/>
                  </a:lnTo>
                  <a:lnTo>
                    <a:pt x="346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3" y="18"/>
                  </a:lnTo>
                  <a:lnTo>
                    <a:pt x="343" y="19"/>
                  </a:lnTo>
                  <a:lnTo>
                    <a:pt x="342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9" y="20"/>
                  </a:lnTo>
                  <a:lnTo>
                    <a:pt x="338" y="21"/>
                  </a:lnTo>
                  <a:lnTo>
                    <a:pt x="336" y="22"/>
                  </a:lnTo>
                  <a:lnTo>
                    <a:pt x="335" y="23"/>
                  </a:lnTo>
                  <a:lnTo>
                    <a:pt x="335" y="23"/>
                  </a:lnTo>
                  <a:lnTo>
                    <a:pt x="333" y="24"/>
                  </a:lnTo>
                  <a:lnTo>
                    <a:pt x="332" y="25"/>
                  </a:lnTo>
                  <a:lnTo>
                    <a:pt x="330" y="27"/>
                  </a:lnTo>
                  <a:lnTo>
                    <a:pt x="329" y="28"/>
                  </a:lnTo>
                  <a:lnTo>
                    <a:pt x="328" y="29"/>
                  </a:lnTo>
                  <a:lnTo>
                    <a:pt x="327" y="31"/>
                  </a:lnTo>
                  <a:lnTo>
                    <a:pt x="325" y="32"/>
                  </a:lnTo>
                  <a:lnTo>
                    <a:pt x="324" y="34"/>
                  </a:lnTo>
                  <a:lnTo>
                    <a:pt x="322" y="37"/>
                  </a:lnTo>
                  <a:lnTo>
                    <a:pt x="324" y="39"/>
                  </a:lnTo>
                  <a:lnTo>
                    <a:pt x="324" y="39"/>
                  </a:lnTo>
                  <a:lnTo>
                    <a:pt x="326" y="40"/>
                  </a:lnTo>
                  <a:lnTo>
                    <a:pt x="327" y="41"/>
                  </a:lnTo>
                  <a:lnTo>
                    <a:pt x="329" y="42"/>
                  </a:lnTo>
                  <a:lnTo>
                    <a:pt x="330" y="44"/>
                  </a:lnTo>
                  <a:lnTo>
                    <a:pt x="332" y="45"/>
                  </a:lnTo>
                  <a:lnTo>
                    <a:pt x="333" y="46"/>
                  </a:lnTo>
                  <a:lnTo>
                    <a:pt x="335" y="46"/>
                  </a:lnTo>
                  <a:lnTo>
                    <a:pt x="336" y="47"/>
                  </a:lnTo>
                  <a:lnTo>
                    <a:pt x="338" y="48"/>
                  </a:lnTo>
                  <a:lnTo>
                    <a:pt x="339" y="48"/>
                  </a:lnTo>
                  <a:lnTo>
                    <a:pt x="341" y="49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5" y="50"/>
                  </a:lnTo>
                  <a:lnTo>
                    <a:pt x="347" y="50"/>
                  </a:lnTo>
                  <a:lnTo>
                    <a:pt x="348" y="50"/>
                  </a:lnTo>
                  <a:lnTo>
                    <a:pt x="348" y="50"/>
                  </a:lnTo>
                  <a:lnTo>
                    <a:pt x="347" y="52"/>
                  </a:lnTo>
                  <a:lnTo>
                    <a:pt x="347" y="53"/>
                  </a:lnTo>
                  <a:lnTo>
                    <a:pt x="346" y="55"/>
                  </a:lnTo>
                  <a:lnTo>
                    <a:pt x="345" y="56"/>
                  </a:lnTo>
                  <a:lnTo>
                    <a:pt x="344" y="57"/>
                  </a:lnTo>
                  <a:lnTo>
                    <a:pt x="343" y="59"/>
                  </a:lnTo>
                  <a:lnTo>
                    <a:pt x="342" y="60"/>
                  </a:lnTo>
                  <a:lnTo>
                    <a:pt x="341" y="60"/>
                  </a:lnTo>
                  <a:lnTo>
                    <a:pt x="341" y="61"/>
                  </a:lnTo>
                  <a:lnTo>
                    <a:pt x="340" y="62"/>
                  </a:lnTo>
                  <a:lnTo>
                    <a:pt x="339" y="63"/>
                  </a:lnTo>
                  <a:lnTo>
                    <a:pt x="338" y="63"/>
                  </a:lnTo>
                  <a:lnTo>
                    <a:pt x="337" y="63"/>
                  </a:lnTo>
                  <a:lnTo>
                    <a:pt x="336" y="64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34" y="64"/>
                  </a:lnTo>
                  <a:lnTo>
                    <a:pt x="334" y="64"/>
                  </a:lnTo>
                  <a:lnTo>
                    <a:pt x="333" y="64"/>
                  </a:lnTo>
                  <a:lnTo>
                    <a:pt x="332" y="64"/>
                  </a:lnTo>
                  <a:lnTo>
                    <a:pt x="332" y="63"/>
                  </a:lnTo>
                  <a:lnTo>
                    <a:pt x="331" y="63"/>
                  </a:lnTo>
                  <a:lnTo>
                    <a:pt x="330" y="63"/>
                  </a:lnTo>
                  <a:lnTo>
                    <a:pt x="328" y="62"/>
                  </a:lnTo>
                  <a:lnTo>
                    <a:pt x="327" y="62"/>
                  </a:lnTo>
                  <a:lnTo>
                    <a:pt x="326" y="61"/>
                  </a:lnTo>
                  <a:lnTo>
                    <a:pt x="325" y="60"/>
                  </a:lnTo>
                  <a:lnTo>
                    <a:pt x="324" y="59"/>
                  </a:lnTo>
                  <a:lnTo>
                    <a:pt x="322" y="58"/>
                  </a:lnTo>
                  <a:lnTo>
                    <a:pt x="321" y="57"/>
                  </a:lnTo>
                  <a:lnTo>
                    <a:pt x="320" y="56"/>
                  </a:lnTo>
                  <a:lnTo>
                    <a:pt x="318" y="55"/>
                  </a:lnTo>
                  <a:lnTo>
                    <a:pt x="317" y="54"/>
                  </a:lnTo>
                  <a:lnTo>
                    <a:pt x="315" y="52"/>
                  </a:lnTo>
                  <a:lnTo>
                    <a:pt x="312" y="49"/>
                  </a:lnTo>
                  <a:close/>
                </a:path>
              </a:pathLst>
            </a:custGeom>
            <a:solidFill>
              <a:srgbClr val="DC000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81" name="path"/>
            <p:cNvSpPr/>
            <p:nvPr/>
          </p:nvSpPr>
          <p:spPr>
            <a:xfrm>
              <a:off x="1189168" y="0"/>
              <a:ext cx="233106" cy="52542"/>
            </a:xfrm>
            <a:custGeom>
              <a:avLst/>
              <a:gdLst/>
              <a:ahLst/>
              <a:cxnLst/>
              <a:rect l="0" t="0" r="0" b="0"/>
              <a:pathLst>
                <a:path w="367" h="82">
                  <a:moveTo>
                    <a:pt x="88" y="0"/>
                  </a:moveTo>
                  <a:lnTo>
                    <a:pt x="88" y="0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5"/>
                  </a:lnTo>
                  <a:lnTo>
                    <a:pt x="85" y="7"/>
                  </a:lnTo>
                  <a:lnTo>
                    <a:pt x="83" y="8"/>
                  </a:lnTo>
                  <a:lnTo>
                    <a:pt x="81" y="10"/>
                  </a:lnTo>
                  <a:lnTo>
                    <a:pt x="79" y="12"/>
                  </a:lnTo>
                  <a:lnTo>
                    <a:pt x="77" y="14"/>
                  </a:lnTo>
                  <a:lnTo>
                    <a:pt x="75" y="16"/>
                  </a:lnTo>
                  <a:lnTo>
                    <a:pt x="73" y="17"/>
                  </a:lnTo>
                  <a:lnTo>
                    <a:pt x="71" y="20"/>
                  </a:lnTo>
                  <a:lnTo>
                    <a:pt x="69" y="22"/>
                  </a:lnTo>
                  <a:lnTo>
                    <a:pt x="67" y="24"/>
                  </a:lnTo>
                  <a:lnTo>
                    <a:pt x="65" y="26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9"/>
                  </a:lnTo>
                  <a:lnTo>
                    <a:pt x="53" y="42"/>
                  </a:lnTo>
                  <a:lnTo>
                    <a:pt x="51" y="44"/>
                  </a:lnTo>
                  <a:lnTo>
                    <a:pt x="49" y="47"/>
                  </a:lnTo>
                  <a:lnTo>
                    <a:pt x="47" y="49"/>
                  </a:lnTo>
                  <a:lnTo>
                    <a:pt x="46" y="52"/>
                  </a:lnTo>
                  <a:lnTo>
                    <a:pt x="44" y="54"/>
                  </a:lnTo>
                  <a:lnTo>
                    <a:pt x="42" y="57"/>
                  </a:lnTo>
                  <a:lnTo>
                    <a:pt x="41" y="59"/>
                  </a:lnTo>
                  <a:lnTo>
                    <a:pt x="39" y="61"/>
                  </a:lnTo>
                  <a:lnTo>
                    <a:pt x="38" y="64"/>
                  </a:lnTo>
                  <a:lnTo>
                    <a:pt x="36" y="66"/>
                  </a:lnTo>
                  <a:lnTo>
                    <a:pt x="35" y="69"/>
                  </a:lnTo>
                  <a:lnTo>
                    <a:pt x="34" y="71"/>
                  </a:lnTo>
                  <a:lnTo>
                    <a:pt x="33" y="73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5" y="78"/>
                  </a:lnTo>
                  <a:lnTo>
                    <a:pt x="23" y="80"/>
                  </a:lnTo>
                  <a:lnTo>
                    <a:pt x="21" y="81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19" y="81"/>
                  </a:lnTo>
                  <a:lnTo>
                    <a:pt x="19" y="78"/>
                  </a:lnTo>
                  <a:lnTo>
                    <a:pt x="17" y="76"/>
                  </a:lnTo>
                  <a:lnTo>
                    <a:pt x="16" y="73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3" y="66"/>
                  </a:lnTo>
                  <a:lnTo>
                    <a:pt x="12" y="64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5" y="54"/>
                  </a:lnTo>
                  <a:lnTo>
                    <a:pt x="4" y="53"/>
                  </a:lnTo>
                  <a:lnTo>
                    <a:pt x="3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6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20" y="49"/>
                  </a:lnTo>
                  <a:lnTo>
                    <a:pt x="21" y="50"/>
                  </a:lnTo>
                  <a:lnTo>
                    <a:pt x="21" y="51"/>
                  </a:lnTo>
                  <a:lnTo>
                    <a:pt x="22" y="53"/>
                  </a:lnTo>
                  <a:lnTo>
                    <a:pt x="23" y="54"/>
                  </a:lnTo>
                  <a:lnTo>
                    <a:pt x="24" y="56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7" y="58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1" y="51"/>
                  </a:lnTo>
                  <a:lnTo>
                    <a:pt x="33" y="49"/>
                  </a:lnTo>
                  <a:lnTo>
                    <a:pt x="35" y="47"/>
                  </a:lnTo>
                  <a:lnTo>
                    <a:pt x="36" y="45"/>
                  </a:lnTo>
                  <a:lnTo>
                    <a:pt x="38" y="43"/>
                  </a:lnTo>
                  <a:lnTo>
                    <a:pt x="40" y="40"/>
                  </a:lnTo>
                  <a:lnTo>
                    <a:pt x="42" y="38"/>
                  </a:lnTo>
                  <a:lnTo>
                    <a:pt x="44" y="36"/>
                  </a:lnTo>
                  <a:lnTo>
                    <a:pt x="46" y="34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6" y="23"/>
                  </a:lnTo>
                  <a:lnTo>
                    <a:pt x="58" y="21"/>
                  </a:lnTo>
                  <a:lnTo>
                    <a:pt x="60" y="19"/>
                  </a:lnTo>
                  <a:lnTo>
                    <a:pt x="63" y="17"/>
                  </a:lnTo>
                  <a:lnTo>
                    <a:pt x="65" y="16"/>
                  </a:lnTo>
                  <a:lnTo>
                    <a:pt x="67" y="14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5" y="7"/>
                  </a:lnTo>
                  <a:lnTo>
                    <a:pt x="77" y="6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close/>
                </a:path>
                <a:path w="367" h="82">
                  <a:moveTo>
                    <a:pt x="364" y="0"/>
                  </a:moveTo>
                  <a:lnTo>
                    <a:pt x="364" y="0"/>
                  </a:lnTo>
                  <a:lnTo>
                    <a:pt x="367" y="3"/>
                  </a:lnTo>
                  <a:lnTo>
                    <a:pt x="367" y="3"/>
                  </a:lnTo>
                  <a:lnTo>
                    <a:pt x="365" y="4"/>
                  </a:lnTo>
                  <a:lnTo>
                    <a:pt x="363" y="5"/>
                  </a:lnTo>
                  <a:lnTo>
                    <a:pt x="361" y="7"/>
                  </a:lnTo>
                  <a:lnTo>
                    <a:pt x="359" y="8"/>
                  </a:lnTo>
                  <a:lnTo>
                    <a:pt x="358" y="10"/>
                  </a:lnTo>
                  <a:lnTo>
                    <a:pt x="356" y="12"/>
                  </a:lnTo>
                  <a:lnTo>
                    <a:pt x="354" y="14"/>
                  </a:lnTo>
                  <a:lnTo>
                    <a:pt x="352" y="16"/>
                  </a:lnTo>
                  <a:lnTo>
                    <a:pt x="350" y="17"/>
                  </a:lnTo>
                  <a:lnTo>
                    <a:pt x="348" y="20"/>
                  </a:lnTo>
                  <a:lnTo>
                    <a:pt x="346" y="22"/>
                  </a:lnTo>
                  <a:lnTo>
                    <a:pt x="344" y="24"/>
                  </a:lnTo>
                  <a:lnTo>
                    <a:pt x="342" y="26"/>
                  </a:lnTo>
                  <a:lnTo>
                    <a:pt x="340" y="29"/>
                  </a:lnTo>
                  <a:lnTo>
                    <a:pt x="338" y="31"/>
                  </a:lnTo>
                  <a:lnTo>
                    <a:pt x="336" y="34"/>
                  </a:lnTo>
                  <a:lnTo>
                    <a:pt x="336" y="34"/>
                  </a:lnTo>
                  <a:lnTo>
                    <a:pt x="333" y="36"/>
                  </a:lnTo>
                  <a:lnTo>
                    <a:pt x="331" y="39"/>
                  </a:lnTo>
                  <a:lnTo>
                    <a:pt x="329" y="42"/>
                  </a:lnTo>
                  <a:lnTo>
                    <a:pt x="327" y="44"/>
                  </a:lnTo>
                  <a:lnTo>
                    <a:pt x="326" y="47"/>
                  </a:lnTo>
                  <a:lnTo>
                    <a:pt x="324" y="49"/>
                  </a:lnTo>
                  <a:lnTo>
                    <a:pt x="322" y="52"/>
                  </a:lnTo>
                  <a:lnTo>
                    <a:pt x="320" y="54"/>
                  </a:lnTo>
                  <a:lnTo>
                    <a:pt x="319" y="57"/>
                  </a:lnTo>
                  <a:lnTo>
                    <a:pt x="317" y="59"/>
                  </a:lnTo>
                  <a:lnTo>
                    <a:pt x="316" y="61"/>
                  </a:lnTo>
                  <a:lnTo>
                    <a:pt x="314" y="64"/>
                  </a:lnTo>
                  <a:lnTo>
                    <a:pt x="313" y="66"/>
                  </a:lnTo>
                  <a:lnTo>
                    <a:pt x="312" y="69"/>
                  </a:lnTo>
                  <a:lnTo>
                    <a:pt x="311" y="71"/>
                  </a:lnTo>
                  <a:lnTo>
                    <a:pt x="309" y="73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2" y="78"/>
                  </a:lnTo>
                  <a:lnTo>
                    <a:pt x="300" y="80"/>
                  </a:lnTo>
                  <a:lnTo>
                    <a:pt x="298" y="81"/>
                  </a:lnTo>
                  <a:lnTo>
                    <a:pt x="297" y="82"/>
                  </a:lnTo>
                  <a:lnTo>
                    <a:pt x="296" y="82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5" y="78"/>
                  </a:lnTo>
                  <a:lnTo>
                    <a:pt x="294" y="76"/>
                  </a:lnTo>
                  <a:lnTo>
                    <a:pt x="293" y="73"/>
                  </a:lnTo>
                  <a:lnTo>
                    <a:pt x="291" y="69"/>
                  </a:lnTo>
                  <a:lnTo>
                    <a:pt x="291" y="69"/>
                  </a:lnTo>
                  <a:lnTo>
                    <a:pt x="290" y="66"/>
                  </a:lnTo>
                  <a:lnTo>
                    <a:pt x="289" y="64"/>
                  </a:lnTo>
                  <a:lnTo>
                    <a:pt x="288" y="63"/>
                  </a:lnTo>
                  <a:lnTo>
                    <a:pt x="287" y="61"/>
                  </a:lnTo>
                  <a:lnTo>
                    <a:pt x="286" y="59"/>
                  </a:lnTo>
                  <a:lnTo>
                    <a:pt x="285" y="58"/>
                  </a:lnTo>
                  <a:lnTo>
                    <a:pt x="284" y="57"/>
                  </a:lnTo>
                  <a:lnTo>
                    <a:pt x="284" y="55"/>
                  </a:lnTo>
                  <a:lnTo>
                    <a:pt x="284" y="55"/>
                  </a:lnTo>
                  <a:lnTo>
                    <a:pt x="283" y="54"/>
                  </a:lnTo>
                  <a:lnTo>
                    <a:pt x="282" y="54"/>
                  </a:lnTo>
                  <a:lnTo>
                    <a:pt x="281" y="53"/>
                  </a:lnTo>
                  <a:lnTo>
                    <a:pt x="280" y="52"/>
                  </a:lnTo>
                  <a:lnTo>
                    <a:pt x="279" y="51"/>
                  </a:lnTo>
                  <a:lnTo>
                    <a:pt x="278" y="51"/>
                  </a:lnTo>
                  <a:lnTo>
                    <a:pt x="277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7" y="49"/>
                  </a:lnTo>
                  <a:lnTo>
                    <a:pt x="278" y="48"/>
                  </a:lnTo>
                  <a:lnTo>
                    <a:pt x="279" y="47"/>
                  </a:lnTo>
                  <a:lnTo>
                    <a:pt x="280" y="47"/>
                  </a:lnTo>
                  <a:lnTo>
                    <a:pt x="280" y="46"/>
                  </a:lnTo>
                  <a:lnTo>
                    <a:pt x="281" y="46"/>
                  </a:lnTo>
                  <a:lnTo>
                    <a:pt x="282" y="45"/>
                  </a:lnTo>
                  <a:lnTo>
                    <a:pt x="283" y="45"/>
                  </a:lnTo>
                  <a:lnTo>
                    <a:pt x="284" y="44"/>
                  </a:lnTo>
                  <a:lnTo>
                    <a:pt x="284" y="44"/>
                  </a:lnTo>
                  <a:lnTo>
                    <a:pt x="285" y="43"/>
                  </a:lnTo>
                  <a:lnTo>
                    <a:pt x="286" y="43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3"/>
                  </a:lnTo>
                  <a:lnTo>
                    <a:pt x="289" y="43"/>
                  </a:lnTo>
                  <a:lnTo>
                    <a:pt x="290" y="43"/>
                  </a:lnTo>
                  <a:lnTo>
                    <a:pt x="290" y="43"/>
                  </a:lnTo>
                  <a:lnTo>
                    <a:pt x="290" y="43"/>
                  </a:lnTo>
                  <a:lnTo>
                    <a:pt x="291" y="43"/>
                  </a:lnTo>
                  <a:lnTo>
                    <a:pt x="292" y="44"/>
                  </a:lnTo>
                  <a:lnTo>
                    <a:pt x="292" y="44"/>
                  </a:lnTo>
                  <a:lnTo>
                    <a:pt x="293" y="45"/>
                  </a:lnTo>
                  <a:lnTo>
                    <a:pt x="294" y="45"/>
                  </a:lnTo>
                  <a:lnTo>
                    <a:pt x="294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6" y="49"/>
                  </a:lnTo>
                  <a:lnTo>
                    <a:pt x="297" y="50"/>
                  </a:lnTo>
                  <a:lnTo>
                    <a:pt x="298" y="51"/>
                  </a:lnTo>
                  <a:lnTo>
                    <a:pt x="299" y="53"/>
                  </a:lnTo>
                  <a:lnTo>
                    <a:pt x="299" y="54"/>
                  </a:lnTo>
                  <a:lnTo>
                    <a:pt x="300" y="56"/>
                  </a:lnTo>
                  <a:lnTo>
                    <a:pt x="302" y="60"/>
                  </a:lnTo>
                  <a:lnTo>
                    <a:pt x="302" y="60"/>
                  </a:lnTo>
                  <a:lnTo>
                    <a:pt x="304" y="58"/>
                  </a:lnTo>
                  <a:lnTo>
                    <a:pt x="305" y="56"/>
                  </a:lnTo>
                  <a:lnTo>
                    <a:pt x="307" y="54"/>
                  </a:lnTo>
                  <a:lnTo>
                    <a:pt x="308" y="51"/>
                  </a:lnTo>
                  <a:lnTo>
                    <a:pt x="310" y="49"/>
                  </a:lnTo>
                  <a:lnTo>
                    <a:pt x="311" y="47"/>
                  </a:lnTo>
                  <a:lnTo>
                    <a:pt x="313" y="45"/>
                  </a:lnTo>
                  <a:lnTo>
                    <a:pt x="315" y="43"/>
                  </a:lnTo>
                  <a:lnTo>
                    <a:pt x="317" y="40"/>
                  </a:lnTo>
                  <a:lnTo>
                    <a:pt x="318" y="38"/>
                  </a:lnTo>
                  <a:lnTo>
                    <a:pt x="320" y="36"/>
                  </a:lnTo>
                  <a:lnTo>
                    <a:pt x="322" y="34"/>
                  </a:lnTo>
                  <a:lnTo>
                    <a:pt x="324" y="32"/>
                  </a:lnTo>
                  <a:lnTo>
                    <a:pt x="326" y="30"/>
                  </a:lnTo>
                  <a:lnTo>
                    <a:pt x="328" y="28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33" y="23"/>
                  </a:lnTo>
                  <a:lnTo>
                    <a:pt x="335" y="21"/>
                  </a:lnTo>
                  <a:lnTo>
                    <a:pt x="337" y="19"/>
                  </a:lnTo>
                  <a:lnTo>
                    <a:pt x="339" y="17"/>
                  </a:lnTo>
                  <a:lnTo>
                    <a:pt x="341" y="16"/>
                  </a:lnTo>
                  <a:lnTo>
                    <a:pt x="343" y="14"/>
                  </a:lnTo>
                  <a:lnTo>
                    <a:pt x="345" y="12"/>
                  </a:lnTo>
                  <a:lnTo>
                    <a:pt x="348" y="11"/>
                  </a:lnTo>
                  <a:lnTo>
                    <a:pt x="350" y="9"/>
                  </a:lnTo>
                  <a:lnTo>
                    <a:pt x="352" y="7"/>
                  </a:lnTo>
                  <a:lnTo>
                    <a:pt x="354" y="6"/>
                  </a:lnTo>
                  <a:lnTo>
                    <a:pt x="356" y="5"/>
                  </a:lnTo>
                  <a:lnTo>
                    <a:pt x="358" y="3"/>
                  </a:lnTo>
                  <a:lnTo>
                    <a:pt x="360" y="2"/>
                  </a:lnTo>
                  <a:lnTo>
                    <a:pt x="362" y="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82" name="path"/>
            <p:cNvSpPr/>
            <p:nvPr/>
          </p:nvSpPr>
          <p:spPr>
            <a:xfrm>
              <a:off x="1546011" y="0"/>
              <a:ext cx="45879" cy="43404"/>
            </a:xfrm>
            <a:custGeom>
              <a:avLst/>
              <a:gdLst/>
              <a:ahLst/>
              <a:cxnLst/>
              <a:rect l="0" t="0" r="0" b="0"/>
              <a:pathLst>
                <a:path w="72" h="68">
                  <a:moveTo>
                    <a:pt x="35" y="49"/>
                  </a:moveTo>
                  <a:lnTo>
                    <a:pt x="35" y="49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3" y="53"/>
                  </a:lnTo>
                  <a:lnTo>
                    <a:pt x="31" y="55"/>
                  </a:lnTo>
                  <a:lnTo>
                    <a:pt x="30" y="56"/>
                  </a:lnTo>
                  <a:lnTo>
                    <a:pt x="29" y="58"/>
                  </a:lnTo>
                  <a:lnTo>
                    <a:pt x="28" y="60"/>
                  </a:lnTo>
                  <a:lnTo>
                    <a:pt x="26" y="61"/>
                  </a:lnTo>
                  <a:lnTo>
                    <a:pt x="25" y="62"/>
                  </a:lnTo>
                  <a:lnTo>
                    <a:pt x="24" y="64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21" y="66"/>
                  </a:lnTo>
                  <a:lnTo>
                    <a:pt x="20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8" y="67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8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7"/>
                  </a:lnTo>
                  <a:lnTo>
                    <a:pt x="10" y="66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4" y="48"/>
                  </a:lnTo>
                  <a:lnTo>
                    <a:pt x="15" y="47"/>
                  </a:lnTo>
                  <a:lnTo>
                    <a:pt x="16" y="46"/>
                  </a:lnTo>
                  <a:lnTo>
                    <a:pt x="18" y="45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2" y="40"/>
                  </a:lnTo>
                  <a:lnTo>
                    <a:pt x="24" y="37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0" y="33"/>
                  </a:lnTo>
                  <a:lnTo>
                    <a:pt x="19" y="32"/>
                  </a:lnTo>
                  <a:lnTo>
                    <a:pt x="18" y="30"/>
                  </a:lnTo>
                  <a:lnTo>
                    <a:pt x="17" y="29"/>
                  </a:lnTo>
                  <a:lnTo>
                    <a:pt x="16" y="28"/>
                  </a:lnTo>
                  <a:lnTo>
                    <a:pt x="15" y="26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7" y="13"/>
                  </a:lnTo>
                  <a:lnTo>
                    <a:pt x="28" y="15"/>
                  </a:lnTo>
                  <a:lnTo>
                    <a:pt x="29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1" y="20"/>
                  </a:lnTo>
                  <a:lnTo>
                    <a:pt x="32" y="22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2" y="15"/>
                  </a:lnTo>
                  <a:lnTo>
                    <a:pt x="44" y="14"/>
                  </a:lnTo>
                  <a:lnTo>
                    <a:pt x="45" y="13"/>
                  </a:lnTo>
                  <a:lnTo>
                    <a:pt x="46" y="11"/>
                  </a:lnTo>
                  <a:lnTo>
                    <a:pt x="48" y="10"/>
                  </a:lnTo>
                  <a:lnTo>
                    <a:pt x="49" y="10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9" y="16"/>
                  </a:lnTo>
                  <a:lnTo>
                    <a:pt x="69" y="17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3" y="20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7" y="24"/>
                  </a:lnTo>
                  <a:lnTo>
                    <a:pt x="55" y="25"/>
                  </a:lnTo>
                  <a:lnTo>
                    <a:pt x="54" y="27"/>
                  </a:lnTo>
                  <a:lnTo>
                    <a:pt x="52" y="28"/>
                  </a:lnTo>
                  <a:lnTo>
                    <a:pt x="51" y="29"/>
                  </a:lnTo>
                  <a:lnTo>
                    <a:pt x="50" y="31"/>
                  </a:lnTo>
                  <a:lnTo>
                    <a:pt x="49" y="32"/>
                  </a:lnTo>
                  <a:lnTo>
                    <a:pt x="48" y="34"/>
                  </a:lnTo>
                  <a:lnTo>
                    <a:pt x="46" y="37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9" y="40"/>
                  </a:lnTo>
                  <a:lnTo>
                    <a:pt x="51" y="41"/>
                  </a:lnTo>
                  <a:lnTo>
                    <a:pt x="52" y="42"/>
                  </a:lnTo>
                  <a:lnTo>
                    <a:pt x="53" y="44"/>
                  </a:lnTo>
                  <a:lnTo>
                    <a:pt x="55" y="45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9" y="47"/>
                  </a:lnTo>
                  <a:lnTo>
                    <a:pt x="61" y="48"/>
                  </a:lnTo>
                  <a:lnTo>
                    <a:pt x="62" y="48"/>
                  </a:lnTo>
                  <a:lnTo>
                    <a:pt x="64" y="49"/>
                  </a:lnTo>
                  <a:lnTo>
                    <a:pt x="66" y="49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0" y="53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61"/>
                  </a:lnTo>
                  <a:lnTo>
                    <a:pt x="63" y="62"/>
                  </a:lnTo>
                  <a:lnTo>
                    <a:pt x="62" y="63"/>
                  </a:lnTo>
                  <a:lnTo>
                    <a:pt x="61" y="63"/>
                  </a:lnTo>
                  <a:lnTo>
                    <a:pt x="60" y="63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7" y="64"/>
                  </a:lnTo>
                  <a:lnTo>
                    <a:pt x="56" y="64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3" y="63"/>
                  </a:lnTo>
                  <a:lnTo>
                    <a:pt x="52" y="62"/>
                  </a:lnTo>
                  <a:lnTo>
                    <a:pt x="51" y="62"/>
                  </a:lnTo>
                  <a:lnTo>
                    <a:pt x="50" y="61"/>
                  </a:lnTo>
                  <a:lnTo>
                    <a:pt x="48" y="60"/>
                  </a:lnTo>
                  <a:lnTo>
                    <a:pt x="47" y="59"/>
                  </a:lnTo>
                  <a:lnTo>
                    <a:pt x="46" y="58"/>
                  </a:lnTo>
                  <a:lnTo>
                    <a:pt x="44" y="57"/>
                  </a:lnTo>
                  <a:lnTo>
                    <a:pt x="43" y="56"/>
                  </a:lnTo>
                  <a:lnTo>
                    <a:pt x="42" y="55"/>
                  </a:lnTo>
                  <a:lnTo>
                    <a:pt x="40" y="54"/>
                  </a:lnTo>
                  <a:lnTo>
                    <a:pt x="39" y="52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DC000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083" name="textbox 2083"/>
          <p:cNvSpPr/>
          <p:nvPr/>
        </p:nvSpPr>
        <p:spPr>
          <a:xfrm>
            <a:off x="8269533" y="4862473"/>
            <a:ext cx="313054" cy="3098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25000"/>
              </a:lnSpc>
            </a:pPr>
            <a:endParaRPr lang="en-US" altLang="en-US" sz="100" dirty="0"/>
          </a:p>
          <a:p>
            <a:pPr marL="64135" indent="0" algn="l" rtl="0" eaLnBrk="0">
              <a:lnSpc>
                <a:spcPct val="101000"/>
              </a:lnSpc>
            </a:pP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tion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by  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sig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nal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overlay</a:t>
            </a:r>
            <a:endParaRPr lang="en-US" altLang="en-US" sz="300" dirty="0"/>
          </a:p>
          <a:p>
            <a:pPr algn="l" rtl="0" eaLnBrk="0">
              <a:lnSpc>
                <a:spcPct val="103000"/>
              </a:lnSpc>
            </a:pPr>
            <a:endParaRPr lang="en-US" altLang="en-US" sz="100" dirty="0"/>
          </a:p>
          <a:p>
            <a:pPr marL="64770" indent="-52070" algn="l" rtl="0" eaLnBrk="0">
              <a:lnSpc>
                <a:spcPct val="101000"/>
              </a:lnSpc>
              <a:spcBef>
                <a:spcPts val="0"/>
              </a:spcBef>
            </a:pPr>
            <a:r>
              <a:rPr sz="3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WiFi         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nection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mote            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itoring</a:t>
            </a:r>
            <a:endParaRPr lang="en-US" altLang="en-US" sz="300" dirty="0"/>
          </a:p>
        </p:txBody>
      </p:sp>
      <p:sp>
        <p:nvSpPr>
          <p:cNvPr id="2084" name="textbox 2084"/>
          <p:cNvSpPr/>
          <p:nvPr/>
        </p:nvSpPr>
        <p:spPr>
          <a:xfrm>
            <a:off x="4061997" y="4328666"/>
            <a:ext cx="1652904" cy="800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425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5                 20          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</a:t>
            </a:r>
            <a:r>
              <a:rPr sz="500" spc="0" baseline="-8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30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500" spc="0" baseline="-8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50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15                    40</a:t>
            </a:r>
            <a:endParaRPr lang="en-US" altLang="en-US" sz="300" dirty="0"/>
          </a:p>
        </p:txBody>
      </p:sp>
      <p:graphicFrame>
        <p:nvGraphicFramePr>
          <p:cNvPr id="2085" name="table 2085"/>
          <p:cNvGraphicFramePr>
            <a:graphicFrameLocks noGrp="1"/>
          </p:cNvGraphicFramePr>
          <p:nvPr/>
        </p:nvGraphicFramePr>
        <p:xfrm>
          <a:off x="3988265" y="4640896"/>
          <a:ext cx="565784" cy="109854"/>
        </p:xfrm>
        <a:graphic>
          <a:graphicData uri="http://schemas.openxmlformats.org/drawingml/2006/table">
            <a:tbl>
              <a:tblPr/>
              <a:tblGrid>
                <a:gridCol w="113030"/>
                <a:gridCol w="187325"/>
                <a:gridCol w="265429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45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45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201930" algn="l" rtl="0" eaLnBrk="0">
                        <a:lnSpc>
                          <a:spcPct val="86000"/>
                        </a:lnSpc>
                      </a:pP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300" dirty="0"/>
                    </a:p>
                  </a:txBody>
                  <a:tcPr marL="0" marR="0" marT="47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2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2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2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grpSp>
        <p:nvGrpSpPr>
          <p:cNvPr id="454" name="group 454"/>
          <p:cNvGrpSpPr/>
          <p:nvPr/>
        </p:nvGrpSpPr>
        <p:grpSpPr>
          <a:xfrm rot="21600000">
            <a:off x="3993891" y="4457972"/>
            <a:ext cx="566922" cy="108519"/>
            <a:chOff x="0" y="0"/>
            <a:chExt cx="566922" cy="108519"/>
          </a:xfrm>
        </p:grpSpPr>
        <p:sp>
          <p:nvSpPr>
            <p:cNvPr id="2086" name="path"/>
            <p:cNvSpPr/>
            <p:nvPr/>
          </p:nvSpPr>
          <p:spPr>
            <a:xfrm>
              <a:off x="27162" y="0"/>
              <a:ext cx="531098" cy="108519"/>
            </a:xfrm>
            <a:custGeom>
              <a:avLst/>
              <a:gdLst/>
              <a:ahLst/>
              <a:cxnLst/>
              <a:rect l="0" t="0" r="0" b="0"/>
              <a:pathLst>
                <a:path w="836" h="170">
                  <a:moveTo>
                    <a:pt x="1" y="1"/>
                  </a:moveTo>
                  <a:lnTo>
                    <a:pt x="1" y="166"/>
                  </a:lnTo>
                  <a:moveTo>
                    <a:pt x="1" y="169"/>
                  </a:moveTo>
                  <a:lnTo>
                    <a:pt x="834" y="169"/>
                  </a:lnTo>
                </a:path>
              </a:pathLst>
            </a:custGeom>
            <a:noFill/>
            <a:ln w="1907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87" name="path"/>
            <p:cNvSpPr/>
            <p:nvPr/>
          </p:nvSpPr>
          <p:spPr>
            <a:xfrm>
              <a:off x="16575" y="42821"/>
              <a:ext cx="550347" cy="19094"/>
            </a:xfrm>
            <a:custGeom>
              <a:avLst/>
              <a:gdLst/>
              <a:ahLst/>
              <a:cxnLst/>
              <a:rect l="0" t="0" r="0" b="0"/>
              <a:pathLst>
                <a:path w="866" h="30">
                  <a:moveTo>
                    <a:pt x="1" y="13"/>
                  </a:moveTo>
                  <a:cubicBezTo>
                    <a:pt x="1" y="22"/>
                    <a:pt x="7" y="28"/>
                    <a:pt x="13" y="28"/>
                  </a:cubicBezTo>
                  <a:cubicBezTo>
                    <a:pt x="22" y="28"/>
                    <a:pt x="28" y="22"/>
                    <a:pt x="28" y="13"/>
                  </a:cubicBezTo>
                  <a:cubicBezTo>
                    <a:pt x="28" y="7"/>
                    <a:pt x="22" y="1"/>
                    <a:pt x="13" y="1"/>
                  </a:cubicBezTo>
                  <a:cubicBezTo>
                    <a:pt x="7" y="1"/>
                    <a:pt x="1" y="7"/>
                    <a:pt x="1" y="13"/>
                  </a:cubicBezTo>
                </a:path>
                <a:path w="866" h="30">
                  <a:moveTo>
                    <a:pt x="837" y="13"/>
                  </a:moveTo>
                  <a:cubicBezTo>
                    <a:pt x="837" y="22"/>
                    <a:pt x="843" y="28"/>
                    <a:pt x="850" y="28"/>
                  </a:cubicBezTo>
                  <a:cubicBezTo>
                    <a:pt x="859" y="28"/>
                    <a:pt x="865" y="22"/>
                    <a:pt x="865" y="13"/>
                  </a:cubicBezTo>
                  <a:cubicBezTo>
                    <a:pt x="865" y="7"/>
                    <a:pt x="859" y="1"/>
                    <a:pt x="850" y="1"/>
                  </a:cubicBezTo>
                  <a:cubicBezTo>
                    <a:pt x="843" y="1"/>
                    <a:pt x="837" y="7"/>
                    <a:pt x="837" y="1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907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88" name="path"/>
            <p:cNvSpPr/>
            <p:nvPr/>
          </p:nvSpPr>
          <p:spPr>
            <a:xfrm>
              <a:off x="0" y="44580"/>
              <a:ext cx="26376" cy="9923"/>
            </a:xfrm>
            <a:custGeom>
              <a:avLst/>
              <a:gdLst/>
              <a:ahLst/>
              <a:cxnLst/>
              <a:rect l="0" t="0" r="0" b="0"/>
              <a:pathLst>
                <a:path w="41" h="15">
                  <a:moveTo>
                    <a:pt x="0" y="0"/>
                  </a:moveTo>
                  <a:lnTo>
                    <a:pt x="41" y="14"/>
                  </a:lnTo>
                </a:path>
              </a:pathLst>
            </a:custGeom>
            <a:noFill/>
            <a:ln w="9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89" name="path"/>
            <p:cNvSpPr/>
            <p:nvPr/>
          </p:nvSpPr>
          <p:spPr>
            <a:xfrm>
              <a:off x="26106" y="52778"/>
              <a:ext cx="532947" cy="2741"/>
            </a:xfrm>
            <a:custGeom>
              <a:avLst/>
              <a:gdLst/>
              <a:ahLst/>
              <a:cxnLst/>
              <a:rect l="0" t="0" r="0" b="0"/>
              <a:pathLst>
                <a:path w="839" h="4">
                  <a:moveTo>
                    <a:pt x="0" y="2"/>
                  </a:moveTo>
                  <a:lnTo>
                    <a:pt x="839" y="2"/>
                  </a:lnTo>
                </a:path>
              </a:pathLst>
            </a:custGeom>
            <a:noFill/>
            <a:ln w="2760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90" name="path"/>
            <p:cNvSpPr/>
            <p:nvPr/>
          </p:nvSpPr>
          <p:spPr>
            <a:xfrm>
              <a:off x="27162" y="15219"/>
              <a:ext cx="533003" cy="78081"/>
            </a:xfrm>
            <a:custGeom>
              <a:avLst/>
              <a:gdLst/>
              <a:ahLst/>
              <a:cxnLst/>
              <a:rect l="0" t="0" r="0" b="0"/>
              <a:pathLst>
                <a:path w="839" h="122">
                  <a:moveTo>
                    <a:pt x="1" y="121"/>
                  </a:moveTo>
                  <a:lnTo>
                    <a:pt x="421" y="121"/>
                  </a:lnTo>
                  <a:lnTo>
                    <a:pt x="421" y="1"/>
                  </a:lnTo>
                  <a:lnTo>
                    <a:pt x="1" y="1"/>
                  </a:lnTo>
                  <a:lnTo>
                    <a:pt x="1" y="121"/>
                  </a:lnTo>
                  <a:close/>
                  <a:moveTo>
                    <a:pt x="421" y="121"/>
                  </a:moveTo>
                  <a:lnTo>
                    <a:pt x="837" y="121"/>
                  </a:lnTo>
                  <a:lnTo>
                    <a:pt x="837" y="1"/>
                  </a:lnTo>
                  <a:lnTo>
                    <a:pt x="421" y="1"/>
                  </a:lnTo>
                  <a:lnTo>
                    <a:pt x="421" y="121"/>
                  </a:lnTo>
                  <a:close/>
                </a:path>
              </a:pathLst>
            </a:custGeom>
            <a:noFill/>
            <a:ln w="190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91" name="path"/>
            <p:cNvSpPr/>
            <p:nvPr/>
          </p:nvSpPr>
          <p:spPr>
            <a:xfrm>
              <a:off x="24274" y="0"/>
              <a:ext cx="5774" cy="106628"/>
            </a:xfrm>
            <a:custGeom>
              <a:avLst/>
              <a:gdLst/>
              <a:ahLst/>
              <a:cxnLst/>
              <a:rect l="0" t="0" r="0" b="0"/>
              <a:pathLst>
                <a:path w="9" h="167">
                  <a:moveTo>
                    <a:pt x="4" y="0"/>
                  </a:moveTo>
                  <a:lnTo>
                    <a:pt x="4" y="167"/>
                  </a:lnTo>
                </a:path>
              </a:pathLst>
            </a:custGeom>
            <a:noFill/>
            <a:ln w="572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092" name="textbox 2092"/>
          <p:cNvSpPr/>
          <p:nvPr/>
        </p:nvSpPr>
        <p:spPr>
          <a:xfrm>
            <a:off x="4178884" y="4445897"/>
            <a:ext cx="444500" cy="1720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302895" algn="l" rtl="0" eaLnBrk="0">
              <a:lnSpc>
                <a:spcPct val="83000"/>
              </a:lnSpc>
            </a:pP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400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  <a:p>
            <a:pPr marL="409575" algn="l" rtl="0" eaLnBrk="0">
              <a:lnSpc>
                <a:spcPct val="86000"/>
              </a:lnSpc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  <a:p>
            <a:pPr algn="l" rtl="0" eaLnBrk="0">
              <a:lnSpc>
                <a:spcPct val="19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200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pic>
        <p:nvPicPr>
          <p:cNvPr id="2093" name="picture 209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4615493" y="4457972"/>
            <a:ext cx="512812" cy="108519"/>
          </a:xfrm>
          <a:prstGeom prst="rect">
            <a:avLst/>
          </a:prstGeom>
        </p:spPr>
      </p:pic>
      <p:graphicFrame>
        <p:nvGraphicFramePr>
          <p:cNvPr id="2094" name="table 2094"/>
          <p:cNvGraphicFramePr>
            <a:graphicFrameLocks noGrp="1"/>
          </p:cNvGraphicFramePr>
          <p:nvPr/>
        </p:nvGraphicFramePr>
        <p:xfrm>
          <a:off x="5251210" y="4642839"/>
          <a:ext cx="486410" cy="109854"/>
        </p:xfrm>
        <a:graphic>
          <a:graphicData uri="http://schemas.openxmlformats.org/drawingml/2006/table">
            <a:tbl>
              <a:tblPr/>
              <a:tblGrid>
                <a:gridCol w="168910"/>
                <a:gridCol w="204470"/>
                <a:gridCol w="113030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35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35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46355" algn="l" rtl="0" eaLnBrk="0">
                        <a:lnSpc>
                          <a:spcPct val="86000"/>
                        </a:lnSpc>
                      </a:pP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300" dirty="0"/>
                    </a:p>
                  </a:txBody>
                  <a:tcPr marL="0" marR="0" marT="47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3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3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3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95" name="textbox 2095"/>
          <p:cNvSpPr/>
          <p:nvPr/>
        </p:nvSpPr>
        <p:spPr>
          <a:xfrm>
            <a:off x="5506168" y="4440148"/>
            <a:ext cx="308609" cy="1778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201930" algn="l" rtl="0" eaLnBrk="0">
              <a:lnSpc>
                <a:spcPct val="86000"/>
              </a:lnSpc>
            </a:pP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400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  <a:p>
            <a:pPr algn="l" rtl="0" eaLnBrk="0">
              <a:lnSpc>
                <a:spcPct val="120000"/>
              </a:lnSpc>
            </a:pPr>
            <a:endParaRPr lang="en-US" altLang="en-US" sz="400" dirty="0"/>
          </a:p>
          <a:p>
            <a:pPr marL="12700" algn="l" rtl="0" eaLnBrk="0">
              <a:lnSpc>
                <a:spcPct val="86000"/>
              </a:lnSpc>
              <a:spcBef>
                <a:spcPts val="5"/>
              </a:spcBef>
            </a:pP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310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pic>
        <p:nvPicPr>
          <p:cNvPr id="2096" name="picture 209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261715" y="4457972"/>
            <a:ext cx="481986" cy="108519"/>
          </a:xfrm>
          <a:prstGeom prst="rect">
            <a:avLst/>
          </a:prstGeom>
        </p:spPr>
      </p:pic>
      <p:sp>
        <p:nvSpPr>
          <p:cNvPr id="2097" name="textbox 2097"/>
          <p:cNvSpPr/>
          <p:nvPr/>
        </p:nvSpPr>
        <p:spPr>
          <a:xfrm>
            <a:off x="3648711" y="4958541"/>
            <a:ext cx="331470" cy="1943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Featur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es</a:t>
            </a:r>
            <a:endParaRPr lang="en-US" altLang="en-US" sz="300" dirty="0"/>
          </a:p>
          <a:p>
            <a:pPr algn="l" rtl="0" eaLnBrk="0">
              <a:lnSpc>
                <a:spcPct val="111000"/>
              </a:lnSpc>
            </a:pPr>
            <a:endParaRPr lang="en-US" altLang="en-US" sz="500" dirty="0"/>
          </a:p>
          <a:p>
            <a:pPr marL="13335" algn="l" rtl="0" eaLnBrk="0">
              <a:lnSpc>
                <a:spcPct val="72000"/>
              </a:lnSpc>
              <a:spcBef>
                <a:spcPts val="5"/>
              </a:spcBef>
            </a:pPr>
            <a:r>
              <a:rPr sz="4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4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Handicapped</a:t>
            </a:r>
            <a:endParaRPr lang="en-US" altLang="en-US" sz="300" dirty="0"/>
          </a:p>
        </p:txBody>
      </p:sp>
      <p:pic>
        <p:nvPicPr>
          <p:cNvPr id="2098" name="picture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4601322" y="4646495"/>
            <a:ext cx="371613" cy="102753"/>
          </a:xfrm>
          <a:prstGeom prst="rect">
            <a:avLst/>
          </a:prstGeom>
        </p:spPr>
      </p:pic>
      <p:pic>
        <p:nvPicPr>
          <p:cNvPr id="2099" name="picture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4613859" y="4659824"/>
            <a:ext cx="506388" cy="91315"/>
          </a:xfrm>
          <a:prstGeom prst="rect">
            <a:avLst/>
          </a:prstGeom>
        </p:spPr>
      </p:pic>
      <p:pic>
        <p:nvPicPr>
          <p:cNvPr id="2100" name="picture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8298208" y="4065587"/>
            <a:ext cx="255230" cy="180911"/>
          </a:xfrm>
          <a:prstGeom prst="rect">
            <a:avLst/>
          </a:prstGeom>
        </p:spPr>
      </p:pic>
      <p:sp>
        <p:nvSpPr>
          <p:cNvPr id="2101" name="textbox 2101"/>
          <p:cNvSpPr/>
          <p:nvPr/>
        </p:nvSpPr>
        <p:spPr>
          <a:xfrm>
            <a:off x="1952029" y="4686715"/>
            <a:ext cx="316229" cy="1879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1000"/>
              </a:lnSpc>
            </a:pPr>
            <a:r>
              <a:rPr sz="6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r>
              <a:rPr sz="6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endParaRPr lang="en-US" altLang="en-US" sz="500" dirty="0"/>
          </a:p>
          <a:p>
            <a:pPr algn="l" rtl="0" eaLnBrk="0">
              <a:lnSpc>
                <a:spcPct val="103000"/>
              </a:lnSpc>
            </a:pPr>
            <a:endParaRPr lang="en-US" altLang="en-US" sz="200" dirty="0"/>
          </a:p>
          <a:p>
            <a:pPr marL="12700" algn="l" rtl="0" eaLnBrk="0">
              <a:lnSpc>
                <a:spcPct val="72000"/>
              </a:lnSpc>
              <a:spcBef>
                <a:spcPts val="0"/>
              </a:spcBef>
            </a:pPr>
            <a:r>
              <a:rPr sz="6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r>
              <a:rPr sz="6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Speed</a:t>
            </a:r>
            <a:endParaRPr lang="en-US" altLang="en-US" sz="500" dirty="0"/>
          </a:p>
        </p:txBody>
      </p:sp>
      <p:sp>
        <p:nvSpPr>
          <p:cNvPr id="2102" name="textbox 2102"/>
          <p:cNvSpPr/>
          <p:nvPr/>
        </p:nvSpPr>
        <p:spPr>
          <a:xfrm rot="16200000">
            <a:off x="125725" y="5389882"/>
            <a:ext cx="381634" cy="1536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22000"/>
              </a:lnSpc>
            </a:pPr>
            <a:endParaRPr lang="en-US" altLang="en-US" sz="300" dirty="0"/>
          </a:p>
          <a:p>
            <a:pPr marL="15875" algn="l" rtl="0" eaLnBrk="0">
              <a:lnSpc>
                <a:spcPct val="82000"/>
              </a:lnSpc>
              <a:spcBef>
                <a:spcPts val="0"/>
              </a:spcBef>
              <a:tabLst>
                <a:tab pos="27940" algn="l"/>
              </a:tabLst>
            </a:pP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5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ranularity</a:t>
            </a:r>
            <a:endParaRPr lang="en-US" altLang="en-US" sz="500" dirty="0"/>
          </a:p>
        </p:txBody>
      </p:sp>
      <p:pic>
        <p:nvPicPr>
          <p:cNvPr id="2103" name="picture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254447" y="5641505"/>
            <a:ext cx="123922" cy="2896"/>
          </a:xfrm>
          <a:prstGeom prst="rect">
            <a:avLst/>
          </a:prstGeom>
        </p:spPr>
      </p:pic>
      <p:sp>
        <p:nvSpPr>
          <p:cNvPr id="2104" name="textbox 2104"/>
          <p:cNvSpPr/>
          <p:nvPr/>
        </p:nvSpPr>
        <p:spPr>
          <a:xfrm>
            <a:off x="3967383" y="4213529"/>
            <a:ext cx="1184275" cy="844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1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0.0</a:t>
            </a:r>
            <a:r>
              <a:rPr sz="300" strike="sngStrike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</a:t>
            </a:r>
            <a:r>
              <a:rPr sz="300" strike="sngStrike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</a:t>
            </a:r>
            <a:r>
              <a:rPr sz="300" u="sng" spc="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FFFFFF"/>
                  </a:solidFill>
                </a:uFill>
                <a:latin typeface="Arial" panose="020B0604020202020204"/>
                <a:ea typeface="Arial" panose="020B0604020202020204"/>
                <a:cs typeface="Arial" panose="020B0604020202020204"/>
              </a:rPr>
              <a:t> 50  0.0                   </a:t>
            </a:r>
            <a:r>
              <a:rPr sz="300" strike="sngStrike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50</a:t>
            </a:r>
            <a:endParaRPr lang="en-US" altLang="en-US" sz="300" dirty="0"/>
          </a:p>
        </p:txBody>
      </p:sp>
      <p:pic>
        <p:nvPicPr>
          <p:cNvPr id="2107" name="picture 210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6289522" y="4084557"/>
            <a:ext cx="273395" cy="142970"/>
          </a:xfrm>
          <a:prstGeom prst="rect">
            <a:avLst/>
          </a:prstGeom>
        </p:spPr>
      </p:pic>
      <p:sp>
        <p:nvSpPr>
          <p:cNvPr id="2110" name="textbox 2110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</a:t>
            </a:r>
            <a:endParaRPr lang="en-US" altLang="en-US" sz="900" dirty="0"/>
          </a:p>
        </p:txBody>
      </p:sp>
      <p:pic>
        <p:nvPicPr>
          <p:cNvPr id="2111" name="picture 21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7981215" y="4076692"/>
            <a:ext cx="222531" cy="158702"/>
          </a:xfrm>
          <a:prstGeom prst="rect">
            <a:avLst/>
          </a:prstGeom>
        </p:spPr>
      </p:pic>
      <p:pic>
        <p:nvPicPr>
          <p:cNvPr id="2112" name="picture 211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7339961" y="4064661"/>
            <a:ext cx="172121" cy="182762"/>
          </a:xfrm>
          <a:prstGeom prst="rect">
            <a:avLst/>
          </a:prstGeom>
        </p:spPr>
      </p:pic>
      <p:pic>
        <p:nvPicPr>
          <p:cNvPr id="2113" name="picture 211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6666462" y="4074378"/>
            <a:ext cx="186199" cy="162866"/>
          </a:xfrm>
          <a:prstGeom prst="rect">
            <a:avLst/>
          </a:prstGeom>
        </p:spPr>
      </p:pic>
      <p:sp>
        <p:nvSpPr>
          <p:cNvPr id="2114" name="path"/>
          <p:cNvSpPr/>
          <p:nvPr/>
        </p:nvSpPr>
        <p:spPr>
          <a:xfrm>
            <a:off x="3573760" y="4241544"/>
            <a:ext cx="69842" cy="411854"/>
          </a:xfrm>
          <a:custGeom>
            <a:avLst/>
            <a:gdLst/>
            <a:ahLst/>
            <a:cxnLst/>
            <a:rect l="0" t="0" r="0" b="0"/>
            <a:pathLst>
              <a:path w="109" h="648">
                <a:moveTo>
                  <a:pt x="2" y="0"/>
                </a:moveTo>
                <a:lnTo>
                  <a:pt x="107" y="324"/>
                </a:lnTo>
                <a:lnTo>
                  <a:pt x="2" y="647"/>
                </a:lnTo>
              </a:path>
            </a:pathLst>
          </a:custGeom>
          <a:noFill/>
          <a:ln w="3681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115" name="picture 2115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7679662" y="4071602"/>
            <a:ext cx="159404" cy="168418"/>
          </a:xfrm>
          <a:prstGeom prst="rect">
            <a:avLst/>
          </a:prstGeom>
        </p:spPr>
      </p:pic>
      <p:pic>
        <p:nvPicPr>
          <p:cNvPr id="2116" name="picture 2116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7011613" y="4073453"/>
            <a:ext cx="162130" cy="165179"/>
          </a:xfrm>
          <a:prstGeom prst="rect">
            <a:avLst/>
          </a:prstGeom>
        </p:spPr>
      </p:pic>
      <p:grpSp>
        <p:nvGrpSpPr>
          <p:cNvPr id="456" name="group 456"/>
          <p:cNvGrpSpPr/>
          <p:nvPr/>
        </p:nvGrpSpPr>
        <p:grpSpPr>
          <a:xfrm rot="21600000">
            <a:off x="5283762" y="4659824"/>
            <a:ext cx="342029" cy="76095"/>
            <a:chOff x="0" y="0"/>
            <a:chExt cx="342029" cy="76095"/>
          </a:xfrm>
        </p:grpSpPr>
        <p:sp>
          <p:nvSpPr>
            <p:cNvPr id="2117" name="path"/>
            <p:cNvSpPr/>
            <p:nvPr/>
          </p:nvSpPr>
          <p:spPr>
            <a:xfrm>
              <a:off x="0" y="0"/>
              <a:ext cx="137235" cy="76095"/>
            </a:xfrm>
            <a:custGeom>
              <a:avLst/>
              <a:gdLst/>
              <a:ahLst/>
              <a:cxnLst/>
              <a:rect l="0" t="0" r="0" b="0"/>
              <a:pathLst>
                <a:path w="216" h="119">
                  <a:moveTo>
                    <a:pt x="1" y="118"/>
                  </a:moveTo>
                  <a:lnTo>
                    <a:pt x="214" y="118"/>
                  </a:lnTo>
                  <a:lnTo>
                    <a:pt x="214" y="1"/>
                  </a:lnTo>
                  <a:lnTo>
                    <a:pt x="1" y="1"/>
                  </a:lnTo>
                  <a:lnTo>
                    <a:pt x="1" y="118"/>
                  </a:lnTo>
                  <a:close/>
                </a:path>
              </a:pathLst>
            </a:custGeom>
            <a:noFill/>
            <a:ln w="190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18" name="path"/>
            <p:cNvSpPr/>
            <p:nvPr/>
          </p:nvSpPr>
          <p:spPr>
            <a:xfrm>
              <a:off x="135310" y="0"/>
              <a:ext cx="206719" cy="76095"/>
            </a:xfrm>
            <a:custGeom>
              <a:avLst/>
              <a:gdLst/>
              <a:ahLst/>
              <a:cxnLst/>
              <a:rect l="0" t="0" r="0" b="0"/>
              <a:pathLst>
                <a:path w="325" h="119">
                  <a:moveTo>
                    <a:pt x="1" y="118"/>
                  </a:moveTo>
                  <a:lnTo>
                    <a:pt x="324" y="118"/>
                  </a:lnTo>
                  <a:lnTo>
                    <a:pt x="324" y="1"/>
                  </a:lnTo>
                  <a:lnTo>
                    <a:pt x="1" y="1"/>
                  </a:lnTo>
                  <a:lnTo>
                    <a:pt x="1" y="118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190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119" name="textbox 2119"/>
          <p:cNvSpPr/>
          <p:nvPr/>
        </p:nvSpPr>
        <p:spPr>
          <a:xfrm>
            <a:off x="7203390" y="1390283"/>
            <a:ext cx="173989" cy="2190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1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endParaRPr lang="en-US" altLang="en-US" sz="1500" dirty="0"/>
          </a:p>
        </p:txBody>
      </p:sp>
      <p:sp>
        <p:nvSpPr>
          <p:cNvPr id="2120" name="rect"/>
          <p:cNvSpPr/>
          <p:nvPr/>
        </p:nvSpPr>
        <p:spPr>
          <a:xfrm>
            <a:off x="4021053" y="4473191"/>
            <a:ext cx="268426" cy="78081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58" name="group 458"/>
          <p:cNvGrpSpPr/>
          <p:nvPr/>
        </p:nvGrpSpPr>
        <p:grpSpPr>
          <a:xfrm rot="21600000">
            <a:off x="4021053" y="4659824"/>
            <a:ext cx="268426" cy="76095"/>
            <a:chOff x="0" y="0"/>
            <a:chExt cx="268426" cy="76095"/>
          </a:xfrm>
        </p:grpSpPr>
        <p:sp>
          <p:nvSpPr>
            <p:cNvPr id="2121" name="path"/>
            <p:cNvSpPr/>
            <p:nvPr/>
          </p:nvSpPr>
          <p:spPr>
            <a:xfrm>
              <a:off x="0" y="0"/>
              <a:ext cx="81134" cy="76095"/>
            </a:xfrm>
            <a:custGeom>
              <a:avLst/>
              <a:gdLst/>
              <a:ahLst/>
              <a:cxnLst/>
              <a:rect l="0" t="0" r="0" b="0"/>
              <a:pathLst>
                <a:path w="127" h="119">
                  <a:moveTo>
                    <a:pt x="1" y="118"/>
                  </a:moveTo>
                  <a:lnTo>
                    <a:pt x="126" y="118"/>
                  </a:lnTo>
                  <a:lnTo>
                    <a:pt x="126" y="1"/>
                  </a:lnTo>
                  <a:lnTo>
                    <a:pt x="1" y="1"/>
                  </a:lnTo>
                  <a:lnTo>
                    <a:pt x="1" y="118"/>
                  </a:lnTo>
                  <a:close/>
                </a:path>
              </a:pathLst>
            </a:custGeom>
            <a:noFill/>
            <a:ln w="190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22" name="path"/>
            <p:cNvSpPr/>
            <p:nvPr/>
          </p:nvSpPr>
          <p:spPr>
            <a:xfrm>
              <a:off x="79209" y="0"/>
              <a:ext cx="189217" cy="76095"/>
            </a:xfrm>
            <a:custGeom>
              <a:avLst/>
              <a:gdLst/>
              <a:ahLst/>
              <a:cxnLst/>
              <a:rect l="0" t="0" r="0" b="0"/>
              <a:pathLst>
                <a:path w="297" h="119">
                  <a:moveTo>
                    <a:pt x="1" y="118"/>
                  </a:moveTo>
                  <a:lnTo>
                    <a:pt x="296" y="118"/>
                  </a:lnTo>
                  <a:lnTo>
                    <a:pt x="296" y="1"/>
                  </a:lnTo>
                  <a:lnTo>
                    <a:pt x="1" y="1"/>
                  </a:lnTo>
                  <a:lnTo>
                    <a:pt x="1" y="118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190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123" name="textbox 2123"/>
          <p:cNvSpPr/>
          <p:nvPr/>
        </p:nvSpPr>
        <p:spPr>
          <a:xfrm>
            <a:off x="3648363" y="4421884"/>
            <a:ext cx="162560" cy="1809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3335" algn="l" rtl="0" eaLnBrk="0">
              <a:lnSpc>
                <a:spcPct val="87000"/>
              </a:lnSpc>
            </a:pPr>
            <a:r>
              <a:rPr sz="3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300" dirty="0"/>
          </a:p>
          <a:p>
            <a:pPr marL="12700" algn="l" rtl="0" eaLnBrk="0">
              <a:lnSpc>
                <a:spcPct val="89000"/>
              </a:lnSpc>
              <a:spcBef>
                <a:spcPts val="105"/>
              </a:spcBef>
            </a:pP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height</a:t>
            </a:r>
            <a:r>
              <a:rPr sz="3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300" dirty="0"/>
          </a:p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ts val="380"/>
              </a:lnSpc>
            </a:pPr>
            <a:r>
              <a:rPr sz="3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endParaRPr lang="en-US" altLang="en-US" sz="300" dirty="0"/>
          </a:p>
        </p:txBody>
      </p:sp>
      <p:sp>
        <p:nvSpPr>
          <p:cNvPr id="2124" name="path"/>
          <p:cNvSpPr/>
          <p:nvPr/>
        </p:nvSpPr>
        <p:spPr>
          <a:xfrm>
            <a:off x="4628416" y="4281896"/>
            <a:ext cx="502038" cy="22876"/>
          </a:xfrm>
          <a:custGeom>
            <a:avLst/>
            <a:gdLst/>
            <a:ahLst/>
            <a:cxnLst/>
            <a:rect l="0" t="0" r="0" b="0"/>
            <a:pathLst>
              <a:path w="790" h="36">
                <a:moveTo>
                  <a:pt x="1" y="16"/>
                </a:moveTo>
                <a:cubicBezTo>
                  <a:pt x="1" y="25"/>
                  <a:pt x="7" y="34"/>
                  <a:pt x="16" y="34"/>
                </a:cubicBezTo>
                <a:cubicBezTo>
                  <a:pt x="25" y="34"/>
                  <a:pt x="34" y="25"/>
                  <a:pt x="34" y="16"/>
                </a:cubicBezTo>
                <a:cubicBezTo>
                  <a:pt x="34" y="7"/>
                  <a:pt x="25" y="1"/>
                  <a:pt x="16" y="1"/>
                </a:cubicBezTo>
                <a:cubicBezTo>
                  <a:pt x="7" y="1"/>
                  <a:pt x="1" y="7"/>
                  <a:pt x="1" y="16"/>
                </a:cubicBezTo>
              </a:path>
              <a:path w="790" h="36">
                <a:moveTo>
                  <a:pt x="755" y="16"/>
                </a:moveTo>
                <a:cubicBezTo>
                  <a:pt x="755" y="25"/>
                  <a:pt x="761" y="34"/>
                  <a:pt x="770" y="34"/>
                </a:cubicBezTo>
                <a:cubicBezTo>
                  <a:pt x="780" y="34"/>
                  <a:pt x="789" y="25"/>
                  <a:pt x="789" y="16"/>
                </a:cubicBezTo>
                <a:cubicBezTo>
                  <a:pt x="789" y="7"/>
                  <a:pt x="780" y="1"/>
                  <a:pt x="770" y="1"/>
                </a:cubicBezTo>
                <a:cubicBezTo>
                  <a:pt x="761" y="1"/>
                  <a:pt x="755" y="7"/>
                  <a:pt x="755" y="16"/>
                </a:cubicBezTo>
              </a:path>
            </a:pathLst>
          </a:custGeom>
          <a:solidFill>
            <a:srgbClr val="002960">
              <a:alpha val="100000"/>
            </a:srgbClr>
          </a:solidFill>
          <a:ln w="1907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25" name="path"/>
          <p:cNvSpPr/>
          <p:nvPr/>
        </p:nvSpPr>
        <p:spPr>
          <a:xfrm>
            <a:off x="4640070" y="4293727"/>
            <a:ext cx="480810" cy="2741"/>
          </a:xfrm>
          <a:custGeom>
            <a:avLst/>
            <a:gdLst/>
            <a:ahLst/>
            <a:cxnLst/>
            <a:rect l="0" t="0" r="0" b="0"/>
            <a:pathLst>
              <a:path w="757" h="4">
                <a:moveTo>
                  <a:pt x="0" y="2"/>
                </a:moveTo>
                <a:lnTo>
                  <a:pt x="757" y="2"/>
                </a:lnTo>
              </a:path>
            </a:pathLst>
          </a:custGeom>
          <a:noFill/>
          <a:ln w="2760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26" name="rect"/>
          <p:cNvSpPr/>
          <p:nvPr/>
        </p:nvSpPr>
        <p:spPr>
          <a:xfrm>
            <a:off x="4866824" y="4251237"/>
            <a:ext cx="1926" cy="76190"/>
          </a:xfrm>
          <a:prstGeom prst="rect">
            <a:avLst/>
          </a:prstGeom>
          <a:solidFill>
            <a:srgbClr val="FFFFFF">
              <a:alpha val="96078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27" name="rect"/>
          <p:cNvSpPr/>
          <p:nvPr/>
        </p:nvSpPr>
        <p:spPr>
          <a:xfrm>
            <a:off x="4866824" y="4250291"/>
            <a:ext cx="241420" cy="78080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60" name="group 460"/>
          <p:cNvGrpSpPr/>
          <p:nvPr/>
        </p:nvGrpSpPr>
        <p:grpSpPr>
          <a:xfrm rot="21600000">
            <a:off x="4008574" y="4280005"/>
            <a:ext cx="554282" cy="22781"/>
            <a:chOff x="0" y="0"/>
            <a:chExt cx="554282" cy="22781"/>
          </a:xfrm>
        </p:grpSpPr>
        <p:sp>
          <p:nvSpPr>
            <p:cNvPr id="2128" name="path"/>
            <p:cNvSpPr/>
            <p:nvPr/>
          </p:nvSpPr>
          <p:spPr>
            <a:xfrm>
              <a:off x="0" y="0"/>
              <a:ext cx="554282" cy="22781"/>
            </a:xfrm>
            <a:custGeom>
              <a:avLst/>
              <a:gdLst/>
              <a:ahLst/>
              <a:cxnLst/>
              <a:rect l="0" t="0" r="0" b="0"/>
              <a:pathLst>
                <a:path w="872" h="35">
                  <a:moveTo>
                    <a:pt x="1" y="16"/>
                  </a:moveTo>
                  <a:cubicBezTo>
                    <a:pt x="1" y="25"/>
                    <a:pt x="7" y="34"/>
                    <a:pt x="16" y="34"/>
                  </a:cubicBezTo>
                  <a:cubicBezTo>
                    <a:pt x="25" y="34"/>
                    <a:pt x="34" y="25"/>
                    <a:pt x="34" y="16"/>
                  </a:cubicBezTo>
                  <a:cubicBezTo>
                    <a:pt x="34" y="7"/>
                    <a:pt x="25" y="1"/>
                    <a:pt x="16" y="1"/>
                  </a:cubicBezTo>
                  <a:cubicBezTo>
                    <a:pt x="7" y="1"/>
                    <a:pt x="1" y="7"/>
                    <a:pt x="1" y="16"/>
                  </a:cubicBezTo>
                </a:path>
                <a:path w="872" h="35">
                  <a:moveTo>
                    <a:pt x="837" y="16"/>
                  </a:moveTo>
                  <a:cubicBezTo>
                    <a:pt x="837" y="25"/>
                    <a:pt x="843" y="34"/>
                    <a:pt x="853" y="34"/>
                  </a:cubicBezTo>
                  <a:cubicBezTo>
                    <a:pt x="862" y="34"/>
                    <a:pt x="871" y="25"/>
                    <a:pt x="871" y="16"/>
                  </a:cubicBezTo>
                  <a:cubicBezTo>
                    <a:pt x="871" y="7"/>
                    <a:pt x="862" y="1"/>
                    <a:pt x="853" y="1"/>
                  </a:cubicBezTo>
                  <a:cubicBezTo>
                    <a:pt x="843" y="1"/>
                    <a:pt x="837" y="7"/>
                    <a:pt x="837" y="16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907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29" name="path"/>
            <p:cNvSpPr/>
            <p:nvPr/>
          </p:nvSpPr>
          <p:spPr>
            <a:xfrm>
              <a:off x="14666" y="10980"/>
              <a:ext cx="530050" cy="2741"/>
            </a:xfrm>
            <a:custGeom>
              <a:avLst/>
              <a:gdLst/>
              <a:ahLst/>
              <a:cxnLst/>
              <a:rect l="0" t="0" r="0" b="0"/>
              <a:pathLst>
                <a:path w="834" h="4">
                  <a:moveTo>
                    <a:pt x="0" y="2"/>
                  </a:moveTo>
                  <a:lnTo>
                    <a:pt x="834" y="2"/>
                  </a:lnTo>
                </a:path>
              </a:pathLst>
            </a:custGeom>
            <a:noFill/>
            <a:ln w="2760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130" name="rect"/>
          <p:cNvSpPr/>
          <p:nvPr/>
        </p:nvSpPr>
        <p:spPr>
          <a:xfrm>
            <a:off x="4071419" y="4250511"/>
            <a:ext cx="243554" cy="7609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31" name="textbox 2131"/>
          <p:cNvSpPr/>
          <p:nvPr/>
        </p:nvSpPr>
        <p:spPr>
          <a:xfrm>
            <a:off x="4421644" y="1392715"/>
            <a:ext cx="134620" cy="2165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</a:t>
            </a:r>
            <a:endParaRPr lang="en-US" altLang="en-US" sz="1500" dirty="0"/>
          </a:p>
        </p:txBody>
      </p:sp>
      <p:sp>
        <p:nvSpPr>
          <p:cNvPr id="2132" name="textbox 2132"/>
          <p:cNvSpPr/>
          <p:nvPr/>
        </p:nvSpPr>
        <p:spPr>
          <a:xfrm>
            <a:off x="3646317" y="4242316"/>
            <a:ext cx="199389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5240" algn="l" rtl="0" eaLnBrk="0">
              <a:lnSpc>
                <a:spcPct val="89000"/>
              </a:lnSpc>
            </a:pP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300" b="1" spc="1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300" dirty="0"/>
          </a:p>
          <a:p>
            <a:pPr marL="12700" algn="l" rtl="0" eaLnBrk="0">
              <a:lnSpc>
                <a:spcPts val="380"/>
              </a:lnSpc>
              <a:spcBef>
                <a:spcPts val="75"/>
              </a:spcBef>
            </a:pPr>
            <a:r>
              <a:rPr sz="300" spc="2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</a:t>
            </a:r>
            <a:r>
              <a:rPr sz="3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300" dirty="0"/>
          </a:p>
        </p:txBody>
      </p:sp>
      <p:pic>
        <p:nvPicPr>
          <p:cNvPr id="2133" name="picture 213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734767" y="4662885"/>
            <a:ext cx="2272027" cy="6350"/>
          </a:xfrm>
          <a:prstGeom prst="rect">
            <a:avLst/>
          </a:prstGeom>
        </p:spPr>
      </p:pic>
      <p:sp>
        <p:nvSpPr>
          <p:cNvPr id="2134" name="rect"/>
          <p:cNvSpPr/>
          <p:nvPr/>
        </p:nvSpPr>
        <p:spPr>
          <a:xfrm>
            <a:off x="734767" y="5185273"/>
            <a:ext cx="2272027" cy="627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35" name="textbox 2135"/>
          <p:cNvSpPr/>
          <p:nvPr/>
        </p:nvSpPr>
        <p:spPr>
          <a:xfrm>
            <a:off x="425894" y="5362114"/>
            <a:ext cx="241300" cy="1003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Level</a:t>
            </a:r>
            <a:r>
              <a:rPr sz="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500" dirty="0"/>
          </a:p>
        </p:txBody>
      </p:sp>
      <p:sp>
        <p:nvSpPr>
          <p:cNvPr id="2136" name="textbox 2136"/>
          <p:cNvSpPr/>
          <p:nvPr/>
        </p:nvSpPr>
        <p:spPr>
          <a:xfrm>
            <a:off x="425894" y="4878493"/>
            <a:ext cx="241300" cy="1003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Level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500" dirty="0"/>
          </a:p>
        </p:txBody>
      </p:sp>
      <p:sp>
        <p:nvSpPr>
          <p:cNvPr id="2137" name="textbox 2137"/>
          <p:cNvSpPr/>
          <p:nvPr/>
        </p:nvSpPr>
        <p:spPr>
          <a:xfrm>
            <a:off x="3647084" y="4664026"/>
            <a:ext cx="163195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0000"/>
              </a:lnSpc>
            </a:pP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Speed</a:t>
            </a:r>
            <a:r>
              <a:rPr sz="300" b="1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300" dirty="0"/>
          </a:p>
          <a:p>
            <a:pPr marL="13970" algn="l" rtl="0" eaLnBrk="0">
              <a:lnSpc>
                <a:spcPts val="380"/>
              </a:lnSpc>
              <a:spcBef>
                <a:spcPts val="70"/>
              </a:spcBef>
            </a:pPr>
            <a:r>
              <a:rPr sz="3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300" spc="3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3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300" dirty="0"/>
          </a:p>
        </p:txBody>
      </p:sp>
      <p:sp>
        <p:nvSpPr>
          <p:cNvPr id="2138" name="textbox 2138"/>
          <p:cNvSpPr/>
          <p:nvPr/>
        </p:nvSpPr>
        <p:spPr>
          <a:xfrm>
            <a:off x="8258551" y="4259320"/>
            <a:ext cx="318134" cy="704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3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tric</a:t>
            </a:r>
            <a:r>
              <a:rPr sz="3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300" dirty="0"/>
          </a:p>
        </p:txBody>
      </p:sp>
      <p:pic>
        <p:nvPicPr>
          <p:cNvPr id="2139" name="picture 2139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5035841" y="4858901"/>
            <a:ext cx="100101" cy="98688"/>
          </a:xfrm>
          <a:prstGeom prst="rect">
            <a:avLst/>
          </a:prstGeom>
        </p:spPr>
      </p:pic>
      <p:sp>
        <p:nvSpPr>
          <p:cNvPr id="2140" name="textbox 2140"/>
          <p:cNvSpPr/>
          <p:nvPr/>
        </p:nvSpPr>
        <p:spPr>
          <a:xfrm>
            <a:off x="7591866" y="4259320"/>
            <a:ext cx="297179" cy="628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3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Ener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gy</a:t>
            </a:r>
            <a:r>
              <a:rPr sz="3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storage</a:t>
            </a:r>
            <a:endParaRPr lang="en-US" altLang="en-US" sz="300" dirty="0"/>
          </a:p>
        </p:txBody>
      </p:sp>
      <p:pic>
        <p:nvPicPr>
          <p:cNvPr id="2141" name="picture 2141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4278129" y="4858901"/>
            <a:ext cx="93613" cy="95947"/>
          </a:xfrm>
          <a:prstGeom prst="rect">
            <a:avLst/>
          </a:prstGeom>
        </p:spPr>
      </p:pic>
      <p:pic>
        <p:nvPicPr>
          <p:cNvPr id="2142" name="picture 2142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4102488" y="4858901"/>
            <a:ext cx="93613" cy="95947"/>
          </a:xfrm>
          <a:prstGeom prst="rect">
            <a:avLst/>
          </a:prstGeom>
        </p:spPr>
      </p:pic>
      <p:pic>
        <p:nvPicPr>
          <p:cNvPr id="2143" name="picture 2143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5467298" y="4858901"/>
            <a:ext cx="93613" cy="95947"/>
          </a:xfrm>
          <a:prstGeom prst="rect">
            <a:avLst/>
          </a:prstGeom>
        </p:spPr>
      </p:pic>
      <p:pic>
        <p:nvPicPr>
          <p:cNvPr id="2144" name="picture 2144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21600000">
            <a:off x="5291656" y="4858901"/>
            <a:ext cx="93613" cy="95947"/>
          </a:xfrm>
          <a:prstGeom prst="rect">
            <a:avLst/>
          </a:prstGeom>
        </p:spPr>
      </p:pic>
      <p:pic>
        <p:nvPicPr>
          <p:cNvPr id="2145" name="picture 2145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4684560" y="4858901"/>
            <a:ext cx="93613" cy="95947"/>
          </a:xfrm>
          <a:prstGeom prst="rect">
            <a:avLst/>
          </a:prstGeom>
        </p:spPr>
      </p:pic>
      <p:pic>
        <p:nvPicPr>
          <p:cNvPr id="2146" name="picture 2146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21600000">
            <a:off x="4453307" y="4858901"/>
            <a:ext cx="93613" cy="95947"/>
          </a:xfrm>
          <a:prstGeom prst="rect">
            <a:avLst/>
          </a:prstGeom>
        </p:spPr>
      </p:pic>
      <p:pic>
        <p:nvPicPr>
          <p:cNvPr id="2147" name="picture 2147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4860201" y="4858901"/>
            <a:ext cx="93613" cy="95947"/>
          </a:xfrm>
          <a:prstGeom prst="rect">
            <a:avLst/>
          </a:prstGeom>
        </p:spPr>
      </p:pic>
      <p:pic>
        <p:nvPicPr>
          <p:cNvPr id="2148" name="picture 2148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21600000">
            <a:off x="5642938" y="4858901"/>
            <a:ext cx="93150" cy="95947"/>
          </a:xfrm>
          <a:prstGeom prst="rect">
            <a:avLst/>
          </a:prstGeom>
        </p:spPr>
      </p:pic>
      <p:pic>
        <p:nvPicPr>
          <p:cNvPr id="2149" name="picture 2149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21600000">
            <a:off x="3994039" y="4235292"/>
            <a:ext cx="79307" cy="108424"/>
          </a:xfrm>
          <a:prstGeom prst="rect">
            <a:avLst/>
          </a:prstGeom>
        </p:spPr>
      </p:pic>
      <p:sp>
        <p:nvSpPr>
          <p:cNvPr id="2150" name="textbox 2150"/>
          <p:cNvSpPr/>
          <p:nvPr/>
        </p:nvSpPr>
        <p:spPr>
          <a:xfrm>
            <a:off x="8269533" y="4816204"/>
            <a:ext cx="251459" cy="704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Communi-</a:t>
            </a:r>
            <a:endParaRPr lang="en-US" altLang="en-US" sz="300" dirty="0"/>
          </a:p>
        </p:txBody>
      </p:sp>
      <p:sp>
        <p:nvSpPr>
          <p:cNvPr id="2151" name="path"/>
          <p:cNvSpPr/>
          <p:nvPr/>
        </p:nvSpPr>
        <p:spPr>
          <a:xfrm>
            <a:off x="3658056" y="4608982"/>
            <a:ext cx="2147121" cy="3655"/>
          </a:xfrm>
          <a:custGeom>
            <a:avLst/>
            <a:gdLst/>
            <a:ahLst/>
            <a:cxnLst/>
            <a:rect l="0" t="0" r="0" b="0"/>
            <a:pathLst>
              <a:path w="3381" h="5">
                <a:moveTo>
                  <a:pt x="0" y="2"/>
                </a:moveTo>
                <a:lnTo>
                  <a:pt x="3381" y="2"/>
                </a:lnTo>
              </a:path>
            </a:pathLst>
          </a:custGeom>
          <a:noFill/>
          <a:ln w="3681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52" name="path"/>
          <p:cNvSpPr/>
          <p:nvPr/>
        </p:nvSpPr>
        <p:spPr>
          <a:xfrm>
            <a:off x="3658056" y="4819152"/>
            <a:ext cx="2147121" cy="3655"/>
          </a:xfrm>
          <a:custGeom>
            <a:avLst/>
            <a:gdLst/>
            <a:ahLst/>
            <a:cxnLst/>
            <a:rect l="0" t="0" r="0" b="0"/>
            <a:pathLst>
              <a:path w="3381" h="5">
                <a:moveTo>
                  <a:pt x="0" y="2"/>
                </a:moveTo>
                <a:lnTo>
                  <a:pt x="3381" y="2"/>
                </a:lnTo>
              </a:path>
            </a:pathLst>
          </a:custGeom>
          <a:noFill/>
          <a:ln w="3681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53" name="path"/>
          <p:cNvSpPr/>
          <p:nvPr/>
        </p:nvSpPr>
        <p:spPr>
          <a:xfrm>
            <a:off x="3658056" y="4396984"/>
            <a:ext cx="2147121" cy="3655"/>
          </a:xfrm>
          <a:custGeom>
            <a:avLst/>
            <a:gdLst/>
            <a:ahLst/>
            <a:cxnLst/>
            <a:rect l="0" t="0" r="0" b="0"/>
            <a:pathLst>
              <a:path w="3381" h="5">
                <a:moveTo>
                  <a:pt x="0" y="2"/>
                </a:moveTo>
                <a:lnTo>
                  <a:pt x="3381" y="2"/>
                </a:lnTo>
              </a:path>
            </a:pathLst>
          </a:custGeom>
          <a:noFill/>
          <a:ln w="3681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54" name="path"/>
          <p:cNvSpPr/>
          <p:nvPr/>
        </p:nvSpPr>
        <p:spPr>
          <a:xfrm>
            <a:off x="734523" y="4112571"/>
            <a:ext cx="2271864" cy="2936"/>
          </a:xfrm>
          <a:custGeom>
            <a:avLst/>
            <a:gdLst/>
            <a:ahLst/>
            <a:cxnLst/>
            <a:rect l="0" t="0" r="0" b="0"/>
            <a:pathLst>
              <a:path w="3577" h="4">
                <a:moveTo>
                  <a:pt x="0" y="2"/>
                </a:moveTo>
                <a:lnTo>
                  <a:pt x="1877" y="2"/>
                </a:lnTo>
                <a:moveTo>
                  <a:pt x="1927" y="2"/>
                </a:moveTo>
                <a:lnTo>
                  <a:pt x="3577" y="2"/>
                </a:lnTo>
              </a:path>
            </a:pathLst>
          </a:custGeom>
          <a:noFill/>
          <a:ln w="2911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55" name="textbox 2155"/>
          <p:cNvSpPr/>
          <p:nvPr/>
        </p:nvSpPr>
        <p:spPr>
          <a:xfrm>
            <a:off x="3648662" y="4879223"/>
            <a:ext cx="190500" cy="660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Regio</a:t>
            </a:r>
            <a:r>
              <a:rPr sz="3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300" dirty="0"/>
          </a:p>
        </p:txBody>
      </p:sp>
      <p:sp>
        <p:nvSpPr>
          <p:cNvPr id="2156" name="textbox 2156"/>
          <p:cNvSpPr/>
          <p:nvPr/>
        </p:nvSpPr>
        <p:spPr>
          <a:xfrm>
            <a:off x="5401262" y="4746988"/>
            <a:ext cx="233045" cy="647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15</a:t>
            </a:r>
            <a:endParaRPr lang="en-US" altLang="en-US" sz="300" dirty="0"/>
          </a:p>
        </p:txBody>
      </p:sp>
      <p:sp>
        <p:nvSpPr>
          <p:cNvPr id="2157" name="textbox 2157"/>
          <p:cNvSpPr/>
          <p:nvPr/>
        </p:nvSpPr>
        <p:spPr>
          <a:xfrm>
            <a:off x="4088991" y="4755022"/>
            <a:ext cx="213359" cy="654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 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10</a:t>
            </a:r>
            <a:endParaRPr lang="en-US" altLang="en-US" sz="300" dirty="0"/>
          </a:p>
        </p:txBody>
      </p:sp>
      <p:sp>
        <p:nvSpPr>
          <p:cNvPr id="2158" name="path"/>
          <p:cNvSpPr/>
          <p:nvPr/>
        </p:nvSpPr>
        <p:spPr>
          <a:xfrm>
            <a:off x="670761" y="5104936"/>
            <a:ext cx="66051" cy="83914"/>
          </a:xfrm>
          <a:custGeom>
            <a:avLst/>
            <a:gdLst/>
            <a:ahLst/>
            <a:cxnLst/>
            <a:rect l="0" t="0" r="0" b="0"/>
            <a:pathLst>
              <a:path w="104" h="132">
                <a:moveTo>
                  <a:pt x="3" y="2"/>
                </a:moveTo>
                <a:lnTo>
                  <a:pt x="100" y="129"/>
                </a:lnTo>
              </a:path>
            </a:pathLst>
          </a:custGeom>
          <a:noFill/>
          <a:ln w="6309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59" name="path"/>
          <p:cNvSpPr/>
          <p:nvPr/>
        </p:nvSpPr>
        <p:spPr>
          <a:xfrm>
            <a:off x="4003777" y="4162599"/>
            <a:ext cx="1807888" cy="2741"/>
          </a:xfrm>
          <a:custGeom>
            <a:avLst/>
            <a:gdLst/>
            <a:ahLst/>
            <a:cxnLst/>
            <a:rect l="0" t="0" r="0" b="0"/>
            <a:pathLst>
              <a:path w="2847" h="4">
                <a:moveTo>
                  <a:pt x="958" y="2"/>
                </a:moveTo>
                <a:lnTo>
                  <a:pt x="1885" y="2"/>
                </a:lnTo>
                <a:moveTo>
                  <a:pt x="0" y="2"/>
                </a:moveTo>
                <a:lnTo>
                  <a:pt x="926" y="2"/>
                </a:lnTo>
                <a:moveTo>
                  <a:pt x="1920" y="2"/>
                </a:moveTo>
                <a:lnTo>
                  <a:pt x="2847" y="2"/>
                </a:lnTo>
              </a:path>
            </a:pathLst>
          </a:custGeom>
          <a:noFill/>
          <a:ln w="276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60" name="rect"/>
          <p:cNvSpPr/>
          <p:nvPr/>
        </p:nvSpPr>
        <p:spPr>
          <a:xfrm>
            <a:off x="376906" y="4141537"/>
            <a:ext cx="2927" cy="1501416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61" name="textbox 2161"/>
          <p:cNvSpPr/>
          <p:nvPr/>
        </p:nvSpPr>
        <p:spPr>
          <a:xfrm>
            <a:off x="4929618" y="4746988"/>
            <a:ext cx="168910" cy="647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20</a:t>
            </a:r>
            <a:endParaRPr lang="en-US" altLang="en-US" sz="300" dirty="0"/>
          </a:p>
        </p:txBody>
      </p:sp>
      <p:sp>
        <p:nvSpPr>
          <p:cNvPr id="2162" name="textbox 2162"/>
          <p:cNvSpPr/>
          <p:nvPr/>
        </p:nvSpPr>
        <p:spPr>
          <a:xfrm>
            <a:off x="7256563" y="4259320"/>
            <a:ext cx="137795" cy="704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3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ower</a:t>
            </a:r>
            <a:endParaRPr lang="en-US" altLang="en-US" sz="300" dirty="0"/>
          </a:p>
        </p:txBody>
      </p:sp>
      <p:sp>
        <p:nvSpPr>
          <p:cNvPr id="2163" name="textbox 2163"/>
          <p:cNvSpPr/>
          <p:nvPr/>
        </p:nvSpPr>
        <p:spPr>
          <a:xfrm>
            <a:off x="7925134" y="4259320"/>
            <a:ext cx="129539" cy="704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3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tor</a:t>
            </a:r>
            <a:endParaRPr lang="en-US" altLang="en-US" sz="300" dirty="0"/>
          </a:p>
        </p:txBody>
      </p:sp>
      <p:sp>
        <p:nvSpPr>
          <p:cNvPr id="2164" name="textbox 2164"/>
          <p:cNvSpPr/>
          <p:nvPr/>
        </p:nvSpPr>
        <p:spPr>
          <a:xfrm>
            <a:off x="6925180" y="4259320"/>
            <a:ext cx="127635" cy="635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3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300" dirty="0"/>
          </a:p>
        </p:txBody>
      </p:sp>
      <p:sp>
        <p:nvSpPr>
          <p:cNvPr id="2165" name="textbox 2165"/>
          <p:cNvSpPr/>
          <p:nvPr/>
        </p:nvSpPr>
        <p:spPr>
          <a:xfrm>
            <a:off x="6258592" y="4259320"/>
            <a:ext cx="117475" cy="628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3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y</a:t>
            </a:r>
            <a:endParaRPr lang="en-US" altLang="en-US" sz="300" dirty="0"/>
          </a:p>
        </p:txBody>
      </p:sp>
      <p:sp>
        <p:nvSpPr>
          <p:cNvPr id="2166" name="path"/>
          <p:cNvSpPr/>
          <p:nvPr/>
        </p:nvSpPr>
        <p:spPr>
          <a:xfrm>
            <a:off x="671482" y="4620035"/>
            <a:ext cx="64608" cy="47151"/>
          </a:xfrm>
          <a:custGeom>
            <a:avLst/>
            <a:gdLst/>
            <a:ahLst/>
            <a:cxnLst/>
            <a:rect l="0" t="0" r="0" b="0"/>
            <a:pathLst>
              <a:path w="101" h="74">
                <a:moveTo>
                  <a:pt x="2" y="4"/>
                </a:moveTo>
                <a:lnTo>
                  <a:pt x="98" y="70"/>
                </a:lnTo>
              </a:path>
            </a:pathLst>
          </a:custGeom>
          <a:noFill/>
          <a:ln w="6309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67" name="textbox 2167"/>
          <p:cNvSpPr/>
          <p:nvPr/>
        </p:nvSpPr>
        <p:spPr>
          <a:xfrm>
            <a:off x="5013037" y="4553000"/>
            <a:ext cx="120014" cy="647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400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2168" name="textbox 2168"/>
          <p:cNvSpPr/>
          <p:nvPr/>
        </p:nvSpPr>
        <p:spPr>
          <a:xfrm>
            <a:off x="5122948" y="4485913"/>
            <a:ext cx="120014" cy="647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400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2169" name="textbox 2169"/>
          <p:cNvSpPr/>
          <p:nvPr/>
        </p:nvSpPr>
        <p:spPr>
          <a:xfrm>
            <a:off x="4747417" y="4602088"/>
            <a:ext cx="83185" cy="654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2170" name="textbox 2170"/>
          <p:cNvSpPr/>
          <p:nvPr/>
        </p:nvSpPr>
        <p:spPr>
          <a:xfrm>
            <a:off x="3947529" y="4635317"/>
            <a:ext cx="83185" cy="647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2171" name="textbox 2171"/>
          <p:cNvSpPr/>
          <p:nvPr/>
        </p:nvSpPr>
        <p:spPr>
          <a:xfrm>
            <a:off x="5190841" y="4665852"/>
            <a:ext cx="83185" cy="647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2172" name="textbox 2172"/>
          <p:cNvSpPr/>
          <p:nvPr/>
        </p:nvSpPr>
        <p:spPr>
          <a:xfrm>
            <a:off x="5114013" y="4695817"/>
            <a:ext cx="71755" cy="647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2173" name="path"/>
          <p:cNvSpPr/>
          <p:nvPr/>
        </p:nvSpPr>
        <p:spPr>
          <a:xfrm>
            <a:off x="3207600" y="4162599"/>
            <a:ext cx="394690" cy="2741"/>
          </a:xfrm>
          <a:custGeom>
            <a:avLst/>
            <a:gdLst/>
            <a:ahLst/>
            <a:cxnLst/>
            <a:rect l="0" t="0" r="0" b="0"/>
            <a:pathLst>
              <a:path w="621" h="4">
                <a:moveTo>
                  <a:pt x="0" y="2"/>
                </a:moveTo>
                <a:lnTo>
                  <a:pt x="621" y="2"/>
                </a:lnTo>
              </a:path>
            </a:pathLst>
          </a:custGeom>
          <a:noFill/>
          <a:ln w="276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74" name="textbox 2174"/>
          <p:cNvSpPr/>
          <p:nvPr/>
        </p:nvSpPr>
        <p:spPr>
          <a:xfrm>
            <a:off x="727526" y="4948417"/>
            <a:ext cx="49530" cy="965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6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600" dirty="0"/>
          </a:p>
        </p:txBody>
      </p:sp>
      <p:sp>
        <p:nvSpPr>
          <p:cNvPr id="2175" name="textbox 2175"/>
          <p:cNvSpPr/>
          <p:nvPr/>
        </p:nvSpPr>
        <p:spPr>
          <a:xfrm>
            <a:off x="727526" y="4697259"/>
            <a:ext cx="49530" cy="965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6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600" dirty="0"/>
          </a:p>
        </p:txBody>
      </p:sp>
      <p:sp>
        <p:nvSpPr>
          <p:cNvPr id="2176" name="textbox 2176"/>
          <p:cNvSpPr/>
          <p:nvPr/>
        </p:nvSpPr>
        <p:spPr>
          <a:xfrm>
            <a:off x="3954326" y="4470112"/>
            <a:ext cx="47625" cy="647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2177" name="textbox 2177"/>
          <p:cNvSpPr/>
          <p:nvPr/>
        </p:nvSpPr>
        <p:spPr>
          <a:xfrm>
            <a:off x="5240699" y="4553000"/>
            <a:ext cx="47625" cy="647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2178" name="textbox 2178"/>
          <p:cNvSpPr/>
          <p:nvPr/>
        </p:nvSpPr>
        <p:spPr>
          <a:xfrm>
            <a:off x="4626303" y="4553000"/>
            <a:ext cx="47625" cy="647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pic>
        <p:nvPicPr>
          <p:cNvPr id="2179" name="picture 2179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21600000">
            <a:off x="4504360" y="4235072"/>
            <a:ext cx="6350" cy="106628"/>
          </a:xfrm>
          <a:prstGeom prst="rect">
            <a:avLst/>
          </a:prstGeom>
        </p:spPr>
      </p:pic>
      <p:sp>
        <p:nvSpPr>
          <p:cNvPr id="2180" name="rect"/>
          <p:cNvSpPr/>
          <p:nvPr/>
        </p:nvSpPr>
        <p:spPr>
          <a:xfrm>
            <a:off x="4018166" y="4646495"/>
            <a:ext cx="5774" cy="102753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81" name="rect"/>
          <p:cNvSpPr/>
          <p:nvPr/>
        </p:nvSpPr>
        <p:spPr>
          <a:xfrm>
            <a:off x="5280875" y="4646495"/>
            <a:ext cx="5774" cy="102753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82" name="rect"/>
          <p:cNvSpPr/>
          <p:nvPr/>
        </p:nvSpPr>
        <p:spPr>
          <a:xfrm>
            <a:off x="5106318" y="4251237"/>
            <a:ext cx="1925" cy="76190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83" name="rect"/>
          <p:cNvSpPr/>
          <p:nvPr/>
        </p:nvSpPr>
        <p:spPr>
          <a:xfrm>
            <a:off x="4313046" y="4251457"/>
            <a:ext cx="1927" cy="74205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84" name="table 2184"/>
          <p:cNvGraphicFramePr>
            <a:graphicFrameLocks noGrp="1"/>
          </p:cNvGraphicFramePr>
          <p:nvPr/>
        </p:nvGraphicFramePr>
        <p:xfrm>
          <a:off x="3545204" y="1391793"/>
          <a:ext cx="5102860" cy="4601209"/>
        </p:xfrm>
        <a:graphic>
          <a:graphicData uri="http://schemas.openxmlformats.org/drawingml/2006/table">
            <a:tbl>
              <a:tblPr/>
              <a:tblGrid>
                <a:gridCol w="5102860"/>
              </a:tblGrid>
              <a:tr h="45821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marL="123825" algn="l" rtl="0" eaLnBrk="0">
                        <a:lnSpc>
                          <a:spcPct val="83000"/>
                        </a:lnSpc>
                        <a:spcBef>
                          <a:spcPts val="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决定概览及其顺序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优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先次序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endParaRPr lang="en-US" altLang="en-US" sz="1400" dirty="0"/>
                    </a:p>
                    <a:p>
                      <a:pPr marL="123825" algn="l" rtl="0" eaLnBrk="0">
                        <a:lnSpc>
                          <a:spcPct val="84000"/>
                        </a:lnSpc>
                        <a:spcBef>
                          <a:spcPts val="22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个体特征和特性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的分布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85" name="textbox 2185"/>
          <p:cNvSpPr/>
          <p:nvPr/>
        </p:nvSpPr>
        <p:spPr>
          <a:xfrm>
            <a:off x="3553967" y="1400555"/>
            <a:ext cx="5084445" cy="387984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0000"/>
              </a:lnSpc>
            </a:pPr>
            <a:endParaRPr lang="en-US" altLang="en-US" sz="700" dirty="0"/>
          </a:p>
          <a:p>
            <a:pPr marL="78740" algn="l" rtl="0" eaLnBrk="0">
              <a:lnSpc>
                <a:spcPct val="97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。客户决策历程图</a:t>
            </a:r>
            <a:endParaRPr lang="en-US" altLang="en-US" sz="1400" dirty="0"/>
          </a:p>
        </p:txBody>
      </p:sp>
      <p:grpSp>
        <p:nvGrpSpPr>
          <p:cNvPr id="462" name="group 462"/>
          <p:cNvGrpSpPr/>
          <p:nvPr/>
        </p:nvGrpSpPr>
        <p:grpSpPr>
          <a:xfrm rot="21600000">
            <a:off x="209169" y="1391793"/>
            <a:ext cx="3457034" cy="4601717"/>
            <a:chOff x="0" y="0"/>
            <a:chExt cx="3457034" cy="4601717"/>
          </a:xfrm>
        </p:grpSpPr>
        <p:sp>
          <p:nvSpPr>
            <p:cNvPr id="2186" name="path"/>
            <p:cNvSpPr/>
            <p:nvPr/>
          </p:nvSpPr>
          <p:spPr>
            <a:xfrm>
              <a:off x="9525" y="9525"/>
              <a:ext cx="3438144" cy="4582667"/>
            </a:xfrm>
            <a:custGeom>
              <a:avLst/>
              <a:gdLst/>
              <a:ahLst/>
              <a:cxnLst/>
              <a:rect l="0" t="0" r="0" b="0"/>
              <a:pathLst>
                <a:path w="5414" h="7216">
                  <a:moveTo>
                    <a:pt x="0" y="0"/>
                  </a:moveTo>
                  <a:lnTo>
                    <a:pt x="4746" y="0"/>
                  </a:lnTo>
                  <a:lnTo>
                    <a:pt x="5414" y="3608"/>
                  </a:lnTo>
                  <a:lnTo>
                    <a:pt x="4746" y="7216"/>
                  </a:lnTo>
                  <a:lnTo>
                    <a:pt x="0" y="72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87" name="path"/>
            <p:cNvSpPr/>
            <p:nvPr/>
          </p:nvSpPr>
          <p:spPr>
            <a:xfrm>
              <a:off x="0" y="0"/>
              <a:ext cx="3023488" cy="4601717"/>
            </a:xfrm>
            <a:custGeom>
              <a:avLst/>
              <a:gdLst/>
              <a:ahLst/>
              <a:cxnLst/>
              <a:rect l="0" t="0" r="0" b="0"/>
              <a:pathLst>
                <a:path w="4761" h="7246">
                  <a:moveTo>
                    <a:pt x="15" y="15"/>
                  </a:moveTo>
                  <a:lnTo>
                    <a:pt x="4761" y="15"/>
                  </a:lnTo>
                  <a:moveTo>
                    <a:pt x="4761" y="7231"/>
                  </a:moveTo>
                  <a:lnTo>
                    <a:pt x="15" y="7231"/>
                  </a:lnTo>
                  <a:lnTo>
                    <a:pt x="15" y="15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88" name="path"/>
            <p:cNvSpPr/>
            <p:nvPr/>
          </p:nvSpPr>
          <p:spPr>
            <a:xfrm>
              <a:off x="3014122" y="7790"/>
              <a:ext cx="442911" cy="4586135"/>
            </a:xfrm>
            <a:custGeom>
              <a:avLst/>
              <a:gdLst/>
              <a:ahLst/>
              <a:cxnLst/>
              <a:rect l="0" t="0" r="0" b="0"/>
              <a:pathLst>
                <a:path w="697" h="7222">
                  <a:moveTo>
                    <a:pt x="14" y="2"/>
                  </a:moveTo>
                  <a:lnTo>
                    <a:pt x="682" y="3611"/>
                  </a:lnTo>
                  <a:lnTo>
                    <a:pt x="14" y="7219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89" name="rect"/>
            <p:cNvSpPr/>
            <p:nvPr/>
          </p:nvSpPr>
          <p:spPr>
            <a:xfrm>
              <a:off x="8762" y="8763"/>
              <a:ext cx="3078479" cy="370331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90" name="textbox 2190"/>
            <p:cNvSpPr/>
            <p:nvPr/>
          </p:nvSpPr>
          <p:spPr>
            <a:xfrm>
              <a:off x="62119" y="102736"/>
              <a:ext cx="2879089" cy="3459479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4000"/>
                </a:lnSpc>
              </a:pPr>
              <a:endParaRPr lang="en-US" altLang="en-US" sz="100" dirty="0"/>
            </a:p>
            <a:p>
              <a:pPr marL="25400" algn="l" rtl="0" eaLnBrk="0">
                <a:lnSpc>
                  <a:spcPct val="98000"/>
                </a:lnSpc>
              </a:pPr>
              <a:r>
                <a:rPr sz="14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办</a:t>
              </a:r>
              <a:r>
                <a:rPr sz="14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endParaRPr lang="en-US" altLang="en-US" sz="1400" dirty="0"/>
            </a:p>
            <a:p>
              <a:pPr marL="193040" indent="-180340" algn="l" rtl="0" eaLnBrk="0">
                <a:lnSpc>
                  <a:spcPct val="89000"/>
                </a:lnSpc>
                <a:spcBef>
                  <a:spcPts val="1030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从客户的决定到最终的产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品，都要 跟随客户</a:t>
              </a:r>
              <a:endParaRPr lang="en-US" altLang="en-US" sz="1400" dirty="0"/>
            </a:p>
            <a:p>
              <a:pPr marL="12700" algn="l" rtl="0" eaLnBrk="0">
                <a:lnSpc>
                  <a:spcPct val="84000"/>
                </a:lnSpc>
                <a:spcBef>
                  <a:spcPts val="295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按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3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个层次进行分组决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定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220"/>
                </a:spcBef>
              </a:pPr>
              <a:r>
                <a:rPr sz="1600" spc="5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基本决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定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235"/>
                </a:spcBef>
              </a:pPr>
              <a:r>
                <a:rPr sz="16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关键业绩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决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定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250"/>
                </a:spcBef>
              </a:pPr>
              <a:r>
                <a:rPr sz="16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有利的决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定</a:t>
              </a:r>
              <a:endParaRPr lang="en-US" altLang="en-US" sz="1400" dirty="0"/>
            </a:p>
            <a:p>
              <a:pPr marL="12700" algn="l" rtl="0" eaLnBrk="0">
                <a:lnSpc>
                  <a:spcPct val="84000"/>
                </a:lnSpc>
                <a:spcBef>
                  <a:spcPts val="240"/>
                </a:spcBef>
              </a:pPr>
              <a:r>
                <a:rPr sz="17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确定关键特征和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性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能特点</a:t>
              </a:r>
              <a:endParaRPr lang="en-US" altLang="en-US" sz="1400" dirty="0"/>
            </a:p>
            <a:p>
              <a:pPr marL="193040" indent="-180340" algn="l" rtl="0" eaLnBrk="0">
                <a:lnSpc>
                  <a:spcPct val="90000"/>
                </a:lnSpc>
                <a:spcBef>
                  <a:spcPts val="205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在客户决策过程中使用多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种来源，  </a:t>
              </a:r>
              <a:r>
                <a:rPr sz="1400" spc="-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例如：。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275"/>
                </a:spcBef>
              </a:pPr>
              <a:r>
                <a:rPr sz="1600" spc="5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采访客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户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250"/>
                </a:spcBef>
              </a:pPr>
              <a:r>
                <a:rPr sz="16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销售和市场部统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计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245"/>
                </a:spcBef>
              </a:pPr>
              <a:r>
                <a:rPr sz="16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采访销售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代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表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235"/>
                </a:spcBef>
              </a:pPr>
              <a:r>
                <a:rPr sz="16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采访保养和维修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人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员</a:t>
              </a:r>
              <a:endParaRPr lang="en-US" altLang="en-US" sz="1400" dirty="0"/>
            </a:p>
          </p:txBody>
        </p:sp>
      </p:grpSp>
      <p:graphicFrame>
        <p:nvGraphicFramePr>
          <p:cNvPr id="2191" name="table 2191"/>
          <p:cNvGraphicFramePr>
            <a:graphicFrameLocks noGrp="1"/>
          </p:cNvGraphicFramePr>
          <p:nvPr/>
        </p:nvGraphicFramePr>
        <p:xfrm>
          <a:off x="3674363" y="2490304"/>
          <a:ext cx="4859655" cy="2985135"/>
        </p:xfrm>
        <a:graphic>
          <a:graphicData uri="http://schemas.openxmlformats.org/drawingml/2006/table">
            <a:tbl>
              <a:tblPr/>
              <a:tblGrid>
                <a:gridCol w="4859655"/>
              </a:tblGrid>
              <a:tr h="29756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0" dirty="0"/>
                    </a:p>
                    <a:p>
                      <a:pPr marL="2930525" algn="l" rtl="0" eaLnBrk="0">
                        <a:lnSpc>
                          <a:spcPts val="640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Take</a:t>
                      </a:r>
                      <a:r>
                        <a:rPr sz="500" spc="3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rates</a:t>
                      </a:r>
                      <a:r>
                        <a:rPr sz="500" b="1" spc="3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distribution</a:t>
                      </a:r>
                      <a:endParaRPr lang="en-US" altLang="en-US" sz="500" dirty="0"/>
                    </a:p>
                    <a:p>
                      <a:pPr marL="2933700" algn="l" rtl="0" eaLnBrk="0">
                        <a:lnSpc>
                          <a:spcPct val="91000"/>
                        </a:lnSpc>
                        <a:spcBef>
                          <a:spcPts val="10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5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percent</a:t>
                      </a:r>
                      <a:endParaRPr lang="en-US" altLang="en-US" sz="500" dirty="0"/>
                    </a:p>
                    <a:p>
                      <a:pPr marL="386080" algn="l" rtl="0" eaLnBrk="0">
                        <a:lnSpc>
                          <a:spcPct val="88000"/>
                        </a:lnSpc>
                        <a:spcBef>
                          <a:spcPts val="425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Applicati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500" dirty="0"/>
                    </a:p>
                    <a:p>
                      <a:pPr marL="391795" algn="l" rtl="0" eaLnBrk="0">
                        <a:lnSpc>
                          <a:spcPts val="1215"/>
                        </a:lnSpc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Power</a:t>
                      </a:r>
                      <a:r>
                        <a:rPr sz="500" spc="2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train</a:t>
                      </a:r>
                      <a:endParaRPr lang="en-US" altLang="en-US" sz="500" dirty="0"/>
                    </a:p>
                    <a:p>
                      <a:pPr marL="4277360" indent="3175" algn="l" rtl="0" eaLnBrk="0">
                        <a:lnSpc>
                          <a:spcPct val="118000"/>
                        </a:lnSpc>
                        <a:spcBef>
                          <a:spcPts val="530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500" spc="3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variance         and</a:t>
                      </a:r>
                      <a:r>
                        <a:rPr sz="500" spc="3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potential          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combination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500" dirty="0"/>
                    </a:p>
                    <a:p>
                      <a:pPr marL="387985" algn="l" rtl="0" eaLnBrk="0">
                        <a:lnSpc>
                          <a:spcPct val="88000"/>
                        </a:lnSpc>
                        <a:spcBef>
                          <a:spcPts val="460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Transportatio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500" dirty="0"/>
                    </a:p>
                    <a:p>
                      <a:pPr marL="389255" algn="l" rtl="0" eaLnBrk="0">
                        <a:lnSpc>
                          <a:spcPts val="675"/>
                        </a:lnSpc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capaci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500" dirty="0"/>
                    </a:p>
                    <a:p>
                      <a:pPr marL="1759585" algn="l" rtl="0" eaLnBrk="0">
                        <a:lnSpc>
                          <a:spcPts val="640"/>
                        </a:lnSpc>
                        <a:spcBef>
                          <a:spcPts val="370"/>
                        </a:spcBef>
                      </a:pPr>
                      <a:r>
                        <a:rPr sz="5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2-52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tons</a:t>
                      </a:r>
                      <a:endParaRPr lang="en-US" altLang="en-US" sz="500" dirty="0"/>
                    </a:p>
                    <a:p>
                      <a:pPr marL="4276090" indent="635" algn="l" rtl="0" eaLnBrk="0">
                        <a:lnSpc>
                          <a:spcPct val="116000"/>
                        </a:lnSpc>
                        <a:spcBef>
                          <a:spcPts val="515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Joi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                         optimization</a:t>
                      </a:r>
                      <a:r>
                        <a:rPr sz="500" spc="3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       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custom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                 together</a:t>
                      </a:r>
                      <a:r>
                        <a:rPr sz="500" spc="3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          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sale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500" dirty="0"/>
                    </a:p>
                    <a:p>
                      <a:pPr algn="r" rtl="0" eaLnBrk="0">
                        <a:lnSpc>
                          <a:spcPct val="88000"/>
                        </a:lnSpc>
                        <a:spcBef>
                          <a:spcPts val="35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representat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ive</a:t>
                      </a:r>
                      <a:endParaRPr lang="en-US" altLang="en-US" sz="500" dirty="0"/>
                    </a:p>
                    <a:p>
                      <a:pPr marL="4011295"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</a:t>
                      </a: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ht</a:t>
                      </a:r>
                      <a:endParaRPr lang="en-US" altLang="en-US" sz="400" dirty="0"/>
                    </a:p>
                    <a:p>
                      <a:pPr marL="1024255" algn="l" rtl="0" eaLnBrk="0">
                        <a:lnSpc>
                          <a:spcPts val="640"/>
                        </a:lnSpc>
                        <a:spcBef>
                          <a:spcPts val="950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Ground</a:t>
                      </a:r>
                      <a:r>
                        <a:rPr sz="500" spc="4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clearance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marL="1022350" algn="l" rtl="0" eaLnBrk="0">
                        <a:lnSpc>
                          <a:spcPct val="90000"/>
                        </a:lnSpc>
                        <a:spcBef>
                          <a:spcPts val="160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Turning</a:t>
                      </a:r>
                      <a:r>
                        <a:rPr sz="500" spc="3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radius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marL="1021080" algn="l" rtl="0" eaLnBrk="0">
                        <a:lnSpc>
                          <a:spcPts val="640"/>
                        </a:lnSpc>
                        <a:spcBef>
                          <a:spcPts val="15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Wheel</a:t>
                      </a:r>
                      <a:r>
                        <a:rPr sz="500" spc="3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base</a:t>
                      </a:r>
                      <a:endParaRPr lang="en-US" altLang="en-US" sz="500" dirty="0"/>
                    </a:p>
                    <a:p>
                      <a:pPr marL="1026160" algn="l" rtl="0" eaLnBrk="0">
                        <a:lnSpc>
                          <a:spcPct val="88000"/>
                        </a:lnSpc>
                        <a:spcBef>
                          <a:spcPts val="86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Electrical</a:t>
                      </a:r>
                      <a:r>
                        <a:rPr sz="5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grid</a:t>
                      </a:r>
                      <a:endParaRPr lang="en-US" altLang="en-US" sz="500" dirty="0"/>
                    </a:p>
                    <a:p>
                      <a:pPr marL="1023620" algn="l" rtl="0" eaLnBrk="0">
                        <a:lnSpc>
                          <a:spcPts val="675"/>
                        </a:lnSpc>
                      </a:pP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connect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ion</a:t>
                      </a:r>
                      <a:endParaRPr lang="en-US" altLang="en-US" sz="5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92" name="path"/>
          <p:cNvSpPr/>
          <p:nvPr/>
        </p:nvSpPr>
        <p:spPr>
          <a:xfrm>
            <a:off x="6605217" y="2911873"/>
            <a:ext cx="759943" cy="91163"/>
          </a:xfrm>
          <a:custGeom>
            <a:avLst/>
            <a:gdLst/>
            <a:ahLst/>
            <a:cxnLst/>
            <a:rect l="0" t="0" r="0" b="0"/>
            <a:pathLst>
              <a:path w="1196" h="143">
                <a:moveTo>
                  <a:pt x="4" y="139"/>
                </a:moveTo>
                <a:lnTo>
                  <a:pt x="1192" y="139"/>
                </a:lnTo>
                <a:lnTo>
                  <a:pt x="1192" y="4"/>
                </a:lnTo>
                <a:lnTo>
                  <a:pt x="4" y="4"/>
                </a:lnTo>
                <a:lnTo>
                  <a:pt x="4" y="139"/>
                </a:lnTo>
                <a:close/>
              </a:path>
            </a:pathLst>
          </a:custGeom>
          <a:noFill/>
          <a:ln w="5341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64" name="group 464"/>
          <p:cNvGrpSpPr/>
          <p:nvPr/>
        </p:nvGrpSpPr>
        <p:grpSpPr>
          <a:xfrm rot="21600000">
            <a:off x="6605217" y="3062087"/>
            <a:ext cx="1166924" cy="85811"/>
            <a:chOff x="0" y="0"/>
            <a:chExt cx="1166924" cy="85811"/>
          </a:xfrm>
        </p:grpSpPr>
        <p:sp>
          <p:nvSpPr>
            <p:cNvPr id="2193" name="path"/>
            <p:cNvSpPr/>
            <p:nvPr/>
          </p:nvSpPr>
          <p:spPr>
            <a:xfrm>
              <a:off x="0" y="0"/>
              <a:ext cx="1166924" cy="85811"/>
            </a:xfrm>
            <a:custGeom>
              <a:avLst/>
              <a:gdLst/>
              <a:ahLst/>
              <a:cxnLst/>
              <a:rect l="0" t="0" r="0" b="0"/>
              <a:pathLst>
                <a:path w="1837" h="135">
                  <a:moveTo>
                    <a:pt x="4" y="130"/>
                  </a:moveTo>
                  <a:lnTo>
                    <a:pt x="990" y="130"/>
                  </a:lnTo>
                  <a:lnTo>
                    <a:pt x="990" y="4"/>
                  </a:lnTo>
                  <a:lnTo>
                    <a:pt x="4" y="4"/>
                  </a:lnTo>
                  <a:lnTo>
                    <a:pt x="4" y="130"/>
                  </a:lnTo>
                  <a:close/>
                </a:path>
                <a:path w="1837" h="135">
                  <a:moveTo>
                    <a:pt x="990" y="130"/>
                  </a:moveTo>
                  <a:lnTo>
                    <a:pt x="1487" y="130"/>
                  </a:lnTo>
                  <a:lnTo>
                    <a:pt x="1487" y="4"/>
                  </a:lnTo>
                  <a:lnTo>
                    <a:pt x="990" y="4"/>
                  </a:lnTo>
                  <a:lnTo>
                    <a:pt x="990" y="130"/>
                  </a:lnTo>
                  <a:close/>
                </a:path>
                <a:path w="1837" h="135">
                  <a:moveTo>
                    <a:pt x="1487" y="130"/>
                  </a:moveTo>
                  <a:lnTo>
                    <a:pt x="1833" y="130"/>
                  </a:lnTo>
                  <a:lnTo>
                    <a:pt x="1833" y="4"/>
                  </a:lnTo>
                  <a:lnTo>
                    <a:pt x="1487" y="4"/>
                  </a:lnTo>
                  <a:lnTo>
                    <a:pt x="1487" y="130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53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94" name="path"/>
            <p:cNvSpPr/>
            <p:nvPr/>
          </p:nvSpPr>
          <p:spPr>
            <a:xfrm>
              <a:off x="529904" y="22417"/>
              <a:ext cx="36014" cy="36013"/>
            </a:xfrm>
            <a:custGeom>
              <a:avLst/>
              <a:gdLst/>
              <a:ahLst/>
              <a:cxnLst/>
              <a:rect l="0" t="0" r="0" b="0"/>
              <a:pathLst>
                <a:path w="56" h="56">
                  <a:moveTo>
                    <a:pt x="0" y="28"/>
                  </a:moveTo>
                  <a:cubicBezTo>
                    <a:pt x="0" y="12"/>
                    <a:pt x="12" y="0"/>
                    <a:pt x="28" y="0"/>
                  </a:cubicBezTo>
                  <a:cubicBezTo>
                    <a:pt x="44" y="0"/>
                    <a:pt x="56" y="12"/>
                    <a:pt x="56" y="28"/>
                  </a:cubicBezTo>
                  <a:cubicBezTo>
                    <a:pt x="56" y="43"/>
                    <a:pt x="44" y="56"/>
                    <a:pt x="28" y="56"/>
                  </a:cubicBezTo>
                  <a:cubicBezTo>
                    <a:pt x="12" y="56"/>
                    <a:pt x="0" y="43"/>
                    <a:pt x="0" y="28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95" name="path"/>
            <p:cNvSpPr/>
            <p:nvPr/>
          </p:nvSpPr>
          <p:spPr>
            <a:xfrm>
              <a:off x="527332" y="19844"/>
              <a:ext cx="41158" cy="41157"/>
            </a:xfrm>
            <a:custGeom>
              <a:avLst/>
              <a:gdLst/>
              <a:ahLst/>
              <a:cxnLst/>
              <a:rect l="0" t="0" r="0" b="0"/>
              <a:pathLst>
                <a:path w="64" h="64">
                  <a:moveTo>
                    <a:pt x="4" y="32"/>
                  </a:moveTo>
                  <a:cubicBezTo>
                    <a:pt x="4" y="16"/>
                    <a:pt x="16" y="4"/>
                    <a:pt x="32" y="4"/>
                  </a:cubicBezTo>
                  <a:cubicBezTo>
                    <a:pt x="48" y="4"/>
                    <a:pt x="60" y="16"/>
                    <a:pt x="60" y="32"/>
                  </a:cubicBezTo>
                  <a:cubicBezTo>
                    <a:pt x="60" y="48"/>
                    <a:pt x="48" y="60"/>
                    <a:pt x="32" y="60"/>
                  </a:cubicBezTo>
                  <a:cubicBezTo>
                    <a:pt x="16" y="60"/>
                    <a:pt x="4" y="48"/>
                    <a:pt x="4" y="32"/>
                  </a:cubicBez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66" name="group 466"/>
          <p:cNvGrpSpPr/>
          <p:nvPr/>
        </p:nvGrpSpPr>
        <p:grpSpPr>
          <a:xfrm rot="21600000">
            <a:off x="6605217" y="2911873"/>
            <a:ext cx="1166924" cy="178994"/>
            <a:chOff x="0" y="0"/>
            <a:chExt cx="1166924" cy="178994"/>
          </a:xfrm>
        </p:grpSpPr>
        <p:sp>
          <p:nvSpPr>
            <p:cNvPr id="2196" name="path"/>
            <p:cNvSpPr/>
            <p:nvPr/>
          </p:nvSpPr>
          <p:spPr>
            <a:xfrm>
              <a:off x="0" y="0"/>
              <a:ext cx="759943" cy="91163"/>
            </a:xfrm>
            <a:custGeom>
              <a:avLst/>
              <a:gdLst/>
              <a:ahLst/>
              <a:cxnLst/>
              <a:rect l="0" t="0" r="0" b="0"/>
              <a:pathLst>
                <a:path w="1196" h="143">
                  <a:moveTo>
                    <a:pt x="4" y="139"/>
                  </a:moveTo>
                  <a:moveTo>
                    <a:pt x="4" y="139"/>
                  </a:moveTo>
                  <a:lnTo>
                    <a:pt x="1192" y="139"/>
                  </a:lnTo>
                  <a:lnTo>
                    <a:pt x="1192" y="4"/>
                  </a:lnTo>
                  <a:lnTo>
                    <a:pt x="4" y="4"/>
                  </a:lnTo>
                  <a:lnTo>
                    <a:pt x="4" y="13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97" name="path"/>
            <p:cNvSpPr/>
            <p:nvPr/>
          </p:nvSpPr>
          <p:spPr>
            <a:xfrm>
              <a:off x="754648" y="0"/>
              <a:ext cx="123138" cy="91163"/>
            </a:xfrm>
            <a:custGeom>
              <a:avLst/>
              <a:gdLst/>
              <a:ahLst/>
              <a:cxnLst/>
              <a:rect l="0" t="0" r="0" b="0"/>
              <a:pathLst>
                <a:path w="193" h="143">
                  <a:moveTo>
                    <a:pt x="4" y="139"/>
                  </a:moveTo>
                  <a:lnTo>
                    <a:pt x="189" y="139"/>
                  </a:lnTo>
                  <a:lnTo>
                    <a:pt x="189" y="4"/>
                  </a:lnTo>
                  <a:lnTo>
                    <a:pt x="4" y="4"/>
                  </a:lnTo>
                  <a:lnTo>
                    <a:pt x="4" y="13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53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98" name="path"/>
            <p:cNvSpPr/>
            <p:nvPr/>
          </p:nvSpPr>
          <p:spPr>
            <a:xfrm>
              <a:off x="872492" y="0"/>
              <a:ext cx="294431" cy="91163"/>
            </a:xfrm>
            <a:custGeom>
              <a:avLst/>
              <a:gdLst/>
              <a:ahLst/>
              <a:cxnLst/>
              <a:rect l="0" t="0" r="0" b="0"/>
              <a:pathLst>
                <a:path w="463" h="143">
                  <a:moveTo>
                    <a:pt x="4" y="139"/>
                  </a:moveTo>
                  <a:moveTo>
                    <a:pt x="4" y="139"/>
                  </a:moveTo>
                  <a:lnTo>
                    <a:pt x="459" y="139"/>
                  </a:lnTo>
                  <a:lnTo>
                    <a:pt x="459" y="4"/>
                  </a:lnTo>
                  <a:lnTo>
                    <a:pt x="4" y="4"/>
                  </a:lnTo>
                  <a:lnTo>
                    <a:pt x="4" y="13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99" name="path"/>
            <p:cNvSpPr/>
            <p:nvPr/>
          </p:nvSpPr>
          <p:spPr>
            <a:xfrm>
              <a:off x="458267" y="57227"/>
              <a:ext cx="78678" cy="121767"/>
            </a:xfrm>
            <a:custGeom>
              <a:avLst/>
              <a:gdLst/>
              <a:ahLst/>
              <a:cxnLst/>
              <a:rect l="0" t="0" r="0" b="0"/>
              <a:pathLst>
                <a:path w="123" h="191">
                  <a:moveTo>
                    <a:pt x="3" y="2"/>
                  </a:moveTo>
                  <a:lnTo>
                    <a:pt x="120" y="189"/>
                  </a:ln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00" name="path"/>
          <p:cNvSpPr/>
          <p:nvPr/>
        </p:nvSpPr>
        <p:spPr>
          <a:xfrm>
            <a:off x="6605217" y="3946956"/>
            <a:ext cx="412062" cy="236024"/>
          </a:xfrm>
          <a:custGeom>
            <a:avLst/>
            <a:gdLst/>
            <a:ahLst/>
            <a:cxnLst/>
            <a:rect l="0" t="0" r="0" b="0"/>
            <a:pathLst>
              <a:path w="648" h="371">
                <a:moveTo>
                  <a:pt x="4" y="139"/>
                </a:moveTo>
                <a:lnTo>
                  <a:pt x="644" y="139"/>
                </a:lnTo>
                <a:lnTo>
                  <a:pt x="644" y="4"/>
                </a:lnTo>
                <a:lnTo>
                  <a:pt x="4" y="4"/>
                </a:lnTo>
                <a:lnTo>
                  <a:pt x="4" y="139"/>
                </a:lnTo>
                <a:close/>
                <a:moveTo>
                  <a:pt x="4" y="367"/>
                </a:moveTo>
                <a:lnTo>
                  <a:pt x="459" y="367"/>
                </a:lnTo>
                <a:lnTo>
                  <a:pt x="459" y="240"/>
                </a:lnTo>
                <a:lnTo>
                  <a:pt x="4" y="240"/>
                </a:lnTo>
                <a:lnTo>
                  <a:pt x="4" y="367"/>
                </a:lnTo>
                <a:close/>
              </a:path>
            </a:pathLst>
          </a:custGeom>
          <a:noFill/>
          <a:ln w="5341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01" name="path"/>
          <p:cNvSpPr/>
          <p:nvPr/>
        </p:nvSpPr>
        <p:spPr>
          <a:xfrm>
            <a:off x="6894141" y="3946956"/>
            <a:ext cx="701341" cy="236024"/>
          </a:xfrm>
          <a:custGeom>
            <a:avLst/>
            <a:gdLst/>
            <a:ahLst/>
            <a:cxnLst/>
            <a:rect l="0" t="0" r="0" b="0"/>
            <a:pathLst>
              <a:path w="1104" h="371">
                <a:moveTo>
                  <a:pt x="189" y="139"/>
                </a:moveTo>
                <a:lnTo>
                  <a:pt x="1100" y="139"/>
                </a:lnTo>
                <a:lnTo>
                  <a:pt x="1100" y="4"/>
                </a:lnTo>
                <a:lnTo>
                  <a:pt x="189" y="4"/>
                </a:lnTo>
                <a:lnTo>
                  <a:pt x="189" y="139"/>
                </a:lnTo>
                <a:close/>
                <a:moveTo>
                  <a:pt x="4" y="367"/>
                </a:moveTo>
                <a:lnTo>
                  <a:pt x="830" y="367"/>
                </a:lnTo>
                <a:lnTo>
                  <a:pt x="830" y="240"/>
                </a:lnTo>
                <a:lnTo>
                  <a:pt x="4" y="240"/>
                </a:lnTo>
                <a:lnTo>
                  <a:pt x="4" y="367"/>
                </a:lnTo>
                <a:close/>
              </a:path>
            </a:pathLst>
          </a:custGeom>
          <a:noFill/>
          <a:ln w="5341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68" name="group 468"/>
          <p:cNvGrpSpPr/>
          <p:nvPr/>
        </p:nvGrpSpPr>
        <p:grpSpPr>
          <a:xfrm rot="21600000">
            <a:off x="6605217" y="3946956"/>
            <a:ext cx="1166889" cy="236024"/>
            <a:chOff x="0" y="0"/>
            <a:chExt cx="1166889" cy="236024"/>
          </a:xfrm>
        </p:grpSpPr>
        <p:sp>
          <p:nvSpPr>
            <p:cNvPr id="2202" name="path"/>
            <p:cNvSpPr/>
            <p:nvPr/>
          </p:nvSpPr>
          <p:spPr>
            <a:xfrm>
              <a:off x="0" y="0"/>
              <a:ext cx="990265" cy="236024"/>
            </a:xfrm>
            <a:custGeom>
              <a:avLst/>
              <a:gdLst/>
              <a:ahLst/>
              <a:cxnLst/>
              <a:rect l="0" t="0" r="0" b="0"/>
              <a:pathLst>
                <a:path w="1559" h="371">
                  <a:moveTo>
                    <a:pt x="4" y="139"/>
                  </a:moveTo>
                  <a:moveTo>
                    <a:pt x="4" y="139"/>
                  </a:moveTo>
                  <a:lnTo>
                    <a:pt x="644" y="139"/>
                  </a:lnTo>
                  <a:lnTo>
                    <a:pt x="644" y="4"/>
                  </a:lnTo>
                  <a:lnTo>
                    <a:pt x="4" y="4"/>
                  </a:lnTo>
                  <a:lnTo>
                    <a:pt x="4" y="139"/>
                  </a:lnTo>
                  <a:close/>
                </a:path>
                <a:path w="1559" h="371">
                  <a:moveTo>
                    <a:pt x="4" y="367"/>
                  </a:moveTo>
                  <a:moveTo>
                    <a:pt x="4" y="367"/>
                  </a:moveTo>
                  <a:lnTo>
                    <a:pt x="459" y="367"/>
                  </a:lnTo>
                  <a:lnTo>
                    <a:pt x="459" y="240"/>
                  </a:lnTo>
                  <a:lnTo>
                    <a:pt x="4" y="240"/>
                  </a:lnTo>
                  <a:lnTo>
                    <a:pt x="4" y="367"/>
                  </a:lnTo>
                  <a:close/>
                </a:path>
                <a:path w="1559" h="371">
                  <a:moveTo>
                    <a:pt x="644" y="139"/>
                  </a:moveTo>
                  <a:moveTo>
                    <a:pt x="644" y="139"/>
                  </a:moveTo>
                  <a:lnTo>
                    <a:pt x="1555" y="139"/>
                  </a:lnTo>
                  <a:lnTo>
                    <a:pt x="1555" y="4"/>
                  </a:lnTo>
                  <a:lnTo>
                    <a:pt x="644" y="4"/>
                  </a:lnTo>
                  <a:lnTo>
                    <a:pt x="644" y="139"/>
                  </a:lnTo>
                  <a:close/>
                </a:path>
                <a:path w="1559" h="371">
                  <a:moveTo>
                    <a:pt x="459" y="367"/>
                  </a:moveTo>
                  <a:moveTo>
                    <a:pt x="459" y="367"/>
                  </a:moveTo>
                  <a:lnTo>
                    <a:pt x="1285" y="367"/>
                  </a:lnTo>
                  <a:lnTo>
                    <a:pt x="1285" y="240"/>
                  </a:lnTo>
                  <a:lnTo>
                    <a:pt x="459" y="240"/>
                  </a:lnTo>
                  <a:lnTo>
                    <a:pt x="459" y="36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03" name="path"/>
            <p:cNvSpPr/>
            <p:nvPr/>
          </p:nvSpPr>
          <p:spPr>
            <a:xfrm>
              <a:off x="984934" y="0"/>
              <a:ext cx="181954" cy="91162"/>
            </a:xfrm>
            <a:custGeom>
              <a:avLst/>
              <a:gdLst/>
              <a:ahLst/>
              <a:cxnLst/>
              <a:rect l="0" t="0" r="0" b="0"/>
              <a:pathLst>
                <a:path w="286" h="143">
                  <a:moveTo>
                    <a:pt x="4" y="139"/>
                  </a:moveTo>
                  <a:lnTo>
                    <a:pt x="282" y="139"/>
                  </a:lnTo>
                  <a:lnTo>
                    <a:pt x="282" y="4"/>
                  </a:lnTo>
                  <a:lnTo>
                    <a:pt x="4" y="4"/>
                  </a:lnTo>
                  <a:lnTo>
                    <a:pt x="4" y="13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53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04" name="path"/>
            <p:cNvSpPr/>
            <p:nvPr/>
          </p:nvSpPr>
          <p:spPr>
            <a:xfrm>
              <a:off x="813641" y="150213"/>
              <a:ext cx="353247" cy="85810"/>
            </a:xfrm>
            <a:custGeom>
              <a:avLst/>
              <a:gdLst/>
              <a:ahLst/>
              <a:cxnLst/>
              <a:rect l="0" t="0" r="0" b="0"/>
              <a:pathLst>
                <a:path w="556" h="135">
                  <a:moveTo>
                    <a:pt x="4" y="130"/>
                  </a:moveTo>
                  <a:moveTo>
                    <a:pt x="4" y="130"/>
                  </a:moveTo>
                  <a:lnTo>
                    <a:pt x="552" y="130"/>
                  </a:lnTo>
                  <a:lnTo>
                    <a:pt x="552" y="4"/>
                  </a:lnTo>
                  <a:lnTo>
                    <a:pt x="4" y="4"/>
                  </a:lnTo>
                  <a:lnTo>
                    <a:pt x="4" y="130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05" name="path"/>
            <p:cNvSpPr/>
            <p:nvPr/>
          </p:nvSpPr>
          <p:spPr>
            <a:xfrm>
              <a:off x="487940" y="70801"/>
              <a:ext cx="27120" cy="109210"/>
            </a:xfrm>
            <a:custGeom>
              <a:avLst/>
              <a:gdLst/>
              <a:ahLst/>
              <a:cxnLst/>
              <a:rect l="0" t="0" r="0" b="0"/>
              <a:pathLst>
                <a:path w="42" h="171">
                  <a:moveTo>
                    <a:pt x="38" y="0"/>
                  </a:moveTo>
                  <a:lnTo>
                    <a:pt x="3" y="171"/>
                  </a:ln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06" name="path"/>
          <p:cNvSpPr/>
          <p:nvPr/>
        </p:nvSpPr>
        <p:spPr>
          <a:xfrm>
            <a:off x="6605217" y="4536892"/>
            <a:ext cx="235439" cy="91163"/>
          </a:xfrm>
          <a:custGeom>
            <a:avLst/>
            <a:gdLst/>
            <a:ahLst/>
            <a:cxnLst/>
            <a:rect l="0" t="0" r="0" b="0"/>
            <a:pathLst>
              <a:path w="370" h="143">
                <a:moveTo>
                  <a:pt x="4" y="139"/>
                </a:moveTo>
                <a:lnTo>
                  <a:pt x="366" y="139"/>
                </a:lnTo>
                <a:lnTo>
                  <a:pt x="366" y="4"/>
                </a:lnTo>
                <a:lnTo>
                  <a:pt x="4" y="4"/>
                </a:lnTo>
                <a:lnTo>
                  <a:pt x="4" y="139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5341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70" name="group 470"/>
          <p:cNvGrpSpPr/>
          <p:nvPr/>
        </p:nvGrpSpPr>
        <p:grpSpPr>
          <a:xfrm rot="21600000">
            <a:off x="6605218" y="5276900"/>
            <a:ext cx="1166924" cy="91162"/>
            <a:chOff x="0" y="0"/>
            <a:chExt cx="1166924" cy="91162"/>
          </a:xfrm>
        </p:grpSpPr>
        <p:sp>
          <p:nvSpPr>
            <p:cNvPr id="2207" name="path"/>
            <p:cNvSpPr/>
            <p:nvPr/>
          </p:nvSpPr>
          <p:spPr>
            <a:xfrm>
              <a:off x="0" y="0"/>
              <a:ext cx="1166924" cy="91162"/>
            </a:xfrm>
            <a:custGeom>
              <a:avLst/>
              <a:gdLst/>
              <a:ahLst/>
              <a:cxnLst/>
              <a:rect l="0" t="0" r="0" b="0"/>
              <a:pathLst>
                <a:path w="1837" h="143">
                  <a:moveTo>
                    <a:pt x="4" y="139"/>
                  </a:moveTo>
                  <a:lnTo>
                    <a:pt x="1099" y="139"/>
                  </a:lnTo>
                  <a:lnTo>
                    <a:pt x="1099" y="4"/>
                  </a:lnTo>
                  <a:lnTo>
                    <a:pt x="4" y="4"/>
                  </a:lnTo>
                  <a:lnTo>
                    <a:pt x="4" y="139"/>
                  </a:lnTo>
                  <a:close/>
                </a:path>
                <a:path w="1837" h="143">
                  <a:moveTo>
                    <a:pt x="1100" y="139"/>
                  </a:moveTo>
                  <a:lnTo>
                    <a:pt x="1833" y="139"/>
                  </a:lnTo>
                  <a:lnTo>
                    <a:pt x="1833" y="4"/>
                  </a:lnTo>
                  <a:lnTo>
                    <a:pt x="1100" y="4"/>
                  </a:lnTo>
                  <a:lnTo>
                    <a:pt x="1100" y="13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53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08" name="path"/>
            <p:cNvSpPr/>
            <p:nvPr/>
          </p:nvSpPr>
          <p:spPr>
            <a:xfrm>
              <a:off x="601074" y="46432"/>
              <a:ext cx="36014" cy="36013"/>
            </a:xfrm>
            <a:custGeom>
              <a:avLst/>
              <a:gdLst/>
              <a:ahLst/>
              <a:cxnLst/>
              <a:rect l="0" t="0" r="0" b="0"/>
              <a:pathLst>
                <a:path w="56" h="56">
                  <a:moveTo>
                    <a:pt x="0" y="28"/>
                  </a:move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6" y="12"/>
                    <a:pt x="56" y="28"/>
                  </a:cubicBezTo>
                  <a:cubicBezTo>
                    <a:pt x="56" y="44"/>
                    <a:pt x="43" y="56"/>
                    <a:pt x="28" y="56"/>
                  </a:cubicBezTo>
                  <a:cubicBezTo>
                    <a:pt x="12" y="56"/>
                    <a:pt x="0" y="44"/>
                    <a:pt x="0" y="28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09" name="path"/>
            <p:cNvSpPr/>
            <p:nvPr/>
          </p:nvSpPr>
          <p:spPr>
            <a:xfrm>
              <a:off x="598502" y="43859"/>
              <a:ext cx="41157" cy="41157"/>
            </a:xfrm>
            <a:custGeom>
              <a:avLst/>
              <a:gdLst/>
              <a:ahLst/>
              <a:cxnLst/>
              <a:rect l="0" t="0" r="0" b="0"/>
              <a:pathLst>
                <a:path w="64" h="64">
                  <a:moveTo>
                    <a:pt x="4" y="32"/>
                  </a:moveTo>
                  <a:cubicBezTo>
                    <a:pt x="4" y="16"/>
                    <a:pt x="16" y="4"/>
                    <a:pt x="32" y="4"/>
                  </a:cubicBezTo>
                  <a:cubicBezTo>
                    <a:pt x="48" y="4"/>
                    <a:pt x="60" y="16"/>
                    <a:pt x="60" y="32"/>
                  </a:cubicBezTo>
                  <a:cubicBezTo>
                    <a:pt x="60" y="48"/>
                    <a:pt x="48" y="60"/>
                    <a:pt x="32" y="60"/>
                  </a:cubicBezTo>
                  <a:cubicBezTo>
                    <a:pt x="16" y="60"/>
                    <a:pt x="4" y="48"/>
                    <a:pt x="4" y="32"/>
                  </a:cubicBez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10" name="path"/>
          <p:cNvSpPr/>
          <p:nvPr/>
        </p:nvSpPr>
        <p:spPr>
          <a:xfrm>
            <a:off x="6597221" y="2879761"/>
            <a:ext cx="15992" cy="2515062"/>
          </a:xfrm>
          <a:custGeom>
            <a:avLst/>
            <a:gdLst/>
            <a:ahLst/>
            <a:cxnLst/>
            <a:rect l="0" t="0" r="0" b="0"/>
            <a:pathLst>
              <a:path w="25" h="3960">
                <a:moveTo>
                  <a:pt x="12" y="0"/>
                </a:moveTo>
                <a:lnTo>
                  <a:pt x="12" y="3960"/>
                </a:lnTo>
              </a:path>
            </a:pathLst>
          </a:custGeom>
          <a:noFill/>
          <a:ln w="1602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11" name="path"/>
          <p:cNvSpPr/>
          <p:nvPr/>
        </p:nvSpPr>
        <p:spPr>
          <a:xfrm>
            <a:off x="7418859" y="4097170"/>
            <a:ext cx="353247" cy="85810"/>
          </a:xfrm>
          <a:custGeom>
            <a:avLst/>
            <a:gdLst/>
            <a:ahLst/>
            <a:cxnLst/>
            <a:rect l="0" t="0" r="0" b="0"/>
            <a:pathLst>
              <a:path w="556" h="135">
                <a:moveTo>
                  <a:pt x="4" y="130"/>
                </a:moveTo>
                <a:lnTo>
                  <a:pt x="552" y="130"/>
                </a:lnTo>
                <a:lnTo>
                  <a:pt x="552" y="4"/>
                </a:lnTo>
                <a:lnTo>
                  <a:pt x="4" y="4"/>
                </a:lnTo>
                <a:lnTo>
                  <a:pt x="4" y="130"/>
                </a:lnTo>
                <a:close/>
              </a:path>
            </a:pathLst>
          </a:custGeom>
          <a:noFill/>
          <a:ln w="5341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72" name="group 472"/>
          <p:cNvGrpSpPr/>
          <p:nvPr/>
        </p:nvGrpSpPr>
        <p:grpSpPr>
          <a:xfrm rot="21600000">
            <a:off x="4060226" y="3007333"/>
            <a:ext cx="4429988" cy="2216534"/>
            <a:chOff x="0" y="0"/>
            <a:chExt cx="4429988" cy="2216534"/>
          </a:xfrm>
        </p:grpSpPr>
        <p:sp>
          <p:nvSpPr>
            <p:cNvPr id="2212" name="path"/>
            <p:cNvSpPr/>
            <p:nvPr/>
          </p:nvSpPr>
          <p:spPr>
            <a:xfrm>
              <a:off x="0" y="0"/>
              <a:ext cx="4429988" cy="2216534"/>
            </a:xfrm>
            <a:custGeom>
              <a:avLst/>
              <a:gdLst/>
              <a:ahLst/>
              <a:cxnLst/>
              <a:rect l="0" t="0" r="0" b="0"/>
              <a:pathLst>
                <a:path w="6976" h="3490">
                  <a:moveTo>
                    <a:pt x="17" y="248"/>
                  </a:moveTo>
                  <a:lnTo>
                    <a:pt x="6976" y="248"/>
                  </a:lnTo>
                  <a:moveTo>
                    <a:pt x="17" y="2300"/>
                  </a:moveTo>
                  <a:lnTo>
                    <a:pt x="6976" y="2300"/>
                  </a:lnTo>
                  <a:moveTo>
                    <a:pt x="0" y="3485"/>
                  </a:moveTo>
                  <a:lnTo>
                    <a:pt x="6958" y="3485"/>
                  </a:lnTo>
                  <a:moveTo>
                    <a:pt x="17" y="5"/>
                  </a:moveTo>
                  <a:lnTo>
                    <a:pt x="6976" y="5"/>
                  </a:lnTo>
                </a:path>
              </a:pathLst>
            </a:custGeom>
            <a:noFill/>
            <a:ln w="6859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13" name="path"/>
            <p:cNvSpPr/>
            <p:nvPr/>
          </p:nvSpPr>
          <p:spPr>
            <a:xfrm>
              <a:off x="11146" y="463883"/>
              <a:ext cx="4418841" cy="6859"/>
            </a:xfrm>
            <a:custGeom>
              <a:avLst/>
              <a:gdLst/>
              <a:ahLst/>
              <a:cxnLst/>
              <a:rect l="0" t="0" r="0" b="0"/>
              <a:pathLst>
                <a:path w="6958" h="10">
                  <a:moveTo>
                    <a:pt x="0" y="5"/>
                  </a:moveTo>
                  <a:lnTo>
                    <a:pt x="6958" y="5"/>
                  </a:lnTo>
                </a:path>
              </a:pathLst>
            </a:custGeom>
            <a:noFill/>
            <a:ln w="685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14" name="path"/>
            <p:cNvSpPr/>
            <p:nvPr/>
          </p:nvSpPr>
          <p:spPr>
            <a:xfrm>
              <a:off x="631957" y="860884"/>
              <a:ext cx="3057890" cy="1118135"/>
            </a:xfrm>
            <a:custGeom>
              <a:avLst/>
              <a:gdLst/>
              <a:ahLst/>
              <a:cxnLst/>
              <a:rect l="0" t="0" r="0" b="0"/>
              <a:pathLst>
                <a:path w="4815" h="1760">
                  <a:moveTo>
                    <a:pt x="22" y="1254"/>
                  </a:moveTo>
                  <a:lnTo>
                    <a:pt x="4815" y="1254"/>
                  </a:lnTo>
                  <a:moveTo>
                    <a:pt x="16" y="5"/>
                  </a:moveTo>
                  <a:lnTo>
                    <a:pt x="4808" y="5"/>
                  </a:lnTo>
                  <a:moveTo>
                    <a:pt x="16" y="279"/>
                  </a:moveTo>
                  <a:lnTo>
                    <a:pt x="4808" y="279"/>
                  </a:lnTo>
                  <a:moveTo>
                    <a:pt x="16" y="482"/>
                  </a:moveTo>
                  <a:lnTo>
                    <a:pt x="4808" y="482"/>
                  </a:lnTo>
                  <a:moveTo>
                    <a:pt x="0" y="1755"/>
                  </a:moveTo>
                  <a:lnTo>
                    <a:pt x="4792" y="1755"/>
                  </a:lnTo>
                </a:path>
              </a:pathLst>
            </a:custGeom>
            <a:noFill/>
            <a:ln w="6859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15" name="path"/>
            <p:cNvSpPr/>
            <p:nvPr/>
          </p:nvSpPr>
          <p:spPr>
            <a:xfrm>
              <a:off x="3753156" y="166346"/>
              <a:ext cx="102089" cy="291534"/>
            </a:xfrm>
            <a:custGeom>
              <a:avLst/>
              <a:gdLst/>
              <a:ahLst/>
              <a:cxnLst/>
              <a:rect l="0" t="0" r="0" b="0"/>
              <a:pathLst>
                <a:path w="160" h="459">
                  <a:moveTo>
                    <a:pt x="0" y="4"/>
                  </a:moveTo>
                  <a:lnTo>
                    <a:pt x="86" y="4"/>
                  </a:lnTo>
                  <a:lnTo>
                    <a:pt x="86" y="162"/>
                  </a:lnTo>
                  <a:lnTo>
                    <a:pt x="157" y="229"/>
                  </a:lnTo>
                  <a:lnTo>
                    <a:pt x="86" y="296"/>
                  </a:lnTo>
                  <a:lnTo>
                    <a:pt x="86" y="455"/>
                  </a:lnTo>
                  <a:lnTo>
                    <a:pt x="0" y="455"/>
                  </a:lnTo>
                </a:path>
              </a:pathLst>
            </a:custGeom>
            <a:noFill/>
            <a:ln w="514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16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17" name="textbox 2217"/>
          <p:cNvSpPr/>
          <p:nvPr/>
        </p:nvSpPr>
        <p:spPr>
          <a:xfrm>
            <a:off x="459965" y="255327"/>
            <a:ext cx="5038725" cy="5937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00000"/>
              </a:lnSpc>
            </a:pPr>
            <a:endParaRPr lang="en-US" altLang="en-US" sz="100" dirty="0"/>
          </a:p>
          <a:p>
            <a:pPr marL="12700" indent="5080" algn="l" rtl="0" eaLnBrk="0">
              <a:lnSpc>
                <a:spcPct val="103000"/>
              </a:lnSpc>
              <a:spcBef>
                <a:spcPts val="0"/>
              </a:spcBef>
            </a:pPr>
            <a:r>
              <a:rPr sz="18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与拿货率一起，客户的决策历程也在不断变化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确定关键的性能参数和相关特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征</a:t>
            </a:r>
            <a:endParaRPr lang="en-US" altLang="en-US" sz="1800" dirty="0"/>
          </a:p>
        </p:txBody>
      </p:sp>
      <p:sp>
        <p:nvSpPr>
          <p:cNvPr id="2218" name="rect"/>
          <p:cNvSpPr/>
          <p:nvPr/>
        </p:nvSpPr>
        <p:spPr>
          <a:xfrm>
            <a:off x="3721953" y="2886003"/>
            <a:ext cx="306975" cy="61650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19" name="path"/>
          <p:cNvSpPr/>
          <p:nvPr/>
        </p:nvSpPr>
        <p:spPr>
          <a:xfrm>
            <a:off x="3720059" y="3441823"/>
            <a:ext cx="310762" cy="65932"/>
          </a:xfrm>
          <a:custGeom>
            <a:avLst/>
            <a:gdLst/>
            <a:ahLst/>
            <a:cxnLst/>
            <a:rect l="0" t="0" r="0" b="0"/>
            <a:pathLst>
              <a:path w="489" h="103">
                <a:moveTo>
                  <a:pt x="486" y="8"/>
                </a:moveTo>
                <a:lnTo>
                  <a:pt x="244" y="95"/>
                </a:lnTo>
                <a:lnTo>
                  <a:pt x="2" y="8"/>
                </a:lnTo>
              </a:path>
            </a:pathLst>
          </a:custGeom>
          <a:noFill/>
          <a:ln w="11147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20" name="rect"/>
          <p:cNvSpPr/>
          <p:nvPr/>
        </p:nvSpPr>
        <p:spPr>
          <a:xfrm>
            <a:off x="3721953" y="3471645"/>
            <a:ext cx="306975" cy="196444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221" name="table 2221"/>
          <p:cNvGraphicFramePr>
            <a:graphicFrameLocks noGrp="1"/>
          </p:cNvGraphicFramePr>
          <p:nvPr/>
        </p:nvGraphicFramePr>
        <p:xfrm>
          <a:off x="3716379" y="2880429"/>
          <a:ext cx="317500" cy="2560320"/>
        </p:xfrm>
        <a:graphic>
          <a:graphicData uri="http://schemas.openxmlformats.org/drawingml/2006/table">
            <a:tbl>
              <a:tblPr/>
              <a:tblGrid>
                <a:gridCol w="317500"/>
              </a:tblGrid>
              <a:tr h="25507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70000"/>
                        </a:lnSpc>
                      </a:pPr>
                      <a:endParaRPr lang="en-US" altLang="en-US" sz="1000" dirty="0"/>
                    </a:p>
                    <a:p>
                      <a:pPr marL="3175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Level</a:t>
                      </a:r>
                      <a:r>
                        <a:rPr sz="5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" dirty="0"/>
                    </a:p>
                    <a:p>
                      <a:pPr marL="3175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Level</a:t>
                      </a:r>
                      <a:r>
                        <a:rPr sz="5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5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2222" name="textbox 2222"/>
          <p:cNvSpPr/>
          <p:nvPr/>
        </p:nvSpPr>
        <p:spPr>
          <a:xfrm>
            <a:off x="3679508" y="2493717"/>
            <a:ext cx="4849495" cy="15493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3000"/>
              </a:lnSpc>
            </a:pPr>
            <a:endParaRPr lang="en-US" altLang="en-US" sz="200" dirty="0"/>
          </a:p>
          <a:p>
            <a:pPr marL="54610" algn="l" rtl="0" eaLnBrk="0">
              <a:lnSpc>
                <a:spcPct val="89000"/>
              </a:lnSpc>
            </a:pP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Fundamental</a:t>
            </a:r>
            <a:r>
              <a:rPr sz="600" spc="4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</a:t>
            </a:r>
            <a:r>
              <a:rPr sz="600" spc="4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characteristics</a:t>
            </a:r>
            <a:endParaRPr lang="en-US" altLang="en-US" sz="600" dirty="0"/>
          </a:p>
        </p:txBody>
      </p:sp>
      <p:sp>
        <p:nvSpPr>
          <p:cNvPr id="2223" name="textbox 2223"/>
          <p:cNvSpPr/>
          <p:nvPr/>
        </p:nvSpPr>
        <p:spPr>
          <a:xfrm>
            <a:off x="5421331" y="2767044"/>
            <a:ext cx="1145539" cy="6140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3970" algn="l" rtl="0" eaLnBrk="0">
              <a:lnSpc>
                <a:spcPct val="88000"/>
              </a:lnSpc>
            </a:pP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Characteristi</a:t>
            </a:r>
            <a:r>
              <a:rPr sz="5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500" dirty="0"/>
          </a:p>
          <a:p>
            <a:pPr marL="17145" algn="l" rtl="0" eaLnBrk="0">
              <a:lnSpc>
                <a:spcPct val="88000"/>
              </a:lnSpc>
              <a:spcBef>
                <a:spcPts val="445"/>
              </a:spcBef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Indoor</a:t>
            </a:r>
            <a:r>
              <a:rPr sz="500" spc="2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Outdoor</a:t>
            </a:r>
            <a:r>
              <a:rPr sz="500" spc="2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Mixed</a:t>
            </a:r>
            <a:endParaRPr lang="en-US" altLang="en-US" sz="500" dirty="0"/>
          </a:p>
          <a:p>
            <a:pPr marL="17145" algn="l" rtl="0" eaLnBrk="0">
              <a:lnSpc>
                <a:spcPct val="96000"/>
              </a:lnSpc>
              <a:spcBef>
                <a:spcPts val="685"/>
              </a:spcBef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IC</a:t>
            </a:r>
            <a:r>
              <a:rPr sz="5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trucks</a:t>
            </a:r>
            <a:r>
              <a:rPr sz="5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5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trucks</a:t>
            </a:r>
            <a:r>
              <a:rPr sz="5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</a:t>
            </a:r>
            <a:r>
              <a:rPr sz="5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trucks</a:t>
            </a:r>
            <a:endParaRPr lang="en-US" altLang="en-US" sz="500" dirty="0"/>
          </a:p>
          <a:p>
            <a:pPr algn="l" rtl="0" eaLnBrk="0">
              <a:lnSpc>
                <a:spcPct val="106000"/>
              </a:lnSpc>
            </a:pPr>
            <a:endParaRPr lang="en-US" altLang="en-US" sz="400" dirty="0"/>
          </a:p>
          <a:p>
            <a:pPr marL="12700" indent="3175" algn="l" rtl="0" eaLnBrk="0">
              <a:lnSpc>
                <a:spcPct val="113000"/>
              </a:lnSpc>
              <a:spcBef>
                <a:spcPts val="5"/>
              </a:spcBef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Noise</a:t>
            </a:r>
            <a:r>
              <a:rPr sz="500" spc="2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quality</a:t>
            </a:r>
            <a:r>
              <a:rPr sz="500" spc="2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500" spc="2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handicapped                suitability</a:t>
            </a:r>
            <a:r>
              <a:rPr sz="5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robust</a:t>
            </a:r>
            <a:r>
              <a:rPr sz="5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solution</a:t>
            </a:r>
            <a:r>
              <a:rPr sz="5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5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colouring</a:t>
            </a:r>
            <a:endParaRPr lang="en-US" altLang="en-US" sz="500" dirty="0"/>
          </a:p>
        </p:txBody>
      </p:sp>
      <p:sp>
        <p:nvSpPr>
          <p:cNvPr id="2224" name="textbox 2224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225" name="textbox 2225"/>
          <p:cNvSpPr/>
          <p:nvPr/>
        </p:nvSpPr>
        <p:spPr>
          <a:xfrm>
            <a:off x="4685401" y="3707172"/>
            <a:ext cx="425450" cy="6610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5240" algn="l" rtl="0" eaLnBrk="0">
              <a:lnSpc>
                <a:spcPct val="90000"/>
              </a:lnSpc>
            </a:pP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</a:t>
            </a:r>
            <a:r>
              <a:rPr sz="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ad</a:t>
            </a:r>
            <a:endParaRPr lang="en-US" altLang="en-US" sz="500" dirty="0"/>
          </a:p>
          <a:p>
            <a:pPr marL="12700" indent="1905" algn="l" rtl="0" eaLnBrk="0">
              <a:lnSpc>
                <a:spcPct val="193000"/>
              </a:lnSpc>
              <a:spcBef>
                <a:spcPts val="525"/>
              </a:spcBef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Lifting</a:t>
            </a:r>
            <a:r>
              <a:rPr sz="500" spc="2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speed 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</a:t>
            </a:r>
            <a:r>
              <a:rPr sz="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500" dirty="0"/>
          </a:p>
          <a:p>
            <a:pPr algn="l" rtl="0" eaLnBrk="0">
              <a:lnSpc>
                <a:spcPct val="100000"/>
              </a:lnSpc>
            </a:pPr>
            <a:endParaRPr lang="en-US" altLang="en-US" sz="900" dirty="0"/>
          </a:p>
          <a:p>
            <a:pPr marL="14605" algn="l" rtl="0" eaLnBrk="0">
              <a:lnSpc>
                <a:spcPct val="90000"/>
              </a:lnSpc>
              <a:spcBef>
                <a:spcPts val="5"/>
              </a:spcBef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Lifting</a:t>
            </a:r>
            <a:r>
              <a:rPr sz="500" spc="2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height</a:t>
            </a:r>
            <a:endParaRPr lang="en-US" altLang="en-US" sz="500" dirty="0"/>
          </a:p>
        </p:txBody>
      </p:sp>
      <p:sp>
        <p:nvSpPr>
          <p:cNvPr id="2226" name="textbox 2226"/>
          <p:cNvSpPr/>
          <p:nvPr/>
        </p:nvSpPr>
        <p:spPr>
          <a:xfrm>
            <a:off x="5421188" y="3916748"/>
            <a:ext cx="572134" cy="46418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3335" algn="l" rtl="0" eaLnBrk="0">
              <a:lnSpc>
                <a:spcPct val="88000"/>
              </a:lnSpc>
            </a:pP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0,5; 0,63; 0,7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m/s</a:t>
            </a:r>
            <a:endParaRPr lang="en-US" altLang="en-US" sz="500" dirty="0"/>
          </a:p>
          <a:p>
            <a:pPr marL="18415" algn="l" rtl="0" eaLnBrk="0">
              <a:lnSpc>
                <a:spcPts val="1180"/>
              </a:lnSpc>
            </a:pP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10, 15, 2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 km/h</a:t>
            </a:r>
            <a:endParaRPr lang="en-US" altLang="en-US" sz="500" dirty="0"/>
          </a:p>
          <a:p>
            <a:pPr algn="l" rtl="0" eaLnBrk="0">
              <a:lnSpc>
                <a:spcPct val="102000"/>
              </a:lnSpc>
            </a:pPr>
            <a:endParaRPr lang="en-US" altLang="en-US" sz="900" dirty="0"/>
          </a:p>
          <a:p>
            <a:pPr marL="12700" algn="l" rtl="0" eaLnBrk="0">
              <a:lnSpc>
                <a:spcPts val="640"/>
              </a:lnSpc>
              <a:spcBef>
                <a:spcPts val="5"/>
              </a:spcBef>
            </a:pP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2000-4000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mm</a:t>
            </a:r>
            <a:endParaRPr lang="en-US" altLang="en-US" sz="500" dirty="0"/>
          </a:p>
        </p:txBody>
      </p:sp>
      <p:sp>
        <p:nvSpPr>
          <p:cNvPr id="2227" name="path"/>
          <p:cNvSpPr/>
          <p:nvPr/>
        </p:nvSpPr>
        <p:spPr>
          <a:xfrm>
            <a:off x="4060226" y="2848704"/>
            <a:ext cx="4418841" cy="5144"/>
          </a:xfrm>
          <a:custGeom>
            <a:avLst/>
            <a:gdLst/>
            <a:ahLst/>
            <a:cxnLst/>
            <a:rect l="0" t="0" r="0" b="0"/>
            <a:pathLst>
              <a:path w="6958" h="8">
                <a:moveTo>
                  <a:pt x="0" y="4"/>
                </a:moveTo>
                <a:lnTo>
                  <a:pt x="6958" y="4"/>
                </a:lnTo>
              </a:path>
            </a:pathLst>
          </a:custGeom>
          <a:noFill/>
          <a:ln w="514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74" name="group 474"/>
          <p:cNvGrpSpPr/>
          <p:nvPr/>
        </p:nvGrpSpPr>
        <p:grpSpPr>
          <a:xfrm rot="21600000">
            <a:off x="7806439" y="2761243"/>
            <a:ext cx="673199" cy="316400"/>
            <a:chOff x="0" y="0"/>
            <a:chExt cx="673199" cy="316400"/>
          </a:xfrm>
        </p:grpSpPr>
        <p:sp>
          <p:nvSpPr>
            <p:cNvPr id="2228" name="path"/>
            <p:cNvSpPr/>
            <p:nvPr/>
          </p:nvSpPr>
          <p:spPr>
            <a:xfrm>
              <a:off x="1584" y="0"/>
              <a:ext cx="671615" cy="316400"/>
            </a:xfrm>
            <a:custGeom>
              <a:avLst/>
              <a:gdLst/>
              <a:ahLst/>
              <a:cxnLst/>
              <a:rect l="0" t="0" r="0" b="0"/>
              <a:pathLst>
                <a:path w="1057" h="498">
                  <a:moveTo>
                    <a:pt x="319" y="0"/>
                  </a:moveTo>
                  <a:lnTo>
                    <a:pt x="442" y="0"/>
                  </a:lnTo>
                  <a:lnTo>
                    <a:pt x="442" y="0"/>
                  </a:lnTo>
                  <a:lnTo>
                    <a:pt x="626" y="0"/>
                  </a:lnTo>
                  <a:lnTo>
                    <a:pt x="1057" y="0"/>
                  </a:lnTo>
                  <a:lnTo>
                    <a:pt x="1057" y="290"/>
                  </a:lnTo>
                  <a:lnTo>
                    <a:pt x="1057" y="290"/>
                  </a:lnTo>
                  <a:lnTo>
                    <a:pt x="1057" y="415"/>
                  </a:lnTo>
                  <a:lnTo>
                    <a:pt x="1057" y="498"/>
                  </a:lnTo>
                  <a:lnTo>
                    <a:pt x="626" y="498"/>
                  </a:lnTo>
                  <a:lnTo>
                    <a:pt x="442" y="498"/>
                  </a:lnTo>
                  <a:lnTo>
                    <a:pt x="442" y="498"/>
                  </a:lnTo>
                  <a:lnTo>
                    <a:pt x="319" y="498"/>
                  </a:lnTo>
                  <a:lnTo>
                    <a:pt x="319" y="415"/>
                  </a:lnTo>
                  <a:lnTo>
                    <a:pt x="0" y="456"/>
                  </a:lnTo>
                  <a:lnTo>
                    <a:pt x="319" y="29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29" name="path"/>
            <p:cNvSpPr/>
            <p:nvPr/>
          </p:nvSpPr>
          <p:spPr>
            <a:xfrm>
              <a:off x="0" y="181524"/>
              <a:ext cx="205745" cy="111910"/>
            </a:xfrm>
            <a:custGeom>
              <a:avLst/>
              <a:gdLst/>
              <a:ahLst/>
              <a:cxnLst/>
              <a:rect l="0" t="0" r="0" b="0"/>
              <a:pathLst>
                <a:path w="324" h="176">
                  <a:moveTo>
                    <a:pt x="321" y="129"/>
                  </a:moveTo>
                  <a:lnTo>
                    <a:pt x="2" y="170"/>
                  </a:lnTo>
                  <a:lnTo>
                    <a:pt x="321" y="4"/>
                  </a:lnTo>
                </a:path>
              </a:pathLst>
            </a:custGeom>
            <a:noFill/>
            <a:ln w="6859" cap="flat">
              <a:solidFill>
                <a:srgbClr val="808080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32" name="textbox 2232"/>
          <p:cNvSpPr/>
          <p:nvPr/>
        </p:nvSpPr>
        <p:spPr>
          <a:xfrm>
            <a:off x="5420761" y="4541618"/>
            <a:ext cx="503555" cy="3695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0000"/>
              </a:lnSpc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1, 2, 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500" dirty="0"/>
          </a:p>
          <a:p>
            <a:pPr algn="l" rtl="0" eaLnBrk="0">
              <a:lnSpc>
                <a:spcPct val="115000"/>
              </a:lnSpc>
            </a:pPr>
            <a:endParaRPr lang="en-US" altLang="en-US" sz="1000" dirty="0"/>
          </a:p>
          <a:p>
            <a:pPr algn="l" rtl="0" eaLnBrk="0">
              <a:lnSpc>
                <a:spcPct val="125000"/>
              </a:lnSpc>
            </a:pPr>
            <a:endParaRPr lang="en-US" altLang="en-US" sz="100" dirty="0"/>
          </a:p>
          <a:p>
            <a:pPr marL="13335" algn="l" rtl="0" eaLnBrk="0">
              <a:lnSpc>
                <a:spcPts val="640"/>
              </a:lnSpc>
            </a:pP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2000-2120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mm</a:t>
            </a:r>
            <a:endParaRPr lang="en-US" altLang="en-US" sz="500" dirty="0"/>
          </a:p>
        </p:txBody>
      </p:sp>
      <p:sp>
        <p:nvSpPr>
          <p:cNvPr id="2233" name="textbox 2233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234" name="textbox 2234"/>
          <p:cNvSpPr/>
          <p:nvPr/>
        </p:nvSpPr>
        <p:spPr>
          <a:xfrm>
            <a:off x="5422114" y="5059035"/>
            <a:ext cx="502284" cy="2838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7780" algn="l" rtl="0" eaLnBrk="0">
              <a:lnSpc>
                <a:spcPct val="88000"/>
              </a:lnSpc>
            </a:pPr>
            <a:r>
              <a:rPr sz="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1500- 1600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mm</a:t>
            </a:r>
            <a:endParaRPr lang="en-US" altLang="en-US" sz="500" dirty="0"/>
          </a:p>
          <a:p>
            <a:pPr marL="12700" algn="l" rtl="0" eaLnBrk="0">
              <a:lnSpc>
                <a:spcPts val="1465"/>
              </a:lnSpc>
              <a:spcBef>
                <a:spcPts val="5"/>
              </a:spcBef>
            </a:pP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50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Hz</a:t>
            </a: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60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Hz</a:t>
            </a:r>
            <a:endParaRPr lang="en-US" altLang="en-US" sz="500" dirty="0"/>
          </a:p>
        </p:txBody>
      </p:sp>
      <p:sp>
        <p:nvSpPr>
          <p:cNvPr id="2236" name="textbox 2236"/>
          <p:cNvSpPr/>
          <p:nvPr/>
        </p:nvSpPr>
        <p:spPr>
          <a:xfrm>
            <a:off x="8027046" y="2795840"/>
            <a:ext cx="439419" cy="2787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2000"/>
              </a:lnSpc>
            </a:pPr>
            <a:endParaRPr lang="en-US" altLang="en-US" sz="100" dirty="0"/>
          </a:p>
          <a:p>
            <a:pPr marL="12700" indent="3175" algn="l" rtl="0" eaLnBrk="0">
              <a:lnSpc>
                <a:spcPct val="110000"/>
              </a:lnSpc>
            </a:pP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Fundamenta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decisio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        come</a:t>
            </a:r>
            <a:r>
              <a:rPr sz="500" spc="2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first</a:t>
            </a:r>
            <a:endParaRPr lang="en-US" altLang="en-US" sz="500" dirty="0"/>
          </a:p>
        </p:txBody>
      </p:sp>
      <p:grpSp>
        <p:nvGrpSpPr>
          <p:cNvPr id="476" name="group 47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2237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38" name="textbox 2238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795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E</a:t>
              </a:r>
              <a:endParaRPr lang="en-US" altLang="en-US" sz="1800" dirty="0"/>
            </a:p>
          </p:txBody>
        </p:sp>
      </p:grpSp>
      <p:sp>
        <p:nvSpPr>
          <p:cNvPr id="2239" name="path"/>
          <p:cNvSpPr/>
          <p:nvPr/>
        </p:nvSpPr>
        <p:spPr>
          <a:xfrm>
            <a:off x="7813382" y="3494367"/>
            <a:ext cx="102008" cy="943200"/>
          </a:xfrm>
          <a:custGeom>
            <a:avLst/>
            <a:gdLst/>
            <a:ahLst/>
            <a:cxnLst/>
            <a:rect l="0" t="0" r="0" b="0"/>
            <a:pathLst>
              <a:path w="160" h="1485">
                <a:moveTo>
                  <a:pt x="0" y="4"/>
                </a:moveTo>
                <a:lnTo>
                  <a:pt x="86" y="4"/>
                </a:lnTo>
                <a:lnTo>
                  <a:pt x="86" y="681"/>
                </a:lnTo>
                <a:lnTo>
                  <a:pt x="157" y="742"/>
                </a:lnTo>
                <a:lnTo>
                  <a:pt x="86" y="804"/>
                </a:lnTo>
                <a:lnTo>
                  <a:pt x="86" y="1481"/>
                </a:lnTo>
                <a:lnTo>
                  <a:pt x="0" y="1481"/>
                </a:lnTo>
              </a:path>
            </a:pathLst>
          </a:custGeom>
          <a:noFill/>
          <a:ln w="514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40" name="path"/>
          <p:cNvSpPr/>
          <p:nvPr/>
        </p:nvSpPr>
        <p:spPr>
          <a:xfrm>
            <a:off x="8007171" y="2757814"/>
            <a:ext cx="475897" cy="187996"/>
          </a:xfrm>
          <a:custGeom>
            <a:avLst/>
            <a:gdLst/>
            <a:ahLst/>
            <a:cxnLst/>
            <a:rect l="0" t="0" r="0" b="0"/>
            <a:pathLst>
              <a:path w="749" h="296">
                <a:moveTo>
                  <a:pt x="5" y="5"/>
                </a:moveTo>
                <a:lnTo>
                  <a:pt x="128" y="5"/>
                </a:lnTo>
                <a:lnTo>
                  <a:pt x="128" y="5"/>
                </a:lnTo>
                <a:lnTo>
                  <a:pt x="313" y="5"/>
                </a:lnTo>
                <a:lnTo>
                  <a:pt x="744" y="5"/>
                </a:lnTo>
                <a:lnTo>
                  <a:pt x="744" y="296"/>
                </a:lnTo>
                <a:moveTo>
                  <a:pt x="5" y="296"/>
                </a:moveTo>
                <a:lnTo>
                  <a:pt x="5" y="5"/>
                </a:lnTo>
                <a:close/>
              </a:path>
            </a:pathLst>
          </a:custGeom>
          <a:noFill/>
          <a:ln w="6859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41" name="path"/>
          <p:cNvSpPr/>
          <p:nvPr/>
        </p:nvSpPr>
        <p:spPr>
          <a:xfrm>
            <a:off x="6910520" y="4317276"/>
            <a:ext cx="42912" cy="37480"/>
          </a:xfrm>
          <a:custGeom>
            <a:avLst/>
            <a:gdLst/>
            <a:ahLst/>
            <a:cxnLst/>
            <a:rect l="0" t="0" r="0" b="0"/>
            <a:pathLst>
              <a:path w="67" h="59">
                <a:moveTo>
                  <a:pt x="4" y="54"/>
                </a:moveTo>
                <a:lnTo>
                  <a:pt x="12" y="54"/>
                </a:lnTo>
                <a:lnTo>
                  <a:pt x="12" y="4"/>
                </a:lnTo>
                <a:lnTo>
                  <a:pt x="4" y="4"/>
                </a:lnTo>
                <a:lnTo>
                  <a:pt x="4" y="54"/>
                </a:lnTo>
                <a:close/>
              </a:path>
              <a:path w="67" h="59">
                <a:moveTo>
                  <a:pt x="12" y="54"/>
                </a:moveTo>
                <a:lnTo>
                  <a:pt x="29" y="54"/>
                </a:lnTo>
                <a:lnTo>
                  <a:pt x="29" y="29"/>
                </a:lnTo>
                <a:lnTo>
                  <a:pt x="12" y="29"/>
                </a:lnTo>
                <a:lnTo>
                  <a:pt x="12" y="54"/>
                </a:lnTo>
                <a:close/>
              </a:path>
              <a:path w="67" h="59">
                <a:moveTo>
                  <a:pt x="29" y="54"/>
                </a:moveTo>
                <a:lnTo>
                  <a:pt x="37" y="54"/>
                </a:lnTo>
                <a:lnTo>
                  <a:pt x="37" y="4"/>
                </a:lnTo>
                <a:lnTo>
                  <a:pt x="29" y="4"/>
                </a:lnTo>
                <a:lnTo>
                  <a:pt x="29" y="54"/>
                </a:lnTo>
                <a:close/>
              </a:path>
              <a:path w="67" h="59">
                <a:moveTo>
                  <a:pt x="37" y="54"/>
                </a:moveTo>
                <a:lnTo>
                  <a:pt x="46" y="54"/>
                </a:lnTo>
                <a:lnTo>
                  <a:pt x="46" y="29"/>
                </a:lnTo>
                <a:lnTo>
                  <a:pt x="37" y="29"/>
                </a:lnTo>
                <a:lnTo>
                  <a:pt x="37" y="54"/>
                </a:lnTo>
                <a:close/>
              </a:path>
              <a:path w="67" h="59">
                <a:moveTo>
                  <a:pt x="46" y="54"/>
                </a:moveTo>
                <a:lnTo>
                  <a:pt x="54" y="54"/>
                </a:lnTo>
                <a:lnTo>
                  <a:pt x="54" y="12"/>
                </a:lnTo>
                <a:lnTo>
                  <a:pt x="46" y="12"/>
                </a:lnTo>
                <a:lnTo>
                  <a:pt x="46" y="54"/>
                </a:lnTo>
                <a:close/>
              </a:path>
              <a:path w="67" h="59">
                <a:moveTo>
                  <a:pt x="54" y="54"/>
                </a:moveTo>
                <a:lnTo>
                  <a:pt x="63" y="54"/>
                </a:lnTo>
                <a:lnTo>
                  <a:pt x="63" y="21"/>
                </a:lnTo>
                <a:lnTo>
                  <a:pt x="54" y="21"/>
                </a:lnTo>
                <a:lnTo>
                  <a:pt x="54" y="54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5311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42" name="path"/>
          <p:cNvSpPr/>
          <p:nvPr/>
        </p:nvSpPr>
        <p:spPr>
          <a:xfrm>
            <a:off x="6948112" y="4285100"/>
            <a:ext cx="15959" cy="69657"/>
          </a:xfrm>
          <a:custGeom>
            <a:avLst/>
            <a:gdLst/>
            <a:ahLst/>
            <a:cxnLst/>
            <a:rect l="0" t="0" r="0" b="0"/>
            <a:pathLst>
              <a:path w="25" h="109">
                <a:moveTo>
                  <a:pt x="4" y="105"/>
                </a:moveTo>
                <a:lnTo>
                  <a:pt x="20" y="105"/>
                </a:lnTo>
                <a:lnTo>
                  <a:pt x="20" y="4"/>
                </a:lnTo>
                <a:lnTo>
                  <a:pt x="4" y="4"/>
                </a:lnTo>
                <a:lnTo>
                  <a:pt x="4" y="105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5311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78" name="group 478"/>
          <p:cNvGrpSpPr/>
          <p:nvPr/>
        </p:nvGrpSpPr>
        <p:grpSpPr>
          <a:xfrm rot="21600000">
            <a:off x="6905200" y="4258404"/>
            <a:ext cx="802743" cy="99093"/>
            <a:chOff x="0" y="0"/>
            <a:chExt cx="802743" cy="99093"/>
          </a:xfrm>
        </p:grpSpPr>
        <p:sp>
          <p:nvSpPr>
            <p:cNvPr id="2243" name="path"/>
            <p:cNvSpPr/>
            <p:nvPr/>
          </p:nvSpPr>
          <p:spPr>
            <a:xfrm>
              <a:off x="53551" y="37480"/>
              <a:ext cx="749191" cy="58872"/>
            </a:xfrm>
            <a:custGeom>
              <a:avLst/>
              <a:gdLst/>
              <a:ahLst/>
              <a:cxnLst/>
              <a:rect l="0" t="0" r="0" b="0"/>
              <a:pathLst>
                <a:path w="1179" h="92">
                  <a:moveTo>
                    <a:pt x="4" y="88"/>
                  </a:moveTo>
                  <a:lnTo>
                    <a:pt x="12" y="88"/>
                  </a:lnTo>
                  <a:lnTo>
                    <a:pt x="12" y="37"/>
                  </a:lnTo>
                  <a:lnTo>
                    <a:pt x="4" y="37"/>
                  </a:lnTo>
                  <a:lnTo>
                    <a:pt x="4" y="88"/>
                  </a:lnTo>
                  <a:close/>
                </a:path>
                <a:path w="1179" h="92">
                  <a:moveTo>
                    <a:pt x="12" y="88"/>
                  </a:moveTo>
                  <a:lnTo>
                    <a:pt x="20" y="88"/>
                  </a:lnTo>
                  <a:lnTo>
                    <a:pt x="20" y="54"/>
                  </a:lnTo>
                  <a:lnTo>
                    <a:pt x="12" y="54"/>
                  </a:lnTo>
                  <a:lnTo>
                    <a:pt x="12" y="88"/>
                  </a:lnTo>
                  <a:close/>
                </a:path>
                <a:path w="1179" h="92">
                  <a:moveTo>
                    <a:pt x="20" y="88"/>
                  </a:moveTo>
                  <a:lnTo>
                    <a:pt x="29" y="88"/>
                  </a:lnTo>
                  <a:lnTo>
                    <a:pt x="29" y="80"/>
                  </a:lnTo>
                  <a:lnTo>
                    <a:pt x="20" y="80"/>
                  </a:lnTo>
                  <a:lnTo>
                    <a:pt x="20" y="88"/>
                  </a:lnTo>
                  <a:close/>
                </a:path>
                <a:path w="1179" h="92">
                  <a:moveTo>
                    <a:pt x="29" y="88"/>
                  </a:moveTo>
                  <a:lnTo>
                    <a:pt x="46" y="88"/>
                  </a:lnTo>
                  <a:lnTo>
                    <a:pt x="46" y="63"/>
                  </a:lnTo>
                  <a:lnTo>
                    <a:pt x="29" y="63"/>
                  </a:lnTo>
                  <a:lnTo>
                    <a:pt x="29" y="88"/>
                  </a:lnTo>
                  <a:close/>
                </a:path>
                <a:path w="1179" h="92">
                  <a:moveTo>
                    <a:pt x="46" y="88"/>
                  </a:moveTo>
                  <a:lnTo>
                    <a:pt x="54" y="88"/>
                  </a:lnTo>
                  <a:lnTo>
                    <a:pt x="54" y="29"/>
                  </a:lnTo>
                  <a:lnTo>
                    <a:pt x="46" y="29"/>
                  </a:lnTo>
                  <a:lnTo>
                    <a:pt x="46" y="88"/>
                  </a:lnTo>
                  <a:close/>
                </a:path>
                <a:path w="1179" h="92">
                  <a:moveTo>
                    <a:pt x="54" y="88"/>
                  </a:moveTo>
                  <a:lnTo>
                    <a:pt x="63" y="88"/>
                  </a:lnTo>
                  <a:lnTo>
                    <a:pt x="63" y="46"/>
                  </a:lnTo>
                  <a:lnTo>
                    <a:pt x="54" y="46"/>
                  </a:lnTo>
                  <a:lnTo>
                    <a:pt x="54" y="88"/>
                  </a:lnTo>
                  <a:close/>
                </a:path>
                <a:path w="1179" h="92">
                  <a:moveTo>
                    <a:pt x="63" y="88"/>
                  </a:moveTo>
                  <a:lnTo>
                    <a:pt x="71" y="88"/>
                  </a:lnTo>
                  <a:lnTo>
                    <a:pt x="71" y="54"/>
                  </a:lnTo>
                  <a:lnTo>
                    <a:pt x="63" y="54"/>
                  </a:lnTo>
                  <a:lnTo>
                    <a:pt x="63" y="88"/>
                  </a:lnTo>
                  <a:close/>
                </a:path>
                <a:path w="1179" h="92">
                  <a:moveTo>
                    <a:pt x="71" y="88"/>
                  </a:moveTo>
                  <a:lnTo>
                    <a:pt x="80" y="88"/>
                  </a:lnTo>
                  <a:lnTo>
                    <a:pt x="80" y="4"/>
                  </a:lnTo>
                  <a:lnTo>
                    <a:pt x="71" y="4"/>
                  </a:lnTo>
                  <a:lnTo>
                    <a:pt x="71" y="88"/>
                  </a:lnTo>
                  <a:close/>
                </a:path>
                <a:path w="1179" h="92">
                  <a:moveTo>
                    <a:pt x="80" y="88"/>
                  </a:moveTo>
                  <a:lnTo>
                    <a:pt x="96" y="88"/>
                  </a:lnTo>
                  <a:lnTo>
                    <a:pt x="96" y="80"/>
                  </a:lnTo>
                  <a:lnTo>
                    <a:pt x="80" y="80"/>
                  </a:lnTo>
                  <a:lnTo>
                    <a:pt x="80" y="88"/>
                  </a:lnTo>
                  <a:close/>
                </a:path>
                <a:path w="1179" h="92">
                  <a:moveTo>
                    <a:pt x="96" y="88"/>
                  </a:moveTo>
                  <a:lnTo>
                    <a:pt x="105" y="88"/>
                  </a:lnTo>
                  <a:lnTo>
                    <a:pt x="105" y="37"/>
                  </a:lnTo>
                  <a:lnTo>
                    <a:pt x="96" y="37"/>
                  </a:lnTo>
                  <a:lnTo>
                    <a:pt x="96" y="88"/>
                  </a:lnTo>
                  <a:close/>
                </a:path>
                <a:path w="1179" h="92">
                  <a:moveTo>
                    <a:pt x="113" y="88"/>
                  </a:moveTo>
                  <a:lnTo>
                    <a:pt x="122" y="88"/>
                  </a:lnTo>
                  <a:lnTo>
                    <a:pt x="122" y="71"/>
                  </a:lnTo>
                  <a:lnTo>
                    <a:pt x="113" y="71"/>
                  </a:lnTo>
                  <a:lnTo>
                    <a:pt x="113" y="88"/>
                  </a:lnTo>
                  <a:close/>
                </a:path>
                <a:path w="1179" h="92">
                  <a:moveTo>
                    <a:pt x="122" y="88"/>
                  </a:moveTo>
                  <a:lnTo>
                    <a:pt x="130" y="88"/>
                  </a:lnTo>
                  <a:lnTo>
                    <a:pt x="130" y="63"/>
                  </a:lnTo>
                  <a:lnTo>
                    <a:pt x="122" y="63"/>
                  </a:lnTo>
                  <a:lnTo>
                    <a:pt x="122" y="88"/>
                  </a:lnTo>
                  <a:close/>
                </a:path>
                <a:path w="1179" h="92">
                  <a:moveTo>
                    <a:pt x="147" y="88"/>
                  </a:moveTo>
                  <a:lnTo>
                    <a:pt x="155" y="88"/>
                  </a:lnTo>
                  <a:lnTo>
                    <a:pt x="155" y="71"/>
                  </a:lnTo>
                  <a:lnTo>
                    <a:pt x="147" y="71"/>
                  </a:lnTo>
                  <a:lnTo>
                    <a:pt x="147" y="88"/>
                  </a:lnTo>
                  <a:close/>
                </a:path>
                <a:path w="1179" h="92">
                  <a:moveTo>
                    <a:pt x="155" y="88"/>
                  </a:moveTo>
                  <a:lnTo>
                    <a:pt x="164" y="88"/>
                  </a:lnTo>
                  <a:lnTo>
                    <a:pt x="164" y="80"/>
                  </a:lnTo>
                  <a:lnTo>
                    <a:pt x="155" y="80"/>
                  </a:lnTo>
                  <a:lnTo>
                    <a:pt x="155" y="88"/>
                  </a:lnTo>
                  <a:close/>
                </a:path>
                <a:path w="1179" h="92">
                  <a:moveTo>
                    <a:pt x="164" y="88"/>
                  </a:moveTo>
                  <a:lnTo>
                    <a:pt x="172" y="88"/>
                  </a:lnTo>
                  <a:lnTo>
                    <a:pt x="172" y="71"/>
                  </a:lnTo>
                  <a:lnTo>
                    <a:pt x="164" y="71"/>
                  </a:lnTo>
                  <a:lnTo>
                    <a:pt x="164" y="88"/>
                  </a:lnTo>
                  <a:close/>
                </a:path>
                <a:path w="1179" h="92">
                  <a:moveTo>
                    <a:pt x="172" y="88"/>
                  </a:moveTo>
                  <a:lnTo>
                    <a:pt x="181" y="88"/>
                  </a:lnTo>
                  <a:lnTo>
                    <a:pt x="181" y="80"/>
                  </a:lnTo>
                  <a:lnTo>
                    <a:pt x="172" y="80"/>
                  </a:lnTo>
                  <a:lnTo>
                    <a:pt x="172" y="88"/>
                  </a:lnTo>
                  <a:close/>
                </a:path>
                <a:path w="1179" h="92">
                  <a:moveTo>
                    <a:pt x="181" y="88"/>
                  </a:moveTo>
                  <a:lnTo>
                    <a:pt x="197" y="88"/>
                  </a:lnTo>
                  <a:lnTo>
                    <a:pt x="197" y="80"/>
                  </a:lnTo>
                  <a:lnTo>
                    <a:pt x="181" y="80"/>
                  </a:lnTo>
                  <a:lnTo>
                    <a:pt x="181" y="88"/>
                  </a:lnTo>
                  <a:close/>
                </a:path>
                <a:path w="1179" h="92">
                  <a:moveTo>
                    <a:pt x="197" y="88"/>
                  </a:moveTo>
                  <a:lnTo>
                    <a:pt x="206" y="88"/>
                  </a:lnTo>
                  <a:lnTo>
                    <a:pt x="206" y="63"/>
                  </a:lnTo>
                  <a:lnTo>
                    <a:pt x="197" y="63"/>
                  </a:lnTo>
                  <a:lnTo>
                    <a:pt x="197" y="88"/>
                  </a:lnTo>
                  <a:close/>
                </a:path>
                <a:path w="1179" h="92">
                  <a:moveTo>
                    <a:pt x="223" y="88"/>
                  </a:moveTo>
                  <a:lnTo>
                    <a:pt x="240" y="88"/>
                  </a:lnTo>
                  <a:lnTo>
                    <a:pt x="240" y="80"/>
                  </a:lnTo>
                  <a:lnTo>
                    <a:pt x="223" y="80"/>
                  </a:lnTo>
                  <a:lnTo>
                    <a:pt x="223" y="88"/>
                  </a:lnTo>
                  <a:close/>
                </a:path>
                <a:path w="1179" h="92">
                  <a:moveTo>
                    <a:pt x="240" y="88"/>
                  </a:moveTo>
                  <a:lnTo>
                    <a:pt x="248" y="88"/>
                  </a:lnTo>
                  <a:lnTo>
                    <a:pt x="248" y="71"/>
                  </a:lnTo>
                  <a:lnTo>
                    <a:pt x="240" y="71"/>
                  </a:lnTo>
                  <a:lnTo>
                    <a:pt x="240" y="88"/>
                  </a:lnTo>
                  <a:close/>
                </a:path>
                <a:path w="1179" h="92">
                  <a:moveTo>
                    <a:pt x="256" y="88"/>
                  </a:moveTo>
                  <a:lnTo>
                    <a:pt x="265" y="88"/>
                  </a:lnTo>
                  <a:lnTo>
                    <a:pt x="265" y="63"/>
                  </a:lnTo>
                  <a:lnTo>
                    <a:pt x="256" y="63"/>
                  </a:lnTo>
                  <a:lnTo>
                    <a:pt x="256" y="88"/>
                  </a:lnTo>
                  <a:close/>
                </a:path>
                <a:path w="1179" h="92">
                  <a:moveTo>
                    <a:pt x="273" y="88"/>
                  </a:moveTo>
                  <a:lnTo>
                    <a:pt x="290" y="88"/>
                  </a:lnTo>
                  <a:lnTo>
                    <a:pt x="290" y="80"/>
                  </a:lnTo>
                  <a:lnTo>
                    <a:pt x="273" y="80"/>
                  </a:lnTo>
                  <a:lnTo>
                    <a:pt x="273" y="88"/>
                  </a:lnTo>
                  <a:close/>
                </a:path>
                <a:path w="1179" h="92">
                  <a:moveTo>
                    <a:pt x="290" y="88"/>
                  </a:moveTo>
                  <a:lnTo>
                    <a:pt x="299" y="88"/>
                  </a:lnTo>
                  <a:lnTo>
                    <a:pt x="299" y="71"/>
                  </a:lnTo>
                  <a:lnTo>
                    <a:pt x="290" y="71"/>
                  </a:lnTo>
                  <a:lnTo>
                    <a:pt x="290" y="88"/>
                  </a:lnTo>
                  <a:close/>
                </a:path>
                <a:path w="1179" h="92">
                  <a:moveTo>
                    <a:pt x="299" y="88"/>
                  </a:moveTo>
                  <a:lnTo>
                    <a:pt x="307" y="88"/>
                  </a:lnTo>
                  <a:lnTo>
                    <a:pt x="307" y="80"/>
                  </a:lnTo>
                  <a:lnTo>
                    <a:pt x="299" y="80"/>
                  </a:lnTo>
                  <a:lnTo>
                    <a:pt x="299" y="88"/>
                  </a:lnTo>
                  <a:close/>
                </a:path>
                <a:path w="1179" h="92">
                  <a:moveTo>
                    <a:pt x="316" y="88"/>
                  </a:moveTo>
                  <a:lnTo>
                    <a:pt x="324" y="88"/>
                  </a:lnTo>
                  <a:lnTo>
                    <a:pt x="324" y="80"/>
                  </a:lnTo>
                  <a:lnTo>
                    <a:pt x="316" y="80"/>
                  </a:lnTo>
                  <a:lnTo>
                    <a:pt x="316" y="88"/>
                  </a:lnTo>
                  <a:close/>
                </a:path>
                <a:path w="1179" h="92">
                  <a:moveTo>
                    <a:pt x="341" y="88"/>
                  </a:moveTo>
                  <a:lnTo>
                    <a:pt x="349" y="88"/>
                  </a:lnTo>
                  <a:lnTo>
                    <a:pt x="349" y="71"/>
                  </a:lnTo>
                  <a:lnTo>
                    <a:pt x="341" y="71"/>
                  </a:lnTo>
                  <a:lnTo>
                    <a:pt x="341" y="88"/>
                  </a:lnTo>
                  <a:close/>
                </a:path>
                <a:path w="1179" h="92">
                  <a:moveTo>
                    <a:pt x="357" y="88"/>
                  </a:moveTo>
                  <a:lnTo>
                    <a:pt x="366" y="88"/>
                  </a:lnTo>
                  <a:lnTo>
                    <a:pt x="366" y="80"/>
                  </a:lnTo>
                  <a:lnTo>
                    <a:pt x="357" y="80"/>
                  </a:lnTo>
                  <a:lnTo>
                    <a:pt x="357" y="88"/>
                  </a:lnTo>
                  <a:close/>
                </a:path>
                <a:path w="1179" h="92">
                  <a:moveTo>
                    <a:pt x="366" y="88"/>
                  </a:moveTo>
                  <a:lnTo>
                    <a:pt x="383" y="88"/>
                  </a:lnTo>
                  <a:lnTo>
                    <a:pt x="383" y="71"/>
                  </a:lnTo>
                  <a:lnTo>
                    <a:pt x="366" y="71"/>
                  </a:lnTo>
                  <a:lnTo>
                    <a:pt x="366" y="88"/>
                  </a:lnTo>
                  <a:close/>
                </a:path>
                <a:path w="1179" h="92">
                  <a:moveTo>
                    <a:pt x="383" y="88"/>
                  </a:moveTo>
                  <a:lnTo>
                    <a:pt x="391" y="88"/>
                  </a:lnTo>
                  <a:lnTo>
                    <a:pt x="391" y="80"/>
                  </a:lnTo>
                  <a:lnTo>
                    <a:pt x="383" y="80"/>
                  </a:lnTo>
                  <a:lnTo>
                    <a:pt x="383" y="88"/>
                  </a:lnTo>
                  <a:close/>
                </a:path>
                <a:path w="1179" h="92">
                  <a:moveTo>
                    <a:pt x="391" y="88"/>
                  </a:moveTo>
                  <a:lnTo>
                    <a:pt x="400" y="88"/>
                  </a:lnTo>
                  <a:lnTo>
                    <a:pt x="400" y="80"/>
                  </a:lnTo>
                  <a:lnTo>
                    <a:pt x="391" y="80"/>
                  </a:lnTo>
                  <a:lnTo>
                    <a:pt x="391" y="88"/>
                  </a:lnTo>
                  <a:close/>
                </a:path>
                <a:path w="1179" h="92">
                  <a:moveTo>
                    <a:pt x="400" y="88"/>
                  </a:moveTo>
                  <a:lnTo>
                    <a:pt x="408" y="88"/>
                  </a:lnTo>
                  <a:lnTo>
                    <a:pt x="408" y="80"/>
                  </a:lnTo>
                  <a:lnTo>
                    <a:pt x="400" y="80"/>
                  </a:lnTo>
                  <a:lnTo>
                    <a:pt x="400" y="88"/>
                  </a:lnTo>
                  <a:close/>
                </a:path>
                <a:path w="1179" h="92">
                  <a:moveTo>
                    <a:pt x="459" y="88"/>
                  </a:moveTo>
                  <a:lnTo>
                    <a:pt x="467" y="88"/>
                  </a:lnTo>
                  <a:lnTo>
                    <a:pt x="467" y="80"/>
                  </a:lnTo>
                  <a:lnTo>
                    <a:pt x="459" y="80"/>
                  </a:lnTo>
                  <a:lnTo>
                    <a:pt x="459" y="88"/>
                  </a:lnTo>
                  <a:close/>
                </a:path>
                <a:path w="1179" h="92">
                  <a:moveTo>
                    <a:pt x="492" y="88"/>
                  </a:moveTo>
                  <a:lnTo>
                    <a:pt x="501" y="88"/>
                  </a:lnTo>
                  <a:lnTo>
                    <a:pt x="501" y="80"/>
                  </a:lnTo>
                  <a:lnTo>
                    <a:pt x="492" y="80"/>
                  </a:lnTo>
                  <a:lnTo>
                    <a:pt x="492" y="88"/>
                  </a:lnTo>
                  <a:close/>
                </a:path>
                <a:path w="1179" h="92">
                  <a:moveTo>
                    <a:pt x="501" y="88"/>
                  </a:moveTo>
                  <a:lnTo>
                    <a:pt x="509" y="88"/>
                  </a:lnTo>
                  <a:lnTo>
                    <a:pt x="509" y="80"/>
                  </a:lnTo>
                  <a:lnTo>
                    <a:pt x="501" y="80"/>
                  </a:lnTo>
                  <a:lnTo>
                    <a:pt x="501" y="88"/>
                  </a:lnTo>
                  <a:close/>
                </a:path>
                <a:path w="1179" h="92">
                  <a:moveTo>
                    <a:pt x="518" y="88"/>
                  </a:moveTo>
                  <a:lnTo>
                    <a:pt x="535" y="88"/>
                  </a:lnTo>
                  <a:lnTo>
                    <a:pt x="535" y="80"/>
                  </a:lnTo>
                  <a:lnTo>
                    <a:pt x="518" y="80"/>
                  </a:lnTo>
                  <a:lnTo>
                    <a:pt x="518" y="88"/>
                  </a:lnTo>
                  <a:close/>
                </a:path>
                <a:path w="1179" h="92">
                  <a:moveTo>
                    <a:pt x="535" y="88"/>
                  </a:moveTo>
                  <a:lnTo>
                    <a:pt x="543" y="88"/>
                  </a:lnTo>
                  <a:lnTo>
                    <a:pt x="543" y="80"/>
                  </a:lnTo>
                  <a:lnTo>
                    <a:pt x="535" y="80"/>
                  </a:lnTo>
                  <a:lnTo>
                    <a:pt x="535" y="88"/>
                  </a:lnTo>
                  <a:close/>
                </a:path>
                <a:path w="1179" h="92">
                  <a:moveTo>
                    <a:pt x="543" y="88"/>
                  </a:moveTo>
                  <a:lnTo>
                    <a:pt x="552" y="88"/>
                  </a:lnTo>
                  <a:lnTo>
                    <a:pt x="552" y="80"/>
                  </a:lnTo>
                  <a:lnTo>
                    <a:pt x="543" y="80"/>
                  </a:lnTo>
                  <a:lnTo>
                    <a:pt x="543" y="88"/>
                  </a:lnTo>
                  <a:close/>
                </a:path>
                <a:path w="1179" h="92">
                  <a:moveTo>
                    <a:pt x="560" y="88"/>
                  </a:moveTo>
                  <a:lnTo>
                    <a:pt x="577" y="88"/>
                  </a:lnTo>
                  <a:lnTo>
                    <a:pt x="577" y="80"/>
                  </a:lnTo>
                  <a:lnTo>
                    <a:pt x="560" y="80"/>
                  </a:lnTo>
                  <a:lnTo>
                    <a:pt x="560" y="88"/>
                  </a:lnTo>
                  <a:close/>
                </a:path>
                <a:path w="1179" h="92">
                  <a:moveTo>
                    <a:pt x="593" y="88"/>
                  </a:moveTo>
                  <a:lnTo>
                    <a:pt x="602" y="88"/>
                  </a:lnTo>
                  <a:lnTo>
                    <a:pt x="602" y="80"/>
                  </a:lnTo>
                  <a:lnTo>
                    <a:pt x="593" y="80"/>
                  </a:lnTo>
                  <a:lnTo>
                    <a:pt x="593" y="88"/>
                  </a:lnTo>
                  <a:close/>
                </a:path>
                <a:path w="1179" h="92">
                  <a:moveTo>
                    <a:pt x="602" y="88"/>
                  </a:moveTo>
                  <a:lnTo>
                    <a:pt x="610" y="88"/>
                  </a:lnTo>
                  <a:lnTo>
                    <a:pt x="610" y="80"/>
                  </a:lnTo>
                  <a:lnTo>
                    <a:pt x="602" y="80"/>
                  </a:lnTo>
                  <a:lnTo>
                    <a:pt x="602" y="88"/>
                  </a:lnTo>
                  <a:close/>
                </a:path>
                <a:path w="1179" h="92">
                  <a:moveTo>
                    <a:pt x="653" y="88"/>
                  </a:moveTo>
                  <a:lnTo>
                    <a:pt x="661" y="88"/>
                  </a:lnTo>
                  <a:lnTo>
                    <a:pt x="661" y="80"/>
                  </a:lnTo>
                  <a:lnTo>
                    <a:pt x="653" y="80"/>
                  </a:lnTo>
                  <a:lnTo>
                    <a:pt x="653" y="88"/>
                  </a:lnTo>
                  <a:close/>
                </a:path>
                <a:path w="1179" h="92">
                  <a:moveTo>
                    <a:pt x="661" y="88"/>
                  </a:moveTo>
                  <a:lnTo>
                    <a:pt x="678" y="88"/>
                  </a:lnTo>
                  <a:lnTo>
                    <a:pt x="678" y="80"/>
                  </a:lnTo>
                  <a:lnTo>
                    <a:pt x="661" y="80"/>
                  </a:lnTo>
                  <a:lnTo>
                    <a:pt x="661" y="88"/>
                  </a:lnTo>
                  <a:close/>
                </a:path>
                <a:path w="1179" h="92">
                  <a:moveTo>
                    <a:pt x="686" y="88"/>
                  </a:moveTo>
                  <a:lnTo>
                    <a:pt x="695" y="88"/>
                  </a:lnTo>
                  <a:lnTo>
                    <a:pt x="695" y="80"/>
                  </a:lnTo>
                  <a:lnTo>
                    <a:pt x="686" y="80"/>
                  </a:lnTo>
                  <a:lnTo>
                    <a:pt x="686" y="88"/>
                  </a:lnTo>
                  <a:close/>
                </a:path>
                <a:path w="1179" h="92">
                  <a:moveTo>
                    <a:pt x="695" y="88"/>
                  </a:moveTo>
                  <a:lnTo>
                    <a:pt x="703" y="88"/>
                  </a:lnTo>
                  <a:lnTo>
                    <a:pt x="703" y="80"/>
                  </a:lnTo>
                  <a:lnTo>
                    <a:pt x="695" y="80"/>
                  </a:lnTo>
                  <a:lnTo>
                    <a:pt x="695" y="88"/>
                  </a:lnTo>
                  <a:close/>
                </a:path>
                <a:path w="1179" h="92">
                  <a:moveTo>
                    <a:pt x="703" y="88"/>
                  </a:moveTo>
                  <a:lnTo>
                    <a:pt x="712" y="88"/>
                  </a:lnTo>
                  <a:lnTo>
                    <a:pt x="712" y="80"/>
                  </a:lnTo>
                  <a:lnTo>
                    <a:pt x="703" y="80"/>
                  </a:lnTo>
                  <a:lnTo>
                    <a:pt x="703" y="88"/>
                  </a:lnTo>
                  <a:close/>
                </a:path>
                <a:path w="1179" h="92">
                  <a:moveTo>
                    <a:pt x="712" y="88"/>
                  </a:moveTo>
                  <a:lnTo>
                    <a:pt x="728" y="88"/>
                  </a:lnTo>
                  <a:lnTo>
                    <a:pt x="728" y="80"/>
                  </a:lnTo>
                  <a:lnTo>
                    <a:pt x="712" y="80"/>
                  </a:lnTo>
                  <a:lnTo>
                    <a:pt x="712" y="88"/>
                  </a:lnTo>
                  <a:close/>
                </a:path>
                <a:path w="1179" h="92">
                  <a:moveTo>
                    <a:pt x="728" y="88"/>
                  </a:moveTo>
                  <a:lnTo>
                    <a:pt x="737" y="88"/>
                  </a:lnTo>
                  <a:lnTo>
                    <a:pt x="737" y="80"/>
                  </a:lnTo>
                  <a:lnTo>
                    <a:pt x="728" y="80"/>
                  </a:lnTo>
                  <a:lnTo>
                    <a:pt x="728" y="88"/>
                  </a:lnTo>
                  <a:close/>
                </a:path>
                <a:path w="1179" h="92">
                  <a:moveTo>
                    <a:pt x="804" y="88"/>
                  </a:moveTo>
                  <a:lnTo>
                    <a:pt x="821" y="88"/>
                  </a:lnTo>
                  <a:lnTo>
                    <a:pt x="821" y="80"/>
                  </a:lnTo>
                  <a:lnTo>
                    <a:pt x="804" y="80"/>
                  </a:lnTo>
                  <a:lnTo>
                    <a:pt x="804" y="88"/>
                  </a:lnTo>
                  <a:close/>
                </a:path>
                <a:path w="1179" h="92">
                  <a:moveTo>
                    <a:pt x="855" y="88"/>
                  </a:moveTo>
                  <a:lnTo>
                    <a:pt x="872" y="88"/>
                  </a:lnTo>
                  <a:lnTo>
                    <a:pt x="872" y="80"/>
                  </a:lnTo>
                  <a:lnTo>
                    <a:pt x="855" y="80"/>
                  </a:lnTo>
                  <a:lnTo>
                    <a:pt x="855" y="88"/>
                  </a:lnTo>
                  <a:close/>
                </a:path>
                <a:path w="1179" h="92">
                  <a:moveTo>
                    <a:pt x="872" y="88"/>
                  </a:moveTo>
                  <a:lnTo>
                    <a:pt x="880" y="88"/>
                  </a:lnTo>
                  <a:lnTo>
                    <a:pt x="880" y="80"/>
                  </a:lnTo>
                  <a:lnTo>
                    <a:pt x="872" y="80"/>
                  </a:lnTo>
                  <a:lnTo>
                    <a:pt x="872" y="88"/>
                  </a:lnTo>
                  <a:close/>
                </a:path>
                <a:path w="1179" h="92">
                  <a:moveTo>
                    <a:pt x="914" y="88"/>
                  </a:moveTo>
                  <a:lnTo>
                    <a:pt x="922" y="88"/>
                  </a:lnTo>
                  <a:lnTo>
                    <a:pt x="922" y="80"/>
                  </a:lnTo>
                  <a:lnTo>
                    <a:pt x="914" y="80"/>
                  </a:lnTo>
                  <a:lnTo>
                    <a:pt x="914" y="88"/>
                  </a:lnTo>
                  <a:close/>
                </a:path>
                <a:path w="1179" h="92">
                  <a:moveTo>
                    <a:pt x="1167" y="88"/>
                  </a:moveTo>
                  <a:lnTo>
                    <a:pt x="1175" y="88"/>
                  </a:lnTo>
                  <a:lnTo>
                    <a:pt x="1175" y="80"/>
                  </a:lnTo>
                  <a:lnTo>
                    <a:pt x="1167" y="80"/>
                  </a:lnTo>
                  <a:lnTo>
                    <a:pt x="1167" y="88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531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44" name="path"/>
            <p:cNvSpPr/>
            <p:nvPr/>
          </p:nvSpPr>
          <p:spPr>
            <a:xfrm>
              <a:off x="0" y="0"/>
              <a:ext cx="16136" cy="96353"/>
            </a:xfrm>
            <a:custGeom>
              <a:avLst/>
              <a:gdLst/>
              <a:ahLst/>
              <a:cxnLst/>
              <a:rect l="0" t="0" r="0" b="0"/>
              <a:pathLst>
                <a:path w="25" h="151">
                  <a:moveTo>
                    <a:pt x="4" y="4"/>
                  </a:moveTo>
                  <a:lnTo>
                    <a:pt x="4" y="139"/>
                  </a:lnTo>
                  <a:moveTo>
                    <a:pt x="4" y="147"/>
                  </a:moveTo>
                  <a:lnTo>
                    <a:pt x="21" y="147"/>
                  </a:lnTo>
                  <a:moveTo>
                    <a:pt x="4" y="4"/>
                  </a:moveTo>
                  <a:lnTo>
                    <a:pt x="21" y="4"/>
                  </a:lnTo>
                </a:path>
              </a:pathLst>
            </a:custGeom>
            <a:noFill/>
            <a:ln w="5311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45" name="path"/>
            <p:cNvSpPr/>
            <p:nvPr/>
          </p:nvSpPr>
          <p:spPr>
            <a:xfrm>
              <a:off x="0" y="83005"/>
              <a:ext cx="797387" cy="16088"/>
            </a:xfrm>
            <a:custGeom>
              <a:avLst/>
              <a:gdLst/>
              <a:ahLst/>
              <a:cxnLst/>
              <a:rect l="0" t="0" r="0" b="0"/>
              <a:pathLst>
                <a:path w="1255" h="25">
                  <a:moveTo>
                    <a:pt x="0" y="12"/>
                  </a:moveTo>
                  <a:lnTo>
                    <a:pt x="1255" y="12"/>
                  </a:lnTo>
                </a:path>
              </a:pathLst>
            </a:custGeom>
            <a:noFill/>
            <a:ln w="1611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46" name="path"/>
          <p:cNvSpPr/>
          <p:nvPr/>
        </p:nvSpPr>
        <p:spPr>
          <a:xfrm>
            <a:off x="6882347" y="3704939"/>
            <a:ext cx="241234" cy="48088"/>
          </a:xfrm>
          <a:custGeom>
            <a:avLst/>
            <a:gdLst/>
            <a:ahLst/>
            <a:cxnLst/>
            <a:rect l="0" t="0" r="0" b="0"/>
            <a:pathLst>
              <a:path w="379" h="75">
                <a:moveTo>
                  <a:pt x="4" y="71"/>
                </a:moveTo>
                <a:lnTo>
                  <a:pt x="54" y="71"/>
                </a:lnTo>
                <a:lnTo>
                  <a:pt x="54" y="63"/>
                </a:lnTo>
                <a:lnTo>
                  <a:pt x="4" y="63"/>
                </a:lnTo>
                <a:lnTo>
                  <a:pt x="4" y="71"/>
                </a:lnTo>
                <a:close/>
              </a:path>
              <a:path w="379" h="75">
                <a:moveTo>
                  <a:pt x="71" y="71"/>
                </a:moveTo>
                <a:lnTo>
                  <a:pt x="114" y="71"/>
                </a:lnTo>
                <a:lnTo>
                  <a:pt x="114" y="63"/>
                </a:lnTo>
                <a:lnTo>
                  <a:pt x="71" y="63"/>
                </a:lnTo>
                <a:lnTo>
                  <a:pt x="71" y="71"/>
                </a:lnTo>
                <a:close/>
              </a:path>
              <a:path w="379" h="75">
                <a:moveTo>
                  <a:pt x="198" y="71"/>
                </a:moveTo>
                <a:lnTo>
                  <a:pt x="248" y="71"/>
                </a:lnTo>
                <a:lnTo>
                  <a:pt x="248" y="4"/>
                </a:lnTo>
                <a:lnTo>
                  <a:pt x="198" y="4"/>
                </a:lnTo>
                <a:lnTo>
                  <a:pt x="198" y="71"/>
                </a:lnTo>
                <a:close/>
              </a:path>
              <a:path w="379" h="75">
                <a:moveTo>
                  <a:pt x="333" y="71"/>
                </a:moveTo>
                <a:lnTo>
                  <a:pt x="375" y="71"/>
                </a:lnTo>
                <a:lnTo>
                  <a:pt x="375" y="46"/>
                </a:lnTo>
                <a:lnTo>
                  <a:pt x="333" y="46"/>
                </a:lnTo>
                <a:lnTo>
                  <a:pt x="333" y="71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531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47" name="path"/>
          <p:cNvSpPr/>
          <p:nvPr/>
        </p:nvSpPr>
        <p:spPr>
          <a:xfrm>
            <a:off x="7171900" y="3737116"/>
            <a:ext cx="74963" cy="15911"/>
          </a:xfrm>
          <a:custGeom>
            <a:avLst/>
            <a:gdLst/>
            <a:ahLst/>
            <a:cxnLst/>
            <a:rect l="0" t="0" r="0" b="0"/>
            <a:pathLst>
              <a:path w="118" h="25">
                <a:moveTo>
                  <a:pt x="4" y="20"/>
                </a:moveTo>
                <a:lnTo>
                  <a:pt x="54" y="20"/>
                </a:lnTo>
                <a:lnTo>
                  <a:pt x="54" y="12"/>
                </a:lnTo>
                <a:lnTo>
                  <a:pt x="4" y="12"/>
                </a:lnTo>
                <a:lnTo>
                  <a:pt x="4" y="20"/>
                </a:lnTo>
                <a:close/>
              </a:path>
              <a:path w="118" h="25">
                <a:moveTo>
                  <a:pt x="71" y="20"/>
                </a:moveTo>
                <a:lnTo>
                  <a:pt x="113" y="20"/>
                </a:lnTo>
                <a:lnTo>
                  <a:pt x="113" y="4"/>
                </a:lnTo>
                <a:lnTo>
                  <a:pt x="71" y="4"/>
                </a:lnTo>
                <a:lnTo>
                  <a:pt x="71" y="2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531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48" name="path"/>
          <p:cNvSpPr/>
          <p:nvPr/>
        </p:nvSpPr>
        <p:spPr>
          <a:xfrm>
            <a:off x="7128911" y="3661978"/>
            <a:ext cx="37482" cy="91049"/>
          </a:xfrm>
          <a:custGeom>
            <a:avLst/>
            <a:gdLst/>
            <a:ahLst/>
            <a:cxnLst/>
            <a:rect l="0" t="0" r="0" b="0"/>
            <a:pathLst>
              <a:path w="59" h="143">
                <a:moveTo>
                  <a:pt x="4" y="139"/>
                </a:moveTo>
                <a:lnTo>
                  <a:pt x="54" y="139"/>
                </a:lnTo>
                <a:lnTo>
                  <a:pt x="54" y="4"/>
                </a:lnTo>
                <a:lnTo>
                  <a:pt x="4" y="4"/>
                </a:lnTo>
                <a:lnTo>
                  <a:pt x="4" y="139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531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49" name="path"/>
          <p:cNvSpPr/>
          <p:nvPr/>
        </p:nvSpPr>
        <p:spPr>
          <a:xfrm>
            <a:off x="7295181" y="3683370"/>
            <a:ext cx="37482" cy="69656"/>
          </a:xfrm>
          <a:custGeom>
            <a:avLst/>
            <a:gdLst/>
            <a:ahLst/>
            <a:cxnLst/>
            <a:rect l="0" t="0" r="0" b="0"/>
            <a:pathLst>
              <a:path w="59" h="109">
                <a:moveTo>
                  <a:pt x="4" y="105"/>
                </a:moveTo>
                <a:lnTo>
                  <a:pt x="54" y="105"/>
                </a:lnTo>
                <a:lnTo>
                  <a:pt x="54" y="4"/>
                </a:lnTo>
                <a:lnTo>
                  <a:pt x="4" y="4"/>
                </a:lnTo>
                <a:lnTo>
                  <a:pt x="4" y="105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531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80" name="group 480"/>
          <p:cNvGrpSpPr/>
          <p:nvPr/>
        </p:nvGrpSpPr>
        <p:grpSpPr>
          <a:xfrm rot="21600000">
            <a:off x="6877018" y="3661978"/>
            <a:ext cx="825492" cy="93789"/>
            <a:chOff x="0" y="0"/>
            <a:chExt cx="825492" cy="93789"/>
          </a:xfrm>
        </p:grpSpPr>
        <p:sp>
          <p:nvSpPr>
            <p:cNvPr id="2250" name="path"/>
            <p:cNvSpPr/>
            <p:nvPr/>
          </p:nvSpPr>
          <p:spPr>
            <a:xfrm>
              <a:off x="541446" y="32176"/>
              <a:ext cx="284046" cy="58872"/>
            </a:xfrm>
            <a:custGeom>
              <a:avLst/>
              <a:gdLst/>
              <a:ahLst/>
              <a:cxnLst/>
              <a:rect l="0" t="0" r="0" b="0"/>
              <a:pathLst>
                <a:path w="447" h="92">
                  <a:moveTo>
                    <a:pt x="4" y="88"/>
                  </a:moveTo>
                  <a:lnTo>
                    <a:pt x="54" y="88"/>
                  </a:lnTo>
                  <a:lnTo>
                    <a:pt x="54" y="71"/>
                  </a:lnTo>
                  <a:lnTo>
                    <a:pt x="4" y="71"/>
                  </a:lnTo>
                  <a:lnTo>
                    <a:pt x="4" y="88"/>
                  </a:lnTo>
                  <a:close/>
                </a:path>
                <a:path w="447" h="92">
                  <a:moveTo>
                    <a:pt x="71" y="88"/>
                  </a:moveTo>
                  <a:lnTo>
                    <a:pt x="122" y="88"/>
                  </a:lnTo>
                  <a:lnTo>
                    <a:pt x="122" y="4"/>
                  </a:lnTo>
                  <a:lnTo>
                    <a:pt x="71" y="4"/>
                  </a:lnTo>
                  <a:lnTo>
                    <a:pt x="71" y="88"/>
                  </a:lnTo>
                  <a:close/>
                </a:path>
                <a:path w="447" h="92">
                  <a:moveTo>
                    <a:pt x="198" y="88"/>
                  </a:moveTo>
                  <a:lnTo>
                    <a:pt x="248" y="88"/>
                  </a:lnTo>
                  <a:lnTo>
                    <a:pt x="248" y="80"/>
                  </a:lnTo>
                  <a:lnTo>
                    <a:pt x="198" y="80"/>
                  </a:lnTo>
                  <a:lnTo>
                    <a:pt x="198" y="88"/>
                  </a:lnTo>
                  <a:close/>
                </a:path>
                <a:path w="447" h="92">
                  <a:moveTo>
                    <a:pt x="265" y="88"/>
                  </a:moveTo>
                  <a:lnTo>
                    <a:pt x="316" y="88"/>
                  </a:lnTo>
                  <a:lnTo>
                    <a:pt x="316" y="63"/>
                  </a:lnTo>
                  <a:lnTo>
                    <a:pt x="265" y="63"/>
                  </a:lnTo>
                  <a:lnTo>
                    <a:pt x="265" y="88"/>
                  </a:lnTo>
                  <a:close/>
                </a:path>
                <a:path w="447" h="92">
                  <a:moveTo>
                    <a:pt x="392" y="88"/>
                  </a:moveTo>
                  <a:lnTo>
                    <a:pt x="443" y="88"/>
                  </a:lnTo>
                  <a:lnTo>
                    <a:pt x="443" y="46"/>
                  </a:lnTo>
                  <a:lnTo>
                    <a:pt x="392" y="46"/>
                  </a:lnTo>
                  <a:lnTo>
                    <a:pt x="392" y="88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531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51" name="path"/>
            <p:cNvSpPr/>
            <p:nvPr/>
          </p:nvSpPr>
          <p:spPr>
            <a:xfrm>
              <a:off x="0" y="0"/>
              <a:ext cx="5329" cy="85745"/>
            </a:xfrm>
            <a:custGeom>
              <a:avLst/>
              <a:gdLst/>
              <a:ahLst/>
              <a:cxnLst/>
              <a:rect l="0" t="0" r="0" b="0"/>
              <a:pathLst>
                <a:path w="8" h="135">
                  <a:moveTo>
                    <a:pt x="4" y="4"/>
                  </a:moveTo>
                  <a:lnTo>
                    <a:pt x="4" y="130"/>
                  </a:lnTo>
                </a:path>
              </a:pathLst>
            </a:custGeom>
            <a:noFill/>
            <a:ln w="5316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52" name="path"/>
            <p:cNvSpPr/>
            <p:nvPr/>
          </p:nvSpPr>
          <p:spPr>
            <a:xfrm>
              <a:off x="0" y="77701"/>
              <a:ext cx="825456" cy="16088"/>
            </a:xfrm>
            <a:custGeom>
              <a:avLst/>
              <a:gdLst/>
              <a:ahLst/>
              <a:cxnLst/>
              <a:rect l="0" t="0" r="0" b="0"/>
              <a:pathLst>
                <a:path w="1299" h="25">
                  <a:moveTo>
                    <a:pt x="0" y="12"/>
                  </a:moveTo>
                  <a:lnTo>
                    <a:pt x="1299" y="12"/>
                  </a:lnTo>
                </a:path>
              </a:pathLst>
            </a:custGeom>
            <a:noFill/>
            <a:ln w="1612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53" name="path"/>
          <p:cNvSpPr/>
          <p:nvPr/>
        </p:nvSpPr>
        <p:spPr>
          <a:xfrm>
            <a:off x="6835326" y="4536892"/>
            <a:ext cx="123138" cy="91163"/>
          </a:xfrm>
          <a:custGeom>
            <a:avLst/>
            <a:gdLst/>
            <a:ahLst/>
            <a:cxnLst/>
            <a:rect l="0" t="0" r="0" b="0"/>
            <a:pathLst>
              <a:path w="193" h="143">
                <a:moveTo>
                  <a:pt x="4" y="139"/>
                </a:moveTo>
                <a:lnTo>
                  <a:pt x="189" y="139"/>
                </a:lnTo>
                <a:lnTo>
                  <a:pt x="189" y="4"/>
                </a:lnTo>
                <a:lnTo>
                  <a:pt x="4" y="4"/>
                </a:lnTo>
                <a:lnTo>
                  <a:pt x="4" y="139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5341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82" name="group 482"/>
          <p:cNvGrpSpPr/>
          <p:nvPr/>
        </p:nvGrpSpPr>
        <p:grpSpPr>
          <a:xfrm rot="21600000">
            <a:off x="6953134" y="4536892"/>
            <a:ext cx="819008" cy="91163"/>
            <a:chOff x="0" y="0"/>
            <a:chExt cx="819008" cy="91163"/>
          </a:xfrm>
        </p:grpSpPr>
        <p:sp>
          <p:nvSpPr>
            <p:cNvPr id="2254" name="path"/>
            <p:cNvSpPr/>
            <p:nvPr/>
          </p:nvSpPr>
          <p:spPr>
            <a:xfrm>
              <a:off x="0" y="0"/>
              <a:ext cx="819008" cy="91163"/>
            </a:xfrm>
            <a:custGeom>
              <a:avLst/>
              <a:gdLst/>
              <a:ahLst/>
              <a:cxnLst/>
              <a:rect l="0" t="0" r="0" b="0"/>
              <a:pathLst>
                <a:path w="1289" h="143">
                  <a:moveTo>
                    <a:pt x="4" y="139"/>
                  </a:moveTo>
                  <a:lnTo>
                    <a:pt x="1285" y="139"/>
                  </a:lnTo>
                  <a:lnTo>
                    <a:pt x="1285" y="4"/>
                  </a:lnTo>
                  <a:lnTo>
                    <a:pt x="4" y="4"/>
                  </a:lnTo>
                  <a:lnTo>
                    <a:pt x="4" y="13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53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55" name="path"/>
            <p:cNvSpPr/>
            <p:nvPr/>
          </p:nvSpPr>
          <p:spPr>
            <a:xfrm>
              <a:off x="124537" y="36152"/>
              <a:ext cx="36013" cy="36870"/>
            </a:xfrm>
            <a:custGeom>
              <a:avLst/>
              <a:gdLst/>
              <a:ahLst/>
              <a:cxnLst/>
              <a:rect l="0" t="0" r="0" b="0"/>
              <a:pathLst>
                <a:path w="56" h="58">
                  <a:moveTo>
                    <a:pt x="0" y="29"/>
                  </a:moveTo>
                  <a:cubicBezTo>
                    <a:pt x="0" y="13"/>
                    <a:pt x="12" y="0"/>
                    <a:pt x="28" y="0"/>
                  </a:cubicBezTo>
                  <a:cubicBezTo>
                    <a:pt x="43" y="0"/>
                    <a:pt x="56" y="13"/>
                    <a:pt x="56" y="29"/>
                  </a:cubicBezTo>
                  <a:cubicBezTo>
                    <a:pt x="56" y="45"/>
                    <a:pt x="43" y="58"/>
                    <a:pt x="28" y="58"/>
                  </a:cubicBezTo>
                  <a:cubicBezTo>
                    <a:pt x="12" y="58"/>
                    <a:pt x="0" y="45"/>
                    <a:pt x="0" y="2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56" name="path"/>
            <p:cNvSpPr/>
            <p:nvPr/>
          </p:nvSpPr>
          <p:spPr>
            <a:xfrm>
              <a:off x="121964" y="33580"/>
              <a:ext cx="41158" cy="42015"/>
            </a:xfrm>
            <a:custGeom>
              <a:avLst/>
              <a:gdLst/>
              <a:ahLst/>
              <a:cxnLst/>
              <a:rect l="0" t="0" r="0" b="0"/>
              <a:pathLst>
                <a:path w="64" h="66">
                  <a:moveTo>
                    <a:pt x="4" y="33"/>
                  </a:moveTo>
                  <a:cubicBezTo>
                    <a:pt x="4" y="17"/>
                    <a:pt x="16" y="4"/>
                    <a:pt x="32" y="4"/>
                  </a:cubicBezTo>
                  <a:cubicBezTo>
                    <a:pt x="48" y="4"/>
                    <a:pt x="60" y="17"/>
                    <a:pt x="60" y="33"/>
                  </a:cubicBezTo>
                  <a:cubicBezTo>
                    <a:pt x="60" y="49"/>
                    <a:pt x="48" y="62"/>
                    <a:pt x="32" y="62"/>
                  </a:cubicBezTo>
                  <a:cubicBezTo>
                    <a:pt x="16" y="62"/>
                    <a:pt x="4" y="49"/>
                    <a:pt x="4" y="33"/>
                  </a:cubicBez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84" name="group 484"/>
          <p:cNvGrpSpPr/>
          <p:nvPr/>
        </p:nvGrpSpPr>
        <p:grpSpPr>
          <a:xfrm rot="21600000">
            <a:off x="7327196" y="3532096"/>
            <a:ext cx="42016" cy="41157"/>
            <a:chOff x="0" y="0"/>
            <a:chExt cx="42016" cy="41157"/>
          </a:xfrm>
        </p:grpSpPr>
        <p:sp>
          <p:nvSpPr>
            <p:cNvPr id="2257" name="path"/>
            <p:cNvSpPr/>
            <p:nvPr/>
          </p:nvSpPr>
          <p:spPr>
            <a:xfrm>
              <a:off x="2572" y="2572"/>
              <a:ext cx="36871" cy="36013"/>
            </a:xfrm>
            <a:custGeom>
              <a:avLst/>
              <a:gdLst/>
              <a:ahLst/>
              <a:cxnLst/>
              <a:rect l="0" t="0" r="0" b="0"/>
              <a:pathLst>
                <a:path w="58" h="56">
                  <a:moveTo>
                    <a:pt x="0" y="28"/>
                  </a:moveTo>
                  <a:cubicBezTo>
                    <a:pt x="0" y="12"/>
                    <a:pt x="13" y="0"/>
                    <a:pt x="29" y="0"/>
                  </a:cubicBezTo>
                  <a:cubicBezTo>
                    <a:pt x="45" y="0"/>
                    <a:pt x="58" y="12"/>
                    <a:pt x="58" y="28"/>
                  </a:cubicBezTo>
                  <a:cubicBezTo>
                    <a:pt x="58" y="43"/>
                    <a:pt x="45" y="56"/>
                    <a:pt x="29" y="56"/>
                  </a:cubicBezTo>
                  <a:cubicBezTo>
                    <a:pt x="13" y="56"/>
                    <a:pt x="0" y="43"/>
                    <a:pt x="0" y="28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58" name="path"/>
            <p:cNvSpPr/>
            <p:nvPr/>
          </p:nvSpPr>
          <p:spPr>
            <a:xfrm>
              <a:off x="0" y="0"/>
              <a:ext cx="42016" cy="41157"/>
            </a:xfrm>
            <a:custGeom>
              <a:avLst/>
              <a:gdLst/>
              <a:ahLst/>
              <a:cxnLst/>
              <a:rect l="0" t="0" r="0" b="0"/>
              <a:pathLst>
                <a:path w="66" h="64">
                  <a:moveTo>
                    <a:pt x="4" y="32"/>
                  </a:moveTo>
                  <a:cubicBezTo>
                    <a:pt x="4" y="16"/>
                    <a:pt x="17" y="4"/>
                    <a:pt x="33" y="4"/>
                  </a:cubicBezTo>
                  <a:cubicBezTo>
                    <a:pt x="49" y="4"/>
                    <a:pt x="62" y="16"/>
                    <a:pt x="62" y="32"/>
                  </a:cubicBezTo>
                  <a:cubicBezTo>
                    <a:pt x="62" y="48"/>
                    <a:pt x="49" y="60"/>
                    <a:pt x="33" y="60"/>
                  </a:cubicBezTo>
                  <a:cubicBezTo>
                    <a:pt x="17" y="60"/>
                    <a:pt x="4" y="48"/>
                    <a:pt x="4" y="32"/>
                  </a:cubicBez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59" name="path"/>
          <p:cNvSpPr/>
          <p:nvPr/>
        </p:nvSpPr>
        <p:spPr>
          <a:xfrm>
            <a:off x="7163602" y="3114418"/>
            <a:ext cx="174271" cy="426419"/>
          </a:xfrm>
          <a:custGeom>
            <a:avLst/>
            <a:gdLst/>
            <a:ahLst/>
            <a:cxnLst/>
            <a:rect l="0" t="0" r="0" b="0"/>
            <a:pathLst>
              <a:path w="274" h="671">
                <a:moveTo>
                  <a:pt x="3" y="1"/>
                </a:moveTo>
                <a:lnTo>
                  <a:pt x="270" y="670"/>
                </a:lnTo>
              </a:path>
            </a:pathLst>
          </a:custGeom>
          <a:noFill/>
          <a:ln w="514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86" name="group 486"/>
          <p:cNvGrpSpPr/>
          <p:nvPr/>
        </p:nvGrpSpPr>
        <p:grpSpPr>
          <a:xfrm rot="21600000">
            <a:off x="6905200" y="5019345"/>
            <a:ext cx="797387" cy="88485"/>
            <a:chOff x="0" y="0"/>
            <a:chExt cx="797387" cy="88485"/>
          </a:xfrm>
        </p:grpSpPr>
        <p:sp>
          <p:nvSpPr>
            <p:cNvPr id="2260" name="path"/>
            <p:cNvSpPr/>
            <p:nvPr/>
          </p:nvSpPr>
          <p:spPr>
            <a:xfrm>
              <a:off x="149838" y="5303"/>
              <a:ext cx="497747" cy="80441"/>
            </a:xfrm>
            <a:custGeom>
              <a:avLst/>
              <a:gdLst/>
              <a:ahLst/>
              <a:cxnLst/>
              <a:rect l="0" t="0" r="0" b="0"/>
              <a:pathLst>
                <a:path w="783" h="126">
                  <a:moveTo>
                    <a:pt x="4" y="122"/>
                  </a:moveTo>
                  <a:lnTo>
                    <a:pt x="155" y="122"/>
                  </a:lnTo>
                  <a:lnTo>
                    <a:pt x="155" y="4"/>
                  </a:lnTo>
                  <a:lnTo>
                    <a:pt x="4" y="4"/>
                  </a:lnTo>
                  <a:lnTo>
                    <a:pt x="4" y="122"/>
                  </a:lnTo>
                  <a:close/>
                </a:path>
                <a:path w="783" h="126">
                  <a:moveTo>
                    <a:pt x="215" y="122"/>
                  </a:moveTo>
                  <a:lnTo>
                    <a:pt x="366" y="122"/>
                  </a:lnTo>
                  <a:lnTo>
                    <a:pt x="366" y="21"/>
                  </a:lnTo>
                  <a:lnTo>
                    <a:pt x="215" y="21"/>
                  </a:lnTo>
                  <a:lnTo>
                    <a:pt x="215" y="122"/>
                  </a:lnTo>
                  <a:close/>
                </a:path>
                <a:path w="783" h="126">
                  <a:moveTo>
                    <a:pt x="627" y="122"/>
                  </a:moveTo>
                  <a:lnTo>
                    <a:pt x="779" y="122"/>
                  </a:lnTo>
                  <a:lnTo>
                    <a:pt x="779" y="105"/>
                  </a:lnTo>
                  <a:lnTo>
                    <a:pt x="627" y="105"/>
                  </a:lnTo>
                  <a:lnTo>
                    <a:pt x="627" y="12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531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61" name="path"/>
            <p:cNvSpPr/>
            <p:nvPr/>
          </p:nvSpPr>
          <p:spPr>
            <a:xfrm>
              <a:off x="0" y="0"/>
              <a:ext cx="16136" cy="85745"/>
            </a:xfrm>
            <a:custGeom>
              <a:avLst/>
              <a:gdLst/>
              <a:ahLst/>
              <a:cxnLst/>
              <a:rect l="0" t="0" r="0" b="0"/>
              <a:pathLst>
                <a:path w="25" h="135">
                  <a:moveTo>
                    <a:pt x="4" y="4"/>
                  </a:moveTo>
                  <a:lnTo>
                    <a:pt x="4" y="122"/>
                  </a:lnTo>
                  <a:moveTo>
                    <a:pt x="4" y="130"/>
                  </a:moveTo>
                  <a:lnTo>
                    <a:pt x="21" y="130"/>
                  </a:lnTo>
                  <a:moveTo>
                    <a:pt x="4" y="71"/>
                  </a:moveTo>
                  <a:lnTo>
                    <a:pt x="21" y="71"/>
                  </a:lnTo>
                  <a:moveTo>
                    <a:pt x="4" y="4"/>
                  </a:moveTo>
                  <a:lnTo>
                    <a:pt x="21" y="4"/>
                  </a:lnTo>
                </a:path>
              </a:pathLst>
            </a:custGeom>
            <a:noFill/>
            <a:ln w="5311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62" name="path"/>
            <p:cNvSpPr/>
            <p:nvPr/>
          </p:nvSpPr>
          <p:spPr>
            <a:xfrm>
              <a:off x="0" y="72397"/>
              <a:ext cx="797387" cy="16088"/>
            </a:xfrm>
            <a:custGeom>
              <a:avLst/>
              <a:gdLst/>
              <a:ahLst/>
              <a:cxnLst/>
              <a:rect l="0" t="0" r="0" b="0"/>
              <a:pathLst>
                <a:path w="1255" h="25">
                  <a:moveTo>
                    <a:pt x="0" y="12"/>
                  </a:moveTo>
                  <a:lnTo>
                    <a:pt x="1255" y="12"/>
                  </a:lnTo>
                </a:path>
              </a:pathLst>
            </a:custGeom>
            <a:noFill/>
            <a:ln w="1611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63" name="path"/>
            <p:cNvSpPr/>
            <p:nvPr/>
          </p:nvSpPr>
          <p:spPr>
            <a:xfrm>
              <a:off x="186190" y="33031"/>
              <a:ext cx="36014" cy="36013"/>
            </a:xfrm>
            <a:custGeom>
              <a:avLst/>
              <a:gdLst/>
              <a:ahLst/>
              <a:cxnLst/>
              <a:rect l="0" t="0" r="0" b="0"/>
              <a:pathLst>
                <a:path w="56" h="56">
                  <a:moveTo>
                    <a:pt x="0" y="28"/>
                  </a:move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6" y="12"/>
                    <a:pt x="56" y="28"/>
                  </a:cubicBezTo>
                  <a:cubicBezTo>
                    <a:pt x="56" y="44"/>
                    <a:pt x="43" y="56"/>
                    <a:pt x="28" y="56"/>
                  </a:cubicBezTo>
                  <a:cubicBezTo>
                    <a:pt x="12" y="56"/>
                    <a:pt x="0" y="44"/>
                    <a:pt x="0" y="28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64" name="path"/>
            <p:cNvSpPr/>
            <p:nvPr/>
          </p:nvSpPr>
          <p:spPr>
            <a:xfrm>
              <a:off x="183619" y="30459"/>
              <a:ext cx="41158" cy="41157"/>
            </a:xfrm>
            <a:custGeom>
              <a:avLst/>
              <a:gdLst/>
              <a:ahLst/>
              <a:cxnLst/>
              <a:rect l="0" t="0" r="0" b="0"/>
              <a:pathLst>
                <a:path w="64" h="64">
                  <a:moveTo>
                    <a:pt x="4" y="32"/>
                  </a:moveTo>
                  <a:cubicBezTo>
                    <a:pt x="4" y="16"/>
                    <a:pt x="16" y="4"/>
                    <a:pt x="32" y="4"/>
                  </a:cubicBezTo>
                  <a:cubicBezTo>
                    <a:pt x="48" y="4"/>
                    <a:pt x="60" y="16"/>
                    <a:pt x="60" y="32"/>
                  </a:cubicBezTo>
                  <a:cubicBezTo>
                    <a:pt x="60" y="48"/>
                    <a:pt x="48" y="60"/>
                    <a:pt x="32" y="60"/>
                  </a:cubicBezTo>
                  <a:cubicBezTo>
                    <a:pt x="16" y="60"/>
                    <a:pt x="4" y="48"/>
                    <a:pt x="4" y="32"/>
                  </a:cubicBez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65" name="path"/>
          <p:cNvSpPr/>
          <p:nvPr/>
        </p:nvSpPr>
        <p:spPr>
          <a:xfrm>
            <a:off x="6916017" y="4749899"/>
            <a:ext cx="422561" cy="69657"/>
          </a:xfrm>
          <a:custGeom>
            <a:avLst/>
            <a:gdLst/>
            <a:ahLst/>
            <a:cxnLst/>
            <a:rect l="0" t="0" r="0" b="0"/>
            <a:pathLst>
              <a:path w="665" h="109">
                <a:moveTo>
                  <a:pt x="4" y="105"/>
                </a:moveTo>
                <a:lnTo>
                  <a:pt x="105" y="105"/>
                </a:lnTo>
                <a:lnTo>
                  <a:pt x="105" y="4"/>
                </a:lnTo>
                <a:lnTo>
                  <a:pt x="4" y="4"/>
                </a:lnTo>
                <a:lnTo>
                  <a:pt x="4" y="105"/>
                </a:lnTo>
                <a:close/>
              </a:path>
              <a:path w="665" h="109">
                <a:moveTo>
                  <a:pt x="282" y="105"/>
                </a:moveTo>
                <a:lnTo>
                  <a:pt x="383" y="105"/>
                </a:lnTo>
                <a:lnTo>
                  <a:pt x="383" y="21"/>
                </a:lnTo>
                <a:lnTo>
                  <a:pt x="282" y="21"/>
                </a:lnTo>
                <a:lnTo>
                  <a:pt x="282" y="105"/>
                </a:lnTo>
                <a:close/>
              </a:path>
              <a:path w="665" h="109">
                <a:moveTo>
                  <a:pt x="560" y="105"/>
                </a:moveTo>
                <a:lnTo>
                  <a:pt x="661" y="105"/>
                </a:lnTo>
                <a:lnTo>
                  <a:pt x="661" y="46"/>
                </a:lnTo>
                <a:lnTo>
                  <a:pt x="560" y="46"/>
                </a:lnTo>
                <a:lnTo>
                  <a:pt x="560" y="105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5311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66" name="path"/>
          <p:cNvSpPr/>
          <p:nvPr/>
        </p:nvSpPr>
        <p:spPr>
          <a:xfrm>
            <a:off x="6948861" y="4321792"/>
            <a:ext cx="149163" cy="449304"/>
          </a:xfrm>
          <a:custGeom>
            <a:avLst/>
            <a:gdLst/>
            <a:ahLst/>
            <a:cxnLst/>
            <a:rect l="0" t="0" r="0" b="0"/>
            <a:pathLst>
              <a:path w="234" h="707">
                <a:moveTo>
                  <a:pt x="88" y="1"/>
                </a:moveTo>
                <a:lnTo>
                  <a:pt x="231" y="395"/>
                </a:lnTo>
                <a:moveTo>
                  <a:pt x="231" y="453"/>
                </a:moveTo>
                <a:lnTo>
                  <a:pt x="2" y="704"/>
                </a:lnTo>
              </a:path>
            </a:pathLst>
          </a:custGeom>
          <a:noFill/>
          <a:ln w="514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67" name="path"/>
          <p:cNvSpPr/>
          <p:nvPr/>
        </p:nvSpPr>
        <p:spPr>
          <a:xfrm>
            <a:off x="8007171" y="2945810"/>
            <a:ext cx="475897" cy="135263"/>
          </a:xfrm>
          <a:custGeom>
            <a:avLst/>
            <a:gdLst/>
            <a:ahLst/>
            <a:cxnLst/>
            <a:rect l="0" t="0" r="0" b="0"/>
            <a:pathLst>
              <a:path w="749" h="213">
                <a:moveTo>
                  <a:pt x="744" y="0"/>
                </a:moveTo>
                <a:lnTo>
                  <a:pt x="744" y="124"/>
                </a:lnTo>
                <a:lnTo>
                  <a:pt x="744" y="207"/>
                </a:lnTo>
                <a:lnTo>
                  <a:pt x="313" y="207"/>
                </a:lnTo>
                <a:lnTo>
                  <a:pt x="128" y="207"/>
                </a:lnTo>
                <a:lnTo>
                  <a:pt x="128" y="207"/>
                </a:lnTo>
                <a:lnTo>
                  <a:pt x="5" y="207"/>
                </a:lnTo>
                <a:lnTo>
                  <a:pt x="5" y="124"/>
                </a:lnTo>
              </a:path>
            </a:pathLst>
          </a:custGeom>
          <a:noFill/>
          <a:ln w="6859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68" name="textbox 2268"/>
          <p:cNvSpPr/>
          <p:nvPr/>
        </p:nvSpPr>
        <p:spPr>
          <a:xfrm>
            <a:off x="4051071" y="3201130"/>
            <a:ext cx="439419" cy="1809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3970" indent="-1270" algn="l" rtl="0" eaLnBrk="0">
              <a:lnSpc>
                <a:spcPct val="102000"/>
              </a:lnSpc>
            </a:pP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Speci</a:t>
            </a:r>
            <a:r>
              <a:rPr sz="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           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requirement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500" dirty="0"/>
          </a:p>
        </p:txBody>
      </p:sp>
      <p:grpSp>
        <p:nvGrpSpPr>
          <p:cNvPr id="488" name="group 488"/>
          <p:cNvGrpSpPr/>
          <p:nvPr/>
        </p:nvGrpSpPr>
        <p:grpSpPr>
          <a:xfrm rot="21600000">
            <a:off x="6905200" y="4744595"/>
            <a:ext cx="797387" cy="77701"/>
            <a:chOff x="0" y="0"/>
            <a:chExt cx="797387" cy="77701"/>
          </a:xfrm>
        </p:grpSpPr>
        <p:sp>
          <p:nvSpPr>
            <p:cNvPr id="2269" name="path"/>
            <p:cNvSpPr/>
            <p:nvPr/>
          </p:nvSpPr>
          <p:spPr>
            <a:xfrm>
              <a:off x="454835" y="58872"/>
              <a:ext cx="64190" cy="16088"/>
            </a:xfrm>
            <a:custGeom>
              <a:avLst/>
              <a:gdLst/>
              <a:ahLst/>
              <a:cxnLst/>
              <a:rect l="0" t="0" r="0" b="0"/>
              <a:pathLst>
                <a:path w="101" h="25">
                  <a:moveTo>
                    <a:pt x="4" y="21"/>
                  </a:moveTo>
                  <a:lnTo>
                    <a:pt x="96" y="21"/>
                  </a:lnTo>
                  <a:lnTo>
                    <a:pt x="96" y="4"/>
                  </a:lnTo>
                  <a:lnTo>
                    <a:pt x="4" y="4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531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70" name="path"/>
            <p:cNvSpPr/>
            <p:nvPr/>
          </p:nvSpPr>
          <p:spPr>
            <a:xfrm>
              <a:off x="0" y="0"/>
              <a:ext cx="16136" cy="74960"/>
            </a:xfrm>
            <a:custGeom>
              <a:avLst/>
              <a:gdLst/>
              <a:ahLst/>
              <a:cxnLst/>
              <a:rect l="0" t="0" r="0" b="0"/>
              <a:pathLst>
                <a:path w="25" h="118">
                  <a:moveTo>
                    <a:pt x="4" y="4"/>
                  </a:moveTo>
                  <a:lnTo>
                    <a:pt x="4" y="105"/>
                  </a:lnTo>
                  <a:moveTo>
                    <a:pt x="4" y="113"/>
                  </a:moveTo>
                  <a:lnTo>
                    <a:pt x="21" y="113"/>
                  </a:lnTo>
                  <a:moveTo>
                    <a:pt x="4" y="63"/>
                  </a:moveTo>
                  <a:lnTo>
                    <a:pt x="21" y="63"/>
                  </a:lnTo>
                  <a:moveTo>
                    <a:pt x="4" y="4"/>
                  </a:moveTo>
                  <a:lnTo>
                    <a:pt x="21" y="4"/>
                  </a:lnTo>
                </a:path>
              </a:pathLst>
            </a:custGeom>
            <a:noFill/>
            <a:ln w="5311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71" name="path"/>
            <p:cNvSpPr/>
            <p:nvPr/>
          </p:nvSpPr>
          <p:spPr>
            <a:xfrm>
              <a:off x="0" y="61612"/>
              <a:ext cx="797387" cy="16088"/>
            </a:xfrm>
            <a:custGeom>
              <a:avLst/>
              <a:gdLst/>
              <a:ahLst/>
              <a:cxnLst/>
              <a:rect l="0" t="0" r="0" b="0"/>
              <a:pathLst>
                <a:path w="1255" h="25">
                  <a:moveTo>
                    <a:pt x="0" y="12"/>
                  </a:moveTo>
                  <a:lnTo>
                    <a:pt x="1255" y="12"/>
                  </a:lnTo>
                </a:path>
              </a:pathLst>
            </a:custGeom>
            <a:noFill/>
            <a:ln w="1611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72" name="textbox 2272"/>
          <p:cNvSpPr/>
          <p:nvPr/>
        </p:nvSpPr>
        <p:spPr>
          <a:xfrm>
            <a:off x="4050793" y="2681513"/>
            <a:ext cx="357504" cy="1930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10000"/>
              </a:lnSpc>
            </a:pPr>
            <a:r>
              <a:rPr sz="5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Custom</a:t>
            </a: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decision</a:t>
            </a:r>
            <a:r>
              <a:rPr sz="5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500" dirty="0"/>
          </a:p>
        </p:txBody>
      </p:sp>
      <p:sp>
        <p:nvSpPr>
          <p:cNvPr id="2273" name="path"/>
          <p:cNvSpPr/>
          <p:nvPr/>
        </p:nvSpPr>
        <p:spPr>
          <a:xfrm>
            <a:off x="6948637" y="4803985"/>
            <a:ext cx="175607" cy="255246"/>
          </a:xfrm>
          <a:custGeom>
            <a:avLst/>
            <a:gdLst/>
            <a:ahLst/>
            <a:cxnLst/>
            <a:rect l="0" t="0" r="0" b="0"/>
            <a:pathLst>
              <a:path w="276" h="401">
                <a:moveTo>
                  <a:pt x="3" y="2"/>
                </a:moveTo>
                <a:lnTo>
                  <a:pt x="273" y="399"/>
                </a:lnTo>
              </a:path>
            </a:pathLst>
          </a:custGeom>
          <a:noFill/>
          <a:ln w="514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77" name="textbox 2277"/>
          <p:cNvSpPr/>
          <p:nvPr/>
        </p:nvSpPr>
        <p:spPr>
          <a:xfrm>
            <a:off x="4683693" y="2767044"/>
            <a:ext cx="608330" cy="106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640"/>
              </a:lnSpc>
            </a:pP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Technical</a:t>
            </a:r>
            <a:r>
              <a:rPr sz="500" spc="4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feature</a:t>
            </a:r>
            <a:endParaRPr lang="en-US" altLang="en-US" sz="500" dirty="0"/>
          </a:p>
        </p:txBody>
      </p:sp>
      <p:sp>
        <p:nvSpPr>
          <p:cNvPr id="2279" name="textbox 2279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21</a:t>
            </a:r>
            <a:endParaRPr lang="en-US" altLang="en-US" sz="900" dirty="0"/>
          </a:p>
        </p:txBody>
      </p:sp>
      <p:sp>
        <p:nvSpPr>
          <p:cNvPr id="2280" name="textbox 2280"/>
          <p:cNvSpPr/>
          <p:nvPr/>
        </p:nvSpPr>
        <p:spPr>
          <a:xfrm>
            <a:off x="4053491" y="5250419"/>
            <a:ext cx="516890" cy="946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0000"/>
              </a:lnSpc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Electrical</a:t>
            </a:r>
            <a:r>
              <a:rPr sz="500" spc="3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layout</a:t>
            </a:r>
            <a:endParaRPr lang="en-US" altLang="en-US" sz="500" dirty="0"/>
          </a:p>
        </p:txBody>
      </p:sp>
      <p:sp>
        <p:nvSpPr>
          <p:cNvPr id="2281" name="path"/>
          <p:cNvSpPr/>
          <p:nvPr/>
        </p:nvSpPr>
        <p:spPr>
          <a:xfrm>
            <a:off x="7477710" y="2911873"/>
            <a:ext cx="294431" cy="91163"/>
          </a:xfrm>
          <a:custGeom>
            <a:avLst/>
            <a:gdLst/>
            <a:ahLst/>
            <a:cxnLst/>
            <a:rect l="0" t="0" r="0" b="0"/>
            <a:pathLst>
              <a:path w="463" h="143">
                <a:moveTo>
                  <a:pt x="4" y="139"/>
                </a:moveTo>
                <a:lnTo>
                  <a:pt x="459" y="139"/>
                </a:lnTo>
                <a:lnTo>
                  <a:pt x="459" y="4"/>
                </a:lnTo>
                <a:lnTo>
                  <a:pt x="4" y="4"/>
                </a:lnTo>
                <a:lnTo>
                  <a:pt x="4" y="139"/>
                </a:lnTo>
                <a:close/>
              </a:path>
            </a:pathLst>
          </a:custGeom>
          <a:noFill/>
          <a:ln w="5341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82" name="textbox 2282"/>
          <p:cNvSpPr/>
          <p:nvPr/>
        </p:nvSpPr>
        <p:spPr>
          <a:xfrm>
            <a:off x="4053349" y="4541618"/>
            <a:ext cx="393700" cy="106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7000"/>
              </a:lnSpc>
            </a:pP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Dimension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500" dirty="0"/>
          </a:p>
        </p:txBody>
      </p:sp>
      <p:sp>
        <p:nvSpPr>
          <p:cNvPr id="2283" name="path"/>
          <p:cNvSpPr/>
          <p:nvPr/>
        </p:nvSpPr>
        <p:spPr>
          <a:xfrm>
            <a:off x="7119842" y="5082365"/>
            <a:ext cx="94154" cy="247127"/>
          </a:xfrm>
          <a:custGeom>
            <a:avLst/>
            <a:gdLst/>
            <a:ahLst/>
            <a:cxnLst/>
            <a:rect l="0" t="0" r="0" b="0"/>
            <a:pathLst>
              <a:path w="148" h="389">
                <a:moveTo>
                  <a:pt x="3" y="1"/>
                </a:moveTo>
                <a:lnTo>
                  <a:pt x="144" y="387"/>
                </a:lnTo>
              </a:path>
            </a:pathLst>
          </a:custGeom>
          <a:noFill/>
          <a:ln w="514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84" name="textbox 2284"/>
          <p:cNvSpPr/>
          <p:nvPr/>
        </p:nvSpPr>
        <p:spPr>
          <a:xfrm>
            <a:off x="6628210" y="5055351"/>
            <a:ext cx="186689" cy="1631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12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Dustri</a:t>
            </a:r>
            <a:r>
              <a:rPr sz="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but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</a:t>
            </a:r>
            <a:endParaRPr lang="en-US" altLang="en-US" sz="400" dirty="0"/>
          </a:p>
        </p:txBody>
      </p:sp>
      <p:sp>
        <p:nvSpPr>
          <p:cNvPr id="2285" name="path"/>
          <p:cNvSpPr/>
          <p:nvPr/>
        </p:nvSpPr>
        <p:spPr>
          <a:xfrm>
            <a:off x="3720168" y="3466365"/>
            <a:ext cx="310544" cy="62436"/>
          </a:xfrm>
          <a:custGeom>
            <a:avLst/>
            <a:gdLst/>
            <a:ahLst/>
            <a:cxnLst/>
            <a:rect l="0" t="0" r="0" b="0"/>
            <a:pathLst>
              <a:path w="489" h="98">
                <a:moveTo>
                  <a:pt x="2" y="8"/>
                </a:moveTo>
                <a:lnTo>
                  <a:pt x="244" y="90"/>
                </a:lnTo>
                <a:lnTo>
                  <a:pt x="486" y="8"/>
                </a:lnTo>
                <a:close/>
              </a:path>
            </a:pathLst>
          </a:custGeom>
          <a:noFill/>
          <a:ln w="11147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86" name="path"/>
          <p:cNvSpPr/>
          <p:nvPr/>
        </p:nvSpPr>
        <p:spPr>
          <a:xfrm>
            <a:off x="3720169" y="5378939"/>
            <a:ext cx="310543" cy="62431"/>
          </a:xfrm>
          <a:custGeom>
            <a:avLst/>
            <a:gdLst/>
            <a:ahLst/>
            <a:cxnLst/>
            <a:rect l="0" t="0" r="0" b="0"/>
            <a:pathLst>
              <a:path w="489" h="98">
                <a:moveTo>
                  <a:pt x="486" y="8"/>
                </a:moveTo>
                <a:lnTo>
                  <a:pt x="244" y="90"/>
                </a:lnTo>
                <a:lnTo>
                  <a:pt x="2" y="8"/>
                </a:lnTo>
              </a:path>
            </a:pathLst>
          </a:custGeom>
          <a:noFill/>
          <a:ln w="11147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87" name="textbox 2287"/>
          <p:cNvSpPr/>
          <p:nvPr/>
        </p:nvSpPr>
        <p:spPr>
          <a:xfrm>
            <a:off x="6628210" y="4777707"/>
            <a:ext cx="173354" cy="1631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12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Distri</a:t>
            </a:r>
            <a:r>
              <a:rPr sz="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but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</a:t>
            </a:r>
            <a:endParaRPr lang="en-US" altLang="en-US" sz="400" dirty="0"/>
          </a:p>
        </p:txBody>
      </p:sp>
      <p:sp>
        <p:nvSpPr>
          <p:cNvPr id="2288" name="textbox 2288"/>
          <p:cNvSpPr/>
          <p:nvPr/>
        </p:nvSpPr>
        <p:spPr>
          <a:xfrm>
            <a:off x="6626281" y="4245599"/>
            <a:ext cx="173354" cy="1631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13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Distri</a:t>
            </a:r>
            <a:r>
              <a:rPr sz="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but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</a:t>
            </a:r>
            <a:endParaRPr lang="en-US" altLang="en-US" sz="400" dirty="0"/>
          </a:p>
        </p:txBody>
      </p:sp>
      <p:grpSp>
        <p:nvGrpSpPr>
          <p:cNvPr id="490" name="group 490"/>
          <p:cNvGrpSpPr/>
          <p:nvPr/>
        </p:nvGrpSpPr>
        <p:grpSpPr>
          <a:xfrm rot="21600000">
            <a:off x="7133407" y="3661571"/>
            <a:ext cx="42016" cy="42015"/>
            <a:chOff x="0" y="0"/>
            <a:chExt cx="42016" cy="42015"/>
          </a:xfrm>
        </p:grpSpPr>
        <p:sp>
          <p:nvSpPr>
            <p:cNvPr id="2289" name="path"/>
            <p:cNvSpPr/>
            <p:nvPr/>
          </p:nvSpPr>
          <p:spPr>
            <a:xfrm>
              <a:off x="2572" y="2572"/>
              <a:ext cx="36871" cy="36870"/>
            </a:xfrm>
            <a:custGeom>
              <a:avLst/>
              <a:gdLst/>
              <a:ahLst/>
              <a:cxnLst/>
              <a:rect l="0" t="0" r="0" b="0"/>
              <a:pathLst>
                <a:path w="58" h="58">
                  <a:moveTo>
                    <a:pt x="0" y="29"/>
                  </a:move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ubicBezTo>
                    <a:pt x="13" y="58"/>
                    <a:pt x="0" y="45"/>
                    <a:pt x="0" y="2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90" name="path"/>
            <p:cNvSpPr/>
            <p:nvPr/>
          </p:nvSpPr>
          <p:spPr>
            <a:xfrm>
              <a:off x="0" y="0"/>
              <a:ext cx="42016" cy="42015"/>
            </a:xfrm>
            <a:custGeom>
              <a:avLst/>
              <a:gdLst/>
              <a:ahLst/>
              <a:cxnLst/>
              <a:rect l="0" t="0" r="0" b="0"/>
              <a:pathLst>
                <a:path w="66" h="66">
                  <a:moveTo>
                    <a:pt x="4" y="33"/>
                  </a:moveTo>
                  <a:cubicBezTo>
                    <a:pt x="4" y="17"/>
                    <a:pt x="17" y="4"/>
                    <a:pt x="33" y="4"/>
                  </a:cubicBezTo>
                  <a:cubicBezTo>
                    <a:pt x="49" y="4"/>
                    <a:pt x="62" y="17"/>
                    <a:pt x="62" y="33"/>
                  </a:cubicBezTo>
                  <a:cubicBezTo>
                    <a:pt x="62" y="49"/>
                    <a:pt x="49" y="62"/>
                    <a:pt x="33" y="62"/>
                  </a:cubicBezTo>
                  <a:cubicBezTo>
                    <a:pt x="17" y="62"/>
                    <a:pt x="4" y="49"/>
                    <a:pt x="4" y="33"/>
                  </a:cubicBez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91" name="path"/>
          <p:cNvSpPr/>
          <p:nvPr/>
        </p:nvSpPr>
        <p:spPr>
          <a:xfrm>
            <a:off x="7166351" y="3563349"/>
            <a:ext cx="170559" cy="108339"/>
          </a:xfrm>
          <a:custGeom>
            <a:avLst/>
            <a:gdLst/>
            <a:ahLst/>
            <a:cxnLst/>
            <a:rect l="0" t="0" r="0" b="0"/>
            <a:pathLst>
              <a:path w="268" h="170">
                <a:moveTo>
                  <a:pt x="266" y="3"/>
                </a:moveTo>
                <a:lnTo>
                  <a:pt x="2" y="167"/>
                </a:lnTo>
              </a:path>
            </a:pathLst>
          </a:custGeom>
          <a:noFill/>
          <a:ln w="514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92" name="textbox 2292"/>
          <p:cNvSpPr/>
          <p:nvPr/>
        </p:nvSpPr>
        <p:spPr>
          <a:xfrm>
            <a:off x="6622566" y="3687540"/>
            <a:ext cx="173354" cy="1562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07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Distri</a:t>
            </a:r>
            <a:r>
              <a:rPr sz="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but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</a:t>
            </a:r>
            <a:endParaRPr lang="en-US" altLang="en-US" sz="400" dirty="0"/>
          </a:p>
        </p:txBody>
      </p:sp>
      <p:sp>
        <p:nvSpPr>
          <p:cNvPr id="2293" name="textbox 2293"/>
          <p:cNvSpPr/>
          <p:nvPr/>
        </p:nvSpPr>
        <p:spPr>
          <a:xfrm>
            <a:off x="7717502" y="3694399"/>
            <a:ext cx="135254" cy="1562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07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</a:t>
            </a: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ad</a:t>
            </a:r>
            <a:endParaRPr lang="en-US" altLang="en-US" sz="400" dirty="0"/>
          </a:p>
        </p:txBody>
      </p:sp>
      <p:sp>
        <p:nvSpPr>
          <p:cNvPr id="2294" name="path"/>
          <p:cNvSpPr/>
          <p:nvPr/>
        </p:nvSpPr>
        <p:spPr>
          <a:xfrm>
            <a:off x="7002711" y="4160805"/>
            <a:ext cx="94971" cy="127084"/>
          </a:xfrm>
          <a:custGeom>
            <a:avLst/>
            <a:gdLst/>
            <a:ahLst/>
            <a:cxnLst/>
            <a:rect l="0" t="0" r="0" b="0"/>
            <a:pathLst>
              <a:path w="149" h="200">
                <a:moveTo>
                  <a:pt x="146" y="2"/>
                </a:moveTo>
                <a:lnTo>
                  <a:pt x="3" y="197"/>
                </a:lnTo>
              </a:path>
            </a:pathLst>
          </a:custGeom>
          <a:noFill/>
          <a:ln w="514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95" name="path"/>
          <p:cNvSpPr/>
          <p:nvPr/>
        </p:nvSpPr>
        <p:spPr>
          <a:xfrm>
            <a:off x="7115422" y="3700679"/>
            <a:ext cx="41972" cy="281771"/>
          </a:xfrm>
          <a:custGeom>
            <a:avLst/>
            <a:gdLst/>
            <a:ahLst/>
            <a:cxnLst/>
            <a:rect l="0" t="0" r="0" b="0"/>
            <a:pathLst>
              <a:path w="66" h="443">
                <a:moveTo>
                  <a:pt x="62" y="0"/>
                </a:moveTo>
                <a:lnTo>
                  <a:pt x="4" y="443"/>
                </a:lnTo>
              </a:path>
            </a:pathLst>
          </a:custGeom>
          <a:noFill/>
          <a:ln w="514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92" name="group 492"/>
          <p:cNvGrpSpPr/>
          <p:nvPr/>
        </p:nvGrpSpPr>
        <p:grpSpPr>
          <a:xfrm rot="21600000">
            <a:off x="7075099" y="3978829"/>
            <a:ext cx="63452" cy="186067"/>
            <a:chOff x="0" y="0"/>
            <a:chExt cx="63452" cy="186067"/>
          </a:xfrm>
        </p:grpSpPr>
        <p:sp>
          <p:nvSpPr>
            <p:cNvPr id="2296" name="path"/>
            <p:cNvSpPr/>
            <p:nvPr/>
          </p:nvSpPr>
          <p:spPr>
            <a:xfrm>
              <a:off x="24009" y="2572"/>
              <a:ext cx="36871" cy="36870"/>
            </a:xfrm>
            <a:custGeom>
              <a:avLst/>
              <a:gdLst/>
              <a:ahLst/>
              <a:cxnLst/>
              <a:rect l="0" t="0" r="0" b="0"/>
              <a:pathLst>
                <a:path w="58" h="58">
                  <a:moveTo>
                    <a:pt x="0" y="29"/>
                  </a:move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ubicBezTo>
                    <a:pt x="13" y="58"/>
                    <a:pt x="0" y="45"/>
                    <a:pt x="0" y="2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97" name="path"/>
            <p:cNvSpPr/>
            <p:nvPr/>
          </p:nvSpPr>
          <p:spPr>
            <a:xfrm>
              <a:off x="21437" y="0"/>
              <a:ext cx="42015" cy="42015"/>
            </a:xfrm>
            <a:custGeom>
              <a:avLst/>
              <a:gdLst/>
              <a:ahLst/>
              <a:cxnLst/>
              <a:rect l="0" t="0" r="0" b="0"/>
              <a:pathLst>
                <a:path w="66" h="66">
                  <a:moveTo>
                    <a:pt x="4" y="33"/>
                  </a:moveTo>
                  <a:cubicBezTo>
                    <a:pt x="4" y="17"/>
                    <a:pt x="17" y="4"/>
                    <a:pt x="33" y="4"/>
                  </a:cubicBezTo>
                  <a:cubicBezTo>
                    <a:pt x="49" y="4"/>
                    <a:pt x="62" y="17"/>
                    <a:pt x="62" y="33"/>
                  </a:cubicBezTo>
                  <a:cubicBezTo>
                    <a:pt x="62" y="49"/>
                    <a:pt x="49" y="62"/>
                    <a:pt x="33" y="62"/>
                  </a:cubicBezTo>
                  <a:cubicBezTo>
                    <a:pt x="17" y="62"/>
                    <a:pt x="4" y="49"/>
                    <a:pt x="4" y="33"/>
                  </a:cubicBez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98" name="path"/>
            <p:cNvSpPr/>
            <p:nvPr/>
          </p:nvSpPr>
          <p:spPr>
            <a:xfrm>
              <a:off x="2572" y="147482"/>
              <a:ext cx="36013" cy="36013"/>
            </a:xfrm>
            <a:custGeom>
              <a:avLst/>
              <a:gdLst/>
              <a:ahLst/>
              <a:cxnLst/>
              <a:rect l="0" t="0" r="0" b="0"/>
              <a:pathLst>
                <a:path w="56" h="56">
                  <a:moveTo>
                    <a:pt x="0" y="28"/>
                  </a:move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6" y="12"/>
                    <a:pt x="56" y="28"/>
                  </a:cubicBezTo>
                  <a:cubicBezTo>
                    <a:pt x="56" y="43"/>
                    <a:pt x="43" y="56"/>
                    <a:pt x="28" y="56"/>
                  </a:cubicBezTo>
                  <a:cubicBezTo>
                    <a:pt x="12" y="56"/>
                    <a:pt x="0" y="43"/>
                    <a:pt x="0" y="28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99" name="path"/>
            <p:cNvSpPr/>
            <p:nvPr/>
          </p:nvSpPr>
          <p:spPr>
            <a:xfrm>
              <a:off x="0" y="144909"/>
              <a:ext cx="41158" cy="41157"/>
            </a:xfrm>
            <a:custGeom>
              <a:avLst/>
              <a:gdLst/>
              <a:ahLst/>
              <a:cxnLst/>
              <a:rect l="0" t="0" r="0" b="0"/>
              <a:pathLst>
                <a:path w="64" h="64">
                  <a:moveTo>
                    <a:pt x="4" y="32"/>
                  </a:moveTo>
                  <a:cubicBezTo>
                    <a:pt x="4" y="16"/>
                    <a:pt x="16" y="4"/>
                    <a:pt x="32" y="4"/>
                  </a:cubicBezTo>
                  <a:cubicBezTo>
                    <a:pt x="48" y="4"/>
                    <a:pt x="60" y="16"/>
                    <a:pt x="60" y="32"/>
                  </a:cubicBezTo>
                  <a:cubicBezTo>
                    <a:pt x="60" y="48"/>
                    <a:pt x="48" y="60"/>
                    <a:pt x="32" y="60"/>
                  </a:cubicBezTo>
                  <a:cubicBezTo>
                    <a:pt x="16" y="60"/>
                    <a:pt x="4" y="48"/>
                    <a:pt x="4" y="32"/>
                  </a:cubicBez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94" name="group 494"/>
          <p:cNvGrpSpPr/>
          <p:nvPr/>
        </p:nvGrpSpPr>
        <p:grpSpPr>
          <a:xfrm rot="21600000">
            <a:off x="6984207" y="4284083"/>
            <a:ext cx="41158" cy="41157"/>
            <a:chOff x="0" y="0"/>
            <a:chExt cx="41158" cy="41157"/>
          </a:xfrm>
        </p:grpSpPr>
        <p:sp>
          <p:nvSpPr>
            <p:cNvPr id="2300" name="path"/>
            <p:cNvSpPr/>
            <p:nvPr/>
          </p:nvSpPr>
          <p:spPr>
            <a:xfrm>
              <a:off x="2572" y="2572"/>
              <a:ext cx="36014" cy="36013"/>
            </a:xfrm>
            <a:custGeom>
              <a:avLst/>
              <a:gdLst/>
              <a:ahLst/>
              <a:cxnLst/>
              <a:rect l="0" t="0" r="0" b="0"/>
              <a:pathLst>
                <a:path w="56" h="56">
                  <a:moveTo>
                    <a:pt x="0" y="28"/>
                  </a:move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6" y="12"/>
                    <a:pt x="56" y="28"/>
                  </a:cubicBezTo>
                  <a:cubicBezTo>
                    <a:pt x="56" y="43"/>
                    <a:pt x="43" y="56"/>
                    <a:pt x="28" y="56"/>
                  </a:cubicBezTo>
                  <a:cubicBezTo>
                    <a:pt x="12" y="56"/>
                    <a:pt x="0" y="43"/>
                    <a:pt x="0" y="28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01" name="path"/>
            <p:cNvSpPr/>
            <p:nvPr/>
          </p:nvSpPr>
          <p:spPr>
            <a:xfrm>
              <a:off x="0" y="0"/>
              <a:ext cx="41158" cy="41157"/>
            </a:xfrm>
            <a:custGeom>
              <a:avLst/>
              <a:gdLst/>
              <a:ahLst/>
              <a:cxnLst/>
              <a:rect l="0" t="0" r="0" b="0"/>
              <a:pathLst>
                <a:path w="64" h="64">
                  <a:moveTo>
                    <a:pt x="4" y="32"/>
                  </a:moveTo>
                  <a:cubicBezTo>
                    <a:pt x="4" y="16"/>
                    <a:pt x="16" y="4"/>
                    <a:pt x="32" y="4"/>
                  </a:cubicBezTo>
                  <a:cubicBezTo>
                    <a:pt x="48" y="4"/>
                    <a:pt x="60" y="16"/>
                    <a:pt x="60" y="32"/>
                  </a:cubicBezTo>
                  <a:cubicBezTo>
                    <a:pt x="60" y="48"/>
                    <a:pt x="48" y="60"/>
                    <a:pt x="32" y="60"/>
                  </a:cubicBezTo>
                  <a:cubicBezTo>
                    <a:pt x="16" y="60"/>
                    <a:pt x="4" y="48"/>
                    <a:pt x="4" y="32"/>
                  </a:cubicBez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96" name="group 496"/>
          <p:cNvGrpSpPr/>
          <p:nvPr/>
        </p:nvGrpSpPr>
        <p:grpSpPr>
          <a:xfrm rot="21600000">
            <a:off x="6930186" y="4766844"/>
            <a:ext cx="41158" cy="41157"/>
            <a:chOff x="0" y="0"/>
            <a:chExt cx="41158" cy="41157"/>
          </a:xfrm>
        </p:grpSpPr>
        <p:sp>
          <p:nvSpPr>
            <p:cNvPr id="2302" name="path"/>
            <p:cNvSpPr/>
            <p:nvPr/>
          </p:nvSpPr>
          <p:spPr>
            <a:xfrm>
              <a:off x="2572" y="2572"/>
              <a:ext cx="36014" cy="36013"/>
            </a:xfrm>
            <a:custGeom>
              <a:avLst/>
              <a:gdLst/>
              <a:ahLst/>
              <a:cxnLst/>
              <a:rect l="0" t="0" r="0" b="0"/>
              <a:pathLst>
                <a:path w="56" h="56">
                  <a:moveTo>
                    <a:pt x="0" y="28"/>
                  </a:move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6" y="12"/>
                    <a:pt x="56" y="28"/>
                  </a:cubicBezTo>
                  <a:cubicBezTo>
                    <a:pt x="56" y="44"/>
                    <a:pt x="43" y="56"/>
                    <a:pt x="28" y="56"/>
                  </a:cubicBezTo>
                  <a:cubicBezTo>
                    <a:pt x="12" y="56"/>
                    <a:pt x="0" y="44"/>
                    <a:pt x="0" y="28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03" name="path"/>
            <p:cNvSpPr/>
            <p:nvPr/>
          </p:nvSpPr>
          <p:spPr>
            <a:xfrm>
              <a:off x="0" y="0"/>
              <a:ext cx="41158" cy="41157"/>
            </a:xfrm>
            <a:custGeom>
              <a:avLst/>
              <a:gdLst/>
              <a:ahLst/>
              <a:cxnLst/>
              <a:rect l="0" t="0" r="0" b="0"/>
              <a:pathLst>
                <a:path w="64" h="64">
                  <a:moveTo>
                    <a:pt x="4" y="32"/>
                  </a:moveTo>
                  <a:cubicBezTo>
                    <a:pt x="4" y="16"/>
                    <a:pt x="16" y="4"/>
                    <a:pt x="32" y="4"/>
                  </a:cubicBezTo>
                  <a:cubicBezTo>
                    <a:pt x="48" y="4"/>
                    <a:pt x="60" y="16"/>
                    <a:pt x="60" y="32"/>
                  </a:cubicBezTo>
                  <a:cubicBezTo>
                    <a:pt x="60" y="48"/>
                    <a:pt x="48" y="60"/>
                    <a:pt x="32" y="60"/>
                  </a:cubicBezTo>
                  <a:cubicBezTo>
                    <a:pt x="16" y="60"/>
                    <a:pt x="4" y="48"/>
                    <a:pt x="4" y="32"/>
                  </a:cubicBez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98" name="group 498"/>
          <p:cNvGrpSpPr/>
          <p:nvPr/>
        </p:nvGrpSpPr>
        <p:grpSpPr>
          <a:xfrm rot="21600000">
            <a:off x="7045087" y="2931877"/>
            <a:ext cx="41158" cy="41157"/>
            <a:chOff x="0" y="0"/>
            <a:chExt cx="41158" cy="41157"/>
          </a:xfrm>
        </p:grpSpPr>
        <p:sp>
          <p:nvSpPr>
            <p:cNvPr id="2304" name="path"/>
            <p:cNvSpPr/>
            <p:nvPr/>
          </p:nvSpPr>
          <p:spPr>
            <a:xfrm>
              <a:off x="2571" y="2571"/>
              <a:ext cx="36014" cy="36013"/>
            </a:xfrm>
            <a:custGeom>
              <a:avLst/>
              <a:gdLst/>
              <a:ahLst/>
              <a:cxnLst/>
              <a:rect l="0" t="0" r="0" b="0"/>
              <a:pathLst>
                <a:path w="56" h="56">
                  <a:moveTo>
                    <a:pt x="0" y="28"/>
                  </a:move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6" y="12"/>
                    <a:pt x="56" y="28"/>
                  </a:cubicBezTo>
                  <a:cubicBezTo>
                    <a:pt x="56" y="43"/>
                    <a:pt x="43" y="56"/>
                    <a:pt x="28" y="56"/>
                  </a:cubicBezTo>
                  <a:cubicBezTo>
                    <a:pt x="12" y="56"/>
                    <a:pt x="0" y="43"/>
                    <a:pt x="0" y="28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05" name="path"/>
            <p:cNvSpPr/>
            <p:nvPr/>
          </p:nvSpPr>
          <p:spPr>
            <a:xfrm>
              <a:off x="0" y="0"/>
              <a:ext cx="41158" cy="41157"/>
            </a:xfrm>
            <a:custGeom>
              <a:avLst/>
              <a:gdLst/>
              <a:ahLst/>
              <a:cxnLst/>
              <a:rect l="0" t="0" r="0" b="0"/>
              <a:pathLst>
                <a:path w="64" h="64">
                  <a:moveTo>
                    <a:pt x="4" y="32"/>
                  </a:moveTo>
                  <a:cubicBezTo>
                    <a:pt x="4" y="16"/>
                    <a:pt x="16" y="4"/>
                    <a:pt x="32" y="4"/>
                  </a:cubicBezTo>
                  <a:cubicBezTo>
                    <a:pt x="48" y="4"/>
                    <a:pt x="60" y="16"/>
                    <a:pt x="60" y="32"/>
                  </a:cubicBezTo>
                  <a:cubicBezTo>
                    <a:pt x="60" y="48"/>
                    <a:pt x="48" y="60"/>
                    <a:pt x="32" y="60"/>
                  </a:cubicBezTo>
                  <a:cubicBezTo>
                    <a:pt x="16" y="60"/>
                    <a:pt x="4" y="48"/>
                    <a:pt x="4" y="32"/>
                  </a:cubicBezTo>
                </a:path>
              </a:pathLst>
            </a:custGeom>
            <a:noFill/>
            <a:ln w="514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6" name="textbox 2306"/>
          <p:cNvSpPr/>
          <p:nvPr/>
        </p:nvSpPr>
        <p:spPr>
          <a:xfrm>
            <a:off x="1810748" y="1299722"/>
            <a:ext cx="6487159" cy="11245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15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在项目或采购开始时的</a:t>
            </a:r>
            <a:r>
              <a:rPr sz="1500" spc="2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基本决定。</a:t>
            </a:r>
            <a:r>
              <a:rPr sz="1500" spc="2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</a:t>
            </a:r>
            <a:r>
              <a:rPr sz="20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应用</a:t>
            </a:r>
            <a:r>
              <a:rPr sz="1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5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重载、仓库、办公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室应用</a:t>
            </a:r>
            <a:endParaRPr lang="en-US" altLang="en-US" sz="1500" dirty="0"/>
          </a:p>
          <a:p>
            <a:pPr marL="15240" algn="l" rtl="0" eaLnBrk="0">
              <a:lnSpc>
                <a:spcPct val="99000"/>
              </a:lnSpc>
              <a:spcBef>
                <a:spcPts val="355"/>
              </a:spcBef>
            </a:pP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决定</a:t>
            </a:r>
            <a:r>
              <a:rPr sz="1500" spc="10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通常不会</a:t>
            </a: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随着时间的推移而</a:t>
            </a:r>
            <a:r>
              <a:rPr sz="1500" spc="10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改</a:t>
            </a:r>
            <a:r>
              <a:rPr sz="15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变</a:t>
            </a:r>
            <a:r>
              <a:rPr sz="15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或</a:t>
            </a:r>
            <a:endParaRPr lang="en-US" altLang="en-US" sz="1500" dirty="0"/>
          </a:p>
          <a:p>
            <a:pPr marL="24765" algn="l" rtl="0" eaLnBrk="0">
              <a:lnSpc>
                <a:spcPts val="1920"/>
              </a:lnSpc>
            </a:pPr>
            <a:r>
              <a:rPr sz="1500" spc="-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受到质疑</a:t>
            </a:r>
            <a:r>
              <a:rPr sz="15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500" dirty="0"/>
          </a:p>
          <a:p>
            <a:pPr algn="l" rtl="0" eaLnBrk="0">
              <a:lnSpc>
                <a:spcPct val="104000"/>
              </a:lnSpc>
            </a:pPr>
            <a:endParaRPr lang="en-US" altLang="en-US" sz="500" dirty="0"/>
          </a:p>
          <a:p>
            <a:pPr marL="15875" algn="l" rtl="0" eaLnBrk="0">
              <a:lnSpc>
                <a:spcPts val="1935"/>
              </a:lnSpc>
              <a:spcBef>
                <a:spcPts val="0"/>
              </a:spcBef>
            </a:pPr>
            <a:r>
              <a:rPr sz="15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通常选择平台甚至产品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线</a:t>
            </a:r>
            <a:endParaRPr lang="en-US" altLang="en-US" sz="1500" dirty="0"/>
          </a:p>
        </p:txBody>
      </p:sp>
      <p:sp>
        <p:nvSpPr>
          <p:cNvPr id="2307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08" name="textbox 2308"/>
          <p:cNvSpPr/>
          <p:nvPr/>
        </p:nvSpPr>
        <p:spPr>
          <a:xfrm>
            <a:off x="1806694" y="3009388"/>
            <a:ext cx="3476625" cy="10629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2000"/>
              </a:lnSpc>
            </a:pPr>
            <a:endParaRPr lang="en-US" altLang="en-US" sz="100" dirty="0"/>
          </a:p>
          <a:p>
            <a:pPr marL="24765" indent="-2540" algn="l" rtl="0" eaLnBrk="0">
              <a:lnSpc>
                <a:spcPct val="107000"/>
              </a:lnSpc>
            </a:pPr>
            <a:r>
              <a:rPr sz="1500" spc="100" dirty="0">
                <a:ln w="5799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混凝土</a:t>
            </a:r>
            <a:r>
              <a:rPr sz="15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500" spc="100" dirty="0">
                <a:ln w="5799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和规格的关键性能标准的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范 </a:t>
            </a:r>
            <a:r>
              <a:rPr sz="15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围</a:t>
            </a:r>
            <a:r>
              <a:rPr sz="15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500" dirty="0"/>
          </a:p>
          <a:p>
            <a:pPr marL="12700" indent="3810" algn="l" rtl="0" eaLnBrk="0">
              <a:lnSpc>
                <a:spcPct val="110000"/>
              </a:lnSpc>
              <a:spcBef>
                <a:spcPts val="345"/>
              </a:spcBef>
            </a:pPr>
            <a:r>
              <a:rPr sz="15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在项目开发或采购过程中， </a:t>
            </a:r>
            <a:r>
              <a:rPr sz="1500" spc="4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可能会</a:t>
            </a:r>
            <a:r>
              <a:rPr sz="1500" spc="1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收</a:t>
            </a:r>
            <a:r>
              <a:rPr sz="1500" spc="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取</a:t>
            </a:r>
            <a:r>
              <a:rPr sz="15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规格和初选</a:t>
            </a:r>
            <a:r>
              <a:rPr sz="15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费</a:t>
            </a:r>
            <a:r>
              <a:rPr sz="1500" spc="7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</a:t>
            </a:r>
            <a:r>
              <a:rPr sz="1500" spc="3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500" dirty="0"/>
          </a:p>
        </p:txBody>
      </p:sp>
      <p:sp>
        <p:nvSpPr>
          <p:cNvPr id="2309" name="textbox 2309"/>
          <p:cNvSpPr/>
          <p:nvPr/>
        </p:nvSpPr>
        <p:spPr>
          <a:xfrm>
            <a:off x="1627918" y="4658237"/>
            <a:ext cx="3583304" cy="8191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20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10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漂亮的</a:t>
            </a: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功能和设计选</a:t>
            </a:r>
            <a:r>
              <a:rPr sz="15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项</a:t>
            </a:r>
            <a:endParaRPr lang="en-US" altLang="en-US" sz="1500" dirty="0"/>
          </a:p>
          <a:p>
            <a:pPr marL="199390" indent="-186690" algn="l" rtl="0" eaLnBrk="0">
              <a:lnSpc>
                <a:spcPct val="92000"/>
              </a:lnSpc>
              <a:spcBef>
                <a:spcPts val="345"/>
              </a:spcBef>
            </a:pPr>
            <a:r>
              <a:rPr sz="20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通常是</a:t>
            </a:r>
            <a:r>
              <a:rPr sz="1500" spc="7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附加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功能，不属于标准产品</a:t>
            </a:r>
            <a:r>
              <a:rPr sz="15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一 </a:t>
            </a:r>
            <a:r>
              <a:rPr sz="15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部分，需要单独</a:t>
            </a:r>
            <a:r>
              <a:rPr sz="15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收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费。</a:t>
            </a:r>
            <a:endParaRPr lang="en-US" altLang="en-US" sz="1500" dirty="0"/>
          </a:p>
        </p:txBody>
      </p:sp>
      <p:grpSp>
        <p:nvGrpSpPr>
          <p:cNvPr id="500" name="group 500"/>
          <p:cNvGrpSpPr/>
          <p:nvPr/>
        </p:nvGrpSpPr>
        <p:grpSpPr>
          <a:xfrm rot="21600000">
            <a:off x="114125" y="1287391"/>
            <a:ext cx="398129" cy="4744791"/>
            <a:chOff x="0" y="0"/>
            <a:chExt cx="398129" cy="4744791"/>
          </a:xfrm>
        </p:grpSpPr>
        <p:grpSp>
          <p:nvGrpSpPr>
            <p:cNvPr id="502" name="group 502"/>
            <p:cNvGrpSpPr/>
            <p:nvPr/>
          </p:nvGrpSpPr>
          <p:grpSpPr>
            <a:xfrm rot="21600000">
              <a:off x="0" y="0"/>
              <a:ext cx="398113" cy="4740418"/>
              <a:chOff x="0" y="0"/>
              <a:chExt cx="398113" cy="4740418"/>
            </a:xfrm>
          </p:grpSpPr>
          <p:sp>
            <p:nvSpPr>
              <p:cNvPr id="2310" name="path"/>
              <p:cNvSpPr/>
              <p:nvPr/>
            </p:nvSpPr>
            <p:spPr>
              <a:xfrm>
                <a:off x="4746" y="389"/>
                <a:ext cx="388620" cy="4739639"/>
              </a:xfrm>
              <a:custGeom>
                <a:avLst/>
                <a:gdLst/>
                <a:ahLst/>
                <a:cxnLst/>
                <a:rect l="0" t="0" r="0" b="0"/>
                <a:pathLst>
                  <a:path w="612" h="7463">
                    <a:moveTo>
                      <a:pt x="0" y="7463"/>
                    </a:moveTo>
                    <a:lnTo>
                      <a:pt x="612" y="0"/>
                    </a:lnTo>
                    <a:lnTo>
                      <a:pt x="612" y="7463"/>
                    </a:lnTo>
                    <a:lnTo>
                      <a:pt x="0" y="7463"/>
                    </a:lnTo>
                    <a:close/>
                  </a:path>
                </a:pathLst>
              </a:custGeom>
              <a:solidFill>
                <a:srgbClr val="C7E0FB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11" name="path"/>
              <p:cNvSpPr/>
              <p:nvPr/>
            </p:nvSpPr>
            <p:spPr>
              <a:xfrm>
                <a:off x="0" y="0"/>
                <a:ext cx="398113" cy="4740418"/>
              </a:xfrm>
              <a:custGeom>
                <a:avLst/>
                <a:gdLst/>
                <a:ahLst/>
                <a:cxnLst/>
                <a:rect l="0" t="0" r="0" b="0"/>
                <a:pathLst>
                  <a:path w="626" h="7465">
                    <a:moveTo>
                      <a:pt x="7" y="7464"/>
                    </a:moveTo>
                    <a:lnTo>
                      <a:pt x="619" y="0"/>
                    </a:lnTo>
                  </a:path>
                </a:pathLst>
              </a:custGeom>
              <a:noFill/>
              <a:ln w="9525" cap="flat">
                <a:solidFill>
                  <a:srgbClr val="FFFFFF">
                    <a:alpha val="100000"/>
                  </a:srgbClr>
                </a:solidFill>
                <a:prstDash val="solid"/>
                <a:round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12" name="path"/>
            <p:cNvSpPr/>
            <p:nvPr/>
          </p:nvSpPr>
          <p:spPr>
            <a:xfrm>
              <a:off x="388604" y="389"/>
              <a:ext cx="9525" cy="4739639"/>
            </a:xfrm>
            <a:custGeom>
              <a:avLst/>
              <a:gdLst/>
              <a:ahLst/>
              <a:cxnLst/>
              <a:rect l="0" t="0" r="0" b="0"/>
              <a:pathLst>
                <a:path w="15" h="7463">
                  <a:moveTo>
                    <a:pt x="7" y="0"/>
                  </a:moveTo>
                  <a:lnTo>
                    <a:pt x="7" y="7463"/>
                  </a:ln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13" name="rect"/>
            <p:cNvSpPr/>
            <p:nvPr/>
          </p:nvSpPr>
          <p:spPr>
            <a:xfrm>
              <a:off x="4746" y="4735266"/>
              <a:ext cx="388620" cy="952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314" name="textbox 2314"/>
          <p:cNvSpPr/>
          <p:nvPr/>
        </p:nvSpPr>
        <p:spPr>
          <a:xfrm>
            <a:off x="5462556" y="4658237"/>
            <a:ext cx="3175635" cy="5772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20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自动升降</a:t>
            </a:r>
            <a:r>
              <a:rPr sz="15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车</a:t>
            </a:r>
            <a:endParaRPr lang="en-US" altLang="en-US" sz="1500" dirty="0"/>
          </a:p>
          <a:p>
            <a:pPr marL="12700" algn="l" rtl="0" eaLnBrk="0">
              <a:lnSpc>
                <a:spcPct val="81000"/>
              </a:lnSpc>
              <a:spcBef>
                <a:spcPts val="350"/>
              </a:spcBef>
            </a:pPr>
            <a:r>
              <a:rPr sz="20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使用远程信息处理技术</a:t>
            </a:r>
            <a:r>
              <a:rPr sz="15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15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数据管理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500" dirty="0"/>
          </a:p>
        </p:txBody>
      </p:sp>
      <p:sp>
        <p:nvSpPr>
          <p:cNvPr id="2315" name="rect"/>
          <p:cNvSpPr/>
          <p:nvPr/>
        </p:nvSpPr>
        <p:spPr>
          <a:xfrm>
            <a:off x="607313" y="1273302"/>
            <a:ext cx="838200" cy="1848612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316" name="table 2316"/>
          <p:cNvGraphicFramePr>
            <a:graphicFrameLocks noGrp="1"/>
          </p:cNvGraphicFramePr>
          <p:nvPr/>
        </p:nvGraphicFramePr>
        <p:xfrm>
          <a:off x="597788" y="1263777"/>
          <a:ext cx="857250" cy="1708150"/>
        </p:xfrm>
        <a:graphic>
          <a:graphicData uri="http://schemas.openxmlformats.org/drawingml/2006/table">
            <a:tbl>
              <a:tblPr/>
              <a:tblGrid>
                <a:gridCol w="857250"/>
              </a:tblGrid>
              <a:tr h="16891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285750" algn="l" rtl="0" eaLnBrk="0">
                        <a:lnSpc>
                          <a:spcPts val="1860"/>
                        </a:lnSpc>
                      </a:pPr>
                      <a:r>
                        <a:rPr sz="15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5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级</a:t>
                      </a:r>
                      <a:endParaRPr lang="en-US" altLang="en-US" sz="1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pic>
        <p:nvPicPr>
          <p:cNvPr id="2317" name="picture 231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604104" y="2962959"/>
            <a:ext cx="844618" cy="167923"/>
          </a:xfrm>
          <a:prstGeom prst="rect">
            <a:avLst/>
          </a:prstGeom>
        </p:spPr>
      </p:pic>
      <p:pic>
        <p:nvPicPr>
          <p:cNvPr id="2318" name="picture 23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607313" y="2800350"/>
            <a:ext cx="838200" cy="1850136"/>
          </a:xfrm>
          <a:prstGeom prst="rect">
            <a:avLst/>
          </a:prstGeom>
        </p:spPr>
      </p:pic>
      <p:sp>
        <p:nvSpPr>
          <p:cNvPr id="2319" name="rect"/>
          <p:cNvSpPr/>
          <p:nvPr/>
        </p:nvSpPr>
        <p:spPr>
          <a:xfrm>
            <a:off x="597788" y="2800350"/>
            <a:ext cx="19050" cy="1700149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20" name="rect"/>
          <p:cNvSpPr/>
          <p:nvPr/>
        </p:nvSpPr>
        <p:spPr>
          <a:xfrm>
            <a:off x="1435988" y="2800350"/>
            <a:ext cx="19050" cy="1700149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321" name="picture 23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604104" y="4318430"/>
            <a:ext cx="844618" cy="341023"/>
          </a:xfrm>
          <a:prstGeom prst="rect">
            <a:avLst/>
          </a:prstGeom>
        </p:spPr>
      </p:pic>
      <p:grpSp>
        <p:nvGrpSpPr>
          <p:cNvPr id="504" name="group 504"/>
          <p:cNvGrpSpPr/>
          <p:nvPr/>
        </p:nvGrpSpPr>
        <p:grpSpPr>
          <a:xfrm rot="21600000">
            <a:off x="597788" y="4327398"/>
            <a:ext cx="857250" cy="1857580"/>
            <a:chOff x="0" y="0"/>
            <a:chExt cx="857250" cy="1857580"/>
          </a:xfrm>
        </p:grpSpPr>
        <p:pic>
          <p:nvPicPr>
            <p:cNvPr id="2322" name="picture 232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21600000">
              <a:off x="9525" y="0"/>
              <a:ext cx="838200" cy="1848611"/>
            </a:xfrm>
            <a:prstGeom prst="rect">
              <a:avLst/>
            </a:prstGeom>
          </p:spPr>
        </p:pic>
        <p:pic>
          <p:nvPicPr>
            <p:cNvPr id="2323" name="picture 232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1600000">
              <a:off x="6315" y="1689669"/>
              <a:ext cx="844618" cy="167910"/>
            </a:xfrm>
            <a:prstGeom prst="rect">
              <a:avLst/>
            </a:prstGeom>
          </p:spPr>
        </p:pic>
        <p:sp>
          <p:nvSpPr>
            <p:cNvPr id="2324" name="textbox 2324"/>
            <p:cNvSpPr/>
            <p:nvPr/>
          </p:nvSpPr>
          <p:spPr>
            <a:xfrm>
              <a:off x="119785" y="814328"/>
              <a:ext cx="626744" cy="27114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3000"/>
                </a:lnSpc>
              </a:pPr>
              <a:endParaRPr lang="en-US" altLang="en-US" sz="100" dirty="0"/>
            </a:p>
            <a:p>
              <a:pPr marL="12700" algn="l" rtl="0" eaLnBrk="0">
                <a:lnSpc>
                  <a:spcPts val="1935"/>
                </a:lnSpc>
              </a:pPr>
              <a:r>
                <a:rPr sz="1500" spc="80" dirty="0">
                  <a:ln w="5791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8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第三</a:t>
              </a:r>
              <a:r>
                <a:rPr sz="1500" spc="7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级</a:t>
              </a:r>
              <a:endParaRPr lang="en-US" altLang="en-US" sz="1500" dirty="0"/>
            </a:p>
          </p:txBody>
        </p:sp>
        <p:sp>
          <p:nvSpPr>
            <p:cNvPr id="2325" name="rect"/>
            <p:cNvSpPr/>
            <p:nvPr/>
          </p:nvSpPr>
          <p:spPr>
            <a:xfrm>
              <a:off x="838200" y="0"/>
              <a:ext cx="19050" cy="1698637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26" name="rect"/>
            <p:cNvSpPr/>
            <p:nvPr/>
          </p:nvSpPr>
          <p:spPr>
            <a:xfrm>
              <a:off x="0" y="0"/>
              <a:ext cx="19050" cy="1698637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327" name="textbox 2327"/>
          <p:cNvSpPr/>
          <p:nvPr/>
        </p:nvSpPr>
        <p:spPr>
          <a:xfrm>
            <a:off x="463415" y="255327"/>
            <a:ext cx="2670810" cy="595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8415" indent="-5715" algn="l" rtl="0" eaLnBrk="0">
              <a:lnSpc>
                <a:spcPct val="104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客户决策旅程可以结构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个层次的决</a:t>
            </a:r>
            <a:r>
              <a:rPr sz="18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定</a:t>
            </a:r>
            <a:endParaRPr lang="en-US" altLang="en-US" sz="1800" dirty="0"/>
          </a:p>
        </p:txBody>
      </p:sp>
      <p:sp>
        <p:nvSpPr>
          <p:cNvPr id="2328" name="textbox 2328"/>
          <p:cNvSpPr/>
          <p:nvPr/>
        </p:nvSpPr>
        <p:spPr>
          <a:xfrm>
            <a:off x="5462556" y="3009388"/>
            <a:ext cx="1012825" cy="5702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20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有效载</a:t>
            </a:r>
            <a:r>
              <a:rPr sz="15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荷</a:t>
            </a:r>
            <a:endParaRPr lang="en-US" altLang="en-US" sz="1500" dirty="0"/>
          </a:p>
          <a:p>
            <a:pPr marL="12700" algn="l" rtl="0" eaLnBrk="0">
              <a:lnSpc>
                <a:spcPct val="78000"/>
              </a:lnSpc>
              <a:spcBef>
                <a:spcPts val="365"/>
              </a:spcBef>
            </a:pPr>
            <a:r>
              <a:rPr sz="20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1500" dirty="0"/>
          </a:p>
        </p:txBody>
      </p:sp>
      <p:sp>
        <p:nvSpPr>
          <p:cNvPr id="2329" name="textbox 2329"/>
          <p:cNvSpPr/>
          <p:nvPr/>
        </p:nvSpPr>
        <p:spPr>
          <a:xfrm>
            <a:off x="5450225" y="949830"/>
            <a:ext cx="970280" cy="2571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820"/>
              </a:lnSpc>
            </a:pPr>
            <a:r>
              <a:rPr sz="1500" spc="80" dirty="0">
                <a:ln w="5799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5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1500" spc="80" dirty="0">
                <a:ln w="5799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叉</a:t>
            </a:r>
            <a:r>
              <a:rPr sz="15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车</a:t>
            </a:r>
            <a:r>
              <a:rPr sz="1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500" dirty="0"/>
          </a:p>
        </p:txBody>
      </p:sp>
      <p:sp>
        <p:nvSpPr>
          <p:cNvPr id="2331" name="textbox 2331"/>
          <p:cNvSpPr/>
          <p:nvPr/>
        </p:nvSpPr>
        <p:spPr>
          <a:xfrm>
            <a:off x="1619646" y="949830"/>
            <a:ext cx="830580" cy="27050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925"/>
              </a:lnSpc>
            </a:pPr>
            <a:r>
              <a:rPr sz="1500" spc="90" dirty="0">
                <a:ln w="5799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决定</a:t>
            </a:r>
            <a:r>
              <a:rPr sz="15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类</a:t>
            </a:r>
            <a:r>
              <a:rPr sz="1500" spc="60" dirty="0">
                <a:ln w="5799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型</a:t>
            </a:r>
            <a:endParaRPr lang="en-US" altLang="en-US" sz="1500" dirty="0"/>
          </a:p>
        </p:txBody>
      </p:sp>
      <p:sp>
        <p:nvSpPr>
          <p:cNvPr id="2333" name="textbox 2333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pic>
        <p:nvPicPr>
          <p:cNvPr id="2334" name="picture 233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604104" y="2791381"/>
            <a:ext cx="844618" cy="167923"/>
          </a:xfrm>
          <a:prstGeom prst="rect">
            <a:avLst/>
          </a:prstGeom>
        </p:spPr>
      </p:pic>
      <p:sp>
        <p:nvSpPr>
          <p:cNvPr id="2335" name="rect"/>
          <p:cNvSpPr/>
          <p:nvPr/>
        </p:nvSpPr>
        <p:spPr>
          <a:xfrm>
            <a:off x="1623822" y="2934081"/>
            <a:ext cx="7115302" cy="1905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36" name="rect"/>
          <p:cNvSpPr/>
          <p:nvPr/>
        </p:nvSpPr>
        <p:spPr>
          <a:xfrm>
            <a:off x="1623822" y="4583048"/>
            <a:ext cx="7115302" cy="1905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37" name="textbox 2337"/>
          <p:cNvSpPr/>
          <p:nvPr/>
        </p:nvSpPr>
        <p:spPr>
          <a:xfrm>
            <a:off x="717574" y="3614932"/>
            <a:ext cx="626744" cy="271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935"/>
              </a:lnSpc>
            </a:pPr>
            <a:r>
              <a:rPr sz="1500" spc="8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第二</a:t>
            </a:r>
            <a:r>
              <a:rPr sz="15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级</a:t>
            </a:r>
            <a:endParaRPr lang="en-US" altLang="en-US" sz="1500" dirty="0"/>
          </a:p>
        </p:txBody>
      </p:sp>
      <p:grpSp>
        <p:nvGrpSpPr>
          <p:cNvPr id="506" name="group 50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2339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40" name="textbox 2340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795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E</a:t>
              </a:r>
              <a:endParaRPr lang="en-US" altLang="en-US" sz="1800" dirty="0"/>
            </a:p>
          </p:txBody>
        </p:sp>
      </p:grpSp>
      <p:sp>
        <p:nvSpPr>
          <p:cNvPr id="2341" name="textbox 2341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2342" name="textbox 2342"/>
          <p:cNvSpPr/>
          <p:nvPr/>
        </p:nvSpPr>
        <p:spPr>
          <a:xfrm rot="16200000">
            <a:off x="118282" y="5651151"/>
            <a:ext cx="424815" cy="2679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500" spc="8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粒</a:t>
            </a:r>
            <a:r>
              <a:rPr sz="1500" spc="6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1500" dirty="0"/>
          </a:p>
        </p:txBody>
      </p:sp>
      <p:sp>
        <p:nvSpPr>
          <p:cNvPr id="2343" name="textbox 2343"/>
          <p:cNvSpPr/>
          <p:nvPr/>
        </p:nvSpPr>
        <p:spPr>
          <a:xfrm>
            <a:off x="1627918" y="1359561"/>
            <a:ext cx="99694" cy="10401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800" spc="2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800" dirty="0"/>
          </a:p>
          <a:p>
            <a:pPr marL="12700" algn="l" rtl="0" eaLnBrk="0">
              <a:lnSpc>
                <a:spcPts val="2400"/>
              </a:lnSpc>
            </a:pPr>
            <a:r>
              <a:rPr sz="800" spc="2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800" dirty="0"/>
          </a:p>
          <a:p>
            <a:pPr algn="l" rtl="0" eaLnBrk="0">
              <a:lnSpc>
                <a:spcPct val="132000"/>
              </a:lnSpc>
            </a:pPr>
            <a:endParaRPr lang="en-US" altLang="en-US" sz="1000" dirty="0"/>
          </a:p>
          <a:p>
            <a:pPr algn="l" rtl="0" eaLnBrk="0">
              <a:lnSpc>
                <a:spcPct val="133000"/>
              </a:lnSpc>
            </a:pPr>
            <a:endParaRPr lang="en-US" altLang="en-US" sz="1000" dirty="0"/>
          </a:p>
          <a:p>
            <a:pPr algn="l" rtl="0" eaLnBrk="0">
              <a:lnSpc>
                <a:spcPct val="100000"/>
              </a:lnSpc>
            </a:pPr>
            <a:endParaRPr lang="en-US" altLang="en-US" sz="200" dirty="0"/>
          </a:p>
          <a:p>
            <a:pPr marL="12700" algn="l" rtl="0" eaLnBrk="0">
              <a:lnSpc>
                <a:spcPts val="1265"/>
              </a:lnSpc>
              <a:spcBef>
                <a:spcPts val="0"/>
              </a:spcBef>
            </a:pPr>
            <a:r>
              <a:rPr sz="800" spc="2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800" dirty="0"/>
          </a:p>
        </p:txBody>
      </p:sp>
      <p:sp>
        <p:nvSpPr>
          <p:cNvPr id="2344" name="path"/>
          <p:cNvSpPr/>
          <p:nvPr/>
        </p:nvSpPr>
        <p:spPr>
          <a:xfrm>
            <a:off x="1623060" y="1196149"/>
            <a:ext cx="7114032" cy="9525"/>
          </a:xfrm>
          <a:custGeom>
            <a:avLst/>
            <a:gdLst/>
            <a:ahLst/>
            <a:cxnLst/>
            <a:rect l="0" t="0" r="0" b="0"/>
            <a:pathLst>
              <a:path w="11203" h="15">
                <a:moveTo>
                  <a:pt x="0" y="7"/>
                </a:moveTo>
                <a:lnTo>
                  <a:pt x="5880" y="7"/>
                </a:lnTo>
                <a:moveTo>
                  <a:pt x="6035" y="7"/>
                </a:moveTo>
                <a:lnTo>
                  <a:pt x="11203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45" name="path"/>
          <p:cNvSpPr/>
          <p:nvPr/>
        </p:nvSpPr>
        <p:spPr>
          <a:xfrm>
            <a:off x="1424188" y="4329288"/>
            <a:ext cx="205717" cy="264443"/>
          </a:xfrm>
          <a:custGeom>
            <a:avLst/>
            <a:gdLst/>
            <a:ahLst/>
            <a:cxnLst/>
            <a:rect l="0" t="0" r="0" b="0"/>
            <a:pathLst>
              <a:path w="323" h="416">
                <a:moveTo>
                  <a:pt x="11" y="9"/>
                </a:moveTo>
                <a:lnTo>
                  <a:pt x="311" y="407"/>
                </a:lnTo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46" name="textbox 2346"/>
          <p:cNvSpPr/>
          <p:nvPr/>
        </p:nvSpPr>
        <p:spPr>
          <a:xfrm>
            <a:off x="1627918" y="3069352"/>
            <a:ext cx="99694" cy="7353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10"/>
              </a:lnSpc>
            </a:pPr>
            <a:r>
              <a:rPr sz="900" spc="2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900" dirty="0"/>
          </a:p>
          <a:p>
            <a:pPr algn="l" rtl="0" eaLnBrk="0">
              <a:lnSpc>
                <a:spcPct val="115000"/>
              </a:lnSpc>
            </a:pPr>
            <a:endParaRPr lang="en-US" altLang="en-US" sz="1000" dirty="0"/>
          </a:p>
          <a:p>
            <a:pPr algn="l" rtl="0" eaLnBrk="0">
              <a:lnSpc>
                <a:spcPct val="115000"/>
              </a:lnSpc>
            </a:pPr>
            <a:endParaRPr lang="en-US" altLang="en-US" sz="1000" dirty="0"/>
          </a:p>
          <a:p>
            <a:pPr algn="l" rtl="0" eaLnBrk="0">
              <a:lnSpc>
                <a:spcPct val="104000"/>
              </a:lnSpc>
            </a:pPr>
            <a:endParaRPr lang="en-US" altLang="en-US" sz="200" dirty="0"/>
          </a:p>
          <a:p>
            <a:pPr marL="12700" algn="l" rtl="0" eaLnBrk="0">
              <a:lnSpc>
                <a:spcPts val="1265"/>
              </a:lnSpc>
              <a:spcBef>
                <a:spcPts val="0"/>
              </a:spcBef>
            </a:pPr>
            <a:r>
              <a:rPr sz="800" spc="2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800" dirty="0"/>
          </a:p>
        </p:txBody>
      </p:sp>
      <p:sp>
        <p:nvSpPr>
          <p:cNvPr id="2351" name="textbox 2351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22</a:t>
            </a:r>
            <a:endParaRPr lang="en-US" altLang="en-US" sz="900" dirty="0"/>
          </a:p>
        </p:txBody>
      </p:sp>
      <p:sp>
        <p:nvSpPr>
          <p:cNvPr id="2352" name="path"/>
          <p:cNvSpPr/>
          <p:nvPr/>
        </p:nvSpPr>
        <p:spPr>
          <a:xfrm>
            <a:off x="1426356" y="2798628"/>
            <a:ext cx="201382" cy="148223"/>
          </a:xfrm>
          <a:custGeom>
            <a:avLst/>
            <a:gdLst/>
            <a:ahLst/>
            <a:cxnLst/>
            <a:rect l="0" t="0" r="0" b="0"/>
            <a:pathLst>
              <a:path w="317" h="233">
                <a:moveTo>
                  <a:pt x="8" y="12"/>
                </a:moveTo>
                <a:lnTo>
                  <a:pt x="308" y="221"/>
                </a:lnTo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path"/>
          <p:cNvSpPr/>
          <p:nvPr/>
        </p:nvSpPr>
        <p:spPr>
          <a:xfrm>
            <a:off x="7036568" y="3152716"/>
            <a:ext cx="142769" cy="38021"/>
          </a:xfrm>
          <a:custGeom>
            <a:avLst/>
            <a:gdLst/>
            <a:ahLst/>
            <a:cxnLst/>
            <a:rect l="0" t="0" r="0" b="0"/>
            <a:pathLst>
              <a:path w="224" h="59">
                <a:moveTo>
                  <a:pt x="7" y="52"/>
                </a:moveTo>
                <a:lnTo>
                  <a:pt x="97" y="52"/>
                </a:lnTo>
                <a:lnTo>
                  <a:pt x="97" y="37"/>
                </a:lnTo>
                <a:lnTo>
                  <a:pt x="7" y="37"/>
                </a:lnTo>
                <a:lnTo>
                  <a:pt x="7" y="52"/>
                </a:lnTo>
                <a:close/>
              </a:path>
              <a:path w="224" h="59">
                <a:moveTo>
                  <a:pt x="127" y="52"/>
                </a:moveTo>
                <a:lnTo>
                  <a:pt x="217" y="52"/>
                </a:lnTo>
                <a:lnTo>
                  <a:pt x="217" y="7"/>
                </a:lnTo>
                <a:lnTo>
                  <a:pt x="127" y="7"/>
                </a:lnTo>
                <a:lnTo>
                  <a:pt x="127" y="5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54" name="path"/>
          <p:cNvSpPr/>
          <p:nvPr/>
        </p:nvSpPr>
        <p:spPr>
          <a:xfrm>
            <a:off x="5864671" y="3171884"/>
            <a:ext cx="133550" cy="18853"/>
          </a:xfrm>
          <a:custGeom>
            <a:avLst/>
            <a:gdLst/>
            <a:ahLst/>
            <a:cxnLst/>
            <a:rect l="0" t="0" r="0" b="0"/>
            <a:pathLst>
              <a:path w="210" h="29">
                <a:moveTo>
                  <a:pt x="7" y="22"/>
                </a:moveTo>
                <a:lnTo>
                  <a:pt x="97" y="22"/>
                </a:lnTo>
                <a:lnTo>
                  <a:pt x="97" y="7"/>
                </a:lnTo>
                <a:lnTo>
                  <a:pt x="7" y="7"/>
                </a:lnTo>
                <a:lnTo>
                  <a:pt x="7" y="22"/>
                </a:lnTo>
                <a:close/>
              </a:path>
              <a:path w="210" h="29">
                <a:moveTo>
                  <a:pt x="127" y="22"/>
                </a:moveTo>
                <a:lnTo>
                  <a:pt x="202" y="22"/>
                </a:lnTo>
                <a:lnTo>
                  <a:pt x="202" y="7"/>
                </a:lnTo>
                <a:lnTo>
                  <a:pt x="127" y="7"/>
                </a:lnTo>
                <a:lnTo>
                  <a:pt x="127" y="2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55" name="path"/>
          <p:cNvSpPr/>
          <p:nvPr/>
        </p:nvSpPr>
        <p:spPr>
          <a:xfrm>
            <a:off x="6817520" y="3162457"/>
            <a:ext cx="66616" cy="28280"/>
          </a:xfrm>
          <a:custGeom>
            <a:avLst/>
            <a:gdLst/>
            <a:ahLst/>
            <a:cxnLst/>
            <a:rect l="0" t="0" r="0" b="0"/>
            <a:pathLst>
              <a:path w="104" h="44">
                <a:moveTo>
                  <a:pt x="7" y="37"/>
                </a:moveTo>
                <a:lnTo>
                  <a:pt x="97" y="37"/>
                </a:lnTo>
                <a:lnTo>
                  <a:pt x="97" y="7"/>
                </a:lnTo>
                <a:lnTo>
                  <a:pt x="7" y="7"/>
                </a:lnTo>
                <a:lnTo>
                  <a:pt x="7" y="3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56" name="path"/>
          <p:cNvSpPr/>
          <p:nvPr/>
        </p:nvSpPr>
        <p:spPr>
          <a:xfrm>
            <a:off x="6236275" y="3152716"/>
            <a:ext cx="57145" cy="38021"/>
          </a:xfrm>
          <a:custGeom>
            <a:avLst/>
            <a:gdLst/>
            <a:ahLst/>
            <a:cxnLst/>
            <a:rect l="0" t="0" r="0" b="0"/>
            <a:pathLst>
              <a:path w="89" h="59">
                <a:moveTo>
                  <a:pt x="7" y="52"/>
                </a:moveTo>
                <a:lnTo>
                  <a:pt x="82" y="52"/>
                </a:lnTo>
                <a:lnTo>
                  <a:pt x="82" y="7"/>
                </a:lnTo>
                <a:lnTo>
                  <a:pt x="7" y="7"/>
                </a:lnTo>
                <a:lnTo>
                  <a:pt x="7" y="5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57" name="path"/>
          <p:cNvSpPr/>
          <p:nvPr/>
        </p:nvSpPr>
        <p:spPr>
          <a:xfrm>
            <a:off x="6379297" y="3162457"/>
            <a:ext cx="133234" cy="28280"/>
          </a:xfrm>
          <a:custGeom>
            <a:avLst/>
            <a:gdLst/>
            <a:ahLst/>
            <a:cxnLst/>
            <a:rect l="0" t="0" r="0" b="0"/>
            <a:pathLst>
              <a:path w="209" h="44">
                <a:moveTo>
                  <a:pt x="7" y="37"/>
                </a:moveTo>
                <a:lnTo>
                  <a:pt x="97" y="37"/>
                </a:lnTo>
                <a:lnTo>
                  <a:pt x="97" y="22"/>
                </a:lnTo>
                <a:lnTo>
                  <a:pt x="7" y="22"/>
                </a:lnTo>
                <a:lnTo>
                  <a:pt x="7" y="37"/>
                </a:lnTo>
                <a:close/>
              </a:path>
              <a:path w="209" h="44">
                <a:moveTo>
                  <a:pt x="127" y="37"/>
                </a:moveTo>
                <a:lnTo>
                  <a:pt x="202" y="37"/>
                </a:lnTo>
                <a:lnTo>
                  <a:pt x="202" y="7"/>
                </a:lnTo>
                <a:lnTo>
                  <a:pt x="127" y="7"/>
                </a:lnTo>
                <a:lnTo>
                  <a:pt x="127" y="3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58" name="path"/>
          <p:cNvSpPr/>
          <p:nvPr/>
        </p:nvSpPr>
        <p:spPr>
          <a:xfrm>
            <a:off x="7255426" y="3133863"/>
            <a:ext cx="66933" cy="56874"/>
          </a:xfrm>
          <a:custGeom>
            <a:avLst/>
            <a:gdLst/>
            <a:ahLst/>
            <a:cxnLst/>
            <a:rect l="0" t="0" r="0" b="0"/>
            <a:pathLst>
              <a:path w="105" h="89">
                <a:moveTo>
                  <a:pt x="7" y="82"/>
                </a:moveTo>
                <a:lnTo>
                  <a:pt x="97" y="82"/>
                </a:lnTo>
                <a:lnTo>
                  <a:pt x="97" y="7"/>
                </a:lnTo>
                <a:lnTo>
                  <a:pt x="7" y="7"/>
                </a:lnTo>
                <a:lnTo>
                  <a:pt x="7" y="8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59" name="rect"/>
          <p:cNvSpPr/>
          <p:nvPr/>
        </p:nvSpPr>
        <p:spPr>
          <a:xfrm>
            <a:off x="6315455" y="3032760"/>
            <a:ext cx="65532" cy="65531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08" name="group 508"/>
          <p:cNvGrpSpPr/>
          <p:nvPr/>
        </p:nvGrpSpPr>
        <p:grpSpPr>
          <a:xfrm rot="21600000">
            <a:off x="6302893" y="3027997"/>
            <a:ext cx="82857" cy="162740"/>
            <a:chOff x="0" y="0"/>
            <a:chExt cx="82857" cy="162740"/>
          </a:xfrm>
        </p:grpSpPr>
        <p:sp>
          <p:nvSpPr>
            <p:cNvPr id="2360" name="path"/>
            <p:cNvSpPr/>
            <p:nvPr/>
          </p:nvSpPr>
          <p:spPr>
            <a:xfrm>
              <a:off x="0" y="913"/>
              <a:ext cx="66617" cy="161826"/>
            </a:xfrm>
            <a:custGeom>
              <a:avLst/>
              <a:gdLst/>
              <a:ahLst/>
              <a:cxnLst/>
              <a:rect l="0" t="0" r="0" b="0"/>
              <a:pathLst>
                <a:path w="104" h="254">
                  <a:moveTo>
                    <a:pt x="7" y="247"/>
                  </a:moveTo>
                  <a:lnTo>
                    <a:pt x="97" y="247"/>
                  </a:lnTo>
                  <a:lnTo>
                    <a:pt x="97" y="7"/>
                  </a:lnTo>
                  <a:lnTo>
                    <a:pt x="7" y="7"/>
                  </a:lnTo>
                  <a:lnTo>
                    <a:pt x="7" y="24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61" name="path"/>
            <p:cNvSpPr/>
            <p:nvPr/>
          </p:nvSpPr>
          <p:spPr>
            <a:xfrm>
              <a:off x="7800" y="0"/>
              <a:ext cx="75057" cy="75056"/>
            </a:xfrm>
            <a:custGeom>
              <a:avLst/>
              <a:gdLst/>
              <a:ahLst/>
              <a:cxnLst/>
              <a:rect l="0" t="0" r="0" b="0"/>
              <a:pathLst>
                <a:path w="118" h="118">
                  <a:moveTo>
                    <a:pt x="7" y="59"/>
                  </a:moveTo>
                  <a:cubicBezTo>
                    <a:pt x="7" y="30"/>
                    <a:pt x="30" y="7"/>
                    <a:pt x="59" y="7"/>
                  </a:cubicBezTo>
                  <a:cubicBezTo>
                    <a:pt x="87" y="7"/>
                    <a:pt x="110" y="30"/>
                    <a:pt x="110" y="59"/>
                  </a:cubicBezTo>
                  <a:cubicBezTo>
                    <a:pt x="110" y="87"/>
                    <a:pt x="87" y="110"/>
                    <a:pt x="59" y="110"/>
                  </a:cubicBezTo>
                  <a:cubicBezTo>
                    <a:pt x="30" y="110"/>
                    <a:pt x="7" y="87"/>
                    <a:pt x="7" y="59"/>
                  </a:cubicBez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362" name="path"/>
          <p:cNvSpPr/>
          <p:nvPr/>
        </p:nvSpPr>
        <p:spPr>
          <a:xfrm>
            <a:off x="6893609" y="3086100"/>
            <a:ext cx="66616" cy="104637"/>
          </a:xfrm>
          <a:custGeom>
            <a:avLst/>
            <a:gdLst/>
            <a:ahLst/>
            <a:cxnLst/>
            <a:rect l="0" t="0" r="0" b="0"/>
            <a:pathLst>
              <a:path w="104" h="164">
                <a:moveTo>
                  <a:pt x="7" y="157"/>
                </a:moveTo>
                <a:lnTo>
                  <a:pt x="97" y="157"/>
                </a:lnTo>
                <a:lnTo>
                  <a:pt x="97" y="7"/>
                </a:lnTo>
                <a:lnTo>
                  <a:pt x="7" y="7"/>
                </a:lnTo>
                <a:lnTo>
                  <a:pt x="7" y="15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63" name="path"/>
          <p:cNvSpPr/>
          <p:nvPr/>
        </p:nvSpPr>
        <p:spPr>
          <a:xfrm>
            <a:off x="6083782" y="3105268"/>
            <a:ext cx="66617" cy="85469"/>
          </a:xfrm>
          <a:custGeom>
            <a:avLst/>
            <a:gdLst/>
            <a:ahLst/>
            <a:cxnLst/>
            <a:rect l="0" t="0" r="0" b="0"/>
            <a:pathLst>
              <a:path w="104" h="134">
                <a:moveTo>
                  <a:pt x="7" y="127"/>
                </a:moveTo>
                <a:lnTo>
                  <a:pt x="97" y="127"/>
                </a:lnTo>
                <a:lnTo>
                  <a:pt x="97" y="7"/>
                </a:lnTo>
                <a:lnTo>
                  <a:pt x="7" y="7"/>
                </a:lnTo>
                <a:lnTo>
                  <a:pt x="7" y="12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64" name="path"/>
          <p:cNvSpPr/>
          <p:nvPr/>
        </p:nvSpPr>
        <p:spPr>
          <a:xfrm>
            <a:off x="6598408" y="3066932"/>
            <a:ext cx="66617" cy="123805"/>
          </a:xfrm>
          <a:custGeom>
            <a:avLst/>
            <a:gdLst/>
            <a:ahLst/>
            <a:cxnLst/>
            <a:rect l="0" t="0" r="0" b="0"/>
            <a:pathLst>
              <a:path w="104" h="194">
                <a:moveTo>
                  <a:pt x="7" y="187"/>
                </a:moveTo>
                <a:lnTo>
                  <a:pt x="97" y="187"/>
                </a:lnTo>
                <a:lnTo>
                  <a:pt x="97" y="7"/>
                </a:lnTo>
                <a:lnTo>
                  <a:pt x="7" y="7"/>
                </a:lnTo>
                <a:lnTo>
                  <a:pt x="7" y="18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10" name="group 510"/>
          <p:cNvGrpSpPr/>
          <p:nvPr/>
        </p:nvGrpSpPr>
        <p:grpSpPr>
          <a:xfrm rot="21600000">
            <a:off x="5855199" y="3028911"/>
            <a:ext cx="1467097" cy="166697"/>
            <a:chOff x="0" y="0"/>
            <a:chExt cx="1467097" cy="166697"/>
          </a:xfrm>
        </p:grpSpPr>
        <p:sp>
          <p:nvSpPr>
            <p:cNvPr id="2365" name="path"/>
            <p:cNvSpPr/>
            <p:nvPr/>
          </p:nvSpPr>
          <p:spPr>
            <a:xfrm>
              <a:off x="0" y="0"/>
              <a:ext cx="9471" cy="152399"/>
            </a:xfrm>
            <a:custGeom>
              <a:avLst/>
              <a:gdLst/>
              <a:ahLst/>
              <a:cxnLst/>
              <a:rect l="0" t="0" r="0" b="0"/>
              <a:pathLst>
                <a:path w="14" h="239">
                  <a:moveTo>
                    <a:pt x="7" y="7"/>
                  </a:moveTo>
                  <a:lnTo>
                    <a:pt x="7" y="232"/>
                  </a:lnTo>
                </a:path>
              </a:pathLst>
            </a:custGeom>
            <a:noFill/>
            <a:ln w="9449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66" name="path"/>
            <p:cNvSpPr/>
            <p:nvPr/>
          </p:nvSpPr>
          <p:spPr>
            <a:xfrm>
              <a:off x="0" y="138102"/>
              <a:ext cx="1467097" cy="28594"/>
            </a:xfrm>
            <a:custGeom>
              <a:avLst/>
              <a:gdLst/>
              <a:ahLst/>
              <a:cxnLst/>
              <a:rect l="0" t="0" r="0" b="0"/>
              <a:pathLst>
                <a:path w="2310" h="45">
                  <a:moveTo>
                    <a:pt x="0" y="22"/>
                  </a:moveTo>
                  <a:lnTo>
                    <a:pt x="2310" y="22"/>
                  </a:lnTo>
                </a:path>
              </a:pathLst>
            </a:custGeom>
            <a:noFill/>
            <a:ln w="2866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12" name="group 512"/>
          <p:cNvGrpSpPr/>
          <p:nvPr/>
        </p:nvGrpSpPr>
        <p:grpSpPr>
          <a:xfrm rot="21600000">
            <a:off x="5372123" y="3097672"/>
            <a:ext cx="2073930" cy="1043690"/>
            <a:chOff x="0" y="0"/>
            <a:chExt cx="2073930" cy="1043690"/>
          </a:xfrm>
        </p:grpSpPr>
        <p:sp>
          <p:nvSpPr>
            <p:cNvPr id="2367" name="path"/>
            <p:cNvSpPr/>
            <p:nvPr/>
          </p:nvSpPr>
          <p:spPr>
            <a:xfrm>
              <a:off x="0" y="437718"/>
              <a:ext cx="2073930" cy="419499"/>
            </a:xfrm>
            <a:custGeom>
              <a:avLst/>
              <a:gdLst/>
              <a:ahLst/>
              <a:cxnLst/>
              <a:rect l="0" t="0" r="0" b="0"/>
              <a:pathLst>
                <a:path w="3266" h="660">
                  <a:moveTo>
                    <a:pt x="7" y="247"/>
                  </a:moveTo>
                  <a:moveTo>
                    <a:pt x="7" y="247"/>
                  </a:moveTo>
                  <a:lnTo>
                    <a:pt x="1145" y="247"/>
                  </a:lnTo>
                  <a:lnTo>
                    <a:pt x="1145" y="7"/>
                  </a:lnTo>
                  <a:lnTo>
                    <a:pt x="7" y="7"/>
                  </a:lnTo>
                  <a:lnTo>
                    <a:pt x="7" y="247"/>
                  </a:lnTo>
                  <a:close/>
                </a:path>
                <a:path w="3266" h="660">
                  <a:moveTo>
                    <a:pt x="7" y="653"/>
                  </a:moveTo>
                  <a:moveTo>
                    <a:pt x="7" y="653"/>
                  </a:moveTo>
                  <a:lnTo>
                    <a:pt x="816" y="653"/>
                  </a:lnTo>
                  <a:lnTo>
                    <a:pt x="816" y="427"/>
                  </a:lnTo>
                  <a:lnTo>
                    <a:pt x="7" y="427"/>
                  </a:lnTo>
                  <a:lnTo>
                    <a:pt x="7" y="653"/>
                  </a:lnTo>
                  <a:close/>
                </a:path>
                <a:path w="3266" h="660">
                  <a:moveTo>
                    <a:pt x="1145" y="247"/>
                  </a:moveTo>
                  <a:moveTo>
                    <a:pt x="1145" y="247"/>
                  </a:moveTo>
                  <a:lnTo>
                    <a:pt x="2764" y="247"/>
                  </a:lnTo>
                  <a:lnTo>
                    <a:pt x="2764" y="7"/>
                  </a:lnTo>
                  <a:lnTo>
                    <a:pt x="1145" y="7"/>
                  </a:lnTo>
                  <a:lnTo>
                    <a:pt x="1145" y="247"/>
                  </a:lnTo>
                  <a:close/>
                </a:path>
                <a:path w="3266" h="660">
                  <a:moveTo>
                    <a:pt x="816" y="653"/>
                  </a:moveTo>
                  <a:moveTo>
                    <a:pt x="816" y="653"/>
                  </a:moveTo>
                  <a:lnTo>
                    <a:pt x="2284" y="653"/>
                  </a:lnTo>
                  <a:lnTo>
                    <a:pt x="2284" y="427"/>
                  </a:lnTo>
                  <a:lnTo>
                    <a:pt x="816" y="427"/>
                  </a:lnTo>
                  <a:lnTo>
                    <a:pt x="816" y="653"/>
                  </a:lnTo>
                  <a:close/>
                </a:path>
                <a:path w="3266" h="660">
                  <a:moveTo>
                    <a:pt x="2764" y="247"/>
                  </a:moveTo>
                  <a:moveTo>
                    <a:pt x="2764" y="247"/>
                  </a:moveTo>
                  <a:lnTo>
                    <a:pt x="3258" y="247"/>
                  </a:lnTo>
                  <a:lnTo>
                    <a:pt x="3258" y="7"/>
                  </a:lnTo>
                  <a:lnTo>
                    <a:pt x="2764" y="7"/>
                  </a:lnTo>
                  <a:lnTo>
                    <a:pt x="2764" y="247"/>
                  </a:lnTo>
                  <a:close/>
                </a:path>
                <a:path w="3266" h="660">
                  <a:moveTo>
                    <a:pt x="2284" y="653"/>
                  </a:moveTo>
                  <a:moveTo>
                    <a:pt x="2284" y="653"/>
                  </a:moveTo>
                  <a:lnTo>
                    <a:pt x="3258" y="653"/>
                  </a:lnTo>
                  <a:lnTo>
                    <a:pt x="3258" y="427"/>
                  </a:lnTo>
                  <a:lnTo>
                    <a:pt x="2284" y="427"/>
                  </a:lnTo>
                  <a:lnTo>
                    <a:pt x="2284" y="653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68" name="path"/>
            <p:cNvSpPr/>
            <p:nvPr/>
          </p:nvSpPr>
          <p:spPr>
            <a:xfrm>
              <a:off x="706318" y="0"/>
              <a:ext cx="275264" cy="1043690"/>
            </a:xfrm>
            <a:custGeom>
              <a:avLst/>
              <a:gdLst/>
              <a:ahLst/>
              <a:cxnLst/>
              <a:rect l="0" t="0" r="0" b="0"/>
              <a:pathLst>
                <a:path w="433" h="1643">
                  <a:moveTo>
                    <a:pt x="270" y="837"/>
                  </a:moveTo>
                  <a:cubicBezTo>
                    <a:pt x="270" y="808"/>
                    <a:pt x="293" y="785"/>
                    <a:pt x="321" y="785"/>
                  </a:cubicBezTo>
                  <a:cubicBezTo>
                    <a:pt x="350" y="785"/>
                    <a:pt x="373" y="808"/>
                    <a:pt x="373" y="837"/>
                  </a:cubicBezTo>
                  <a:cubicBezTo>
                    <a:pt x="373" y="865"/>
                    <a:pt x="350" y="888"/>
                    <a:pt x="321" y="888"/>
                  </a:cubicBezTo>
                  <a:cubicBezTo>
                    <a:pt x="293" y="888"/>
                    <a:pt x="270" y="865"/>
                    <a:pt x="270" y="837"/>
                  </a:cubicBezTo>
                  <a:moveTo>
                    <a:pt x="210" y="1241"/>
                  </a:moveTo>
                  <a:cubicBezTo>
                    <a:pt x="210" y="1213"/>
                    <a:pt x="232" y="1191"/>
                    <a:pt x="260" y="1191"/>
                  </a:cubicBezTo>
                  <a:cubicBezTo>
                    <a:pt x="288" y="1191"/>
                    <a:pt x="310" y="1213"/>
                    <a:pt x="310" y="1241"/>
                  </a:cubicBezTo>
                  <a:cubicBezTo>
                    <a:pt x="310" y="1269"/>
                    <a:pt x="288" y="1292"/>
                    <a:pt x="260" y="1292"/>
                  </a:cubicBezTo>
                  <a:cubicBezTo>
                    <a:pt x="232" y="1292"/>
                    <a:pt x="210" y="1269"/>
                    <a:pt x="210" y="1241"/>
                  </a:cubicBezTo>
                  <a:moveTo>
                    <a:pt x="426" y="0"/>
                  </a:moveTo>
                  <a:lnTo>
                    <a:pt x="322" y="787"/>
                  </a:lnTo>
                  <a:moveTo>
                    <a:pt x="322" y="888"/>
                  </a:moveTo>
                  <a:lnTo>
                    <a:pt x="260" y="1191"/>
                  </a:lnTo>
                  <a:moveTo>
                    <a:pt x="260" y="1292"/>
                  </a:moveTo>
                  <a:lnTo>
                    <a:pt x="6" y="1639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14" name="group 514"/>
          <p:cNvGrpSpPr/>
          <p:nvPr/>
        </p:nvGrpSpPr>
        <p:grpSpPr>
          <a:xfrm rot="21600000">
            <a:off x="5924512" y="4962506"/>
            <a:ext cx="123542" cy="123805"/>
            <a:chOff x="0" y="0"/>
            <a:chExt cx="123542" cy="123805"/>
          </a:xfrm>
        </p:grpSpPr>
        <p:sp>
          <p:nvSpPr>
            <p:cNvPr id="2369" name="path"/>
            <p:cNvSpPr/>
            <p:nvPr/>
          </p:nvSpPr>
          <p:spPr>
            <a:xfrm>
              <a:off x="0" y="0"/>
              <a:ext cx="123542" cy="123805"/>
            </a:xfrm>
            <a:custGeom>
              <a:avLst/>
              <a:gdLst/>
              <a:ahLst/>
              <a:cxnLst/>
              <a:rect l="0" t="0" r="0" b="0"/>
              <a:pathLst>
                <a:path w="194" h="194">
                  <a:moveTo>
                    <a:pt x="7" y="187"/>
                  </a:moveTo>
                  <a:lnTo>
                    <a:pt x="187" y="187"/>
                  </a:lnTo>
                  <a:lnTo>
                    <a:pt x="187" y="7"/>
                  </a:lnTo>
                  <a:lnTo>
                    <a:pt x="7" y="7"/>
                  </a:lnTo>
                  <a:lnTo>
                    <a:pt x="7" y="18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4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70" name="path"/>
            <p:cNvSpPr/>
            <p:nvPr/>
          </p:nvSpPr>
          <p:spPr>
            <a:xfrm>
              <a:off x="24993" y="29927"/>
              <a:ext cx="73532" cy="73532"/>
            </a:xfrm>
            <a:custGeom>
              <a:avLst/>
              <a:gdLst/>
              <a:ahLst/>
              <a:cxnLst/>
              <a:rect l="0" t="0" r="0" b="0"/>
              <a:pathLst>
                <a:path w="115" h="115">
                  <a:moveTo>
                    <a:pt x="7" y="57"/>
                  </a:moveTo>
                  <a:cubicBezTo>
                    <a:pt x="7" y="30"/>
                    <a:pt x="30" y="7"/>
                    <a:pt x="57" y="7"/>
                  </a:cubicBezTo>
                  <a:cubicBezTo>
                    <a:pt x="85" y="7"/>
                    <a:pt x="108" y="30"/>
                    <a:pt x="108" y="57"/>
                  </a:cubicBezTo>
                  <a:cubicBezTo>
                    <a:pt x="108" y="85"/>
                    <a:pt x="85" y="108"/>
                    <a:pt x="57" y="108"/>
                  </a:cubicBezTo>
                  <a:cubicBezTo>
                    <a:pt x="30" y="108"/>
                    <a:pt x="7" y="85"/>
                    <a:pt x="7" y="57"/>
                  </a:cubicBez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371" name="path"/>
          <p:cNvSpPr/>
          <p:nvPr/>
        </p:nvSpPr>
        <p:spPr>
          <a:xfrm>
            <a:off x="6236208" y="5500116"/>
            <a:ext cx="64007" cy="64007"/>
          </a:xfrm>
          <a:custGeom>
            <a:avLst/>
            <a:gdLst/>
            <a:ahLst/>
            <a:cxnLst/>
            <a:rect l="0" t="0" r="0" b="0"/>
            <a:pathLst>
              <a:path w="100" h="100">
                <a:moveTo>
                  <a:pt x="0" y="50"/>
                </a:moveTo>
                <a:cubicBezTo>
                  <a:pt x="0" y="22"/>
                  <a:pt x="22" y="0"/>
                  <a:pt x="50" y="0"/>
                </a:cubicBezTo>
                <a:cubicBezTo>
                  <a:pt x="78" y="0"/>
                  <a:pt x="100" y="22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ubicBezTo>
                  <a:pt x="22" y="100"/>
                  <a:pt x="0" y="78"/>
                  <a:pt x="0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72" name="path"/>
          <p:cNvSpPr/>
          <p:nvPr/>
        </p:nvSpPr>
        <p:spPr>
          <a:xfrm>
            <a:off x="6238095" y="4981673"/>
            <a:ext cx="123857" cy="104637"/>
          </a:xfrm>
          <a:custGeom>
            <a:avLst/>
            <a:gdLst/>
            <a:ahLst/>
            <a:cxnLst/>
            <a:rect l="0" t="0" r="0" b="0"/>
            <a:pathLst>
              <a:path w="195" h="164">
                <a:moveTo>
                  <a:pt x="7" y="157"/>
                </a:moveTo>
                <a:lnTo>
                  <a:pt x="187" y="157"/>
                </a:lnTo>
                <a:lnTo>
                  <a:pt x="187" y="7"/>
                </a:lnTo>
                <a:lnTo>
                  <a:pt x="7" y="7"/>
                </a:lnTo>
                <a:lnTo>
                  <a:pt x="7" y="15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73" name="path"/>
          <p:cNvSpPr/>
          <p:nvPr/>
        </p:nvSpPr>
        <p:spPr>
          <a:xfrm>
            <a:off x="6440423" y="5981700"/>
            <a:ext cx="64007" cy="64008"/>
          </a:xfrm>
          <a:custGeom>
            <a:avLst/>
            <a:gdLst/>
            <a:ahLst/>
            <a:cxnLst/>
            <a:rect l="0" t="0" r="0" b="0"/>
            <a:pathLst>
              <a:path w="100" h="100">
                <a:moveTo>
                  <a:pt x="0" y="50"/>
                </a:moveTo>
                <a:cubicBezTo>
                  <a:pt x="0" y="22"/>
                  <a:pt x="22" y="0"/>
                  <a:pt x="50" y="0"/>
                </a:cubicBezTo>
                <a:cubicBezTo>
                  <a:pt x="78" y="0"/>
                  <a:pt x="100" y="22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ubicBezTo>
                  <a:pt x="22" y="100"/>
                  <a:pt x="0" y="78"/>
                  <a:pt x="0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74" name="path"/>
          <p:cNvSpPr/>
          <p:nvPr/>
        </p:nvSpPr>
        <p:spPr>
          <a:xfrm>
            <a:off x="6551995" y="5010268"/>
            <a:ext cx="123542" cy="76042"/>
          </a:xfrm>
          <a:custGeom>
            <a:avLst/>
            <a:gdLst/>
            <a:ahLst/>
            <a:cxnLst/>
            <a:rect l="0" t="0" r="0" b="0"/>
            <a:pathLst>
              <a:path w="194" h="119">
                <a:moveTo>
                  <a:pt x="7" y="112"/>
                </a:moveTo>
                <a:lnTo>
                  <a:pt x="187" y="112"/>
                </a:lnTo>
                <a:lnTo>
                  <a:pt x="187" y="7"/>
                </a:lnTo>
                <a:lnTo>
                  <a:pt x="7" y="7"/>
                </a:lnTo>
                <a:lnTo>
                  <a:pt x="7" y="11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75" name="path"/>
          <p:cNvSpPr/>
          <p:nvPr/>
        </p:nvSpPr>
        <p:spPr>
          <a:xfrm>
            <a:off x="6713672" y="5057716"/>
            <a:ext cx="114087" cy="28594"/>
          </a:xfrm>
          <a:custGeom>
            <a:avLst/>
            <a:gdLst/>
            <a:ahLst/>
            <a:cxnLst/>
            <a:rect l="0" t="0" r="0" b="0"/>
            <a:pathLst>
              <a:path w="179" h="45">
                <a:moveTo>
                  <a:pt x="7" y="37"/>
                </a:moveTo>
                <a:lnTo>
                  <a:pt x="172" y="37"/>
                </a:lnTo>
                <a:lnTo>
                  <a:pt x="172" y="7"/>
                </a:lnTo>
                <a:lnTo>
                  <a:pt x="7" y="7"/>
                </a:lnTo>
                <a:lnTo>
                  <a:pt x="7" y="3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16" name="group 516"/>
          <p:cNvGrpSpPr/>
          <p:nvPr/>
        </p:nvGrpSpPr>
        <p:grpSpPr>
          <a:xfrm rot="21600000">
            <a:off x="5905287" y="4953079"/>
            <a:ext cx="1417210" cy="138102"/>
            <a:chOff x="0" y="0"/>
            <a:chExt cx="1417210" cy="138102"/>
          </a:xfrm>
        </p:grpSpPr>
        <p:sp>
          <p:nvSpPr>
            <p:cNvPr id="2376" name="path"/>
            <p:cNvSpPr/>
            <p:nvPr/>
          </p:nvSpPr>
          <p:spPr>
            <a:xfrm>
              <a:off x="0" y="0"/>
              <a:ext cx="28679" cy="133232"/>
            </a:xfrm>
            <a:custGeom>
              <a:avLst/>
              <a:gdLst/>
              <a:ahLst/>
              <a:cxnLst/>
              <a:rect l="0" t="0" r="0" b="0"/>
              <a:pathLst>
                <a:path w="45" h="209">
                  <a:moveTo>
                    <a:pt x="7" y="7"/>
                  </a:moveTo>
                  <a:lnTo>
                    <a:pt x="7" y="187"/>
                  </a:lnTo>
                  <a:moveTo>
                    <a:pt x="7" y="202"/>
                  </a:moveTo>
                  <a:lnTo>
                    <a:pt x="37" y="202"/>
                  </a:lnTo>
                  <a:moveTo>
                    <a:pt x="7" y="112"/>
                  </a:moveTo>
                  <a:lnTo>
                    <a:pt x="37" y="112"/>
                  </a:lnTo>
                  <a:moveTo>
                    <a:pt x="7" y="7"/>
                  </a:moveTo>
                  <a:lnTo>
                    <a:pt x="37" y="7"/>
                  </a:lnTo>
                </a:path>
              </a:pathLst>
            </a:custGeom>
            <a:noFill/>
            <a:ln w="9440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77" name="path"/>
            <p:cNvSpPr/>
            <p:nvPr/>
          </p:nvSpPr>
          <p:spPr>
            <a:xfrm>
              <a:off x="0" y="109508"/>
              <a:ext cx="1417210" cy="28594"/>
            </a:xfrm>
            <a:custGeom>
              <a:avLst/>
              <a:gdLst/>
              <a:ahLst/>
              <a:cxnLst/>
              <a:rect l="0" t="0" r="0" b="0"/>
              <a:pathLst>
                <a:path w="2231" h="45">
                  <a:moveTo>
                    <a:pt x="0" y="22"/>
                  </a:moveTo>
                  <a:lnTo>
                    <a:pt x="2231" y="22"/>
                  </a:lnTo>
                </a:path>
              </a:pathLst>
            </a:custGeom>
            <a:noFill/>
            <a:ln w="2863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18" name="group 518"/>
          <p:cNvGrpSpPr/>
          <p:nvPr/>
        </p:nvGrpSpPr>
        <p:grpSpPr>
          <a:xfrm rot="21600000">
            <a:off x="5372123" y="5058528"/>
            <a:ext cx="2073993" cy="1002671"/>
            <a:chOff x="0" y="0"/>
            <a:chExt cx="2073993" cy="1002671"/>
          </a:xfrm>
        </p:grpSpPr>
        <p:sp>
          <p:nvSpPr>
            <p:cNvPr id="2378" name="path"/>
            <p:cNvSpPr/>
            <p:nvPr/>
          </p:nvSpPr>
          <p:spPr>
            <a:xfrm>
              <a:off x="0" y="840642"/>
              <a:ext cx="2073993" cy="162028"/>
            </a:xfrm>
            <a:custGeom>
              <a:avLst/>
              <a:gdLst/>
              <a:ahLst/>
              <a:cxnLst/>
              <a:rect l="0" t="0" r="0" b="0"/>
              <a:pathLst>
                <a:path w="3266" h="255">
                  <a:moveTo>
                    <a:pt x="7" y="247"/>
                  </a:moveTo>
                  <a:moveTo>
                    <a:pt x="7" y="247"/>
                  </a:moveTo>
                  <a:lnTo>
                    <a:pt x="1955" y="247"/>
                  </a:lnTo>
                  <a:lnTo>
                    <a:pt x="1955" y="7"/>
                  </a:lnTo>
                  <a:lnTo>
                    <a:pt x="7" y="7"/>
                  </a:lnTo>
                  <a:lnTo>
                    <a:pt x="7" y="247"/>
                  </a:lnTo>
                  <a:close/>
                </a:path>
                <a:path w="3266" h="255">
                  <a:moveTo>
                    <a:pt x="1955" y="247"/>
                  </a:moveTo>
                  <a:moveTo>
                    <a:pt x="1955" y="247"/>
                  </a:moveTo>
                  <a:lnTo>
                    <a:pt x="3258" y="247"/>
                  </a:lnTo>
                  <a:lnTo>
                    <a:pt x="3258" y="7"/>
                  </a:lnTo>
                  <a:lnTo>
                    <a:pt x="1955" y="7"/>
                  </a:lnTo>
                  <a:lnTo>
                    <a:pt x="1955" y="24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79" name="path"/>
            <p:cNvSpPr/>
            <p:nvPr/>
          </p:nvSpPr>
          <p:spPr>
            <a:xfrm>
              <a:off x="799473" y="392301"/>
              <a:ext cx="418532" cy="142973"/>
            </a:xfrm>
            <a:custGeom>
              <a:avLst/>
              <a:gdLst/>
              <a:ahLst/>
              <a:cxnLst/>
              <a:rect l="0" t="0" r="0" b="0"/>
              <a:pathLst>
                <a:path w="659" h="225">
                  <a:moveTo>
                    <a:pt x="7" y="217"/>
                  </a:moveTo>
                  <a:lnTo>
                    <a:pt x="276" y="217"/>
                  </a:lnTo>
                  <a:lnTo>
                    <a:pt x="276" y="7"/>
                  </a:lnTo>
                  <a:lnTo>
                    <a:pt x="7" y="7"/>
                  </a:lnTo>
                  <a:lnTo>
                    <a:pt x="7" y="217"/>
                  </a:lnTo>
                  <a:close/>
                </a:path>
                <a:path w="659" h="225">
                  <a:moveTo>
                    <a:pt x="382" y="217"/>
                  </a:moveTo>
                  <a:lnTo>
                    <a:pt x="651" y="217"/>
                  </a:lnTo>
                  <a:lnTo>
                    <a:pt x="651" y="37"/>
                  </a:lnTo>
                  <a:lnTo>
                    <a:pt x="382" y="37"/>
                  </a:lnTo>
                  <a:lnTo>
                    <a:pt x="382" y="21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4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80" name="path"/>
            <p:cNvSpPr/>
            <p:nvPr/>
          </p:nvSpPr>
          <p:spPr>
            <a:xfrm>
              <a:off x="610208" y="0"/>
              <a:ext cx="526862" cy="991941"/>
            </a:xfrm>
            <a:custGeom>
              <a:avLst/>
              <a:gdLst/>
              <a:ahLst/>
              <a:cxnLst/>
              <a:rect l="0" t="0" r="0" b="0"/>
              <a:pathLst>
                <a:path w="829" h="1562">
                  <a:moveTo>
                    <a:pt x="399" y="745"/>
                  </a:moveTo>
                  <a:cubicBezTo>
                    <a:pt x="399" y="717"/>
                    <a:pt x="422" y="695"/>
                    <a:pt x="450" y="695"/>
                  </a:cubicBezTo>
                  <a:cubicBezTo>
                    <a:pt x="478" y="695"/>
                    <a:pt x="500" y="717"/>
                    <a:pt x="500" y="745"/>
                  </a:cubicBezTo>
                  <a:cubicBezTo>
                    <a:pt x="500" y="773"/>
                    <a:pt x="478" y="796"/>
                    <a:pt x="450" y="796"/>
                  </a:cubicBezTo>
                  <a:cubicBezTo>
                    <a:pt x="422" y="796"/>
                    <a:pt x="399" y="773"/>
                    <a:pt x="399" y="745"/>
                  </a:cubicBezTo>
                  <a:moveTo>
                    <a:pt x="721" y="1504"/>
                  </a:moveTo>
                  <a:cubicBezTo>
                    <a:pt x="721" y="1476"/>
                    <a:pt x="744" y="1453"/>
                    <a:pt x="771" y="1453"/>
                  </a:cubicBezTo>
                  <a:cubicBezTo>
                    <a:pt x="799" y="1453"/>
                    <a:pt x="822" y="1476"/>
                    <a:pt x="822" y="1504"/>
                  </a:cubicBezTo>
                  <a:cubicBezTo>
                    <a:pt x="822" y="1532"/>
                    <a:pt x="799" y="1554"/>
                    <a:pt x="771" y="1554"/>
                  </a:cubicBezTo>
                  <a:cubicBezTo>
                    <a:pt x="744" y="1554"/>
                    <a:pt x="721" y="1532"/>
                    <a:pt x="721" y="1504"/>
                  </a:cubicBezTo>
                  <a:moveTo>
                    <a:pt x="6" y="4"/>
                  </a:moveTo>
                  <a:lnTo>
                    <a:pt x="485" y="710"/>
                  </a:lnTo>
                  <a:moveTo>
                    <a:pt x="486" y="781"/>
                  </a:moveTo>
                  <a:lnTo>
                    <a:pt x="736" y="1468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20" name="group 520"/>
          <p:cNvGrpSpPr/>
          <p:nvPr/>
        </p:nvGrpSpPr>
        <p:grpSpPr>
          <a:xfrm rot="21600000">
            <a:off x="5357911" y="1638607"/>
            <a:ext cx="2088205" cy="4470154"/>
            <a:chOff x="0" y="0"/>
            <a:chExt cx="2088205" cy="4470154"/>
          </a:xfrm>
        </p:grpSpPr>
        <p:sp>
          <p:nvSpPr>
            <p:cNvPr id="2381" name="path"/>
            <p:cNvSpPr/>
            <p:nvPr/>
          </p:nvSpPr>
          <p:spPr>
            <a:xfrm>
              <a:off x="14211" y="57074"/>
              <a:ext cx="2073993" cy="4365517"/>
            </a:xfrm>
            <a:custGeom>
              <a:avLst/>
              <a:gdLst/>
              <a:ahLst/>
              <a:cxnLst/>
              <a:rect l="0" t="0" r="0" b="0"/>
              <a:pathLst>
                <a:path w="3266" h="6874">
                  <a:moveTo>
                    <a:pt x="7" y="247"/>
                  </a:moveTo>
                  <a:lnTo>
                    <a:pt x="2119" y="247"/>
                  </a:lnTo>
                  <a:lnTo>
                    <a:pt x="2119" y="7"/>
                  </a:lnTo>
                  <a:lnTo>
                    <a:pt x="7" y="7"/>
                  </a:lnTo>
                  <a:lnTo>
                    <a:pt x="7" y="247"/>
                  </a:lnTo>
                  <a:close/>
                  <a:moveTo>
                    <a:pt x="7" y="653"/>
                  </a:moveTo>
                  <a:lnTo>
                    <a:pt x="1760" y="653"/>
                  </a:lnTo>
                  <a:lnTo>
                    <a:pt x="1760" y="427"/>
                  </a:lnTo>
                  <a:lnTo>
                    <a:pt x="7" y="427"/>
                  </a:lnTo>
                  <a:lnTo>
                    <a:pt x="7" y="653"/>
                  </a:lnTo>
                  <a:close/>
                  <a:moveTo>
                    <a:pt x="7" y="3144"/>
                  </a:moveTo>
                  <a:lnTo>
                    <a:pt x="1145" y="3144"/>
                  </a:lnTo>
                  <a:lnTo>
                    <a:pt x="1145" y="2904"/>
                  </a:lnTo>
                  <a:lnTo>
                    <a:pt x="7" y="2904"/>
                  </a:lnTo>
                  <a:lnTo>
                    <a:pt x="7" y="3144"/>
                  </a:lnTo>
                  <a:close/>
                  <a:moveTo>
                    <a:pt x="7" y="3550"/>
                  </a:moveTo>
                  <a:lnTo>
                    <a:pt x="816" y="3550"/>
                  </a:lnTo>
                  <a:lnTo>
                    <a:pt x="816" y="3325"/>
                  </a:lnTo>
                  <a:lnTo>
                    <a:pt x="7" y="3325"/>
                  </a:lnTo>
                  <a:lnTo>
                    <a:pt x="7" y="3550"/>
                  </a:lnTo>
                  <a:close/>
                  <a:moveTo>
                    <a:pt x="7" y="4796"/>
                  </a:moveTo>
                  <a:lnTo>
                    <a:pt x="651" y="4796"/>
                  </a:lnTo>
                  <a:lnTo>
                    <a:pt x="651" y="4555"/>
                  </a:lnTo>
                  <a:lnTo>
                    <a:pt x="7" y="4555"/>
                  </a:lnTo>
                  <a:lnTo>
                    <a:pt x="7" y="4796"/>
                  </a:lnTo>
                  <a:close/>
                  <a:moveTo>
                    <a:pt x="7" y="6867"/>
                  </a:moveTo>
                  <a:lnTo>
                    <a:pt x="1955" y="6867"/>
                  </a:lnTo>
                  <a:lnTo>
                    <a:pt x="1955" y="6627"/>
                  </a:lnTo>
                  <a:lnTo>
                    <a:pt x="7" y="6627"/>
                  </a:lnTo>
                  <a:lnTo>
                    <a:pt x="7" y="6867"/>
                  </a:lnTo>
                  <a:close/>
                  <a:moveTo>
                    <a:pt x="2119" y="247"/>
                  </a:moveTo>
                  <a:lnTo>
                    <a:pt x="2449" y="247"/>
                  </a:lnTo>
                  <a:lnTo>
                    <a:pt x="2449" y="7"/>
                  </a:lnTo>
                  <a:lnTo>
                    <a:pt x="2119" y="7"/>
                  </a:lnTo>
                  <a:lnTo>
                    <a:pt x="2119" y="247"/>
                  </a:lnTo>
                  <a:close/>
                  <a:moveTo>
                    <a:pt x="1760" y="653"/>
                  </a:moveTo>
                  <a:lnTo>
                    <a:pt x="2644" y="653"/>
                  </a:lnTo>
                  <a:lnTo>
                    <a:pt x="2644" y="427"/>
                  </a:lnTo>
                  <a:lnTo>
                    <a:pt x="1760" y="427"/>
                  </a:lnTo>
                  <a:lnTo>
                    <a:pt x="1760" y="653"/>
                  </a:lnTo>
                  <a:close/>
                  <a:moveTo>
                    <a:pt x="1145" y="3144"/>
                  </a:moveTo>
                  <a:lnTo>
                    <a:pt x="2764" y="3144"/>
                  </a:lnTo>
                  <a:lnTo>
                    <a:pt x="2764" y="2904"/>
                  </a:lnTo>
                  <a:lnTo>
                    <a:pt x="1145" y="2904"/>
                  </a:lnTo>
                  <a:lnTo>
                    <a:pt x="1145" y="3144"/>
                  </a:lnTo>
                  <a:close/>
                  <a:moveTo>
                    <a:pt x="816" y="3550"/>
                  </a:moveTo>
                  <a:lnTo>
                    <a:pt x="2284" y="3550"/>
                  </a:lnTo>
                  <a:lnTo>
                    <a:pt x="2284" y="3325"/>
                  </a:lnTo>
                  <a:lnTo>
                    <a:pt x="816" y="3325"/>
                  </a:lnTo>
                  <a:lnTo>
                    <a:pt x="816" y="3550"/>
                  </a:lnTo>
                  <a:close/>
                  <a:moveTo>
                    <a:pt x="651" y="4796"/>
                  </a:moveTo>
                  <a:lnTo>
                    <a:pt x="981" y="4796"/>
                  </a:lnTo>
                  <a:lnTo>
                    <a:pt x="981" y="4555"/>
                  </a:lnTo>
                  <a:lnTo>
                    <a:pt x="651" y="4555"/>
                  </a:lnTo>
                  <a:lnTo>
                    <a:pt x="651" y="4796"/>
                  </a:lnTo>
                  <a:close/>
                  <a:moveTo>
                    <a:pt x="1955" y="6867"/>
                  </a:moveTo>
                  <a:lnTo>
                    <a:pt x="3258" y="6867"/>
                  </a:lnTo>
                  <a:lnTo>
                    <a:pt x="3258" y="6627"/>
                  </a:lnTo>
                  <a:lnTo>
                    <a:pt x="1955" y="6627"/>
                  </a:lnTo>
                  <a:lnTo>
                    <a:pt x="1955" y="6867"/>
                  </a:lnTo>
                  <a:close/>
                  <a:moveTo>
                    <a:pt x="2449" y="247"/>
                  </a:moveTo>
                  <a:lnTo>
                    <a:pt x="3258" y="247"/>
                  </a:lnTo>
                  <a:lnTo>
                    <a:pt x="3258" y="7"/>
                  </a:lnTo>
                  <a:lnTo>
                    <a:pt x="2449" y="7"/>
                  </a:lnTo>
                  <a:lnTo>
                    <a:pt x="2449" y="247"/>
                  </a:lnTo>
                  <a:close/>
                  <a:moveTo>
                    <a:pt x="2644" y="653"/>
                  </a:moveTo>
                  <a:lnTo>
                    <a:pt x="3258" y="653"/>
                  </a:lnTo>
                  <a:lnTo>
                    <a:pt x="3258" y="427"/>
                  </a:lnTo>
                  <a:lnTo>
                    <a:pt x="2644" y="427"/>
                  </a:lnTo>
                  <a:lnTo>
                    <a:pt x="2644" y="653"/>
                  </a:lnTo>
                  <a:close/>
                  <a:moveTo>
                    <a:pt x="2764" y="3144"/>
                  </a:moveTo>
                  <a:lnTo>
                    <a:pt x="3258" y="3144"/>
                  </a:lnTo>
                  <a:lnTo>
                    <a:pt x="3258" y="2904"/>
                  </a:lnTo>
                  <a:lnTo>
                    <a:pt x="2764" y="2904"/>
                  </a:lnTo>
                  <a:lnTo>
                    <a:pt x="2764" y="3144"/>
                  </a:lnTo>
                  <a:close/>
                  <a:moveTo>
                    <a:pt x="2284" y="3550"/>
                  </a:moveTo>
                  <a:lnTo>
                    <a:pt x="3258" y="3550"/>
                  </a:lnTo>
                  <a:lnTo>
                    <a:pt x="3258" y="3325"/>
                  </a:lnTo>
                  <a:lnTo>
                    <a:pt x="2284" y="3325"/>
                  </a:lnTo>
                  <a:lnTo>
                    <a:pt x="2284" y="3550"/>
                  </a:lnTo>
                  <a:close/>
                  <a:moveTo>
                    <a:pt x="981" y="4796"/>
                  </a:moveTo>
                  <a:lnTo>
                    <a:pt x="3258" y="4796"/>
                  </a:lnTo>
                  <a:lnTo>
                    <a:pt x="3258" y="4555"/>
                  </a:lnTo>
                  <a:lnTo>
                    <a:pt x="981" y="4555"/>
                  </a:lnTo>
                  <a:lnTo>
                    <a:pt x="981" y="4796"/>
                  </a:lnTo>
                  <a:close/>
                </a:path>
              </a:pathLst>
            </a:custGeom>
            <a:noFill/>
            <a:ln w="949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82" name="path"/>
            <p:cNvSpPr/>
            <p:nvPr/>
          </p:nvSpPr>
          <p:spPr>
            <a:xfrm>
              <a:off x="0" y="0"/>
              <a:ext cx="28423" cy="4470154"/>
            </a:xfrm>
            <a:custGeom>
              <a:avLst/>
              <a:gdLst/>
              <a:ahLst/>
              <a:cxnLst/>
              <a:rect l="0" t="0" r="0" b="0"/>
              <a:pathLst>
                <a:path w="44" h="7039">
                  <a:moveTo>
                    <a:pt x="22" y="0"/>
                  </a:moveTo>
                  <a:lnTo>
                    <a:pt x="22" y="7039"/>
                  </a:lnTo>
                </a:path>
              </a:pathLst>
            </a:custGeom>
            <a:noFill/>
            <a:ln w="2848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22" name="group 522"/>
          <p:cNvGrpSpPr/>
          <p:nvPr/>
        </p:nvGrpSpPr>
        <p:grpSpPr>
          <a:xfrm rot="21600000">
            <a:off x="848868" y="1865122"/>
            <a:ext cx="7873491" cy="3940047"/>
            <a:chOff x="0" y="0"/>
            <a:chExt cx="7873491" cy="3940047"/>
          </a:xfrm>
        </p:grpSpPr>
        <p:sp>
          <p:nvSpPr>
            <p:cNvPr id="2383" name="path"/>
            <p:cNvSpPr/>
            <p:nvPr/>
          </p:nvSpPr>
          <p:spPr>
            <a:xfrm>
              <a:off x="0" y="0"/>
              <a:ext cx="7873491" cy="3940047"/>
            </a:xfrm>
            <a:custGeom>
              <a:avLst/>
              <a:gdLst/>
              <a:ahLst/>
              <a:cxnLst/>
              <a:rect l="0" t="0" r="0" b="0"/>
              <a:pathLst>
                <a:path w="12399" h="6204">
                  <a:moveTo>
                    <a:pt x="31" y="441"/>
                  </a:moveTo>
                  <a:lnTo>
                    <a:pt x="12399" y="441"/>
                  </a:lnTo>
                  <a:moveTo>
                    <a:pt x="31" y="4090"/>
                  </a:moveTo>
                  <a:lnTo>
                    <a:pt x="12399" y="4090"/>
                  </a:lnTo>
                  <a:moveTo>
                    <a:pt x="0" y="6194"/>
                  </a:moveTo>
                  <a:lnTo>
                    <a:pt x="12367" y="6194"/>
                  </a:lnTo>
                  <a:moveTo>
                    <a:pt x="31" y="10"/>
                  </a:moveTo>
                  <a:lnTo>
                    <a:pt x="12399" y="10"/>
                  </a:lnTo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84" name="path"/>
            <p:cNvSpPr/>
            <p:nvPr/>
          </p:nvSpPr>
          <p:spPr>
            <a:xfrm>
              <a:off x="19811" y="824484"/>
              <a:ext cx="7853679" cy="12700"/>
            </a:xfrm>
            <a:custGeom>
              <a:avLst/>
              <a:gdLst/>
              <a:ahLst/>
              <a:cxnLst/>
              <a:rect l="0" t="0" r="0" b="0"/>
              <a:pathLst>
                <a:path w="12367" h="20">
                  <a:moveTo>
                    <a:pt x="0" y="10"/>
                  </a:moveTo>
                  <a:lnTo>
                    <a:pt x="12367" y="10"/>
                  </a:lnTo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85" name="path"/>
            <p:cNvSpPr/>
            <p:nvPr/>
          </p:nvSpPr>
          <p:spPr>
            <a:xfrm>
              <a:off x="1123187" y="1530096"/>
              <a:ext cx="5434838" cy="1987803"/>
            </a:xfrm>
            <a:custGeom>
              <a:avLst/>
              <a:gdLst/>
              <a:ahLst/>
              <a:cxnLst/>
              <a:rect l="0" t="0" r="0" b="0"/>
              <a:pathLst>
                <a:path w="8558" h="3130">
                  <a:moveTo>
                    <a:pt x="40" y="2229"/>
                  </a:moveTo>
                  <a:lnTo>
                    <a:pt x="8558" y="2229"/>
                  </a:lnTo>
                  <a:moveTo>
                    <a:pt x="28" y="10"/>
                  </a:moveTo>
                  <a:lnTo>
                    <a:pt x="8546" y="10"/>
                  </a:lnTo>
                  <a:moveTo>
                    <a:pt x="28" y="497"/>
                  </a:moveTo>
                  <a:lnTo>
                    <a:pt x="8546" y="497"/>
                  </a:lnTo>
                  <a:moveTo>
                    <a:pt x="28" y="857"/>
                  </a:moveTo>
                  <a:lnTo>
                    <a:pt x="8546" y="857"/>
                  </a:lnTo>
                  <a:moveTo>
                    <a:pt x="0" y="3120"/>
                  </a:moveTo>
                  <a:lnTo>
                    <a:pt x="8517" y="3120"/>
                  </a:lnTo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86" name="path"/>
            <p:cNvSpPr/>
            <p:nvPr/>
          </p:nvSpPr>
          <p:spPr>
            <a:xfrm>
              <a:off x="6670547" y="295719"/>
              <a:ext cx="102806" cy="518540"/>
            </a:xfrm>
            <a:custGeom>
              <a:avLst/>
              <a:gdLst/>
              <a:ahLst/>
              <a:cxnLst/>
              <a:rect l="0" t="0" r="0" b="0"/>
              <a:pathLst>
                <a:path w="161" h="816">
                  <a:moveTo>
                    <a:pt x="0" y="7"/>
                  </a:moveTo>
                  <a:lnTo>
                    <a:pt x="154" y="7"/>
                  </a:lnTo>
                  <a:lnTo>
                    <a:pt x="154" y="289"/>
                  </a:lnTo>
                  <a:moveTo>
                    <a:pt x="154" y="527"/>
                  </a:moveTo>
                  <a:lnTo>
                    <a:pt x="154" y="809"/>
                  </a:lnTo>
                  <a:lnTo>
                    <a:pt x="0" y="809"/>
                  </a:lnTo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387" name="path"/>
          <p:cNvSpPr/>
          <p:nvPr/>
        </p:nvSpPr>
        <p:spPr>
          <a:xfrm>
            <a:off x="848868" y="1583245"/>
            <a:ext cx="7853679" cy="9525"/>
          </a:xfrm>
          <a:custGeom>
            <a:avLst/>
            <a:gdLst/>
            <a:ahLst/>
            <a:cxnLst/>
            <a:rect l="0" t="0" r="0" b="0"/>
            <a:pathLst>
              <a:path w="12367" h="15">
                <a:moveTo>
                  <a:pt x="0" y="7"/>
                </a:moveTo>
                <a:lnTo>
                  <a:pt x="12367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24" name="group 524"/>
          <p:cNvGrpSpPr/>
          <p:nvPr/>
        </p:nvGrpSpPr>
        <p:grpSpPr>
          <a:xfrm rot="21600000">
            <a:off x="7506958" y="1427988"/>
            <a:ext cx="1196605" cy="562356"/>
            <a:chOff x="0" y="0"/>
            <a:chExt cx="1196605" cy="562356"/>
          </a:xfrm>
        </p:grpSpPr>
        <p:sp>
          <p:nvSpPr>
            <p:cNvPr id="2388" name="path"/>
            <p:cNvSpPr/>
            <p:nvPr/>
          </p:nvSpPr>
          <p:spPr>
            <a:xfrm>
              <a:off x="2932" y="0"/>
              <a:ext cx="1193672" cy="562356"/>
            </a:xfrm>
            <a:custGeom>
              <a:avLst/>
              <a:gdLst/>
              <a:ahLst/>
              <a:cxnLst/>
              <a:rect l="0" t="0" r="0" b="0"/>
              <a:pathLst>
                <a:path w="1879" h="885">
                  <a:moveTo>
                    <a:pt x="566" y="0"/>
                  </a:moveTo>
                  <a:lnTo>
                    <a:pt x="785" y="0"/>
                  </a:lnTo>
                  <a:lnTo>
                    <a:pt x="785" y="0"/>
                  </a:lnTo>
                  <a:lnTo>
                    <a:pt x="1114" y="0"/>
                  </a:lnTo>
                  <a:lnTo>
                    <a:pt x="1879" y="0"/>
                  </a:lnTo>
                  <a:lnTo>
                    <a:pt x="1879" y="516"/>
                  </a:lnTo>
                  <a:lnTo>
                    <a:pt x="1879" y="516"/>
                  </a:lnTo>
                  <a:lnTo>
                    <a:pt x="1879" y="738"/>
                  </a:lnTo>
                  <a:lnTo>
                    <a:pt x="1879" y="885"/>
                  </a:lnTo>
                  <a:lnTo>
                    <a:pt x="1114" y="885"/>
                  </a:lnTo>
                  <a:lnTo>
                    <a:pt x="785" y="885"/>
                  </a:lnTo>
                  <a:lnTo>
                    <a:pt x="785" y="885"/>
                  </a:lnTo>
                  <a:lnTo>
                    <a:pt x="566" y="885"/>
                  </a:lnTo>
                  <a:lnTo>
                    <a:pt x="566" y="738"/>
                  </a:lnTo>
                  <a:lnTo>
                    <a:pt x="0" y="811"/>
                  </a:lnTo>
                  <a:lnTo>
                    <a:pt x="566" y="516"/>
                  </a:lnTo>
                  <a:lnTo>
                    <a:pt x="566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89" name="path"/>
            <p:cNvSpPr/>
            <p:nvPr/>
          </p:nvSpPr>
          <p:spPr>
            <a:xfrm>
              <a:off x="0" y="322409"/>
              <a:ext cx="365909" cy="199380"/>
            </a:xfrm>
            <a:custGeom>
              <a:avLst/>
              <a:gdLst/>
              <a:ahLst/>
              <a:cxnLst/>
              <a:rect l="0" t="0" r="0" b="0"/>
              <a:pathLst>
                <a:path w="576" h="313">
                  <a:moveTo>
                    <a:pt x="571" y="230"/>
                  </a:moveTo>
                  <a:lnTo>
                    <a:pt x="4" y="304"/>
                  </a:lnTo>
                  <a:lnTo>
                    <a:pt x="571" y="8"/>
                  </a:lnTo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2390" name="table 2390"/>
          <p:cNvGraphicFramePr>
            <a:graphicFrameLocks noGrp="1"/>
          </p:cNvGraphicFramePr>
          <p:nvPr/>
        </p:nvGraphicFramePr>
        <p:xfrm>
          <a:off x="163449" y="946785"/>
          <a:ext cx="8636634" cy="5305425"/>
        </p:xfrm>
        <a:graphic>
          <a:graphicData uri="http://schemas.openxmlformats.org/drawingml/2006/table">
            <a:tbl>
              <a:tblPr/>
              <a:tblGrid>
                <a:gridCol w="8636634"/>
              </a:tblGrid>
              <a:tr h="52863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marL="5212715" algn="l" rtl="0" eaLnBrk="0">
                        <a:lnSpc>
                          <a:spcPts val="1110"/>
                        </a:lnSpc>
                        <a:spcBef>
                          <a:spcPts val="5"/>
                        </a:spcBef>
                      </a:pPr>
                      <a:r>
                        <a:rPr sz="900" spc="9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取</a:t>
                      </a:r>
                      <a:r>
                        <a:rPr sz="9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</a:t>
                      </a:r>
                      <a:r>
                        <a:rPr sz="900" spc="9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率</a:t>
                      </a:r>
                      <a:r>
                        <a:rPr sz="900" b="1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900" spc="9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r>
                        <a:rPr sz="900" spc="3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配</a:t>
                      </a:r>
                      <a:endParaRPr lang="en-US" altLang="en-US" sz="900" dirty="0"/>
                    </a:p>
                    <a:p>
                      <a:pPr marL="5213350" algn="l" rtl="0" eaLnBrk="0">
                        <a:lnSpc>
                          <a:spcPct val="95000"/>
                        </a:lnSpc>
                        <a:spcBef>
                          <a:spcPts val="225"/>
                        </a:spcBef>
                      </a:pP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百分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比</a:t>
                      </a:r>
                      <a:endParaRPr lang="en-US" altLang="en-US" sz="900" dirty="0"/>
                    </a:p>
                    <a:p>
                      <a:pPr marL="7754620" indent="635" algn="l" rtl="0" eaLnBrk="0">
                        <a:lnSpc>
                          <a:spcPct val="109000"/>
                        </a:lnSpc>
                        <a:spcBef>
                          <a:spcPts val="5"/>
                        </a:spcBef>
                      </a:pP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基本决定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是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第一位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marL="7599680" indent="5080" algn="l" rtl="0" eaLnBrk="0">
                        <a:lnSpc>
                          <a:spcPct val="109000"/>
                        </a:lnSpc>
                        <a:spcBef>
                          <a:spcPts val="275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高差异和潜在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</a:t>
                      </a: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marL="692785" algn="l" rtl="0" eaLnBrk="0">
                        <a:lnSpc>
                          <a:spcPts val="1105"/>
                        </a:lnSpc>
                        <a:spcBef>
                          <a:spcPts val="270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运输能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力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marL="1820545" algn="l" rtl="0" eaLnBrk="0">
                        <a:lnSpc>
                          <a:spcPts val="1105"/>
                        </a:lnSpc>
                        <a:spcBef>
                          <a:spcPts val="280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有效载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3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5000"/>
                        </a:lnSpc>
                      </a:pPr>
                      <a:endParaRPr lang="en-US" altLang="en-US" sz="1000" dirty="0"/>
                    </a:p>
                    <a:p>
                      <a:pPr marL="7598410" indent="6350" algn="l" rtl="0" eaLnBrk="0">
                        <a:lnSpc>
                          <a:spcPct val="115000"/>
                        </a:lnSpc>
                        <a:spcBef>
                          <a:spcPts val="275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与销售代表共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同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优化客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户</a:t>
                      </a:r>
                      <a:endParaRPr lang="en-US" altLang="en-US" sz="900" dirty="0"/>
                    </a:p>
                    <a:p>
                      <a:pPr marL="3126740" algn="l" rtl="0" eaLnBrk="0">
                        <a:lnSpc>
                          <a:spcPts val="1095"/>
                        </a:lnSpc>
                        <a:spcBef>
                          <a:spcPts val="850"/>
                        </a:spcBef>
                      </a:pP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2000-4000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毫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米</a:t>
                      </a:r>
                      <a:endParaRPr lang="en-US" altLang="en-US" sz="900" dirty="0"/>
                    </a:p>
                    <a:p>
                      <a:pPr marL="7126605" algn="l" rtl="0" eaLnBrk="0">
                        <a:lnSpc>
                          <a:spcPts val="855"/>
                        </a:lnSpc>
                        <a:spcBef>
                          <a:spcPts val="220"/>
                        </a:spcBef>
                      </a:pP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marL="3129915" algn="l" rtl="0" eaLnBrk="0">
                        <a:lnSpc>
                          <a:spcPts val="1105"/>
                        </a:lnSpc>
                        <a:spcBef>
                          <a:spcPts val="280"/>
                        </a:spcBef>
                      </a:pPr>
                      <a:r>
                        <a:rPr sz="9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9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9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9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9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类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92000"/>
                        </a:lnSpc>
                      </a:pPr>
                      <a:endParaRPr lang="en-US" altLang="en-US" sz="1000" dirty="0"/>
                    </a:p>
                    <a:p>
                      <a:pPr marL="3126740" algn="l" rtl="0" eaLnBrk="0">
                        <a:lnSpc>
                          <a:spcPts val="1095"/>
                        </a:lnSpc>
                        <a:spcBef>
                          <a:spcPts val="280"/>
                        </a:spcBef>
                      </a:pP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2000-2120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毫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米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83000"/>
                        </a:lnSpc>
                      </a:pPr>
                      <a:endParaRPr lang="en-US" altLang="en-US" sz="1000" dirty="0"/>
                    </a:p>
                    <a:p>
                      <a:pPr marL="3136900" algn="l" rtl="0" eaLnBrk="0">
                        <a:lnSpc>
                          <a:spcPct val="92000"/>
                        </a:lnSpc>
                        <a:spcBef>
                          <a:spcPts val="275"/>
                        </a:spcBef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1500- 160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毫米</a:t>
                      </a:r>
                      <a:endParaRPr lang="en-US" altLang="en-US" sz="900" dirty="0"/>
                    </a:p>
                    <a:p>
                      <a:pPr marL="3128645" algn="l" rtl="0" eaLnBrk="0">
                        <a:lnSpc>
                          <a:spcPts val="2655"/>
                        </a:lnSpc>
                        <a:spcBef>
                          <a:spcPts val="10"/>
                        </a:spcBef>
                      </a:pP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Hz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60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Hz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391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92" name="path"/>
          <p:cNvSpPr/>
          <p:nvPr/>
        </p:nvSpPr>
        <p:spPr>
          <a:xfrm>
            <a:off x="6313932" y="2002536"/>
            <a:ext cx="64008" cy="64008"/>
          </a:xfrm>
          <a:custGeom>
            <a:avLst/>
            <a:gdLst/>
            <a:ahLst/>
            <a:cxnLst/>
            <a:rect l="0" t="0" r="0" b="0"/>
            <a:pathLst>
              <a:path w="100" h="100">
                <a:moveTo>
                  <a:pt x="0" y="50"/>
                </a:moveTo>
                <a:cubicBezTo>
                  <a:pt x="0" y="22"/>
                  <a:pt x="22" y="0"/>
                  <a:pt x="50" y="0"/>
                </a:cubicBezTo>
                <a:cubicBezTo>
                  <a:pt x="78" y="0"/>
                  <a:pt x="100" y="22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ubicBezTo>
                  <a:pt x="22" y="100"/>
                  <a:pt x="0" y="78"/>
                  <a:pt x="0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93" name="rect"/>
          <p:cNvSpPr/>
          <p:nvPr/>
        </p:nvSpPr>
        <p:spPr>
          <a:xfrm>
            <a:off x="6659880" y="2802636"/>
            <a:ext cx="65531" cy="64008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26" name="group 526"/>
          <p:cNvGrpSpPr/>
          <p:nvPr/>
        </p:nvGrpSpPr>
        <p:grpSpPr>
          <a:xfrm rot="21600000">
            <a:off x="5372123" y="1695682"/>
            <a:ext cx="2073993" cy="1350524"/>
            <a:chOff x="0" y="0"/>
            <a:chExt cx="2073993" cy="1350524"/>
          </a:xfrm>
        </p:grpSpPr>
        <p:sp>
          <p:nvSpPr>
            <p:cNvPr id="2394" name="path"/>
            <p:cNvSpPr/>
            <p:nvPr/>
          </p:nvSpPr>
          <p:spPr>
            <a:xfrm>
              <a:off x="0" y="0"/>
              <a:ext cx="2073993" cy="419498"/>
            </a:xfrm>
            <a:custGeom>
              <a:avLst/>
              <a:gdLst/>
              <a:ahLst/>
              <a:cxnLst/>
              <a:rect l="0" t="0" r="0" b="0"/>
              <a:pathLst>
                <a:path w="3266" h="660">
                  <a:moveTo>
                    <a:pt x="7" y="247"/>
                  </a:moveTo>
                  <a:moveTo>
                    <a:pt x="7" y="247"/>
                  </a:moveTo>
                  <a:lnTo>
                    <a:pt x="2119" y="247"/>
                  </a:lnTo>
                  <a:lnTo>
                    <a:pt x="2119" y="7"/>
                  </a:lnTo>
                  <a:lnTo>
                    <a:pt x="7" y="7"/>
                  </a:lnTo>
                  <a:lnTo>
                    <a:pt x="7" y="247"/>
                  </a:lnTo>
                  <a:close/>
                </a:path>
                <a:path w="3266" h="660">
                  <a:moveTo>
                    <a:pt x="7" y="653"/>
                  </a:moveTo>
                  <a:moveTo>
                    <a:pt x="7" y="653"/>
                  </a:moveTo>
                  <a:lnTo>
                    <a:pt x="1760" y="653"/>
                  </a:lnTo>
                  <a:lnTo>
                    <a:pt x="1760" y="427"/>
                  </a:lnTo>
                  <a:lnTo>
                    <a:pt x="7" y="427"/>
                  </a:lnTo>
                  <a:lnTo>
                    <a:pt x="7" y="653"/>
                  </a:lnTo>
                  <a:close/>
                </a:path>
                <a:path w="3266" h="660">
                  <a:moveTo>
                    <a:pt x="2119" y="247"/>
                  </a:moveTo>
                  <a:moveTo>
                    <a:pt x="2119" y="247"/>
                  </a:moveTo>
                  <a:lnTo>
                    <a:pt x="2449" y="247"/>
                  </a:lnTo>
                  <a:lnTo>
                    <a:pt x="2449" y="7"/>
                  </a:lnTo>
                  <a:lnTo>
                    <a:pt x="2119" y="7"/>
                  </a:lnTo>
                  <a:lnTo>
                    <a:pt x="2119" y="247"/>
                  </a:lnTo>
                  <a:close/>
                </a:path>
                <a:path w="3266" h="660">
                  <a:moveTo>
                    <a:pt x="1760" y="653"/>
                  </a:moveTo>
                  <a:moveTo>
                    <a:pt x="1760" y="653"/>
                  </a:moveTo>
                  <a:lnTo>
                    <a:pt x="2644" y="653"/>
                  </a:lnTo>
                  <a:lnTo>
                    <a:pt x="2644" y="427"/>
                  </a:lnTo>
                  <a:lnTo>
                    <a:pt x="1760" y="427"/>
                  </a:lnTo>
                  <a:lnTo>
                    <a:pt x="1760" y="653"/>
                  </a:lnTo>
                  <a:close/>
                </a:path>
                <a:path w="3266" h="660">
                  <a:moveTo>
                    <a:pt x="2449" y="247"/>
                  </a:moveTo>
                  <a:moveTo>
                    <a:pt x="2449" y="247"/>
                  </a:moveTo>
                  <a:lnTo>
                    <a:pt x="3258" y="247"/>
                  </a:lnTo>
                  <a:lnTo>
                    <a:pt x="3258" y="7"/>
                  </a:lnTo>
                  <a:lnTo>
                    <a:pt x="2449" y="7"/>
                  </a:lnTo>
                  <a:lnTo>
                    <a:pt x="2449" y="247"/>
                  </a:lnTo>
                  <a:close/>
                </a:path>
                <a:path w="3266" h="660">
                  <a:moveTo>
                    <a:pt x="2644" y="653"/>
                  </a:moveTo>
                  <a:moveTo>
                    <a:pt x="2644" y="653"/>
                  </a:moveTo>
                  <a:lnTo>
                    <a:pt x="3258" y="653"/>
                  </a:lnTo>
                  <a:lnTo>
                    <a:pt x="3258" y="427"/>
                  </a:lnTo>
                  <a:lnTo>
                    <a:pt x="2644" y="427"/>
                  </a:lnTo>
                  <a:lnTo>
                    <a:pt x="2644" y="653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95" name="path"/>
            <p:cNvSpPr/>
            <p:nvPr/>
          </p:nvSpPr>
          <p:spPr>
            <a:xfrm>
              <a:off x="781598" y="35391"/>
              <a:ext cx="576453" cy="1315133"/>
            </a:xfrm>
            <a:custGeom>
              <a:avLst/>
              <a:gdLst/>
              <a:ahLst/>
              <a:cxnLst/>
              <a:rect l="0" t="0" r="0" b="0"/>
              <a:pathLst>
                <a:path w="907" h="2071">
                  <a:moveTo>
                    <a:pt x="7" y="57"/>
                  </a:moveTo>
                  <a:cubicBezTo>
                    <a:pt x="7" y="30"/>
                    <a:pt x="30" y="7"/>
                    <a:pt x="57" y="7"/>
                  </a:cubicBezTo>
                  <a:cubicBezTo>
                    <a:pt x="85" y="7"/>
                    <a:pt x="108" y="30"/>
                    <a:pt x="108" y="57"/>
                  </a:cubicBezTo>
                  <a:cubicBezTo>
                    <a:pt x="108" y="85"/>
                    <a:pt x="85" y="108"/>
                    <a:pt x="57" y="108"/>
                  </a:cubicBezTo>
                  <a:cubicBezTo>
                    <a:pt x="30" y="108"/>
                    <a:pt x="7" y="85"/>
                    <a:pt x="7" y="57"/>
                  </a:cubicBezTo>
                  <a:moveTo>
                    <a:pt x="252" y="477"/>
                  </a:moveTo>
                  <a:cubicBezTo>
                    <a:pt x="252" y="450"/>
                    <a:pt x="274" y="427"/>
                    <a:pt x="302" y="427"/>
                  </a:cubicBezTo>
                  <a:cubicBezTo>
                    <a:pt x="330" y="427"/>
                    <a:pt x="353" y="450"/>
                    <a:pt x="353" y="477"/>
                  </a:cubicBezTo>
                  <a:cubicBezTo>
                    <a:pt x="353" y="505"/>
                    <a:pt x="330" y="528"/>
                    <a:pt x="302" y="528"/>
                  </a:cubicBezTo>
                  <a:cubicBezTo>
                    <a:pt x="274" y="528"/>
                    <a:pt x="252" y="505"/>
                    <a:pt x="252" y="477"/>
                  </a:cubicBezTo>
                  <a:moveTo>
                    <a:pt x="797" y="1737"/>
                  </a:moveTo>
                  <a:cubicBezTo>
                    <a:pt x="797" y="1710"/>
                    <a:pt x="820" y="1687"/>
                    <a:pt x="848" y="1687"/>
                  </a:cubicBezTo>
                  <a:cubicBezTo>
                    <a:pt x="877" y="1687"/>
                    <a:pt x="900" y="1710"/>
                    <a:pt x="900" y="1737"/>
                  </a:cubicBezTo>
                  <a:cubicBezTo>
                    <a:pt x="900" y="1765"/>
                    <a:pt x="877" y="1788"/>
                    <a:pt x="848" y="1788"/>
                  </a:cubicBezTo>
                  <a:cubicBezTo>
                    <a:pt x="820" y="1788"/>
                    <a:pt x="797" y="1765"/>
                    <a:pt x="797" y="1737"/>
                  </a:cubicBezTo>
                  <a:moveTo>
                    <a:pt x="57" y="108"/>
                  </a:moveTo>
                  <a:lnTo>
                    <a:pt x="265" y="441"/>
                  </a:lnTo>
                  <a:moveTo>
                    <a:pt x="338" y="513"/>
                  </a:moveTo>
                  <a:lnTo>
                    <a:pt x="813" y="1702"/>
                  </a:lnTo>
                  <a:moveTo>
                    <a:pt x="813" y="1773"/>
                  </a:moveTo>
                  <a:lnTo>
                    <a:pt x="343" y="2064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396" name="rect"/>
          <p:cNvSpPr/>
          <p:nvPr/>
        </p:nvSpPr>
        <p:spPr>
          <a:xfrm>
            <a:off x="247650" y="1649730"/>
            <a:ext cx="545592" cy="109575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397" name="picture 239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44409" y="2637850"/>
            <a:ext cx="552072" cy="116592"/>
          </a:xfrm>
          <a:prstGeom prst="rect">
            <a:avLst/>
          </a:prstGeom>
        </p:spPr>
      </p:pic>
      <p:sp>
        <p:nvSpPr>
          <p:cNvPr id="2398" name="rect"/>
          <p:cNvSpPr/>
          <p:nvPr/>
        </p:nvSpPr>
        <p:spPr>
          <a:xfrm>
            <a:off x="247650" y="2690622"/>
            <a:ext cx="545592" cy="3491483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399" name="table 2399"/>
          <p:cNvGraphicFramePr>
            <a:graphicFrameLocks noGrp="1"/>
          </p:cNvGraphicFramePr>
          <p:nvPr/>
        </p:nvGraphicFramePr>
        <p:xfrm>
          <a:off x="238125" y="1640205"/>
          <a:ext cx="564515" cy="4550409"/>
        </p:xfrm>
        <a:graphic>
          <a:graphicData uri="http://schemas.openxmlformats.org/drawingml/2006/table">
            <a:tbl>
              <a:tblPr/>
              <a:tblGrid>
                <a:gridCol w="564515"/>
              </a:tblGrid>
              <a:tr h="45313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7000"/>
                        </a:lnSpc>
                      </a:pPr>
                      <a:endParaRPr lang="en-US" altLang="en-US" sz="1000" dirty="0"/>
                    </a:p>
                    <a:p>
                      <a:pPr marL="57150" algn="l" rtl="0" eaLnBrk="0">
                        <a:lnSpc>
                          <a:spcPts val="1155"/>
                        </a:lnSpc>
                        <a:spcBef>
                          <a:spcPts val="5"/>
                        </a:spcBef>
                      </a:pPr>
                      <a:r>
                        <a:rPr sz="9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级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200" dirty="0"/>
                    </a:p>
                    <a:p>
                      <a:pPr marL="47625" algn="l" rtl="0" eaLnBrk="0">
                        <a:lnSpc>
                          <a:spcPts val="1155"/>
                        </a:lnSpc>
                        <a:spcBef>
                          <a:spcPts val="0"/>
                        </a:spcBef>
                      </a:pP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第二</a:t>
                      </a:r>
                      <a:r>
                        <a:rPr sz="9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级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2400" name="textbox 2400"/>
          <p:cNvSpPr/>
          <p:nvPr/>
        </p:nvSpPr>
        <p:spPr>
          <a:xfrm>
            <a:off x="172212" y="952500"/>
            <a:ext cx="8618219" cy="28638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9000"/>
              </a:lnSpc>
            </a:pPr>
            <a:endParaRPr lang="en-US" altLang="en-US" sz="300" dirty="0"/>
          </a:p>
          <a:p>
            <a:pPr marL="92710" algn="l" rtl="0" eaLnBrk="0">
              <a:lnSpc>
                <a:spcPts val="1420"/>
              </a:lnSpc>
              <a:spcBef>
                <a:spcPts val="5"/>
              </a:spcBef>
            </a:pPr>
            <a:r>
              <a:rPr sz="1100" spc="80" dirty="0">
                <a:ln w="426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基本</a:t>
            </a:r>
            <a:r>
              <a:rPr sz="11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设计</a:t>
            </a:r>
            <a:r>
              <a:rPr sz="1100" spc="80" dirty="0">
                <a:ln w="426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特</a:t>
            </a:r>
            <a:r>
              <a:rPr sz="1100" spc="20" dirty="0">
                <a:ln w="426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点</a:t>
            </a:r>
            <a:endParaRPr lang="en-US" altLang="en-US" sz="1100" dirty="0"/>
          </a:p>
        </p:txBody>
      </p:sp>
      <p:sp>
        <p:nvSpPr>
          <p:cNvPr id="2401" name="textbox 2401"/>
          <p:cNvSpPr/>
          <p:nvPr/>
        </p:nvSpPr>
        <p:spPr>
          <a:xfrm>
            <a:off x="3279878" y="1433377"/>
            <a:ext cx="1958975" cy="10877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3335" algn="l" rtl="0" eaLnBrk="0">
              <a:lnSpc>
                <a:spcPts val="1095"/>
              </a:lnSpc>
            </a:pPr>
            <a:r>
              <a:rPr sz="900" spc="8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特</a:t>
            </a:r>
            <a:r>
              <a:rPr sz="900" spc="7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征</a:t>
            </a:r>
            <a:endParaRPr lang="en-US" altLang="en-US" sz="900" dirty="0"/>
          </a:p>
          <a:p>
            <a:pPr marL="13335" algn="l" rtl="0" eaLnBrk="0">
              <a:lnSpc>
                <a:spcPts val="1160"/>
              </a:lnSpc>
              <a:spcBef>
                <a:spcPts val="635"/>
              </a:spcBef>
            </a:pP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室内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室外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混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</a:t>
            </a:r>
            <a:endParaRPr lang="en-US" altLang="en-US" sz="900" dirty="0"/>
          </a:p>
          <a:p>
            <a:pPr marL="18415" algn="l" rtl="0" eaLnBrk="0">
              <a:lnSpc>
                <a:spcPts val="1105"/>
              </a:lnSpc>
              <a:spcBef>
                <a:spcPts val="990"/>
              </a:spcBef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IC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卡车、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卡车、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卡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车</a:t>
            </a:r>
            <a:endParaRPr lang="en-US" altLang="en-US" sz="900" dirty="0"/>
          </a:p>
          <a:p>
            <a:pPr algn="l" rtl="0" eaLnBrk="0">
              <a:lnSpc>
                <a:spcPct val="101000"/>
              </a:lnSpc>
            </a:pPr>
            <a:endParaRPr lang="en-US" altLang="en-US" sz="800" dirty="0"/>
          </a:p>
          <a:p>
            <a:pPr algn="l" rtl="0" eaLnBrk="0">
              <a:lnSpc>
                <a:spcPct val="7000"/>
              </a:lnSpc>
            </a:pPr>
            <a:endParaRPr lang="en-US" altLang="en-US" sz="100" dirty="0"/>
          </a:p>
          <a:p>
            <a:pPr marL="12700" indent="1905" algn="l" rtl="0" eaLnBrk="0">
              <a:lnSpc>
                <a:spcPct val="111000"/>
              </a:lnSpc>
            </a:pP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噪声质量、残疾人适用性、稳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的解 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决方案、着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色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900" dirty="0"/>
          </a:p>
        </p:txBody>
      </p:sp>
      <p:sp>
        <p:nvSpPr>
          <p:cNvPr id="2402" name="path"/>
          <p:cNvSpPr/>
          <p:nvPr/>
        </p:nvSpPr>
        <p:spPr>
          <a:xfrm>
            <a:off x="6050279" y="4139184"/>
            <a:ext cx="64008" cy="64008"/>
          </a:xfrm>
          <a:custGeom>
            <a:avLst/>
            <a:gdLst/>
            <a:ahLst/>
            <a:cxnLst/>
            <a:rect l="0" t="0" r="0" b="0"/>
            <a:pathLst>
              <a:path w="100" h="100">
                <a:moveTo>
                  <a:pt x="0" y="50"/>
                </a:moveTo>
                <a:cubicBezTo>
                  <a:pt x="0" y="22"/>
                  <a:pt x="22" y="0"/>
                  <a:pt x="50" y="0"/>
                </a:cubicBezTo>
                <a:cubicBezTo>
                  <a:pt x="78" y="0"/>
                  <a:pt x="100" y="22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ubicBezTo>
                  <a:pt x="22" y="100"/>
                  <a:pt x="0" y="78"/>
                  <a:pt x="0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03" name="path"/>
          <p:cNvSpPr/>
          <p:nvPr/>
        </p:nvSpPr>
        <p:spPr>
          <a:xfrm>
            <a:off x="5914742" y="4193609"/>
            <a:ext cx="76268" cy="66615"/>
          </a:xfrm>
          <a:custGeom>
            <a:avLst/>
            <a:gdLst/>
            <a:ahLst/>
            <a:cxnLst/>
            <a:rect l="0" t="0" r="0" b="0"/>
            <a:pathLst>
              <a:path w="120" h="104">
                <a:moveTo>
                  <a:pt x="7" y="97"/>
                </a:moveTo>
                <a:lnTo>
                  <a:pt x="22" y="97"/>
                </a:lnTo>
                <a:lnTo>
                  <a:pt x="22" y="7"/>
                </a:lnTo>
                <a:lnTo>
                  <a:pt x="7" y="7"/>
                </a:lnTo>
                <a:lnTo>
                  <a:pt x="7" y="97"/>
                </a:lnTo>
                <a:close/>
              </a:path>
              <a:path w="120" h="104">
                <a:moveTo>
                  <a:pt x="22" y="97"/>
                </a:moveTo>
                <a:lnTo>
                  <a:pt x="52" y="97"/>
                </a:lnTo>
                <a:lnTo>
                  <a:pt x="52" y="52"/>
                </a:lnTo>
                <a:lnTo>
                  <a:pt x="22" y="52"/>
                </a:lnTo>
                <a:lnTo>
                  <a:pt x="22" y="97"/>
                </a:lnTo>
                <a:close/>
              </a:path>
              <a:path w="120" h="104">
                <a:moveTo>
                  <a:pt x="52" y="97"/>
                </a:moveTo>
                <a:lnTo>
                  <a:pt x="67" y="97"/>
                </a:lnTo>
                <a:lnTo>
                  <a:pt x="67" y="7"/>
                </a:lnTo>
                <a:lnTo>
                  <a:pt x="52" y="7"/>
                </a:lnTo>
                <a:lnTo>
                  <a:pt x="52" y="97"/>
                </a:lnTo>
                <a:close/>
              </a:path>
              <a:path w="120" h="104">
                <a:moveTo>
                  <a:pt x="67" y="97"/>
                </a:moveTo>
                <a:lnTo>
                  <a:pt x="82" y="97"/>
                </a:lnTo>
                <a:lnTo>
                  <a:pt x="82" y="52"/>
                </a:lnTo>
                <a:lnTo>
                  <a:pt x="67" y="52"/>
                </a:lnTo>
                <a:lnTo>
                  <a:pt x="67" y="97"/>
                </a:lnTo>
                <a:close/>
              </a:path>
              <a:path w="120" h="104">
                <a:moveTo>
                  <a:pt x="82" y="97"/>
                </a:moveTo>
                <a:lnTo>
                  <a:pt x="97" y="97"/>
                </a:lnTo>
                <a:lnTo>
                  <a:pt x="97" y="22"/>
                </a:lnTo>
                <a:lnTo>
                  <a:pt x="82" y="22"/>
                </a:lnTo>
                <a:lnTo>
                  <a:pt x="82" y="97"/>
                </a:lnTo>
                <a:close/>
              </a:path>
              <a:path w="120" h="104">
                <a:moveTo>
                  <a:pt x="97" y="97"/>
                </a:moveTo>
                <a:lnTo>
                  <a:pt x="112" y="97"/>
                </a:lnTo>
                <a:lnTo>
                  <a:pt x="112" y="37"/>
                </a:lnTo>
                <a:lnTo>
                  <a:pt x="97" y="37"/>
                </a:lnTo>
                <a:lnTo>
                  <a:pt x="97" y="9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28" name="group 528"/>
          <p:cNvGrpSpPr/>
          <p:nvPr/>
        </p:nvGrpSpPr>
        <p:grpSpPr>
          <a:xfrm rot="21600000">
            <a:off x="5981555" y="4134421"/>
            <a:ext cx="137494" cy="125803"/>
            <a:chOff x="0" y="0"/>
            <a:chExt cx="137494" cy="125803"/>
          </a:xfrm>
        </p:grpSpPr>
        <p:sp>
          <p:nvSpPr>
            <p:cNvPr id="2404" name="path"/>
            <p:cNvSpPr/>
            <p:nvPr/>
          </p:nvSpPr>
          <p:spPr>
            <a:xfrm>
              <a:off x="0" y="1997"/>
              <a:ext cx="114087" cy="123805"/>
            </a:xfrm>
            <a:custGeom>
              <a:avLst/>
              <a:gdLst/>
              <a:ahLst/>
              <a:cxnLst/>
              <a:rect l="0" t="0" r="0" b="0"/>
              <a:pathLst>
                <a:path w="179" h="194">
                  <a:moveTo>
                    <a:pt x="7" y="187"/>
                  </a:moveTo>
                  <a:lnTo>
                    <a:pt x="37" y="187"/>
                  </a:lnTo>
                  <a:lnTo>
                    <a:pt x="37" y="7"/>
                  </a:lnTo>
                  <a:lnTo>
                    <a:pt x="7" y="7"/>
                  </a:lnTo>
                  <a:lnTo>
                    <a:pt x="7" y="187"/>
                  </a:lnTo>
                  <a:close/>
                </a:path>
                <a:path w="179" h="194">
                  <a:moveTo>
                    <a:pt x="112" y="187"/>
                  </a:moveTo>
                  <a:lnTo>
                    <a:pt x="127" y="187"/>
                  </a:lnTo>
                  <a:lnTo>
                    <a:pt x="127" y="82"/>
                  </a:lnTo>
                  <a:lnTo>
                    <a:pt x="112" y="82"/>
                  </a:lnTo>
                  <a:lnTo>
                    <a:pt x="112" y="187"/>
                  </a:lnTo>
                  <a:close/>
                </a:path>
                <a:path w="179" h="194">
                  <a:moveTo>
                    <a:pt x="156" y="187"/>
                  </a:moveTo>
                  <a:lnTo>
                    <a:pt x="172" y="187"/>
                  </a:lnTo>
                  <a:lnTo>
                    <a:pt x="172" y="37"/>
                  </a:lnTo>
                  <a:lnTo>
                    <a:pt x="156" y="37"/>
                  </a:lnTo>
                  <a:lnTo>
                    <a:pt x="156" y="18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4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405" name="path"/>
            <p:cNvSpPr/>
            <p:nvPr/>
          </p:nvSpPr>
          <p:spPr>
            <a:xfrm>
              <a:off x="63961" y="0"/>
              <a:ext cx="73533" cy="73533"/>
            </a:xfrm>
            <a:custGeom>
              <a:avLst/>
              <a:gdLst/>
              <a:ahLst/>
              <a:cxnLst/>
              <a:rect l="0" t="0" r="0" b="0"/>
              <a:pathLst>
                <a:path w="115" h="115">
                  <a:moveTo>
                    <a:pt x="7" y="57"/>
                  </a:moveTo>
                  <a:cubicBezTo>
                    <a:pt x="7" y="30"/>
                    <a:pt x="30" y="7"/>
                    <a:pt x="57" y="7"/>
                  </a:cubicBezTo>
                  <a:cubicBezTo>
                    <a:pt x="85" y="7"/>
                    <a:pt x="108" y="30"/>
                    <a:pt x="108" y="57"/>
                  </a:cubicBezTo>
                  <a:cubicBezTo>
                    <a:pt x="108" y="85"/>
                    <a:pt x="85" y="108"/>
                    <a:pt x="57" y="108"/>
                  </a:cubicBezTo>
                  <a:cubicBezTo>
                    <a:pt x="30" y="108"/>
                    <a:pt x="7" y="85"/>
                    <a:pt x="7" y="57"/>
                  </a:cubicBez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406" name="path"/>
          <p:cNvSpPr/>
          <p:nvPr/>
        </p:nvSpPr>
        <p:spPr>
          <a:xfrm>
            <a:off x="6000465" y="4193609"/>
            <a:ext cx="57044" cy="66615"/>
          </a:xfrm>
          <a:custGeom>
            <a:avLst/>
            <a:gdLst/>
            <a:ahLst/>
            <a:cxnLst/>
            <a:rect l="0" t="0" r="0" b="0"/>
            <a:pathLst>
              <a:path w="89" h="104">
                <a:moveTo>
                  <a:pt x="7" y="97"/>
                </a:moveTo>
                <a:lnTo>
                  <a:pt x="22" y="97"/>
                </a:lnTo>
                <a:lnTo>
                  <a:pt x="22" y="7"/>
                </a:lnTo>
                <a:lnTo>
                  <a:pt x="7" y="7"/>
                </a:lnTo>
                <a:lnTo>
                  <a:pt x="7" y="97"/>
                </a:lnTo>
                <a:close/>
              </a:path>
              <a:path w="89" h="104">
                <a:moveTo>
                  <a:pt x="22" y="97"/>
                </a:moveTo>
                <a:lnTo>
                  <a:pt x="37" y="97"/>
                </a:lnTo>
                <a:lnTo>
                  <a:pt x="37" y="37"/>
                </a:lnTo>
                <a:lnTo>
                  <a:pt x="22" y="37"/>
                </a:lnTo>
                <a:lnTo>
                  <a:pt x="22" y="97"/>
                </a:lnTo>
                <a:close/>
              </a:path>
              <a:path w="89" h="104">
                <a:moveTo>
                  <a:pt x="37" y="97"/>
                </a:moveTo>
                <a:lnTo>
                  <a:pt x="52" y="97"/>
                </a:lnTo>
                <a:lnTo>
                  <a:pt x="52" y="82"/>
                </a:lnTo>
                <a:lnTo>
                  <a:pt x="37" y="82"/>
                </a:lnTo>
                <a:lnTo>
                  <a:pt x="37" y="97"/>
                </a:lnTo>
                <a:close/>
              </a:path>
              <a:path w="89" h="104">
                <a:moveTo>
                  <a:pt x="52" y="97"/>
                </a:moveTo>
                <a:lnTo>
                  <a:pt x="82" y="97"/>
                </a:lnTo>
                <a:lnTo>
                  <a:pt x="82" y="52"/>
                </a:lnTo>
                <a:lnTo>
                  <a:pt x="52" y="52"/>
                </a:lnTo>
                <a:lnTo>
                  <a:pt x="52" y="9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07" name="path"/>
          <p:cNvSpPr/>
          <p:nvPr/>
        </p:nvSpPr>
        <p:spPr>
          <a:xfrm>
            <a:off x="6057509" y="4203349"/>
            <a:ext cx="28364" cy="56875"/>
          </a:xfrm>
          <a:custGeom>
            <a:avLst/>
            <a:gdLst/>
            <a:ahLst/>
            <a:cxnLst/>
            <a:rect l="0" t="0" r="0" b="0"/>
            <a:pathLst>
              <a:path w="44" h="89">
                <a:moveTo>
                  <a:pt x="7" y="82"/>
                </a:moveTo>
                <a:lnTo>
                  <a:pt x="22" y="82"/>
                </a:lnTo>
                <a:lnTo>
                  <a:pt x="22" y="7"/>
                </a:lnTo>
                <a:lnTo>
                  <a:pt x="7" y="7"/>
                </a:lnTo>
                <a:lnTo>
                  <a:pt x="7" y="82"/>
                </a:lnTo>
                <a:close/>
              </a:path>
              <a:path w="44" h="89">
                <a:moveTo>
                  <a:pt x="22" y="82"/>
                </a:moveTo>
                <a:lnTo>
                  <a:pt x="37" y="82"/>
                </a:lnTo>
                <a:lnTo>
                  <a:pt x="37" y="22"/>
                </a:lnTo>
                <a:lnTo>
                  <a:pt x="22" y="22"/>
                </a:lnTo>
                <a:lnTo>
                  <a:pt x="22" y="8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30" name="group 530"/>
          <p:cNvGrpSpPr/>
          <p:nvPr/>
        </p:nvGrpSpPr>
        <p:grpSpPr>
          <a:xfrm rot="21600000">
            <a:off x="5905287" y="4088971"/>
            <a:ext cx="1426728" cy="176124"/>
            <a:chOff x="0" y="0"/>
            <a:chExt cx="1426728" cy="176124"/>
          </a:xfrm>
        </p:grpSpPr>
        <p:sp>
          <p:nvSpPr>
            <p:cNvPr id="2408" name="path"/>
            <p:cNvSpPr/>
            <p:nvPr/>
          </p:nvSpPr>
          <p:spPr>
            <a:xfrm>
              <a:off x="180901" y="104637"/>
              <a:ext cx="1245827" cy="66616"/>
            </a:xfrm>
            <a:custGeom>
              <a:avLst/>
              <a:gdLst/>
              <a:ahLst/>
              <a:cxnLst/>
              <a:rect l="0" t="0" r="0" b="0"/>
              <a:pathLst>
                <a:path w="1961" h="104">
                  <a:moveTo>
                    <a:pt x="7" y="97"/>
                  </a:moveTo>
                  <a:lnTo>
                    <a:pt x="37" y="97"/>
                  </a:lnTo>
                  <a:lnTo>
                    <a:pt x="37" y="82"/>
                  </a:lnTo>
                  <a:lnTo>
                    <a:pt x="7" y="82"/>
                  </a:lnTo>
                  <a:lnTo>
                    <a:pt x="7" y="97"/>
                  </a:lnTo>
                  <a:close/>
                </a:path>
                <a:path w="1961" h="104">
                  <a:moveTo>
                    <a:pt x="37" y="97"/>
                  </a:moveTo>
                  <a:lnTo>
                    <a:pt x="52" y="97"/>
                  </a:lnTo>
                  <a:lnTo>
                    <a:pt x="52" y="7"/>
                  </a:lnTo>
                  <a:lnTo>
                    <a:pt x="37" y="7"/>
                  </a:lnTo>
                  <a:lnTo>
                    <a:pt x="37" y="97"/>
                  </a:lnTo>
                  <a:close/>
                </a:path>
                <a:path w="1961" h="104">
                  <a:moveTo>
                    <a:pt x="67" y="97"/>
                  </a:moveTo>
                  <a:lnTo>
                    <a:pt x="81" y="97"/>
                  </a:lnTo>
                  <a:lnTo>
                    <a:pt x="81" y="67"/>
                  </a:lnTo>
                  <a:lnTo>
                    <a:pt x="67" y="67"/>
                  </a:lnTo>
                  <a:lnTo>
                    <a:pt x="67" y="97"/>
                  </a:lnTo>
                  <a:close/>
                </a:path>
                <a:path w="1961" h="104">
                  <a:moveTo>
                    <a:pt x="81" y="97"/>
                  </a:moveTo>
                  <a:lnTo>
                    <a:pt x="97" y="97"/>
                  </a:lnTo>
                  <a:lnTo>
                    <a:pt x="97" y="52"/>
                  </a:lnTo>
                  <a:lnTo>
                    <a:pt x="81" y="52"/>
                  </a:lnTo>
                  <a:lnTo>
                    <a:pt x="81" y="97"/>
                  </a:lnTo>
                  <a:close/>
                </a:path>
                <a:path w="1961" h="104">
                  <a:moveTo>
                    <a:pt x="127" y="97"/>
                  </a:moveTo>
                  <a:lnTo>
                    <a:pt x="141" y="97"/>
                  </a:lnTo>
                  <a:lnTo>
                    <a:pt x="141" y="67"/>
                  </a:lnTo>
                  <a:lnTo>
                    <a:pt x="127" y="67"/>
                  </a:lnTo>
                  <a:lnTo>
                    <a:pt x="127" y="97"/>
                  </a:lnTo>
                  <a:close/>
                </a:path>
                <a:path w="1961" h="104">
                  <a:moveTo>
                    <a:pt x="141" y="97"/>
                  </a:moveTo>
                  <a:lnTo>
                    <a:pt x="156" y="97"/>
                  </a:lnTo>
                  <a:lnTo>
                    <a:pt x="156" y="82"/>
                  </a:lnTo>
                  <a:lnTo>
                    <a:pt x="141" y="82"/>
                  </a:lnTo>
                  <a:lnTo>
                    <a:pt x="141" y="97"/>
                  </a:lnTo>
                  <a:close/>
                </a:path>
                <a:path w="1961" h="104">
                  <a:moveTo>
                    <a:pt x="156" y="97"/>
                  </a:moveTo>
                  <a:lnTo>
                    <a:pt x="172" y="97"/>
                  </a:lnTo>
                  <a:lnTo>
                    <a:pt x="172" y="67"/>
                  </a:lnTo>
                  <a:lnTo>
                    <a:pt x="156" y="67"/>
                  </a:lnTo>
                  <a:lnTo>
                    <a:pt x="156" y="97"/>
                  </a:lnTo>
                  <a:close/>
                </a:path>
                <a:path w="1961" h="104">
                  <a:moveTo>
                    <a:pt x="172" y="97"/>
                  </a:moveTo>
                  <a:lnTo>
                    <a:pt x="187" y="97"/>
                  </a:lnTo>
                  <a:lnTo>
                    <a:pt x="187" y="82"/>
                  </a:lnTo>
                  <a:lnTo>
                    <a:pt x="172" y="82"/>
                  </a:lnTo>
                  <a:lnTo>
                    <a:pt x="172" y="97"/>
                  </a:lnTo>
                  <a:close/>
                </a:path>
                <a:path w="1961" h="104">
                  <a:moveTo>
                    <a:pt x="187" y="97"/>
                  </a:moveTo>
                  <a:lnTo>
                    <a:pt x="216" y="97"/>
                  </a:lnTo>
                  <a:lnTo>
                    <a:pt x="216" y="82"/>
                  </a:lnTo>
                  <a:lnTo>
                    <a:pt x="187" y="82"/>
                  </a:lnTo>
                  <a:lnTo>
                    <a:pt x="187" y="97"/>
                  </a:lnTo>
                  <a:close/>
                </a:path>
                <a:path w="1961" h="104">
                  <a:moveTo>
                    <a:pt x="216" y="97"/>
                  </a:moveTo>
                  <a:lnTo>
                    <a:pt x="231" y="97"/>
                  </a:lnTo>
                  <a:lnTo>
                    <a:pt x="231" y="52"/>
                  </a:lnTo>
                  <a:lnTo>
                    <a:pt x="216" y="52"/>
                  </a:lnTo>
                  <a:lnTo>
                    <a:pt x="216" y="97"/>
                  </a:lnTo>
                  <a:close/>
                </a:path>
                <a:path w="1961" h="104">
                  <a:moveTo>
                    <a:pt x="262" y="97"/>
                  </a:moveTo>
                  <a:lnTo>
                    <a:pt x="291" y="97"/>
                  </a:lnTo>
                  <a:lnTo>
                    <a:pt x="291" y="82"/>
                  </a:lnTo>
                  <a:lnTo>
                    <a:pt x="262" y="82"/>
                  </a:lnTo>
                  <a:lnTo>
                    <a:pt x="262" y="97"/>
                  </a:lnTo>
                  <a:close/>
                </a:path>
                <a:path w="1961" h="104">
                  <a:moveTo>
                    <a:pt x="291" y="97"/>
                  </a:moveTo>
                  <a:lnTo>
                    <a:pt x="306" y="97"/>
                  </a:lnTo>
                  <a:lnTo>
                    <a:pt x="306" y="67"/>
                  </a:lnTo>
                  <a:lnTo>
                    <a:pt x="291" y="67"/>
                  </a:lnTo>
                  <a:lnTo>
                    <a:pt x="291" y="97"/>
                  </a:lnTo>
                  <a:close/>
                </a:path>
                <a:path w="1961" h="104">
                  <a:moveTo>
                    <a:pt x="321" y="97"/>
                  </a:moveTo>
                  <a:lnTo>
                    <a:pt x="336" y="97"/>
                  </a:lnTo>
                  <a:lnTo>
                    <a:pt x="336" y="52"/>
                  </a:lnTo>
                  <a:lnTo>
                    <a:pt x="321" y="52"/>
                  </a:lnTo>
                  <a:lnTo>
                    <a:pt x="321" y="97"/>
                  </a:lnTo>
                  <a:close/>
                </a:path>
                <a:path w="1961" h="104">
                  <a:moveTo>
                    <a:pt x="351" y="97"/>
                  </a:moveTo>
                  <a:lnTo>
                    <a:pt x="381" y="97"/>
                  </a:lnTo>
                  <a:lnTo>
                    <a:pt x="381" y="82"/>
                  </a:lnTo>
                  <a:lnTo>
                    <a:pt x="351" y="82"/>
                  </a:lnTo>
                  <a:lnTo>
                    <a:pt x="351" y="97"/>
                  </a:lnTo>
                  <a:close/>
                </a:path>
                <a:path w="1961" h="104">
                  <a:moveTo>
                    <a:pt x="381" y="97"/>
                  </a:moveTo>
                  <a:lnTo>
                    <a:pt x="396" y="97"/>
                  </a:lnTo>
                  <a:lnTo>
                    <a:pt x="396" y="67"/>
                  </a:lnTo>
                  <a:lnTo>
                    <a:pt x="381" y="67"/>
                  </a:lnTo>
                  <a:lnTo>
                    <a:pt x="381" y="97"/>
                  </a:lnTo>
                  <a:close/>
                </a:path>
                <a:path w="1961" h="104">
                  <a:moveTo>
                    <a:pt x="396" y="97"/>
                  </a:moveTo>
                  <a:lnTo>
                    <a:pt x="411" y="97"/>
                  </a:lnTo>
                  <a:lnTo>
                    <a:pt x="411" y="82"/>
                  </a:lnTo>
                  <a:lnTo>
                    <a:pt x="396" y="82"/>
                  </a:lnTo>
                  <a:lnTo>
                    <a:pt x="396" y="97"/>
                  </a:lnTo>
                  <a:close/>
                </a:path>
                <a:path w="1961" h="104">
                  <a:moveTo>
                    <a:pt x="426" y="97"/>
                  </a:moveTo>
                  <a:lnTo>
                    <a:pt x="441" y="97"/>
                  </a:lnTo>
                  <a:lnTo>
                    <a:pt x="441" y="82"/>
                  </a:lnTo>
                  <a:lnTo>
                    <a:pt x="426" y="82"/>
                  </a:lnTo>
                  <a:lnTo>
                    <a:pt x="426" y="97"/>
                  </a:lnTo>
                  <a:close/>
                </a:path>
                <a:path w="1961" h="104">
                  <a:moveTo>
                    <a:pt x="471" y="97"/>
                  </a:moveTo>
                  <a:lnTo>
                    <a:pt x="486" y="97"/>
                  </a:lnTo>
                  <a:lnTo>
                    <a:pt x="486" y="67"/>
                  </a:lnTo>
                  <a:lnTo>
                    <a:pt x="471" y="67"/>
                  </a:lnTo>
                  <a:lnTo>
                    <a:pt x="471" y="97"/>
                  </a:lnTo>
                  <a:close/>
                </a:path>
                <a:path w="1961" h="104">
                  <a:moveTo>
                    <a:pt x="501" y="97"/>
                  </a:moveTo>
                  <a:lnTo>
                    <a:pt x="516" y="97"/>
                  </a:lnTo>
                  <a:lnTo>
                    <a:pt x="516" y="82"/>
                  </a:lnTo>
                  <a:lnTo>
                    <a:pt x="501" y="82"/>
                  </a:lnTo>
                  <a:lnTo>
                    <a:pt x="501" y="97"/>
                  </a:lnTo>
                  <a:close/>
                </a:path>
                <a:path w="1961" h="104">
                  <a:moveTo>
                    <a:pt x="516" y="97"/>
                  </a:moveTo>
                  <a:lnTo>
                    <a:pt x="546" y="97"/>
                  </a:lnTo>
                  <a:lnTo>
                    <a:pt x="546" y="67"/>
                  </a:lnTo>
                  <a:lnTo>
                    <a:pt x="516" y="67"/>
                  </a:lnTo>
                  <a:lnTo>
                    <a:pt x="516" y="97"/>
                  </a:lnTo>
                  <a:close/>
                </a:path>
                <a:path w="1961" h="104">
                  <a:moveTo>
                    <a:pt x="546" y="97"/>
                  </a:moveTo>
                  <a:lnTo>
                    <a:pt x="561" y="97"/>
                  </a:lnTo>
                  <a:lnTo>
                    <a:pt x="561" y="82"/>
                  </a:lnTo>
                  <a:lnTo>
                    <a:pt x="546" y="82"/>
                  </a:lnTo>
                  <a:lnTo>
                    <a:pt x="546" y="97"/>
                  </a:lnTo>
                  <a:close/>
                </a:path>
                <a:path w="1961" h="104">
                  <a:moveTo>
                    <a:pt x="561" y="97"/>
                  </a:moveTo>
                  <a:lnTo>
                    <a:pt x="576" y="97"/>
                  </a:lnTo>
                  <a:lnTo>
                    <a:pt x="576" y="82"/>
                  </a:lnTo>
                  <a:lnTo>
                    <a:pt x="561" y="82"/>
                  </a:lnTo>
                  <a:lnTo>
                    <a:pt x="561" y="97"/>
                  </a:lnTo>
                  <a:close/>
                </a:path>
                <a:path w="1961" h="104">
                  <a:moveTo>
                    <a:pt x="576" y="97"/>
                  </a:moveTo>
                  <a:lnTo>
                    <a:pt x="591" y="97"/>
                  </a:lnTo>
                  <a:lnTo>
                    <a:pt x="591" y="82"/>
                  </a:lnTo>
                  <a:lnTo>
                    <a:pt x="576" y="82"/>
                  </a:lnTo>
                  <a:lnTo>
                    <a:pt x="576" y="97"/>
                  </a:lnTo>
                  <a:close/>
                </a:path>
                <a:path w="1961" h="104">
                  <a:moveTo>
                    <a:pt x="681" y="97"/>
                  </a:moveTo>
                  <a:lnTo>
                    <a:pt x="696" y="97"/>
                  </a:lnTo>
                  <a:lnTo>
                    <a:pt x="696" y="82"/>
                  </a:lnTo>
                  <a:lnTo>
                    <a:pt x="681" y="82"/>
                  </a:lnTo>
                  <a:lnTo>
                    <a:pt x="681" y="97"/>
                  </a:lnTo>
                  <a:close/>
                </a:path>
                <a:path w="1961" h="104">
                  <a:moveTo>
                    <a:pt x="740" y="97"/>
                  </a:moveTo>
                  <a:lnTo>
                    <a:pt x="755" y="97"/>
                  </a:lnTo>
                  <a:lnTo>
                    <a:pt x="755" y="82"/>
                  </a:lnTo>
                  <a:lnTo>
                    <a:pt x="740" y="82"/>
                  </a:lnTo>
                  <a:lnTo>
                    <a:pt x="740" y="97"/>
                  </a:lnTo>
                  <a:close/>
                </a:path>
                <a:path w="1961" h="104">
                  <a:moveTo>
                    <a:pt x="755" y="97"/>
                  </a:moveTo>
                  <a:lnTo>
                    <a:pt x="771" y="97"/>
                  </a:lnTo>
                  <a:lnTo>
                    <a:pt x="771" y="82"/>
                  </a:lnTo>
                  <a:lnTo>
                    <a:pt x="755" y="82"/>
                  </a:lnTo>
                  <a:lnTo>
                    <a:pt x="755" y="97"/>
                  </a:lnTo>
                  <a:close/>
                </a:path>
                <a:path w="1961" h="104">
                  <a:moveTo>
                    <a:pt x="786" y="97"/>
                  </a:moveTo>
                  <a:lnTo>
                    <a:pt x="815" y="97"/>
                  </a:lnTo>
                  <a:lnTo>
                    <a:pt x="815" y="82"/>
                  </a:lnTo>
                  <a:lnTo>
                    <a:pt x="786" y="82"/>
                  </a:lnTo>
                  <a:lnTo>
                    <a:pt x="786" y="97"/>
                  </a:lnTo>
                  <a:close/>
                </a:path>
                <a:path w="1961" h="104">
                  <a:moveTo>
                    <a:pt x="815" y="97"/>
                  </a:moveTo>
                  <a:lnTo>
                    <a:pt x="830" y="97"/>
                  </a:lnTo>
                  <a:lnTo>
                    <a:pt x="830" y="82"/>
                  </a:lnTo>
                  <a:lnTo>
                    <a:pt x="815" y="82"/>
                  </a:lnTo>
                  <a:lnTo>
                    <a:pt x="815" y="97"/>
                  </a:lnTo>
                  <a:close/>
                </a:path>
                <a:path w="1961" h="104">
                  <a:moveTo>
                    <a:pt x="830" y="97"/>
                  </a:moveTo>
                  <a:lnTo>
                    <a:pt x="846" y="97"/>
                  </a:lnTo>
                  <a:lnTo>
                    <a:pt x="846" y="82"/>
                  </a:lnTo>
                  <a:lnTo>
                    <a:pt x="830" y="82"/>
                  </a:lnTo>
                  <a:lnTo>
                    <a:pt x="830" y="97"/>
                  </a:lnTo>
                  <a:close/>
                </a:path>
                <a:path w="1961" h="104">
                  <a:moveTo>
                    <a:pt x="861" y="97"/>
                  </a:moveTo>
                  <a:lnTo>
                    <a:pt x="890" y="97"/>
                  </a:lnTo>
                  <a:lnTo>
                    <a:pt x="890" y="82"/>
                  </a:lnTo>
                  <a:lnTo>
                    <a:pt x="861" y="82"/>
                  </a:lnTo>
                  <a:lnTo>
                    <a:pt x="861" y="97"/>
                  </a:lnTo>
                  <a:close/>
                </a:path>
                <a:path w="1961" h="104">
                  <a:moveTo>
                    <a:pt x="920" y="97"/>
                  </a:moveTo>
                  <a:lnTo>
                    <a:pt x="936" y="97"/>
                  </a:lnTo>
                  <a:lnTo>
                    <a:pt x="936" y="82"/>
                  </a:lnTo>
                  <a:lnTo>
                    <a:pt x="920" y="82"/>
                  </a:lnTo>
                  <a:lnTo>
                    <a:pt x="920" y="97"/>
                  </a:lnTo>
                  <a:close/>
                </a:path>
                <a:path w="1961" h="104">
                  <a:moveTo>
                    <a:pt x="936" y="97"/>
                  </a:moveTo>
                  <a:lnTo>
                    <a:pt x="950" y="97"/>
                  </a:lnTo>
                  <a:lnTo>
                    <a:pt x="950" y="82"/>
                  </a:lnTo>
                  <a:lnTo>
                    <a:pt x="936" y="82"/>
                  </a:lnTo>
                  <a:lnTo>
                    <a:pt x="936" y="97"/>
                  </a:lnTo>
                  <a:close/>
                </a:path>
                <a:path w="1961" h="104">
                  <a:moveTo>
                    <a:pt x="1025" y="97"/>
                  </a:moveTo>
                  <a:lnTo>
                    <a:pt x="1040" y="97"/>
                  </a:lnTo>
                  <a:lnTo>
                    <a:pt x="1040" y="82"/>
                  </a:lnTo>
                  <a:lnTo>
                    <a:pt x="1025" y="82"/>
                  </a:lnTo>
                  <a:lnTo>
                    <a:pt x="1025" y="97"/>
                  </a:lnTo>
                  <a:close/>
                </a:path>
                <a:path w="1961" h="104">
                  <a:moveTo>
                    <a:pt x="1040" y="97"/>
                  </a:moveTo>
                  <a:lnTo>
                    <a:pt x="1070" y="97"/>
                  </a:lnTo>
                  <a:lnTo>
                    <a:pt x="1070" y="82"/>
                  </a:lnTo>
                  <a:lnTo>
                    <a:pt x="1040" y="82"/>
                  </a:lnTo>
                  <a:lnTo>
                    <a:pt x="1040" y="97"/>
                  </a:lnTo>
                  <a:close/>
                </a:path>
                <a:path w="1961" h="104">
                  <a:moveTo>
                    <a:pt x="1085" y="97"/>
                  </a:moveTo>
                  <a:lnTo>
                    <a:pt x="1100" y="97"/>
                  </a:lnTo>
                  <a:lnTo>
                    <a:pt x="1100" y="82"/>
                  </a:lnTo>
                  <a:lnTo>
                    <a:pt x="1085" y="82"/>
                  </a:lnTo>
                  <a:lnTo>
                    <a:pt x="1085" y="97"/>
                  </a:lnTo>
                  <a:close/>
                </a:path>
                <a:path w="1961" h="104">
                  <a:moveTo>
                    <a:pt x="1100" y="97"/>
                  </a:moveTo>
                  <a:lnTo>
                    <a:pt x="1115" y="97"/>
                  </a:lnTo>
                  <a:lnTo>
                    <a:pt x="1115" y="82"/>
                  </a:lnTo>
                  <a:lnTo>
                    <a:pt x="1100" y="82"/>
                  </a:lnTo>
                  <a:lnTo>
                    <a:pt x="1100" y="97"/>
                  </a:lnTo>
                  <a:close/>
                </a:path>
                <a:path w="1961" h="104">
                  <a:moveTo>
                    <a:pt x="1115" y="97"/>
                  </a:moveTo>
                  <a:lnTo>
                    <a:pt x="1130" y="97"/>
                  </a:lnTo>
                  <a:lnTo>
                    <a:pt x="1130" y="82"/>
                  </a:lnTo>
                  <a:lnTo>
                    <a:pt x="1115" y="82"/>
                  </a:lnTo>
                  <a:lnTo>
                    <a:pt x="1115" y="97"/>
                  </a:lnTo>
                  <a:close/>
                </a:path>
                <a:path w="1961" h="104">
                  <a:moveTo>
                    <a:pt x="1130" y="97"/>
                  </a:moveTo>
                  <a:lnTo>
                    <a:pt x="1160" y="97"/>
                  </a:lnTo>
                  <a:lnTo>
                    <a:pt x="1160" y="82"/>
                  </a:lnTo>
                  <a:lnTo>
                    <a:pt x="1130" y="82"/>
                  </a:lnTo>
                  <a:lnTo>
                    <a:pt x="1130" y="97"/>
                  </a:lnTo>
                  <a:close/>
                </a:path>
                <a:path w="1961" h="104">
                  <a:moveTo>
                    <a:pt x="1160" y="97"/>
                  </a:moveTo>
                  <a:lnTo>
                    <a:pt x="1175" y="97"/>
                  </a:lnTo>
                  <a:lnTo>
                    <a:pt x="1175" y="82"/>
                  </a:lnTo>
                  <a:lnTo>
                    <a:pt x="1160" y="82"/>
                  </a:lnTo>
                  <a:lnTo>
                    <a:pt x="1160" y="97"/>
                  </a:lnTo>
                  <a:close/>
                </a:path>
                <a:path w="1961" h="104">
                  <a:moveTo>
                    <a:pt x="1295" y="97"/>
                  </a:moveTo>
                  <a:lnTo>
                    <a:pt x="1325" y="97"/>
                  </a:lnTo>
                  <a:lnTo>
                    <a:pt x="1325" y="82"/>
                  </a:lnTo>
                  <a:lnTo>
                    <a:pt x="1295" y="82"/>
                  </a:lnTo>
                  <a:lnTo>
                    <a:pt x="1295" y="97"/>
                  </a:lnTo>
                  <a:close/>
                </a:path>
                <a:path w="1961" h="104">
                  <a:moveTo>
                    <a:pt x="1385" y="97"/>
                  </a:moveTo>
                  <a:lnTo>
                    <a:pt x="1414" y="97"/>
                  </a:lnTo>
                  <a:lnTo>
                    <a:pt x="1414" y="82"/>
                  </a:lnTo>
                  <a:lnTo>
                    <a:pt x="1385" y="82"/>
                  </a:lnTo>
                  <a:lnTo>
                    <a:pt x="1385" y="97"/>
                  </a:lnTo>
                  <a:close/>
                </a:path>
                <a:path w="1961" h="104">
                  <a:moveTo>
                    <a:pt x="1414" y="97"/>
                  </a:moveTo>
                  <a:lnTo>
                    <a:pt x="1429" y="97"/>
                  </a:lnTo>
                  <a:lnTo>
                    <a:pt x="1429" y="82"/>
                  </a:lnTo>
                  <a:lnTo>
                    <a:pt x="1414" y="82"/>
                  </a:lnTo>
                  <a:lnTo>
                    <a:pt x="1414" y="97"/>
                  </a:lnTo>
                  <a:close/>
                </a:path>
                <a:path w="1961" h="104">
                  <a:moveTo>
                    <a:pt x="1489" y="97"/>
                  </a:moveTo>
                  <a:lnTo>
                    <a:pt x="1504" y="97"/>
                  </a:lnTo>
                  <a:lnTo>
                    <a:pt x="1504" y="82"/>
                  </a:lnTo>
                  <a:lnTo>
                    <a:pt x="1489" y="82"/>
                  </a:lnTo>
                  <a:lnTo>
                    <a:pt x="1489" y="97"/>
                  </a:lnTo>
                  <a:close/>
                </a:path>
                <a:path w="1961" h="104">
                  <a:moveTo>
                    <a:pt x="1939" y="97"/>
                  </a:moveTo>
                  <a:lnTo>
                    <a:pt x="1954" y="97"/>
                  </a:lnTo>
                  <a:lnTo>
                    <a:pt x="1954" y="82"/>
                  </a:lnTo>
                  <a:lnTo>
                    <a:pt x="1939" y="82"/>
                  </a:lnTo>
                  <a:lnTo>
                    <a:pt x="1939" y="9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4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409" name="path"/>
            <p:cNvSpPr/>
            <p:nvPr/>
          </p:nvSpPr>
          <p:spPr>
            <a:xfrm>
              <a:off x="0" y="0"/>
              <a:ext cx="28679" cy="171253"/>
            </a:xfrm>
            <a:custGeom>
              <a:avLst/>
              <a:gdLst/>
              <a:ahLst/>
              <a:cxnLst/>
              <a:rect l="0" t="0" r="0" b="0"/>
              <a:pathLst>
                <a:path w="45" h="269">
                  <a:moveTo>
                    <a:pt x="7" y="7"/>
                  </a:moveTo>
                  <a:lnTo>
                    <a:pt x="7" y="247"/>
                  </a:lnTo>
                  <a:moveTo>
                    <a:pt x="7" y="262"/>
                  </a:moveTo>
                  <a:lnTo>
                    <a:pt x="37" y="262"/>
                  </a:lnTo>
                  <a:moveTo>
                    <a:pt x="7" y="7"/>
                  </a:moveTo>
                  <a:lnTo>
                    <a:pt x="37" y="7"/>
                  </a:lnTo>
                </a:path>
              </a:pathLst>
            </a:custGeom>
            <a:noFill/>
            <a:ln w="9440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410" name="path"/>
            <p:cNvSpPr/>
            <p:nvPr/>
          </p:nvSpPr>
          <p:spPr>
            <a:xfrm>
              <a:off x="0" y="147529"/>
              <a:ext cx="1417210" cy="28594"/>
            </a:xfrm>
            <a:custGeom>
              <a:avLst/>
              <a:gdLst/>
              <a:ahLst/>
              <a:cxnLst/>
              <a:rect l="0" t="0" r="0" b="0"/>
              <a:pathLst>
                <a:path w="2231" h="45">
                  <a:moveTo>
                    <a:pt x="0" y="22"/>
                  </a:moveTo>
                  <a:lnTo>
                    <a:pt x="2231" y="22"/>
                  </a:lnTo>
                </a:path>
              </a:pathLst>
            </a:custGeom>
            <a:noFill/>
            <a:ln w="2863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32" name="group 532"/>
          <p:cNvGrpSpPr/>
          <p:nvPr/>
        </p:nvGrpSpPr>
        <p:grpSpPr>
          <a:xfrm rot="21600000">
            <a:off x="5372123" y="4201569"/>
            <a:ext cx="2073993" cy="798703"/>
            <a:chOff x="0" y="0"/>
            <a:chExt cx="2073993" cy="798703"/>
          </a:xfrm>
        </p:grpSpPr>
        <p:sp>
          <p:nvSpPr>
            <p:cNvPr id="2411" name="path"/>
            <p:cNvSpPr/>
            <p:nvPr/>
          </p:nvSpPr>
          <p:spPr>
            <a:xfrm>
              <a:off x="0" y="382347"/>
              <a:ext cx="2073993" cy="162028"/>
            </a:xfrm>
            <a:custGeom>
              <a:avLst/>
              <a:gdLst/>
              <a:ahLst/>
              <a:cxnLst/>
              <a:rect l="0" t="0" r="0" b="0"/>
              <a:pathLst>
                <a:path w="3266" h="255">
                  <a:moveTo>
                    <a:pt x="7" y="247"/>
                  </a:moveTo>
                  <a:moveTo>
                    <a:pt x="7" y="247"/>
                  </a:moveTo>
                  <a:lnTo>
                    <a:pt x="651" y="247"/>
                  </a:lnTo>
                  <a:lnTo>
                    <a:pt x="651" y="7"/>
                  </a:lnTo>
                  <a:lnTo>
                    <a:pt x="7" y="7"/>
                  </a:lnTo>
                  <a:lnTo>
                    <a:pt x="7" y="247"/>
                  </a:lnTo>
                  <a:close/>
                </a:path>
                <a:path w="3266" h="255">
                  <a:moveTo>
                    <a:pt x="651" y="247"/>
                  </a:moveTo>
                  <a:moveTo>
                    <a:pt x="651" y="247"/>
                  </a:moveTo>
                  <a:lnTo>
                    <a:pt x="981" y="247"/>
                  </a:lnTo>
                  <a:lnTo>
                    <a:pt x="981" y="7"/>
                  </a:lnTo>
                  <a:lnTo>
                    <a:pt x="651" y="7"/>
                  </a:lnTo>
                  <a:lnTo>
                    <a:pt x="651" y="247"/>
                  </a:lnTo>
                  <a:close/>
                </a:path>
                <a:path w="3266" h="255">
                  <a:moveTo>
                    <a:pt x="981" y="247"/>
                  </a:moveTo>
                  <a:moveTo>
                    <a:pt x="981" y="247"/>
                  </a:moveTo>
                  <a:lnTo>
                    <a:pt x="3258" y="247"/>
                  </a:lnTo>
                  <a:lnTo>
                    <a:pt x="3258" y="7"/>
                  </a:lnTo>
                  <a:lnTo>
                    <a:pt x="981" y="7"/>
                  </a:lnTo>
                  <a:lnTo>
                    <a:pt x="981" y="24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412" name="path"/>
            <p:cNvSpPr/>
            <p:nvPr/>
          </p:nvSpPr>
          <p:spPr>
            <a:xfrm>
              <a:off x="610624" y="0"/>
              <a:ext cx="297846" cy="798703"/>
            </a:xfrm>
            <a:custGeom>
              <a:avLst/>
              <a:gdLst/>
              <a:ahLst/>
              <a:cxnLst/>
              <a:rect l="0" t="0" r="0" b="0"/>
              <a:pathLst>
                <a:path w="469" h="1257">
                  <a:moveTo>
                    <a:pt x="360" y="754"/>
                  </a:moveTo>
                  <a:cubicBezTo>
                    <a:pt x="360" y="726"/>
                    <a:pt x="383" y="703"/>
                    <a:pt x="411" y="703"/>
                  </a:cubicBezTo>
                  <a:cubicBezTo>
                    <a:pt x="438" y="703"/>
                    <a:pt x="461" y="726"/>
                    <a:pt x="461" y="754"/>
                  </a:cubicBezTo>
                  <a:cubicBezTo>
                    <a:pt x="461" y="783"/>
                    <a:pt x="438" y="806"/>
                    <a:pt x="411" y="806"/>
                  </a:cubicBezTo>
                  <a:cubicBezTo>
                    <a:pt x="383" y="806"/>
                    <a:pt x="360" y="783"/>
                    <a:pt x="360" y="754"/>
                  </a:cubicBezTo>
                  <a:moveTo>
                    <a:pt x="156" y="2"/>
                  </a:moveTo>
                  <a:lnTo>
                    <a:pt x="410" y="703"/>
                  </a:lnTo>
                  <a:moveTo>
                    <a:pt x="411" y="806"/>
                  </a:moveTo>
                  <a:lnTo>
                    <a:pt x="5" y="1252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413" name="textbox 2413"/>
          <p:cNvSpPr/>
          <p:nvPr/>
        </p:nvSpPr>
        <p:spPr>
          <a:xfrm>
            <a:off x="1965826" y="3476553"/>
            <a:ext cx="530225" cy="25349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7145" algn="l" rtl="0" eaLnBrk="0">
              <a:lnSpc>
                <a:spcPct val="92000"/>
              </a:lnSpc>
            </a:pP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提升速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900" dirty="0"/>
          </a:p>
          <a:p>
            <a:pPr marL="17780" algn="l" rtl="0" eaLnBrk="0">
              <a:lnSpc>
                <a:spcPts val="2100"/>
              </a:lnSpc>
            </a:pP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900" dirty="0"/>
          </a:p>
          <a:p>
            <a:pPr algn="l" rtl="0" eaLnBrk="0">
              <a:lnSpc>
                <a:spcPct val="135000"/>
              </a:lnSpc>
            </a:pPr>
            <a:endParaRPr lang="en-US" altLang="en-US" sz="1000" dirty="0"/>
          </a:p>
          <a:p>
            <a:pPr marL="17145" algn="l" rtl="0" eaLnBrk="0">
              <a:lnSpc>
                <a:spcPts val="1090"/>
              </a:lnSpc>
              <a:spcBef>
                <a:spcPts val="280"/>
              </a:spcBef>
            </a:pP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提升高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900" dirty="0"/>
          </a:p>
          <a:p>
            <a:pPr algn="l" rtl="0" eaLnBrk="0">
              <a:lnSpc>
                <a:spcPct val="197000"/>
              </a:lnSpc>
            </a:pPr>
            <a:endParaRPr lang="en-US" altLang="en-US" sz="1000" dirty="0"/>
          </a:p>
          <a:p>
            <a:pPr marL="22225" algn="l" rtl="0" eaLnBrk="0">
              <a:lnSpc>
                <a:spcPts val="1105"/>
              </a:lnSpc>
              <a:spcBef>
                <a:spcPts val="280"/>
              </a:spcBef>
            </a:pP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离地间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隙</a:t>
            </a:r>
            <a:endParaRPr lang="en-US" altLang="en-US" sz="900" dirty="0"/>
          </a:p>
          <a:p>
            <a:pPr algn="l" rtl="0" eaLnBrk="0">
              <a:lnSpc>
                <a:spcPct val="191000"/>
              </a:lnSpc>
            </a:pPr>
            <a:endParaRPr lang="en-US" altLang="en-US" sz="1000" dirty="0"/>
          </a:p>
          <a:p>
            <a:pPr marL="12700" algn="l" rtl="0" eaLnBrk="0">
              <a:lnSpc>
                <a:spcPts val="1105"/>
              </a:lnSpc>
              <a:spcBef>
                <a:spcPts val="280"/>
              </a:spcBef>
            </a:pP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转弯半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径</a:t>
            </a:r>
            <a:endParaRPr lang="en-US" altLang="en-US" sz="900" dirty="0"/>
          </a:p>
          <a:p>
            <a:pPr algn="l" rtl="0" eaLnBrk="0">
              <a:lnSpc>
                <a:spcPct val="181000"/>
              </a:lnSpc>
            </a:pPr>
            <a:endParaRPr lang="en-US" altLang="en-US" sz="1000" dirty="0"/>
          </a:p>
          <a:p>
            <a:pPr marL="12700" algn="l" rtl="0" eaLnBrk="0">
              <a:lnSpc>
                <a:spcPts val="1110"/>
              </a:lnSpc>
              <a:spcBef>
                <a:spcPts val="280"/>
              </a:spcBef>
            </a:pP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轮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</a:t>
            </a:r>
            <a:endParaRPr lang="en-US" altLang="en-US" sz="900" dirty="0"/>
          </a:p>
          <a:p>
            <a:pPr algn="l" rtl="0" eaLnBrk="0">
              <a:lnSpc>
                <a:spcPct val="108000"/>
              </a:lnSpc>
            </a:pPr>
            <a:endParaRPr lang="en-US" altLang="en-US" sz="1000" dirty="0"/>
          </a:p>
          <a:p>
            <a:pPr algn="l" rtl="0" eaLnBrk="0">
              <a:lnSpc>
                <a:spcPct val="114000"/>
              </a:lnSpc>
            </a:pPr>
            <a:endParaRPr lang="en-US" altLang="en-US" sz="200" dirty="0"/>
          </a:p>
          <a:p>
            <a:pPr marL="19050" algn="l" rtl="0" eaLnBrk="0">
              <a:lnSpc>
                <a:spcPts val="1105"/>
              </a:lnSpc>
              <a:spcBef>
                <a:spcPts val="0"/>
              </a:spcBef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电网连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接</a:t>
            </a:r>
            <a:endParaRPr lang="en-US" altLang="en-US" sz="900" dirty="0"/>
          </a:p>
        </p:txBody>
      </p:sp>
      <p:sp>
        <p:nvSpPr>
          <p:cNvPr id="2414" name="textbox 2414"/>
          <p:cNvSpPr/>
          <p:nvPr/>
        </p:nvSpPr>
        <p:spPr>
          <a:xfrm>
            <a:off x="463415" y="255327"/>
            <a:ext cx="2189479" cy="57848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5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101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客户决策旅程的例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子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叉车</a:t>
            </a:r>
            <a:r>
              <a:rPr sz="1800" b="1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(1/2</a:t>
            </a:r>
            <a:r>
              <a:rPr sz="1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800" dirty="0"/>
          </a:p>
        </p:txBody>
      </p:sp>
      <p:sp>
        <p:nvSpPr>
          <p:cNvPr id="2415" name="textbox 2415"/>
          <p:cNvSpPr/>
          <p:nvPr/>
        </p:nvSpPr>
        <p:spPr>
          <a:xfrm>
            <a:off x="3277601" y="3104316"/>
            <a:ext cx="1151889" cy="8166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20"/>
              </a:lnSpc>
            </a:pP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2-52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吨</a:t>
            </a:r>
            <a:endParaRPr lang="en-US" altLang="en-US" sz="900" dirty="0"/>
          </a:p>
          <a:p>
            <a:pPr algn="l" rtl="0" eaLnBrk="0">
              <a:lnSpc>
                <a:spcPct val="106000"/>
              </a:lnSpc>
            </a:pPr>
            <a:endParaRPr lang="en-US" altLang="en-US" sz="700" dirty="0"/>
          </a:p>
          <a:p>
            <a:pPr marL="22860" indent="-8255" algn="l" rtl="0" eaLnBrk="0">
              <a:lnSpc>
                <a:spcPct val="195000"/>
              </a:lnSpc>
              <a:spcBef>
                <a:spcPts val="5"/>
              </a:spcBef>
            </a:pPr>
            <a:r>
              <a:rPr sz="9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0.5</a:t>
            </a:r>
            <a:r>
              <a:rPr sz="9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；</a:t>
            </a:r>
            <a:r>
              <a:rPr sz="9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0.63</a:t>
            </a:r>
            <a:r>
              <a:rPr sz="9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；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0.7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米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秒    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、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、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公里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小时</a:t>
            </a:r>
            <a:endParaRPr lang="en-US" altLang="en-US" sz="900" dirty="0"/>
          </a:p>
        </p:txBody>
      </p:sp>
      <p:sp>
        <p:nvSpPr>
          <p:cNvPr id="2416" name="path"/>
          <p:cNvSpPr/>
          <p:nvPr/>
        </p:nvSpPr>
        <p:spPr>
          <a:xfrm>
            <a:off x="7863585" y="1421638"/>
            <a:ext cx="846328" cy="575056"/>
          </a:xfrm>
          <a:custGeom>
            <a:avLst/>
            <a:gdLst/>
            <a:ahLst/>
            <a:cxnLst/>
            <a:rect l="0" t="0" r="0" b="0"/>
            <a:pathLst>
              <a:path w="1332" h="905">
                <a:moveTo>
                  <a:pt x="10" y="10"/>
                </a:moveTo>
                <a:lnTo>
                  <a:pt x="228" y="10"/>
                </a:lnTo>
                <a:lnTo>
                  <a:pt x="228" y="10"/>
                </a:lnTo>
                <a:lnTo>
                  <a:pt x="557" y="10"/>
                </a:lnTo>
                <a:lnTo>
                  <a:pt x="1322" y="10"/>
                </a:lnTo>
                <a:lnTo>
                  <a:pt x="1322" y="526"/>
                </a:lnTo>
                <a:lnTo>
                  <a:pt x="1322" y="526"/>
                </a:lnTo>
                <a:lnTo>
                  <a:pt x="1322" y="748"/>
                </a:lnTo>
                <a:lnTo>
                  <a:pt x="1322" y="895"/>
                </a:lnTo>
                <a:lnTo>
                  <a:pt x="557" y="895"/>
                </a:lnTo>
                <a:lnTo>
                  <a:pt x="228" y="895"/>
                </a:lnTo>
                <a:lnTo>
                  <a:pt x="228" y="895"/>
                </a:lnTo>
                <a:lnTo>
                  <a:pt x="10" y="895"/>
                </a:lnTo>
                <a:lnTo>
                  <a:pt x="10" y="748"/>
                </a:lnTo>
                <a:moveTo>
                  <a:pt x="10" y="526"/>
                </a:moveTo>
                <a:lnTo>
                  <a:pt x="10" y="10"/>
                </a:lnTo>
                <a:close/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17" name="textbox 2417"/>
          <p:cNvSpPr/>
          <p:nvPr/>
        </p:nvSpPr>
        <p:spPr>
          <a:xfrm>
            <a:off x="837284" y="1432234"/>
            <a:ext cx="534669" cy="949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20320" algn="l" rtl="0" eaLnBrk="0">
              <a:lnSpc>
                <a:spcPts val="1105"/>
              </a:lnSpc>
            </a:pPr>
            <a:r>
              <a:rPr sz="900" spc="9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</a:t>
            </a:r>
            <a:r>
              <a:rPr sz="900" spc="9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户</a:t>
            </a:r>
            <a:r>
              <a:rPr sz="900" spc="9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</a:t>
            </a:r>
            <a:r>
              <a:rPr sz="900" spc="7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定</a:t>
            </a:r>
            <a:endParaRPr lang="en-US" altLang="en-US" sz="900" dirty="0"/>
          </a:p>
          <a:p>
            <a:pPr marL="12700" algn="l" rtl="0" eaLnBrk="0">
              <a:lnSpc>
                <a:spcPts val="1110"/>
              </a:lnSpc>
              <a:spcBef>
                <a:spcPts val="620"/>
              </a:spcBef>
            </a:pP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应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</a:t>
            </a:r>
            <a:endParaRPr lang="en-US" altLang="en-US" sz="900" dirty="0"/>
          </a:p>
          <a:p>
            <a:pPr marL="18415" indent="-3810" algn="l" rtl="0" eaLnBrk="0">
              <a:lnSpc>
                <a:spcPct val="201000"/>
              </a:lnSpc>
              <a:spcBef>
                <a:spcPts val="95"/>
              </a:spcBef>
            </a:pP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动力火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车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特别要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求</a:t>
            </a:r>
            <a:endParaRPr lang="en-US" altLang="en-US" sz="900" dirty="0"/>
          </a:p>
        </p:txBody>
      </p:sp>
      <p:sp>
        <p:nvSpPr>
          <p:cNvPr id="2418" name="textbox 2418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534" name="group 534"/>
          <p:cNvGrpSpPr/>
          <p:nvPr/>
        </p:nvGrpSpPr>
        <p:grpSpPr>
          <a:xfrm rot="21600000">
            <a:off x="5905287" y="5441403"/>
            <a:ext cx="1417210" cy="157270"/>
            <a:chOff x="0" y="0"/>
            <a:chExt cx="1417210" cy="157270"/>
          </a:xfrm>
        </p:grpSpPr>
        <p:sp>
          <p:nvSpPr>
            <p:cNvPr id="2419" name="path"/>
            <p:cNvSpPr/>
            <p:nvPr/>
          </p:nvSpPr>
          <p:spPr>
            <a:xfrm>
              <a:off x="970062" y="123805"/>
              <a:ext cx="180902" cy="28594"/>
            </a:xfrm>
            <a:custGeom>
              <a:avLst/>
              <a:gdLst/>
              <a:ahLst/>
              <a:cxnLst/>
              <a:rect l="0" t="0" r="0" b="0"/>
              <a:pathLst>
                <a:path w="284" h="45">
                  <a:moveTo>
                    <a:pt x="7" y="37"/>
                  </a:moveTo>
                  <a:lnTo>
                    <a:pt x="277" y="37"/>
                  </a:lnTo>
                  <a:lnTo>
                    <a:pt x="277" y="7"/>
                  </a:lnTo>
                  <a:lnTo>
                    <a:pt x="7" y="7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4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420" name="path"/>
            <p:cNvSpPr/>
            <p:nvPr/>
          </p:nvSpPr>
          <p:spPr>
            <a:xfrm>
              <a:off x="0" y="0"/>
              <a:ext cx="28679" cy="152399"/>
            </a:xfrm>
            <a:custGeom>
              <a:avLst/>
              <a:gdLst/>
              <a:ahLst/>
              <a:cxnLst/>
              <a:rect l="0" t="0" r="0" b="0"/>
              <a:pathLst>
                <a:path w="45" h="239">
                  <a:moveTo>
                    <a:pt x="7" y="7"/>
                  </a:moveTo>
                  <a:lnTo>
                    <a:pt x="7" y="217"/>
                  </a:lnTo>
                  <a:moveTo>
                    <a:pt x="7" y="232"/>
                  </a:moveTo>
                  <a:lnTo>
                    <a:pt x="37" y="232"/>
                  </a:lnTo>
                  <a:moveTo>
                    <a:pt x="7" y="127"/>
                  </a:moveTo>
                  <a:lnTo>
                    <a:pt x="37" y="127"/>
                  </a:lnTo>
                  <a:moveTo>
                    <a:pt x="7" y="7"/>
                  </a:moveTo>
                  <a:lnTo>
                    <a:pt x="37" y="7"/>
                  </a:lnTo>
                </a:path>
              </a:pathLst>
            </a:custGeom>
            <a:noFill/>
            <a:ln w="9440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421" name="path"/>
            <p:cNvSpPr/>
            <p:nvPr/>
          </p:nvSpPr>
          <p:spPr>
            <a:xfrm>
              <a:off x="0" y="128675"/>
              <a:ext cx="1417210" cy="28594"/>
            </a:xfrm>
            <a:custGeom>
              <a:avLst/>
              <a:gdLst/>
              <a:ahLst/>
              <a:cxnLst/>
              <a:rect l="0" t="0" r="0" b="0"/>
              <a:pathLst>
                <a:path w="2231" h="45">
                  <a:moveTo>
                    <a:pt x="0" y="22"/>
                  </a:moveTo>
                  <a:lnTo>
                    <a:pt x="2231" y="22"/>
                  </a:lnTo>
                </a:path>
              </a:pathLst>
            </a:custGeom>
            <a:noFill/>
            <a:ln w="2863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424" name="path"/>
          <p:cNvSpPr/>
          <p:nvPr/>
        </p:nvSpPr>
        <p:spPr>
          <a:xfrm>
            <a:off x="7519416" y="2730817"/>
            <a:ext cx="102806" cy="1676780"/>
          </a:xfrm>
          <a:custGeom>
            <a:avLst/>
            <a:gdLst/>
            <a:ahLst/>
            <a:cxnLst/>
            <a:rect l="0" t="0" r="0" b="0"/>
            <a:pathLst>
              <a:path w="161" h="2640">
                <a:moveTo>
                  <a:pt x="0" y="7"/>
                </a:moveTo>
                <a:lnTo>
                  <a:pt x="154" y="7"/>
                </a:lnTo>
                <a:lnTo>
                  <a:pt x="154" y="1210"/>
                </a:lnTo>
                <a:moveTo>
                  <a:pt x="154" y="1429"/>
                </a:moveTo>
                <a:lnTo>
                  <a:pt x="154" y="2633"/>
                </a:lnTo>
                <a:lnTo>
                  <a:pt x="0" y="2633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25" name="textbox 2425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536" name="group 53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2429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430" name="textbox 2430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795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E</a:t>
              </a:r>
              <a:endParaRPr lang="en-US" altLang="en-US" sz="1800" dirty="0"/>
            </a:p>
          </p:txBody>
        </p:sp>
      </p:grpSp>
      <p:sp>
        <p:nvSpPr>
          <p:cNvPr id="2431" name="textbox 2431"/>
          <p:cNvSpPr/>
          <p:nvPr/>
        </p:nvSpPr>
        <p:spPr>
          <a:xfrm>
            <a:off x="1970633" y="1431853"/>
            <a:ext cx="528319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9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技</a:t>
            </a:r>
            <a:r>
              <a:rPr sz="900" spc="9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术</a:t>
            </a:r>
            <a:r>
              <a:rPr sz="900" spc="9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特</a:t>
            </a:r>
            <a:r>
              <a:rPr sz="900" spc="8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点</a:t>
            </a:r>
            <a:endParaRPr lang="en-US" altLang="en-US" sz="900" dirty="0"/>
          </a:p>
        </p:txBody>
      </p:sp>
      <p:sp>
        <p:nvSpPr>
          <p:cNvPr id="2432" name="textbox 2432"/>
          <p:cNvSpPr/>
          <p:nvPr/>
        </p:nvSpPr>
        <p:spPr>
          <a:xfrm>
            <a:off x="5418206" y="5515274"/>
            <a:ext cx="316229" cy="2628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indent="5715" algn="l" rtl="0" eaLnBrk="0">
              <a:lnSpc>
                <a:spcPct val="111000"/>
              </a:lnSpc>
            </a:pPr>
            <a:r>
              <a:rPr sz="7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Dustri</a:t>
            </a:r>
            <a:r>
              <a:rPr sz="7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7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7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资</a:t>
            </a:r>
            <a:r>
              <a:rPr sz="7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助</a:t>
            </a:r>
            <a:endParaRPr lang="en-US" altLang="en-US" sz="700" dirty="0"/>
          </a:p>
        </p:txBody>
      </p:sp>
      <p:sp>
        <p:nvSpPr>
          <p:cNvPr id="2433" name="textbox 2433"/>
          <p:cNvSpPr/>
          <p:nvPr/>
        </p:nvSpPr>
        <p:spPr>
          <a:xfrm>
            <a:off x="843228" y="4587168"/>
            <a:ext cx="526415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0"/>
              </a:lnSpc>
            </a:pP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外形尺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寸</a:t>
            </a:r>
            <a:endParaRPr lang="en-US" altLang="en-US" sz="900" dirty="0"/>
          </a:p>
        </p:txBody>
      </p:sp>
      <p:sp>
        <p:nvSpPr>
          <p:cNvPr id="2434" name="textbox 2434"/>
          <p:cNvSpPr/>
          <p:nvPr/>
        </p:nvSpPr>
        <p:spPr>
          <a:xfrm>
            <a:off x="844746" y="5845408"/>
            <a:ext cx="523875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电气布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局</a:t>
            </a:r>
            <a:endParaRPr lang="en-US" altLang="en-US" sz="900" dirty="0"/>
          </a:p>
        </p:txBody>
      </p:sp>
      <p:pic>
        <p:nvPicPr>
          <p:cNvPr id="2435" name="picture 243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244600" y="2681598"/>
            <a:ext cx="551691" cy="110249"/>
          </a:xfrm>
          <a:prstGeom prst="rect">
            <a:avLst/>
          </a:prstGeom>
        </p:spPr>
      </p:pic>
      <p:pic>
        <p:nvPicPr>
          <p:cNvPr id="2436" name="picture 243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244600" y="6080880"/>
            <a:ext cx="551691" cy="110249"/>
          </a:xfrm>
          <a:prstGeom prst="rect">
            <a:avLst/>
          </a:prstGeom>
        </p:spPr>
      </p:pic>
      <p:sp>
        <p:nvSpPr>
          <p:cNvPr id="2437" name="textbox 2437"/>
          <p:cNvSpPr/>
          <p:nvPr/>
        </p:nvSpPr>
        <p:spPr>
          <a:xfrm>
            <a:off x="5418206" y="5021854"/>
            <a:ext cx="282575" cy="2628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indent="5715" algn="l" rtl="0" eaLnBrk="0">
              <a:lnSpc>
                <a:spcPct val="111000"/>
              </a:lnSpc>
            </a:pPr>
            <a:r>
              <a:rPr sz="7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Distri</a:t>
            </a:r>
            <a:r>
              <a:rPr sz="7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7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7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资</a:t>
            </a:r>
            <a:r>
              <a:rPr sz="7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助</a:t>
            </a:r>
            <a:endParaRPr lang="en-US" altLang="en-US" sz="700" dirty="0"/>
          </a:p>
        </p:txBody>
      </p:sp>
      <p:sp>
        <p:nvSpPr>
          <p:cNvPr id="2438" name="textbox 2438"/>
          <p:cNvSpPr/>
          <p:nvPr/>
        </p:nvSpPr>
        <p:spPr>
          <a:xfrm>
            <a:off x="5414777" y="4075958"/>
            <a:ext cx="282575" cy="2628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indent="5715" algn="l" rtl="0" eaLnBrk="0">
              <a:lnSpc>
                <a:spcPct val="111000"/>
              </a:lnSpc>
            </a:pPr>
            <a:r>
              <a:rPr sz="7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Distri</a:t>
            </a:r>
            <a:r>
              <a:rPr sz="7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7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7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资</a:t>
            </a:r>
            <a:r>
              <a:rPr sz="7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助</a:t>
            </a:r>
            <a:endParaRPr lang="en-US" altLang="en-US" sz="700" dirty="0"/>
          </a:p>
        </p:txBody>
      </p:sp>
      <p:sp>
        <p:nvSpPr>
          <p:cNvPr id="2439" name="textbox 2439"/>
          <p:cNvSpPr/>
          <p:nvPr/>
        </p:nvSpPr>
        <p:spPr>
          <a:xfrm>
            <a:off x="7354138" y="3088002"/>
            <a:ext cx="221615" cy="2603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indent="3175" algn="l" rtl="0" eaLnBrk="0">
              <a:lnSpc>
                <a:spcPct val="110000"/>
              </a:lnSpc>
            </a:pPr>
            <a:r>
              <a:rPr sz="7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</a:t>
            </a:r>
            <a:r>
              <a:rPr sz="7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效</a:t>
            </a:r>
            <a:r>
              <a:rPr sz="7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7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载</a:t>
            </a:r>
            <a:r>
              <a:rPr sz="7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荷</a:t>
            </a:r>
            <a:endParaRPr lang="en-US" altLang="en-US" sz="700" dirty="0"/>
          </a:p>
        </p:txBody>
      </p:sp>
      <p:sp>
        <p:nvSpPr>
          <p:cNvPr id="2444" name="textbox 2444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23</a:t>
            </a:r>
            <a:endParaRPr lang="en-US" altLang="en-US" sz="900" dirty="0"/>
          </a:p>
        </p:txBody>
      </p:sp>
      <p:sp>
        <p:nvSpPr>
          <p:cNvPr id="2445" name="textbox 2445"/>
          <p:cNvSpPr/>
          <p:nvPr/>
        </p:nvSpPr>
        <p:spPr>
          <a:xfrm>
            <a:off x="5417584" y="3131309"/>
            <a:ext cx="212725" cy="1352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60"/>
              </a:lnSpc>
            </a:pPr>
            <a:r>
              <a:rPr sz="7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区</a:t>
            </a:r>
            <a:r>
              <a:rPr sz="7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划</a:t>
            </a:r>
            <a:endParaRPr lang="en-US" altLang="en-US" sz="700" dirty="0"/>
          </a:p>
        </p:txBody>
      </p:sp>
      <p:sp>
        <p:nvSpPr>
          <p:cNvPr id="2446" name="path"/>
          <p:cNvSpPr/>
          <p:nvPr/>
        </p:nvSpPr>
        <p:spPr>
          <a:xfrm>
            <a:off x="7614194" y="2341079"/>
            <a:ext cx="86793" cy="158065"/>
          </a:xfrm>
          <a:custGeom>
            <a:avLst/>
            <a:gdLst/>
            <a:ahLst/>
            <a:cxnLst/>
            <a:rect l="0" t="0" r="0" b="0"/>
            <a:pathLst>
              <a:path w="136" h="248">
                <a:moveTo>
                  <a:pt x="5" y="5"/>
                </a:moveTo>
                <a:lnTo>
                  <a:pt x="131" y="124"/>
                </a:lnTo>
                <a:lnTo>
                  <a:pt x="5" y="243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47" name="path"/>
          <p:cNvSpPr/>
          <p:nvPr/>
        </p:nvSpPr>
        <p:spPr>
          <a:xfrm>
            <a:off x="7614342" y="3496138"/>
            <a:ext cx="86497" cy="146139"/>
          </a:xfrm>
          <a:custGeom>
            <a:avLst/>
            <a:gdLst/>
            <a:ahLst/>
            <a:cxnLst/>
            <a:rect l="0" t="0" r="0" b="0"/>
            <a:pathLst>
              <a:path w="136" h="230">
                <a:moveTo>
                  <a:pt x="4" y="5"/>
                </a:moveTo>
                <a:lnTo>
                  <a:pt x="131" y="115"/>
                </a:lnTo>
                <a:lnTo>
                  <a:pt x="4" y="224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48" name="path"/>
          <p:cNvSpPr/>
          <p:nvPr/>
        </p:nvSpPr>
        <p:spPr>
          <a:xfrm>
            <a:off x="6249923" y="3596640"/>
            <a:ext cx="65532" cy="65532"/>
          </a:xfrm>
          <a:custGeom>
            <a:avLst/>
            <a:gdLst/>
            <a:ahLst/>
            <a:cxnLst/>
            <a:rect l="0" t="0" r="0" b="0"/>
            <a:pathLst>
              <a:path w="103" h="103">
                <a:moveTo>
                  <a:pt x="0" y="51"/>
                </a:moveTo>
                <a:cubicBezTo>
                  <a:pt x="0" y="23"/>
                  <a:pt x="23" y="0"/>
                  <a:pt x="51" y="0"/>
                </a:cubicBezTo>
                <a:cubicBezTo>
                  <a:pt x="80" y="0"/>
                  <a:pt x="103" y="23"/>
                  <a:pt x="103" y="51"/>
                </a:cubicBezTo>
                <a:cubicBezTo>
                  <a:pt x="103" y="80"/>
                  <a:pt x="80" y="103"/>
                  <a:pt x="51" y="103"/>
                </a:cubicBezTo>
                <a:cubicBezTo>
                  <a:pt x="23" y="103"/>
                  <a:pt x="0" y="80"/>
                  <a:pt x="0" y="51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49" name="path"/>
          <p:cNvSpPr/>
          <p:nvPr/>
        </p:nvSpPr>
        <p:spPr>
          <a:xfrm>
            <a:off x="6211823" y="4648200"/>
            <a:ext cx="64008" cy="65532"/>
          </a:xfrm>
          <a:custGeom>
            <a:avLst/>
            <a:gdLst/>
            <a:ahLst/>
            <a:cxnLst/>
            <a:rect l="0" t="0" r="0" b="0"/>
            <a:pathLst>
              <a:path w="100" h="103">
                <a:moveTo>
                  <a:pt x="0" y="51"/>
                </a:moveTo>
                <a:cubicBezTo>
                  <a:pt x="0" y="23"/>
                  <a:pt x="22" y="0"/>
                  <a:pt x="50" y="0"/>
                </a:cubicBezTo>
                <a:cubicBezTo>
                  <a:pt x="78" y="0"/>
                  <a:pt x="100" y="23"/>
                  <a:pt x="100" y="51"/>
                </a:cubicBezTo>
                <a:cubicBezTo>
                  <a:pt x="100" y="80"/>
                  <a:pt x="78" y="103"/>
                  <a:pt x="50" y="103"/>
                </a:cubicBezTo>
                <a:cubicBezTo>
                  <a:pt x="22" y="103"/>
                  <a:pt x="0" y="80"/>
                  <a:pt x="0" y="51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50" name="path"/>
          <p:cNvSpPr/>
          <p:nvPr/>
        </p:nvSpPr>
        <p:spPr>
          <a:xfrm>
            <a:off x="6158483" y="1735836"/>
            <a:ext cx="64008" cy="64008"/>
          </a:xfrm>
          <a:custGeom>
            <a:avLst/>
            <a:gdLst/>
            <a:ahLst/>
            <a:cxnLst/>
            <a:rect l="0" t="0" r="0" b="0"/>
            <a:pathLst>
              <a:path w="100" h="100">
                <a:moveTo>
                  <a:pt x="0" y="50"/>
                </a:moveTo>
                <a:cubicBezTo>
                  <a:pt x="0" y="22"/>
                  <a:pt x="22" y="0"/>
                  <a:pt x="50" y="0"/>
                </a:cubicBezTo>
                <a:cubicBezTo>
                  <a:pt x="78" y="0"/>
                  <a:pt x="100" y="22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ubicBezTo>
                  <a:pt x="22" y="100"/>
                  <a:pt x="0" y="78"/>
                  <a:pt x="0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51" name="path"/>
          <p:cNvSpPr/>
          <p:nvPr/>
        </p:nvSpPr>
        <p:spPr>
          <a:xfrm>
            <a:off x="6211823" y="3854196"/>
            <a:ext cx="64008" cy="64007"/>
          </a:xfrm>
          <a:custGeom>
            <a:avLst/>
            <a:gdLst/>
            <a:ahLst/>
            <a:cxnLst/>
            <a:rect l="0" t="0" r="0" b="0"/>
            <a:pathLst>
              <a:path w="100" h="100">
                <a:moveTo>
                  <a:pt x="0" y="50"/>
                </a:moveTo>
                <a:cubicBezTo>
                  <a:pt x="0" y="22"/>
                  <a:pt x="22" y="0"/>
                  <a:pt x="50" y="0"/>
                </a:cubicBezTo>
                <a:cubicBezTo>
                  <a:pt x="78" y="0"/>
                  <a:pt x="100" y="22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ubicBezTo>
                  <a:pt x="22" y="100"/>
                  <a:pt x="0" y="78"/>
                  <a:pt x="0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52" name="path"/>
          <p:cNvSpPr/>
          <p:nvPr/>
        </p:nvSpPr>
        <p:spPr>
          <a:xfrm>
            <a:off x="5954267" y="4997196"/>
            <a:ext cx="64007" cy="64007"/>
          </a:xfrm>
          <a:custGeom>
            <a:avLst/>
            <a:gdLst/>
            <a:ahLst/>
            <a:cxnLst/>
            <a:rect l="0" t="0" r="0" b="0"/>
            <a:pathLst>
              <a:path w="100" h="100">
                <a:moveTo>
                  <a:pt x="0" y="50"/>
                </a:moveTo>
                <a:cubicBezTo>
                  <a:pt x="0" y="22"/>
                  <a:pt x="22" y="0"/>
                  <a:pt x="50" y="0"/>
                </a:cubicBezTo>
                <a:cubicBezTo>
                  <a:pt x="78" y="0"/>
                  <a:pt x="100" y="22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ubicBezTo>
                  <a:pt x="22" y="100"/>
                  <a:pt x="0" y="78"/>
                  <a:pt x="0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53" name="table 2453"/>
          <p:cNvGraphicFramePr>
            <a:graphicFrameLocks noGrp="1"/>
          </p:cNvGraphicFramePr>
          <p:nvPr/>
        </p:nvGraphicFramePr>
        <p:xfrm>
          <a:off x="163449" y="937641"/>
          <a:ext cx="8636634" cy="5305425"/>
        </p:xfrm>
        <a:graphic>
          <a:graphicData uri="http://schemas.openxmlformats.org/drawingml/2006/table">
            <a:tbl>
              <a:tblPr/>
              <a:tblGrid>
                <a:gridCol w="778509"/>
                <a:gridCol w="7858125"/>
              </a:tblGrid>
              <a:tr h="31686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400" dirty="0"/>
                    </a:p>
                    <a:p>
                      <a:pPr marL="101600" algn="l" rtl="0" eaLnBrk="0">
                        <a:lnSpc>
                          <a:spcPts val="1420"/>
                        </a:lnSpc>
                        <a:spcBef>
                          <a:spcPts val="0"/>
                        </a:spcBef>
                      </a:pPr>
                      <a:r>
                        <a:rPr sz="1100" spc="8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基本</a:t>
                      </a:r>
                      <a:r>
                        <a:rPr sz="11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</a:t>
                      </a:r>
                      <a:r>
                        <a:rPr sz="1100" spc="8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特</a:t>
                      </a:r>
                      <a:r>
                        <a:rPr sz="1100" spc="2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点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C7E0FB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C7E0FB"/>
                    </a:solidFill>
                  </a:tcPr>
                </a:tc>
              </a:tr>
              <a:tr h="49885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200" dirty="0"/>
                    </a:p>
                    <a:p>
                      <a:pPr marL="4979670" algn="l" rtl="0" eaLnBrk="0">
                        <a:lnSpc>
                          <a:spcPts val="1420"/>
                        </a:lnSpc>
                        <a:spcBef>
                          <a:spcPts val="0"/>
                        </a:spcBef>
                      </a:pPr>
                      <a:r>
                        <a:rPr sz="1100" spc="7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取</a:t>
                      </a:r>
                      <a:r>
                        <a:rPr sz="1100" spc="7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</a:t>
                      </a:r>
                      <a:r>
                        <a:rPr sz="1100" spc="7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率</a:t>
                      </a:r>
                      <a:r>
                        <a:rPr sz="1100" b="1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100" spc="7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r>
                        <a:rPr sz="1100" spc="1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配</a:t>
                      </a:r>
                      <a:endParaRPr lang="en-US" altLang="en-US" sz="1100" dirty="0"/>
                    </a:p>
                    <a:p>
                      <a:pPr marL="40005" algn="l" rtl="0" eaLnBrk="0">
                        <a:lnSpc>
                          <a:spcPts val="1415"/>
                        </a:lnSpc>
                        <a:spcBef>
                          <a:spcPts val="130"/>
                        </a:spcBef>
                      </a:pPr>
                      <a:r>
                        <a:rPr sz="1100" spc="2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</a:t>
                      </a:r>
                      <a:r>
                        <a:rPr sz="1100" spc="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户</a:t>
                      </a:r>
                      <a:r>
                        <a:rPr sz="1100" spc="2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决定</a:t>
                      </a:r>
                      <a:r>
                        <a:rPr sz="11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</a:t>
                      </a:r>
                      <a:r>
                        <a:rPr sz="1100" spc="2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1100" spc="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r>
                        <a:rPr sz="1100" spc="2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特点</a:t>
                      </a:r>
                      <a:r>
                        <a:rPr sz="11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</a:t>
                      </a:r>
                      <a:r>
                        <a:rPr sz="1100" spc="20" dirty="0">
                          <a:ln w="426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特征</a:t>
                      </a:r>
                      <a:r>
                        <a:rPr sz="11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</a:t>
                      </a:r>
                      <a:r>
                        <a:rPr sz="11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百分比</a:t>
                      </a:r>
                      <a:endParaRPr lang="en-US" altLang="en-US" sz="1100" dirty="0"/>
                    </a:p>
                    <a:p>
                      <a:pPr marL="2622550" algn="l" rtl="0" eaLnBrk="0">
                        <a:lnSpc>
                          <a:spcPts val="1425"/>
                        </a:lnSpc>
                        <a:spcBef>
                          <a:spcPts val="610"/>
                        </a:spcBef>
                      </a:pPr>
                      <a:r>
                        <a:rPr sz="11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宽、深、长</a:t>
                      </a:r>
                      <a:r>
                        <a:rPr sz="11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形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marL="2622550" algn="l" rtl="0" eaLnBrk="0">
                        <a:lnSpc>
                          <a:spcPts val="142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单面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，双面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50000"/>
                        </a:lnSpc>
                      </a:pPr>
                      <a:endParaRPr lang="en-US" altLang="en-US" sz="1000" dirty="0"/>
                    </a:p>
                    <a:p>
                      <a:pPr marL="2625725" algn="l" rtl="0" eaLnBrk="0">
                        <a:lnSpc>
                          <a:spcPts val="1420"/>
                        </a:lnSpc>
                        <a:spcBef>
                          <a:spcPts val="335"/>
                        </a:spcBef>
                      </a:pPr>
                      <a:r>
                        <a:rPr sz="11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35-40</a:t>
                      </a:r>
                      <a:r>
                        <a:rPr sz="11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升</a:t>
                      </a:r>
                      <a:r>
                        <a:rPr sz="11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1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钟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38000"/>
                        </a:lnSpc>
                      </a:pPr>
                      <a:endParaRPr lang="en-US" altLang="en-US" sz="1000" dirty="0"/>
                    </a:p>
                    <a:p>
                      <a:pPr marL="6604635" algn="l" rtl="0" eaLnBrk="0">
                        <a:lnSpc>
                          <a:spcPts val="855"/>
                        </a:lnSpc>
                        <a:spcBef>
                          <a:spcPts val="220"/>
                        </a:spcBef>
                      </a:pP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流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程</a:t>
                      </a:r>
                      <a:endParaRPr lang="en-US" altLang="en-US" sz="700" dirty="0"/>
                    </a:p>
                    <a:p>
                      <a:pPr marL="2635885" algn="l" rtl="0" eaLnBrk="0">
                        <a:lnSpc>
                          <a:spcPct val="99000"/>
                        </a:lnSpc>
                        <a:spcBef>
                          <a:spcPts val="1475"/>
                        </a:spcBef>
                      </a:pP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</a:t>
                      </a: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170</a:t>
                      </a: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18</a:t>
                      </a:r>
                      <a:r>
                        <a:rPr sz="11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巴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marL="1139825" algn="l" rtl="0" eaLnBrk="0">
                        <a:lnSpc>
                          <a:spcPts val="1420"/>
                        </a:lnSpc>
                        <a:spcBef>
                          <a:spcPts val="330"/>
                        </a:spcBef>
                      </a:pP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标准、稳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健性</a:t>
                      </a:r>
                      <a:endParaRPr lang="en-US" altLang="en-US" sz="1100" dirty="0"/>
                    </a:p>
                    <a:p>
                      <a:pPr algn="r" rtl="0" eaLnBrk="0">
                        <a:lnSpc>
                          <a:spcPts val="1415"/>
                        </a:lnSpc>
                        <a:spcBef>
                          <a:spcPts val="1380"/>
                        </a:spcBef>
                      </a:pPr>
                      <a:r>
                        <a:rPr sz="11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基于客户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</a:t>
                      </a:r>
                      <a:endParaRPr lang="en-US" altLang="en-US" sz="1100" dirty="0"/>
                    </a:p>
                    <a:p>
                      <a:pPr marL="6918325" indent="2540" algn="l" rtl="0" eaLnBrk="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定的高差</a:t>
                      </a:r>
                      <a:r>
                        <a:rPr sz="11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异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11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454" name="table 2454"/>
          <p:cNvGraphicFramePr>
            <a:graphicFrameLocks noGrp="1"/>
          </p:cNvGraphicFramePr>
          <p:nvPr/>
        </p:nvGraphicFramePr>
        <p:xfrm>
          <a:off x="2081022" y="2182749"/>
          <a:ext cx="6623050" cy="1042670"/>
        </p:xfrm>
        <a:graphic>
          <a:graphicData uri="http://schemas.openxmlformats.org/drawingml/2006/table">
            <a:tbl>
              <a:tblPr/>
              <a:tblGrid>
                <a:gridCol w="1017905"/>
                <a:gridCol w="1851025"/>
                <a:gridCol w="3754120"/>
              </a:tblGrid>
              <a:tr h="10426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600" dirty="0"/>
                    </a:p>
                    <a:p>
                      <a:pPr marL="2540" algn="l" rtl="0" eaLnBrk="0">
                        <a:lnSpc>
                          <a:spcPts val="1425"/>
                        </a:lnSpc>
                        <a:spcBef>
                          <a:spcPts val="5"/>
                        </a:spcBef>
                      </a:pPr>
                      <a:r>
                        <a:rPr sz="11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车身尺</a:t>
                      </a:r>
                      <a:r>
                        <a:rPr sz="11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寸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600" dirty="0"/>
                    </a:p>
                    <a:p>
                      <a:pPr marL="468630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1800" spc="-20" baseline="-3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11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800" spc="-20" baseline="-3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</a:t>
                      </a:r>
                      <a:r>
                        <a:rPr sz="11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800" spc="-20" baseline="-3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200" spc="0" baseline="17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m2</a:t>
                      </a:r>
                      <a:endParaRPr lang="en-US" altLang="en-US" sz="78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500" dirty="0"/>
                    </a:p>
                    <a:p>
                      <a:pPr marL="955675" algn="l" rtl="0" eaLnBrk="0">
                        <a:lnSpc>
                          <a:spcPts val="865"/>
                        </a:lnSpc>
                      </a:pP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销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77000"/>
                        </a:lnSpc>
                      </a:pPr>
                      <a:endParaRPr lang="en-US" altLang="en-US" sz="100" dirty="0"/>
                    </a:p>
                    <a:p>
                      <a:pPr marL="2187575" algn="l" rtl="0" eaLnBrk="0">
                        <a:lnSpc>
                          <a:spcPts val="850"/>
                        </a:lnSpc>
                        <a:spcBef>
                          <a:spcPts val="0"/>
                        </a:spcBef>
                      </a:pPr>
                      <a:r>
                        <a:rPr sz="7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机身尺寸</a:t>
                      </a:r>
                      <a:r>
                        <a:rPr sz="7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达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455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56" name="rect"/>
          <p:cNvSpPr/>
          <p:nvPr/>
        </p:nvSpPr>
        <p:spPr>
          <a:xfrm>
            <a:off x="267461" y="1730502"/>
            <a:ext cx="635508" cy="440740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457" name="table 2457"/>
          <p:cNvGraphicFramePr>
            <a:graphicFrameLocks noGrp="1"/>
          </p:cNvGraphicFramePr>
          <p:nvPr/>
        </p:nvGraphicFramePr>
        <p:xfrm>
          <a:off x="257936" y="1720977"/>
          <a:ext cx="654050" cy="4425315"/>
        </p:xfrm>
        <a:graphic>
          <a:graphicData uri="http://schemas.openxmlformats.org/drawingml/2006/table">
            <a:tbl>
              <a:tblPr/>
              <a:tblGrid>
                <a:gridCol w="654050"/>
              </a:tblGrid>
              <a:tr h="44062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marL="53340" algn="l" rtl="0" eaLnBrk="0">
                        <a:lnSpc>
                          <a:spcPts val="1370"/>
                        </a:lnSpc>
                        <a:spcBef>
                          <a:spcPts val="0"/>
                        </a:spcBef>
                      </a:pPr>
                      <a:r>
                        <a:rPr sz="11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第三</a:t>
                      </a:r>
                      <a:r>
                        <a:rPr sz="1100" spc="6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级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2458" name="textbox 2458"/>
          <p:cNvSpPr/>
          <p:nvPr/>
        </p:nvSpPr>
        <p:spPr>
          <a:xfrm>
            <a:off x="463415" y="255327"/>
            <a:ext cx="2189479" cy="57848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5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101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客户决策旅程的例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子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叉车</a:t>
            </a:r>
            <a:r>
              <a:rPr sz="1800" b="1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(2/2</a:t>
            </a:r>
            <a:r>
              <a:rPr sz="1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800" dirty="0"/>
          </a:p>
        </p:txBody>
      </p:sp>
      <p:grpSp>
        <p:nvGrpSpPr>
          <p:cNvPr id="538" name="group 538"/>
          <p:cNvGrpSpPr/>
          <p:nvPr/>
        </p:nvGrpSpPr>
        <p:grpSpPr>
          <a:xfrm rot="21600000">
            <a:off x="6904147" y="2517365"/>
            <a:ext cx="256470" cy="295058"/>
            <a:chOff x="0" y="0"/>
            <a:chExt cx="256470" cy="295058"/>
          </a:xfrm>
        </p:grpSpPr>
        <p:sp>
          <p:nvSpPr>
            <p:cNvPr id="2459" name="path"/>
            <p:cNvSpPr/>
            <p:nvPr/>
          </p:nvSpPr>
          <p:spPr>
            <a:xfrm>
              <a:off x="0" y="276205"/>
              <a:ext cx="113881" cy="18853"/>
            </a:xfrm>
            <a:custGeom>
              <a:avLst/>
              <a:gdLst/>
              <a:ahLst/>
              <a:cxnLst/>
              <a:rect l="0" t="0" r="0" b="0"/>
              <a:pathLst>
                <a:path w="179" h="29">
                  <a:moveTo>
                    <a:pt x="7" y="22"/>
                  </a:moveTo>
                  <a:lnTo>
                    <a:pt x="171" y="22"/>
                  </a:lnTo>
                  <a:lnTo>
                    <a:pt x="171" y="7"/>
                  </a:lnTo>
                  <a:lnTo>
                    <a:pt x="7" y="7"/>
                  </a:lnTo>
                  <a:lnTo>
                    <a:pt x="7" y="2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4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460" name="path"/>
            <p:cNvSpPr/>
            <p:nvPr/>
          </p:nvSpPr>
          <p:spPr>
            <a:xfrm>
              <a:off x="142588" y="0"/>
              <a:ext cx="113882" cy="295058"/>
            </a:xfrm>
            <a:custGeom>
              <a:avLst/>
              <a:gdLst/>
              <a:ahLst/>
              <a:cxnLst/>
              <a:rect l="0" t="0" r="0" b="0"/>
              <a:pathLst>
                <a:path w="179" h="464">
                  <a:moveTo>
                    <a:pt x="7" y="457"/>
                  </a:moveTo>
                  <a:lnTo>
                    <a:pt x="171" y="457"/>
                  </a:lnTo>
                  <a:lnTo>
                    <a:pt x="171" y="7"/>
                  </a:lnTo>
                  <a:lnTo>
                    <a:pt x="7" y="7"/>
                  </a:lnTo>
                  <a:lnTo>
                    <a:pt x="7" y="457"/>
                  </a:lnTo>
                  <a:close/>
                </a:path>
              </a:pathLst>
            </a:custGeom>
            <a:noFill/>
            <a:ln w="944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461" name="path"/>
          <p:cNvSpPr/>
          <p:nvPr/>
        </p:nvSpPr>
        <p:spPr>
          <a:xfrm>
            <a:off x="5924324" y="2793570"/>
            <a:ext cx="114196" cy="18853"/>
          </a:xfrm>
          <a:custGeom>
            <a:avLst/>
            <a:gdLst/>
            <a:ahLst/>
            <a:cxnLst/>
            <a:rect l="0" t="0" r="0" b="0"/>
            <a:pathLst>
              <a:path w="179" h="29">
                <a:moveTo>
                  <a:pt x="7" y="22"/>
                </a:moveTo>
                <a:lnTo>
                  <a:pt x="172" y="22"/>
                </a:lnTo>
                <a:lnTo>
                  <a:pt x="172" y="7"/>
                </a:lnTo>
                <a:lnTo>
                  <a:pt x="7" y="7"/>
                </a:lnTo>
                <a:lnTo>
                  <a:pt x="7" y="2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2" name="path"/>
          <p:cNvSpPr/>
          <p:nvPr/>
        </p:nvSpPr>
        <p:spPr>
          <a:xfrm>
            <a:off x="6485530" y="2650597"/>
            <a:ext cx="256785" cy="161826"/>
          </a:xfrm>
          <a:custGeom>
            <a:avLst/>
            <a:gdLst/>
            <a:ahLst/>
            <a:cxnLst/>
            <a:rect l="0" t="0" r="0" b="0"/>
            <a:pathLst>
              <a:path w="404" h="254">
                <a:moveTo>
                  <a:pt x="7" y="247"/>
                </a:moveTo>
                <a:lnTo>
                  <a:pt x="172" y="247"/>
                </a:lnTo>
                <a:lnTo>
                  <a:pt x="172" y="7"/>
                </a:lnTo>
                <a:lnTo>
                  <a:pt x="7" y="7"/>
                </a:lnTo>
                <a:lnTo>
                  <a:pt x="7" y="247"/>
                </a:lnTo>
                <a:close/>
              </a:path>
              <a:path w="404" h="254">
                <a:moveTo>
                  <a:pt x="232" y="247"/>
                </a:moveTo>
                <a:lnTo>
                  <a:pt x="396" y="247"/>
                </a:lnTo>
                <a:lnTo>
                  <a:pt x="396" y="7"/>
                </a:lnTo>
                <a:lnTo>
                  <a:pt x="232" y="7"/>
                </a:lnTo>
                <a:lnTo>
                  <a:pt x="232" y="24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3" name="path"/>
          <p:cNvSpPr/>
          <p:nvPr/>
        </p:nvSpPr>
        <p:spPr>
          <a:xfrm>
            <a:off x="7331850" y="2736381"/>
            <a:ext cx="247447" cy="76043"/>
          </a:xfrm>
          <a:custGeom>
            <a:avLst/>
            <a:gdLst/>
            <a:ahLst/>
            <a:cxnLst/>
            <a:rect l="0" t="0" r="0" b="0"/>
            <a:pathLst>
              <a:path w="389" h="119">
                <a:moveTo>
                  <a:pt x="7" y="112"/>
                </a:moveTo>
                <a:lnTo>
                  <a:pt x="157" y="112"/>
                </a:lnTo>
                <a:lnTo>
                  <a:pt x="157" y="7"/>
                </a:lnTo>
                <a:lnTo>
                  <a:pt x="7" y="7"/>
                </a:lnTo>
                <a:lnTo>
                  <a:pt x="7" y="112"/>
                </a:lnTo>
                <a:close/>
              </a:path>
              <a:path w="389" h="119">
                <a:moveTo>
                  <a:pt x="217" y="112"/>
                </a:moveTo>
                <a:lnTo>
                  <a:pt x="382" y="112"/>
                </a:lnTo>
                <a:lnTo>
                  <a:pt x="382" y="52"/>
                </a:lnTo>
                <a:lnTo>
                  <a:pt x="217" y="52"/>
                </a:lnTo>
                <a:lnTo>
                  <a:pt x="217" y="11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4" name="path"/>
          <p:cNvSpPr/>
          <p:nvPr/>
        </p:nvSpPr>
        <p:spPr>
          <a:xfrm>
            <a:off x="6209817" y="2793570"/>
            <a:ext cx="104417" cy="18853"/>
          </a:xfrm>
          <a:custGeom>
            <a:avLst/>
            <a:gdLst/>
            <a:ahLst/>
            <a:cxnLst/>
            <a:rect l="0" t="0" r="0" b="0"/>
            <a:pathLst>
              <a:path w="164" h="29">
                <a:moveTo>
                  <a:pt x="7" y="22"/>
                </a:moveTo>
                <a:lnTo>
                  <a:pt x="156" y="22"/>
                </a:lnTo>
                <a:lnTo>
                  <a:pt x="156" y="7"/>
                </a:lnTo>
                <a:lnTo>
                  <a:pt x="7" y="7"/>
                </a:lnTo>
                <a:lnTo>
                  <a:pt x="7" y="2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4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5" name="rect"/>
          <p:cNvSpPr/>
          <p:nvPr/>
        </p:nvSpPr>
        <p:spPr>
          <a:xfrm>
            <a:off x="6066912" y="2641170"/>
            <a:ext cx="104733" cy="161826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6" name="rect"/>
          <p:cNvSpPr/>
          <p:nvPr/>
        </p:nvSpPr>
        <p:spPr>
          <a:xfrm>
            <a:off x="6342941" y="2517365"/>
            <a:ext cx="113881" cy="29505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7" name="path"/>
          <p:cNvSpPr/>
          <p:nvPr/>
        </p:nvSpPr>
        <p:spPr>
          <a:xfrm>
            <a:off x="6342941" y="2517365"/>
            <a:ext cx="113881" cy="295058"/>
          </a:xfrm>
          <a:custGeom>
            <a:avLst/>
            <a:gdLst/>
            <a:ahLst/>
            <a:cxnLst/>
            <a:rect l="0" t="0" r="0" b="0"/>
            <a:pathLst>
              <a:path w="179" h="464">
                <a:moveTo>
                  <a:pt x="7" y="457"/>
                </a:moveTo>
                <a:lnTo>
                  <a:pt x="171" y="457"/>
                </a:lnTo>
                <a:lnTo>
                  <a:pt x="171" y="7"/>
                </a:lnTo>
                <a:lnTo>
                  <a:pt x="7" y="7"/>
                </a:lnTo>
                <a:lnTo>
                  <a:pt x="7" y="457"/>
                </a:lnTo>
                <a:close/>
              </a:path>
            </a:pathLst>
          </a:custGeom>
          <a:noFill/>
          <a:ln w="944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8" name="path"/>
          <p:cNvSpPr/>
          <p:nvPr/>
        </p:nvSpPr>
        <p:spPr>
          <a:xfrm>
            <a:off x="7046735" y="2517365"/>
            <a:ext cx="113882" cy="295058"/>
          </a:xfrm>
          <a:custGeom>
            <a:avLst/>
            <a:gdLst/>
            <a:ahLst/>
            <a:cxnLst/>
            <a:rect l="0" t="0" r="0" b="0"/>
            <a:pathLst>
              <a:path w="179" h="464">
                <a:moveTo>
                  <a:pt x="7" y="457"/>
                </a:moveTo>
                <a:moveTo>
                  <a:pt x="7" y="457"/>
                </a:moveTo>
                <a:lnTo>
                  <a:pt x="171" y="457"/>
                </a:lnTo>
                <a:lnTo>
                  <a:pt x="171" y="7"/>
                </a:lnTo>
                <a:lnTo>
                  <a:pt x="7" y="7"/>
                </a:lnTo>
                <a:lnTo>
                  <a:pt x="7" y="45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469" name="picture 246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5905396" y="2488770"/>
            <a:ext cx="1683302" cy="328367"/>
          </a:xfrm>
          <a:prstGeom prst="rect">
            <a:avLst/>
          </a:prstGeom>
        </p:spPr>
      </p:pic>
      <p:sp>
        <p:nvSpPr>
          <p:cNvPr id="2470" name="path"/>
          <p:cNvSpPr/>
          <p:nvPr/>
        </p:nvSpPr>
        <p:spPr>
          <a:xfrm>
            <a:off x="6392703" y="4241449"/>
            <a:ext cx="722686" cy="56875"/>
          </a:xfrm>
          <a:custGeom>
            <a:avLst/>
            <a:gdLst/>
            <a:ahLst/>
            <a:cxnLst/>
            <a:rect l="0" t="0" r="0" b="0"/>
            <a:pathLst>
              <a:path w="1138" h="89">
                <a:moveTo>
                  <a:pt x="7" y="82"/>
                </a:moveTo>
                <a:moveTo>
                  <a:pt x="7" y="82"/>
                </a:moveTo>
                <a:lnTo>
                  <a:pt x="471" y="82"/>
                </a:lnTo>
                <a:lnTo>
                  <a:pt x="471" y="7"/>
                </a:lnTo>
                <a:lnTo>
                  <a:pt x="7" y="7"/>
                </a:lnTo>
                <a:lnTo>
                  <a:pt x="7" y="82"/>
                </a:lnTo>
                <a:close/>
              </a:path>
              <a:path w="1138" h="89">
                <a:moveTo>
                  <a:pt x="651" y="82"/>
                </a:moveTo>
                <a:moveTo>
                  <a:pt x="651" y="82"/>
                </a:moveTo>
                <a:lnTo>
                  <a:pt x="1130" y="82"/>
                </a:lnTo>
                <a:lnTo>
                  <a:pt x="1130" y="7"/>
                </a:lnTo>
                <a:lnTo>
                  <a:pt x="651" y="7"/>
                </a:lnTo>
                <a:lnTo>
                  <a:pt x="651" y="8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71" name="rect"/>
          <p:cNvSpPr/>
          <p:nvPr/>
        </p:nvSpPr>
        <p:spPr>
          <a:xfrm>
            <a:off x="7220073" y="4003266"/>
            <a:ext cx="303957" cy="29505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72" name="path"/>
          <p:cNvSpPr/>
          <p:nvPr/>
        </p:nvSpPr>
        <p:spPr>
          <a:xfrm>
            <a:off x="5974604" y="4050714"/>
            <a:ext cx="313732" cy="247610"/>
          </a:xfrm>
          <a:custGeom>
            <a:avLst/>
            <a:gdLst/>
            <a:ahLst/>
            <a:cxnLst/>
            <a:rect l="0" t="0" r="0" b="0"/>
            <a:pathLst>
              <a:path w="494" h="389">
                <a:moveTo>
                  <a:pt x="7" y="382"/>
                </a:moveTo>
                <a:moveTo>
                  <a:pt x="7" y="382"/>
                </a:moveTo>
                <a:lnTo>
                  <a:pt x="486" y="382"/>
                </a:lnTo>
                <a:lnTo>
                  <a:pt x="486" y="7"/>
                </a:lnTo>
                <a:lnTo>
                  <a:pt x="7" y="7"/>
                </a:lnTo>
                <a:lnTo>
                  <a:pt x="7" y="38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473" name="picture 247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5917533" y="3974671"/>
            <a:ext cx="1654107" cy="328366"/>
          </a:xfrm>
          <a:prstGeom prst="rect">
            <a:avLst/>
          </a:prstGeom>
        </p:spPr>
      </p:pic>
      <p:grpSp>
        <p:nvGrpSpPr>
          <p:cNvPr id="540" name="group 540"/>
          <p:cNvGrpSpPr/>
          <p:nvPr/>
        </p:nvGrpSpPr>
        <p:grpSpPr>
          <a:xfrm rot="21600000">
            <a:off x="5918001" y="4654941"/>
            <a:ext cx="1679888" cy="209589"/>
            <a:chOff x="0" y="0"/>
            <a:chExt cx="1679888" cy="209589"/>
          </a:xfrm>
        </p:grpSpPr>
        <p:sp>
          <p:nvSpPr>
            <p:cNvPr id="2474" name="path"/>
            <p:cNvSpPr/>
            <p:nvPr/>
          </p:nvSpPr>
          <p:spPr>
            <a:xfrm>
              <a:off x="0" y="0"/>
              <a:ext cx="95297" cy="209588"/>
            </a:xfrm>
            <a:custGeom>
              <a:avLst/>
              <a:gdLst/>
              <a:ahLst/>
              <a:cxnLst/>
              <a:rect l="0" t="0" r="0" b="0"/>
              <a:pathLst>
                <a:path w="150" h="330">
                  <a:moveTo>
                    <a:pt x="7" y="322"/>
                  </a:moveTo>
                  <a:lnTo>
                    <a:pt x="142" y="322"/>
                  </a:lnTo>
                  <a:lnTo>
                    <a:pt x="142" y="7"/>
                  </a:lnTo>
                  <a:lnTo>
                    <a:pt x="7" y="7"/>
                  </a:lnTo>
                  <a:lnTo>
                    <a:pt x="7" y="32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6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475" name="path"/>
            <p:cNvSpPr/>
            <p:nvPr/>
          </p:nvSpPr>
          <p:spPr>
            <a:xfrm>
              <a:off x="85799" y="0"/>
              <a:ext cx="1594089" cy="209589"/>
            </a:xfrm>
            <a:custGeom>
              <a:avLst/>
              <a:gdLst/>
              <a:ahLst/>
              <a:cxnLst/>
              <a:rect l="0" t="0" r="0" b="0"/>
              <a:pathLst>
                <a:path w="2510" h="330">
                  <a:moveTo>
                    <a:pt x="7" y="322"/>
                  </a:moveTo>
                  <a:moveTo>
                    <a:pt x="7" y="322"/>
                  </a:moveTo>
                  <a:lnTo>
                    <a:pt x="1586" y="322"/>
                  </a:lnTo>
                  <a:lnTo>
                    <a:pt x="1586" y="7"/>
                  </a:lnTo>
                  <a:lnTo>
                    <a:pt x="7" y="7"/>
                  </a:lnTo>
                  <a:lnTo>
                    <a:pt x="7" y="322"/>
                  </a:lnTo>
                  <a:close/>
                </a:path>
                <a:path w="2510" h="330">
                  <a:moveTo>
                    <a:pt x="1586" y="322"/>
                  </a:moveTo>
                  <a:moveTo>
                    <a:pt x="1586" y="322"/>
                  </a:moveTo>
                  <a:lnTo>
                    <a:pt x="2502" y="322"/>
                  </a:lnTo>
                  <a:lnTo>
                    <a:pt x="2502" y="7"/>
                  </a:lnTo>
                  <a:lnTo>
                    <a:pt x="1586" y="7"/>
                  </a:lnTo>
                  <a:lnTo>
                    <a:pt x="1586" y="32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476" name="picture 247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5903754" y="4616919"/>
            <a:ext cx="1694135" cy="285946"/>
          </a:xfrm>
          <a:prstGeom prst="rect">
            <a:avLst/>
          </a:prstGeom>
        </p:spPr>
      </p:pic>
      <p:sp>
        <p:nvSpPr>
          <p:cNvPr id="2477" name="path"/>
          <p:cNvSpPr/>
          <p:nvPr/>
        </p:nvSpPr>
        <p:spPr>
          <a:xfrm>
            <a:off x="5918001" y="1764792"/>
            <a:ext cx="1679888" cy="209589"/>
          </a:xfrm>
          <a:custGeom>
            <a:avLst/>
            <a:gdLst/>
            <a:ahLst/>
            <a:cxnLst/>
            <a:rect l="0" t="0" r="0" b="0"/>
            <a:pathLst>
              <a:path w="2645" h="330">
                <a:moveTo>
                  <a:pt x="7" y="322"/>
                </a:moveTo>
                <a:moveTo>
                  <a:pt x="7" y="322"/>
                </a:moveTo>
                <a:lnTo>
                  <a:pt x="804" y="322"/>
                </a:lnTo>
                <a:lnTo>
                  <a:pt x="804" y="7"/>
                </a:lnTo>
                <a:lnTo>
                  <a:pt x="7" y="7"/>
                </a:lnTo>
                <a:lnTo>
                  <a:pt x="7" y="322"/>
                </a:lnTo>
                <a:close/>
              </a:path>
              <a:path w="2645" h="330">
                <a:moveTo>
                  <a:pt x="804" y="322"/>
                </a:moveTo>
                <a:moveTo>
                  <a:pt x="804" y="322"/>
                </a:moveTo>
                <a:lnTo>
                  <a:pt x="1195" y="322"/>
                </a:lnTo>
                <a:lnTo>
                  <a:pt x="1195" y="7"/>
                </a:lnTo>
                <a:lnTo>
                  <a:pt x="804" y="7"/>
                </a:lnTo>
                <a:lnTo>
                  <a:pt x="804" y="322"/>
                </a:lnTo>
                <a:close/>
              </a:path>
              <a:path w="2645" h="330">
                <a:moveTo>
                  <a:pt x="1195" y="322"/>
                </a:moveTo>
                <a:moveTo>
                  <a:pt x="1195" y="322"/>
                </a:moveTo>
                <a:lnTo>
                  <a:pt x="2638" y="322"/>
                </a:lnTo>
                <a:lnTo>
                  <a:pt x="2638" y="7"/>
                </a:lnTo>
                <a:lnTo>
                  <a:pt x="1195" y="7"/>
                </a:lnTo>
                <a:lnTo>
                  <a:pt x="1195" y="32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478" name="table 2478"/>
          <p:cNvGraphicFramePr>
            <a:graphicFrameLocks noGrp="1"/>
          </p:cNvGraphicFramePr>
          <p:nvPr/>
        </p:nvGraphicFramePr>
        <p:xfrm>
          <a:off x="5918001" y="1764792"/>
          <a:ext cx="1679575" cy="209550"/>
        </p:xfrm>
        <a:graphic>
          <a:graphicData uri="http://schemas.openxmlformats.org/drawingml/2006/table">
            <a:tbl>
              <a:tblPr/>
              <a:tblGrid>
                <a:gridCol w="510540"/>
                <a:gridCol w="248284"/>
                <a:gridCol w="920750"/>
              </a:tblGrid>
              <a:tr h="2095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479" name="path"/>
          <p:cNvSpPr/>
          <p:nvPr/>
        </p:nvSpPr>
        <p:spPr>
          <a:xfrm>
            <a:off x="5918001" y="3326892"/>
            <a:ext cx="1679888" cy="209589"/>
          </a:xfrm>
          <a:custGeom>
            <a:avLst/>
            <a:gdLst/>
            <a:ahLst/>
            <a:cxnLst/>
            <a:rect l="0" t="0" r="0" b="0"/>
            <a:pathLst>
              <a:path w="2645" h="330">
                <a:moveTo>
                  <a:pt x="7" y="322"/>
                </a:moveTo>
                <a:moveTo>
                  <a:pt x="7" y="322"/>
                </a:moveTo>
                <a:lnTo>
                  <a:pt x="1195" y="322"/>
                </a:lnTo>
                <a:lnTo>
                  <a:pt x="1195" y="7"/>
                </a:lnTo>
                <a:lnTo>
                  <a:pt x="7" y="7"/>
                </a:lnTo>
                <a:lnTo>
                  <a:pt x="7" y="322"/>
                </a:lnTo>
                <a:close/>
              </a:path>
              <a:path w="2645" h="330">
                <a:moveTo>
                  <a:pt x="1195" y="322"/>
                </a:moveTo>
                <a:moveTo>
                  <a:pt x="1195" y="322"/>
                </a:moveTo>
                <a:lnTo>
                  <a:pt x="2638" y="322"/>
                </a:lnTo>
                <a:lnTo>
                  <a:pt x="2638" y="7"/>
                </a:lnTo>
                <a:lnTo>
                  <a:pt x="1195" y="7"/>
                </a:lnTo>
                <a:lnTo>
                  <a:pt x="1195" y="32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480" name="table 2480"/>
          <p:cNvGraphicFramePr>
            <a:graphicFrameLocks noGrp="1"/>
          </p:cNvGraphicFramePr>
          <p:nvPr/>
        </p:nvGraphicFramePr>
        <p:xfrm>
          <a:off x="5918001" y="3326892"/>
          <a:ext cx="1679575" cy="209550"/>
        </p:xfrm>
        <a:graphic>
          <a:graphicData uri="http://schemas.openxmlformats.org/drawingml/2006/table">
            <a:tbl>
              <a:tblPr/>
              <a:tblGrid>
                <a:gridCol w="758825"/>
                <a:gridCol w="920750"/>
              </a:tblGrid>
              <a:tr h="2095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481" name="textbox 2481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484" name="path"/>
          <p:cNvSpPr/>
          <p:nvPr/>
        </p:nvSpPr>
        <p:spPr>
          <a:xfrm>
            <a:off x="973073" y="5419725"/>
            <a:ext cx="7731125" cy="19050"/>
          </a:xfrm>
          <a:custGeom>
            <a:avLst/>
            <a:gdLst/>
            <a:ahLst/>
            <a:cxnLst/>
            <a:rect l="0" t="0" r="0" b="0"/>
            <a:pathLst>
              <a:path w="12175" h="30">
                <a:moveTo>
                  <a:pt x="0" y="15"/>
                </a:moveTo>
                <a:lnTo>
                  <a:pt x="12175" y="15"/>
                </a:lnTo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85" name="path"/>
          <p:cNvSpPr/>
          <p:nvPr/>
        </p:nvSpPr>
        <p:spPr>
          <a:xfrm>
            <a:off x="973073" y="3805809"/>
            <a:ext cx="7731125" cy="19050"/>
          </a:xfrm>
          <a:custGeom>
            <a:avLst/>
            <a:gdLst/>
            <a:ahLst/>
            <a:cxnLst/>
            <a:rect l="0" t="0" r="0" b="0"/>
            <a:pathLst>
              <a:path w="12175" h="30">
                <a:moveTo>
                  <a:pt x="0" y="15"/>
                </a:moveTo>
                <a:lnTo>
                  <a:pt x="12175" y="15"/>
                </a:lnTo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86" name="textbox 2486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487" name="rect"/>
          <p:cNvSpPr/>
          <p:nvPr/>
        </p:nvSpPr>
        <p:spPr>
          <a:xfrm>
            <a:off x="2081022" y="5073777"/>
            <a:ext cx="6623558" cy="1905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88" name="path"/>
          <p:cNvSpPr/>
          <p:nvPr/>
        </p:nvSpPr>
        <p:spPr>
          <a:xfrm>
            <a:off x="2081022" y="4546473"/>
            <a:ext cx="6623558" cy="19050"/>
          </a:xfrm>
          <a:custGeom>
            <a:avLst/>
            <a:gdLst/>
            <a:ahLst/>
            <a:cxnLst/>
            <a:rect l="0" t="0" r="0" b="0"/>
            <a:pathLst>
              <a:path w="10430" h="30">
                <a:moveTo>
                  <a:pt x="0" y="15"/>
                </a:moveTo>
                <a:lnTo>
                  <a:pt x="10430" y="15"/>
                </a:lnTo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90" name="textbox 2490"/>
          <p:cNvSpPr/>
          <p:nvPr/>
        </p:nvSpPr>
        <p:spPr>
          <a:xfrm>
            <a:off x="3550425" y="5865700"/>
            <a:ext cx="720725" cy="2063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20"/>
              </a:lnSpc>
            </a:pPr>
            <a:r>
              <a:rPr sz="11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标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准、定制</a:t>
            </a:r>
            <a:endParaRPr lang="en-US" altLang="en-US" sz="1100" dirty="0"/>
          </a:p>
        </p:txBody>
      </p:sp>
      <p:sp>
        <p:nvSpPr>
          <p:cNvPr id="2491" name="textbox 2491"/>
          <p:cNvSpPr/>
          <p:nvPr/>
        </p:nvSpPr>
        <p:spPr>
          <a:xfrm>
            <a:off x="3550425" y="5509998"/>
            <a:ext cx="720725" cy="2063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20"/>
              </a:lnSpc>
            </a:pPr>
            <a:r>
              <a:rPr sz="11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标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准、定制</a:t>
            </a:r>
            <a:endParaRPr lang="en-US" altLang="en-US" sz="1100" dirty="0"/>
          </a:p>
        </p:txBody>
      </p:sp>
      <p:sp>
        <p:nvSpPr>
          <p:cNvPr id="2492" name="path"/>
          <p:cNvSpPr/>
          <p:nvPr/>
        </p:nvSpPr>
        <p:spPr>
          <a:xfrm>
            <a:off x="973073" y="5750433"/>
            <a:ext cx="5757037" cy="19050"/>
          </a:xfrm>
          <a:custGeom>
            <a:avLst/>
            <a:gdLst/>
            <a:ahLst/>
            <a:cxnLst/>
            <a:rect l="0" t="0" r="0" b="0"/>
            <a:pathLst>
              <a:path w="9066" h="30">
                <a:moveTo>
                  <a:pt x="0" y="15"/>
                </a:moveTo>
                <a:lnTo>
                  <a:pt x="9066" y="15"/>
                </a:lnTo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93" name="textbox 2493"/>
          <p:cNvSpPr/>
          <p:nvPr/>
        </p:nvSpPr>
        <p:spPr>
          <a:xfrm>
            <a:off x="2069101" y="3266409"/>
            <a:ext cx="621665" cy="2051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15"/>
              </a:lnSpc>
            </a:pPr>
            <a:r>
              <a:rPr sz="11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进出边</a:t>
            </a:r>
            <a:r>
              <a:rPr sz="11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</a:t>
            </a:r>
            <a:endParaRPr lang="en-US" altLang="en-US" sz="1100" dirty="0"/>
          </a:p>
        </p:txBody>
      </p:sp>
      <p:grpSp>
        <p:nvGrpSpPr>
          <p:cNvPr id="542" name="group 542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2494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495" name="textbox 2495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795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E</a:t>
              </a:r>
              <a:endParaRPr lang="en-US" altLang="en-US" sz="1800" dirty="0"/>
            </a:p>
          </p:txBody>
        </p:sp>
      </p:grpSp>
      <p:sp>
        <p:nvSpPr>
          <p:cNvPr id="2496" name="textbox 2496"/>
          <p:cNvSpPr/>
          <p:nvPr/>
        </p:nvSpPr>
        <p:spPr>
          <a:xfrm>
            <a:off x="967228" y="5865700"/>
            <a:ext cx="615315" cy="2063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20"/>
              </a:lnSpc>
            </a:pPr>
            <a:r>
              <a:rPr sz="11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外观设</a:t>
            </a: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计</a:t>
            </a:r>
            <a:endParaRPr lang="en-US" altLang="en-US" sz="1100" dirty="0"/>
          </a:p>
        </p:txBody>
      </p:sp>
      <p:sp>
        <p:nvSpPr>
          <p:cNvPr id="2497" name="textbox 2497"/>
          <p:cNvSpPr/>
          <p:nvPr/>
        </p:nvSpPr>
        <p:spPr>
          <a:xfrm>
            <a:off x="967228" y="5509998"/>
            <a:ext cx="615315" cy="2063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20"/>
              </a:lnSpc>
            </a:pPr>
            <a:r>
              <a:rPr sz="11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室内设</a:t>
            </a: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计</a:t>
            </a:r>
            <a:endParaRPr lang="en-US" altLang="en-US" sz="1100" dirty="0"/>
          </a:p>
        </p:txBody>
      </p:sp>
      <p:sp>
        <p:nvSpPr>
          <p:cNvPr id="2498" name="textbox 2498"/>
          <p:cNvSpPr/>
          <p:nvPr/>
        </p:nvSpPr>
        <p:spPr>
          <a:xfrm>
            <a:off x="968423" y="3944850"/>
            <a:ext cx="614044" cy="2063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20"/>
              </a:lnSpc>
            </a:pPr>
            <a:r>
              <a:rPr sz="11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液压系</a:t>
            </a:r>
            <a:r>
              <a:rPr sz="11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统</a:t>
            </a:r>
            <a:endParaRPr lang="en-US" altLang="en-US" sz="1100" dirty="0"/>
          </a:p>
        </p:txBody>
      </p:sp>
      <p:sp>
        <p:nvSpPr>
          <p:cNvPr id="2499" name="textbox 2499"/>
          <p:cNvSpPr/>
          <p:nvPr/>
        </p:nvSpPr>
        <p:spPr>
          <a:xfrm>
            <a:off x="2077760" y="4659352"/>
            <a:ext cx="612775" cy="2076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30"/>
              </a:lnSpc>
            </a:pPr>
            <a:r>
              <a:rPr sz="11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工作压</a:t>
            </a: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力</a:t>
            </a:r>
            <a:endParaRPr lang="en-US" altLang="en-US" sz="1100" dirty="0"/>
          </a:p>
        </p:txBody>
      </p:sp>
      <p:pic>
        <p:nvPicPr>
          <p:cNvPr id="2500" name="picture 25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263842" y="5998556"/>
            <a:ext cx="642747" cy="148164"/>
          </a:xfrm>
          <a:prstGeom prst="rect">
            <a:avLst/>
          </a:prstGeom>
        </p:spPr>
      </p:pic>
      <p:sp>
        <p:nvSpPr>
          <p:cNvPr id="2501" name="path"/>
          <p:cNvSpPr/>
          <p:nvPr/>
        </p:nvSpPr>
        <p:spPr>
          <a:xfrm>
            <a:off x="972311" y="1656397"/>
            <a:ext cx="7731125" cy="9525"/>
          </a:xfrm>
          <a:custGeom>
            <a:avLst/>
            <a:gdLst/>
            <a:ahLst/>
            <a:cxnLst/>
            <a:rect l="0" t="0" r="0" b="0"/>
            <a:pathLst>
              <a:path w="12175" h="15">
                <a:moveTo>
                  <a:pt x="0" y="7"/>
                </a:moveTo>
                <a:lnTo>
                  <a:pt x="12175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02" name="path"/>
          <p:cNvSpPr/>
          <p:nvPr/>
        </p:nvSpPr>
        <p:spPr>
          <a:xfrm>
            <a:off x="7574280" y="5810966"/>
            <a:ext cx="223076" cy="323324"/>
          </a:xfrm>
          <a:custGeom>
            <a:avLst/>
            <a:gdLst/>
            <a:ahLst/>
            <a:cxnLst/>
            <a:rect l="0" t="0" r="0" b="0"/>
            <a:pathLst>
              <a:path w="351" h="509">
                <a:moveTo>
                  <a:pt x="345" y="4"/>
                </a:moveTo>
                <a:lnTo>
                  <a:pt x="190" y="186"/>
                </a:lnTo>
                <a:lnTo>
                  <a:pt x="190" y="501"/>
                </a:lnTo>
                <a:lnTo>
                  <a:pt x="0" y="501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03" name="path"/>
          <p:cNvSpPr/>
          <p:nvPr/>
        </p:nvSpPr>
        <p:spPr>
          <a:xfrm>
            <a:off x="7574280" y="5493829"/>
            <a:ext cx="223076" cy="323324"/>
          </a:xfrm>
          <a:custGeom>
            <a:avLst/>
            <a:gdLst/>
            <a:ahLst/>
            <a:cxnLst/>
            <a:rect l="0" t="0" r="0" b="0"/>
            <a:pathLst>
              <a:path w="351" h="509">
                <a:moveTo>
                  <a:pt x="0" y="7"/>
                </a:moveTo>
                <a:lnTo>
                  <a:pt x="190" y="7"/>
                </a:lnTo>
                <a:lnTo>
                  <a:pt x="190" y="322"/>
                </a:lnTo>
                <a:lnTo>
                  <a:pt x="345" y="504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04" name="textbox 2504"/>
          <p:cNvSpPr/>
          <p:nvPr/>
        </p:nvSpPr>
        <p:spPr>
          <a:xfrm>
            <a:off x="2076715" y="3944850"/>
            <a:ext cx="464184" cy="1898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1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油流</a:t>
            </a: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</a:t>
            </a:r>
            <a:endParaRPr lang="en-US" altLang="en-US" sz="1100" dirty="0"/>
          </a:p>
        </p:txBody>
      </p:sp>
      <p:sp>
        <p:nvSpPr>
          <p:cNvPr id="2505" name="textbox 2505"/>
          <p:cNvSpPr/>
          <p:nvPr/>
        </p:nvSpPr>
        <p:spPr>
          <a:xfrm>
            <a:off x="2073741" y="1727803"/>
            <a:ext cx="318134" cy="1905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1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</a:t>
            </a: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形</a:t>
            </a:r>
            <a:endParaRPr lang="en-US" altLang="en-US" sz="1100" dirty="0"/>
          </a:p>
        </p:txBody>
      </p:sp>
      <p:sp>
        <p:nvSpPr>
          <p:cNvPr id="2506" name="textbox 2506"/>
          <p:cNvSpPr/>
          <p:nvPr/>
        </p:nvSpPr>
        <p:spPr>
          <a:xfrm>
            <a:off x="972482" y="1727803"/>
            <a:ext cx="311784" cy="1911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身</a:t>
            </a:r>
            <a:r>
              <a:rPr sz="1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</a:t>
            </a:r>
            <a:endParaRPr lang="en-US" altLang="en-US" sz="1100" dirty="0"/>
          </a:p>
        </p:txBody>
      </p:sp>
      <p:sp>
        <p:nvSpPr>
          <p:cNvPr id="2511" name="textbox 2511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24</a:t>
            </a:r>
            <a:endParaRPr lang="en-US" altLang="en-US" sz="900" dirty="0"/>
          </a:p>
        </p:txBody>
      </p:sp>
      <p:sp>
        <p:nvSpPr>
          <p:cNvPr id="2512" name="textbox 2512"/>
          <p:cNvSpPr/>
          <p:nvPr/>
        </p:nvSpPr>
        <p:spPr>
          <a:xfrm>
            <a:off x="5402297" y="3878958"/>
            <a:ext cx="219075" cy="1358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65"/>
              </a:lnSpc>
            </a:pPr>
            <a:r>
              <a:rPr sz="7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</a:t>
            </a:r>
            <a:r>
              <a:rPr sz="7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销</a:t>
            </a:r>
            <a:endParaRPr lang="en-US" altLang="en-US" sz="700" dirty="0"/>
          </a:p>
        </p:txBody>
      </p:sp>
      <p:sp>
        <p:nvSpPr>
          <p:cNvPr id="2513" name="rect"/>
          <p:cNvSpPr/>
          <p:nvPr/>
        </p:nvSpPr>
        <p:spPr>
          <a:xfrm>
            <a:off x="5903754" y="1726770"/>
            <a:ext cx="28493" cy="27620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14" name="rect"/>
          <p:cNvSpPr/>
          <p:nvPr/>
        </p:nvSpPr>
        <p:spPr>
          <a:xfrm>
            <a:off x="5903754" y="3288871"/>
            <a:ext cx="28493" cy="27620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5" name="rect"/>
          <p:cNvSpPr/>
          <p:nvPr/>
        </p:nvSpPr>
        <p:spPr>
          <a:xfrm>
            <a:off x="223265" y="1390650"/>
            <a:ext cx="513588" cy="1095756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516" name="picture 251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19849" y="2378835"/>
            <a:ext cx="520421" cy="116461"/>
          </a:xfrm>
          <a:prstGeom prst="rect">
            <a:avLst/>
          </a:prstGeom>
        </p:spPr>
      </p:pic>
      <p:sp>
        <p:nvSpPr>
          <p:cNvPr id="2517" name="rect"/>
          <p:cNvSpPr/>
          <p:nvPr/>
        </p:nvSpPr>
        <p:spPr>
          <a:xfrm>
            <a:off x="223265" y="2431541"/>
            <a:ext cx="515111" cy="3491484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18" name="path"/>
          <p:cNvSpPr/>
          <p:nvPr/>
        </p:nvSpPr>
        <p:spPr>
          <a:xfrm>
            <a:off x="4696379" y="3045471"/>
            <a:ext cx="67072" cy="47448"/>
          </a:xfrm>
          <a:custGeom>
            <a:avLst/>
            <a:gdLst/>
            <a:ahLst/>
            <a:cxnLst/>
            <a:rect l="0" t="0" r="0" b="0"/>
            <a:pathLst>
              <a:path w="105" h="74">
                <a:moveTo>
                  <a:pt x="7" y="67"/>
                </a:moveTo>
                <a:lnTo>
                  <a:pt x="98" y="67"/>
                </a:lnTo>
                <a:lnTo>
                  <a:pt x="98" y="7"/>
                </a:lnTo>
                <a:lnTo>
                  <a:pt x="7" y="7"/>
                </a:lnTo>
                <a:lnTo>
                  <a:pt x="7" y="6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945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44" name="group 544"/>
          <p:cNvGrpSpPr/>
          <p:nvPr/>
        </p:nvGrpSpPr>
        <p:grpSpPr>
          <a:xfrm rot="21600000">
            <a:off x="2786012" y="1531004"/>
            <a:ext cx="2099689" cy="4481900"/>
            <a:chOff x="0" y="0"/>
            <a:chExt cx="2099689" cy="4481900"/>
          </a:xfrm>
        </p:grpSpPr>
        <p:sp>
          <p:nvSpPr>
            <p:cNvPr id="2519" name="path"/>
            <p:cNvSpPr/>
            <p:nvPr/>
          </p:nvSpPr>
          <p:spPr>
            <a:xfrm>
              <a:off x="14222" y="56982"/>
              <a:ext cx="2085466" cy="4377432"/>
            </a:xfrm>
            <a:custGeom>
              <a:avLst/>
              <a:gdLst/>
              <a:ahLst/>
              <a:cxnLst/>
              <a:rect l="0" t="0" r="0" b="0"/>
              <a:pathLst>
                <a:path w="3284" h="6893">
                  <a:moveTo>
                    <a:pt x="7" y="247"/>
                  </a:moveTo>
                  <a:lnTo>
                    <a:pt x="2136" y="247"/>
                  </a:lnTo>
                  <a:lnTo>
                    <a:pt x="2136" y="7"/>
                  </a:lnTo>
                  <a:lnTo>
                    <a:pt x="7" y="7"/>
                  </a:lnTo>
                  <a:lnTo>
                    <a:pt x="7" y="247"/>
                  </a:lnTo>
                  <a:close/>
                  <a:moveTo>
                    <a:pt x="7" y="652"/>
                  </a:moveTo>
                  <a:lnTo>
                    <a:pt x="1776" y="652"/>
                  </a:lnTo>
                  <a:lnTo>
                    <a:pt x="1776" y="427"/>
                  </a:lnTo>
                  <a:lnTo>
                    <a:pt x="7" y="427"/>
                  </a:lnTo>
                  <a:lnTo>
                    <a:pt x="7" y="652"/>
                  </a:lnTo>
                  <a:close/>
                  <a:moveTo>
                    <a:pt x="7" y="3154"/>
                  </a:moveTo>
                  <a:lnTo>
                    <a:pt x="1147" y="3154"/>
                  </a:lnTo>
                  <a:lnTo>
                    <a:pt x="1147" y="2914"/>
                  </a:lnTo>
                  <a:lnTo>
                    <a:pt x="7" y="2914"/>
                  </a:lnTo>
                  <a:lnTo>
                    <a:pt x="7" y="3154"/>
                  </a:lnTo>
                  <a:close/>
                  <a:moveTo>
                    <a:pt x="7" y="3558"/>
                  </a:moveTo>
                  <a:lnTo>
                    <a:pt x="832" y="3558"/>
                  </a:lnTo>
                  <a:lnTo>
                    <a:pt x="832" y="3334"/>
                  </a:lnTo>
                  <a:lnTo>
                    <a:pt x="7" y="3334"/>
                  </a:lnTo>
                  <a:lnTo>
                    <a:pt x="7" y="3558"/>
                  </a:lnTo>
                  <a:close/>
                  <a:moveTo>
                    <a:pt x="7" y="4803"/>
                  </a:moveTo>
                  <a:lnTo>
                    <a:pt x="667" y="4803"/>
                  </a:lnTo>
                  <a:lnTo>
                    <a:pt x="667" y="4578"/>
                  </a:lnTo>
                  <a:lnTo>
                    <a:pt x="7" y="4578"/>
                  </a:lnTo>
                  <a:lnTo>
                    <a:pt x="7" y="4803"/>
                  </a:lnTo>
                  <a:close/>
                  <a:moveTo>
                    <a:pt x="7" y="6886"/>
                  </a:moveTo>
                  <a:lnTo>
                    <a:pt x="1972" y="6886"/>
                  </a:lnTo>
                  <a:lnTo>
                    <a:pt x="1972" y="6646"/>
                  </a:lnTo>
                  <a:lnTo>
                    <a:pt x="7" y="6646"/>
                  </a:lnTo>
                  <a:lnTo>
                    <a:pt x="7" y="6886"/>
                  </a:lnTo>
                  <a:close/>
                  <a:moveTo>
                    <a:pt x="2136" y="247"/>
                  </a:moveTo>
                  <a:lnTo>
                    <a:pt x="2466" y="247"/>
                  </a:lnTo>
                  <a:lnTo>
                    <a:pt x="2466" y="7"/>
                  </a:lnTo>
                  <a:lnTo>
                    <a:pt x="2136" y="7"/>
                  </a:lnTo>
                  <a:lnTo>
                    <a:pt x="2136" y="247"/>
                  </a:lnTo>
                  <a:close/>
                  <a:moveTo>
                    <a:pt x="1776" y="652"/>
                  </a:moveTo>
                  <a:lnTo>
                    <a:pt x="2661" y="652"/>
                  </a:lnTo>
                  <a:lnTo>
                    <a:pt x="2661" y="427"/>
                  </a:lnTo>
                  <a:lnTo>
                    <a:pt x="1776" y="427"/>
                  </a:lnTo>
                  <a:lnTo>
                    <a:pt x="1776" y="652"/>
                  </a:lnTo>
                  <a:close/>
                  <a:moveTo>
                    <a:pt x="1147" y="3154"/>
                  </a:moveTo>
                  <a:lnTo>
                    <a:pt x="2781" y="3154"/>
                  </a:lnTo>
                  <a:lnTo>
                    <a:pt x="2781" y="2914"/>
                  </a:lnTo>
                  <a:lnTo>
                    <a:pt x="1147" y="2914"/>
                  </a:lnTo>
                  <a:lnTo>
                    <a:pt x="1147" y="3154"/>
                  </a:lnTo>
                  <a:close/>
                  <a:moveTo>
                    <a:pt x="832" y="3558"/>
                  </a:moveTo>
                  <a:lnTo>
                    <a:pt x="2302" y="3558"/>
                  </a:lnTo>
                  <a:lnTo>
                    <a:pt x="2302" y="3334"/>
                  </a:lnTo>
                  <a:lnTo>
                    <a:pt x="832" y="3334"/>
                  </a:lnTo>
                  <a:lnTo>
                    <a:pt x="832" y="3558"/>
                  </a:lnTo>
                  <a:close/>
                  <a:moveTo>
                    <a:pt x="1972" y="6886"/>
                  </a:moveTo>
                  <a:lnTo>
                    <a:pt x="3276" y="6886"/>
                  </a:lnTo>
                  <a:lnTo>
                    <a:pt x="3276" y="6646"/>
                  </a:lnTo>
                  <a:lnTo>
                    <a:pt x="1972" y="6646"/>
                  </a:lnTo>
                  <a:lnTo>
                    <a:pt x="1972" y="6886"/>
                  </a:lnTo>
                  <a:close/>
                  <a:moveTo>
                    <a:pt x="2466" y="247"/>
                  </a:moveTo>
                  <a:lnTo>
                    <a:pt x="3276" y="247"/>
                  </a:lnTo>
                  <a:lnTo>
                    <a:pt x="3276" y="7"/>
                  </a:lnTo>
                  <a:lnTo>
                    <a:pt x="2466" y="7"/>
                  </a:lnTo>
                  <a:lnTo>
                    <a:pt x="2466" y="247"/>
                  </a:lnTo>
                  <a:close/>
                  <a:moveTo>
                    <a:pt x="2662" y="652"/>
                  </a:moveTo>
                  <a:lnTo>
                    <a:pt x="3276" y="652"/>
                  </a:lnTo>
                  <a:lnTo>
                    <a:pt x="3276" y="427"/>
                  </a:lnTo>
                  <a:lnTo>
                    <a:pt x="2662" y="427"/>
                  </a:lnTo>
                  <a:lnTo>
                    <a:pt x="2662" y="652"/>
                  </a:lnTo>
                  <a:close/>
                  <a:moveTo>
                    <a:pt x="2781" y="3154"/>
                  </a:moveTo>
                  <a:lnTo>
                    <a:pt x="3276" y="3154"/>
                  </a:lnTo>
                  <a:lnTo>
                    <a:pt x="3276" y="2914"/>
                  </a:lnTo>
                  <a:lnTo>
                    <a:pt x="2781" y="2914"/>
                  </a:lnTo>
                  <a:lnTo>
                    <a:pt x="2781" y="3154"/>
                  </a:lnTo>
                  <a:close/>
                  <a:moveTo>
                    <a:pt x="2302" y="3558"/>
                  </a:moveTo>
                  <a:lnTo>
                    <a:pt x="3276" y="3558"/>
                  </a:lnTo>
                  <a:lnTo>
                    <a:pt x="3276" y="3334"/>
                  </a:lnTo>
                  <a:lnTo>
                    <a:pt x="2302" y="3334"/>
                  </a:lnTo>
                  <a:lnTo>
                    <a:pt x="2302" y="3558"/>
                  </a:lnTo>
                  <a:close/>
                  <a:moveTo>
                    <a:pt x="982" y="4803"/>
                  </a:moveTo>
                  <a:lnTo>
                    <a:pt x="3276" y="4803"/>
                  </a:lnTo>
                  <a:lnTo>
                    <a:pt x="3276" y="4578"/>
                  </a:lnTo>
                  <a:lnTo>
                    <a:pt x="982" y="4578"/>
                  </a:lnTo>
                  <a:lnTo>
                    <a:pt x="982" y="4803"/>
                  </a:lnTo>
                  <a:close/>
                </a:path>
              </a:pathLst>
            </a:custGeom>
            <a:noFill/>
            <a:ln w="94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20" name="path"/>
            <p:cNvSpPr/>
            <p:nvPr/>
          </p:nvSpPr>
          <p:spPr>
            <a:xfrm>
              <a:off x="0" y="0"/>
              <a:ext cx="28446" cy="4481900"/>
            </a:xfrm>
            <a:custGeom>
              <a:avLst/>
              <a:gdLst/>
              <a:ahLst/>
              <a:cxnLst/>
              <a:rect l="0" t="0" r="0" b="0"/>
              <a:pathLst>
                <a:path w="44" h="7058">
                  <a:moveTo>
                    <a:pt x="22" y="0"/>
                  </a:moveTo>
                  <a:lnTo>
                    <a:pt x="22" y="7058"/>
                  </a:lnTo>
                </a:path>
              </a:pathLst>
            </a:custGeom>
            <a:noFill/>
            <a:ln w="2846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21" name="path"/>
            <p:cNvSpPr/>
            <p:nvPr/>
          </p:nvSpPr>
          <p:spPr>
            <a:xfrm>
              <a:off x="576292" y="2574211"/>
              <a:ext cx="1410810" cy="66615"/>
            </a:xfrm>
            <a:custGeom>
              <a:avLst/>
              <a:gdLst/>
              <a:ahLst/>
              <a:cxnLst/>
              <a:rect l="0" t="0" r="0" b="0"/>
              <a:pathLst>
                <a:path w="2221" h="104">
                  <a:moveTo>
                    <a:pt x="7" y="97"/>
                  </a:moveTo>
                  <a:lnTo>
                    <a:pt x="22" y="97"/>
                  </a:lnTo>
                  <a:lnTo>
                    <a:pt x="22" y="7"/>
                  </a:lnTo>
                  <a:lnTo>
                    <a:pt x="7" y="7"/>
                  </a:lnTo>
                  <a:lnTo>
                    <a:pt x="7" y="97"/>
                  </a:lnTo>
                  <a:close/>
                </a:path>
                <a:path w="2221" h="104">
                  <a:moveTo>
                    <a:pt x="22" y="97"/>
                  </a:moveTo>
                  <a:lnTo>
                    <a:pt x="52" y="97"/>
                  </a:lnTo>
                  <a:lnTo>
                    <a:pt x="52" y="52"/>
                  </a:lnTo>
                  <a:lnTo>
                    <a:pt x="22" y="52"/>
                  </a:lnTo>
                  <a:lnTo>
                    <a:pt x="22" y="97"/>
                  </a:lnTo>
                  <a:close/>
                </a:path>
                <a:path w="2221" h="104">
                  <a:moveTo>
                    <a:pt x="52" y="97"/>
                  </a:moveTo>
                  <a:lnTo>
                    <a:pt x="67" y="97"/>
                  </a:lnTo>
                  <a:lnTo>
                    <a:pt x="67" y="7"/>
                  </a:lnTo>
                  <a:lnTo>
                    <a:pt x="52" y="7"/>
                  </a:lnTo>
                  <a:lnTo>
                    <a:pt x="52" y="97"/>
                  </a:lnTo>
                  <a:close/>
                </a:path>
                <a:path w="2221" h="104">
                  <a:moveTo>
                    <a:pt x="67" y="97"/>
                  </a:moveTo>
                  <a:lnTo>
                    <a:pt x="82" y="97"/>
                  </a:lnTo>
                  <a:lnTo>
                    <a:pt x="82" y="52"/>
                  </a:lnTo>
                  <a:lnTo>
                    <a:pt x="67" y="52"/>
                  </a:lnTo>
                  <a:lnTo>
                    <a:pt x="67" y="97"/>
                  </a:lnTo>
                  <a:close/>
                </a:path>
                <a:path w="2221" h="104">
                  <a:moveTo>
                    <a:pt x="82" y="97"/>
                  </a:moveTo>
                  <a:lnTo>
                    <a:pt x="97" y="97"/>
                  </a:lnTo>
                  <a:lnTo>
                    <a:pt x="97" y="22"/>
                  </a:lnTo>
                  <a:lnTo>
                    <a:pt x="82" y="22"/>
                  </a:lnTo>
                  <a:lnTo>
                    <a:pt x="82" y="97"/>
                  </a:lnTo>
                  <a:close/>
                </a:path>
                <a:path w="2221" h="104">
                  <a:moveTo>
                    <a:pt x="97" y="97"/>
                  </a:moveTo>
                  <a:lnTo>
                    <a:pt x="112" y="97"/>
                  </a:lnTo>
                  <a:lnTo>
                    <a:pt x="112" y="37"/>
                  </a:lnTo>
                  <a:lnTo>
                    <a:pt x="97" y="37"/>
                  </a:lnTo>
                  <a:lnTo>
                    <a:pt x="97" y="97"/>
                  </a:lnTo>
                  <a:close/>
                </a:path>
                <a:path w="2221" h="104">
                  <a:moveTo>
                    <a:pt x="142" y="97"/>
                  </a:moveTo>
                  <a:lnTo>
                    <a:pt x="157" y="97"/>
                  </a:lnTo>
                  <a:lnTo>
                    <a:pt x="157" y="7"/>
                  </a:lnTo>
                  <a:lnTo>
                    <a:pt x="142" y="7"/>
                  </a:lnTo>
                  <a:lnTo>
                    <a:pt x="142" y="97"/>
                  </a:lnTo>
                  <a:close/>
                </a:path>
                <a:path w="2221" h="104">
                  <a:moveTo>
                    <a:pt x="157" y="97"/>
                  </a:moveTo>
                  <a:lnTo>
                    <a:pt x="172" y="97"/>
                  </a:lnTo>
                  <a:lnTo>
                    <a:pt x="172" y="37"/>
                  </a:lnTo>
                  <a:lnTo>
                    <a:pt x="157" y="37"/>
                  </a:lnTo>
                  <a:lnTo>
                    <a:pt x="157" y="97"/>
                  </a:lnTo>
                  <a:close/>
                </a:path>
                <a:path w="2221" h="104">
                  <a:moveTo>
                    <a:pt x="172" y="97"/>
                  </a:moveTo>
                  <a:lnTo>
                    <a:pt x="188" y="97"/>
                  </a:lnTo>
                  <a:lnTo>
                    <a:pt x="188" y="82"/>
                  </a:lnTo>
                  <a:lnTo>
                    <a:pt x="172" y="82"/>
                  </a:lnTo>
                  <a:lnTo>
                    <a:pt x="172" y="97"/>
                  </a:lnTo>
                  <a:close/>
                </a:path>
                <a:path w="2221" h="104">
                  <a:moveTo>
                    <a:pt x="188" y="97"/>
                  </a:moveTo>
                  <a:lnTo>
                    <a:pt x="202" y="97"/>
                  </a:lnTo>
                  <a:lnTo>
                    <a:pt x="202" y="52"/>
                  </a:lnTo>
                  <a:lnTo>
                    <a:pt x="188" y="52"/>
                  </a:lnTo>
                  <a:lnTo>
                    <a:pt x="188" y="97"/>
                  </a:lnTo>
                  <a:close/>
                </a:path>
                <a:path w="2221" h="104">
                  <a:moveTo>
                    <a:pt x="232" y="97"/>
                  </a:moveTo>
                  <a:lnTo>
                    <a:pt x="247" y="97"/>
                  </a:lnTo>
                  <a:lnTo>
                    <a:pt x="247" y="22"/>
                  </a:lnTo>
                  <a:lnTo>
                    <a:pt x="232" y="22"/>
                  </a:lnTo>
                  <a:lnTo>
                    <a:pt x="232" y="97"/>
                  </a:lnTo>
                  <a:close/>
                </a:path>
                <a:path w="2221" h="104">
                  <a:moveTo>
                    <a:pt x="247" y="97"/>
                  </a:moveTo>
                  <a:lnTo>
                    <a:pt x="262" y="97"/>
                  </a:lnTo>
                  <a:lnTo>
                    <a:pt x="262" y="37"/>
                  </a:lnTo>
                  <a:lnTo>
                    <a:pt x="247" y="37"/>
                  </a:lnTo>
                  <a:lnTo>
                    <a:pt x="247" y="97"/>
                  </a:lnTo>
                  <a:close/>
                </a:path>
                <a:path w="2221" h="104">
                  <a:moveTo>
                    <a:pt x="278" y="97"/>
                  </a:moveTo>
                  <a:lnTo>
                    <a:pt x="292" y="97"/>
                  </a:lnTo>
                  <a:lnTo>
                    <a:pt x="292" y="82"/>
                  </a:lnTo>
                  <a:lnTo>
                    <a:pt x="278" y="82"/>
                  </a:lnTo>
                  <a:lnTo>
                    <a:pt x="278" y="97"/>
                  </a:lnTo>
                  <a:close/>
                </a:path>
                <a:path w="2221" h="104">
                  <a:moveTo>
                    <a:pt x="292" y="97"/>
                  </a:moveTo>
                  <a:lnTo>
                    <a:pt x="322" y="97"/>
                  </a:lnTo>
                  <a:lnTo>
                    <a:pt x="322" y="7"/>
                  </a:lnTo>
                  <a:lnTo>
                    <a:pt x="292" y="7"/>
                  </a:lnTo>
                  <a:lnTo>
                    <a:pt x="292" y="97"/>
                  </a:lnTo>
                  <a:close/>
                </a:path>
                <a:path w="2221" h="104">
                  <a:moveTo>
                    <a:pt x="337" y="97"/>
                  </a:moveTo>
                  <a:lnTo>
                    <a:pt x="352" y="97"/>
                  </a:lnTo>
                  <a:lnTo>
                    <a:pt x="352" y="67"/>
                  </a:lnTo>
                  <a:lnTo>
                    <a:pt x="337" y="67"/>
                  </a:lnTo>
                  <a:lnTo>
                    <a:pt x="337" y="97"/>
                  </a:lnTo>
                  <a:close/>
                </a:path>
                <a:path w="2221" h="104">
                  <a:moveTo>
                    <a:pt x="352" y="97"/>
                  </a:moveTo>
                  <a:lnTo>
                    <a:pt x="368" y="97"/>
                  </a:lnTo>
                  <a:lnTo>
                    <a:pt x="368" y="52"/>
                  </a:lnTo>
                  <a:lnTo>
                    <a:pt x="352" y="52"/>
                  </a:lnTo>
                  <a:lnTo>
                    <a:pt x="352" y="97"/>
                  </a:lnTo>
                  <a:close/>
                </a:path>
                <a:path w="2221" h="104">
                  <a:moveTo>
                    <a:pt x="382" y="97"/>
                  </a:moveTo>
                  <a:lnTo>
                    <a:pt x="412" y="97"/>
                  </a:lnTo>
                  <a:lnTo>
                    <a:pt x="412" y="67"/>
                  </a:lnTo>
                  <a:lnTo>
                    <a:pt x="382" y="67"/>
                  </a:lnTo>
                  <a:lnTo>
                    <a:pt x="382" y="97"/>
                  </a:lnTo>
                  <a:close/>
                </a:path>
                <a:path w="2221" h="104">
                  <a:moveTo>
                    <a:pt x="412" y="97"/>
                  </a:moveTo>
                  <a:lnTo>
                    <a:pt x="427" y="97"/>
                  </a:lnTo>
                  <a:lnTo>
                    <a:pt x="427" y="82"/>
                  </a:lnTo>
                  <a:lnTo>
                    <a:pt x="412" y="82"/>
                  </a:lnTo>
                  <a:lnTo>
                    <a:pt x="412" y="97"/>
                  </a:lnTo>
                  <a:close/>
                </a:path>
                <a:path w="2221" h="104">
                  <a:moveTo>
                    <a:pt x="427" y="97"/>
                  </a:moveTo>
                  <a:lnTo>
                    <a:pt x="443" y="97"/>
                  </a:lnTo>
                  <a:lnTo>
                    <a:pt x="443" y="67"/>
                  </a:lnTo>
                  <a:lnTo>
                    <a:pt x="427" y="67"/>
                  </a:lnTo>
                  <a:lnTo>
                    <a:pt x="427" y="97"/>
                  </a:lnTo>
                  <a:close/>
                </a:path>
                <a:path w="2221" h="104">
                  <a:moveTo>
                    <a:pt x="443" y="97"/>
                  </a:moveTo>
                  <a:lnTo>
                    <a:pt x="458" y="97"/>
                  </a:lnTo>
                  <a:lnTo>
                    <a:pt x="458" y="82"/>
                  </a:lnTo>
                  <a:lnTo>
                    <a:pt x="443" y="82"/>
                  </a:lnTo>
                  <a:lnTo>
                    <a:pt x="443" y="97"/>
                  </a:lnTo>
                  <a:close/>
                </a:path>
                <a:path w="2221" h="104">
                  <a:moveTo>
                    <a:pt x="458" y="97"/>
                  </a:moveTo>
                  <a:lnTo>
                    <a:pt x="472" y="97"/>
                  </a:lnTo>
                  <a:lnTo>
                    <a:pt x="472" y="82"/>
                  </a:lnTo>
                  <a:lnTo>
                    <a:pt x="458" y="82"/>
                  </a:lnTo>
                  <a:lnTo>
                    <a:pt x="458" y="97"/>
                  </a:lnTo>
                  <a:close/>
                </a:path>
                <a:path w="2221" h="104">
                  <a:moveTo>
                    <a:pt x="472" y="97"/>
                  </a:moveTo>
                  <a:lnTo>
                    <a:pt x="502" y="97"/>
                  </a:lnTo>
                  <a:lnTo>
                    <a:pt x="502" y="52"/>
                  </a:lnTo>
                  <a:lnTo>
                    <a:pt x="472" y="52"/>
                  </a:lnTo>
                  <a:lnTo>
                    <a:pt x="472" y="97"/>
                  </a:lnTo>
                  <a:close/>
                </a:path>
                <a:path w="2221" h="104">
                  <a:moveTo>
                    <a:pt x="533" y="97"/>
                  </a:moveTo>
                  <a:lnTo>
                    <a:pt x="548" y="97"/>
                  </a:lnTo>
                  <a:lnTo>
                    <a:pt x="548" y="82"/>
                  </a:lnTo>
                  <a:lnTo>
                    <a:pt x="533" y="82"/>
                  </a:lnTo>
                  <a:lnTo>
                    <a:pt x="533" y="97"/>
                  </a:lnTo>
                  <a:close/>
                </a:path>
                <a:path w="2221" h="104">
                  <a:moveTo>
                    <a:pt x="548" y="97"/>
                  </a:moveTo>
                  <a:lnTo>
                    <a:pt x="577" y="97"/>
                  </a:lnTo>
                  <a:lnTo>
                    <a:pt x="577" y="67"/>
                  </a:lnTo>
                  <a:lnTo>
                    <a:pt x="548" y="67"/>
                  </a:lnTo>
                  <a:lnTo>
                    <a:pt x="548" y="97"/>
                  </a:lnTo>
                  <a:close/>
                </a:path>
                <a:path w="2221" h="104">
                  <a:moveTo>
                    <a:pt x="592" y="97"/>
                  </a:moveTo>
                  <a:lnTo>
                    <a:pt x="608" y="97"/>
                  </a:lnTo>
                  <a:lnTo>
                    <a:pt x="608" y="52"/>
                  </a:lnTo>
                  <a:lnTo>
                    <a:pt x="592" y="52"/>
                  </a:lnTo>
                  <a:lnTo>
                    <a:pt x="592" y="97"/>
                  </a:lnTo>
                  <a:close/>
                </a:path>
                <a:path w="2221" h="104">
                  <a:moveTo>
                    <a:pt x="623" y="97"/>
                  </a:moveTo>
                  <a:lnTo>
                    <a:pt x="638" y="97"/>
                  </a:lnTo>
                  <a:lnTo>
                    <a:pt x="638" y="82"/>
                  </a:lnTo>
                  <a:lnTo>
                    <a:pt x="623" y="82"/>
                  </a:lnTo>
                  <a:lnTo>
                    <a:pt x="623" y="97"/>
                  </a:lnTo>
                  <a:close/>
                </a:path>
                <a:path w="2221" h="104">
                  <a:moveTo>
                    <a:pt x="638" y="97"/>
                  </a:moveTo>
                  <a:lnTo>
                    <a:pt x="667" y="97"/>
                  </a:lnTo>
                  <a:lnTo>
                    <a:pt x="667" y="67"/>
                  </a:lnTo>
                  <a:lnTo>
                    <a:pt x="638" y="67"/>
                  </a:lnTo>
                  <a:lnTo>
                    <a:pt x="638" y="97"/>
                  </a:lnTo>
                  <a:close/>
                </a:path>
                <a:path w="2221" h="104">
                  <a:moveTo>
                    <a:pt x="667" y="97"/>
                  </a:moveTo>
                  <a:lnTo>
                    <a:pt x="682" y="97"/>
                  </a:lnTo>
                  <a:lnTo>
                    <a:pt x="682" y="82"/>
                  </a:lnTo>
                  <a:lnTo>
                    <a:pt x="667" y="82"/>
                  </a:lnTo>
                  <a:lnTo>
                    <a:pt x="667" y="97"/>
                  </a:lnTo>
                  <a:close/>
                </a:path>
                <a:path w="2221" h="104">
                  <a:moveTo>
                    <a:pt x="698" y="97"/>
                  </a:moveTo>
                  <a:lnTo>
                    <a:pt x="713" y="97"/>
                  </a:lnTo>
                  <a:lnTo>
                    <a:pt x="713" y="82"/>
                  </a:lnTo>
                  <a:lnTo>
                    <a:pt x="698" y="82"/>
                  </a:lnTo>
                  <a:lnTo>
                    <a:pt x="698" y="97"/>
                  </a:lnTo>
                  <a:close/>
                </a:path>
                <a:path w="2221" h="104">
                  <a:moveTo>
                    <a:pt x="728" y="97"/>
                  </a:moveTo>
                  <a:lnTo>
                    <a:pt x="757" y="97"/>
                  </a:lnTo>
                  <a:lnTo>
                    <a:pt x="757" y="67"/>
                  </a:lnTo>
                  <a:lnTo>
                    <a:pt x="728" y="67"/>
                  </a:lnTo>
                  <a:lnTo>
                    <a:pt x="728" y="97"/>
                  </a:lnTo>
                  <a:close/>
                </a:path>
                <a:path w="2221" h="104">
                  <a:moveTo>
                    <a:pt x="773" y="97"/>
                  </a:moveTo>
                  <a:lnTo>
                    <a:pt x="788" y="97"/>
                  </a:lnTo>
                  <a:lnTo>
                    <a:pt x="788" y="82"/>
                  </a:lnTo>
                  <a:lnTo>
                    <a:pt x="773" y="82"/>
                  </a:lnTo>
                  <a:lnTo>
                    <a:pt x="773" y="97"/>
                  </a:lnTo>
                  <a:close/>
                </a:path>
                <a:path w="2221" h="104">
                  <a:moveTo>
                    <a:pt x="788" y="97"/>
                  </a:moveTo>
                  <a:lnTo>
                    <a:pt x="803" y="97"/>
                  </a:lnTo>
                  <a:lnTo>
                    <a:pt x="803" y="67"/>
                  </a:lnTo>
                  <a:lnTo>
                    <a:pt x="788" y="67"/>
                  </a:lnTo>
                  <a:lnTo>
                    <a:pt x="788" y="97"/>
                  </a:lnTo>
                  <a:close/>
                </a:path>
                <a:path w="2221" h="104">
                  <a:moveTo>
                    <a:pt x="803" y="97"/>
                  </a:moveTo>
                  <a:lnTo>
                    <a:pt x="818" y="97"/>
                  </a:lnTo>
                  <a:lnTo>
                    <a:pt x="818" y="82"/>
                  </a:lnTo>
                  <a:lnTo>
                    <a:pt x="803" y="82"/>
                  </a:lnTo>
                  <a:lnTo>
                    <a:pt x="803" y="97"/>
                  </a:lnTo>
                  <a:close/>
                </a:path>
                <a:path w="2221" h="104">
                  <a:moveTo>
                    <a:pt x="818" y="97"/>
                  </a:moveTo>
                  <a:lnTo>
                    <a:pt x="848" y="97"/>
                  </a:lnTo>
                  <a:lnTo>
                    <a:pt x="848" y="82"/>
                  </a:lnTo>
                  <a:lnTo>
                    <a:pt x="818" y="82"/>
                  </a:lnTo>
                  <a:lnTo>
                    <a:pt x="818" y="97"/>
                  </a:lnTo>
                  <a:close/>
                </a:path>
                <a:path w="2221" h="104">
                  <a:moveTo>
                    <a:pt x="848" y="97"/>
                  </a:moveTo>
                  <a:lnTo>
                    <a:pt x="863" y="97"/>
                  </a:lnTo>
                  <a:lnTo>
                    <a:pt x="863" y="82"/>
                  </a:lnTo>
                  <a:lnTo>
                    <a:pt x="848" y="82"/>
                  </a:lnTo>
                  <a:lnTo>
                    <a:pt x="848" y="97"/>
                  </a:lnTo>
                  <a:close/>
                </a:path>
                <a:path w="2221" h="104">
                  <a:moveTo>
                    <a:pt x="953" y="97"/>
                  </a:moveTo>
                  <a:lnTo>
                    <a:pt x="968" y="97"/>
                  </a:lnTo>
                  <a:lnTo>
                    <a:pt x="968" y="82"/>
                  </a:lnTo>
                  <a:lnTo>
                    <a:pt x="953" y="82"/>
                  </a:lnTo>
                  <a:lnTo>
                    <a:pt x="953" y="97"/>
                  </a:lnTo>
                  <a:close/>
                </a:path>
                <a:path w="2221" h="104">
                  <a:moveTo>
                    <a:pt x="998" y="97"/>
                  </a:moveTo>
                  <a:lnTo>
                    <a:pt x="1028" y="97"/>
                  </a:lnTo>
                  <a:lnTo>
                    <a:pt x="1028" y="82"/>
                  </a:lnTo>
                  <a:lnTo>
                    <a:pt x="998" y="82"/>
                  </a:lnTo>
                  <a:lnTo>
                    <a:pt x="998" y="97"/>
                  </a:lnTo>
                  <a:close/>
                </a:path>
                <a:path w="2221" h="104">
                  <a:moveTo>
                    <a:pt x="1028" y="97"/>
                  </a:moveTo>
                  <a:lnTo>
                    <a:pt x="1043" y="97"/>
                  </a:lnTo>
                  <a:lnTo>
                    <a:pt x="1043" y="82"/>
                  </a:lnTo>
                  <a:lnTo>
                    <a:pt x="1028" y="82"/>
                  </a:lnTo>
                  <a:lnTo>
                    <a:pt x="1028" y="97"/>
                  </a:lnTo>
                  <a:close/>
                </a:path>
                <a:path w="2221" h="104">
                  <a:moveTo>
                    <a:pt x="1058" y="97"/>
                  </a:moveTo>
                  <a:lnTo>
                    <a:pt x="1073" y="97"/>
                  </a:lnTo>
                  <a:lnTo>
                    <a:pt x="1073" y="82"/>
                  </a:lnTo>
                  <a:lnTo>
                    <a:pt x="1058" y="82"/>
                  </a:lnTo>
                  <a:lnTo>
                    <a:pt x="1058" y="97"/>
                  </a:lnTo>
                  <a:close/>
                </a:path>
                <a:path w="2221" h="104">
                  <a:moveTo>
                    <a:pt x="1073" y="97"/>
                  </a:moveTo>
                  <a:lnTo>
                    <a:pt x="1088" y="97"/>
                  </a:lnTo>
                  <a:lnTo>
                    <a:pt x="1088" y="82"/>
                  </a:lnTo>
                  <a:lnTo>
                    <a:pt x="1073" y="82"/>
                  </a:lnTo>
                  <a:lnTo>
                    <a:pt x="1073" y="97"/>
                  </a:lnTo>
                  <a:close/>
                </a:path>
                <a:path w="2221" h="104">
                  <a:moveTo>
                    <a:pt x="1088" y="97"/>
                  </a:moveTo>
                  <a:lnTo>
                    <a:pt x="1118" y="97"/>
                  </a:lnTo>
                  <a:lnTo>
                    <a:pt x="1118" y="82"/>
                  </a:lnTo>
                  <a:lnTo>
                    <a:pt x="1088" y="82"/>
                  </a:lnTo>
                  <a:lnTo>
                    <a:pt x="1088" y="97"/>
                  </a:lnTo>
                  <a:close/>
                </a:path>
                <a:path w="2221" h="104">
                  <a:moveTo>
                    <a:pt x="1133" y="97"/>
                  </a:moveTo>
                  <a:lnTo>
                    <a:pt x="1148" y="97"/>
                  </a:lnTo>
                  <a:lnTo>
                    <a:pt x="1148" y="82"/>
                  </a:lnTo>
                  <a:lnTo>
                    <a:pt x="1133" y="82"/>
                  </a:lnTo>
                  <a:lnTo>
                    <a:pt x="1133" y="97"/>
                  </a:lnTo>
                  <a:close/>
                </a:path>
                <a:path w="2221" h="104">
                  <a:moveTo>
                    <a:pt x="1178" y="97"/>
                  </a:moveTo>
                  <a:lnTo>
                    <a:pt x="1208" y="97"/>
                  </a:lnTo>
                  <a:lnTo>
                    <a:pt x="1208" y="82"/>
                  </a:lnTo>
                  <a:lnTo>
                    <a:pt x="1178" y="82"/>
                  </a:lnTo>
                  <a:lnTo>
                    <a:pt x="1178" y="97"/>
                  </a:lnTo>
                  <a:close/>
                </a:path>
                <a:path w="2221" h="104">
                  <a:moveTo>
                    <a:pt x="1208" y="97"/>
                  </a:moveTo>
                  <a:lnTo>
                    <a:pt x="1223" y="97"/>
                  </a:lnTo>
                  <a:lnTo>
                    <a:pt x="1223" y="82"/>
                  </a:lnTo>
                  <a:lnTo>
                    <a:pt x="1208" y="82"/>
                  </a:lnTo>
                  <a:lnTo>
                    <a:pt x="1208" y="97"/>
                  </a:lnTo>
                  <a:close/>
                </a:path>
                <a:path w="2221" h="104">
                  <a:moveTo>
                    <a:pt x="1298" y="97"/>
                  </a:moveTo>
                  <a:lnTo>
                    <a:pt x="1313" y="97"/>
                  </a:lnTo>
                  <a:lnTo>
                    <a:pt x="1313" y="82"/>
                  </a:lnTo>
                  <a:lnTo>
                    <a:pt x="1298" y="82"/>
                  </a:lnTo>
                  <a:lnTo>
                    <a:pt x="1298" y="97"/>
                  </a:lnTo>
                  <a:close/>
                </a:path>
                <a:path w="2221" h="104">
                  <a:moveTo>
                    <a:pt x="1313" y="97"/>
                  </a:moveTo>
                  <a:lnTo>
                    <a:pt x="1328" y="97"/>
                  </a:lnTo>
                  <a:lnTo>
                    <a:pt x="1328" y="82"/>
                  </a:lnTo>
                  <a:lnTo>
                    <a:pt x="1313" y="82"/>
                  </a:lnTo>
                  <a:lnTo>
                    <a:pt x="1313" y="97"/>
                  </a:lnTo>
                  <a:close/>
                </a:path>
                <a:path w="2221" h="104">
                  <a:moveTo>
                    <a:pt x="1343" y="97"/>
                  </a:moveTo>
                  <a:lnTo>
                    <a:pt x="1358" y="97"/>
                  </a:lnTo>
                  <a:lnTo>
                    <a:pt x="1358" y="82"/>
                  </a:lnTo>
                  <a:lnTo>
                    <a:pt x="1343" y="82"/>
                  </a:lnTo>
                  <a:lnTo>
                    <a:pt x="1343" y="97"/>
                  </a:lnTo>
                  <a:close/>
                </a:path>
                <a:path w="2221" h="104">
                  <a:moveTo>
                    <a:pt x="1358" y="97"/>
                  </a:moveTo>
                  <a:lnTo>
                    <a:pt x="1388" y="97"/>
                  </a:lnTo>
                  <a:lnTo>
                    <a:pt x="1388" y="82"/>
                  </a:lnTo>
                  <a:lnTo>
                    <a:pt x="1358" y="82"/>
                  </a:lnTo>
                  <a:lnTo>
                    <a:pt x="1358" y="97"/>
                  </a:lnTo>
                  <a:close/>
                </a:path>
                <a:path w="2221" h="104">
                  <a:moveTo>
                    <a:pt x="1388" y="97"/>
                  </a:moveTo>
                  <a:lnTo>
                    <a:pt x="1403" y="97"/>
                  </a:lnTo>
                  <a:lnTo>
                    <a:pt x="1403" y="82"/>
                  </a:lnTo>
                  <a:lnTo>
                    <a:pt x="1388" y="82"/>
                  </a:lnTo>
                  <a:lnTo>
                    <a:pt x="1388" y="97"/>
                  </a:lnTo>
                  <a:close/>
                </a:path>
                <a:path w="2221" h="104">
                  <a:moveTo>
                    <a:pt x="1403" y="97"/>
                  </a:moveTo>
                  <a:lnTo>
                    <a:pt x="1418" y="97"/>
                  </a:lnTo>
                  <a:lnTo>
                    <a:pt x="1418" y="82"/>
                  </a:lnTo>
                  <a:lnTo>
                    <a:pt x="1403" y="82"/>
                  </a:lnTo>
                  <a:lnTo>
                    <a:pt x="1403" y="97"/>
                  </a:lnTo>
                  <a:close/>
                </a:path>
                <a:path w="2221" h="104">
                  <a:moveTo>
                    <a:pt x="1418" y="97"/>
                  </a:moveTo>
                  <a:lnTo>
                    <a:pt x="1433" y="97"/>
                  </a:lnTo>
                  <a:lnTo>
                    <a:pt x="1433" y="82"/>
                  </a:lnTo>
                  <a:lnTo>
                    <a:pt x="1418" y="82"/>
                  </a:lnTo>
                  <a:lnTo>
                    <a:pt x="1418" y="97"/>
                  </a:lnTo>
                  <a:close/>
                </a:path>
                <a:path w="2221" h="104">
                  <a:moveTo>
                    <a:pt x="1568" y="97"/>
                  </a:moveTo>
                  <a:lnTo>
                    <a:pt x="1583" y="97"/>
                  </a:lnTo>
                  <a:lnTo>
                    <a:pt x="1583" y="82"/>
                  </a:lnTo>
                  <a:lnTo>
                    <a:pt x="1568" y="82"/>
                  </a:lnTo>
                  <a:lnTo>
                    <a:pt x="1568" y="97"/>
                  </a:lnTo>
                  <a:close/>
                </a:path>
                <a:path w="2221" h="104">
                  <a:moveTo>
                    <a:pt x="1658" y="97"/>
                  </a:moveTo>
                  <a:lnTo>
                    <a:pt x="1673" y="97"/>
                  </a:lnTo>
                  <a:lnTo>
                    <a:pt x="1673" y="82"/>
                  </a:lnTo>
                  <a:lnTo>
                    <a:pt x="1658" y="82"/>
                  </a:lnTo>
                  <a:lnTo>
                    <a:pt x="1658" y="97"/>
                  </a:lnTo>
                  <a:close/>
                </a:path>
                <a:path w="2221" h="104">
                  <a:moveTo>
                    <a:pt x="1673" y="97"/>
                  </a:moveTo>
                  <a:lnTo>
                    <a:pt x="1688" y="97"/>
                  </a:lnTo>
                  <a:lnTo>
                    <a:pt x="1688" y="82"/>
                  </a:lnTo>
                  <a:lnTo>
                    <a:pt x="1673" y="82"/>
                  </a:lnTo>
                  <a:lnTo>
                    <a:pt x="1673" y="97"/>
                  </a:lnTo>
                  <a:close/>
                </a:path>
                <a:path w="2221" h="104">
                  <a:moveTo>
                    <a:pt x="1748" y="97"/>
                  </a:moveTo>
                  <a:lnTo>
                    <a:pt x="1763" y="97"/>
                  </a:lnTo>
                  <a:lnTo>
                    <a:pt x="1763" y="82"/>
                  </a:lnTo>
                  <a:lnTo>
                    <a:pt x="1748" y="82"/>
                  </a:lnTo>
                  <a:lnTo>
                    <a:pt x="1748" y="97"/>
                  </a:lnTo>
                  <a:close/>
                </a:path>
                <a:path w="2221" h="104">
                  <a:moveTo>
                    <a:pt x="2199" y="97"/>
                  </a:moveTo>
                  <a:lnTo>
                    <a:pt x="2214" y="97"/>
                  </a:lnTo>
                  <a:lnTo>
                    <a:pt x="2214" y="82"/>
                  </a:lnTo>
                  <a:lnTo>
                    <a:pt x="2199" y="82"/>
                  </a:lnTo>
                  <a:lnTo>
                    <a:pt x="2199" y="9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22" name="path"/>
            <p:cNvSpPr/>
            <p:nvPr/>
          </p:nvSpPr>
          <p:spPr>
            <a:xfrm>
              <a:off x="566817" y="2469574"/>
              <a:ext cx="28740" cy="171253"/>
            </a:xfrm>
            <a:custGeom>
              <a:avLst/>
              <a:gdLst/>
              <a:ahLst/>
              <a:cxnLst/>
              <a:rect l="0" t="0" r="0" b="0"/>
              <a:pathLst>
                <a:path w="45" h="269">
                  <a:moveTo>
                    <a:pt x="7" y="7"/>
                  </a:moveTo>
                  <a:lnTo>
                    <a:pt x="7" y="247"/>
                  </a:lnTo>
                  <a:moveTo>
                    <a:pt x="7" y="262"/>
                  </a:moveTo>
                  <a:lnTo>
                    <a:pt x="37" y="262"/>
                  </a:lnTo>
                  <a:moveTo>
                    <a:pt x="7" y="7"/>
                  </a:moveTo>
                  <a:lnTo>
                    <a:pt x="37" y="7"/>
                  </a:lnTo>
                </a:path>
              </a:pathLst>
            </a:custGeom>
            <a:noFill/>
            <a:ln w="9450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23" name="path"/>
            <p:cNvSpPr/>
            <p:nvPr/>
          </p:nvSpPr>
          <p:spPr>
            <a:xfrm>
              <a:off x="566817" y="2617103"/>
              <a:ext cx="1410747" cy="28594"/>
            </a:xfrm>
            <a:custGeom>
              <a:avLst/>
              <a:gdLst/>
              <a:ahLst/>
              <a:cxnLst/>
              <a:rect l="0" t="0" r="0" b="0"/>
              <a:pathLst>
                <a:path w="2221" h="45">
                  <a:moveTo>
                    <a:pt x="0" y="22"/>
                  </a:moveTo>
                  <a:lnTo>
                    <a:pt x="2221" y="22"/>
                  </a:lnTo>
                </a:path>
              </a:pathLst>
            </a:custGeom>
            <a:noFill/>
            <a:ln w="2866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24" name="path"/>
            <p:cNvSpPr/>
            <p:nvPr/>
          </p:nvSpPr>
          <p:spPr>
            <a:xfrm>
              <a:off x="602778" y="1543060"/>
              <a:ext cx="496396" cy="18853"/>
            </a:xfrm>
            <a:custGeom>
              <a:avLst/>
              <a:gdLst/>
              <a:ahLst/>
              <a:cxnLst/>
              <a:rect l="0" t="0" r="0" b="0"/>
              <a:pathLst>
                <a:path w="781" h="29">
                  <a:moveTo>
                    <a:pt x="7" y="22"/>
                  </a:moveTo>
                  <a:lnTo>
                    <a:pt x="82" y="22"/>
                  </a:lnTo>
                  <a:lnTo>
                    <a:pt x="82" y="7"/>
                  </a:lnTo>
                  <a:lnTo>
                    <a:pt x="7" y="7"/>
                  </a:lnTo>
                  <a:lnTo>
                    <a:pt x="7" y="22"/>
                  </a:lnTo>
                  <a:close/>
                </a:path>
                <a:path w="781" h="29">
                  <a:moveTo>
                    <a:pt x="699" y="22"/>
                  </a:moveTo>
                  <a:lnTo>
                    <a:pt x="774" y="22"/>
                  </a:lnTo>
                  <a:lnTo>
                    <a:pt x="774" y="7"/>
                  </a:lnTo>
                  <a:lnTo>
                    <a:pt x="699" y="7"/>
                  </a:lnTo>
                  <a:lnTo>
                    <a:pt x="699" y="2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5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25" name="path"/>
            <p:cNvSpPr/>
            <p:nvPr/>
          </p:nvSpPr>
          <p:spPr>
            <a:xfrm>
              <a:off x="516723" y="1409514"/>
              <a:ext cx="9491" cy="142973"/>
            </a:xfrm>
            <a:custGeom>
              <a:avLst/>
              <a:gdLst/>
              <a:ahLst/>
              <a:cxnLst/>
              <a:rect l="0" t="0" r="0" b="0"/>
              <a:pathLst>
                <a:path w="14" h="225">
                  <a:moveTo>
                    <a:pt x="7" y="7"/>
                  </a:moveTo>
                  <a:lnTo>
                    <a:pt x="7" y="217"/>
                  </a:lnTo>
                </a:path>
              </a:pathLst>
            </a:custGeom>
            <a:noFill/>
            <a:ln w="9459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26" name="path"/>
            <p:cNvSpPr/>
            <p:nvPr/>
          </p:nvSpPr>
          <p:spPr>
            <a:xfrm>
              <a:off x="516723" y="1538190"/>
              <a:ext cx="1460652" cy="28594"/>
            </a:xfrm>
            <a:custGeom>
              <a:avLst/>
              <a:gdLst/>
              <a:ahLst/>
              <a:cxnLst/>
              <a:rect l="0" t="0" r="0" b="0"/>
              <a:pathLst>
                <a:path w="2300" h="45">
                  <a:moveTo>
                    <a:pt x="0" y="22"/>
                  </a:moveTo>
                  <a:lnTo>
                    <a:pt x="2300" y="22"/>
                  </a:lnTo>
                </a:path>
              </a:pathLst>
            </a:custGeom>
            <a:noFill/>
            <a:ln w="2869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27" name="path"/>
            <p:cNvSpPr/>
            <p:nvPr/>
          </p:nvSpPr>
          <p:spPr>
            <a:xfrm>
              <a:off x="708519" y="113391"/>
              <a:ext cx="330708" cy="2467356"/>
            </a:xfrm>
            <a:custGeom>
              <a:avLst/>
              <a:gdLst/>
              <a:ahLst/>
              <a:cxnLst/>
              <a:rect l="0" t="0" r="0" b="0"/>
              <a:pathLst>
                <a:path w="520" h="3885">
                  <a:moveTo>
                    <a:pt x="170" y="50"/>
                  </a:moveTo>
                  <a:cubicBezTo>
                    <a:pt x="170" y="22"/>
                    <a:pt x="192" y="0"/>
                    <a:pt x="220" y="0"/>
                  </a:cubicBezTo>
                  <a:cubicBezTo>
                    <a:pt x="248" y="0"/>
                    <a:pt x="271" y="22"/>
                    <a:pt x="271" y="50"/>
                  </a:cubicBezTo>
                  <a:cubicBezTo>
                    <a:pt x="271" y="78"/>
                    <a:pt x="248" y="100"/>
                    <a:pt x="220" y="100"/>
                  </a:cubicBezTo>
                  <a:cubicBezTo>
                    <a:pt x="192" y="100"/>
                    <a:pt x="170" y="78"/>
                    <a:pt x="170" y="50"/>
                  </a:cubicBezTo>
                </a:path>
                <a:path w="520" h="3885">
                  <a:moveTo>
                    <a:pt x="415" y="453"/>
                  </a:moveTo>
                  <a:cubicBezTo>
                    <a:pt x="415" y="425"/>
                    <a:pt x="437" y="403"/>
                    <a:pt x="465" y="403"/>
                  </a:cubicBezTo>
                  <a:cubicBezTo>
                    <a:pt x="493" y="403"/>
                    <a:pt x="515" y="425"/>
                    <a:pt x="515" y="453"/>
                  </a:cubicBezTo>
                  <a:cubicBezTo>
                    <a:pt x="515" y="481"/>
                    <a:pt x="493" y="504"/>
                    <a:pt x="465" y="504"/>
                  </a:cubicBezTo>
                  <a:cubicBezTo>
                    <a:pt x="437" y="504"/>
                    <a:pt x="415" y="481"/>
                    <a:pt x="415" y="453"/>
                  </a:cubicBezTo>
                </a:path>
                <a:path w="520" h="3885">
                  <a:moveTo>
                    <a:pt x="420" y="2094"/>
                  </a:moveTo>
                  <a:cubicBezTo>
                    <a:pt x="420" y="2065"/>
                    <a:pt x="442" y="2042"/>
                    <a:pt x="470" y="2042"/>
                  </a:cubicBezTo>
                  <a:cubicBezTo>
                    <a:pt x="498" y="2042"/>
                    <a:pt x="520" y="2065"/>
                    <a:pt x="520" y="2094"/>
                  </a:cubicBezTo>
                  <a:cubicBezTo>
                    <a:pt x="520" y="2122"/>
                    <a:pt x="498" y="2145"/>
                    <a:pt x="470" y="2145"/>
                  </a:cubicBezTo>
                  <a:cubicBezTo>
                    <a:pt x="442" y="2145"/>
                    <a:pt x="420" y="2122"/>
                    <a:pt x="420" y="2094"/>
                  </a:cubicBezTo>
                </a:path>
                <a:path w="520" h="3885">
                  <a:moveTo>
                    <a:pt x="314" y="2980"/>
                  </a:moveTo>
                  <a:cubicBezTo>
                    <a:pt x="314" y="2952"/>
                    <a:pt x="337" y="2930"/>
                    <a:pt x="364" y="2930"/>
                  </a:cubicBezTo>
                  <a:cubicBezTo>
                    <a:pt x="392" y="2930"/>
                    <a:pt x="415" y="2952"/>
                    <a:pt x="415" y="2980"/>
                  </a:cubicBezTo>
                  <a:cubicBezTo>
                    <a:pt x="415" y="3008"/>
                    <a:pt x="392" y="3031"/>
                    <a:pt x="364" y="3031"/>
                  </a:cubicBezTo>
                  <a:cubicBezTo>
                    <a:pt x="337" y="3031"/>
                    <a:pt x="314" y="3008"/>
                    <a:pt x="314" y="2980"/>
                  </a:cubicBezTo>
                </a:path>
                <a:path w="520" h="3885">
                  <a:moveTo>
                    <a:pt x="254" y="3386"/>
                  </a:moveTo>
                  <a:cubicBezTo>
                    <a:pt x="254" y="3358"/>
                    <a:pt x="277" y="3336"/>
                    <a:pt x="304" y="3336"/>
                  </a:cubicBezTo>
                  <a:cubicBezTo>
                    <a:pt x="332" y="3336"/>
                    <a:pt x="355" y="3358"/>
                    <a:pt x="355" y="3386"/>
                  </a:cubicBezTo>
                  <a:cubicBezTo>
                    <a:pt x="355" y="3414"/>
                    <a:pt x="332" y="3436"/>
                    <a:pt x="304" y="3436"/>
                  </a:cubicBezTo>
                  <a:cubicBezTo>
                    <a:pt x="277" y="3436"/>
                    <a:pt x="254" y="3414"/>
                    <a:pt x="254" y="3386"/>
                  </a:cubicBezTo>
                </a:path>
                <a:path w="520" h="3885">
                  <a:moveTo>
                    <a:pt x="0" y="3833"/>
                  </a:moveTo>
                  <a:cubicBezTo>
                    <a:pt x="0" y="3805"/>
                    <a:pt x="22" y="3782"/>
                    <a:pt x="50" y="3782"/>
                  </a:cubicBezTo>
                  <a:cubicBezTo>
                    <a:pt x="78" y="3782"/>
                    <a:pt x="100" y="3805"/>
                    <a:pt x="100" y="3833"/>
                  </a:cubicBezTo>
                  <a:cubicBezTo>
                    <a:pt x="100" y="3862"/>
                    <a:pt x="78" y="3885"/>
                    <a:pt x="50" y="3885"/>
                  </a:cubicBezTo>
                  <a:cubicBezTo>
                    <a:pt x="22" y="3885"/>
                    <a:pt x="0" y="3862"/>
                    <a:pt x="0" y="383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28" name="path"/>
            <p:cNvSpPr/>
            <p:nvPr/>
          </p:nvSpPr>
          <p:spPr>
            <a:xfrm>
              <a:off x="1002461" y="424191"/>
              <a:ext cx="29208" cy="986345"/>
            </a:xfrm>
            <a:custGeom>
              <a:avLst/>
              <a:gdLst/>
              <a:ahLst/>
              <a:cxnLst/>
              <a:rect l="0" t="0" r="0" b="0"/>
              <a:pathLst>
                <a:path w="45" h="1553">
                  <a:moveTo>
                    <a:pt x="38" y="0"/>
                  </a:moveTo>
                  <a:lnTo>
                    <a:pt x="7" y="1553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29" name="path"/>
            <p:cNvSpPr/>
            <p:nvPr/>
          </p:nvSpPr>
          <p:spPr>
            <a:xfrm>
              <a:off x="106539" y="113391"/>
              <a:ext cx="1385316" cy="2519172"/>
            </a:xfrm>
            <a:custGeom>
              <a:avLst/>
              <a:gdLst/>
              <a:ahLst/>
              <a:cxnLst/>
              <a:rect l="0" t="0" r="0" b="0"/>
              <a:pathLst>
                <a:path w="2181" h="3967">
                  <a:moveTo>
                    <a:pt x="0" y="50"/>
                  </a:moveTo>
                  <a:cubicBezTo>
                    <a:pt x="0" y="22"/>
                    <a:pt x="22" y="0"/>
                    <a:pt x="50" y="0"/>
                  </a:cubicBezTo>
                  <a:cubicBezTo>
                    <a:pt x="78" y="0"/>
                    <a:pt x="100" y="22"/>
                    <a:pt x="100" y="50"/>
                  </a:cubicBezTo>
                  <a:cubicBezTo>
                    <a:pt x="100" y="78"/>
                    <a:pt x="78" y="100"/>
                    <a:pt x="50" y="100"/>
                  </a:cubicBezTo>
                  <a:cubicBezTo>
                    <a:pt x="22" y="100"/>
                    <a:pt x="0" y="78"/>
                    <a:pt x="0" y="50"/>
                  </a:cubicBezTo>
                </a:path>
                <a:path w="2181" h="3967">
                  <a:moveTo>
                    <a:pt x="720" y="470"/>
                  </a:moveTo>
                  <a:cubicBezTo>
                    <a:pt x="720" y="442"/>
                    <a:pt x="742" y="420"/>
                    <a:pt x="770" y="420"/>
                  </a:cubicBezTo>
                  <a:cubicBezTo>
                    <a:pt x="798" y="420"/>
                    <a:pt x="820" y="442"/>
                    <a:pt x="820" y="470"/>
                  </a:cubicBezTo>
                  <a:cubicBezTo>
                    <a:pt x="820" y="498"/>
                    <a:pt x="798" y="520"/>
                    <a:pt x="770" y="520"/>
                  </a:cubicBezTo>
                  <a:cubicBezTo>
                    <a:pt x="742" y="520"/>
                    <a:pt x="720" y="498"/>
                    <a:pt x="720" y="470"/>
                  </a:cubicBezTo>
                </a:path>
                <a:path w="2181" h="3967">
                  <a:moveTo>
                    <a:pt x="1027" y="2210"/>
                  </a:moveTo>
                  <a:cubicBezTo>
                    <a:pt x="1027" y="2182"/>
                    <a:pt x="1049" y="2160"/>
                    <a:pt x="1077" y="2160"/>
                  </a:cubicBezTo>
                  <a:cubicBezTo>
                    <a:pt x="1105" y="2160"/>
                    <a:pt x="1128" y="2182"/>
                    <a:pt x="1128" y="2210"/>
                  </a:cubicBezTo>
                  <a:cubicBezTo>
                    <a:pt x="1128" y="2238"/>
                    <a:pt x="1105" y="2260"/>
                    <a:pt x="1077" y="2260"/>
                  </a:cubicBezTo>
                  <a:cubicBezTo>
                    <a:pt x="1049" y="2260"/>
                    <a:pt x="1027" y="2238"/>
                    <a:pt x="1027" y="2210"/>
                  </a:cubicBezTo>
                </a:path>
                <a:path w="2181" h="3967">
                  <a:moveTo>
                    <a:pt x="2080" y="2917"/>
                  </a:moveTo>
                  <a:cubicBezTo>
                    <a:pt x="2080" y="2888"/>
                    <a:pt x="2103" y="2865"/>
                    <a:pt x="2131" y="2865"/>
                  </a:cubicBezTo>
                  <a:cubicBezTo>
                    <a:pt x="2159" y="2865"/>
                    <a:pt x="2181" y="2888"/>
                    <a:pt x="2181" y="2917"/>
                  </a:cubicBezTo>
                  <a:cubicBezTo>
                    <a:pt x="2181" y="2945"/>
                    <a:pt x="2159" y="2968"/>
                    <a:pt x="2131" y="2968"/>
                  </a:cubicBezTo>
                  <a:cubicBezTo>
                    <a:pt x="2103" y="2968"/>
                    <a:pt x="2080" y="2945"/>
                    <a:pt x="2080" y="2917"/>
                  </a:cubicBezTo>
                </a:path>
                <a:path w="2181" h="3967">
                  <a:moveTo>
                    <a:pt x="1680" y="3386"/>
                  </a:moveTo>
                  <a:cubicBezTo>
                    <a:pt x="1680" y="3358"/>
                    <a:pt x="1702" y="3336"/>
                    <a:pt x="1730" y="3336"/>
                  </a:cubicBezTo>
                  <a:cubicBezTo>
                    <a:pt x="1758" y="3336"/>
                    <a:pt x="1780" y="3358"/>
                    <a:pt x="1780" y="3386"/>
                  </a:cubicBezTo>
                  <a:cubicBezTo>
                    <a:pt x="1780" y="3414"/>
                    <a:pt x="1758" y="3436"/>
                    <a:pt x="1730" y="3436"/>
                  </a:cubicBezTo>
                  <a:cubicBezTo>
                    <a:pt x="1702" y="3436"/>
                    <a:pt x="1680" y="3414"/>
                    <a:pt x="1680" y="3386"/>
                  </a:cubicBezTo>
                </a:path>
                <a:path w="2181" h="3967">
                  <a:moveTo>
                    <a:pt x="1252" y="3916"/>
                  </a:moveTo>
                  <a:cubicBezTo>
                    <a:pt x="1252" y="3888"/>
                    <a:pt x="1275" y="3866"/>
                    <a:pt x="1303" y="3866"/>
                  </a:cubicBezTo>
                  <a:cubicBezTo>
                    <a:pt x="1331" y="3866"/>
                    <a:pt x="1353" y="3888"/>
                    <a:pt x="1353" y="3916"/>
                  </a:cubicBezTo>
                  <a:cubicBezTo>
                    <a:pt x="1353" y="3944"/>
                    <a:pt x="1331" y="3967"/>
                    <a:pt x="1303" y="3967"/>
                  </a:cubicBezTo>
                  <a:cubicBezTo>
                    <a:pt x="1275" y="3967"/>
                    <a:pt x="1252" y="3944"/>
                    <a:pt x="1252" y="391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30" name="path"/>
            <p:cNvSpPr/>
            <p:nvPr/>
          </p:nvSpPr>
          <p:spPr>
            <a:xfrm>
              <a:off x="580503" y="104247"/>
              <a:ext cx="1225296" cy="2494788"/>
            </a:xfrm>
            <a:custGeom>
              <a:avLst/>
              <a:gdLst/>
              <a:ahLst/>
              <a:cxnLst/>
              <a:rect l="0" t="0" r="0" b="0"/>
              <a:pathLst>
                <a:path w="1929" h="3928">
                  <a:moveTo>
                    <a:pt x="38" y="50"/>
                  </a:moveTo>
                  <a:cubicBezTo>
                    <a:pt x="38" y="22"/>
                    <a:pt x="61" y="0"/>
                    <a:pt x="88" y="0"/>
                  </a:cubicBezTo>
                  <a:cubicBezTo>
                    <a:pt x="116" y="0"/>
                    <a:pt x="139" y="22"/>
                    <a:pt x="139" y="50"/>
                  </a:cubicBezTo>
                  <a:cubicBezTo>
                    <a:pt x="139" y="78"/>
                    <a:pt x="116" y="100"/>
                    <a:pt x="88" y="100"/>
                  </a:cubicBezTo>
                  <a:cubicBezTo>
                    <a:pt x="61" y="100"/>
                    <a:pt x="38" y="78"/>
                    <a:pt x="38" y="50"/>
                  </a:cubicBezTo>
                </a:path>
                <a:path w="1929" h="3928">
                  <a:moveTo>
                    <a:pt x="1828" y="467"/>
                  </a:moveTo>
                  <a:cubicBezTo>
                    <a:pt x="1828" y="440"/>
                    <a:pt x="1851" y="417"/>
                    <a:pt x="1879" y="417"/>
                  </a:cubicBezTo>
                  <a:cubicBezTo>
                    <a:pt x="1907" y="417"/>
                    <a:pt x="1929" y="440"/>
                    <a:pt x="1929" y="467"/>
                  </a:cubicBezTo>
                  <a:cubicBezTo>
                    <a:pt x="1929" y="495"/>
                    <a:pt x="1907" y="518"/>
                    <a:pt x="1879" y="518"/>
                  </a:cubicBezTo>
                  <a:cubicBezTo>
                    <a:pt x="1851" y="518"/>
                    <a:pt x="1828" y="495"/>
                    <a:pt x="1828" y="467"/>
                  </a:cubicBezTo>
                </a:path>
                <a:path w="1929" h="3928">
                  <a:moveTo>
                    <a:pt x="1519" y="2204"/>
                  </a:moveTo>
                  <a:cubicBezTo>
                    <a:pt x="1519" y="2175"/>
                    <a:pt x="1541" y="2152"/>
                    <a:pt x="1569" y="2152"/>
                  </a:cubicBezTo>
                  <a:cubicBezTo>
                    <a:pt x="1597" y="2152"/>
                    <a:pt x="1620" y="2175"/>
                    <a:pt x="1620" y="2204"/>
                  </a:cubicBezTo>
                  <a:cubicBezTo>
                    <a:pt x="1620" y="2232"/>
                    <a:pt x="1597" y="2255"/>
                    <a:pt x="1569" y="2255"/>
                  </a:cubicBezTo>
                  <a:cubicBezTo>
                    <a:pt x="1541" y="2255"/>
                    <a:pt x="1519" y="2232"/>
                    <a:pt x="1519" y="2204"/>
                  </a:cubicBezTo>
                </a:path>
                <a:path w="1929" h="3928">
                  <a:moveTo>
                    <a:pt x="1735" y="2940"/>
                  </a:moveTo>
                  <a:cubicBezTo>
                    <a:pt x="1735" y="2912"/>
                    <a:pt x="1758" y="2889"/>
                    <a:pt x="1786" y="2889"/>
                  </a:cubicBezTo>
                  <a:cubicBezTo>
                    <a:pt x="1815" y="2889"/>
                    <a:pt x="1838" y="2912"/>
                    <a:pt x="1838" y="2940"/>
                  </a:cubicBezTo>
                  <a:cubicBezTo>
                    <a:pt x="1838" y="2967"/>
                    <a:pt x="1815" y="2990"/>
                    <a:pt x="1786" y="2990"/>
                  </a:cubicBezTo>
                  <a:cubicBezTo>
                    <a:pt x="1758" y="2990"/>
                    <a:pt x="1735" y="2967"/>
                    <a:pt x="1735" y="2940"/>
                  </a:cubicBezTo>
                </a:path>
                <a:path w="1929" h="3928">
                  <a:moveTo>
                    <a:pt x="1598" y="3390"/>
                  </a:moveTo>
                  <a:cubicBezTo>
                    <a:pt x="1598" y="3361"/>
                    <a:pt x="1621" y="3338"/>
                    <a:pt x="1648" y="3338"/>
                  </a:cubicBezTo>
                  <a:cubicBezTo>
                    <a:pt x="1676" y="3338"/>
                    <a:pt x="1699" y="3361"/>
                    <a:pt x="1699" y="3390"/>
                  </a:cubicBezTo>
                  <a:cubicBezTo>
                    <a:pt x="1699" y="3418"/>
                    <a:pt x="1676" y="3441"/>
                    <a:pt x="1648" y="3441"/>
                  </a:cubicBezTo>
                  <a:cubicBezTo>
                    <a:pt x="1621" y="3441"/>
                    <a:pt x="1598" y="3418"/>
                    <a:pt x="1598" y="3390"/>
                  </a:cubicBezTo>
                </a:path>
                <a:path w="1929" h="3928">
                  <a:moveTo>
                    <a:pt x="0" y="3878"/>
                  </a:moveTo>
                  <a:cubicBezTo>
                    <a:pt x="0" y="3850"/>
                    <a:pt x="23" y="3828"/>
                    <a:pt x="51" y="3828"/>
                  </a:cubicBezTo>
                  <a:cubicBezTo>
                    <a:pt x="80" y="3828"/>
                    <a:pt x="103" y="3850"/>
                    <a:pt x="103" y="3878"/>
                  </a:cubicBezTo>
                  <a:cubicBezTo>
                    <a:pt x="103" y="3906"/>
                    <a:pt x="80" y="3928"/>
                    <a:pt x="51" y="3928"/>
                  </a:cubicBezTo>
                  <a:cubicBezTo>
                    <a:pt x="23" y="3928"/>
                    <a:pt x="0" y="3906"/>
                    <a:pt x="0" y="3878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31" name="path"/>
            <p:cNvSpPr/>
            <p:nvPr/>
          </p:nvSpPr>
          <p:spPr>
            <a:xfrm>
              <a:off x="1538940" y="3945811"/>
              <a:ext cx="171811" cy="28594"/>
            </a:xfrm>
            <a:custGeom>
              <a:avLst/>
              <a:gdLst/>
              <a:ahLst/>
              <a:cxnLst/>
              <a:rect l="0" t="0" r="0" b="0"/>
              <a:pathLst>
                <a:path w="270" h="45">
                  <a:moveTo>
                    <a:pt x="7" y="37"/>
                  </a:moveTo>
                  <a:lnTo>
                    <a:pt x="263" y="37"/>
                  </a:lnTo>
                  <a:lnTo>
                    <a:pt x="263" y="7"/>
                  </a:lnTo>
                  <a:lnTo>
                    <a:pt x="7" y="7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32" name="path"/>
            <p:cNvSpPr/>
            <p:nvPr/>
          </p:nvSpPr>
          <p:spPr>
            <a:xfrm>
              <a:off x="566817" y="3822006"/>
              <a:ext cx="28740" cy="152399"/>
            </a:xfrm>
            <a:custGeom>
              <a:avLst/>
              <a:gdLst/>
              <a:ahLst/>
              <a:cxnLst/>
              <a:rect l="0" t="0" r="0" b="0"/>
              <a:pathLst>
                <a:path w="45" h="239">
                  <a:moveTo>
                    <a:pt x="7" y="7"/>
                  </a:moveTo>
                  <a:lnTo>
                    <a:pt x="7" y="217"/>
                  </a:lnTo>
                  <a:moveTo>
                    <a:pt x="7" y="232"/>
                  </a:moveTo>
                  <a:lnTo>
                    <a:pt x="37" y="232"/>
                  </a:lnTo>
                  <a:moveTo>
                    <a:pt x="7" y="127"/>
                  </a:moveTo>
                  <a:lnTo>
                    <a:pt x="37" y="127"/>
                  </a:lnTo>
                  <a:moveTo>
                    <a:pt x="7" y="7"/>
                  </a:moveTo>
                  <a:lnTo>
                    <a:pt x="37" y="7"/>
                  </a:lnTo>
                </a:path>
              </a:pathLst>
            </a:custGeom>
            <a:noFill/>
            <a:ln w="9450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33" name="path"/>
            <p:cNvSpPr/>
            <p:nvPr/>
          </p:nvSpPr>
          <p:spPr>
            <a:xfrm>
              <a:off x="566817" y="3950682"/>
              <a:ext cx="1410747" cy="28594"/>
            </a:xfrm>
            <a:custGeom>
              <a:avLst/>
              <a:gdLst/>
              <a:ahLst/>
              <a:cxnLst/>
              <a:rect l="0" t="0" r="0" b="0"/>
              <a:pathLst>
                <a:path w="2221" h="45">
                  <a:moveTo>
                    <a:pt x="0" y="22"/>
                  </a:moveTo>
                  <a:lnTo>
                    <a:pt x="2221" y="22"/>
                  </a:lnTo>
                </a:path>
              </a:pathLst>
            </a:custGeom>
            <a:noFill/>
            <a:ln w="2866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34" name="path"/>
            <p:cNvSpPr/>
            <p:nvPr/>
          </p:nvSpPr>
          <p:spPr>
            <a:xfrm>
              <a:off x="566817" y="3333682"/>
              <a:ext cx="28740" cy="123805"/>
            </a:xfrm>
            <a:custGeom>
              <a:avLst/>
              <a:gdLst/>
              <a:ahLst/>
              <a:cxnLst/>
              <a:rect l="0" t="0" r="0" b="0"/>
              <a:pathLst>
                <a:path w="45" h="194">
                  <a:moveTo>
                    <a:pt x="7" y="7"/>
                  </a:moveTo>
                  <a:lnTo>
                    <a:pt x="7" y="172"/>
                  </a:lnTo>
                  <a:moveTo>
                    <a:pt x="7" y="187"/>
                  </a:moveTo>
                  <a:lnTo>
                    <a:pt x="37" y="187"/>
                  </a:lnTo>
                  <a:moveTo>
                    <a:pt x="7" y="97"/>
                  </a:moveTo>
                  <a:lnTo>
                    <a:pt x="37" y="97"/>
                  </a:lnTo>
                  <a:moveTo>
                    <a:pt x="7" y="7"/>
                  </a:moveTo>
                  <a:lnTo>
                    <a:pt x="37" y="7"/>
                  </a:lnTo>
                </a:path>
              </a:pathLst>
            </a:custGeom>
            <a:noFill/>
            <a:ln w="9450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35" name="path"/>
            <p:cNvSpPr/>
            <p:nvPr/>
          </p:nvSpPr>
          <p:spPr>
            <a:xfrm>
              <a:off x="566817" y="3433763"/>
              <a:ext cx="1410747" cy="28594"/>
            </a:xfrm>
            <a:custGeom>
              <a:avLst/>
              <a:gdLst/>
              <a:ahLst/>
              <a:cxnLst/>
              <a:rect l="0" t="0" r="0" b="0"/>
              <a:pathLst>
                <a:path w="2221" h="45">
                  <a:moveTo>
                    <a:pt x="0" y="22"/>
                  </a:moveTo>
                  <a:lnTo>
                    <a:pt x="2221" y="22"/>
                  </a:lnTo>
                </a:path>
              </a:pathLst>
            </a:custGeom>
            <a:noFill/>
            <a:ln w="2866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36" name="path"/>
            <p:cNvSpPr/>
            <p:nvPr/>
          </p:nvSpPr>
          <p:spPr>
            <a:xfrm>
              <a:off x="610983" y="3025755"/>
              <a:ext cx="551688" cy="1397507"/>
            </a:xfrm>
            <a:custGeom>
              <a:avLst/>
              <a:gdLst/>
              <a:ahLst/>
              <a:cxnLst/>
              <a:rect l="0" t="0" r="0" b="0"/>
              <a:pathLst>
                <a:path w="868" h="2200">
                  <a:moveTo>
                    <a:pt x="407" y="50"/>
                  </a:moveTo>
                  <a:cubicBezTo>
                    <a:pt x="407" y="22"/>
                    <a:pt x="430" y="0"/>
                    <a:pt x="458" y="0"/>
                  </a:cubicBezTo>
                  <a:cubicBezTo>
                    <a:pt x="486" y="0"/>
                    <a:pt x="508" y="22"/>
                    <a:pt x="508" y="50"/>
                  </a:cubicBezTo>
                  <a:cubicBezTo>
                    <a:pt x="508" y="78"/>
                    <a:pt x="486" y="100"/>
                    <a:pt x="458" y="100"/>
                  </a:cubicBezTo>
                  <a:cubicBezTo>
                    <a:pt x="430" y="100"/>
                    <a:pt x="407" y="78"/>
                    <a:pt x="407" y="50"/>
                  </a:cubicBezTo>
                </a:path>
                <a:path w="868" h="2200">
                  <a:moveTo>
                    <a:pt x="0" y="597"/>
                  </a:moveTo>
                  <a:cubicBezTo>
                    <a:pt x="0" y="569"/>
                    <a:pt x="22" y="547"/>
                    <a:pt x="50" y="547"/>
                  </a:cubicBezTo>
                  <a:cubicBezTo>
                    <a:pt x="78" y="547"/>
                    <a:pt x="100" y="569"/>
                    <a:pt x="100" y="597"/>
                  </a:cubicBezTo>
                  <a:cubicBezTo>
                    <a:pt x="100" y="625"/>
                    <a:pt x="78" y="647"/>
                    <a:pt x="50" y="647"/>
                  </a:cubicBezTo>
                  <a:cubicBezTo>
                    <a:pt x="22" y="647"/>
                    <a:pt x="0" y="625"/>
                    <a:pt x="0" y="597"/>
                  </a:cubicBezTo>
                </a:path>
                <a:path w="868" h="2200">
                  <a:moveTo>
                    <a:pt x="446" y="1391"/>
                  </a:moveTo>
                  <a:cubicBezTo>
                    <a:pt x="446" y="1364"/>
                    <a:pt x="469" y="1341"/>
                    <a:pt x="496" y="1341"/>
                  </a:cubicBezTo>
                  <a:cubicBezTo>
                    <a:pt x="524" y="1341"/>
                    <a:pt x="547" y="1364"/>
                    <a:pt x="547" y="1391"/>
                  </a:cubicBezTo>
                  <a:cubicBezTo>
                    <a:pt x="547" y="1419"/>
                    <a:pt x="524" y="1442"/>
                    <a:pt x="496" y="1442"/>
                  </a:cubicBezTo>
                  <a:cubicBezTo>
                    <a:pt x="469" y="1442"/>
                    <a:pt x="446" y="1419"/>
                    <a:pt x="446" y="1391"/>
                  </a:cubicBezTo>
                </a:path>
                <a:path w="868" h="2200">
                  <a:moveTo>
                    <a:pt x="767" y="2150"/>
                  </a:moveTo>
                  <a:cubicBezTo>
                    <a:pt x="767" y="2122"/>
                    <a:pt x="790" y="2099"/>
                    <a:pt x="818" y="2099"/>
                  </a:cubicBezTo>
                  <a:cubicBezTo>
                    <a:pt x="846" y="2099"/>
                    <a:pt x="868" y="2122"/>
                    <a:pt x="868" y="2150"/>
                  </a:cubicBezTo>
                  <a:cubicBezTo>
                    <a:pt x="868" y="2178"/>
                    <a:pt x="846" y="2200"/>
                    <a:pt x="818" y="2200"/>
                  </a:cubicBezTo>
                  <a:cubicBezTo>
                    <a:pt x="790" y="2200"/>
                    <a:pt x="767" y="2178"/>
                    <a:pt x="767" y="2150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37" name="path"/>
            <p:cNvSpPr/>
            <p:nvPr/>
          </p:nvSpPr>
          <p:spPr>
            <a:xfrm>
              <a:off x="571359" y="3005943"/>
              <a:ext cx="1016508" cy="1443227"/>
            </a:xfrm>
            <a:custGeom>
              <a:avLst/>
              <a:gdLst/>
              <a:ahLst/>
              <a:cxnLst/>
              <a:rect l="0" t="0" r="0" b="0"/>
              <a:pathLst>
                <a:path w="1600" h="2272">
                  <a:moveTo>
                    <a:pt x="0" y="50"/>
                  </a:moveTo>
                  <a:cubicBezTo>
                    <a:pt x="0" y="22"/>
                    <a:pt x="22" y="0"/>
                    <a:pt x="50" y="0"/>
                  </a:cubicBezTo>
                  <a:cubicBezTo>
                    <a:pt x="78" y="0"/>
                    <a:pt x="100" y="22"/>
                    <a:pt x="100" y="50"/>
                  </a:cubicBezTo>
                  <a:cubicBezTo>
                    <a:pt x="100" y="78"/>
                    <a:pt x="78" y="100"/>
                    <a:pt x="50" y="100"/>
                  </a:cubicBezTo>
                  <a:cubicBezTo>
                    <a:pt x="22" y="100"/>
                    <a:pt x="0" y="78"/>
                    <a:pt x="0" y="50"/>
                  </a:cubicBezTo>
                </a:path>
                <a:path w="1600" h="2272">
                  <a:moveTo>
                    <a:pt x="540" y="559"/>
                  </a:moveTo>
                  <a:cubicBezTo>
                    <a:pt x="540" y="531"/>
                    <a:pt x="562" y="508"/>
                    <a:pt x="590" y="508"/>
                  </a:cubicBezTo>
                  <a:cubicBezTo>
                    <a:pt x="618" y="508"/>
                    <a:pt x="640" y="531"/>
                    <a:pt x="640" y="559"/>
                  </a:cubicBezTo>
                  <a:cubicBezTo>
                    <a:pt x="640" y="586"/>
                    <a:pt x="618" y="609"/>
                    <a:pt x="590" y="609"/>
                  </a:cubicBezTo>
                  <a:cubicBezTo>
                    <a:pt x="562" y="609"/>
                    <a:pt x="540" y="586"/>
                    <a:pt x="540" y="559"/>
                  </a:cubicBezTo>
                </a:path>
                <a:path w="1600" h="2272">
                  <a:moveTo>
                    <a:pt x="830" y="1459"/>
                  </a:moveTo>
                  <a:cubicBezTo>
                    <a:pt x="830" y="1431"/>
                    <a:pt x="853" y="1408"/>
                    <a:pt x="880" y="1408"/>
                  </a:cubicBezTo>
                  <a:cubicBezTo>
                    <a:pt x="908" y="1408"/>
                    <a:pt x="931" y="1431"/>
                    <a:pt x="931" y="1459"/>
                  </a:cubicBezTo>
                  <a:cubicBezTo>
                    <a:pt x="931" y="1487"/>
                    <a:pt x="908" y="1509"/>
                    <a:pt x="880" y="1509"/>
                  </a:cubicBezTo>
                  <a:cubicBezTo>
                    <a:pt x="853" y="1509"/>
                    <a:pt x="830" y="1487"/>
                    <a:pt x="830" y="1459"/>
                  </a:cubicBezTo>
                </a:path>
                <a:path w="1600" h="2272">
                  <a:moveTo>
                    <a:pt x="1500" y="2222"/>
                  </a:moveTo>
                  <a:cubicBezTo>
                    <a:pt x="1500" y="2194"/>
                    <a:pt x="1522" y="2171"/>
                    <a:pt x="1550" y="2171"/>
                  </a:cubicBezTo>
                  <a:cubicBezTo>
                    <a:pt x="1578" y="2171"/>
                    <a:pt x="1600" y="2194"/>
                    <a:pt x="1600" y="2222"/>
                  </a:cubicBezTo>
                  <a:cubicBezTo>
                    <a:pt x="1600" y="2250"/>
                    <a:pt x="1578" y="2272"/>
                    <a:pt x="1550" y="2272"/>
                  </a:cubicBezTo>
                  <a:cubicBezTo>
                    <a:pt x="1522" y="2272"/>
                    <a:pt x="1500" y="2250"/>
                    <a:pt x="1500" y="222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38" name="path"/>
            <p:cNvSpPr/>
            <p:nvPr/>
          </p:nvSpPr>
          <p:spPr>
            <a:xfrm>
              <a:off x="338187" y="3002895"/>
              <a:ext cx="1501140" cy="1408175"/>
            </a:xfrm>
            <a:custGeom>
              <a:avLst/>
              <a:gdLst/>
              <a:ahLst/>
              <a:cxnLst/>
              <a:rect l="0" t="0" r="0" b="0"/>
              <a:pathLst>
                <a:path w="2364" h="2217">
                  <a:moveTo>
                    <a:pt x="0" y="50"/>
                  </a:moveTo>
                  <a:cubicBezTo>
                    <a:pt x="0" y="22"/>
                    <a:pt x="22" y="0"/>
                    <a:pt x="50" y="0"/>
                  </a:cubicBezTo>
                  <a:cubicBezTo>
                    <a:pt x="78" y="0"/>
                    <a:pt x="100" y="22"/>
                    <a:pt x="100" y="50"/>
                  </a:cubicBezTo>
                  <a:cubicBezTo>
                    <a:pt x="100" y="78"/>
                    <a:pt x="78" y="100"/>
                    <a:pt x="50" y="100"/>
                  </a:cubicBezTo>
                  <a:cubicBezTo>
                    <a:pt x="22" y="100"/>
                    <a:pt x="0" y="78"/>
                    <a:pt x="0" y="50"/>
                  </a:cubicBezTo>
                </a:path>
                <a:path w="2364" h="2217">
                  <a:moveTo>
                    <a:pt x="1440" y="600"/>
                  </a:moveTo>
                  <a:cubicBezTo>
                    <a:pt x="1440" y="572"/>
                    <a:pt x="1462" y="549"/>
                    <a:pt x="1490" y="549"/>
                  </a:cubicBezTo>
                  <a:cubicBezTo>
                    <a:pt x="1518" y="549"/>
                    <a:pt x="1540" y="572"/>
                    <a:pt x="1540" y="600"/>
                  </a:cubicBezTo>
                  <a:cubicBezTo>
                    <a:pt x="1540" y="627"/>
                    <a:pt x="1518" y="650"/>
                    <a:pt x="1490" y="650"/>
                  </a:cubicBezTo>
                  <a:cubicBezTo>
                    <a:pt x="1462" y="650"/>
                    <a:pt x="1440" y="627"/>
                    <a:pt x="1440" y="600"/>
                  </a:cubicBezTo>
                </a:path>
                <a:path w="2364" h="2217">
                  <a:moveTo>
                    <a:pt x="1917" y="1442"/>
                  </a:moveTo>
                  <a:cubicBezTo>
                    <a:pt x="1917" y="1414"/>
                    <a:pt x="1940" y="1391"/>
                    <a:pt x="1967" y="1391"/>
                  </a:cubicBezTo>
                  <a:cubicBezTo>
                    <a:pt x="1995" y="1391"/>
                    <a:pt x="2018" y="1414"/>
                    <a:pt x="2018" y="1442"/>
                  </a:cubicBezTo>
                  <a:cubicBezTo>
                    <a:pt x="2018" y="1470"/>
                    <a:pt x="1995" y="1492"/>
                    <a:pt x="1967" y="1492"/>
                  </a:cubicBezTo>
                  <a:cubicBezTo>
                    <a:pt x="1940" y="1492"/>
                    <a:pt x="1917" y="1470"/>
                    <a:pt x="1917" y="1442"/>
                  </a:cubicBezTo>
                </a:path>
                <a:path w="2364" h="2217">
                  <a:moveTo>
                    <a:pt x="2263" y="2167"/>
                  </a:moveTo>
                  <a:cubicBezTo>
                    <a:pt x="2263" y="2139"/>
                    <a:pt x="2285" y="2116"/>
                    <a:pt x="2313" y="2116"/>
                  </a:cubicBezTo>
                  <a:cubicBezTo>
                    <a:pt x="2341" y="2116"/>
                    <a:pt x="2364" y="2139"/>
                    <a:pt x="2364" y="2167"/>
                  </a:cubicBezTo>
                  <a:cubicBezTo>
                    <a:pt x="2364" y="2195"/>
                    <a:pt x="2341" y="2217"/>
                    <a:pt x="2313" y="2217"/>
                  </a:cubicBezTo>
                  <a:cubicBezTo>
                    <a:pt x="2285" y="2217"/>
                    <a:pt x="2263" y="2195"/>
                    <a:pt x="2263" y="216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2539" name="table 2539"/>
          <p:cNvGraphicFramePr>
            <a:graphicFrameLocks noGrp="1"/>
          </p:cNvGraphicFramePr>
          <p:nvPr/>
        </p:nvGraphicFramePr>
        <p:xfrm>
          <a:off x="5153027" y="2181185"/>
          <a:ext cx="3552189" cy="3362325"/>
        </p:xfrm>
        <a:graphic>
          <a:graphicData uri="http://schemas.openxmlformats.org/drawingml/2006/table">
            <a:tbl>
              <a:tblPr/>
              <a:tblGrid>
                <a:gridCol w="3552189"/>
              </a:tblGrid>
              <a:tr h="33559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540" name="table 2540"/>
          <p:cNvGraphicFramePr>
            <a:graphicFrameLocks noGrp="1"/>
          </p:cNvGraphicFramePr>
          <p:nvPr/>
        </p:nvGraphicFramePr>
        <p:xfrm>
          <a:off x="6129908" y="4510462"/>
          <a:ext cx="250190" cy="202564"/>
        </p:xfrm>
        <a:graphic>
          <a:graphicData uri="http://schemas.openxmlformats.org/drawingml/2006/table">
            <a:tbl>
              <a:tblPr/>
              <a:tblGrid>
                <a:gridCol w="250190"/>
              </a:tblGrid>
              <a:tr h="18351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541" name="path"/>
          <p:cNvSpPr/>
          <p:nvPr/>
        </p:nvSpPr>
        <p:spPr>
          <a:xfrm>
            <a:off x="6138900" y="4510462"/>
            <a:ext cx="190334" cy="190332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46" name="group 546"/>
          <p:cNvGrpSpPr/>
          <p:nvPr/>
        </p:nvGrpSpPr>
        <p:grpSpPr>
          <a:xfrm rot="21600000">
            <a:off x="2800235" y="1587987"/>
            <a:ext cx="2085466" cy="4396951"/>
            <a:chOff x="0" y="0"/>
            <a:chExt cx="2085466" cy="4396951"/>
          </a:xfrm>
        </p:grpSpPr>
        <p:sp>
          <p:nvSpPr>
            <p:cNvPr id="2542" name="path"/>
            <p:cNvSpPr/>
            <p:nvPr/>
          </p:nvSpPr>
          <p:spPr>
            <a:xfrm>
              <a:off x="0" y="0"/>
              <a:ext cx="1771234" cy="4377432"/>
            </a:xfrm>
            <a:custGeom>
              <a:avLst/>
              <a:gdLst/>
              <a:ahLst/>
              <a:cxnLst/>
              <a:rect l="0" t="0" r="0" b="0"/>
              <a:pathLst>
                <a:path w="2789" h="6893">
                  <a:moveTo>
                    <a:pt x="7" y="247"/>
                  </a:moveTo>
                  <a:moveTo>
                    <a:pt x="7" y="247"/>
                  </a:moveTo>
                  <a:lnTo>
                    <a:pt x="2136" y="247"/>
                  </a:lnTo>
                  <a:lnTo>
                    <a:pt x="2136" y="7"/>
                  </a:lnTo>
                  <a:lnTo>
                    <a:pt x="7" y="7"/>
                  </a:lnTo>
                  <a:lnTo>
                    <a:pt x="7" y="247"/>
                  </a:lnTo>
                  <a:close/>
                </a:path>
                <a:path w="2789" h="6893">
                  <a:moveTo>
                    <a:pt x="7" y="652"/>
                  </a:moveTo>
                  <a:moveTo>
                    <a:pt x="7" y="652"/>
                  </a:moveTo>
                  <a:lnTo>
                    <a:pt x="1776" y="652"/>
                  </a:lnTo>
                  <a:lnTo>
                    <a:pt x="1776" y="427"/>
                  </a:lnTo>
                  <a:lnTo>
                    <a:pt x="7" y="427"/>
                  </a:lnTo>
                  <a:lnTo>
                    <a:pt x="7" y="652"/>
                  </a:lnTo>
                  <a:close/>
                </a:path>
                <a:path w="2789" h="6893">
                  <a:moveTo>
                    <a:pt x="7" y="3154"/>
                  </a:moveTo>
                  <a:moveTo>
                    <a:pt x="7" y="3154"/>
                  </a:moveTo>
                  <a:lnTo>
                    <a:pt x="1147" y="3154"/>
                  </a:lnTo>
                  <a:lnTo>
                    <a:pt x="1147" y="2914"/>
                  </a:lnTo>
                  <a:lnTo>
                    <a:pt x="7" y="2914"/>
                  </a:lnTo>
                  <a:lnTo>
                    <a:pt x="7" y="3154"/>
                  </a:lnTo>
                  <a:close/>
                </a:path>
                <a:path w="2789" h="6893">
                  <a:moveTo>
                    <a:pt x="7" y="3558"/>
                  </a:moveTo>
                  <a:moveTo>
                    <a:pt x="7" y="3558"/>
                  </a:moveTo>
                  <a:lnTo>
                    <a:pt x="832" y="3558"/>
                  </a:lnTo>
                  <a:lnTo>
                    <a:pt x="832" y="3334"/>
                  </a:lnTo>
                  <a:lnTo>
                    <a:pt x="7" y="3334"/>
                  </a:lnTo>
                  <a:lnTo>
                    <a:pt x="7" y="3558"/>
                  </a:lnTo>
                  <a:close/>
                </a:path>
                <a:path w="2789" h="6893">
                  <a:moveTo>
                    <a:pt x="7" y="4803"/>
                  </a:moveTo>
                  <a:moveTo>
                    <a:pt x="7" y="4803"/>
                  </a:moveTo>
                  <a:lnTo>
                    <a:pt x="667" y="4803"/>
                  </a:lnTo>
                  <a:lnTo>
                    <a:pt x="667" y="4578"/>
                  </a:lnTo>
                  <a:lnTo>
                    <a:pt x="7" y="4578"/>
                  </a:lnTo>
                  <a:lnTo>
                    <a:pt x="7" y="4803"/>
                  </a:lnTo>
                  <a:close/>
                </a:path>
                <a:path w="2789" h="6893">
                  <a:moveTo>
                    <a:pt x="7" y="6886"/>
                  </a:moveTo>
                  <a:moveTo>
                    <a:pt x="7" y="6886"/>
                  </a:moveTo>
                  <a:lnTo>
                    <a:pt x="1972" y="6886"/>
                  </a:lnTo>
                  <a:lnTo>
                    <a:pt x="1972" y="6646"/>
                  </a:lnTo>
                  <a:lnTo>
                    <a:pt x="7" y="6646"/>
                  </a:lnTo>
                  <a:lnTo>
                    <a:pt x="7" y="6886"/>
                  </a:lnTo>
                  <a:close/>
                </a:path>
                <a:path w="2789" h="6893">
                  <a:moveTo>
                    <a:pt x="2136" y="247"/>
                  </a:moveTo>
                  <a:moveTo>
                    <a:pt x="2136" y="247"/>
                  </a:moveTo>
                  <a:lnTo>
                    <a:pt x="2466" y="247"/>
                  </a:lnTo>
                  <a:lnTo>
                    <a:pt x="2466" y="7"/>
                  </a:lnTo>
                  <a:lnTo>
                    <a:pt x="2136" y="7"/>
                  </a:lnTo>
                  <a:lnTo>
                    <a:pt x="2136" y="247"/>
                  </a:lnTo>
                  <a:close/>
                </a:path>
                <a:path w="2789" h="6893">
                  <a:moveTo>
                    <a:pt x="1776" y="652"/>
                  </a:moveTo>
                  <a:moveTo>
                    <a:pt x="1776" y="652"/>
                  </a:moveTo>
                  <a:lnTo>
                    <a:pt x="2661" y="652"/>
                  </a:lnTo>
                  <a:lnTo>
                    <a:pt x="2661" y="427"/>
                  </a:lnTo>
                  <a:lnTo>
                    <a:pt x="1776" y="427"/>
                  </a:lnTo>
                  <a:lnTo>
                    <a:pt x="1776" y="652"/>
                  </a:lnTo>
                  <a:close/>
                </a:path>
                <a:path w="2789" h="6893">
                  <a:moveTo>
                    <a:pt x="1147" y="3154"/>
                  </a:moveTo>
                  <a:moveTo>
                    <a:pt x="1147" y="3154"/>
                  </a:moveTo>
                  <a:lnTo>
                    <a:pt x="2781" y="3154"/>
                  </a:lnTo>
                  <a:lnTo>
                    <a:pt x="2781" y="2914"/>
                  </a:lnTo>
                  <a:lnTo>
                    <a:pt x="1147" y="2914"/>
                  </a:lnTo>
                  <a:lnTo>
                    <a:pt x="1147" y="3154"/>
                  </a:lnTo>
                  <a:close/>
                </a:path>
                <a:path w="2789" h="6893">
                  <a:moveTo>
                    <a:pt x="832" y="3558"/>
                  </a:moveTo>
                  <a:moveTo>
                    <a:pt x="832" y="3558"/>
                  </a:moveTo>
                  <a:lnTo>
                    <a:pt x="2302" y="3558"/>
                  </a:lnTo>
                  <a:lnTo>
                    <a:pt x="2302" y="3334"/>
                  </a:lnTo>
                  <a:lnTo>
                    <a:pt x="832" y="3334"/>
                  </a:lnTo>
                  <a:lnTo>
                    <a:pt x="832" y="3558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43" name="path"/>
            <p:cNvSpPr/>
            <p:nvPr/>
          </p:nvSpPr>
          <p:spPr>
            <a:xfrm>
              <a:off x="419103" y="2902544"/>
              <a:ext cx="209235" cy="152269"/>
            </a:xfrm>
            <a:custGeom>
              <a:avLst/>
              <a:gdLst/>
              <a:ahLst/>
              <a:cxnLst/>
              <a:rect l="0" t="0" r="0" b="0"/>
              <a:pathLst>
                <a:path w="329" h="239">
                  <a:moveTo>
                    <a:pt x="7" y="232"/>
                  </a:moveTo>
                  <a:lnTo>
                    <a:pt x="322" y="232"/>
                  </a:lnTo>
                  <a:lnTo>
                    <a:pt x="322" y="7"/>
                  </a:lnTo>
                  <a:lnTo>
                    <a:pt x="7" y="7"/>
                  </a:lnTo>
                  <a:lnTo>
                    <a:pt x="7" y="23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44" name="path"/>
            <p:cNvSpPr/>
            <p:nvPr/>
          </p:nvSpPr>
          <p:spPr>
            <a:xfrm>
              <a:off x="618857" y="0"/>
              <a:ext cx="1466609" cy="4377432"/>
            </a:xfrm>
            <a:custGeom>
              <a:avLst/>
              <a:gdLst/>
              <a:ahLst/>
              <a:cxnLst/>
              <a:rect l="0" t="0" r="0" b="0"/>
              <a:pathLst>
                <a:path w="2309" h="6893">
                  <a:moveTo>
                    <a:pt x="997" y="6886"/>
                  </a:moveTo>
                  <a:moveTo>
                    <a:pt x="997" y="6886"/>
                  </a:moveTo>
                  <a:lnTo>
                    <a:pt x="2302" y="6886"/>
                  </a:lnTo>
                  <a:lnTo>
                    <a:pt x="2302" y="6646"/>
                  </a:lnTo>
                  <a:lnTo>
                    <a:pt x="997" y="6646"/>
                  </a:lnTo>
                  <a:lnTo>
                    <a:pt x="997" y="6886"/>
                  </a:lnTo>
                  <a:close/>
                </a:path>
                <a:path w="2309" h="6893">
                  <a:moveTo>
                    <a:pt x="1492" y="247"/>
                  </a:moveTo>
                  <a:moveTo>
                    <a:pt x="1492" y="247"/>
                  </a:moveTo>
                  <a:lnTo>
                    <a:pt x="2302" y="247"/>
                  </a:lnTo>
                  <a:lnTo>
                    <a:pt x="2302" y="7"/>
                  </a:lnTo>
                  <a:lnTo>
                    <a:pt x="1492" y="7"/>
                  </a:lnTo>
                  <a:lnTo>
                    <a:pt x="1492" y="247"/>
                  </a:lnTo>
                  <a:close/>
                </a:path>
                <a:path w="2309" h="6893">
                  <a:moveTo>
                    <a:pt x="1687" y="652"/>
                  </a:moveTo>
                  <a:moveTo>
                    <a:pt x="1687" y="652"/>
                  </a:moveTo>
                  <a:lnTo>
                    <a:pt x="2302" y="652"/>
                  </a:lnTo>
                  <a:lnTo>
                    <a:pt x="2302" y="427"/>
                  </a:lnTo>
                  <a:lnTo>
                    <a:pt x="1687" y="427"/>
                  </a:lnTo>
                  <a:lnTo>
                    <a:pt x="1687" y="652"/>
                  </a:lnTo>
                  <a:close/>
                </a:path>
                <a:path w="2309" h="6893">
                  <a:moveTo>
                    <a:pt x="1807" y="3154"/>
                  </a:moveTo>
                  <a:moveTo>
                    <a:pt x="1807" y="3154"/>
                  </a:moveTo>
                  <a:lnTo>
                    <a:pt x="2302" y="3154"/>
                  </a:lnTo>
                  <a:lnTo>
                    <a:pt x="2302" y="2914"/>
                  </a:lnTo>
                  <a:lnTo>
                    <a:pt x="1807" y="2914"/>
                  </a:lnTo>
                  <a:lnTo>
                    <a:pt x="1807" y="3154"/>
                  </a:lnTo>
                  <a:close/>
                </a:path>
                <a:path w="2309" h="6893">
                  <a:moveTo>
                    <a:pt x="1327" y="3558"/>
                  </a:moveTo>
                  <a:moveTo>
                    <a:pt x="1327" y="3558"/>
                  </a:moveTo>
                  <a:lnTo>
                    <a:pt x="2302" y="3558"/>
                  </a:lnTo>
                  <a:lnTo>
                    <a:pt x="2302" y="3334"/>
                  </a:lnTo>
                  <a:lnTo>
                    <a:pt x="1327" y="3334"/>
                  </a:lnTo>
                  <a:lnTo>
                    <a:pt x="1327" y="3558"/>
                  </a:lnTo>
                  <a:close/>
                </a:path>
                <a:path w="2309" h="6893">
                  <a:moveTo>
                    <a:pt x="7" y="4803"/>
                  </a:moveTo>
                  <a:moveTo>
                    <a:pt x="7" y="4803"/>
                  </a:moveTo>
                  <a:lnTo>
                    <a:pt x="2302" y="4803"/>
                  </a:lnTo>
                  <a:lnTo>
                    <a:pt x="2302" y="4578"/>
                  </a:lnTo>
                  <a:lnTo>
                    <a:pt x="7" y="4578"/>
                  </a:lnTo>
                  <a:lnTo>
                    <a:pt x="7" y="4803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45" name="path"/>
            <p:cNvSpPr/>
            <p:nvPr/>
          </p:nvSpPr>
          <p:spPr>
            <a:xfrm>
              <a:off x="629025" y="2460040"/>
              <a:ext cx="114330" cy="123805"/>
            </a:xfrm>
            <a:custGeom>
              <a:avLst/>
              <a:gdLst/>
              <a:ahLst/>
              <a:cxnLst/>
              <a:rect l="0" t="0" r="0" b="0"/>
              <a:pathLst>
                <a:path w="180" h="194">
                  <a:moveTo>
                    <a:pt x="7" y="187"/>
                  </a:moveTo>
                  <a:lnTo>
                    <a:pt x="37" y="187"/>
                  </a:lnTo>
                  <a:lnTo>
                    <a:pt x="37" y="7"/>
                  </a:lnTo>
                  <a:lnTo>
                    <a:pt x="7" y="7"/>
                  </a:lnTo>
                  <a:lnTo>
                    <a:pt x="7" y="187"/>
                  </a:lnTo>
                  <a:close/>
                </a:path>
                <a:path w="180" h="194">
                  <a:moveTo>
                    <a:pt x="97" y="187"/>
                  </a:moveTo>
                  <a:lnTo>
                    <a:pt x="127" y="187"/>
                  </a:lnTo>
                  <a:lnTo>
                    <a:pt x="127" y="82"/>
                  </a:lnTo>
                  <a:lnTo>
                    <a:pt x="97" y="82"/>
                  </a:lnTo>
                  <a:lnTo>
                    <a:pt x="97" y="187"/>
                  </a:lnTo>
                  <a:close/>
                </a:path>
                <a:path w="180" h="194">
                  <a:moveTo>
                    <a:pt x="157" y="187"/>
                  </a:moveTo>
                  <a:lnTo>
                    <a:pt x="172" y="187"/>
                  </a:lnTo>
                  <a:lnTo>
                    <a:pt x="172" y="37"/>
                  </a:lnTo>
                  <a:lnTo>
                    <a:pt x="157" y="37"/>
                  </a:lnTo>
                  <a:lnTo>
                    <a:pt x="157" y="18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46" name="path"/>
            <p:cNvSpPr/>
            <p:nvPr/>
          </p:nvSpPr>
          <p:spPr>
            <a:xfrm>
              <a:off x="731558" y="1352532"/>
              <a:ext cx="1088338" cy="152400"/>
            </a:xfrm>
            <a:custGeom>
              <a:avLst/>
              <a:gdLst/>
              <a:ahLst/>
              <a:cxnLst/>
              <a:rect l="0" t="0" r="0" b="0"/>
              <a:pathLst>
                <a:path w="1713" h="240">
                  <a:moveTo>
                    <a:pt x="7" y="232"/>
                  </a:moveTo>
                  <a:lnTo>
                    <a:pt x="97" y="232"/>
                  </a:lnTo>
                  <a:lnTo>
                    <a:pt x="97" y="127"/>
                  </a:lnTo>
                  <a:lnTo>
                    <a:pt x="7" y="127"/>
                  </a:lnTo>
                  <a:lnTo>
                    <a:pt x="7" y="232"/>
                  </a:lnTo>
                  <a:close/>
                </a:path>
                <a:path w="1713" h="240">
                  <a:moveTo>
                    <a:pt x="233" y="232"/>
                  </a:moveTo>
                  <a:lnTo>
                    <a:pt x="323" y="232"/>
                  </a:lnTo>
                  <a:lnTo>
                    <a:pt x="323" y="187"/>
                  </a:lnTo>
                  <a:lnTo>
                    <a:pt x="233" y="187"/>
                  </a:lnTo>
                  <a:lnTo>
                    <a:pt x="233" y="232"/>
                  </a:lnTo>
                  <a:close/>
                </a:path>
                <a:path w="1713" h="240">
                  <a:moveTo>
                    <a:pt x="353" y="232"/>
                  </a:moveTo>
                  <a:lnTo>
                    <a:pt x="443" y="232"/>
                  </a:lnTo>
                  <a:lnTo>
                    <a:pt x="443" y="7"/>
                  </a:lnTo>
                  <a:lnTo>
                    <a:pt x="353" y="7"/>
                  </a:lnTo>
                  <a:lnTo>
                    <a:pt x="353" y="232"/>
                  </a:lnTo>
                  <a:close/>
                </a:path>
                <a:path w="1713" h="240">
                  <a:moveTo>
                    <a:pt x="578" y="232"/>
                  </a:moveTo>
                  <a:lnTo>
                    <a:pt x="669" y="232"/>
                  </a:lnTo>
                  <a:lnTo>
                    <a:pt x="669" y="202"/>
                  </a:lnTo>
                  <a:lnTo>
                    <a:pt x="578" y="202"/>
                  </a:lnTo>
                  <a:lnTo>
                    <a:pt x="578" y="232"/>
                  </a:lnTo>
                  <a:close/>
                </a:path>
                <a:path w="1713" h="240">
                  <a:moveTo>
                    <a:pt x="819" y="232"/>
                  </a:moveTo>
                  <a:lnTo>
                    <a:pt x="894" y="232"/>
                  </a:lnTo>
                  <a:lnTo>
                    <a:pt x="894" y="67"/>
                  </a:lnTo>
                  <a:lnTo>
                    <a:pt x="819" y="67"/>
                  </a:lnTo>
                  <a:lnTo>
                    <a:pt x="819" y="232"/>
                  </a:lnTo>
                  <a:close/>
                </a:path>
                <a:path w="1713" h="240">
                  <a:moveTo>
                    <a:pt x="1149" y="232"/>
                  </a:moveTo>
                  <a:lnTo>
                    <a:pt x="1240" y="232"/>
                  </a:lnTo>
                  <a:lnTo>
                    <a:pt x="1240" y="202"/>
                  </a:lnTo>
                  <a:lnTo>
                    <a:pt x="1149" y="202"/>
                  </a:lnTo>
                  <a:lnTo>
                    <a:pt x="1149" y="232"/>
                  </a:lnTo>
                  <a:close/>
                </a:path>
                <a:path w="1713" h="240">
                  <a:moveTo>
                    <a:pt x="1270" y="232"/>
                  </a:moveTo>
                  <a:lnTo>
                    <a:pt x="1360" y="232"/>
                  </a:lnTo>
                  <a:lnTo>
                    <a:pt x="1360" y="82"/>
                  </a:lnTo>
                  <a:lnTo>
                    <a:pt x="1270" y="82"/>
                  </a:lnTo>
                  <a:lnTo>
                    <a:pt x="1270" y="232"/>
                  </a:lnTo>
                  <a:close/>
                </a:path>
                <a:path w="1713" h="240">
                  <a:moveTo>
                    <a:pt x="1495" y="232"/>
                  </a:moveTo>
                  <a:lnTo>
                    <a:pt x="1586" y="232"/>
                  </a:lnTo>
                  <a:lnTo>
                    <a:pt x="1586" y="217"/>
                  </a:lnTo>
                  <a:lnTo>
                    <a:pt x="1495" y="217"/>
                  </a:lnTo>
                  <a:lnTo>
                    <a:pt x="1495" y="232"/>
                  </a:lnTo>
                  <a:close/>
                </a:path>
                <a:path w="1713" h="240">
                  <a:moveTo>
                    <a:pt x="1616" y="232"/>
                  </a:moveTo>
                  <a:lnTo>
                    <a:pt x="1706" y="232"/>
                  </a:lnTo>
                  <a:lnTo>
                    <a:pt x="1706" y="202"/>
                  </a:lnTo>
                  <a:lnTo>
                    <a:pt x="1616" y="202"/>
                  </a:lnTo>
                  <a:lnTo>
                    <a:pt x="1616" y="23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5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47" name="path"/>
            <p:cNvSpPr/>
            <p:nvPr/>
          </p:nvSpPr>
          <p:spPr>
            <a:xfrm>
              <a:off x="689533" y="51646"/>
              <a:ext cx="340233" cy="2918881"/>
            </a:xfrm>
            <a:custGeom>
              <a:avLst/>
              <a:gdLst/>
              <a:ahLst/>
              <a:cxnLst/>
              <a:rect l="0" t="0" r="0" b="0"/>
              <a:pathLst>
                <a:path w="535" h="4596">
                  <a:moveTo>
                    <a:pt x="177" y="57"/>
                  </a:moveTo>
                  <a:cubicBezTo>
                    <a:pt x="177" y="30"/>
                    <a:pt x="200" y="7"/>
                    <a:pt x="228" y="7"/>
                  </a:cubicBezTo>
                  <a:cubicBezTo>
                    <a:pt x="256" y="7"/>
                    <a:pt x="278" y="30"/>
                    <a:pt x="278" y="57"/>
                  </a:cubicBezTo>
                  <a:cubicBezTo>
                    <a:pt x="278" y="85"/>
                    <a:pt x="256" y="108"/>
                    <a:pt x="228" y="108"/>
                  </a:cubicBezTo>
                  <a:cubicBezTo>
                    <a:pt x="200" y="108"/>
                    <a:pt x="177" y="85"/>
                    <a:pt x="177" y="57"/>
                  </a:cubicBezTo>
                  <a:moveTo>
                    <a:pt x="422" y="461"/>
                  </a:moveTo>
                  <a:cubicBezTo>
                    <a:pt x="422" y="433"/>
                    <a:pt x="445" y="410"/>
                    <a:pt x="473" y="410"/>
                  </a:cubicBezTo>
                  <a:cubicBezTo>
                    <a:pt x="500" y="410"/>
                    <a:pt x="523" y="433"/>
                    <a:pt x="523" y="461"/>
                  </a:cubicBezTo>
                  <a:cubicBezTo>
                    <a:pt x="523" y="488"/>
                    <a:pt x="500" y="511"/>
                    <a:pt x="473" y="511"/>
                  </a:cubicBezTo>
                  <a:cubicBezTo>
                    <a:pt x="445" y="511"/>
                    <a:pt x="422" y="488"/>
                    <a:pt x="422" y="461"/>
                  </a:cubicBezTo>
                  <a:moveTo>
                    <a:pt x="427" y="2101"/>
                  </a:moveTo>
                  <a:cubicBezTo>
                    <a:pt x="427" y="2073"/>
                    <a:pt x="450" y="2049"/>
                    <a:pt x="477" y="2049"/>
                  </a:cubicBezTo>
                  <a:cubicBezTo>
                    <a:pt x="505" y="2049"/>
                    <a:pt x="528" y="2073"/>
                    <a:pt x="528" y="2101"/>
                  </a:cubicBezTo>
                  <a:cubicBezTo>
                    <a:pt x="528" y="2129"/>
                    <a:pt x="505" y="2153"/>
                    <a:pt x="477" y="2153"/>
                  </a:cubicBezTo>
                  <a:cubicBezTo>
                    <a:pt x="450" y="2153"/>
                    <a:pt x="427" y="2129"/>
                    <a:pt x="427" y="2101"/>
                  </a:cubicBezTo>
                  <a:moveTo>
                    <a:pt x="321" y="2988"/>
                  </a:moveTo>
                  <a:cubicBezTo>
                    <a:pt x="321" y="2960"/>
                    <a:pt x="344" y="2937"/>
                    <a:pt x="372" y="2937"/>
                  </a:cubicBezTo>
                  <a:cubicBezTo>
                    <a:pt x="400" y="2937"/>
                    <a:pt x="422" y="2960"/>
                    <a:pt x="422" y="2988"/>
                  </a:cubicBezTo>
                  <a:cubicBezTo>
                    <a:pt x="422" y="3016"/>
                    <a:pt x="400" y="3038"/>
                    <a:pt x="372" y="3038"/>
                  </a:cubicBezTo>
                  <a:cubicBezTo>
                    <a:pt x="344" y="3038"/>
                    <a:pt x="321" y="3016"/>
                    <a:pt x="321" y="2988"/>
                  </a:cubicBezTo>
                  <a:moveTo>
                    <a:pt x="261" y="3393"/>
                  </a:moveTo>
                  <a:cubicBezTo>
                    <a:pt x="261" y="3366"/>
                    <a:pt x="284" y="3343"/>
                    <a:pt x="312" y="3343"/>
                  </a:cubicBezTo>
                  <a:cubicBezTo>
                    <a:pt x="340" y="3343"/>
                    <a:pt x="362" y="3366"/>
                    <a:pt x="362" y="3393"/>
                  </a:cubicBezTo>
                  <a:cubicBezTo>
                    <a:pt x="362" y="3421"/>
                    <a:pt x="340" y="3444"/>
                    <a:pt x="312" y="3444"/>
                  </a:cubicBezTo>
                  <a:cubicBezTo>
                    <a:pt x="284" y="3444"/>
                    <a:pt x="261" y="3421"/>
                    <a:pt x="261" y="3393"/>
                  </a:cubicBezTo>
                  <a:moveTo>
                    <a:pt x="7" y="3841"/>
                  </a:moveTo>
                  <a:cubicBezTo>
                    <a:pt x="7" y="3813"/>
                    <a:pt x="30" y="3789"/>
                    <a:pt x="57" y="3789"/>
                  </a:cubicBezTo>
                  <a:cubicBezTo>
                    <a:pt x="85" y="3789"/>
                    <a:pt x="108" y="3813"/>
                    <a:pt x="108" y="3841"/>
                  </a:cubicBezTo>
                  <a:cubicBezTo>
                    <a:pt x="108" y="3869"/>
                    <a:pt x="85" y="3893"/>
                    <a:pt x="57" y="3893"/>
                  </a:cubicBezTo>
                  <a:cubicBezTo>
                    <a:pt x="30" y="3893"/>
                    <a:pt x="7" y="3869"/>
                    <a:pt x="7" y="3841"/>
                  </a:cubicBezTo>
                  <a:moveTo>
                    <a:pt x="228" y="108"/>
                  </a:moveTo>
                  <a:lnTo>
                    <a:pt x="437" y="424"/>
                  </a:lnTo>
                  <a:moveTo>
                    <a:pt x="477" y="2153"/>
                  </a:moveTo>
                  <a:lnTo>
                    <a:pt x="372" y="2939"/>
                  </a:lnTo>
                  <a:moveTo>
                    <a:pt x="372" y="3038"/>
                  </a:moveTo>
                  <a:lnTo>
                    <a:pt x="312" y="3342"/>
                  </a:lnTo>
                  <a:moveTo>
                    <a:pt x="312" y="3444"/>
                  </a:moveTo>
                  <a:lnTo>
                    <a:pt x="57" y="3790"/>
                  </a:lnTo>
                  <a:moveTo>
                    <a:pt x="57" y="3893"/>
                  </a:moveTo>
                  <a:lnTo>
                    <a:pt x="312" y="4594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48" name="path"/>
            <p:cNvSpPr/>
            <p:nvPr/>
          </p:nvSpPr>
          <p:spPr>
            <a:xfrm>
              <a:off x="87553" y="51646"/>
              <a:ext cx="1394841" cy="2909384"/>
            </a:xfrm>
            <a:custGeom>
              <a:avLst/>
              <a:gdLst/>
              <a:ahLst/>
              <a:cxnLst/>
              <a:rect l="0" t="0" r="0" b="0"/>
              <a:pathLst>
                <a:path w="2196" h="4581">
                  <a:moveTo>
                    <a:pt x="7" y="57"/>
                  </a:moveTo>
                  <a:cubicBezTo>
                    <a:pt x="7" y="30"/>
                    <a:pt x="30" y="7"/>
                    <a:pt x="57" y="7"/>
                  </a:cubicBezTo>
                  <a:cubicBezTo>
                    <a:pt x="85" y="7"/>
                    <a:pt x="108" y="30"/>
                    <a:pt x="108" y="57"/>
                  </a:cubicBezTo>
                  <a:cubicBezTo>
                    <a:pt x="108" y="85"/>
                    <a:pt x="85" y="108"/>
                    <a:pt x="57" y="108"/>
                  </a:cubicBezTo>
                  <a:cubicBezTo>
                    <a:pt x="30" y="108"/>
                    <a:pt x="7" y="85"/>
                    <a:pt x="7" y="57"/>
                  </a:cubicBezTo>
                  <a:moveTo>
                    <a:pt x="727" y="477"/>
                  </a:moveTo>
                  <a:cubicBezTo>
                    <a:pt x="727" y="450"/>
                    <a:pt x="750" y="427"/>
                    <a:pt x="777" y="427"/>
                  </a:cubicBezTo>
                  <a:cubicBezTo>
                    <a:pt x="805" y="427"/>
                    <a:pt x="828" y="450"/>
                    <a:pt x="828" y="477"/>
                  </a:cubicBezTo>
                  <a:cubicBezTo>
                    <a:pt x="828" y="505"/>
                    <a:pt x="805" y="528"/>
                    <a:pt x="777" y="528"/>
                  </a:cubicBezTo>
                  <a:cubicBezTo>
                    <a:pt x="750" y="528"/>
                    <a:pt x="727" y="505"/>
                    <a:pt x="727" y="477"/>
                  </a:cubicBezTo>
                  <a:moveTo>
                    <a:pt x="93" y="93"/>
                  </a:moveTo>
                  <a:lnTo>
                    <a:pt x="742" y="442"/>
                  </a:lnTo>
                  <a:moveTo>
                    <a:pt x="777" y="528"/>
                  </a:moveTo>
                  <a:lnTo>
                    <a:pt x="1049" y="2181"/>
                  </a:lnTo>
                  <a:moveTo>
                    <a:pt x="1034" y="2217"/>
                  </a:moveTo>
                  <a:cubicBezTo>
                    <a:pt x="1034" y="2190"/>
                    <a:pt x="1057" y="2167"/>
                    <a:pt x="1085" y="2167"/>
                  </a:cubicBezTo>
                  <a:cubicBezTo>
                    <a:pt x="1112" y="2167"/>
                    <a:pt x="1135" y="2190"/>
                    <a:pt x="1135" y="2217"/>
                  </a:cubicBezTo>
                  <a:cubicBezTo>
                    <a:pt x="1135" y="2245"/>
                    <a:pt x="1112" y="2268"/>
                    <a:pt x="1085" y="2268"/>
                  </a:cubicBezTo>
                  <a:cubicBezTo>
                    <a:pt x="1057" y="2268"/>
                    <a:pt x="1034" y="2245"/>
                    <a:pt x="1034" y="2217"/>
                  </a:cubicBezTo>
                  <a:moveTo>
                    <a:pt x="2088" y="2924"/>
                  </a:moveTo>
                  <a:cubicBezTo>
                    <a:pt x="2088" y="2896"/>
                    <a:pt x="2110" y="2873"/>
                    <a:pt x="2138" y="2873"/>
                  </a:cubicBezTo>
                  <a:cubicBezTo>
                    <a:pt x="2166" y="2873"/>
                    <a:pt x="2189" y="2896"/>
                    <a:pt x="2189" y="2924"/>
                  </a:cubicBezTo>
                  <a:cubicBezTo>
                    <a:pt x="2189" y="2953"/>
                    <a:pt x="2166" y="2976"/>
                    <a:pt x="2138" y="2976"/>
                  </a:cubicBezTo>
                  <a:cubicBezTo>
                    <a:pt x="2110" y="2976"/>
                    <a:pt x="2088" y="2953"/>
                    <a:pt x="2088" y="2924"/>
                  </a:cubicBezTo>
                  <a:moveTo>
                    <a:pt x="1121" y="2253"/>
                  </a:moveTo>
                  <a:lnTo>
                    <a:pt x="2101" y="2888"/>
                  </a:lnTo>
                  <a:moveTo>
                    <a:pt x="1687" y="3393"/>
                  </a:moveTo>
                  <a:cubicBezTo>
                    <a:pt x="1687" y="3366"/>
                    <a:pt x="1710" y="3343"/>
                    <a:pt x="1737" y="3343"/>
                  </a:cubicBezTo>
                  <a:cubicBezTo>
                    <a:pt x="1765" y="3343"/>
                    <a:pt x="1788" y="3366"/>
                    <a:pt x="1788" y="3393"/>
                  </a:cubicBezTo>
                  <a:cubicBezTo>
                    <a:pt x="1788" y="3421"/>
                    <a:pt x="1765" y="3444"/>
                    <a:pt x="1737" y="3444"/>
                  </a:cubicBezTo>
                  <a:cubicBezTo>
                    <a:pt x="1710" y="3444"/>
                    <a:pt x="1687" y="3421"/>
                    <a:pt x="1687" y="3393"/>
                  </a:cubicBezTo>
                  <a:moveTo>
                    <a:pt x="2102" y="2961"/>
                  </a:moveTo>
                  <a:lnTo>
                    <a:pt x="1773" y="3359"/>
                  </a:lnTo>
                  <a:moveTo>
                    <a:pt x="1260" y="3924"/>
                  </a:moveTo>
                  <a:cubicBezTo>
                    <a:pt x="1260" y="3896"/>
                    <a:pt x="1282" y="3873"/>
                    <a:pt x="1310" y="3873"/>
                  </a:cubicBezTo>
                  <a:cubicBezTo>
                    <a:pt x="1338" y="3873"/>
                    <a:pt x="1361" y="3896"/>
                    <a:pt x="1361" y="3924"/>
                  </a:cubicBezTo>
                  <a:cubicBezTo>
                    <a:pt x="1361" y="3952"/>
                    <a:pt x="1338" y="3974"/>
                    <a:pt x="1310" y="3974"/>
                  </a:cubicBezTo>
                  <a:cubicBezTo>
                    <a:pt x="1282" y="3974"/>
                    <a:pt x="1260" y="3952"/>
                    <a:pt x="1260" y="3924"/>
                  </a:cubicBezTo>
                  <a:moveTo>
                    <a:pt x="1702" y="3429"/>
                  </a:moveTo>
                  <a:lnTo>
                    <a:pt x="1346" y="3887"/>
                  </a:lnTo>
                  <a:moveTo>
                    <a:pt x="1274" y="3960"/>
                  </a:moveTo>
                  <a:lnTo>
                    <a:pt x="825" y="4577"/>
                  </a:lnTo>
                </a:path>
              </a:pathLst>
            </a:custGeom>
            <a:noFill/>
            <a:ln w="9525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49" name="path"/>
            <p:cNvSpPr/>
            <p:nvPr/>
          </p:nvSpPr>
          <p:spPr>
            <a:xfrm>
              <a:off x="351767" y="42502"/>
              <a:ext cx="1444571" cy="2904891"/>
            </a:xfrm>
            <a:custGeom>
              <a:avLst/>
              <a:gdLst/>
              <a:ahLst/>
              <a:cxnLst/>
              <a:rect l="0" t="0" r="0" b="0"/>
              <a:pathLst>
                <a:path w="2274" h="4574">
                  <a:moveTo>
                    <a:pt x="376" y="57"/>
                  </a:moveTo>
                  <a:cubicBezTo>
                    <a:pt x="376" y="30"/>
                    <a:pt x="398" y="7"/>
                    <a:pt x="426" y="7"/>
                  </a:cubicBezTo>
                  <a:cubicBezTo>
                    <a:pt x="454" y="7"/>
                    <a:pt x="477" y="30"/>
                    <a:pt x="477" y="57"/>
                  </a:cubicBezTo>
                  <a:cubicBezTo>
                    <a:pt x="477" y="85"/>
                    <a:pt x="454" y="108"/>
                    <a:pt x="426" y="108"/>
                  </a:cubicBezTo>
                  <a:cubicBezTo>
                    <a:pt x="398" y="108"/>
                    <a:pt x="376" y="85"/>
                    <a:pt x="376" y="57"/>
                  </a:cubicBezTo>
                  <a:moveTo>
                    <a:pt x="462" y="93"/>
                  </a:moveTo>
                  <a:lnTo>
                    <a:pt x="2180" y="439"/>
                  </a:lnTo>
                  <a:moveTo>
                    <a:pt x="2166" y="475"/>
                  </a:moveTo>
                  <a:cubicBezTo>
                    <a:pt x="2166" y="447"/>
                    <a:pt x="2189" y="425"/>
                    <a:pt x="2217" y="425"/>
                  </a:cubicBezTo>
                  <a:cubicBezTo>
                    <a:pt x="2244" y="425"/>
                    <a:pt x="2267" y="447"/>
                    <a:pt x="2267" y="475"/>
                  </a:cubicBezTo>
                  <a:cubicBezTo>
                    <a:pt x="2267" y="503"/>
                    <a:pt x="2244" y="525"/>
                    <a:pt x="2217" y="525"/>
                  </a:cubicBezTo>
                  <a:cubicBezTo>
                    <a:pt x="2189" y="525"/>
                    <a:pt x="2166" y="503"/>
                    <a:pt x="2166" y="475"/>
                  </a:cubicBezTo>
                  <a:moveTo>
                    <a:pt x="2217" y="525"/>
                  </a:moveTo>
                  <a:lnTo>
                    <a:pt x="1907" y="2160"/>
                  </a:lnTo>
                  <a:moveTo>
                    <a:pt x="1857" y="2211"/>
                  </a:moveTo>
                  <a:cubicBezTo>
                    <a:pt x="1857" y="2183"/>
                    <a:pt x="1879" y="2160"/>
                    <a:pt x="1907" y="2160"/>
                  </a:cubicBezTo>
                  <a:cubicBezTo>
                    <a:pt x="1935" y="2160"/>
                    <a:pt x="1957" y="2183"/>
                    <a:pt x="1957" y="2211"/>
                  </a:cubicBezTo>
                  <a:cubicBezTo>
                    <a:pt x="1957" y="2240"/>
                    <a:pt x="1935" y="2263"/>
                    <a:pt x="1907" y="2263"/>
                  </a:cubicBezTo>
                  <a:cubicBezTo>
                    <a:pt x="1879" y="2263"/>
                    <a:pt x="1857" y="2240"/>
                    <a:pt x="1857" y="2211"/>
                  </a:cubicBezTo>
                  <a:moveTo>
                    <a:pt x="2073" y="2947"/>
                  </a:moveTo>
                  <a:cubicBezTo>
                    <a:pt x="2073" y="2919"/>
                    <a:pt x="2096" y="2897"/>
                    <a:pt x="2124" y="2897"/>
                  </a:cubicBezTo>
                  <a:cubicBezTo>
                    <a:pt x="2153" y="2897"/>
                    <a:pt x="2176" y="2919"/>
                    <a:pt x="2176" y="2947"/>
                  </a:cubicBezTo>
                  <a:cubicBezTo>
                    <a:pt x="2176" y="2975"/>
                    <a:pt x="2153" y="2997"/>
                    <a:pt x="2124" y="2997"/>
                  </a:cubicBezTo>
                  <a:cubicBezTo>
                    <a:pt x="2096" y="2997"/>
                    <a:pt x="2073" y="2975"/>
                    <a:pt x="2073" y="2947"/>
                  </a:cubicBezTo>
                  <a:moveTo>
                    <a:pt x="1907" y="2263"/>
                  </a:moveTo>
                  <a:lnTo>
                    <a:pt x="2125" y="2896"/>
                  </a:lnTo>
                  <a:moveTo>
                    <a:pt x="1936" y="3397"/>
                  </a:moveTo>
                  <a:cubicBezTo>
                    <a:pt x="1936" y="3369"/>
                    <a:pt x="1958" y="3345"/>
                    <a:pt x="1986" y="3345"/>
                  </a:cubicBezTo>
                  <a:cubicBezTo>
                    <a:pt x="2014" y="3345"/>
                    <a:pt x="2037" y="3369"/>
                    <a:pt x="2037" y="3397"/>
                  </a:cubicBezTo>
                  <a:cubicBezTo>
                    <a:pt x="2037" y="3425"/>
                    <a:pt x="2014" y="3449"/>
                    <a:pt x="1986" y="3449"/>
                  </a:cubicBezTo>
                  <a:cubicBezTo>
                    <a:pt x="1958" y="3449"/>
                    <a:pt x="1936" y="3425"/>
                    <a:pt x="1936" y="3397"/>
                  </a:cubicBezTo>
                  <a:moveTo>
                    <a:pt x="2124" y="2997"/>
                  </a:moveTo>
                  <a:lnTo>
                    <a:pt x="1986" y="3346"/>
                  </a:lnTo>
                  <a:moveTo>
                    <a:pt x="337" y="3885"/>
                  </a:moveTo>
                  <a:cubicBezTo>
                    <a:pt x="337" y="3858"/>
                    <a:pt x="361" y="3835"/>
                    <a:pt x="389" y="3835"/>
                  </a:cubicBezTo>
                  <a:cubicBezTo>
                    <a:pt x="417" y="3835"/>
                    <a:pt x="441" y="3858"/>
                    <a:pt x="441" y="3885"/>
                  </a:cubicBezTo>
                  <a:cubicBezTo>
                    <a:pt x="441" y="3913"/>
                    <a:pt x="417" y="3936"/>
                    <a:pt x="389" y="3936"/>
                  </a:cubicBezTo>
                  <a:cubicBezTo>
                    <a:pt x="361" y="3936"/>
                    <a:pt x="337" y="3913"/>
                    <a:pt x="337" y="3885"/>
                  </a:cubicBezTo>
                  <a:moveTo>
                    <a:pt x="1952" y="3432"/>
                  </a:moveTo>
                  <a:lnTo>
                    <a:pt x="426" y="3849"/>
                  </a:lnTo>
                  <a:moveTo>
                    <a:pt x="353" y="3921"/>
                  </a:moveTo>
                  <a:lnTo>
                    <a:pt x="6" y="4571"/>
                  </a:lnTo>
                </a:path>
              </a:pathLst>
            </a:custGeom>
            <a:noFill/>
            <a:ln w="9525" cap="flat">
              <a:solidFill>
                <a:srgbClr val="91B0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50" name="path"/>
            <p:cNvSpPr/>
            <p:nvPr/>
          </p:nvSpPr>
          <p:spPr>
            <a:xfrm>
              <a:off x="571860" y="3286126"/>
              <a:ext cx="905167" cy="631297"/>
            </a:xfrm>
            <a:custGeom>
              <a:avLst/>
              <a:gdLst/>
              <a:ahLst/>
              <a:cxnLst/>
              <a:rect l="0" t="0" r="0" b="0"/>
              <a:pathLst>
                <a:path w="1425" h="994">
                  <a:moveTo>
                    <a:pt x="397" y="986"/>
                  </a:moveTo>
                  <a:lnTo>
                    <a:pt x="652" y="986"/>
                  </a:lnTo>
                  <a:lnTo>
                    <a:pt x="652" y="776"/>
                  </a:lnTo>
                  <a:lnTo>
                    <a:pt x="397" y="776"/>
                  </a:lnTo>
                  <a:lnTo>
                    <a:pt x="397" y="986"/>
                  </a:lnTo>
                  <a:close/>
                </a:path>
                <a:path w="1425" h="994">
                  <a:moveTo>
                    <a:pt x="757" y="986"/>
                  </a:moveTo>
                  <a:lnTo>
                    <a:pt x="1028" y="986"/>
                  </a:lnTo>
                  <a:lnTo>
                    <a:pt x="1028" y="806"/>
                  </a:lnTo>
                  <a:lnTo>
                    <a:pt x="757" y="806"/>
                  </a:lnTo>
                  <a:lnTo>
                    <a:pt x="757" y="986"/>
                  </a:lnTo>
                  <a:close/>
                </a:path>
                <a:path w="1425" h="994">
                  <a:moveTo>
                    <a:pt x="7" y="172"/>
                  </a:moveTo>
                  <a:lnTo>
                    <a:pt x="172" y="172"/>
                  </a:lnTo>
                  <a:lnTo>
                    <a:pt x="172" y="7"/>
                  </a:lnTo>
                  <a:lnTo>
                    <a:pt x="7" y="7"/>
                  </a:lnTo>
                  <a:lnTo>
                    <a:pt x="7" y="172"/>
                  </a:lnTo>
                  <a:close/>
                </a:path>
                <a:path w="1425" h="994">
                  <a:moveTo>
                    <a:pt x="502" y="172"/>
                  </a:moveTo>
                  <a:lnTo>
                    <a:pt x="667" y="172"/>
                  </a:lnTo>
                  <a:lnTo>
                    <a:pt x="667" y="37"/>
                  </a:lnTo>
                  <a:lnTo>
                    <a:pt x="502" y="37"/>
                  </a:lnTo>
                  <a:lnTo>
                    <a:pt x="502" y="172"/>
                  </a:lnTo>
                  <a:close/>
                </a:path>
                <a:path w="1425" h="994">
                  <a:moveTo>
                    <a:pt x="997" y="172"/>
                  </a:moveTo>
                  <a:lnTo>
                    <a:pt x="1162" y="172"/>
                  </a:lnTo>
                  <a:lnTo>
                    <a:pt x="1162" y="82"/>
                  </a:lnTo>
                  <a:lnTo>
                    <a:pt x="997" y="82"/>
                  </a:lnTo>
                  <a:lnTo>
                    <a:pt x="997" y="172"/>
                  </a:lnTo>
                  <a:close/>
                </a:path>
                <a:path w="1425" h="994">
                  <a:moveTo>
                    <a:pt x="1237" y="172"/>
                  </a:moveTo>
                  <a:lnTo>
                    <a:pt x="1418" y="172"/>
                  </a:lnTo>
                  <a:lnTo>
                    <a:pt x="1418" y="142"/>
                  </a:lnTo>
                  <a:lnTo>
                    <a:pt x="1237" y="142"/>
                  </a:lnTo>
                  <a:lnTo>
                    <a:pt x="1237" y="17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94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51" name="path"/>
            <p:cNvSpPr/>
            <p:nvPr/>
          </p:nvSpPr>
          <p:spPr>
            <a:xfrm>
              <a:off x="591997" y="2964010"/>
              <a:ext cx="561213" cy="1407032"/>
            </a:xfrm>
            <a:custGeom>
              <a:avLst/>
              <a:gdLst/>
              <a:ahLst/>
              <a:cxnLst/>
              <a:rect l="0" t="0" r="0" b="0"/>
              <a:pathLst>
                <a:path w="883" h="2215">
                  <a:moveTo>
                    <a:pt x="415" y="57"/>
                  </a:moveTo>
                  <a:cubicBezTo>
                    <a:pt x="415" y="30"/>
                    <a:pt x="438" y="7"/>
                    <a:pt x="465" y="7"/>
                  </a:cubicBezTo>
                  <a:cubicBezTo>
                    <a:pt x="493" y="7"/>
                    <a:pt x="516" y="30"/>
                    <a:pt x="516" y="57"/>
                  </a:cubicBezTo>
                  <a:cubicBezTo>
                    <a:pt x="516" y="85"/>
                    <a:pt x="493" y="108"/>
                    <a:pt x="465" y="108"/>
                  </a:cubicBezTo>
                  <a:cubicBezTo>
                    <a:pt x="438" y="108"/>
                    <a:pt x="415" y="85"/>
                    <a:pt x="415" y="57"/>
                  </a:cubicBezTo>
                  <a:moveTo>
                    <a:pt x="7" y="605"/>
                  </a:moveTo>
                  <a:cubicBezTo>
                    <a:pt x="7" y="577"/>
                    <a:pt x="30" y="554"/>
                    <a:pt x="57" y="554"/>
                  </a:cubicBezTo>
                  <a:cubicBezTo>
                    <a:pt x="85" y="554"/>
                    <a:pt x="108" y="577"/>
                    <a:pt x="108" y="605"/>
                  </a:cubicBezTo>
                  <a:cubicBezTo>
                    <a:pt x="108" y="632"/>
                    <a:pt x="85" y="655"/>
                    <a:pt x="57" y="655"/>
                  </a:cubicBezTo>
                  <a:cubicBezTo>
                    <a:pt x="30" y="655"/>
                    <a:pt x="7" y="632"/>
                    <a:pt x="7" y="605"/>
                  </a:cubicBezTo>
                  <a:moveTo>
                    <a:pt x="453" y="1399"/>
                  </a:moveTo>
                  <a:cubicBezTo>
                    <a:pt x="453" y="1371"/>
                    <a:pt x="476" y="1349"/>
                    <a:pt x="504" y="1349"/>
                  </a:cubicBezTo>
                  <a:cubicBezTo>
                    <a:pt x="532" y="1349"/>
                    <a:pt x="554" y="1371"/>
                    <a:pt x="554" y="1399"/>
                  </a:cubicBezTo>
                  <a:cubicBezTo>
                    <a:pt x="554" y="1427"/>
                    <a:pt x="532" y="1449"/>
                    <a:pt x="504" y="1449"/>
                  </a:cubicBezTo>
                  <a:cubicBezTo>
                    <a:pt x="476" y="1449"/>
                    <a:pt x="453" y="1427"/>
                    <a:pt x="453" y="1399"/>
                  </a:cubicBezTo>
                  <a:moveTo>
                    <a:pt x="775" y="2157"/>
                  </a:moveTo>
                  <a:cubicBezTo>
                    <a:pt x="775" y="2130"/>
                    <a:pt x="798" y="2107"/>
                    <a:pt x="825" y="2107"/>
                  </a:cubicBezTo>
                  <a:cubicBezTo>
                    <a:pt x="853" y="2107"/>
                    <a:pt x="876" y="2130"/>
                    <a:pt x="876" y="2157"/>
                  </a:cubicBezTo>
                  <a:cubicBezTo>
                    <a:pt x="876" y="2185"/>
                    <a:pt x="853" y="2208"/>
                    <a:pt x="825" y="2208"/>
                  </a:cubicBezTo>
                  <a:cubicBezTo>
                    <a:pt x="798" y="2208"/>
                    <a:pt x="775" y="2185"/>
                    <a:pt x="775" y="2157"/>
                  </a:cubicBezTo>
                  <a:moveTo>
                    <a:pt x="465" y="108"/>
                  </a:moveTo>
                  <a:lnTo>
                    <a:pt x="57" y="554"/>
                  </a:lnTo>
                  <a:moveTo>
                    <a:pt x="57" y="655"/>
                  </a:moveTo>
                  <a:lnTo>
                    <a:pt x="538" y="1363"/>
                  </a:lnTo>
                  <a:moveTo>
                    <a:pt x="540" y="1435"/>
                  </a:moveTo>
                  <a:lnTo>
                    <a:pt x="790" y="2121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52" name="path"/>
            <p:cNvSpPr/>
            <p:nvPr/>
          </p:nvSpPr>
          <p:spPr>
            <a:xfrm>
              <a:off x="552373" y="2944198"/>
              <a:ext cx="1026033" cy="1452752"/>
            </a:xfrm>
            <a:custGeom>
              <a:avLst/>
              <a:gdLst/>
              <a:ahLst/>
              <a:cxnLst/>
              <a:rect l="0" t="0" r="0" b="0"/>
              <a:pathLst>
                <a:path w="1615" h="2287">
                  <a:moveTo>
                    <a:pt x="7" y="57"/>
                  </a:moveTo>
                  <a:cubicBezTo>
                    <a:pt x="7" y="30"/>
                    <a:pt x="30" y="7"/>
                    <a:pt x="57" y="7"/>
                  </a:cubicBezTo>
                  <a:cubicBezTo>
                    <a:pt x="85" y="7"/>
                    <a:pt x="108" y="30"/>
                    <a:pt x="108" y="57"/>
                  </a:cubicBezTo>
                  <a:cubicBezTo>
                    <a:pt x="108" y="85"/>
                    <a:pt x="85" y="108"/>
                    <a:pt x="57" y="108"/>
                  </a:cubicBezTo>
                  <a:cubicBezTo>
                    <a:pt x="30" y="108"/>
                    <a:pt x="7" y="85"/>
                    <a:pt x="7" y="57"/>
                  </a:cubicBezTo>
                  <a:moveTo>
                    <a:pt x="547" y="566"/>
                  </a:moveTo>
                  <a:cubicBezTo>
                    <a:pt x="547" y="538"/>
                    <a:pt x="570" y="516"/>
                    <a:pt x="597" y="516"/>
                  </a:cubicBezTo>
                  <a:cubicBezTo>
                    <a:pt x="625" y="516"/>
                    <a:pt x="648" y="538"/>
                    <a:pt x="648" y="566"/>
                  </a:cubicBezTo>
                  <a:cubicBezTo>
                    <a:pt x="648" y="594"/>
                    <a:pt x="625" y="617"/>
                    <a:pt x="597" y="617"/>
                  </a:cubicBezTo>
                  <a:cubicBezTo>
                    <a:pt x="570" y="617"/>
                    <a:pt x="547" y="594"/>
                    <a:pt x="547" y="566"/>
                  </a:cubicBezTo>
                  <a:moveTo>
                    <a:pt x="93" y="93"/>
                  </a:moveTo>
                  <a:lnTo>
                    <a:pt x="597" y="516"/>
                  </a:lnTo>
                  <a:moveTo>
                    <a:pt x="837" y="1466"/>
                  </a:moveTo>
                  <a:cubicBezTo>
                    <a:pt x="837" y="1438"/>
                    <a:pt x="860" y="1416"/>
                    <a:pt x="888" y="1416"/>
                  </a:cubicBezTo>
                  <a:cubicBezTo>
                    <a:pt x="916" y="1416"/>
                    <a:pt x="938" y="1438"/>
                    <a:pt x="938" y="1466"/>
                  </a:cubicBezTo>
                  <a:cubicBezTo>
                    <a:pt x="938" y="1494"/>
                    <a:pt x="916" y="1517"/>
                    <a:pt x="888" y="1517"/>
                  </a:cubicBezTo>
                  <a:cubicBezTo>
                    <a:pt x="860" y="1517"/>
                    <a:pt x="837" y="1494"/>
                    <a:pt x="837" y="1466"/>
                  </a:cubicBezTo>
                  <a:moveTo>
                    <a:pt x="633" y="602"/>
                  </a:moveTo>
                  <a:lnTo>
                    <a:pt x="887" y="1415"/>
                  </a:lnTo>
                  <a:moveTo>
                    <a:pt x="1507" y="2229"/>
                  </a:moveTo>
                  <a:cubicBezTo>
                    <a:pt x="1507" y="2202"/>
                    <a:pt x="1530" y="2179"/>
                    <a:pt x="1557" y="2179"/>
                  </a:cubicBezTo>
                  <a:cubicBezTo>
                    <a:pt x="1585" y="2179"/>
                    <a:pt x="1608" y="2202"/>
                    <a:pt x="1608" y="2229"/>
                  </a:cubicBezTo>
                  <a:cubicBezTo>
                    <a:pt x="1608" y="2257"/>
                    <a:pt x="1585" y="2280"/>
                    <a:pt x="1557" y="2280"/>
                  </a:cubicBezTo>
                  <a:cubicBezTo>
                    <a:pt x="1530" y="2280"/>
                    <a:pt x="1507" y="2257"/>
                    <a:pt x="1507" y="2229"/>
                  </a:cubicBezTo>
                  <a:moveTo>
                    <a:pt x="924" y="1502"/>
                  </a:moveTo>
                  <a:lnTo>
                    <a:pt x="1594" y="2265"/>
                  </a:lnTo>
                </a:path>
              </a:pathLst>
            </a:custGeom>
            <a:noFill/>
            <a:ln w="9525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53" name="path"/>
            <p:cNvSpPr/>
            <p:nvPr/>
          </p:nvSpPr>
          <p:spPr>
            <a:xfrm>
              <a:off x="319201" y="2941150"/>
              <a:ext cx="1291208" cy="957452"/>
            </a:xfrm>
            <a:custGeom>
              <a:avLst/>
              <a:gdLst/>
              <a:ahLst/>
              <a:cxnLst/>
              <a:rect l="0" t="0" r="0" b="0"/>
              <a:pathLst>
                <a:path w="2033" h="1507">
                  <a:moveTo>
                    <a:pt x="7" y="57"/>
                  </a:moveTo>
                  <a:cubicBezTo>
                    <a:pt x="7" y="30"/>
                    <a:pt x="30" y="7"/>
                    <a:pt x="57" y="7"/>
                  </a:cubicBezTo>
                  <a:cubicBezTo>
                    <a:pt x="85" y="7"/>
                    <a:pt x="108" y="30"/>
                    <a:pt x="108" y="57"/>
                  </a:cubicBezTo>
                  <a:cubicBezTo>
                    <a:pt x="108" y="85"/>
                    <a:pt x="85" y="108"/>
                    <a:pt x="57" y="108"/>
                  </a:cubicBezTo>
                  <a:cubicBezTo>
                    <a:pt x="30" y="108"/>
                    <a:pt x="7" y="85"/>
                    <a:pt x="7" y="57"/>
                  </a:cubicBezTo>
                  <a:moveTo>
                    <a:pt x="1447" y="607"/>
                  </a:moveTo>
                  <a:cubicBezTo>
                    <a:pt x="1447" y="579"/>
                    <a:pt x="1470" y="557"/>
                    <a:pt x="1497" y="557"/>
                  </a:cubicBezTo>
                  <a:cubicBezTo>
                    <a:pt x="1525" y="557"/>
                    <a:pt x="1548" y="579"/>
                    <a:pt x="1548" y="607"/>
                  </a:cubicBezTo>
                  <a:cubicBezTo>
                    <a:pt x="1548" y="635"/>
                    <a:pt x="1525" y="657"/>
                    <a:pt x="1497" y="657"/>
                  </a:cubicBezTo>
                  <a:cubicBezTo>
                    <a:pt x="1470" y="657"/>
                    <a:pt x="1447" y="635"/>
                    <a:pt x="1447" y="607"/>
                  </a:cubicBezTo>
                  <a:moveTo>
                    <a:pt x="57" y="108"/>
                  </a:moveTo>
                  <a:lnTo>
                    <a:pt x="1497" y="556"/>
                  </a:lnTo>
                  <a:moveTo>
                    <a:pt x="1925" y="1449"/>
                  </a:moveTo>
                  <a:cubicBezTo>
                    <a:pt x="1925" y="1422"/>
                    <a:pt x="1947" y="1399"/>
                    <a:pt x="1975" y="1399"/>
                  </a:cubicBezTo>
                  <a:cubicBezTo>
                    <a:pt x="2003" y="1399"/>
                    <a:pt x="2025" y="1422"/>
                    <a:pt x="2025" y="1449"/>
                  </a:cubicBezTo>
                  <a:cubicBezTo>
                    <a:pt x="2025" y="1477"/>
                    <a:pt x="2003" y="1500"/>
                    <a:pt x="1975" y="1500"/>
                  </a:cubicBezTo>
                  <a:cubicBezTo>
                    <a:pt x="1947" y="1500"/>
                    <a:pt x="1925" y="1477"/>
                    <a:pt x="1925" y="1449"/>
                  </a:cubicBezTo>
                  <a:moveTo>
                    <a:pt x="1533" y="643"/>
                  </a:moveTo>
                  <a:lnTo>
                    <a:pt x="1939" y="1413"/>
                  </a:lnTo>
                </a:path>
              </a:pathLst>
            </a:custGeom>
            <a:noFill/>
            <a:ln w="9525" cap="flat">
              <a:solidFill>
                <a:srgbClr val="91B0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554" name="picture 255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5153028" y="5305679"/>
            <a:ext cx="57005" cy="123827"/>
          </a:xfrm>
          <a:prstGeom prst="rect">
            <a:avLst/>
          </a:prstGeom>
        </p:spPr>
      </p:pic>
      <p:pic>
        <p:nvPicPr>
          <p:cNvPr id="2555" name="picture 255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5153027" y="4838873"/>
            <a:ext cx="57005" cy="123826"/>
          </a:xfrm>
          <a:prstGeom prst="rect">
            <a:avLst/>
          </a:prstGeom>
        </p:spPr>
      </p:pic>
      <p:pic>
        <p:nvPicPr>
          <p:cNvPr id="2556" name="picture 255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153027" y="4496211"/>
            <a:ext cx="57005" cy="123510"/>
          </a:xfrm>
          <a:prstGeom prst="rect">
            <a:avLst/>
          </a:prstGeom>
        </p:spPr>
      </p:pic>
      <p:sp>
        <p:nvSpPr>
          <p:cNvPr id="2557" name="rect"/>
          <p:cNvSpPr/>
          <p:nvPr/>
        </p:nvSpPr>
        <p:spPr>
          <a:xfrm>
            <a:off x="5153027" y="4381885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58" name="path"/>
          <p:cNvSpPr/>
          <p:nvPr/>
        </p:nvSpPr>
        <p:spPr>
          <a:xfrm>
            <a:off x="5329110" y="5091594"/>
            <a:ext cx="190650" cy="190332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C7E0FB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59" name="path"/>
          <p:cNvSpPr/>
          <p:nvPr/>
        </p:nvSpPr>
        <p:spPr>
          <a:xfrm>
            <a:off x="5710095" y="4739115"/>
            <a:ext cx="190650" cy="190332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48" name="group 548"/>
          <p:cNvGrpSpPr/>
          <p:nvPr/>
        </p:nvGrpSpPr>
        <p:grpSpPr>
          <a:xfrm rot="21600000">
            <a:off x="5757916" y="4510462"/>
            <a:ext cx="304660" cy="418985"/>
            <a:chOff x="0" y="0"/>
            <a:chExt cx="304660" cy="418985"/>
          </a:xfrm>
        </p:grpSpPr>
        <p:sp>
          <p:nvSpPr>
            <p:cNvPr id="2560" name="path"/>
            <p:cNvSpPr/>
            <p:nvPr/>
          </p:nvSpPr>
          <p:spPr>
            <a:xfrm>
              <a:off x="0" y="114326"/>
              <a:ext cx="190334" cy="304658"/>
            </a:xfrm>
            <a:custGeom>
              <a:avLst/>
              <a:gdLst/>
              <a:ahLst/>
              <a:cxnLst/>
              <a:rect l="0" t="0" r="0" b="0"/>
              <a:pathLst>
                <a:path w="299" h="479">
                  <a:moveTo>
                    <a:pt x="7" y="322"/>
                  </a:moveTo>
                  <a:cubicBezTo>
                    <a:pt x="7" y="412"/>
                    <a:pt x="67" y="472"/>
                    <a:pt x="142" y="472"/>
                  </a:cubicBezTo>
                  <a:cubicBezTo>
                    <a:pt x="232" y="472"/>
                    <a:pt x="292" y="412"/>
                    <a:pt x="292" y="322"/>
                  </a:cubicBezTo>
                  <a:cubicBezTo>
                    <a:pt x="292" y="247"/>
                    <a:pt x="232" y="187"/>
                    <a:pt x="142" y="187"/>
                  </a:cubicBezTo>
                  <a:cubicBezTo>
                    <a:pt x="67" y="187"/>
                    <a:pt x="7" y="247"/>
                    <a:pt x="7" y="322"/>
                  </a:cubicBezTo>
                </a:path>
                <a:path w="299" h="47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61" name="path"/>
            <p:cNvSpPr/>
            <p:nvPr/>
          </p:nvSpPr>
          <p:spPr>
            <a:xfrm>
              <a:off x="57005" y="0"/>
              <a:ext cx="190650" cy="190332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62" name="path"/>
            <p:cNvSpPr/>
            <p:nvPr/>
          </p:nvSpPr>
          <p:spPr>
            <a:xfrm>
              <a:off x="114327" y="0"/>
              <a:ext cx="190333" cy="190332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563" name="path"/>
          <p:cNvSpPr/>
          <p:nvPr/>
        </p:nvSpPr>
        <p:spPr>
          <a:xfrm>
            <a:off x="5596084" y="4853441"/>
            <a:ext cx="190334" cy="190332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91B0FF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64" name="path"/>
          <p:cNvSpPr/>
          <p:nvPr/>
        </p:nvSpPr>
        <p:spPr>
          <a:xfrm>
            <a:off x="5653090" y="4853441"/>
            <a:ext cx="190334" cy="190332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65" name="rect"/>
          <p:cNvSpPr/>
          <p:nvPr/>
        </p:nvSpPr>
        <p:spPr>
          <a:xfrm>
            <a:off x="5153027" y="4258058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66" name="rect"/>
          <p:cNvSpPr/>
          <p:nvPr/>
        </p:nvSpPr>
        <p:spPr>
          <a:xfrm>
            <a:off x="5153027" y="3915143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67" name="rect"/>
          <p:cNvSpPr/>
          <p:nvPr/>
        </p:nvSpPr>
        <p:spPr>
          <a:xfrm>
            <a:off x="5429186" y="5486827"/>
            <a:ext cx="9500" cy="5700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68" name="rect"/>
          <p:cNvSpPr/>
          <p:nvPr/>
        </p:nvSpPr>
        <p:spPr>
          <a:xfrm>
            <a:off x="5695844" y="5486827"/>
            <a:ext cx="9500" cy="5700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569" name="picture 256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153027" y="4029405"/>
            <a:ext cx="57005" cy="123890"/>
          </a:xfrm>
          <a:prstGeom prst="rect">
            <a:avLst/>
          </a:prstGeom>
        </p:spPr>
      </p:pic>
      <p:sp>
        <p:nvSpPr>
          <p:cNvPr id="2570" name="rect"/>
          <p:cNvSpPr/>
          <p:nvPr/>
        </p:nvSpPr>
        <p:spPr>
          <a:xfrm>
            <a:off x="5153028" y="5191352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71" name="rect"/>
          <p:cNvSpPr/>
          <p:nvPr/>
        </p:nvSpPr>
        <p:spPr>
          <a:xfrm>
            <a:off x="5153027" y="4724547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72" name="rect"/>
          <p:cNvSpPr/>
          <p:nvPr/>
        </p:nvSpPr>
        <p:spPr>
          <a:xfrm>
            <a:off x="5153028" y="5067525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73" name="path"/>
          <p:cNvSpPr/>
          <p:nvPr/>
        </p:nvSpPr>
        <p:spPr>
          <a:xfrm>
            <a:off x="5581269" y="4832984"/>
            <a:ext cx="179070" cy="223266"/>
          </a:xfrm>
          <a:custGeom>
            <a:avLst/>
            <a:gdLst/>
            <a:ahLst/>
            <a:cxnLst/>
            <a:rect l="0" t="0" r="0" b="0"/>
            <a:pathLst>
              <a:path w="282" h="351">
                <a:moveTo>
                  <a:pt x="15" y="336"/>
                </a:moveTo>
                <a:lnTo>
                  <a:pt x="267" y="336"/>
                </a:lnTo>
                <a:lnTo>
                  <a:pt x="267" y="15"/>
                </a:lnTo>
                <a:lnTo>
                  <a:pt x="15" y="15"/>
                </a:lnTo>
                <a:lnTo>
                  <a:pt x="15" y="336"/>
                </a:lnTo>
                <a:close/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50" name="group 550"/>
          <p:cNvGrpSpPr/>
          <p:nvPr/>
        </p:nvGrpSpPr>
        <p:grpSpPr>
          <a:xfrm rot="21600000">
            <a:off x="5596084" y="4281873"/>
            <a:ext cx="304661" cy="190269"/>
            <a:chOff x="0" y="0"/>
            <a:chExt cx="304661" cy="190269"/>
          </a:xfrm>
        </p:grpSpPr>
        <p:sp>
          <p:nvSpPr>
            <p:cNvPr id="2574" name="path"/>
            <p:cNvSpPr/>
            <p:nvPr/>
          </p:nvSpPr>
          <p:spPr>
            <a:xfrm>
              <a:off x="114010" y="0"/>
              <a:ext cx="190650" cy="190269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75" name="path"/>
            <p:cNvSpPr/>
            <p:nvPr/>
          </p:nvSpPr>
          <p:spPr>
            <a:xfrm>
              <a:off x="0" y="0"/>
              <a:ext cx="247339" cy="190269"/>
            </a:xfrm>
            <a:custGeom>
              <a:avLst/>
              <a:gdLst/>
              <a:ahLst/>
              <a:cxnLst/>
              <a:rect l="0" t="0" r="0" b="0"/>
              <a:pathLst>
                <a:path w="38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  <a:path w="389" h="299">
                  <a:moveTo>
                    <a:pt x="97" y="142"/>
                  </a:moveTo>
                  <a:cubicBezTo>
                    <a:pt x="97" y="232"/>
                    <a:pt x="157" y="292"/>
                    <a:pt x="232" y="292"/>
                  </a:cubicBezTo>
                  <a:cubicBezTo>
                    <a:pt x="322" y="292"/>
                    <a:pt x="382" y="232"/>
                    <a:pt x="382" y="142"/>
                  </a:cubicBezTo>
                  <a:cubicBezTo>
                    <a:pt x="382" y="67"/>
                    <a:pt x="322" y="7"/>
                    <a:pt x="232" y="7"/>
                  </a:cubicBezTo>
                  <a:cubicBezTo>
                    <a:pt x="157" y="7"/>
                    <a:pt x="97" y="67"/>
                    <a:pt x="9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576" name="path"/>
          <p:cNvSpPr/>
          <p:nvPr/>
        </p:nvSpPr>
        <p:spPr>
          <a:xfrm>
            <a:off x="6138900" y="4043720"/>
            <a:ext cx="190334" cy="190269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2960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52" name="group 552"/>
          <p:cNvGrpSpPr/>
          <p:nvPr/>
        </p:nvGrpSpPr>
        <p:grpSpPr>
          <a:xfrm rot="21600000">
            <a:off x="6957938" y="3119609"/>
            <a:ext cx="193812" cy="776877"/>
            <a:chOff x="0" y="0"/>
            <a:chExt cx="193812" cy="776877"/>
          </a:xfrm>
        </p:grpSpPr>
        <p:sp>
          <p:nvSpPr>
            <p:cNvPr id="2577" name="path"/>
            <p:cNvSpPr/>
            <p:nvPr/>
          </p:nvSpPr>
          <p:spPr>
            <a:xfrm>
              <a:off x="0" y="581068"/>
              <a:ext cx="190651" cy="190395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78" name="path"/>
            <p:cNvSpPr/>
            <p:nvPr/>
          </p:nvSpPr>
          <p:spPr>
            <a:xfrm>
              <a:off x="0" y="466805"/>
              <a:ext cx="190650" cy="190269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79" name="path"/>
            <p:cNvSpPr/>
            <p:nvPr/>
          </p:nvSpPr>
          <p:spPr>
            <a:xfrm>
              <a:off x="0" y="0"/>
              <a:ext cx="190650" cy="428802"/>
            </a:xfrm>
            <a:custGeom>
              <a:avLst/>
              <a:gdLst/>
              <a:ahLst/>
              <a:cxnLst/>
              <a:rect l="0" t="0" r="0" b="0"/>
              <a:pathLst>
                <a:path w="300" h="675">
                  <a:moveTo>
                    <a:pt x="7" y="517"/>
                  </a:moveTo>
                  <a:cubicBezTo>
                    <a:pt x="7" y="607"/>
                    <a:pt x="67" y="667"/>
                    <a:pt x="142" y="667"/>
                  </a:cubicBezTo>
                  <a:cubicBezTo>
                    <a:pt x="232" y="667"/>
                    <a:pt x="292" y="607"/>
                    <a:pt x="292" y="517"/>
                  </a:cubicBezTo>
                  <a:cubicBezTo>
                    <a:pt x="292" y="442"/>
                    <a:pt x="232" y="382"/>
                    <a:pt x="142" y="382"/>
                  </a:cubicBezTo>
                  <a:cubicBezTo>
                    <a:pt x="67" y="382"/>
                    <a:pt x="7" y="442"/>
                    <a:pt x="7" y="517"/>
                  </a:cubicBezTo>
                </a:path>
                <a:path w="300" h="675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80" name="path"/>
            <p:cNvSpPr/>
            <p:nvPr/>
          </p:nvSpPr>
          <p:spPr>
            <a:xfrm>
              <a:off x="0" y="352416"/>
              <a:ext cx="190650" cy="190395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81" name="path"/>
            <p:cNvSpPr/>
            <p:nvPr/>
          </p:nvSpPr>
          <p:spPr>
            <a:xfrm>
              <a:off x="0" y="114262"/>
              <a:ext cx="190650" cy="190395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82" name="path"/>
            <p:cNvSpPr/>
            <p:nvPr/>
          </p:nvSpPr>
          <p:spPr>
            <a:xfrm>
              <a:off x="14742" y="553611"/>
              <a:ext cx="179069" cy="223266"/>
            </a:xfrm>
            <a:custGeom>
              <a:avLst/>
              <a:gdLst/>
              <a:ahLst/>
              <a:cxnLst/>
              <a:rect l="0" t="0" r="0" b="0"/>
              <a:pathLst>
                <a:path w="281" h="351">
                  <a:moveTo>
                    <a:pt x="15" y="336"/>
                  </a:moveTo>
                  <a:lnTo>
                    <a:pt x="266" y="336"/>
                  </a:lnTo>
                  <a:lnTo>
                    <a:pt x="266" y="15"/>
                  </a:lnTo>
                  <a:lnTo>
                    <a:pt x="15" y="15"/>
                  </a:lnTo>
                  <a:lnTo>
                    <a:pt x="15" y="336"/>
                  </a:lnTo>
                  <a:close/>
                </a:path>
              </a:pathLst>
            </a:custGeom>
            <a:noFill/>
            <a:ln w="19050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583" name="path"/>
          <p:cNvSpPr/>
          <p:nvPr/>
        </p:nvSpPr>
        <p:spPr>
          <a:xfrm>
            <a:off x="5872243" y="4043720"/>
            <a:ext cx="190333" cy="190269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54" name="group 554"/>
          <p:cNvGrpSpPr/>
          <p:nvPr/>
        </p:nvGrpSpPr>
        <p:grpSpPr>
          <a:xfrm rot="21600000">
            <a:off x="6691281" y="3586415"/>
            <a:ext cx="190650" cy="418921"/>
            <a:chOff x="0" y="0"/>
            <a:chExt cx="190650" cy="418921"/>
          </a:xfrm>
        </p:grpSpPr>
        <p:sp>
          <p:nvSpPr>
            <p:cNvPr id="2584" name="path"/>
            <p:cNvSpPr/>
            <p:nvPr/>
          </p:nvSpPr>
          <p:spPr>
            <a:xfrm>
              <a:off x="0" y="114262"/>
              <a:ext cx="190650" cy="190395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85" name="path"/>
            <p:cNvSpPr/>
            <p:nvPr/>
          </p:nvSpPr>
          <p:spPr>
            <a:xfrm>
              <a:off x="0" y="228652"/>
              <a:ext cx="190650" cy="190269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86" name="path"/>
            <p:cNvSpPr/>
            <p:nvPr/>
          </p:nvSpPr>
          <p:spPr>
            <a:xfrm>
              <a:off x="0" y="0"/>
              <a:ext cx="190650" cy="190269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587" name="path"/>
          <p:cNvSpPr/>
          <p:nvPr/>
        </p:nvSpPr>
        <p:spPr>
          <a:xfrm>
            <a:off x="5929248" y="4510462"/>
            <a:ext cx="190650" cy="190332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C7E0FB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88" name="path"/>
          <p:cNvSpPr/>
          <p:nvPr/>
        </p:nvSpPr>
        <p:spPr>
          <a:xfrm>
            <a:off x="6691281" y="4043720"/>
            <a:ext cx="190650" cy="190269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589" name="picture 25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5972002" y="5486827"/>
            <a:ext cx="2457557" cy="57004"/>
          </a:xfrm>
          <a:prstGeom prst="rect">
            <a:avLst/>
          </a:prstGeom>
        </p:spPr>
      </p:pic>
      <p:sp>
        <p:nvSpPr>
          <p:cNvPr id="2590" name="path"/>
          <p:cNvSpPr/>
          <p:nvPr/>
        </p:nvSpPr>
        <p:spPr>
          <a:xfrm>
            <a:off x="6138901" y="4739115"/>
            <a:ext cx="190333" cy="190332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91B0FF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91" name="path"/>
          <p:cNvSpPr/>
          <p:nvPr/>
        </p:nvSpPr>
        <p:spPr>
          <a:xfrm>
            <a:off x="5329110" y="4853441"/>
            <a:ext cx="190650" cy="190332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C7E0FB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92" name="path"/>
          <p:cNvSpPr/>
          <p:nvPr/>
        </p:nvSpPr>
        <p:spPr>
          <a:xfrm>
            <a:off x="5872243" y="4739115"/>
            <a:ext cx="190334" cy="190332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3EDF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56" name="group 556"/>
          <p:cNvGrpSpPr/>
          <p:nvPr/>
        </p:nvGrpSpPr>
        <p:grpSpPr>
          <a:xfrm rot="21600000">
            <a:off x="5814921" y="4281873"/>
            <a:ext cx="247655" cy="190269"/>
            <a:chOff x="0" y="0"/>
            <a:chExt cx="247655" cy="190269"/>
          </a:xfrm>
        </p:grpSpPr>
        <p:sp>
          <p:nvSpPr>
            <p:cNvPr id="2593" name="path"/>
            <p:cNvSpPr/>
            <p:nvPr/>
          </p:nvSpPr>
          <p:spPr>
            <a:xfrm>
              <a:off x="0" y="0"/>
              <a:ext cx="190650" cy="190269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94" name="path"/>
            <p:cNvSpPr/>
            <p:nvPr/>
          </p:nvSpPr>
          <p:spPr>
            <a:xfrm>
              <a:off x="57322" y="0"/>
              <a:ext cx="190333" cy="190269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595" name="path"/>
          <p:cNvSpPr/>
          <p:nvPr/>
        </p:nvSpPr>
        <p:spPr>
          <a:xfrm>
            <a:off x="5929248" y="4281873"/>
            <a:ext cx="295160" cy="190269"/>
          </a:xfrm>
          <a:custGeom>
            <a:avLst/>
            <a:gdLst/>
            <a:ahLst/>
            <a:cxnLst/>
            <a:rect l="0" t="0" r="0" b="0"/>
            <a:pathLst>
              <a:path w="464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  <a:path w="464" h="299">
                <a:moveTo>
                  <a:pt x="172" y="142"/>
                </a:moveTo>
                <a:cubicBezTo>
                  <a:pt x="172" y="232"/>
                  <a:pt x="232" y="292"/>
                  <a:pt x="307" y="292"/>
                </a:cubicBezTo>
                <a:cubicBezTo>
                  <a:pt x="397" y="292"/>
                  <a:pt x="457" y="232"/>
                  <a:pt x="457" y="142"/>
                </a:cubicBezTo>
                <a:cubicBezTo>
                  <a:pt x="457" y="67"/>
                  <a:pt x="397" y="7"/>
                  <a:pt x="307" y="7"/>
                </a:cubicBezTo>
                <a:cubicBezTo>
                  <a:pt x="232" y="7"/>
                  <a:pt x="172" y="67"/>
                  <a:pt x="172" y="142"/>
                </a:cubicBezTo>
              </a:path>
            </a:pathLst>
          </a:custGeom>
          <a:solidFill>
            <a:srgbClr val="C7E0FB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596" name="picture 259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4328286" y="3886961"/>
            <a:ext cx="2776728" cy="2337739"/>
          </a:xfrm>
          <a:prstGeom prst="rect">
            <a:avLst/>
          </a:prstGeom>
        </p:spPr>
      </p:pic>
      <p:graphicFrame>
        <p:nvGraphicFramePr>
          <p:cNvPr id="2597" name="table 2597"/>
          <p:cNvGraphicFramePr>
            <a:graphicFrameLocks noGrp="1"/>
          </p:cNvGraphicFramePr>
          <p:nvPr/>
        </p:nvGraphicFramePr>
        <p:xfrm>
          <a:off x="6659626" y="4281873"/>
          <a:ext cx="1786255" cy="965200"/>
        </p:xfrm>
        <a:graphic>
          <a:graphicData uri="http://schemas.openxmlformats.org/drawingml/2006/table">
            <a:tbl>
              <a:tblPr/>
              <a:tblGrid>
                <a:gridCol w="1786255"/>
              </a:tblGrid>
              <a:tr h="9525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598" name="path"/>
          <p:cNvSpPr/>
          <p:nvPr/>
        </p:nvSpPr>
        <p:spPr>
          <a:xfrm>
            <a:off x="6691281" y="4281873"/>
            <a:ext cx="190650" cy="190269"/>
          </a:xfrm>
          <a:custGeom>
            <a:avLst/>
            <a:gdLst/>
            <a:ahLst/>
            <a:cxnLst/>
            <a:rect l="0" t="0" r="0" b="0"/>
            <a:pathLst>
              <a:path w="300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91B0FF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99" name="path"/>
          <p:cNvSpPr/>
          <p:nvPr/>
        </p:nvSpPr>
        <p:spPr>
          <a:xfrm>
            <a:off x="6287515" y="4302252"/>
            <a:ext cx="2152396" cy="1004569"/>
          </a:xfrm>
          <a:custGeom>
            <a:avLst/>
            <a:gdLst/>
            <a:ahLst/>
            <a:cxnLst/>
            <a:rect l="0" t="0" r="0" b="0"/>
            <a:pathLst>
              <a:path w="3389" h="1581">
                <a:moveTo>
                  <a:pt x="596" y="0"/>
                </a:moveTo>
                <a:lnTo>
                  <a:pt x="1061" y="0"/>
                </a:lnTo>
                <a:lnTo>
                  <a:pt x="1061" y="0"/>
                </a:lnTo>
                <a:lnTo>
                  <a:pt x="1760" y="0"/>
                </a:lnTo>
                <a:lnTo>
                  <a:pt x="3389" y="0"/>
                </a:lnTo>
                <a:lnTo>
                  <a:pt x="3389" y="862"/>
                </a:lnTo>
                <a:lnTo>
                  <a:pt x="3389" y="862"/>
                </a:lnTo>
                <a:lnTo>
                  <a:pt x="3389" y="1231"/>
                </a:lnTo>
                <a:lnTo>
                  <a:pt x="3389" y="1478"/>
                </a:lnTo>
                <a:lnTo>
                  <a:pt x="1760" y="1478"/>
                </a:lnTo>
                <a:lnTo>
                  <a:pt x="1061" y="1478"/>
                </a:lnTo>
                <a:lnTo>
                  <a:pt x="1061" y="1478"/>
                </a:lnTo>
                <a:lnTo>
                  <a:pt x="596" y="1478"/>
                </a:lnTo>
                <a:lnTo>
                  <a:pt x="596" y="1231"/>
                </a:lnTo>
                <a:lnTo>
                  <a:pt x="0" y="1581"/>
                </a:lnTo>
                <a:lnTo>
                  <a:pt x="596" y="862"/>
                </a:lnTo>
                <a:lnTo>
                  <a:pt x="596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600" name="table 2600"/>
          <p:cNvGraphicFramePr>
            <a:graphicFrameLocks noGrp="1"/>
          </p:cNvGraphicFramePr>
          <p:nvPr/>
        </p:nvGraphicFramePr>
        <p:xfrm>
          <a:off x="151257" y="866013"/>
          <a:ext cx="8659495" cy="5390515"/>
        </p:xfrm>
        <a:graphic>
          <a:graphicData uri="http://schemas.openxmlformats.org/drawingml/2006/table">
            <a:tbl>
              <a:tblPr/>
              <a:tblGrid>
                <a:gridCol w="618490"/>
                <a:gridCol w="1986914"/>
                <a:gridCol w="360045"/>
                <a:gridCol w="5694045"/>
              </a:tblGrid>
              <a:tr h="26289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600" dirty="0"/>
                    </a:p>
                    <a:p>
                      <a:pPr marL="80010" algn="l" rtl="0" eaLnBrk="0">
                        <a:lnSpc>
                          <a:spcPts val="134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</a:t>
                      </a:r>
                      <a:r>
                        <a:rPr sz="11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户</a:t>
                      </a:r>
                      <a:r>
                        <a:rPr sz="1100" spc="-1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</a:t>
                      </a:r>
                      <a:r>
                        <a:rPr sz="1100" spc="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策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历</a:t>
                      </a:r>
                      <a:r>
                        <a:rPr sz="1100" spc="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程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600" dirty="0"/>
                    </a:p>
                    <a:p>
                      <a:pPr marL="2052320" algn="l" rtl="0" eaLnBrk="0">
                        <a:lnSpc>
                          <a:spcPts val="1345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1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100" spc="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集群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276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1000" dirty="0"/>
                    </a:p>
                    <a:p>
                      <a:pPr marL="116840" algn="l" rtl="0" eaLnBrk="0">
                        <a:lnSpc>
                          <a:spcPts val="1155"/>
                        </a:lnSpc>
                        <a:spcBef>
                          <a:spcPts val="0"/>
                        </a:spcBef>
                      </a:pPr>
                      <a:r>
                        <a:rPr sz="9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级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200" dirty="0"/>
                    </a:p>
                    <a:p>
                      <a:pPr marL="107950" algn="l" rtl="0" eaLnBrk="0">
                        <a:lnSpc>
                          <a:spcPts val="1155"/>
                        </a:lnSpc>
                        <a:spcBef>
                          <a:spcPts val="0"/>
                        </a:spcBef>
                      </a:pP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第二</a:t>
                      </a:r>
                      <a:r>
                        <a:rPr sz="9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级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7000"/>
                        </a:lnSpc>
                      </a:pPr>
                      <a:endParaRPr lang="en-US" altLang="en-US" sz="1000" dirty="0"/>
                    </a:p>
                    <a:p>
                      <a:pPr marL="25400" algn="l" rtl="0" eaLnBrk="0">
                        <a:lnSpc>
                          <a:spcPts val="1095"/>
                        </a:lnSpc>
                        <a:spcBef>
                          <a:spcPts val="5"/>
                        </a:spcBef>
                      </a:pPr>
                      <a:r>
                        <a:rPr sz="900" spc="8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特</a:t>
                      </a:r>
                      <a:r>
                        <a:rPr sz="900" spc="7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征</a:t>
                      </a:r>
                      <a:endParaRPr lang="en-US" altLang="en-US" sz="900" dirty="0"/>
                    </a:p>
                    <a:p>
                      <a:pPr marL="27940" algn="l" rtl="0" eaLnBrk="0">
                        <a:lnSpc>
                          <a:spcPts val="1105"/>
                        </a:lnSpc>
                        <a:spcBef>
                          <a:spcPts val="630"/>
                        </a:spcBef>
                      </a:pP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重载、仓库、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办公室</a:t>
                      </a:r>
                      <a:endParaRPr lang="en-US" altLang="en-US" sz="900" dirty="0"/>
                    </a:p>
                    <a:p>
                      <a:pPr marL="31115" algn="l" rtl="0" eaLnBrk="0">
                        <a:lnSpc>
                          <a:spcPts val="2160"/>
                        </a:lnSpc>
                      </a:pP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IC</a:t>
                      </a:r>
                      <a:r>
                        <a:rPr sz="9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9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</a:t>
                      </a:r>
                      <a:r>
                        <a:rPr sz="9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卡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车</a:t>
                      </a:r>
                      <a:endParaRPr lang="en-US" altLang="en-US" sz="900" dirty="0"/>
                    </a:p>
                    <a:p>
                      <a:pPr marL="24130" indent="3175" algn="l" rtl="0" eaLnBrk="0">
                        <a:lnSpc>
                          <a:spcPct val="111000"/>
                        </a:lnSpc>
                        <a:spcBef>
                          <a:spcPts val="970"/>
                        </a:spcBef>
                      </a:pP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噪声质量、残障人士适用性、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坚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固的 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解决方案、着色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1000" dirty="0"/>
                    </a:p>
                    <a:p>
                      <a:pPr marL="22860" algn="l" rtl="0" eaLnBrk="0">
                        <a:lnSpc>
                          <a:spcPts val="1120"/>
                        </a:lnSpc>
                        <a:spcBef>
                          <a:spcPts val="275"/>
                        </a:spcBef>
                      </a:pP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2-52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吨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0" dirty="0"/>
                    </a:p>
                    <a:p>
                      <a:pPr marL="24130" algn="l" rtl="0" eaLnBrk="0">
                        <a:lnSpc>
                          <a:spcPts val="1155"/>
                        </a:lnSpc>
                        <a:spcBef>
                          <a:spcPts val="280"/>
                        </a:spcBef>
                      </a:pPr>
                      <a:r>
                        <a:rPr sz="9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0.5</a:t>
                      </a:r>
                      <a:r>
                        <a:rPr sz="9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；</a:t>
                      </a:r>
                      <a:r>
                        <a:rPr sz="9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0.63</a:t>
                      </a:r>
                      <a:r>
                        <a:rPr sz="9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；</a:t>
                      </a:r>
                      <a:r>
                        <a:rPr sz="9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07.7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米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秒</a:t>
                      </a:r>
                      <a:endParaRPr lang="en-US" altLang="en-US" sz="900" dirty="0"/>
                    </a:p>
                    <a:p>
                      <a:pPr marL="33020" algn="l" rtl="0" eaLnBrk="0">
                        <a:lnSpc>
                          <a:spcPts val="1110"/>
                        </a:lnSpc>
                        <a:spcBef>
                          <a:spcPts val="930"/>
                        </a:spcBef>
                      </a:pP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公里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小时</a:t>
                      </a:r>
                      <a:endParaRPr lang="en-US" altLang="en-US" sz="900" dirty="0"/>
                    </a:p>
                    <a:p>
                      <a:pPr marL="22860" algn="l" rtl="0" eaLnBrk="0">
                        <a:lnSpc>
                          <a:spcPts val="2800"/>
                        </a:lnSpc>
                      </a:pP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2000-4000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毫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米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marL="21590" algn="l" rtl="0" eaLnBrk="0">
                        <a:lnSpc>
                          <a:spcPts val="1105"/>
                        </a:lnSpc>
                        <a:spcBef>
                          <a:spcPts val="270"/>
                        </a:spcBef>
                      </a:pPr>
                      <a:r>
                        <a:rPr sz="9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类型</a:t>
                      </a:r>
                      <a:r>
                        <a:rPr sz="9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9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92000"/>
                        </a:lnSpc>
                      </a:pPr>
                      <a:endParaRPr lang="en-US" altLang="en-US" sz="1000" dirty="0"/>
                    </a:p>
                    <a:p>
                      <a:pPr marL="22860" algn="l" rtl="0" eaLnBrk="0">
                        <a:lnSpc>
                          <a:spcPts val="1100"/>
                        </a:lnSpc>
                        <a:spcBef>
                          <a:spcPts val="275"/>
                        </a:spcBef>
                      </a:pP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2000-2120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毫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米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83000"/>
                        </a:lnSpc>
                      </a:pPr>
                      <a:endParaRPr lang="en-US" altLang="en-US" sz="1000" dirty="0"/>
                    </a:p>
                    <a:p>
                      <a:pPr marL="33020" algn="l" rtl="0" eaLnBrk="0">
                        <a:lnSpc>
                          <a:spcPct val="92000"/>
                        </a:lnSpc>
                        <a:spcBef>
                          <a:spcPts val="275"/>
                        </a:spcBef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1500- 160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毫米</a:t>
                      </a:r>
                      <a:endParaRPr lang="en-US" altLang="en-US" sz="900" dirty="0"/>
                    </a:p>
                    <a:p>
                      <a:pPr marL="24130" algn="l" rtl="0" eaLnBrk="0">
                        <a:lnSpc>
                          <a:spcPts val="2655"/>
                        </a:lnSpc>
                        <a:spcBef>
                          <a:spcPts val="10"/>
                        </a:spcBef>
                      </a:pP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Hz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60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Hz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300" dirty="0"/>
                    </a:p>
                    <a:p>
                      <a:pPr marL="62865" algn="l" rtl="0" eaLnBrk="0">
                        <a:lnSpc>
                          <a:spcPts val="1105"/>
                        </a:lnSpc>
                        <a:spcBef>
                          <a:spcPts val="0"/>
                        </a:spcBef>
                      </a:pPr>
                      <a:r>
                        <a:rPr sz="900" spc="9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取</a:t>
                      </a:r>
                      <a:r>
                        <a:rPr sz="9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</a:t>
                      </a:r>
                      <a:r>
                        <a:rPr sz="900" spc="9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率</a:t>
                      </a:r>
                      <a:r>
                        <a:rPr sz="900" b="1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900" spc="9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r>
                        <a:rPr sz="900" spc="3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配</a:t>
                      </a:r>
                      <a:endParaRPr lang="en-US" altLang="en-US" sz="900" dirty="0"/>
                    </a:p>
                    <a:p>
                      <a:pPr marL="63500" algn="l" rtl="0" eaLnBrk="0">
                        <a:lnSpc>
                          <a:spcPts val="1090"/>
                        </a:lnSpc>
                        <a:spcBef>
                          <a:spcPts val="225"/>
                        </a:spcBef>
                      </a:pP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百分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比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94000"/>
                        </a:lnSpc>
                      </a:pPr>
                      <a:endParaRPr lang="en-US" altLang="en-US" sz="1000" dirty="0"/>
                    </a:p>
                    <a:p>
                      <a:pPr marL="2411730" algn="l" rtl="0" eaLnBrk="0">
                        <a:lnSpc>
                          <a:spcPct val="92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速度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marL="2058035" algn="l" rtl="0" eaLnBrk="0">
                        <a:lnSpc>
                          <a:spcPct val="93000"/>
                        </a:lnSpc>
                        <a:spcBef>
                          <a:spcPts val="220"/>
                        </a:spcBef>
                      </a:pP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效</a:t>
                      </a:r>
                      <a:endParaRPr lang="en-US" altLang="en-US" sz="700" dirty="0"/>
                    </a:p>
                    <a:p>
                      <a:pPr marL="2054860" algn="l" rtl="0" eaLnBrk="0">
                        <a:lnSpc>
                          <a:spcPts val="990"/>
                        </a:lnSpc>
                      </a:pPr>
                      <a:r>
                        <a:rPr sz="7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1000" dirty="0"/>
                    </a:p>
                    <a:p>
                      <a:pPr marL="120015" algn="l" rtl="0" eaLnBrk="0">
                        <a:lnSpc>
                          <a:spcPct val="87000"/>
                        </a:lnSpc>
                        <a:spcBef>
                          <a:spcPts val="22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Distri</a:t>
                      </a:r>
                      <a:r>
                        <a:rPr sz="7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700" dirty="0"/>
                    </a:p>
                    <a:p>
                      <a:pPr marL="114300" algn="l" rtl="0" eaLnBrk="0">
                        <a:lnSpc>
                          <a:spcPts val="865"/>
                        </a:lnSpc>
                        <a:spcBef>
                          <a:spcPts val="195"/>
                        </a:spcBef>
                      </a:pPr>
                      <a:r>
                        <a:rPr sz="7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资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助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marL="123190" algn="l" rtl="0" eaLnBrk="0">
                        <a:lnSpc>
                          <a:spcPct val="87000"/>
                        </a:lnSpc>
                        <a:spcBef>
                          <a:spcPts val="22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Distri</a:t>
                      </a:r>
                      <a:r>
                        <a:rPr sz="7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700" dirty="0"/>
                    </a:p>
                    <a:p>
                      <a:pPr marL="117475" algn="l" rtl="0" eaLnBrk="0">
                        <a:lnSpc>
                          <a:spcPts val="1065"/>
                        </a:lnSpc>
                      </a:pPr>
                      <a:r>
                        <a:rPr sz="7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资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助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56000"/>
                        </a:lnSpc>
                      </a:pPr>
                      <a:endParaRPr lang="en-US" altLang="en-US" sz="1000" dirty="0"/>
                    </a:p>
                    <a:p>
                      <a:pPr marL="123190" algn="l" rtl="0" eaLnBrk="0">
                        <a:lnSpc>
                          <a:spcPct val="87000"/>
                        </a:lnSpc>
                        <a:spcBef>
                          <a:spcPts val="22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Dustri</a:t>
                      </a:r>
                      <a:r>
                        <a:rPr sz="7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700" dirty="0"/>
                    </a:p>
                    <a:p>
                      <a:pPr marL="117475" algn="l" rtl="0" eaLnBrk="0">
                        <a:lnSpc>
                          <a:spcPts val="1065"/>
                        </a:lnSpc>
                      </a:pPr>
                      <a:r>
                        <a:rPr sz="7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资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助</a:t>
                      </a:r>
                      <a:endParaRPr lang="en-US" altLang="en-US" sz="700" dirty="0"/>
                    </a:p>
                    <a:p>
                      <a:pPr algn="r" rtl="0" eaLnBrk="0">
                        <a:lnSpc>
                          <a:spcPts val="1700"/>
                        </a:lnSpc>
                        <a:spcBef>
                          <a:spcPts val="135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01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602" name="picture 260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4626102" y="5046726"/>
            <a:ext cx="1087627" cy="878090"/>
          </a:xfrm>
          <a:prstGeom prst="rect">
            <a:avLst/>
          </a:prstGeom>
        </p:spPr>
      </p:pic>
      <p:pic>
        <p:nvPicPr>
          <p:cNvPr id="2603" name="picture 260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3903090" y="4703826"/>
            <a:ext cx="2394966" cy="1398917"/>
          </a:xfrm>
          <a:prstGeom prst="rect">
            <a:avLst/>
          </a:prstGeom>
        </p:spPr>
      </p:pic>
      <p:sp>
        <p:nvSpPr>
          <p:cNvPr id="2604" name="textbox 2604"/>
          <p:cNvSpPr/>
          <p:nvPr/>
        </p:nvSpPr>
        <p:spPr>
          <a:xfrm>
            <a:off x="462614" y="255327"/>
            <a:ext cx="3633470" cy="5962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indent="20955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自下而上的客户决策历程可以</a:t>
            </a:r>
            <a:r>
              <a:rPr sz="18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连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接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到自上而下的市场摸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索</a:t>
            </a:r>
            <a:endParaRPr lang="en-US" altLang="en-US" sz="1800" dirty="0"/>
          </a:p>
        </p:txBody>
      </p:sp>
      <p:sp>
        <p:nvSpPr>
          <p:cNvPr id="2605" name="path"/>
          <p:cNvSpPr/>
          <p:nvPr/>
        </p:nvSpPr>
        <p:spPr>
          <a:xfrm>
            <a:off x="5340858" y="1251204"/>
            <a:ext cx="2329434" cy="568452"/>
          </a:xfrm>
          <a:custGeom>
            <a:avLst/>
            <a:gdLst/>
            <a:ahLst/>
            <a:cxnLst/>
            <a:rect l="0" t="0" r="0" b="0"/>
            <a:pathLst>
              <a:path w="3668" h="895">
                <a:moveTo>
                  <a:pt x="834" y="0"/>
                </a:moveTo>
                <a:lnTo>
                  <a:pt x="1306" y="0"/>
                </a:lnTo>
                <a:lnTo>
                  <a:pt x="1306" y="0"/>
                </a:lnTo>
                <a:lnTo>
                  <a:pt x="2015" y="0"/>
                </a:lnTo>
                <a:lnTo>
                  <a:pt x="3668" y="0"/>
                </a:lnTo>
                <a:lnTo>
                  <a:pt x="3668" y="149"/>
                </a:lnTo>
                <a:lnTo>
                  <a:pt x="3668" y="149"/>
                </a:lnTo>
                <a:lnTo>
                  <a:pt x="3668" y="372"/>
                </a:lnTo>
                <a:lnTo>
                  <a:pt x="3668" y="895"/>
                </a:lnTo>
                <a:lnTo>
                  <a:pt x="2015" y="895"/>
                </a:lnTo>
                <a:lnTo>
                  <a:pt x="1306" y="895"/>
                </a:lnTo>
                <a:lnTo>
                  <a:pt x="1306" y="895"/>
                </a:lnTo>
                <a:lnTo>
                  <a:pt x="834" y="895"/>
                </a:lnTo>
                <a:lnTo>
                  <a:pt x="834" y="372"/>
                </a:lnTo>
                <a:lnTo>
                  <a:pt x="0" y="26"/>
                </a:lnTo>
                <a:lnTo>
                  <a:pt x="834" y="149"/>
                </a:lnTo>
                <a:lnTo>
                  <a:pt x="834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606" name="table 2606"/>
          <p:cNvGraphicFramePr>
            <a:graphicFrameLocks noGrp="1"/>
          </p:cNvGraphicFramePr>
          <p:nvPr/>
        </p:nvGraphicFramePr>
        <p:xfrm>
          <a:off x="5864098" y="1244854"/>
          <a:ext cx="1812289" cy="581025"/>
        </p:xfrm>
        <a:graphic>
          <a:graphicData uri="http://schemas.openxmlformats.org/drawingml/2006/table">
            <a:tbl>
              <a:tblPr/>
              <a:tblGrid>
                <a:gridCol w="1812289"/>
              </a:tblGrid>
              <a:tr h="568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178435" algn="l" rtl="0" eaLnBrk="0">
                        <a:lnSpc>
                          <a:spcPct val="98000"/>
                        </a:lnSpc>
                      </a:pP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章制定了市场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集群</a:t>
                      </a:r>
                      <a:endParaRPr lang="en-US" altLang="en-US" sz="11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07" name="textbox 2607"/>
          <p:cNvSpPr/>
          <p:nvPr/>
        </p:nvSpPr>
        <p:spPr>
          <a:xfrm>
            <a:off x="6700828" y="4444949"/>
            <a:ext cx="1706245" cy="5251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344170" indent="-331470" algn="l" rtl="0" eaLnBrk="0">
              <a:lnSpc>
                <a:spcPct val="99000"/>
              </a:lnSpc>
            </a:pPr>
            <a:r>
              <a:rPr sz="1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客户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决策过程中的每一条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  </a:t>
            </a:r>
            <a:r>
              <a:rPr sz="1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都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可以与市场地图中</a:t>
            </a:r>
            <a:endParaRPr lang="en-US" altLang="en-US" sz="1100" dirty="0"/>
          </a:p>
          <a:p>
            <a:pPr marL="19685" algn="l" rtl="0" eaLnBrk="0">
              <a:lnSpc>
                <a:spcPct val="98000"/>
              </a:lnSpc>
              <a:spcBef>
                <a:spcPts val="25"/>
              </a:spcBef>
            </a:pPr>
            <a:r>
              <a:rPr sz="11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的某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一特定点或区域联系起</a:t>
            </a:r>
            <a:endParaRPr lang="en-US" altLang="en-US" sz="1100" dirty="0"/>
          </a:p>
        </p:txBody>
      </p:sp>
      <p:sp>
        <p:nvSpPr>
          <p:cNvPr id="2609" name="textbox 2609"/>
          <p:cNvSpPr/>
          <p:nvPr/>
        </p:nvSpPr>
        <p:spPr>
          <a:xfrm>
            <a:off x="6090729" y="2270061"/>
            <a:ext cx="812800" cy="5156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20000"/>
              </a:lnSpc>
            </a:pPr>
            <a:endParaRPr lang="en-US" altLang="en-US" sz="300" dirty="0"/>
          </a:p>
          <a:p>
            <a:pPr marL="188595" algn="l" rtl="0" eaLnBrk="0">
              <a:lnSpc>
                <a:spcPct val="114000"/>
              </a:lnSpc>
              <a:spcBef>
                <a:spcPts val="0"/>
              </a:spcBef>
              <a:tabLst>
                <a:tab pos="293370" algn="l"/>
              </a:tabLst>
            </a:pP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  	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&lt;20000</a:t>
            </a:r>
            <a:endParaRPr lang="en-US" altLang="en-US" sz="1200" dirty="0"/>
          </a:p>
        </p:txBody>
      </p:sp>
      <p:grpSp>
        <p:nvGrpSpPr>
          <p:cNvPr id="558" name="group 558"/>
          <p:cNvGrpSpPr/>
          <p:nvPr/>
        </p:nvGrpSpPr>
        <p:grpSpPr>
          <a:xfrm rot="21600000">
            <a:off x="6103429" y="2554033"/>
            <a:ext cx="175641" cy="175640"/>
            <a:chOff x="0" y="0"/>
            <a:chExt cx="175641" cy="175640"/>
          </a:xfrm>
        </p:grpSpPr>
        <p:sp>
          <p:nvSpPr>
            <p:cNvPr id="2610" name="path"/>
            <p:cNvSpPr/>
            <p:nvPr/>
          </p:nvSpPr>
          <p:spPr>
            <a:xfrm>
              <a:off x="4762" y="4762"/>
              <a:ext cx="166116" cy="166115"/>
            </a:xfrm>
            <a:custGeom>
              <a:avLst/>
              <a:gdLst/>
              <a:ahLst/>
              <a:cxnLst/>
              <a:rect l="0" t="0" r="0" b="0"/>
              <a:pathLst>
                <a:path w="261" h="261">
                  <a:moveTo>
                    <a:pt x="0" y="130"/>
                  </a:moveTo>
                  <a:cubicBezTo>
                    <a:pt x="0" y="58"/>
                    <a:pt x="58" y="0"/>
                    <a:pt x="130" y="0"/>
                  </a:cubicBezTo>
                  <a:cubicBezTo>
                    <a:pt x="203" y="0"/>
                    <a:pt x="261" y="58"/>
                    <a:pt x="261" y="130"/>
                  </a:cubicBezTo>
                  <a:cubicBezTo>
                    <a:pt x="261" y="202"/>
                    <a:pt x="203" y="261"/>
                    <a:pt x="130" y="261"/>
                  </a:cubicBezTo>
                  <a:cubicBezTo>
                    <a:pt x="58" y="261"/>
                    <a:pt x="0" y="202"/>
                    <a:pt x="0" y="130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11" name="path"/>
            <p:cNvSpPr/>
            <p:nvPr/>
          </p:nvSpPr>
          <p:spPr>
            <a:xfrm>
              <a:off x="0" y="0"/>
              <a:ext cx="175641" cy="175640"/>
            </a:xfrm>
            <a:custGeom>
              <a:avLst/>
              <a:gdLst/>
              <a:ahLst/>
              <a:cxnLst/>
              <a:rect l="0" t="0" r="0" b="0"/>
              <a:pathLst>
                <a:path w="276" h="276">
                  <a:moveTo>
                    <a:pt x="7" y="138"/>
                  </a:moveTo>
                  <a:cubicBezTo>
                    <a:pt x="7" y="66"/>
                    <a:pt x="66" y="7"/>
                    <a:pt x="138" y="7"/>
                  </a:cubicBezTo>
                  <a:cubicBezTo>
                    <a:pt x="210" y="7"/>
                    <a:pt x="269" y="66"/>
                    <a:pt x="269" y="138"/>
                  </a:cubicBezTo>
                  <a:cubicBezTo>
                    <a:pt x="269" y="210"/>
                    <a:pt x="210" y="269"/>
                    <a:pt x="138" y="269"/>
                  </a:cubicBezTo>
                  <a:cubicBezTo>
                    <a:pt x="66" y="269"/>
                    <a:pt x="7" y="210"/>
                    <a:pt x="7" y="138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60" name="group 560"/>
          <p:cNvGrpSpPr/>
          <p:nvPr/>
        </p:nvGrpSpPr>
        <p:grpSpPr>
          <a:xfrm rot="21600000">
            <a:off x="6103429" y="2282761"/>
            <a:ext cx="175641" cy="174116"/>
            <a:chOff x="0" y="0"/>
            <a:chExt cx="175641" cy="174116"/>
          </a:xfrm>
        </p:grpSpPr>
        <p:sp>
          <p:nvSpPr>
            <p:cNvPr id="2612" name="path"/>
            <p:cNvSpPr/>
            <p:nvPr/>
          </p:nvSpPr>
          <p:spPr>
            <a:xfrm>
              <a:off x="4762" y="4762"/>
              <a:ext cx="166116" cy="164591"/>
            </a:xfrm>
            <a:custGeom>
              <a:avLst/>
              <a:gdLst/>
              <a:ahLst/>
              <a:cxnLst/>
              <a:rect l="0" t="0" r="0" b="0"/>
              <a:pathLst>
                <a:path w="261" h="259">
                  <a:moveTo>
                    <a:pt x="0" y="129"/>
                  </a:moveTo>
                  <a:cubicBezTo>
                    <a:pt x="0" y="57"/>
                    <a:pt x="58" y="0"/>
                    <a:pt x="130" y="0"/>
                  </a:cubicBezTo>
                  <a:cubicBezTo>
                    <a:pt x="203" y="0"/>
                    <a:pt x="261" y="57"/>
                    <a:pt x="261" y="129"/>
                  </a:cubicBezTo>
                  <a:cubicBezTo>
                    <a:pt x="261" y="201"/>
                    <a:pt x="203" y="259"/>
                    <a:pt x="130" y="259"/>
                  </a:cubicBezTo>
                  <a:cubicBezTo>
                    <a:pt x="58" y="259"/>
                    <a:pt x="0" y="201"/>
                    <a:pt x="0" y="129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13" name="path"/>
            <p:cNvSpPr/>
            <p:nvPr/>
          </p:nvSpPr>
          <p:spPr>
            <a:xfrm>
              <a:off x="0" y="0"/>
              <a:ext cx="175641" cy="174116"/>
            </a:xfrm>
            <a:custGeom>
              <a:avLst/>
              <a:gdLst/>
              <a:ahLst/>
              <a:cxnLst/>
              <a:rect l="0" t="0" r="0" b="0"/>
              <a:pathLst>
                <a:path w="276" h="274">
                  <a:moveTo>
                    <a:pt x="7" y="137"/>
                  </a:moveTo>
                  <a:cubicBezTo>
                    <a:pt x="7" y="65"/>
                    <a:pt x="66" y="7"/>
                    <a:pt x="138" y="7"/>
                  </a:cubicBezTo>
                  <a:cubicBezTo>
                    <a:pt x="210" y="7"/>
                    <a:pt x="269" y="65"/>
                    <a:pt x="269" y="137"/>
                  </a:cubicBezTo>
                  <a:cubicBezTo>
                    <a:pt x="269" y="208"/>
                    <a:pt x="210" y="266"/>
                    <a:pt x="138" y="266"/>
                  </a:cubicBezTo>
                  <a:cubicBezTo>
                    <a:pt x="66" y="266"/>
                    <a:pt x="7" y="208"/>
                    <a:pt x="7" y="13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614" name="textbox 2614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615" name="textbox 2615"/>
          <p:cNvSpPr/>
          <p:nvPr/>
        </p:nvSpPr>
        <p:spPr>
          <a:xfrm>
            <a:off x="5476621" y="2310434"/>
            <a:ext cx="445769" cy="7467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7000"/>
              </a:lnSpc>
            </a:pP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200" dirty="0"/>
          </a:p>
          <a:p>
            <a:pPr marL="12700" algn="l" rtl="0" eaLnBrk="0">
              <a:lnSpc>
                <a:spcPct val="149000"/>
              </a:lnSpc>
              <a:spcBef>
                <a:spcPts val="20"/>
              </a:spcBef>
            </a:pP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&lt;10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200" dirty="0"/>
          </a:p>
        </p:txBody>
      </p:sp>
      <p:grpSp>
        <p:nvGrpSpPr>
          <p:cNvPr id="562" name="group 562"/>
          <p:cNvGrpSpPr/>
          <p:nvPr/>
        </p:nvGrpSpPr>
        <p:grpSpPr>
          <a:xfrm rot="21600000">
            <a:off x="7777167" y="2890957"/>
            <a:ext cx="304661" cy="657454"/>
            <a:chOff x="0" y="0"/>
            <a:chExt cx="304661" cy="657454"/>
          </a:xfrm>
        </p:grpSpPr>
        <p:sp>
          <p:nvSpPr>
            <p:cNvPr id="2616" name="path"/>
            <p:cNvSpPr/>
            <p:nvPr/>
          </p:nvSpPr>
          <p:spPr>
            <a:xfrm>
              <a:off x="0" y="466806"/>
              <a:ext cx="190396" cy="190648"/>
            </a:xfrm>
            <a:custGeom>
              <a:avLst/>
              <a:gdLst/>
              <a:ahLst/>
              <a:cxnLst/>
              <a:rect l="0" t="0" r="0" b="0"/>
              <a:pathLst>
                <a:path w="299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17" name="path"/>
            <p:cNvSpPr/>
            <p:nvPr/>
          </p:nvSpPr>
          <p:spPr>
            <a:xfrm>
              <a:off x="0" y="228652"/>
              <a:ext cx="190396" cy="304658"/>
            </a:xfrm>
            <a:custGeom>
              <a:avLst/>
              <a:gdLst/>
              <a:ahLst/>
              <a:cxnLst/>
              <a:rect l="0" t="0" r="0" b="0"/>
              <a:pathLst>
                <a:path w="299" h="479">
                  <a:moveTo>
                    <a:pt x="7" y="322"/>
                  </a:moveTo>
                  <a:cubicBezTo>
                    <a:pt x="7" y="412"/>
                    <a:pt x="67" y="472"/>
                    <a:pt x="142" y="472"/>
                  </a:cubicBezTo>
                  <a:cubicBezTo>
                    <a:pt x="232" y="472"/>
                    <a:pt x="292" y="412"/>
                    <a:pt x="292" y="322"/>
                  </a:cubicBezTo>
                  <a:cubicBezTo>
                    <a:pt x="292" y="247"/>
                    <a:pt x="232" y="187"/>
                    <a:pt x="142" y="187"/>
                  </a:cubicBezTo>
                  <a:cubicBezTo>
                    <a:pt x="67" y="187"/>
                    <a:pt x="7" y="247"/>
                    <a:pt x="7" y="322"/>
                  </a:cubicBezTo>
                </a:path>
                <a:path w="299" h="47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18" name="path"/>
            <p:cNvSpPr/>
            <p:nvPr/>
          </p:nvSpPr>
          <p:spPr>
            <a:xfrm>
              <a:off x="0" y="342915"/>
              <a:ext cx="190396" cy="190395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19" name="path"/>
            <p:cNvSpPr/>
            <p:nvPr/>
          </p:nvSpPr>
          <p:spPr>
            <a:xfrm>
              <a:off x="114389" y="0"/>
              <a:ext cx="190271" cy="190649"/>
            </a:xfrm>
            <a:custGeom>
              <a:avLst/>
              <a:gdLst/>
              <a:ahLst/>
              <a:cxnLst/>
              <a:rect l="0" t="0" r="0" b="0"/>
              <a:pathLst>
                <a:path w="299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20" name="path"/>
            <p:cNvSpPr/>
            <p:nvPr/>
          </p:nvSpPr>
          <p:spPr>
            <a:xfrm>
              <a:off x="0" y="114263"/>
              <a:ext cx="190396" cy="190649"/>
            </a:xfrm>
            <a:custGeom>
              <a:avLst/>
              <a:gdLst/>
              <a:ahLst/>
              <a:cxnLst/>
              <a:rect l="0" t="0" r="0" b="0"/>
              <a:pathLst>
                <a:path w="299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621" name="path"/>
          <p:cNvSpPr/>
          <p:nvPr/>
        </p:nvSpPr>
        <p:spPr>
          <a:xfrm>
            <a:off x="6282625" y="4845825"/>
            <a:ext cx="388241" cy="466472"/>
          </a:xfrm>
          <a:custGeom>
            <a:avLst/>
            <a:gdLst/>
            <a:ahLst/>
            <a:cxnLst/>
            <a:rect l="0" t="0" r="0" b="0"/>
            <a:pathLst>
              <a:path w="611" h="734">
                <a:moveTo>
                  <a:pt x="603" y="375"/>
                </a:moveTo>
                <a:lnTo>
                  <a:pt x="7" y="725"/>
                </a:lnTo>
                <a:lnTo>
                  <a:pt x="603" y="6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23" name="textbox 2623"/>
          <p:cNvSpPr/>
          <p:nvPr/>
        </p:nvSpPr>
        <p:spPr>
          <a:xfrm>
            <a:off x="6701949" y="4613091"/>
            <a:ext cx="354329" cy="5105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3335" algn="l" rtl="0" eaLnBrk="0">
              <a:lnSpc>
                <a:spcPct val="89000"/>
              </a:lnSpc>
            </a:pPr>
            <a:r>
              <a:rPr sz="11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路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径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endParaRPr lang="en-US" altLang="en-US" sz="1100" dirty="0"/>
          </a:p>
          <a:p>
            <a:pPr marL="12700" algn="l" rtl="0" eaLnBrk="0">
              <a:lnSpc>
                <a:spcPts val="264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900" dirty="0"/>
          </a:p>
        </p:txBody>
      </p:sp>
      <p:sp>
        <p:nvSpPr>
          <p:cNvPr id="2624" name="textbox 2624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625" name="path"/>
          <p:cNvSpPr/>
          <p:nvPr/>
        </p:nvSpPr>
        <p:spPr>
          <a:xfrm>
            <a:off x="5338418" y="1261432"/>
            <a:ext cx="534468" cy="232489"/>
          </a:xfrm>
          <a:custGeom>
            <a:avLst/>
            <a:gdLst/>
            <a:ahLst/>
            <a:cxnLst/>
            <a:rect l="0" t="0" r="0" b="0"/>
            <a:pathLst>
              <a:path w="841" h="366">
                <a:moveTo>
                  <a:pt x="837" y="356"/>
                </a:moveTo>
                <a:lnTo>
                  <a:pt x="3" y="9"/>
                </a:lnTo>
                <a:lnTo>
                  <a:pt x="837" y="133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64" name="group 56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2626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27" name="textbox 2627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795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E</a:t>
              </a:r>
              <a:endParaRPr lang="en-US" altLang="en-US" sz="1800" dirty="0"/>
            </a:p>
          </p:txBody>
        </p:sp>
      </p:grpSp>
      <p:grpSp>
        <p:nvGrpSpPr>
          <p:cNvPr id="566" name="group 566"/>
          <p:cNvGrpSpPr/>
          <p:nvPr/>
        </p:nvGrpSpPr>
        <p:grpSpPr>
          <a:xfrm rot="21600000">
            <a:off x="7234097" y="3119609"/>
            <a:ext cx="190651" cy="428802"/>
            <a:chOff x="0" y="0"/>
            <a:chExt cx="190651" cy="428802"/>
          </a:xfrm>
        </p:grpSpPr>
        <p:sp>
          <p:nvSpPr>
            <p:cNvPr id="2628" name="path"/>
            <p:cNvSpPr/>
            <p:nvPr/>
          </p:nvSpPr>
          <p:spPr>
            <a:xfrm>
              <a:off x="0" y="0"/>
              <a:ext cx="190651" cy="428802"/>
            </a:xfrm>
            <a:custGeom>
              <a:avLst/>
              <a:gdLst/>
              <a:ahLst/>
              <a:cxnLst/>
              <a:rect l="0" t="0" r="0" b="0"/>
              <a:pathLst>
                <a:path w="300" h="675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  <a:path w="300" h="675">
                  <a:moveTo>
                    <a:pt x="7" y="517"/>
                  </a:moveTo>
                  <a:cubicBezTo>
                    <a:pt x="7" y="607"/>
                    <a:pt x="67" y="667"/>
                    <a:pt x="142" y="667"/>
                  </a:cubicBezTo>
                  <a:cubicBezTo>
                    <a:pt x="232" y="667"/>
                    <a:pt x="292" y="607"/>
                    <a:pt x="292" y="517"/>
                  </a:cubicBezTo>
                  <a:cubicBezTo>
                    <a:pt x="292" y="442"/>
                    <a:pt x="232" y="382"/>
                    <a:pt x="142" y="382"/>
                  </a:cubicBezTo>
                  <a:cubicBezTo>
                    <a:pt x="67" y="382"/>
                    <a:pt x="7" y="442"/>
                    <a:pt x="7" y="51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29" name="path"/>
            <p:cNvSpPr/>
            <p:nvPr/>
          </p:nvSpPr>
          <p:spPr>
            <a:xfrm>
              <a:off x="0" y="114262"/>
              <a:ext cx="190651" cy="190395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68" name="group 568"/>
          <p:cNvGrpSpPr/>
          <p:nvPr/>
        </p:nvGrpSpPr>
        <p:grpSpPr>
          <a:xfrm rot="21600000">
            <a:off x="7510509" y="3357763"/>
            <a:ext cx="190397" cy="418921"/>
            <a:chOff x="0" y="0"/>
            <a:chExt cx="190397" cy="418921"/>
          </a:xfrm>
        </p:grpSpPr>
        <p:sp>
          <p:nvSpPr>
            <p:cNvPr id="2630" name="path"/>
            <p:cNvSpPr/>
            <p:nvPr/>
          </p:nvSpPr>
          <p:spPr>
            <a:xfrm>
              <a:off x="0" y="228652"/>
              <a:ext cx="190397" cy="190269"/>
            </a:xfrm>
            <a:custGeom>
              <a:avLst/>
              <a:gdLst/>
              <a:ahLst/>
              <a:cxnLst/>
              <a:rect l="0" t="0" r="0" b="0"/>
              <a:pathLst>
                <a:path w="299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31" name="path"/>
            <p:cNvSpPr/>
            <p:nvPr/>
          </p:nvSpPr>
          <p:spPr>
            <a:xfrm>
              <a:off x="0" y="0"/>
              <a:ext cx="190397" cy="190648"/>
            </a:xfrm>
            <a:custGeom>
              <a:avLst/>
              <a:gdLst/>
              <a:ahLst/>
              <a:cxnLst/>
              <a:rect l="0" t="0" r="0" b="0"/>
              <a:pathLst>
                <a:path w="299" h="300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632" name="rect"/>
          <p:cNvSpPr/>
          <p:nvPr/>
        </p:nvSpPr>
        <p:spPr>
          <a:xfrm>
            <a:off x="728852" y="2431541"/>
            <a:ext cx="19050" cy="3399282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70" name="group 570"/>
          <p:cNvGrpSpPr/>
          <p:nvPr/>
        </p:nvGrpSpPr>
        <p:grpSpPr>
          <a:xfrm rot="21600000">
            <a:off x="7234097" y="3586415"/>
            <a:ext cx="190651" cy="304658"/>
            <a:chOff x="0" y="0"/>
            <a:chExt cx="190651" cy="304658"/>
          </a:xfrm>
        </p:grpSpPr>
        <p:sp>
          <p:nvSpPr>
            <p:cNvPr id="2633" name="path"/>
            <p:cNvSpPr/>
            <p:nvPr/>
          </p:nvSpPr>
          <p:spPr>
            <a:xfrm>
              <a:off x="0" y="114262"/>
              <a:ext cx="190651" cy="190395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34" name="path"/>
            <p:cNvSpPr/>
            <p:nvPr/>
          </p:nvSpPr>
          <p:spPr>
            <a:xfrm>
              <a:off x="0" y="0"/>
              <a:ext cx="190651" cy="190269"/>
            </a:xfrm>
            <a:custGeom>
              <a:avLst/>
              <a:gdLst/>
              <a:ahLst/>
              <a:cxnLst/>
              <a:rect l="0" t="0" r="0" b="0"/>
              <a:pathLst>
                <a:path w="300" h="299">
                  <a:moveTo>
                    <a:pt x="7" y="142"/>
                  </a:moveTo>
                  <a:cubicBezTo>
                    <a:pt x="7" y="232"/>
                    <a:pt x="67" y="292"/>
                    <a:pt x="142" y="292"/>
                  </a:cubicBezTo>
                  <a:cubicBezTo>
                    <a:pt x="232" y="292"/>
                    <a:pt x="292" y="232"/>
                    <a:pt x="292" y="142"/>
                  </a:cubicBezTo>
                  <a:cubicBezTo>
                    <a:pt x="292" y="67"/>
                    <a:pt x="232" y="7"/>
                    <a:pt x="142" y="7"/>
                  </a:cubicBezTo>
                  <a:cubicBezTo>
                    <a:pt x="67" y="7"/>
                    <a:pt x="7" y="67"/>
                    <a:pt x="7" y="1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950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635" name="picture 263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220055" y="2422574"/>
            <a:ext cx="521532" cy="110137"/>
          </a:xfrm>
          <a:prstGeom prst="rect">
            <a:avLst/>
          </a:prstGeom>
        </p:spPr>
      </p:pic>
      <p:pic>
        <p:nvPicPr>
          <p:cNvPr id="2636" name="picture 263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220055" y="5821856"/>
            <a:ext cx="521532" cy="110137"/>
          </a:xfrm>
          <a:prstGeom prst="rect">
            <a:avLst/>
          </a:prstGeom>
        </p:spPr>
      </p:pic>
      <p:sp>
        <p:nvSpPr>
          <p:cNvPr id="2637" name="path"/>
          <p:cNvSpPr/>
          <p:nvPr/>
        </p:nvSpPr>
        <p:spPr>
          <a:xfrm>
            <a:off x="7284719" y="1508760"/>
            <a:ext cx="225552" cy="224027"/>
          </a:xfrm>
          <a:custGeom>
            <a:avLst/>
            <a:gdLst/>
            <a:ahLst/>
            <a:cxnLst/>
            <a:rect l="0" t="0" r="0" b="0"/>
            <a:pathLst>
              <a:path w="355" h="352">
                <a:moveTo>
                  <a:pt x="0" y="176"/>
                </a:moveTo>
                <a:cubicBezTo>
                  <a:pt x="0" y="79"/>
                  <a:pt x="79" y="0"/>
                  <a:pt x="177" y="0"/>
                </a:cubicBezTo>
                <a:cubicBezTo>
                  <a:pt x="275" y="0"/>
                  <a:pt x="355" y="79"/>
                  <a:pt x="355" y="176"/>
                </a:cubicBezTo>
                <a:cubicBezTo>
                  <a:pt x="355" y="273"/>
                  <a:pt x="275" y="352"/>
                  <a:pt x="177" y="352"/>
                </a:cubicBezTo>
                <a:cubicBezTo>
                  <a:pt x="79" y="352"/>
                  <a:pt x="0" y="273"/>
                  <a:pt x="0" y="176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42" name="path"/>
          <p:cNvSpPr/>
          <p:nvPr/>
        </p:nvSpPr>
        <p:spPr>
          <a:xfrm>
            <a:off x="6691281" y="3357763"/>
            <a:ext cx="190650" cy="190648"/>
          </a:xfrm>
          <a:custGeom>
            <a:avLst/>
            <a:gdLst/>
            <a:ahLst/>
            <a:cxnLst/>
            <a:rect l="0" t="0" r="0" b="0"/>
            <a:pathLst>
              <a:path w="300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43" name="path"/>
          <p:cNvSpPr/>
          <p:nvPr/>
        </p:nvSpPr>
        <p:spPr>
          <a:xfrm>
            <a:off x="7510509" y="3119609"/>
            <a:ext cx="190397" cy="190649"/>
          </a:xfrm>
          <a:custGeom>
            <a:avLst/>
            <a:gdLst/>
            <a:ahLst/>
            <a:cxnLst/>
            <a:rect l="0" t="0" r="0" b="0"/>
            <a:pathLst>
              <a:path w="299" h="300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2960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44" name="path"/>
          <p:cNvSpPr/>
          <p:nvPr/>
        </p:nvSpPr>
        <p:spPr>
          <a:xfrm>
            <a:off x="6138900" y="3700678"/>
            <a:ext cx="190334" cy="190395"/>
          </a:xfrm>
          <a:custGeom>
            <a:avLst/>
            <a:gdLst/>
            <a:ahLst/>
            <a:cxnLst/>
            <a:rect l="0" t="0" r="0" b="0"/>
            <a:pathLst>
              <a:path w="299" h="299">
                <a:moveTo>
                  <a:pt x="7" y="142"/>
                </a:moveTo>
                <a:cubicBezTo>
                  <a:pt x="7" y="232"/>
                  <a:pt x="67" y="292"/>
                  <a:pt x="142" y="292"/>
                </a:cubicBezTo>
                <a:cubicBezTo>
                  <a:pt x="232" y="292"/>
                  <a:pt x="292" y="232"/>
                  <a:pt x="292" y="142"/>
                </a:cubicBezTo>
                <a:cubicBezTo>
                  <a:pt x="292" y="67"/>
                  <a:pt x="232" y="7"/>
                  <a:pt x="142" y="7"/>
                </a:cubicBezTo>
                <a:cubicBezTo>
                  <a:pt x="67" y="7"/>
                  <a:pt x="7" y="67"/>
                  <a:pt x="7" y="142"/>
                </a:cubicBezTo>
              </a:path>
            </a:pathLst>
          </a:custGeom>
          <a:solidFill>
            <a:srgbClr val="0066CC">
              <a:alpha val="100000"/>
            </a:srgbClr>
          </a:solidFill>
          <a:ln w="950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46" name="textbox 2646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25</a:t>
            </a:r>
            <a:endParaRPr lang="en-US" altLang="en-US" sz="900" dirty="0"/>
          </a:p>
        </p:txBody>
      </p:sp>
      <p:sp>
        <p:nvSpPr>
          <p:cNvPr id="2647" name="path"/>
          <p:cNvSpPr/>
          <p:nvPr/>
        </p:nvSpPr>
        <p:spPr>
          <a:xfrm>
            <a:off x="5160263" y="1994725"/>
            <a:ext cx="3559555" cy="9525"/>
          </a:xfrm>
          <a:custGeom>
            <a:avLst/>
            <a:gdLst/>
            <a:ahLst/>
            <a:cxnLst/>
            <a:rect l="0" t="0" r="0" b="0"/>
            <a:pathLst>
              <a:path w="5605" h="15">
                <a:moveTo>
                  <a:pt x="0" y="7"/>
                </a:moveTo>
                <a:lnTo>
                  <a:pt x="5605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72" name="group 572"/>
          <p:cNvGrpSpPr/>
          <p:nvPr/>
        </p:nvGrpSpPr>
        <p:grpSpPr>
          <a:xfrm rot="21600000">
            <a:off x="5208841" y="2825305"/>
            <a:ext cx="174116" cy="175640"/>
            <a:chOff x="0" y="0"/>
            <a:chExt cx="174116" cy="175640"/>
          </a:xfrm>
        </p:grpSpPr>
        <p:sp>
          <p:nvSpPr>
            <p:cNvPr id="2648" name="path"/>
            <p:cNvSpPr/>
            <p:nvPr/>
          </p:nvSpPr>
          <p:spPr>
            <a:xfrm>
              <a:off x="4762" y="4762"/>
              <a:ext cx="164591" cy="166115"/>
            </a:xfrm>
            <a:custGeom>
              <a:avLst/>
              <a:gdLst/>
              <a:ahLst/>
              <a:cxnLst/>
              <a:rect l="0" t="0" r="0" b="0"/>
              <a:pathLst>
                <a:path w="259" h="261">
                  <a:moveTo>
                    <a:pt x="0" y="130"/>
                  </a:moveTo>
                  <a:cubicBezTo>
                    <a:pt x="0" y="58"/>
                    <a:pt x="57" y="0"/>
                    <a:pt x="129" y="0"/>
                  </a:cubicBezTo>
                  <a:cubicBezTo>
                    <a:pt x="201" y="0"/>
                    <a:pt x="259" y="58"/>
                    <a:pt x="259" y="130"/>
                  </a:cubicBezTo>
                  <a:cubicBezTo>
                    <a:pt x="259" y="202"/>
                    <a:pt x="201" y="261"/>
                    <a:pt x="129" y="261"/>
                  </a:cubicBezTo>
                  <a:cubicBezTo>
                    <a:pt x="57" y="261"/>
                    <a:pt x="0" y="202"/>
                    <a:pt x="0" y="130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49" name="path"/>
            <p:cNvSpPr/>
            <p:nvPr/>
          </p:nvSpPr>
          <p:spPr>
            <a:xfrm>
              <a:off x="0" y="0"/>
              <a:ext cx="174116" cy="175640"/>
            </a:xfrm>
            <a:custGeom>
              <a:avLst/>
              <a:gdLst/>
              <a:ahLst/>
              <a:cxnLst/>
              <a:rect l="0" t="0" r="0" b="0"/>
              <a:pathLst>
                <a:path w="274" h="276">
                  <a:moveTo>
                    <a:pt x="7" y="138"/>
                  </a:moveTo>
                  <a:cubicBezTo>
                    <a:pt x="7" y="66"/>
                    <a:pt x="65" y="7"/>
                    <a:pt x="137" y="7"/>
                  </a:cubicBezTo>
                  <a:cubicBezTo>
                    <a:pt x="208" y="7"/>
                    <a:pt x="266" y="66"/>
                    <a:pt x="266" y="138"/>
                  </a:cubicBezTo>
                  <a:cubicBezTo>
                    <a:pt x="266" y="210"/>
                    <a:pt x="208" y="269"/>
                    <a:pt x="137" y="269"/>
                  </a:cubicBezTo>
                  <a:cubicBezTo>
                    <a:pt x="65" y="269"/>
                    <a:pt x="7" y="210"/>
                    <a:pt x="7" y="138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74" name="group 574"/>
          <p:cNvGrpSpPr/>
          <p:nvPr/>
        </p:nvGrpSpPr>
        <p:grpSpPr>
          <a:xfrm rot="21600000">
            <a:off x="5208841" y="2554033"/>
            <a:ext cx="174116" cy="175640"/>
            <a:chOff x="0" y="0"/>
            <a:chExt cx="174116" cy="175640"/>
          </a:xfrm>
        </p:grpSpPr>
        <p:sp>
          <p:nvSpPr>
            <p:cNvPr id="2650" name="path"/>
            <p:cNvSpPr/>
            <p:nvPr/>
          </p:nvSpPr>
          <p:spPr>
            <a:xfrm>
              <a:off x="4762" y="4762"/>
              <a:ext cx="164591" cy="166115"/>
            </a:xfrm>
            <a:custGeom>
              <a:avLst/>
              <a:gdLst/>
              <a:ahLst/>
              <a:cxnLst/>
              <a:rect l="0" t="0" r="0" b="0"/>
              <a:pathLst>
                <a:path w="259" h="261">
                  <a:moveTo>
                    <a:pt x="0" y="130"/>
                  </a:moveTo>
                  <a:cubicBezTo>
                    <a:pt x="0" y="58"/>
                    <a:pt x="57" y="0"/>
                    <a:pt x="129" y="0"/>
                  </a:cubicBezTo>
                  <a:cubicBezTo>
                    <a:pt x="201" y="0"/>
                    <a:pt x="259" y="58"/>
                    <a:pt x="259" y="130"/>
                  </a:cubicBezTo>
                  <a:cubicBezTo>
                    <a:pt x="259" y="202"/>
                    <a:pt x="201" y="261"/>
                    <a:pt x="129" y="261"/>
                  </a:cubicBezTo>
                  <a:cubicBezTo>
                    <a:pt x="57" y="261"/>
                    <a:pt x="0" y="202"/>
                    <a:pt x="0" y="130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51" name="path"/>
            <p:cNvSpPr/>
            <p:nvPr/>
          </p:nvSpPr>
          <p:spPr>
            <a:xfrm>
              <a:off x="0" y="0"/>
              <a:ext cx="174116" cy="175640"/>
            </a:xfrm>
            <a:custGeom>
              <a:avLst/>
              <a:gdLst/>
              <a:ahLst/>
              <a:cxnLst/>
              <a:rect l="0" t="0" r="0" b="0"/>
              <a:pathLst>
                <a:path w="274" h="276">
                  <a:moveTo>
                    <a:pt x="7" y="138"/>
                  </a:moveTo>
                  <a:cubicBezTo>
                    <a:pt x="7" y="66"/>
                    <a:pt x="65" y="7"/>
                    <a:pt x="137" y="7"/>
                  </a:cubicBezTo>
                  <a:cubicBezTo>
                    <a:pt x="208" y="7"/>
                    <a:pt x="266" y="66"/>
                    <a:pt x="266" y="138"/>
                  </a:cubicBezTo>
                  <a:cubicBezTo>
                    <a:pt x="266" y="210"/>
                    <a:pt x="208" y="269"/>
                    <a:pt x="137" y="269"/>
                  </a:cubicBezTo>
                  <a:cubicBezTo>
                    <a:pt x="65" y="269"/>
                    <a:pt x="7" y="210"/>
                    <a:pt x="7" y="138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76" name="group 576"/>
          <p:cNvGrpSpPr/>
          <p:nvPr/>
        </p:nvGrpSpPr>
        <p:grpSpPr>
          <a:xfrm rot="21600000">
            <a:off x="5208841" y="2282761"/>
            <a:ext cx="174116" cy="174116"/>
            <a:chOff x="0" y="0"/>
            <a:chExt cx="174116" cy="174116"/>
          </a:xfrm>
        </p:grpSpPr>
        <p:sp>
          <p:nvSpPr>
            <p:cNvPr id="2652" name="path"/>
            <p:cNvSpPr/>
            <p:nvPr/>
          </p:nvSpPr>
          <p:spPr>
            <a:xfrm>
              <a:off x="4762" y="4762"/>
              <a:ext cx="164591" cy="164591"/>
            </a:xfrm>
            <a:custGeom>
              <a:avLst/>
              <a:gdLst/>
              <a:ahLst/>
              <a:cxnLst/>
              <a:rect l="0" t="0" r="0" b="0"/>
              <a:pathLst>
                <a:path w="259" h="259">
                  <a:moveTo>
                    <a:pt x="0" y="129"/>
                  </a:moveTo>
                  <a:cubicBezTo>
                    <a:pt x="0" y="57"/>
                    <a:pt x="57" y="0"/>
                    <a:pt x="129" y="0"/>
                  </a:cubicBezTo>
                  <a:cubicBezTo>
                    <a:pt x="201" y="0"/>
                    <a:pt x="259" y="57"/>
                    <a:pt x="259" y="129"/>
                  </a:cubicBezTo>
                  <a:cubicBezTo>
                    <a:pt x="259" y="201"/>
                    <a:pt x="201" y="259"/>
                    <a:pt x="129" y="259"/>
                  </a:cubicBezTo>
                  <a:cubicBezTo>
                    <a:pt x="57" y="259"/>
                    <a:pt x="0" y="201"/>
                    <a:pt x="0" y="129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53" name="path"/>
            <p:cNvSpPr/>
            <p:nvPr/>
          </p:nvSpPr>
          <p:spPr>
            <a:xfrm>
              <a:off x="0" y="0"/>
              <a:ext cx="174116" cy="174116"/>
            </a:xfrm>
            <a:custGeom>
              <a:avLst/>
              <a:gdLst/>
              <a:ahLst/>
              <a:cxnLst/>
              <a:rect l="0" t="0" r="0" b="0"/>
              <a:pathLst>
                <a:path w="274" h="274">
                  <a:moveTo>
                    <a:pt x="7" y="137"/>
                  </a:moveTo>
                  <a:cubicBezTo>
                    <a:pt x="7" y="65"/>
                    <a:pt x="65" y="7"/>
                    <a:pt x="137" y="7"/>
                  </a:cubicBezTo>
                  <a:cubicBezTo>
                    <a:pt x="208" y="7"/>
                    <a:pt x="266" y="65"/>
                    <a:pt x="266" y="137"/>
                  </a:cubicBezTo>
                  <a:cubicBezTo>
                    <a:pt x="266" y="208"/>
                    <a:pt x="208" y="266"/>
                    <a:pt x="137" y="266"/>
                  </a:cubicBezTo>
                  <a:cubicBezTo>
                    <a:pt x="65" y="266"/>
                    <a:pt x="7" y="208"/>
                    <a:pt x="7" y="13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654" name="textbox 2654"/>
          <p:cNvSpPr/>
          <p:nvPr/>
        </p:nvSpPr>
        <p:spPr>
          <a:xfrm>
            <a:off x="4721481" y="4187060"/>
            <a:ext cx="217804" cy="1339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50"/>
              </a:lnSpc>
            </a:pPr>
            <a:r>
              <a:rPr sz="7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高</a:t>
            </a:r>
            <a:r>
              <a:rPr sz="7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700" dirty="0"/>
          </a:p>
        </p:txBody>
      </p:sp>
      <p:sp>
        <p:nvSpPr>
          <p:cNvPr id="2655" name="rect"/>
          <p:cNvSpPr/>
          <p:nvPr/>
        </p:nvSpPr>
        <p:spPr>
          <a:xfrm>
            <a:off x="727329" y="1390650"/>
            <a:ext cx="19050" cy="997077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56" name="textbox 2656"/>
          <p:cNvSpPr/>
          <p:nvPr/>
        </p:nvSpPr>
        <p:spPr>
          <a:xfrm>
            <a:off x="2861200" y="3039488"/>
            <a:ext cx="212725" cy="1352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60"/>
              </a:lnSpc>
            </a:pPr>
            <a:r>
              <a:rPr sz="7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区</a:t>
            </a:r>
            <a:r>
              <a:rPr sz="7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划</a:t>
            </a:r>
            <a:endParaRPr lang="en-US" altLang="en-US" sz="700" dirty="0"/>
          </a:p>
        </p:txBody>
      </p:sp>
      <p:pic>
        <p:nvPicPr>
          <p:cNvPr id="2657" name="picture 265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223265" y="1381125"/>
            <a:ext cx="513588" cy="19050"/>
          </a:xfrm>
          <a:prstGeom prst="rect">
            <a:avLst/>
          </a:prstGeom>
        </p:spPr>
      </p:pic>
      <p:sp>
        <p:nvSpPr>
          <p:cNvPr id="2658" name="textbox 2658"/>
          <p:cNvSpPr/>
          <p:nvPr/>
        </p:nvSpPr>
        <p:spPr>
          <a:xfrm>
            <a:off x="7345256" y="1559410"/>
            <a:ext cx="11683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1100" dirty="0"/>
          </a:p>
        </p:txBody>
      </p:sp>
      <p:pic>
        <p:nvPicPr>
          <p:cNvPr id="2659" name="picture 2659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5153027" y="3572100"/>
            <a:ext cx="57005" cy="123890"/>
          </a:xfrm>
          <a:prstGeom prst="rect">
            <a:avLst/>
          </a:prstGeom>
        </p:spPr>
      </p:pic>
      <p:pic>
        <p:nvPicPr>
          <p:cNvPr id="2660" name="picture 2660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5153027" y="3105295"/>
            <a:ext cx="57005" cy="123890"/>
          </a:xfrm>
          <a:prstGeom prst="rect">
            <a:avLst/>
          </a:prstGeom>
        </p:spPr>
      </p:pic>
      <p:pic>
        <p:nvPicPr>
          <p:cNvPr id="2661" name="picture 2661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5153027" y="2762379"/>
            <a:ext cx="57005" cy="123763"/>
          </a:xfrm>
          <a:prstGeom prst="rect">
            <a:avLst/>
          </a:prstGeom>
        </p:spPr>
      </p:pic>
      <p:pic>
        <p:nvPicPr>
          <p:cNvPr id="2662" name="picture 266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5153027" y="2295574"/>
            <a:ext cx="57005" cy="123763"/>
          </a:xfrm>
          <a:prstGeom prst="rect">
            <a:avLst/>
          </a:prstGeom>
        </p:spPr>
      </p:pic>
      <p:sp>
        <p:nvSpPr>
          <p:cNvPr id="2664" name="path"/>
          <p:cNvSpPr/>
          <p:nvPr/>
        </p:nvSpPr>
        <p:spPr>
          <a:xfrm>
            <a:off x="5864098" y="1251204"/>
            <a:ext cx="12700" cy="94741"/>
          </a:xfrm>
          <a:custGeom>
            <a:avLst/>
            <a:gdLst/>
            <a:ahLst/>
            <a:cxnLst/>
            <a:rect l="0" t="0" r="0" b="0"/>
            <a:pathLst>
              <a:path w="20" h="149">
                <a:moveTo>
                  <a:pt x="10" y="149"/>
                </a:moveTo>
                <a:lnTo>
                  <a:pt x="10" y="0"/>
                </a:lnTo>
                <a:close/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65" name="rect"/>
          <p:cNvSpPr/>
          <p:nvPr/>
        </p:nvSpPr>
        <p:spPr>
          <a:xfrm>
            <a:off x="5153027" y="2647990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66" name="rect"/>
          <p:cNvSpPr/>
          <p:nvPr/>
        </p:nvSpPr>
        <p:spPr>
          <a:xfrm>
            <a:off x="5153027" y="3333947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67" name="rect"/>
          <p:cNvSpPr/>
          <p:nvPr/>
        </p:nvSpPr>
        <p:spPr>
          <a:xfrm>
            <a:off x="5153027" y="3800753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68" name="rect"/>
          <p:cNvSpPr/>
          <p:nvPr/>
        </p:nvSpPr>
        <p:spPr>
          <a:xfrm>
            <a:off x="5153027" y="2991032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69" name="rect"/>
          <p:cNvSpPr/>
          <p:nvPr/>
        </p:nvSpPr>
        <p:spPr>
          <a:xfrm>
            <a:off x="5153027" y="3457838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70" name="rect"/>
          <p:cNvSpPr/>
          <p:nvPr/>
        </p:nvSpPr>
        <p:spPr>
          <a:xfrm>
            <a:off x="5153027" y="2524226"/>
            <a:ext cx="57005" cy="95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roup 578"/>
          <p:cNvGrpSpPr/>
          <p:nvPr/>
        </p:nvGrpSpPr>
        <p:grpSpPr>
          <a:xfrm rot="21600000">
            <a:off x="7944265" y="1680871"/>
            <a:ext cx="617332" cy="97882"/>
            <a:chOff x="0" y="0"/>
            <a:chExt cx="617332" cy="97882"/>
          </a:xfrm>
        </p:grpSpPr>
        <p:sp>
          <p:nvSpPr>
            <p:cNvPr id="2671" name="path"/>
            <p:cNvSpPr/>
            <p:nvPr/>
          </p:nvSpPr>
          <p:spPr>
            <a:xfrm>
              <a:off x="0" y="0"/>
              <a:ext cx="493841" cy="97882"/>
            </a:xfrm>
            <a:custGeom>
              <a:avLst/>
              <a:gdLst/>
              <a:ahLst/>
              <a:cxnLst/>
              <a:rect l="0" t="0" r="0" b="0"/>
              <a:pathLst>
                <a:path w="777" h="154">
                  <a:moveTo>
                    <a:pt x="2" y="151"/>
                  </a:moveTo>
                  <a:lnTo>
                    <a:pt x="196" y="151"/>
                  </a:lnTo>
                  <a:lnTo>
                    <a:pt x="196" y="2"/>
                  </a:lnTo>
                  <a:lnTo>
                    <a:pt x="2" y="2"/>
                  </a:lnTo>
                  <a:lnTo>
                    <a:pt x="2" y="151"/>
                  </a:lnTo>
                  <a:close/>
                </a:path>
                <a:path w="777" h="154">
                  <a:moveTo>
                    <a:pt x="196" y="151"/>
                  </a:moveTo>
                  <a:lnTo>
                    <a:pt x="391" y="151"/>
                  </a:lnTo>
                  <a:lnTo>
                    <a:pt x="391" y="2"/>
                  </a:lnTo>
                  <a:lnTo>
                    <a:pt x="196" y="2"/>
                  </a:lnTo>
                  <a:lnTo>
                    <a:pt x="196" y="151"/>
                  </a:lnTo>
                  <a:close/>
                </a:path>
                <a:path w="777" h="154">
                  <a:moveTo>
                    <a:pt x="391" y="151"/>
                  </a:moveTo>
                  <a:lnTo>
                    <a:pt x="581" y="151"/>
                  </a:lnTo>
                  <a:lnTo>
                    <a:pt x="581" y="2"/>
                  </a:lnTo>
                  <a:lnTo>
                    <a:pt x="391" y="2"/>
                  </a:lnTo>
                  <a:lnTo>
                    <a:pt x="391" y="151"/>
                  </a:lnTo>
                  <a:close/>
                </a:path>
                <a:path w="777" h="154">
                  <a:moveTo>
                    <a:pt x="581" y="151"/>
                  </a:moveTo>
                  <a:lnTo>
                    <a:pt x="775" y="151"/>
                  </a:lnTo>
                  <a:lnTo>
                    <a:pt x="775" y="2"/>
                  </a:lnTo>
                  <a:lnTo>
                    <a:pt x="581" y="2"/>
                  </a:lnTo>
                  <a:lnTo>
                    <a:pt x="581" y="151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2785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72" name="path"/>
            <p:cNvSpPr/>
            <p:nvPr/>
          </p:nvSpPr>
          <p:spPr>
            <a:xfrm>
              <a:off x="491045" y="0"/>
              <a:ext cx="126286" cy="97882"/>
            </a:xfrm>
            <a:custGeom>
              <a:avLst/>
              <a:gdLst/>
              <a:ahLst/>
              <a:cxnLst/>
              <a:rect l="0" t="0" r="0" b="0"/>
              <a:pathLst>
                <a:path w="198" h="154">
                  <a:moveTo>
                    <a:pt x="2" y="151"/>
                  </a:moveTo>
                  <a:lnTo>
                    <a:pt x="196" y="151"/>
                  </a:lnTo>
                  <a:lnTo>
                    <a:pt x="196" y="2"/>
                  </a:lnTo>
                  <a:lnTo>
                    <a:pt x="2" y="2"/>
                  </a:lnTo>
                  <a:lnTo>
                    <a:pt x="2" y="151"/>
                  </a:lnTo>
                  <a:close/>
                </a:path>
              </a:pathLst>
            </a:custGeom>
            <a:noFill/>
            <a:ln w="27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673" name="picture 267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7923554" y="1719222"/>
            <a:ext cx="667143" cy="6350"/>
          </a:xfrm>
          <a:prstGeom prst="rect">
            <a:avLst/>
          </a:prstGeom>
        </p:spPr>
      </p:pic>
      <p:pic>
        <p:nvPicPr>
          <p:cNvPr id="2674" name="picture 26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7908194" y="1661325"/>
            <a:ext cx="40265" cy="134206"/>
          </a:xfrm>
          <a:prstGeom prst="rect">
            <a:avLst/>
          </a:prstGeom>
        </p:spPr>
      </p:pic>
      <p:graphicFrame>
        <p:nvGraphicFramePr>
          <p:cNvPr id="2675" name="table 2675"/>
          <p:cNvGraphicFramePr>
            <a:graphicFrameLocks noGrp="1"/>
          </p:cNvGraphicFramePr>
          <p:nvPr/>
        </p:nvGraphicFramePr>
        <p:xfrm>
          <a:off x="5794502" y="1568811"/>
          <a:ext cx="2855595" cy="1940560"/>
        </p:xfrm>
        <a:graphic>
          <a:graphicData uri="http://schemas.openxmlformats.org/drawingml/2006/table">
            <a:tbl>
              <a:tblPr/>
              <a:tblGrid>
                <a:gridCol w="2855595"/>
              </a:tblGrid>
              <a:tr h="2933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400" dirty="0"/>
                    </a:p>
                    <a:p>
                      <a:pPr marL="2117090" algn="l" rtl="0" eaLnBrk="0">
                        <a:lnSpc>
                          <a:spcPts val="295"/>
                        </a:lnSpc>
                        <a:spcBef>
                          <a:spcPts val="0"/>
                        </a:spcBef>
                      </a:pP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400" dirty="0"/>
                    </a:p>
                    <a:p>
                      <a:pPr marL="5461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Payload</a:t>
                      </a:r>
                      <a:r>
                        <a:rPr sz="400" b="1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endParaRPr lang="en-US" altLang="en-US" sz="400" dirty="0"/>
                    </a:p>
                    <a:p>
                      <a:pPr marL="51435" algn="l" rtl="0" eaLnBrk="0">
                        <a:lnSpc>
                          <a:spcPct val="90000"/>
                        </a:lnSpc>
                        <a:spcBef>
                          <a:spcPts val="100"/>
                        </a:spcBef>
                      </a:pPr>
                      <a:r>
                        <a:rPr sz="4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4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4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400" dirty="0"/>
                    </a:p>
                    <a:p>
                      <a:pPr marL="26289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95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200" dirty="0"/>
                    </a:p>
                    <a:p>
                      <a:pPr marL="54610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4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</a:t>
                      </a:r>
                      <a:r>
                        <a:rPr sz="4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ing</a:t>
                      </a:r>
                      <a:endParaRPr lang="en-US" altLang="en-US" sz="400" dirty="0"/>
                    </a:p>
                    <a:p>
                      <a:pPr marL="54610" algn="l" rtl="0" eaLnBrk="0">
                        <a:lnSpc>
                          <a:spcPts val="545"/>
                        </a:lnSpc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400" b="1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endParaRPr lang="en-US" altLang="en-US" sz="4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" dirty="0"/>
                    </a:p>
                    <a:p>
                      <a:pPr marL="53975" algn="l" rtl="0" eaLnBrk="0">
                        <a:lnSpc>
                          <a:spcPts val="500"/>
                        </a:lnSpc>
                      </a:pPr>
                      <a:r>
                        <a:rPr sz="4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6000"/>
                        </a:lnSpc>
                      </a:pPr>
                      <a:endParaRPr lang="en-US" altLang="en-US" sz="200" dirty="0"/>
                    </a:p>
                    <a:p>
                      <a:pPr algn="r" rtl="0" eaLnBrk="0">
                        <a:lnSpc>
                          <a:spcPct val="73000"/>
                        </a:lnSpc>
                      </a:pP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400" dirty="0"/>
                    </a:p>
                    <a:p>
                      <a:pPr marL="52705" algn="l" rtl="0" eaLnBrk="0">
                        <a:lnSpc>
                          <a:spcPct val="88000"/>
                        </a:lnSpc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400" b="1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endParaRPr lang="en-US" altLang="en-US" sz="400" dirty="0"/>
                    </a:p>
                    <a:p>
                      <a:pPr marL="53975" algn="l" rtl="0" eaLnBrk="0">
                        <a:lnSpc>
                          <a:spcPct val="83000"/>
                        </a:lnSpc>
                        <a:spcBef>
                          <a:spcPts val="90"/>
                        </a:spcBef>
                      </a:pPr>
                      <a:r>
                        <a:rPr sz="4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km</a:t>
                      </a:r>
                      <a:r>
                        <a:rPr sz="400" spc="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4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endParaRPr lang="en-US" altLang="en-US" sz="400" dirty="0"/>
                    </a:p>
                    <a:p>
                      <a:pPr marL="2265045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15</a:t>
                      </a:r>
                      <a:endParaRPr lang="en-US" alt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9791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600" dirty="0"/>
                    </a:p>
                    <a:p>
                      <a:pPr marL="5461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4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Regi</a:t>
                      </a:r>
                      <a:r>
                        <a:rPr sz="4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ns</a:t>
                      </a:r>
                      <a:endParaRPr lang="en-US" altLang="en-US" sz="400" dirty="0"/>
                    </a:p>
                    <a:p>
                      <a:pPr marL="54610" algn="l" rtl="0" eaLnBrk="0">
                        <a:lnSpc>
                          <a:spcPts val="725"/>
                        </a:lnSpc>
                        <a:spcBef>
                          <a:spcPts val="5"/>
                        </a:spcBef>
                      </a:pPr>
                      <a:r>
                        <a:rPr sz="4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Featu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res</a:t>
                      </a:r>
                      <a:endParaRPr lang="en-US" altLang="en-US" sz="400" dirty="0"/>
                    </a:p>
                    <a:p>
                      <a:pPr marL="55245" algn="l" rtl="0" eaLnBrk="0">
                        <a:lnSpc>
                          <a:spcPct val="74000"/>
                        </a:lnSpc>
                        <a:spcBef>
                          <a:spcPts val="965"/>
                        </a:spcBef>
                      </a:pPr>
                      <a:r>
                        <a:rPr sz="5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pwr</a:t>
                      </a: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AC                                                  </a:t>
                      </a:r>
                      <a:endParaRPr lang="en-US" altLang="en-US" sz="400" dirty="0"/>
                    </a:p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" dirty="0"/>
                    </a:p>
                    <a:p>
                      <a:pPr marL="55245" algn="l" rtl="0" eaLnBrk="0">
                        <a:lnSpc>
                          <a:spcPct val="74000"/>
                        </a:lnSpc>
                      </a:pPr>
                      <a:r>
                        <a:rPr sz="5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Colour</a:t>
                      </a: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options</a:t>
                      </a:r>
                      <a:endParaRPr lang="en-US" altLang="en-US" sz="4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76" name="path"/>
          <p:cNvSpPr/>
          <p:nvPr/>
        </p:nvSpPr>
        <p:spPr>
          <a:xfrm>
            <a:off x="6893472" y="2757137"/>
            <a:ext cx="74181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5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3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6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77" name="path"/>
          <p:cNvSpPr/>
          <p:nvPr/>
        </p:nvSpPr>
        <p:spPr>
          <a:xfrm>
            <a:off x="6667340" y="2757137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5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3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6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78" name="path"/>
          <p:cNvSpPr/>
          <p:nvPr/>
        </p:nvSpPr>
        <p:spPr>
          <a:xfrm>
            <a:off x="6440609" y="2757137"/>
            <a:ext cx="74181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5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3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6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679" name="picture 267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5259681" y="2267119"/>
            <a:ext cx="568521" cy="544332"/>
          </a:xfrm>
          <a:prstGeom prst="rect">
            <a:avLst/>
          </a:prstGeom>
        </p:spPr>
      </p:pic>
      <p:pic>
        <p:nvPicPr>
          <p:cNvPr id="2680" name="picture 268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259681" y="1651761"/>
            <a:ext cx="568521" cy="544332"/>
          </a:xfrm>
          <a:prstGeom prst="rect">
            <a:avLst/>
          </a:prstGeom>
        </p:spPr>
      </p:pic>
      <p:pic>
        <p:nvPicPr>
          <p:cNvPr id="2681" name="picture 268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259681" y="2882477"/>
            <a:ext cx="568521" cy="544347"/>
          </a:xfrm>
          <a:prstGeom prst="rect">
            <a:avLst/>
          </a:prstGeom>
        </p:spPr>
      </p:pic>
      <p:graphicFrame>
        <p:nvGraphicFramePr>
          <p:cNvPr id="2682" name="table 2682"/>
          <p:cNvGraphicFramePr>
            <a:graphicFrameLocks noGrp="1"/>
          </p:cNvGraphicFramePr>
          <p:nvPr/>
        </p:nvGraphicFramePr>
        <p:xfrm>
          <a:off x="2987420" y="939165"/>
          <a:ext cx="5774690" cy="5200015"/>
        </p:xfrm>
        <a:graphic>
          <a:graphicData uri="http://schemas.openxmlformats.org/drawingml/2006/table">
            <a:tbl>
              <a:tblPr/>
              <a:tblGrid>
                <a:gridCol w="2057400"/>
                <a:gridCol w="3717290"/>
              </a:tblGrid>
              <a:tr h="44005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7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86995" algn="l" rtl="0" eaLnBrk="0">
                        <a:lnSpc>
                          <a:spcPct val="97000"/>
                        </a:lnSpc>
                      </a:pPr>
                      <a:r>
                        <a:rPr sz="15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结果</a:t>
                      </a:r>
                      <a:r>
                        <a:rPr sz="15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。集群性能范围和排除物</a:t>
                      </a:r>
                      <a:endParaRPr lang="en-US" altLang="en-US" sz="1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</a:tr>
              <a:tr h="177164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300" dirty="0"/>
                    </a:p>
                    <a:p>
                      <a:pPr marL="319405" indent="-177800" algn="l" rtl="0" eaLnBrk="0">
                        <a:lnSpc>
                          <a:spcPct val="93000"/>
                        </a:lnSpc>
                        <a:spcBef>
                          <a:spcPts val="5"/>
                        </a:spcBef>
                      </a:pPr>
                      <a:r>
                        <a:rPr sz="18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初步确定每个</a:t>
                      </a:r>
                      <a:r>
                        <a:rPr sz="1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群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    </a:t>
                      </a:r>
                      <a:r>
                        <a:rPr sz="1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性能范围和所提    </a:t>
                      </a:r>
                      <a:r>
                        <a:rPr sz="15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供的功能</a:t>
                      </a:r>
                      <a:r>
                        <a:rPr sz="15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5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700" dirty="0"/>
                    </a:p>
                    <a:p>
                      <a:pPr marL="14224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18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集群的区域分</a:t>
                      </a:r>
                      <a:r>
                        <a:rPr sz="1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endParaRPr lang="en-US" altLang="en-US" sz="1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300" dirty="0"/>
                    </a:p>
                    <a:p>
                      <a:pPr marL="22288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Required</a:t>
                      </a:r>
                      <a:r>
                        <a:rPr sz="400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input</a:t>
                      </a:r>
                      <a:endParaRPr lang="en-US" altLang="en-US" sz="400" dirty="0"/>
                    </a:p>
                    <a:p>
                      <a:pPr marL="219075" algn="l" rtl="0" eaLnBrk="0">
                        <a:lnSpc>
                          <a:spcPts val="520"/>
                        </a:lnSpc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factors</a:t>
                      </a:r>
                      <a:r>
                        <a:rPr sz="400" spc="1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4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decision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070100">
                <a:tc v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269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9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321310" indent="-179705" algn="l" rtl="0" eaLnBrk="0">
                        <a:lnSpc>
                          <a:spcPct val="93000"/>
                        </a:lnSpc>
                      </a:pPr>
                      <a:r>
                        <a:rPr sz="18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不需要提供产</a:t>
                      </a:r>
                      <a:r>
                        <a:rPr sz="1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或                                                                     </a:t>
                      </a:r>
                      <a:r>
                        <a:rPr sz="1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预计接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受率很低的                                                                     </a:t>
                      </a:r>
                      <a:r>
                        <a:rPr sz="1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情况下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不包括在内</a:t>
                      </a:r>
                      <a:endParaRPr lang="en-US" altLang="en-US" sz="1500" dirty="0"/>
                    </a:p>
                    <a:p>
                      <a:pPr marL="320040" algn="l" rtl="0" eaLnBrk="0">
                        <a:lnSpc>
                          <a:spcPct val="85000"/>
                        </a:lnSpc>
                        <a:spcBef>
                          <a:spcPts val="935"/>
                        </a:spcBef>
                      </a:pPr>
                      <a:r>
                        <a:rPr sz="18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在系统一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级</a:t>
                      </a:r>
                      <a:endParaRPr lang="en-US" altLang="en-US" sz="15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700" dirty="0"/>
                    </a:p>
                    <a:p>
                      <a:pPr marL="320040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18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在模块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一级</a:t>
                      </a:r>
                      <a:endParaRPr lang="en-US" altLang="en-US" sz="1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80" name="group 580"/>
          <p:cNvGrpSpPr/>
          <p:nvPr/>
        </p:nvGrpSpPr>
        <p:grpSpPr>
          <a:xfrm rot="21600000">
            <a:off x="200025" y="939165"/>
            <a:ext cx="2893226" cy="5200650"/>
            <a:chOff x="0" y="0"/>
            <a:chExt cx="2893226" cy="5200650"/>
          </a:xfrm>
        </p:grpSpPr>
        <p:sp>
          <p:nvSpPr>
            <p:cNvPr id="2683" name="path"/>
            <p:cNvSpPr/>
            <p:nvPr/>
          </p:nvSpPr>
          <p:spPr>
            <a:xfrm>
              <a:off x="9525" y="9525"/>
              <a:ext cx="2874264" cy="5181600"/>
            </a:xfrm>
            <a:custGeom>
              <a:avLst/>
              <a:gdLst/>
              <a:ahLst/>
              <a:cxnLst/>
              <a:rect l="0" t="0" r="0" b="0"/>
              <a:pathLst>
                <a:path w="4526" h="8160">
                  <a:moveTo>
                    <a:pt x="0" y="0"/>
                  </a:moveTo>
                  <a:lnTo>
                    <a:pt x="3967" y="0"/>
                  </a:lnTo>
                  <a:lnTo>
                    <a:pt x="4526" y="4080"/>
                  </a:lnTo>
                  <a:lnTo>
                    <a:pt x="3967" y="8160"/>
                  </a:lnTo>
                  <a:lnTo>
                    <a:pt x="0" y="8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84" name="path"/>
            <p:cNvSpPr/>
            <p:nvPr/>
          </p:nvSpPr>
          <p:spPr>
            <a:xfrm>
              <a:off x="0" y="0"/>
              <a:ext cx="2529204" cy="5200650"/>
            </a:xfrm>
            <a:custGeom>
              <a:avLst/>
              <a:gdLst/>
              <a:ahLst/>
              <a:cxnLst/>
              <a:rect l="0" t="0" r="0" b="0"/>
              <a:pathLst>
                <a:path w="3982" h="8190">
                  <a:moveTo>
                    <a:pt x="15" y="15"/>
                  </a:moveTo>
                  <a:lnTo>
                    <a:pt x="3982" y="15"/>
                  </a:lnTo>
                  <a:moveTo>
                    <a:pt x="3982" y="8175"/>
                  </a:moveTo>
                  <a:lnTo>
                    <a:pt x="15" y="8175"/>
                  </a:lnTo>
                  <a:lnTo>
                    <a:pt x="15" y="15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85" name="path"/>
            <p:cNvSpPr/>
            <p:nvPr/>
          </p:nvSpPr>
          <p:spPr>
            <a:xfrm>
              <a:off x="2519767" y="8233"/>
              <a:ext cx="373458" cy="5184182"/>
            </a:xfrm>
            <a:custGeom>
              <a:avLst/>
              <a:gdLst/>
              <a:ahLst/>
              <a:cxnLst/>
              <a:rect l="0" t="0" r="0" b="0"/>
              <a:pathLst>
                <a:path w="588" h="8164">
                  <a:moveTo>
                    <a:pt x="14" y="2"/>
                  </a:moveTo>
                  <a:lnTo>
                    <a:pt x="573" y="4082"/>
                  </a:lnTo>
                  <a:lnTo>
                    <a:pt x="14" y="8162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86" name="rect"/>
            <p:cNvSpPr/>
            <p:nvPr/>
          </p:nvSpPr>
          <p:spPr>
            <a:xfrm>
              <a:off x="8763" y="8763"/>
              <a:ext cx="2575559" cy="385571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87" name="textbox 2687"/>
            <p:cNvSpPr/>
            <p:nvPr/>
          </p:nvSpPr>
          <p:spPr>
            <a:xfrm>
              <a:off x="74244" y="104775"/>
              <a:ext cx="2508885" cy="327342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1000"/>
                </a:lnSpc>
              </a:pPr>
              <a:endParaRPr lang="en-US" altLang="en-US" sz="100" dirty="0"/>
            </a:p>
            <a:p>
              <a:pPr marL="12700" algn="l" rtl="0" eaLnBrk="0">
                <a:lnSpc>
                  <a:spcPct val="98000"/>
                </a:lnSpc>
              </a:pPr>
              <a:r>
                <a:rPr sz="15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办</a:t>
              </a:r>
              <a:r>
                <a:rPr sz="15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endParaRPr lang="en-US" altLang="en-US" sz="1500" dirty="0"/>
            </a:p>
            <a:p>
              <a:pPr marL="223520" indent="-194310" algn="l" rtl="0" eaLnBrk="0">
                <a:lnSpc>
                  <a:spcPct val="90000"/>
                </a:lnSpc>
                <a:spcBef>
                  <a:spcPts val="905"/>
                </a:spcBef>
              </a:pPr>
              <a:r>
                <a:rPr sz="18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5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根据客户的决策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历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程，绘制 </a:t>
              </a:r>
              <a:r>
                <a:rPr sz="1500" spc="-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出衍生的市场群组图</a:t>
              </a:r>
              <a:r>
                <a:rPr sz="15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500" dirty="0"/>
            </a:p>
            <a:p>
              <a:pPr marL="210185" indent="-180340" algn="l" rtl="0" eaLnBrk="0">
                <a:lnSpc>
                  <a:spcPct val="90000"/>
                </a:lnSpc>
                <a:spcBef>
                  <a:spcPts val="930"/>
                </a:spcBef>
              </a:pPr>
              <a:r>
                <a:rPr sz="18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5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根据以下情况确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定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哪个集群 </a:t>
              </a:r>
              <a:r>
                <a:rPr sz="1500" spc="-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需要哪些特征和性能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范围。</a:t>
              </a:r>
              <a:endParaRPr lang="en-US" altLang="en-US" sz="1500" dirty="0"/>
            </a:p>
            <a:p>
              <a:pPr marL="473075" indent="-266065" algn="l" rtl="0" eaLnBrk="0">
                <a:lnSpc>
                  <a:spcPct val="90000"/>
                </a:lnSpc>
                <a:spcBef>
                  <a:spcPts val="480"/>
                </a:spcBef>
              </a:pPr>
              <a:r>
                <a:rPr sz="1800" spc="1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每组内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的需求和预期接  </a:t>
              </a:r>
              <a:r>
                <a:rPr sz="15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受率</a:t>
              </a:r>
              <a:endParaRPr lang="en-US" altLang="en-US" sz="1500" dirty="0"/>
            </a:p>
            <a:p>
              <a:pPr marL="472440" indent="-264795" algn="l" rtl="0" eaLnBrk="0">
                <a:lnSpc>
                  <a:spcPct val="90000"/>
                </a:lnSpc>
                <a:spcBef>
                  <a:spcPts val="490"/>
                </a:spcBef>
              </a:pPr>
              <a:r>
                <a:rPr sz="1800" spc="1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愿意支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付额外费用或高  </a:t>
              </a:r>
              <a:r>
                <a:rPr sz="15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性能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的费用</a:t>
              </a:r>
              <a:endParaRPr lang="en-US" altLang="en-US" sz="1500" dirty="0"/>
            </a:p>
            <a:p>
              <a:pPr marL="207645" algn="l" rtl="0" eaLnBrk="0">
                <a:lnSpc>
                  <a:spcPct val="85000"/>
                </a:lnSpc>
                <a:spcBef>
                  <a:spcPts val="495"/>
                </a:spcBef>
              </a:pPr>
              <a:r>
                <a:rPr sz="1800" spc="2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5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区域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特点</a:t>
              </a:r>
              <a:endParaRPr lang="en-US" altLang="en-US" sz="1500" dirty="0"/>
            </a:p>
            <a:p>
              <a:pPr algn="l" rtl="0" eaLnBrk="0">
                <a:lnSpc>
                  <a:spcPct val="101000"/>
                </a:lnSpc>
              </a:pPr>
              <a:endParaRPr lang="en-US" altLang="en-US" sz="700" dirty="0"/>
            </a:p>
            <a:p>
              <a:pPr marL="208915" indent="-179705" algn="l" rtl="0" eaLnBrk="0">
                <a:lnSpc>
                  <a:spcPct val="90000"/>
                </a:lnSpc>
                <a:spcBef>
                  <a:spcPts val="5"/>
                </a:spcBef>
              </a:pPr>
              <a:r>
                <a:rPr sz="18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5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分析哪些特定的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组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合有哪些 </a:t>
              </a:r>
              <a:r>
                <a:rPr sz="1500" spc="-6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拿货率</a:t>
              </a:r>
              <a:r>
                <a:rPr sz="1500" spc="-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500" dirty="0"/>
            </a:p>
          </p:txBody>
        </p:sp>
      </p:grpSp>
      <p:sp>
        <p:nvSpPr>
          <p:cNvPr id="2688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689" name="table 2689"/>
          <p:cNvGraphicFramePr>
            <a:graphicFrameLocks noGrp="1"/>
          </p:cNvGraphicFramePr>
          <p:nvPr/>
        </p:nvGraphicFramePr>
        <p:xfrm>
          <a:off x="6737014" y="3911579"/>
          <a:ext cx="1945005" cy="1636395"/>
        </p:xfrm>
        <a:graphic>
          <a:graphicData uri="http://schemas.openxmlformats.org/drawingml/2006/table">
            <a:tbl>
              <a:tblPr/>
              <a:tblGrid>
                <a:gridCol w="1945005"/>
              </a:tblGrid>
              <a:tr h="16300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600" dirty="0"/>
                    </a:p>
                    <a:p>
                      <a:pPr marL="54610" algn="l" rtl="0" eaLnBrk="0">
                        <a:lnSpc>
                          <a:spcPts val="610"/>
                        </a:lnSpc>
                        <a:spcBef>
                          <a:spcPts val="5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500" spc="2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distribution</a:t>
                      </a:r>
                      <a:endParaRPr lang="en-US" altLang="en-US" sz="500" dirty="0"/>
                    </a:p>
                    <a:p>
                      <a:pPr marL="59055" algn="l" rtl="0" eaLnBrk="0">
                        <a:lnSpc>
                          <a:spcPts val="610"/>
                        </a:lnSpc>
                        <a:spcBef>
                          <a:spcPts val="25"/>
                        </a:spcBef>
                      </a:pPr>
                      <a:r>
                        <a:rPr sz="5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5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units</a:t>
                      </a:r>
                      <a:endParaRPr lang="en-US" altLang="en-US" sz="500" dirty="0"/>
                    </a:p>
                    <a:p>
                      <a:pPr marL="1282700" algn="l" rtl="0" eaLnBrk="0">
                        <a:lnSpc>
                          <a:spcPct val="84000"/>
                        </a:lnSpc>
                        <a:spcBef>
                          <a:spcPts val="495"/>
                        </a:spcBef>
                        <a:tabLst>
                          <a:tab pos="1303655" algn="l"/>
                        </a:tabLst>
                      </a:pP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</a:t>
                      </a: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</a:t>
                      </a:r>
                      <a:endParaRPr lang="en-US" altLang="en-US" sz="400" dirty="0"/>
                    </a:p>
                    <a:p>
                      <a:pPr marL="1282700" algn="l" rtl="0" eaLnBrk="0">
                        <a:lnSpc>
                          <a:spcPts val="485"/>
                        </a:lnSpc>
                        <a:spcBef>
                          <a:spcPts val="90"/>
                        </a:spcBef>
                        <a:tabLst>
                          <a:tab pos="1299210" algn="l"/>
                        </a:tabLst>
                      </a:pP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5.00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400" dirty="0"/>
                    </a:p>
                    <a:p>
                      <a:pPr marL="57150" algn="l" rtl="0" eaLnBrk="0">
                        <a:lnSpc>
                          <a:spcPct val="83000"/>
                        </a:lnSpc>
                        <a:spcBef>
                          <a:spcPts val="540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Width</a:t>
                      </a:r>
                      <a:r>
                        <a:rPr sz="5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endParaRPr lang="en-US" altLang="en-US" sz="500" dirty="0"/>
                    </a:p>
                    <a:p>
                      <a:pPr marL="57785" algn="l" rtl="0" eaLnBrk="0">
                        <a:lnSpc>
                          <a:spcPts val="635"/>
                        </a:lnSpc>
                      </a:pPr>
                      <a:r>
                        <a:rPr sz="5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5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500" dirty="0"/>
                    </a:p>
                    <a:p>
                      <a:pPr marL="59690" algn="l" rtl="0" eaLnBrk="0">
                        <a:lnSpc>
                          <a:spcPts val="635"/>
                        </a:lnSpc>
                      </a:pPr>
                      <a:r>
                        <a:rPr sz="5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100" dirty="0"/>
                    </a:p>
                    <a:p>
                      <a:pPr algn="r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5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5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cabin</a:t>
                      </a:r>
                      <a:r>
                        <a:rPr sz="5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roof</a:t>
                      </a:r>
                      <a:endParaRPr lang="en-US" altLang="en-US" sz="5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90" name="path"/>
          <p:cNvSpPr/>
          <p:nvPr/>
        </p:nvSpPr>
        <p:spPr>
          <a:xfrm>
            <a:off x="7956451" y="4300635"/>
            <a:ext cx="63400" cy="61924"/>
          </a:xfrm>
          <a:custGeom>
            <a:avLst/>
            <a:gdLst/>
            <a:ahLst/>
            <a:cxnLst/>
            <a:rect l="0" t="0" r="0" b="0"/>
            <a:pathLst>
              <a:path w="99" h="97">
                <a:moveTo>
                  <a:pt x="0" y="97"/>
                </a:moveTo>
                <a:lnTo>
                  <a:pt x="99" y="97"/>
                </a:lnTo>
                <a:lnTo>
                  <a:pt x="99" y="0"/>
                </a:lnTo>
                <a:lnTo>
                  <a:pt x="0" y="0"/>
                </a:lnTo>
                <a:lnTo>
                  <a:pt x="0" y="97"/>
                </a:lnTo>
                <a:close/>
              </a:path>
            </a:pathLst>
          </a:custGeom>
          <a:solidFill>
            <a:srgbClr val="538DD5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91" name="path"/>
          <p:cNvSpPr/>
          <p:nvPr/>
        </p:nvSpPr>
        <p:spPr>
          <a:xfrm>
            <a:off x="7956451" y="4217172"/>
            <a:ext cx="63400" cy="62597"/>
          </a:xfrm>
          <a:custGeom>
            <a:avLst/>
            <a:gdLst/>
            <a:ahLst/>
            <a:cxnLst/>
            <a:rect l="0" t="0" r="0" b="0"/>
            <a:pathLst>
              <a:path w="99" h="98">
                <a:moveTo>
                  <a:pt x="0" y="98"/>
                </a:moveTo>
                <a:lnTo>
                  <a:pt x="99" y="98"/>
                </a:lnTo>
                <a:lnTo>
                  <a:pt x="99" y="0"/>
                </a:lnTo>
                <a:lnTo>
                  <a:pt x="0" y="0"/>
                </a:lnTo>
                <a:lnTo>
                  <a:pt x="0" y="98"/>
                </a:lnTo>
                <a:close/>
              </a:path>
            </a:pathLst>
          </a:custGeom>
          <a:solidFill>
            <a:srgbClr val="AFCAE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692" name="table 2692"/>
          <p:cNvGraphicFramePr>
            <a:graphicFrameLocks noGrp="1"/>
          </p:cNvGraphicFramePr>
          <p:nvPr/>
        </p:nvGraphicFramePr>
        <p:xfrm>
          <a:off x="5135827" y="3911579"/>
          <a:ext cx="1564004" cy="1636395"/>
        </p:xfrm>
        <a:graphic>
          <a:graphicData uri="http://schemas.openxmlformats.org/drawingml/2006/table">
            <a:tbl>
              <a:tblPr/>
              <a:tblGrid>
                <a:gridCol w="1564004"/>
              </a:tblGrid>
              <a:tr h="16300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29210" algn="l" rtl="0" eaLnBrk="0">
                        <a:lnSpc>
                          <a:spcPts val="610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500" spc="2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distribution</a:t>
                      </a:r>
                      <a:endParaRPr lang="en-US" altLang="en-US" sz="500" dirty="0"/>
                    </a:p>
                    <a:p>
                      <a:pPr marL="33655" algn="l" rtl="0" eaLnBrk="0">
                        <a:lnSpc>
                          <a:spcPts val="610"/>
                        </a:lnSpc>
                        <a:spcBef>
                          <a:spcPts val="25"/>
                        </a:spcBef>
                      </a:pPr>
                      <a:r>
                        <a:rPr sz="5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5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units</a:t>
                      </a:r>
                      <a:endParaRPr lang="en-US" altLang="en-US" sz="500" dirty="0"/>
                    </a:p>
                    <a:p>
                      <a:pPr marL="914400" algn="l" rtl="0" eaLnBrk="0">
                        <a:lnSpc>
                          <a:spcPct val="84000"/>
                        </a:lnSpc>
                        <a:spcBef>
                          <a:spcPts val="485"/>
                        </a:spcBef>
                        <a:tabLst>
                          <a:tab pos="934085" algn="l"/>
                        </a:tabLst>
                      </a:pP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</a:t>
                      </a: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</a:t>
                      </a:r>
                      <a:endParaRPr lang="en-US" altLang="en-US" sz="400" dirty="0"/>
                    </a:p>
                    <a:p>
                      <a:pPr marL="914400" algn="l" rtl="0" eaLnBrk="0">
                        <a:lnSpc>
                          <a:spcPts val="485"/>
                        </a:lnSpc>
                        <a:spcBef>
                          <a:spcPts val="90"/>
                        </a:spcBef>
                        <a:tabLst>
                          <a:tab pos="930910" algn="l"/>
                        </a:tabLst>
                      </a:pP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5.00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400" dirty="0"/>
                    </a:p>
                    <a:p>
                      <a:pPr marL="33655" algn="l" rtl="0" eaLnBrk="0">
                        <a:lnSpc>
                          <a:spcPct val="83000"/>
                        </a:lnSpc>
                        <a:spcBef>
                          <a:spcPts val="550"/>
                        </a:spcBef>
                      </a:pPr>
                      <a:r>
                        <a:rPr sz="5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She</a:t>
                      </a:r>
                      <a:r>
                        <a:rPr sz="5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endParaRPr lang="en-US" altLang="en-US" sz="500" dirty="0"/>
                    </a:p>
                    <a:p>
                      <a:pPr marL="36195" algn="l" rtl="0" eaLnBrk="0">
                        <a:lnSpc>
                          <a:spcPts val="635"/>
                        </a:lnSpc>
                      </a:pPr>
                      <a:r>
                        <a:rPr sz="5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100" dirty="0"/>
                    </a:p>
                    <a:p>
                      <a:pPr marL="121475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5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</a:t>
                      </a:r>
                      <a:r>
                        <a:rPr sz="5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oad</a:t>
                      </a:r>
                      <a:endParaRPr lang="en-US" altLang="en-US" sz="5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93" name="path"/>
          <p:cNvSpPr/>
          <p:nvPr/>
        </p:nvSpPr>
        <p:spPr>
          <a:xfrm>
            <a:off x="5987006" y="4300635"/>
            <a:ext cx="63400" cy="61924"/>
          </a:xfrm>
          <a:custGeom>
            <a:avLst/>
            <a:gdLst/>
            <a:ahLst/>
            <a:cxnLst/>
            <a:rect l="0" t="0" r="0" b="0"/>
            <a:pathLst>
              <a:path w="99" h="97">
                <a:moveTo>
                  <a:pt x="0" y="97"/>
                </a:moveTo>
                <a:lnTo>
                  <a:pt x="99" y="97"/>
                </a:lnTo>
                <a:lnTo>
                  <a:pt x="99" y="0"/>
                </a:lnTo>
                <a:lnTo>
                  <a:pt x="0" y="0"/>
                </a:lnTo>
                <a:lnTo>
                  <a:pt x="0" y="97"/>
                </a:lnTo>
                <a:close/>
              </a:path>
            </a:pathLst>
          </a:custGeom>
          <a:solidFill>
            <a:srgbClr val="8DB4E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94" name="path"/>
          <p:cNvSpPr/>
          <p:nvPr/>
        </p:nvSpPr>
        <p:spPr>
          <a:xfrm>
            <a:off x="5987006" y="4217172"/>
            <a:ext cx="63400" cy="62597"/>
          </a:xfrm>
          <a:custGeom>
            <a:avLst/>
            <a:gdLst/>
            <a:ahLst/>
            <a:cxnLst/>
            <a:rect l="0" t="0" r="0" b="0"/>
            <a:pathLst>
              <a:path w="99" h="98">
                <a:moveTo>
                  <a:pt x="0" y="98"/>
                </a:moveTo>
                <a:lnTo>
                  <a:pt x="99" y="98"/>
                </a:lnTo>
                <a:lnTo>
                  <a:pt x="99" y="0"/>
                </a:lnTo>
                <a:lnTo>
                  <a:pt x="0" y="0"/>
                </a:lnTo>
                <a:lnTo>
                  <a:pt x="0" y="98"/>
                </a:lnTo>
                <a:close/>
              </a:path>
            </a:pathLst>
          </a:custGeom>
          <a:solidFill>
            <a:srgbClr val="CBDDF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95" name="textbox 2695"/>
          <p:cNvSpPr/>
          <p:nvPr/>
        </p:nvSpPr>
        <p:spPr>
          <a:xfrm>
            <a:off x="461169" y="255327"/>
            <a:ext cx="3876040" cy="5943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1000"/>
              </a:lnSpc>
            </a:pPr>
            <a:endParaRPr lang="en-US" altLang="en-US" sz="100" dirty="0"/>
          </a:p>
          <a:p>
            <a:pPr marL="18415" indent="-5715" algn="l" rtl="0" eaLnBrk="0">
              <a:lnSpc>
                <a:spcPct val="104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决定哪个集群将覆盖哪些特征，根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据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市场集群和客户决策历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程</a:t>
            </a:r>
            <a:endParaRPr lang="en-US" altLang="en-US" sz="1800" dirty="0"/>
          </a:p>
        </p:txBody>
      </p:sp>
      <p:pic>
        <p:nvPicPr>
          <p:cNvPr id="2696" name="picture 26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7085376" y="4405301"/>
            <a:ext cx="1551444" cy="1035877"/>
          </a:xfrm>
          <a:prstGeom prst="rect">
            <a:avLst/>
          </a:prstGeom>
        </p:spPr>
      </p:pic>
      <p:pic>
        <p:nvPicPr>
          <p:cNvPr id="2697" name="picture 269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5459909" y="4406311"/>
            <a:ext cx="1153058" cy="1036214"/>
          </a:xfrm>
          <a:prstGeom prst="rect">
            <a:avLst/>
          </a:prstGeom>
        </p:spPr>
      </p:pic>
      <p:graphicFrame>
        <p:nvGraphicFramePr>
          <p:cNvPr id="2698" name="table 2698"/>
          <p:cNvGraphicFramePr>
            <a:graphicFrameLocks noGrp="1"/>
          </p:cNvGraphicFramePr>
          <p:nvPr/>
        </p:nvGraphicFramePr>
        <p:xfrm>
          <a:off x="5844753" y="2854424"/>
          <a:ext cx="2682239" cy="394335"/>
        </p:xfrm>
        <a:graphic>
          <a:graphicData uri="http://schemas.openxmlformats.org/drawingml/2006/table">
            <a:tbl>
              <a:tblPr/>
              <a:tblGrid>
                <a:gridCol w="2682239"/>
              </a:tblGrid>
              <a:tr h="1314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300" dirty="0"/>
                    </a:p>
                    <a:p>
                      <a:pPr marL="508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 noise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7000"/>
                        </a:lnSpc>
                      </a:pPr>
                      <a:endParaRPr lang="en-US" altLang="en-US" sz="200" dirty="0"/>
                    </a:p>
                    <a:p>
                      <a:pPr marL="508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Extra</a:t>
                      </a:r>
                      <a:r>
                        <a:rPr sz="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noise                                                                                                                                                       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2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200" dirty="0"/>
                    </a:p>
                    <a:p>
                      <a:pPr marL="5080" algn="l" rtl="0" eaLnBrk="0">
                        <a:lnSpc>
                          <a:spcPct val="74000"/>
                        </a:lnSpc>
                      </a:pPr>
                      <a:r>
                        <a:rPr sz="5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 robustness                                                                                                                                                      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99" name="path"/>
          <p:cNvSpPr/>
          <p:nvPr/>
        </p:nvSpPr>
        <p:spPr>
          <a:xfrm>
            <a:off x="8436743" y="3147496"/>
            <a:ext cx="59225" cy="56701"/>
          </a:xfrm>
          <a:custGeom>
            <a:avLst/>
            <a:gdLst/>
            <a:ahLst/>
            <a:cxnLst/>
            <a:rect l="0" t="0" r="0" b="0"/>
            <a:pathLst>
              <a:path w="93" h="89">
                <a:moveTo>
                  <a:pt x="46" y="64"/>
                </a:moveTo>
                <a:lnTo>
                  <a:pt x="46" y="64"/>
                </a:lnTo>
                <a:lnTo>
                  <a:pt x="44" y="66"/>
                </a:lnTo>
                <a:lnTo>
                  <a:pt x="44" y="66"/>
                </a:lnTo>
                <a:lnTo>
                  <a:pt x="42" y="69"/>
                </a:lnTo>
                <a:lnTo>
                  <a:pt x="41" y="72"/>
                </a:lnTo>
                <a:lnTo>
                  <a:pt x="39" y="74"/>
                </a:lnTo>
                <a:lnTo>
                  <a:pt x="37" y="76"/>
                </a:lnTo>
                <a:lnTo>
                  <a:pt x="36" y="78"/>
                </a:lnTo>
                <a:lnTo>
                  <a:pt x="34" y="80"/>
                </a:lnTo>
                <a:lnTo>
                  <a:pt x="33" y="82"/>
                </a:lnTo>
                <a:lnTo>
                  <a:pt x="31" y="83"/>
                </a:lnTo>
                <a:lnTo>
                  <a:pt x="30" y="84"/>
                </a:lnTo>
                <a:lnTo>
                  <a:pt x="28" y="86"/>
                </a:lnTo>
                <a:lnTo>
                  <a:pt x="27" y="87"/>
                </a:lnTo>
                <a:lnTo>
                  <a:pt x="25" y="87"/>
                </a:lnTo>
                <a:lnTo>
                  <a:pt x="25" y="88"/>
                </a:lnTo>
                <a:lnTo>
                  <a:pt x="24" y="88"/>
                </a:lnTo>
                <a:lnTo>
                  <a:pt x="24" y="88"/>
                </a:lnTo>
                <a:lnTo>
                  <a:pt x="23" y="88"/>
                </a:lnTo>
                <a:lnTo>
                  <a:pt x="22" y="89"/>
                </a:lnTo>
                <a:lnTo>
                  <a:pt x="22" y="89"/>
                </a:lnTo>
                <a:lnTo>
                  <a:pt x="21" y="89"/>
                </a:lnTo>
                <a:lnTo>
                  <a:pt x="20" y="89"/>
                </a:lnTo>
                <a:lnTo>
                  <a:pt x="20" y="89"/>
                </a:lnTo>
                <a:lnTo>
                  <a:pt x="19" y="89"/>
                </a:lnTo>
                <a:lnTo>
                  <a:pt x="18" y="88"/>
                </a:lnTo>
                <a:lnTo>
                  <a:pt x="17" y="88"/>
                </a:lnTo>
                <a:lnTo>
                  <a:pt x="15" y="88"/>
                </a:lnTo>
                <a:lnTo>
                  <a:pt x="14" y="87"/>
                </a:lnTo>
                <a:lnTo>
                  <a:pt x="12" y="86"/>
                </a:lnTo>
                <a:lnTo>
                  <a:pt x="11" y="85"/>
                </a:lnTo>
                <a:lnTo>
                  <a:pt x="10" y="84"/>
                </a:lnTo>
                <a:lnTo>
                  <a:pt x="9" y="83"/>
                </a:lnTo>
                <a:lnTo>
                  <a:pt x="7" y="82"/>
                </a:lnTo>
                <a:lnTo>
                  <a:pt x="6" y="80"/>
                </a:lnTo>
                <a:lnTo>
                  <a:pt x="5" y="79"/>
                </a:lnTo>
                <a:lnTo>
                  <a:pt x="3" y="77"/>
                </a:lnTo>
                <a:lnTo>
                  <a:pt x="2" y="75"/>
                </a:lnTo>
                <a:lnTo>
                  <a:pt x="1" y="73"/>
                </a:lnTo>
                <a:lnTo>
                  <a:pt x="0" y="71"/>
                </a:lnTo>
                <a:lnTo>
                  <a:pt x="0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3" y="71"/>
                </a:lnTo>
                <a:lnTo>
                  <a:pt x="4" y="71"/>
                </a:lnTo>
                <a:lnTo>
                  <a:pt x="5" y="71"/>
                </a:lnTo>
                <a:lnTo>
                  <a:pt x="6" y="70"/>
                </a:lnTo>
                <a:lnTo>
                  <a:pt x="8" y="70"/>
                </a:lnTo>
                <a:lnTo>
                  <a:pt x="9" y="69"/>
                </a:lnTo>
                <a:lnTo>
                  <a:pt x="11" y="68"/>
                </a:lnTo>
                <a:lnTo>
                  <a:pt x="13" y="67"/>
                </a:lnTo>
                <a:lnTo>
                  <a:pt x="14" y="66"/>
                </a:lnTo>
                <a:lnTo>
                  <a:pt x="16" y="65"/>
                </a:lnTo>
                <a:lnTo>
                  <a:pt x="18" y="63"/>
                </a:lnTo>
                <a:lnTo>
                  <a:pt x="20" y="62"/>
                </a:lnTo>
                <a:lnTo>
                  <a:pt x="21" y="60"/>
                </a:lnTo>
                <a:lnTo>
                  <a:pt x="23" y="58"/>
                </a:lnTo>
                <a:lnTo>
                  <a:pt x="25" y="56"/>
                </a:lnTo>
                <a:lnTo>
                  <a:pt x="27" y="54"/>
                </a:lnTo>
                <a:lnTo>
                  <a:pt x="29" y="52"/>
                </a:lnTo>
                <a:lnTo>
                  <a:pt x="31" y="49"/>
                </a:lnTo>
                <a:lnTo>
                  <a:pt x="28" y="45"/>
                </a:lnTo>
                <a:lnTo>
                  <a:pt x="28" y="45"/>
                </a:lnTo>
                <a:lnTo>
                  <a:pt x="26" y="43"/>
                </a:lnTo>
                <a:lnTo>
                  <a:pt x="25" y="41"/>
                </a:lnTo>
                <a:lnTo>
                  <a:pt x="23" y="40"/>
                </a:lnTo>
                <a:lnTo>
                  <a:pt x="22" y="38"/>
                </a:lnTo>
                <a:lnTo>
                  <a:pt x="21" y="36"/>
                </a:lnTo>
                <a:lnTo>
                  <a:pt x="20" y="34"/>
                </a:lnTo>
                <a:lnTo>
                  <a:pt x="19" y="33"/>
                </a:lnTo>
                <a:lnTo>
                  <a:pt x="18" y="31"/>
                </a:lnTo>
                <a:lnTo>
                  <a:pt x="17" y="30"/>
                </a:lnTo>
                <a:lnTo>
                  <a:pt x="16" y="28"/>
                </a:lnTo>
                <a:lnTo>
                  <a:pt x="16" y="27"/>
                </a:lnTo>
                <a:lnTo>
                  <a:pt x="15" y="25"/>
                </a:lnTo>
                <a:lnTo>
                  <a:pt x="15" y="24"/>
                </a:lnTo>
                <a:lnTo>
                  <a:pt x="15" y="22"/>
                </a:lnTo>
                <a:lnTo>
                  <a:pt x="14" y="21"/>
                </a:lnTo>
                <a:lnTo>
                  <a:pt x="14" y="20"/>
                </a:lnTo>
                <a:lnTo>
                  <a:pt x="14" y="20"/>
                </a:lnTo>
                <a:lnTo>
                  <a:pt x="14" y="19"/>
                </a:lnTo>
                <a:lnTo>
                  <a:pt x="15" y="17"/>
                </a:lnTo>
                <a:lnTo>
                  <a:pt x="15" y="16"/>
                </a:lnTo>
                <a:lnTo>
                  <a:pt x="15" y="15"/>
                </a:lnTo>
                <a:lnTo>
                  <a:pt x="16" y="14"/>
                </a:lnTo>
                <a:lnTo>
                  <a:pt x="16" y="13"/>
                </a:lnTo>
                <a:lnTo>
                  <a:pt x="17" y="12"/>
                </a:lnTo>
                <a:lnTo>
                  <a:pt x="18" y="10"/>
                </a:lnTo>
                <a:lnTo>
                  <a:pt x="19" y="9"/>
                </a:lnTo>
                <a:lnTo>
                  <a:pt x="20" y="8"/>
                </a:lnTo>
                <a:lnTo>
                  <a:pt x="21" y="6"/>
                </a:lnTo>
                <a:lnTo>
                  <a:pt x="23" y="5"/>
                </a:lnTo>
                <a:lnTo>
                  <a:pt x="24" y="4"/>
                </a:lnTo>
                <a:lnTo>
                  <a:pt x="26" y="2"/>
                </a:lnTo>
                <a:lnTo>
                  <a:pt x="27" y="1"/>
                </a:lnTo>
                <a:lnTo>
                  <a:pt x="29" y="0"/>
                </a:lnTo>
                <a:lnTo>
                  <a:pt x="29" y="0"/>
                </a:lnTo>
                <a:lnTo>
                  <a:pt x="29" y="1"/>
                </a:lnTo>
                <a:lnTo>
                  <a:pt x="30" y="3"/>
                </a:lnTo>
                <a:lnTo>
                  <a:pt x="30" y="5"/>
                </a:lnTo>
                <a:lnTo>
                  <a:pt x="31" y="7"/>
                </a:lnTo>
                <a:lnTo>
                  <a:pt x="31" y="9"/>
                </a:lnTo>
                <a:lnTo>
                  <a:pt x="32" y="11"/>
                </a:lnTo>
                <a:lnTo>
                  <a:pt x="33" y="12"/>
                </a:lnTo>
                <a:lnTo>
                  <a:pt x="33" y="14"/>
                </a:lnTo>
                <a:lnTo>
                  <a:pt x="34" y="16"/>
                </a:lnTo>
                <a:lnTo>
                  <a:pt x="35" y="18"/>
                </a:lnTo>
                <a:lnTo>
                  <a:pt x="36" y="20"/>
                </a:lnTo>
                <a:lnTo>
                  <a:pt x="37" y="21"/>
                </a:lnTo>
                <a:lnTo>
                  <a:pt x="38" y="23"/>
                </a:lnTo>
                <a:lnTo>
                  <a:pt x="39" y="25"/>
                </a:lnTo>
                <a:lnTo>
                  <a:pt x="41" y="27"/>
                </a:lnTo>
                <a:lnTo>
                  <a:pt x="42" y="28"/>
                </a:lnTo>
                <a:lnTo>
                  <a:pt x="45" y="32"/>
                </a:lnTo>
                <a:lnTo>
                  <a:pt x="47" y="29"/>
                </a:lnTo>
                <a:lnTo>
                  <a:pt x="47" y="29"/>
                </a:lnTo>
                <a:lnTo>
                  <a:pt x="49" y="27"/>
                </a:lnTo>
                <a:lnTo>
                  <a:pt x="51" y="24"/>
                </a:lnTo>
                <a:lnTo>
                  <a:pt x="53" y="22"/>
                </a:lnTo>
                <a:lnTo>
                  <a:pt x="55" y="20"/>
                </a:lnTo>
                <a:lnTo>
                  <a:pt x="56" y="18"/>
                </a:lnTo>
                <a:lnTo>
                  <a:pt x="58" y="17"/>
                </a:lnTo>
                <a:lnTo>
                  <a:pt x="60" y="15"/>
                </a:lnTo>
                <a:lnTo>
                  <a:pt x="62" y="14"/>
                </a:lnTo>
                <a:lnTo>
                  <a:pt x="63" y="13"/>
                </a:lnTo>
                <a:lnTo>
                  <a:pt x="65" y="12"/>
                </a:lnTo>
                <a:lnTo>
                  <a:pt x="67" y="11"/>
                </a:lnTo>
                <a:lnTo>
                  <a:pt x="69" y="10"/>
                </a:lnTo>
                <a:lnTo>
                  <a:pt x="69" y="10"/>
                </a:lnTo>
                <a:lnTo>
                  <a:pt x="70" y="9"/>
                </a:lnTo>
                <a:lnTo>
                  <a:pt x="71" y="9"/>
                </a:lnTo>
                <a:lnTo>
                  <a:pt x="72" y="9"/>
                </a:lnTo>
                <a:lnTo>
                  <a:pt x="73" y="9"/>
                </a:lnTo>
                <a:lnTo>
                  <a:pt x="73" y="9"/>
                </a:lnTo>
                <a:lnTo>
                  <a:pt x="74" y="9"/>
                </a:lnTo>
                <a:lnTo>
                  <a:pt x="75" y="9"/>
                </a:lnTo>
                <a:lnTo>
                  <a:pt x="75" y="9"/>
                </a:lnTo>
                <a:lnTo>
                  <a:pt x="76" y="9"/>
                </a:lnTo>
                <a:lnTo>
                  <a:pt x="77" y="9"/>
                </a:lnTo>
                <a:lnTo>
                  <a:pt x="79" y="9"/>
                </a:lnTo>
                <a:lnTo>
                  <a:pt x="80" y="10"/>
                </a:lnTo>
                <a:lnTo>
                  <a:pt x="81" y="10"/>
                </a:lnTo>
                <a:lnTo>
                  <a:pt x="82" y="11"/>
                </a:lnTo>
                <a:lnTo>
                  <a:pt x="83" y="12"/>
                </a:lnTo>
                <a:lnTo>
                  <a:pt x="84" y="13"/>
                </a:lnTo>
                <a:lnTo>
                  <a:pt x="85" y="14"/>
                </a:lnTo>
                <a:lnTo>
                  <a:pt x="85" y="15"/>
                </a:lnTo>
                <a:lnTo>
                  <a:pt x="86" y="16"/>
                </a:lnTo>
                <a:lnTo>
                  <a:pt x="87" y="17"/>
                </a:lnTo>
                <a:lnTo>
                  <a:pt x="88" y="19"/>
                </a:lnTo>
                <a:lnTo>
                  <a:pt x="89" y="21"/>
                </a:lnTo>
                <a:lnTo>
                  <a:pt x="89" y="22"/>
                </a:lnTo>
                <a:lnTo>
                  <a:pt x="90" y="24"/>
                </a:lnTo>
                <a:lnTo>
                  <a:pt x="90" y="24"/>
                </a:lnTo>
                <a:lnTo>
                  <a:pt x="89" y="24"/>
                </a:lnTo>
                <a:lnTo>
                  <a:pt x="88" y="24"/>
                </a:lnTo>
                <a:lnTo>
                  <a:pt x="88" y="24"/>
                </a:lnTo>
                <a:lnTo>
                  <a:pt x="87" y="24"/>
                </a:lnTo>
                <a:lnTo>
                  <a:pt x="87" y="24"/>
                </a:lnTo>
                <a:lnTo>
                  <a:pt x="86" y="24"/>
                </a:lnTo>
                <a:lnTo>
                  <a:pt x="85" y="24"/>
                </a:lnTo>
                <a:lnTo>
                  <a:pt x="85" y="25"/>
                </a:lnTo>
                <a:lnTo>
                  <a:pt x="84" y="25"/>
                </a:lnTo>
                <a:lnTo>
                  <a:pt x="82" y="25"/>
                </a:lnTo>
                <a:lnTo>
                  <a:pt x="81" y="26"/>
                </a:lnTo>
                <a:lnTo>
                  <a:pt x="79" y="27"/>
                </a:lnTo>
                <a:lnTo>
                  <a:pt x="77" y="29"/>
                </a:lnTo>
                <a:lnTo>
                  <a:pt x="75" y="30"/>
                </a:lnTo>
                <a:lnTo>
                  <a:pt x="75" y="30"/>
                </a:lnTo>
                <a:lnTo>
                  <a:pt x="73" y="32"/>
                </a:lnTo>
                <a:lnTo>
                  <a:pt x="71" y="33"/>
                </a:lnTo>
                <a:lnTo>
                  <a:pt x="70" y="35"/>
                </a:lnTo>
                <a:lnTo>
                  <a:pt x="68" y="37"/>
                </a:lnTo>
                <a:lnTo>
                  <a:pt x="66" y="38"/>
                </a:lnTo>
                <a:lnTo>
                  <a:pt x="65" y="40"/>
                </a:lnTo>
                <a:lnTo>
                  <a:pt x="63" y="42"/>
                </a:lnTo>
                <a:lnTo>
                  <a:pt x="62" y="44"/>
                </a:lnTo>
                <a:lnTo>
                  <a:pt x="59" y="48"/>
                </a:lnTo>
                <a:lnTo>
                  <a:pt x="62" y="51"/>
                </a:lnTo>
                <a:lnTo>
                  <a:pt x="62" y="51"/>
                </a:lnTo>
                <a:lnTo>
                  <a:pt x="63" y="52"/>
                </a:lnTo>
                <a:lnTo>
                  <a:pt x="65" y="54"/>
                </a:lnTo>
                <a:lnTo>
                  <a:pt x="67" y="56"/>
                </a:lnTo>
                <a:lnTo>
                  <a:pt x="69" y="57"/>
                </a:lnTo>
                <a:lnTo>
                  <a:pt x="71" y="58"/>
                </a:lnTo>
                <a:lnTo>
                  <a:pt x="73" y="60"/>
                </a:lnTo>
                <a:lnTo>
                  <a:pt x="75" y="61"/>
                </a:lnTo>
                <a:lnTo>
                  <a:pt x="77" y="62"/>
                </a:lnTo>
                <a:lnTo>
                  <a:pt x="79" y="63"/>
                </a:lnTo>
                <a:lnTo>
                  <a:pt x="81" y="63"/>
                </a:lnTo>
                <a:lnTo>
                  <a:pt x="83" y="64"/>
                </a:lnTo>
                <a:lnTo>
                  <a:pt x="85" y="65"/>
                </a:lnTo>
                <a:lnTo>
                  <a:pt x="87" y="65"/>
                </a:lnTo>
                <a:lnTo>
                  <a:pt x="89" y="65"/>
                </a:lnTo>
                <a:lnTo>
                  <a:pt x="91" y="65"/>
                </a:lnTo>
                <a:lnTo>
                  <a:pt x="93" y="66"/>
                </a:lnTo>
                <a:lnTo>
                  <a:pt x="93" y="66"/>
                </a:lnTo>
                <a:lnTo>
                  <a:pt x="92" y="68"/>
                </a:lnTo>
                <a:lnTo>
                  <a:pt x="91" y="70"/>
                </a:lnTo>
                <a:lnTo>
                  <a:pt x="89" y="72"/>
                </a:lnTo>
                <a:lnTo>
                  <a:pt x="88" y="73"/>
                </a:lnTo>
                <a:lnTo>
                  <a:pt x="87" y="75"/>
                </a:lnTo>
                <a:lnTo>
                  <a:pt x="86" y="77"/>
                </a:lnTo>
                <a:lnTo>
                  <a:pt x="85" y="78"/>
                </a:lnTo>
                <a:lnTo>
                  <a:pt x="84" y="79"/>
                </a:lnTo>
                <a:lnTo>
                  <a:pt x="83" y="80"/>
                </a:lnTo>
                <a:lnTo>
                  <a:pt x="82" y="81"/>
                </a:lnTo>
                <a:lnTo>
                  <a:pt x="80" y="82"/>
                </a:lnTo>
                <a:lnTo>
                  <a:pt x="79" y="83"/>
                </a:lnTo>
                <a:lnTo>
                  <a:pt x="78" y="83"/>
                </a:lnTo>
                <a:lnTo>
                  <a:pt x="77" y="83"/>
                </a:lnTo>
                <a:lnTo>
                  <a:pt x="76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4" y="84"/>
                </a:lnTo>
                <a:lnTo>
                  <a:pt x="72" y="83"/>
                </a:lnTo>
                <a:lnTo>
                  <a:pt x="71" y="83"/>
                </a:lnTo>
                <a:lnTo>
                  <a:pt x="70" y="83"/>
                </a:lnTo>
                <a:lnTo>
                  <a:pt x="69" y="82"/>
                </a:lnTo>
                <a:lnTo>
                  <a:pt x="67" y="81"/>
                </a:lnTo>
                <a:lnTo>
                  <a:pt x="66" y="81"/>
                </a:lnTo>
                <a:lnTo>
                  <a:pt x="64" y="80"/>
                </a:lnTo>
                <a:lnTo>
                  <a:pt x="63" y="79"/>
                </a:lnTo>
                <a:lnTo>
                  <a:pt x="61" y="78"/>
                </a:lnTo>
                <a:lnTo>
                  <a:pt x="59" y="76"/>
                </a:lnTo>
                <a:lnTo>
                  <a:pt x="57" y="75"/>
                </a:lnTo>
                <a:lnTo>
                  <a:pt x="56" y="73"/>
                </a:lnTo>
                <a:lnTo>
                  <a:pt x="54" y="72"/>
                </a:lnTo>
                <a:lnTo>
                  <a:pt x="52" y="70"/>
                </a:lnTo>
                <a:lnTo>
                  <a:pt x="50" y="68"/>
                </a:lnTo>
                <a:lnTo>
                  <a:pt x="46" y="64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0" name="path"/>
          <p:cNvSpPr/>
          <p:nvPr/>
        </p:nvSpPr>
        <p:spPr>
          <a:xfrm>
            <a:off x="8202835" y="3147496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1" name="path"/>
          <p:cNvSpPr/>
          <p:nvPr/>
        </p:nvSpPr>
        <p:spPr>
          <a:xfrm>
            <a:off x="7976105" y="3147496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2" name="path"/>
          <p:cNvSpPr/>
          <p:nvPr/>
        </p:nvSpPr>
        <p:spPr>
          <a:xfrm>
            <a:off x="7645879" y="3147496"/>
            <a:ext cx="74181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3" name="path"/>
          <p:cNvSpPr/>
          <p:nvPr/>
        </p:nvSpPr>
        <p:spPr>
          <a:xfrm>
            <a:off x="7419148" y="3147496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4" name="path"/>
          <p:cNvSpPr/>
          <p:nvPr/>
        </p:nvSpPr>
        <p:spPr>
          <a:xfrm>
            <a:off x="7200196" y="3147496"/>
            <a:ext cx="59225" cy="56701"/>
          </a:xfrm>
          <a:custGeom>
            <a:avLst/>
            <a:gdLst/>
            <a:ahLst/>
            <a:cxnLst/>
            <a:rect l="0" t="0" r="0" b="0"/>
            <a:pathLst>
              <a:path w="93" h="89">
                <a:moveTo>
                  <a:pt x="46" y="64"/>
                </a:moveTo>
                <a:lnTo>
                  <a:pt x="46" y="64"/>
                </a:lnTo>
                <a:lnTo>
                  <a:pt x="44" y="66"/>
                </a:lnTo>
                <a:lnTo>
                  <a:pt x="44" y="66"/>
                </a:lnTo>
                <a:lnTo>
                  <a:pt x="42" y="69"/>
                </a:lnTo>
                <a:lnTo>
                  <a:pt x="41" y="72"/>
                </a:lnTo>
                <a:lnTo>
                  <a:pt x="39" y="74"/>
                </a:lnTo>
                <a:lnTo>
                  <a:pt x="37" y="76"/>
                </a:lnTo>
                <a:lnTo>
                  <a:pt x="36" y="78"/>
                </a:lnTo>
                <a:lnTo>
                  <a:pt x="34" y="80"/>
                </a:lnTo>
                <a:lnTo>
                  <a:pt x="33" y="82"/>
                </a:lnTo>
                <a:lnTo>
                  <a:pt x="31" y="83"/>
                </a:lnTo>
                <a:lnTo>
                  <a:pt x="30" y="84"/>
                </a:lnTo>
                <a:lnTo>
                  <a:pt x="28" y="86"/>
                </a:lnTo>
                <a:lnTo>
                  <a:pt x="27" y="87"/>
                </a:lnTo>
                <a:lnTo>
                  <a:pt x="25" y="87"/>
                </a:lnTo>
                <a:lnTo>
                  <a:pt x="25" y="88"/>
                </a:lnTo>
                <a:lnTo>
                  <a:pt x="24" y="88"/>
                </a:lnTo>
                <a:lnTo>
                  <a:pt x="24" y="88"/>
                </a:lnTo>
                <a:lnTo>
                  <a:pt x="23" y="88"/>
                </a:lnTo>
                <a:lnTo>
                  <a:pt x="22" y="89"/>
                </a:lnTo>
                <a:lnTo>
                  <a:pt x="22" y="89"/>
                </a:lnTo>
                <a:lnTo>
                  <a:pt x="21" y="89"/>
                </a:lnTo>
                <a:lnTo>
                  <a:pt x="20" y="89"/>
                </a:lnTo>
                <a:lnTo>
                  <a:pt x="20" y="89"/>
                </a:lnTo>
                <a:lnTo>
                  <a:pt x="19" y="89"/>
                </a:lnTo>
                <a:lnTo>
                  <a:pt x="18" y="88"/>
                </a:lnTo>
                <a:lnTo>
                  <a:pt x="17" y="88"/>
                </a:lnTo>
                <a:lnTo>
                  <a:pt x="15" y="88"/>
                </a:lnTo>
                <a:lnTo>
                  <a:pt x="14" y="87"/>
                </a:lnTo>
                <a:lnTo>
                  <a:pt x="12" y="86"/>
                </a:lnTo>
                <a:lnTo>
                  <a:pt x="11" y="85"/>
                </a:lnTo>
                <a:lnTo>
                  <a:pt x="10" y="84"/>
                </a:lnTo>
                <a:lnTo>
                  <a:pt x="9" y="83"/>
                </a:lnTo>
                <a:lnTo>
                  <a:pt x="7" y="82"/>
                </a:lnTo>
                <a:lnTo>
                  <a:pt x="6" y="80"/>
                </a:lnTo>
                <a:lnTo>
                  <a:pt x="5" y="79"/>
                </a:lnTo>
                <a:lnTo>
                  <a:pt x="3" y="77"/>
                </a:lnTo>
                <a:lnTo>
                  <a:pt x="2" y="75"/>
                </a:lnTo>
                <a:lnTo>
                  <a:pt x="1" y="73"/>
                </a:lnTo>
                <a:lnTo>
                  <a:pt x="0" y="71"/>
                </a:lnTo>
                <a:lnTo>
                  <a:pt x="0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3" y="71"/>
                </a:lnTo>
                <a:lnTo>
                  <a:pt x="4" y="71"/>
                </a:lnTo>
                <a:lnTo>
                  <a:pt x="5" y="71"/>
                </a:lnTo>
                <a:lnTo>
                  <a:pt x="6" y="70"/>
                </a:lnTo>
                <a:lnTo>
                  <a:pt x="8" y="70"/>
                </a:lnTo>
                <a:lnTo>
                  <a:pt x="9" y="69"/>
                </a:lnTo>
                <a:lnTo>
                  <a:pt x="11" y="68"/>
                </a:lnTo>
                <a:lnTo>
                  <a:pt x="13" y="67"/>
                </a:lnTo>
                <a:lnTo>
                  <a:pt x="14" y="66"/>
                </a:lnTo>
                <a:lnTo>
                  <a:pt x="16" y="65"/>
                </a:lnTo>
                <a:lnTo>
                  <a:pt x="18" y="63"/>
                </a:lnTo>
                <a:lnTo>
                  <a:pt x="20" y="62"/>
                </a:lnTo>
                <a:lnTo>
                  <a:pt x="21" y="60"/>
                </a:lnTo>
                <a:lnTo>
                  <a:pt x="23" y="58"/>
                </a:lnTo>
                <a:lnTo>
                  <a:pt x="25" y="56"/>
                </a:lnTo>
                <a:lnTo>
                  <a:pt x="27" y="54"/>
                </a:lnTo>
                <a:lnTo>
                  <a:pt x="29" y="52"/>
                </a:lnTo>
                <a:lnTo>
                  <a:pt x="31" y="49"/>
                </a:lnTo>
                <a:lnTo>
                  <a:pt x="28" y="45"/>
                </a:lnTo>
                <a:lnTo>
                  <a:pt x="28" y="45"/>
                </a:lnTo>
                <a:lnTo>
                  <a:pt x="26" y="43"/>
                </a:lnTo>
                <a:lnTo>
                  <a:pt x="25" y="41"/>
                </a:lnTo>
                <a:lnTo>
                  <a:pt x="23" y="40"/>
                </a:lnTo>
                <a:lnTo>
                  <a:pt x="22" y="38"/>
                </a:lnTo>
                <a:lnTo>
                  <a:pt x="21" y="36"/>
                </a:lnTo>
                <a:lnTo>
                  <a:pt x="20" y="34"/>
                </a:lnTo>
                <a:lnTo>
                  <a:pt x="19" y="33"/>
                </a:lnTo>
                <a:lnTo>
                  <a:pt x="18" y="31"/>
                </a:lnTo>
                <a:lnTo>
                  <a:pt x="17" y="30"/>
                </a:lnTo>
                <a:lnTo>
                  <a:pt x="16" y="28"/>
                </a:lnTo>
                <a:lnTo>
                  <a:pt x="16" y="27"/>
                </a:lnTo>
                <a:lnTo>
                  <a:pt x="15" y="25"/>
                </a:lnTo>
                <a:lnTo>
                  <a:pt x="15" y="24"/>
                </a:lnTo>
                <a:lnTo>
                  <a:pt x="15" y="22"/>
                </a:lnTo>
                <a:lnTo>
                  <a:pt x="14" y="21"/>
                </a:lnTo>
                <a:lnTo>
                  <a:pt x="14" y="20"/>
                </a:lnTo>
                <a:lnTo>
                  <a:pt x="14" y="20"/>
                </a:lnTo>
                <a:lnTo>
                  <a:pt x="14" y="19"/>
                </a:lnTo>
                <a:lnTo>
                  <a:pt x="15" y="17"/>
                </a:lnTo>
                <a:lnTo>
                  <a:pt x="15" y="16"/>
                </a:lnTo>
                <a:lnTo>
                  <a:pt x="15" y="15"/>
                </a:lnTo>
                <a:lnTo>
                  <a:pt x="16" y="14"/>
                </a:lnTo>
                <a:lnTo>
                  <a:pt x="16" y="13"/>
                </a:lnTo>
                <a:lnTo>
                  <a:pt x="17" y="12"/>
                </a:lnTo>
                <a:lnTo>
                  <a:pt x="18" y="10"/>
                </a:lnTo>
                <a:lnTo>
                  <a:pt x="19" y="9"/>
                </a:lnTo>
                <a:lnTo>
                  <a:pt x="20" y="8"/>
                </a:lnTo>
                <a:lnTo>
                  <a:pt x="21" y="6"/>
                </a:lnTo>
                <a:lnTo>
                  <a:pt x="23" y="5"/>
                </a:lnTo>
                <a:lnTo>
                  <a:pt x="24" y="4"/>
                </a:lnTo>
                <a:lnTo>
                  <a:pt x="26" y="2"/>
                </a:lnTo>
                <a:lnTo>
                  <a:pt x="27" y="1"/>
                </a:lnTo>
                <a:lnTo>
                  <a:pt x="29" y="0"/>
                </a:lnTo>
                <a:lnTo>
                  <a:pt x="29" y="0"/>
                </a:lnTo>
                <a:lnTo>
                  <a:pt x="29" y="1"/>
                </a:lnTo>
                <a:lnTo>
                  <a:pt x="30" y="3"/>
                </a:lnTo>
                <a:lnTo>
                  <a:pt x="30" y="5"/>
                </a:lnTo>
                <a:lnTo>
                  <a:pt x="31" y="7"/>
                </a:lnTo>
                <a:lnTo>
                  <a:pt x="31" y="9"/>
                </a:lnTo>
                <a:lnTo>
                  <a:pt x="32" y="11"/>
                </a:lnTo>
                <a:lnTo>
                  <a:pt x="33" y="12"/>
                </a:lnTo>
                <a:lnTo>
                  <a:pt x="33" y="14"/>
                </a:lnTo>
                <a:lnTo>
                  <a:pt x="34" y="16"/>
                </a:lnTo>
                <a:lnTo>
                  <a:pt x="35" y="18"/>
                </a:lnTo>
                <a:lnTo>
                  <a:pt x="36" y="20"/>
                </a:lnTo>
                <a:lnTo>
                  <a:pt x="37" y="21"/>
                </a:lnTo>
                <a:lnTo>
                  <a:pt x="38" y="23"/>
                </a:lnTo>
                <a:lnTo>
                  <a:pt x="39" y="25"/>
                </a:lnTo>
                <a:lnTo>
                  <a:pt x="41" y="27"/>
                </a:lnTo>
                <a:lnTo>
                  <a:pt x="42" y="28"/>
                </a:lnTo>
                <a:lnTo>
                  <a:pt x="45" y="32"/>
                </a:lnTo>
                <a:lnTo>
                  <a:pt x="47" y="29"/>
                </a:lnTo>
                <a:lnTo>
                  <a:pt x="47" y="29"/>
                </a:lnTo>
                <a:lnTo>
                  <a:pt x="49" y="27"/>
                </a:lnTo>
                <a:lnTo>
                  <a:pt x="51" y="24"/>
                </a:lnTo>
                <a:lnTo>
                  <a:pt x="53" y="22"/>
                </a:lnTo>
                <a:lnTo>
                  <a:pt x="55" y="20"/>
                </a:lnTo>
                <a:lnTo>
                  <a:pt x="56" y="18"/>
                </a:lnTo>
                <a:lnTo>
                  <a:pt x="58" y="17"/>
                </a:lnTo>
                <a:lnTo>
                  <a:pt x="60" y="15"/>
                </a:lnTo>
                <a:lnTo>
                  <a:pt x="62" y="14"/>
                </a:lnTo>
                <a:lnTo>
                  <a:pt x="63" y="13"/>
                </a:lnTo>
                <a:lnTo>
                  <a:pt x="65" y="12"/>
                </a:lnTo>
                <a:lnTo>
                  <a:pt x="67" y="11"/>
                </a:lnTo>
                <a:lnTo>
                  <a:pt x="69" y="10"/>
                </a:lnTo>
                <a:lnTo>
                  <a:pt x="69" y="10"/>
                </a:lnTo>
                <a:lnTo>
                  <a:pt x="70" y="9"/>
                </a:lnTo>
                <a:lnTo>
                  <a:pt x="71" y="9"/>
                </a:lnTo>
                <a:lnTo>
                  <a:pt x="72" y="9"/>
                </a:lnTo>
                <a:lnTo>
                  <a:pt x="73" y="9"/>
                </a:lnTo>
                <a:lnTo>
                  <a:pt x="73" y="9"/>
                </a:lnTo>
                <a:lnTo>
                  <a:pt x="74" y="9"/>
                </a:lnTo>
                <a:lnTo>
                  <a:pt x="75" y="9"/>
                </a:lnTo>
                <a:lnTo>
                  <a:pt x="75" y="9"/>
                </a:lnTo>
                <a:lnTo>
                  <a:pt x="76" y="9"/>
                </a:lnTo>
                <a:lnTo>
                  <a:pt x="77" y="9"/>
                </a:lnTo>
                <a:lnTo>
                  <a:pt x="79" y="9"/>
                </a:lnTo>
                <a:lnTo>
                  <a:pt x="80" y="10"/>
                </a:lnTo>
                <a:lnTo>
                  <a:pt x="81" y="10"/>
                </a:lnTo>
                <a:lnTo>
                  <a:pt x="82" y="11"/>
                </a:lnTo>
                <a:lnTo>
                  <a:pt x="83" y="12"/>
                </a:lnTo>
                <a:lnTo>
                  <a:pt x="84" y="13"/>
                </a:lnTo>
                <a:lnTo>
                  <a:pt x="85" y="14"/>
                </a:lnTo>
                <a:lnTo>
                  <a:pt x="85" y="15"/>
                </a:lnTo>
                <a:lnTo>
                  <a:pt x="86" y="16"/>
                </a:lnTo>
                <a:lnTo>
                  <a:pt x="87" y="17"/>
                </a:lnTo>
                <a:lnTo>
                  <a:pt x="88" y="19"/>
                </a:lnTo>
                <a:lnTo>
                  <a:pt x="89" y="21"/>
                </a:lnTo>
                <a:lnTo>
                  <a:pt x="89" y="22"/>
                </a:lnTo>
                <a:lnTo>
                  <a:pt x="90" y="24"/>
                </a:lnTo>
                <a:lnTo>
                  <a:pt x="90" y="24"/>
                </a:lnTo>
                <a:lnTo>
                  <a:pt x="89" y="24"/>
                </a:lnTo>
                <a:lnTo>
                  <a:pt x="88" y="24"/>
                </a:lnTo>
                <a:lnTo>
                  <a:pt x="88" y="24"/>
                </a:lnTo>
                <a:lnTo>
                  <a:pt x="87" y="24"/>
                </a:lnTo>
                <a:lnTo>
                  <a:pt x="87" y="24"/>
                </a:lnTo>
                <a:lnTo>
                  <a:pt x="86" y="24"/>
                </a:lnTo>
                <a:lnTo>
                  <a:pt x="85" y="24"/>
                </a:lnTo>
                <a:lnTo>
                  <a:pt x="85" y="25"/>
                </a:lnTo>
                <a:lnTo>
                  <a:pt x="84" y="25"/>
                </a:lnTo>
                <a:lnTo>
                  <a:pt x="82" y="25"/>
                </a:lnTo>
                <a:lnTo>
                  <a:pt x="81" y="26"/>
                </a:lnTo>
                <a:lnTo>
                  <a:pt x="79" y="27"/>
                </a:lnTo>
                <a:lnTo>
                  <a:pt x="77" y="29"/>
                </a:lnTo>
                <a:lnTo>
                  <a:pt x="75" y="30"/>
                </a:lnTo>
                <a:lnTo>
                  <a:pt x="75" y="30"/>
                </a:lnTo>
                <a:lnTo>
                  <a:pt x="73" y="32"/>
                </a:lnTo>
                <a:lnTo>
                  <a:pt x="71" y="33"/>
                </a:lnTo>
                <a:lnTo>
                  <a:pt x="70" y="35"/>
                </a:lnTo>
                <a:lnTo>
                  <a:pt x="68" y="37"/>
                </a:lnTo>
                <a:lnTo>
                  <a:pt x="66" y="38"/>
                </a:lnTo>
                <a:lnTo>
                  <a:pt x="65" y="40"/>
                </a:lnTo>
                <a:lnTo>
                  <a:pt x="63" y="42"/>
                </a:lnTo>
                <a:lnTo>
                  <a:pt x="62" y="44"/>
                </a:lnTo>
                <a:lnTo>
                  <a:pt x="59" y="48"/>
                </a:lnTo>
                <a:lnTo>
                  <a:pt x="62" y="51"/>
                </a:lnTo>
                <a:lnTo>
                  <a:pt x="62" y="51"/>
                </a:lnTo>
                <a:lnTo>
                  <a:pt x="63" y="52"/>
                </a:lnTo>
                <a:lnTo>
                  <a:pt x="65" y="54"/>
                </a:lnTo>
                <a:lnTo>
                  <a:pt x="67" y="56"/>
                </a:lnTo>
                <a:lnTo>
                  <a:pt x="69" y="57"/>
                </a:lnTo>
                <a:lnTo>
                  <a:pt x="71" y="58"/>
                </a:lnTo>
                <a:lnTo>
                  <a:pt x="73" y="60"/>
                </a:lnTo>
                <a:lnTo>
                  <a:pt x="75" y="61"/>
                </a:lnTo>
                <a:lnTo>
                  <a:pt x="77" y="62"/>
                </a:lnTo>
                <a:lnTo>
                  <a:pt x="79" y="63"/>
                </a:lnTo>
                <a:lnTo>
                  <a:pt x="81" y="63"/>
                </a:lnTo>
                <a:lnTo>
                  <a:pt x="83" y="64"/>
                </a:lnTo>
                <a:lnTo>
                  <a:pt x="85" y="65"/>
                </a:lnTo>
                <a:lnTo>
                  <a:pt x="87" y="65"/>
                </a:lnTo>
                <a:lnTo>
                  <a:pt x="89" y="65"/>
                </a:lnTo>
                <a:lnTo>
                  <a:pt x="91" y="65"/>
                </a:lnTo>
                <a:lnTo>
                  <a:pt x="93" y="66"/>
                </a:lnTo>
                <a:lnTo>
                  <a:pt x="93" y="66"/>
                </a:lnTo>
                <a:lnTo>
                  <a:pt x="92" y="68"/>
                </a:lnTo>
                <a:lnTo>
                  <a:pt x="91" y="70"/>
                </a:lnTo>
                <a:lnTo>
                  <a:pt x="89" y="72"/>
                </a:lnTo>
                <a:lnTo>
                  <a:pt x="88" y="73"/>
                </a:lnTo>
                <a:lnTo>
                  <a:pt x="87" y="75"/>
                </a:lnTo>
                <a:lnTo>
                  <a:pt x="86" y="77"/>
                </a:lnTo>
                <a:lnTo>
                  <a:pt x="85" y="78"/>
                </a:lnTo>
                <a:lnTo>
                  <a:pt x="84" y="79"/>
                </a:lnTo>
                <a:lnTo>
                  <a:pt x="83" y="80"/>
                </a:lnTo>
                <a:lnTo>
                  <a:pt x="82" y="81"/>
                </a:lnTo>
                <a:lnTo>
                  <a:pt x="80" y="82"/>
                </a:lnTo>
                <a:lnTo>
                  <a:pt x="79" y="83"/>
                </a:lnTo>
                <a:lnTo>
                  <a:pt x="78" y="83"/>
                </a:lnTo>
                <a:lnTo>
                  <a:pt x="77" y="83"/>
                </a:lnTo>
                <a:lnTo>
                  <a:pt x="76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4" y="84"/>
                </a:lnTo>
                <a:lnTo>
                  <a:pt x="72" y="83"/>
                </a:lnTo>
                <a:lnTo>
                  <a:pt x="71" y="83"/>
                </a:lnTo>
                <a:lnTo>
                  <a:pt x="70" y="83"/>
                </a:lnTo>
                <a:lnTo>
                  <a:pt x="69" y="82"/>
                </a:lnTo>
                <a:lnTo>
                  <a:pt x="67" y="81"/>
                </a:lnTo>
                <a:lnTo>
                  <a:pt x="66" y="81"/>
                </a:lnTo>
                <a:lnTo>
                  <a:pt x="64" y="80"/>
                </a:lnTo>
                <a:lnTo>
                  <a:pt x="63" y="79"/>
                </a:lnTo>
                <a:lnTo>
                  <a:pt x="61" y="78"/>
                </a:lnTo>
                <a:lnTo>
                  <a:pt x="59" y="76"/>
                </a:lnTo>
                <a:lnTo>
                  <a:pt x="57" y="75"/>
                </a:lnTo>
                <a:lnTo>
                  <a:pt x="56" y="73"/>
                </a:lnTo>
                <a:lnTo>
                  <a:pt x="54" y="72"/>
                </a:lnTo>
                <a:lnTo>
                  <a:pt x="52" y="70"/>
                </a:lnTo>
                <a:lnTo>
                  <a:pt x="50" y="68"/>
                </a:lnTo>
                <a:lnTo>
                  <a:pt x="46" y="64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5" name="path"/>
          <p:cNvSpPr/>
          <p:nvPr/>
        </p:nvSpPr>
        <p:spPr>
          <a:xfrm>
            <a:off x="6893900" y="3147496"/>
            <a:ext cx="74181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6" name="path"/>
          <p:cNvSpPr/>
          <p:nvPr/>
        </p:nvSpPr>
        <p:spPr>
          <a:xfrm>
            <a:off x="6667768" y="3147495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7" name="path"/>
          <p:cNvSpPr/>
          <p:nvPr/>
        </p:nvSpPr>
        <p:spPr>
          <a:xfrm>
            <a:off x="6448216" y="3147495"/>
            <a:ext cx="59823" cy="56701"/>
          </a:xfrm>
          <a:custGeom>
            <a:avLst/>
            <a:gdLst/>
            <a:ahLst/>
            <a:cxnLst/>
            <a:rect l="0" t="0" r="0" b="0"/>
            <a:pathLst>
              <a:path w="94" h="89">
                <a:moveTo>
                  <a:pt x="46" y="64"/>
                </a:moveTo>
                <a:lnTo>
                  <a:pt x="46" y="64"/>
                </a:lnTo>
                <a:lnTo>
                  <a:pt x="45" y="66"/>
                </a:lnTo>
                <a:lnTo>
                  <a:pt x="45" y="66"/>
                </a:lnTo>
                <a:lnTo>
                  <a:pt x="43" y="69"/>
                </a:lnTo>
                <a:lnTo>
                  <a:pt x="41" y="72"/>
                </a:lnTo>
                <a:lnTo>
                  <a:pt x="39" y="74"/>
                </a:lnTo>
                <a:lnTo>
                  <a:pt x="38" y="76"/>
                </a:lnTo>
                <a:lnTo>
                  <a:pt x="36" y="78"/>
                </a:lnTo>
                <a:lnTo>
                  <a:pt x="34" y="80"/>
                </a:lnTo>
                <a:lnTo>
                  <a:pt x="33" y="82"/>
                </a:lnTo>
                <a:lnTo>
                  <a:pt x="31" y="83"/>
                </a:lnTo>
                <a:lnTo>
                  <a:pt x="30" y="84"/>
                </a:lnTo>
                <a:lnTo>
                  <a:pt x="28" y="86"/>
                </a:lnTo>
                <a:lnTo>
                  <a:pt x="27" y="87"/>
                </a:lnTo>
                <a:lnTo>
                  <a:pt x="26" y="87"/>
                </a:lnTo>
                <a:lnTo>
                  <a:pt x="25" y="88"/>
                </a:lnTo>
                <a:lnTo>
                  <a:pt x="24" y="88"/>
                </a:lnTo>
                <a:lnTo>
                  <a:pt x="24" y="88"/>
                </a:lnTo>
                <a:lnTo>
                  <a:pt x="23" y="88"/>
                </a:lnTo>
                <a:lnTo>
                  <a:pt x="22" y="89"/>
                </a:lnTo>
                <a:lnTo>
                  <a:pt x="22" y="89"/>
                </a:lnTo>
                <a:lnTo>
                  <a:pt x="21" y="89"/>
                </a:lnTo>
                <a:lnTo>
                  <a:pt x="21" y="89"/>
                </a:lnTo>
                <a:lnTo>
                  <a:pt x="21" y="89"/>
                </a:lnTo>
                <a:lnTo>
                  <a:pt x="19" y="89"/>
                </a:lnTo>
                <a:lnTo>
                  <a:pt x="18" y="88"/>
                </a:lnTo>
                <a:lnTo>
                  <a:pt x="17" y="88"/>
                </a:lnTo>
                <a:lnTo>
                  <a:pt x="15" y="88"/>
                </a:lnTo>
                <a:lnTo>
                  <a:pt x="14" y="87"/>
                </a:lnTo>
                <a:lnTo>
                  <a:pt x="13" y="86"/>
                </a:lnTo>
                <a:lnTo>
                  <a:pt x="11" y="85"/>
                </a:lnTo>
                <a:lnTo>
                  <a:pt x="10" y="84"/>
                </a:lnTo>
                <a:lnTo>
                  <a:pt x="9" y="83"/>
                </a:lnTo>
                <a:lnTo>
                  <a:pt x="7" y="82"/>
                </a:lnTo>
                <a:lnTo>
                  <a:pt x="6" y="80"/>
                </a:lnTo>
                <a:lnTo>
                  <a:pt x="5" y="79"/>
                </a:lnTo>
                <a:lnTo>
                  <a:pt x="3" y="77"/>
                </a:lnTo>
                <a:lnTo>
                  <a:pt x="2" y="75"/>
                </a:lnTo>
                <a:lnTo>
                  <a:pt x="1" y="73"/>
                </a:lnTo>
                <a:lnTo>
                  <a:pt x="0" y="71"/>
                </a:lnTo>
                <a:lnTo>
                  <a:pt x="0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3" y="71"/>
                </a:lnTo>
                <a:lnTo>
                  <a:pt x="4" y="71"/>
                </a:lnTo>
                <a:lnTo>
                  <a:pt x="5" y="71"/>
                </a:lnTo>
                <a:lnTo>
                  <a:pt x="6" y="70"/>
                </a:lnTo>
                <a:lnTo>
                  <a:pt x="8" y="70"/>
                </a:lnTo>
                <a:lnTo>
                  <a:pt x="9" y="69"/>
                </a:lnTo>
                <a:lnTo>
                  <a:pt x="11" y="68"/>
                </a:lnTo>
                <a:lnTo>
                  <a:pt x="13" y="67"/>
                </a:lnTo>
                <a:lnTo>
                  <a:pt x="14" y="66"/>
                </a:lnTo>
                <a:lnTo>
                  <a:pt x="16" y="65"/>
                </a:lnTo>
                <a:lnTo>
                  <a:pt x="18" y="63"/>
                </a:lnTo>
                <a:lnTo>
                  <a:pt x="20" y="62"/>
                </a:lnTo>
                <a:lnTo>
                  <a:pt x="22" y="60"/>
                </a:lnTo>
                <a:lnTo>
                  <a:pt x="23" y="58"/>
                </a:lnTo>
                <a:lnTo>
                  <a:pt x="25" y="56"/>
                </a:lnTo>
                <a:lnTo>
                  <a:pt x="27" y="54"/>
                </a:lnTo>
                <a:lnTo>
                  <a:pt x="29" y="52"/>
                </a:lnTo>
                <a:lnTo>
                  <a:pt x="31" y="49"/>
                </a:lnTo>
                <a:lnTo>
                  <a:pt x="28" y="45"/>
                </a:lnTo>
                <a:lnTo>
                  <a:pt x="28" y="45"/>
                </a:lnTo>
                <a:lnTo>
                  <a:pt x="27" y="43"/>
                </a:lnTo>
                <a:lnTo>
                  <a:pt x="25" y="41"/>
                </a:lnTo>
                <a:lnTo>
                  <a:pt x="24" y="40"/>
                </a:lnTo>
                <a:lnTo>
                  <a:pt x="22" y="38"/>
                </a:lnTo>
                <a:lnTo>
                  <a:pt x="21" y="36"/>
                </a:lnTo>
                <a:lnTo>
                  <a:pt x="20" y="34"/>
                </a:lnTo>
                <a:lnTo>
                  <a:pt x="19" y="33"/>
                </a:lnTo>
                <a:lnTo>
                  <a:pt x="18" y="31"/>
                </a:lnTo>
                <a:lnTo>
                  <a:pt x="17" y="30"/>
                </a:lnTo>
                <a:lnTo>
                  <a:pt x="16" y="28"/>
                </a:lnTo>
                <a:lnTo>
                  <a:pt x="16" y="27"/>
                </a:lnTo>
                <a:lnTo>
                  <a:pt x="15" y="25"/>
                </a:lnTo>
                <a:lnTo>
                  <a:pt x="15" y="24"/>
                </a:lnTo>
                <a:lnTo>
                  <a:pt x="15" y="22"/>
                </a:lnTo>
                <a:lnTo>
                  <a:pt x="14" y="21"/>
                </a:lnTo>
                <a:lnTo>
                  <a:pt x="14" y="20"/>
                </a:lnTo>
                <a:lnTo>
                  <a:pt x="14" y="20"/>
                </a:lnTo>
                <a:lnTo>
                  <a:pt x="14" y="19"/>
                </a:lnTo>
                <a:lnTo>
                  <a:pt x="15" y="17"/>
                </a:lnTo>
                <a:lnTo>
                  <a:pt x="15" y="16"/>
                </a:lnTo>
                <a:lnTo>
                  <a:pt x="15" y="15"/>
                </a:lnTo>
                <a:lnTo>
                  <a:pt x="16" y="14"/>
                </a:lnTo>
                <a:lnTo>
                  <a:pt x="17" y="13"/>
                </a:lnTo>
                <a:lnTo>
                  <a:pt x="17" y="12"/>
                </a:lnTo>
                <a:lnTo>
                  <a:pt x="18" y="10"/>
                </a:lnTo>
                <a:lnTo>
                  <a:pt x="19" y="9"/>
                </a:lnTo>
                <a:lnTo>
                  <a:pt x="20" y="8"/>
                </a:lnTo>
                <a:lnTo>
                  <a:pt x="22" y="6"/>
                </a:lnTo>
                <a:lnTo>
                  <a:pt x="23" y="5"/>
                </a:lnTo>
                <a:lnTo>
                  <a:pt x="24" y="4"/>
                </a:lnTo>
                <a:lnTo>
                  <a:pt x="26" y="2"/>
                </a:lnTo>
                <a:lnTo>
                  <a:pt x="28" y="1"/>
                </a:lnTo>
                <a:lnTo>
                  <a:pt x="29" y="0"/>
                </a:lnTo>
                <a:lnTo>
                  <a:pt x="29" y="0"/>
                </a:lnTo>
                <a:lnTo>
                  <a:pt x="30" y="1"/>
                </a:lnTo>
                <a:lnTo>
                  <a:pt x="30" y="3"/>
                </a:lnTo>
                <a:lnTo>
                  <a:pt x="31" y="5"/>
                </a:lnTo>
                <a:lnTo>
                  <a:pt x="31" y="7"/>
                </a:lnTo>
                <a:lnTo>
                  <a:pt x="32" y="9"/>
                </a:lnTo>
                <a:lnTo>
                  <a:pt x="32" y="11"/>
                </a:lnTo>
                <a:lnTo>
                  <a:pt x="33" y="12"/>
                </a:lnTo>
                <a:lnTo>
                  <a:pt x="34" y="14"/>
                </a:lnTo>
                <a:lnTo>
                  <a:pt x="35" y="16"/>
                </a:lnTo>
                <a:lnTo>
                  <a:pt x="36" y="18"/>
                </a:lnTo>
                <a:lnTo>
                  <a:pt x="36" y="20"/>
                </a:lnTo>
                <a:lnTo>
                  <a:pt x="37" y="21"/>
                </a:lnTo>
                <a:lnTo>
                  <a:pt x="39" y="23"/>
                </a:lnTo>
                <a:lnTo>
                  <a:pt x="40" y="25"/>
                </a:lnTo>
                <a:lnTo>
                  <a:pt x="41" y="27"/>
                </a:lnTo>
                <a:lnTo>
                  <a:pt x="42" y="28"/>
                </a:lnTo>
                <a:lnTo>
                  <a:pt x="45" y="32"/>
                </a:lnTo>
                <a:lnTo>
                  <a:pt x="47" y="29"/>
                </a:lnTo>
                <a:lnTo>
                  <a:pt x="47" y="29"/>
                </a:lnTo>
                <a:lnTo>
                  <a:pt x="49" y="27"/>
                </a:lnTo>
                <a:lnTo>
                  <a:pt x="51" y="24"/>
                </a:lnTo>
                <a:lnTo>
                  <a:pt x="53" y="22"/>
                </a:lnTo>
                <a:lnTo>
                  <a:pt x="55" y="20"/>
                </a:lnTo>
                <a:lnTo>
                  <a:pt x="57" y="18"/>
                </a:lnTo>
                <a:lnTo>
                  <a:pt x="59" y="17"/>
                </a:lnTo>
                <a:lnTo>
                  <a:pt x="61" y="15"/>
                </a:lnTo>
                <a:lnTo>
                  <a:pt x="62" y="14"/>
                </a:lnTo>
                <a:lnTo>
                  <a:pt x="64" y="13"/>
                </a:lnTo>
                <a:lnTo>
                  <a:pt x="66" y="12"/>
                </a:lnTo>
                <a:lnTo>
                  <a:pt x="68" y="11"/>
                </a:lnTo>
                <a:lnTo>
                  <a:pt x="69" y="10"/>
                </a:lnTo>
                <a:lnTo>
                  <a:pt x="70" y="10"/>
                </a:lnTo>
                <a:lnTo>
                  <a:pt x="71" y="9"/>
                </a:lnTo>
                <a:lnTo>
                  <a:pt x="72" y="9"/>
                </a:lnTo>
                <a:lnTo>
                  <a:pt x="73" y="9"/>
                </a:lnTo>
                <a:lnTo>
                  <a:pt x="73" y="9"/>
                </a:lnTo>
                <a:lnTo>
                  <a:pt x="74" y="9"/>
                </a:lnTo>
                <a:lnTo>
                  <a:pt x="75" y="9"/>
                </a:lnTo>
                <a:lnTo>
                  <a:pt x="76" y="9"/>
                </a:lnTo>
                <a:lnTo>
                  <a:pt x="76" y="9"/>
                </a:lnTo>
                <a:lnTo>
                  <a:pt x="77" y="9"/>
                </a:lnTo>
                <a:lnTo>
                  <a:pt x="78" y="9"/>
                </a:lnTo>
                <a:lnTo>
                  <a:pt x="79" y="9"/>
                </a:lnTo>
                <a:lnTo>
                  <a:pt x="80" y="10"/>
                </a:lnTo>
                <a:lnTo>
                  <a:pt x="82" y="10"/>
                </a:lnTo>
                <a:lnTo>
                  <a:pt x="83" y="11"/>
                </a:lnTo>
                <a:lnTo>
                  <a:pt x="84" y="12"/>
                </a:lnTo>
                <a:lnTo>
                  <a:pt x="85" y="13"/>
                </a:lnTo>
                <a:lnTo>
                  <a:pt x="85" y="14"/>
                </a:lnTo>
                <a:lnTo>
                  <a:pt x="86" y="15"/>
                </a:lnTo>
                <a:lnTo>
                  <a:pt x="87" y="16"/>
                </a:lnTo>
                <a:lnTo>
                  <a:pt x="88" y="17"/>
                </a:lnTo>
                <a:lnTo>
                  <a:pt x="89" y="19"/>
                </a:lnTo>
                <a:lnTo>
                  <a:pt x="89" y="21"/>
                </a:lnTo>
                <a:lnTo>
                  <a:pt x="90" y="22"/>
                </a:lnTo>
                <a:lnTo>
                  <a:pt x="91" y="24"/>
                </a:lnTo>
                <a:lnTo>
                  <a:pt x="91" y="24"/>
                </a:lnTo>
                <a:lnTo>
                  <a:pt x="90" y="24"/>
                </a:lnTo>
                <a:lnTo>
                  <a:pt x="89" y="24"/>
                </a:lnTo>
                <a:lnTo>
                  <a:pt x="89" y="24"/>
                </a:lnTo>
                <a:lnTo>
                  <a:pt x="88" y="24"/>
                </a:lnTo>
                <a:lnTo>
                  <a:pt x="88" y="24"/>
                </a:lnTo>
                <a:lnTo>
                  <a:pt x="87" y="24"/>
                </a:lnTo>
                <a:lnTo>
                  <a:pt x="86" y="24"/>
                </a:lnTo>
                <a:lnTo>
                  <a:pt x="86" y="25"/>
                </a:lnTo>
                <a:lnTo>
                  <a:pt x="85" y="25"/>
                </a:lnTo>
                <a:lnTo>
                  <a:pt x="83" y="25"/>
                </a:lnTo>
                <a:lnTo>
                  <a:pt x="82" y="26"/>
                </a:lnTo>
                <a:lnTo>
                  <a:pt x="80" y="27"/>
                </a:lnTo>
                <a:lnTo>
                  <a:pt x="78" y="29"/>
                </a:lnTo>
                <a:lnTo>
                  <a:pt x="76" y="30"/>
                </a:lnTo>
                <a:lnTo>
                  <a:pt x="76" y="30"/>
                </a:lnTo>
                <a:lnTo>
                  <a:pt x="74" y="32"/>
                </a:lnTo>
                <a:lnTo>
                  <a:pt x="72" y="33"/>
                </a:lnTo>
                <a:lnTo>
                  <a:pt x="70" y="35"/>
                </a:lnTo>
                <a:lnTo>
                  <a:pt x="69" y="37"/>
                </a:lnTo>
                <a:lnTo>
                  <a:pt x="67" y="38"/>
                </a:lnTo>
                <a:lnTo>
                  <a:pt x="65" y="40"/>
                </a:lnTo>
                <a:lnTo>
                  <a:pt x="64" y="42"/>
                </a:lnTo>
                <a:lnTo>
                  <a:pt x="62" y="44"/>
                </a:lnTo>
                <a:lnTo>
                  <a:pt x="59" y="48"/>
                </a:lnTo>
                <a:lnTo>
                  <a:pt x="62" y="51"/>
                </a:lnTo>
                <a:lnTo>
                  <a:pt x="62" y="51"/>
                </a:lnTo>
                <a:lnTo>
                  <a:pt x="64" y="52"/>
                </a:lnTo>
                <a:lnTo>
                  <a:pt x="66" y="54"/>
                </a:lnTo>
                <a:lnTo>
                  <a:pt x="68" y="56"/>
                </a:lnTo>
                <a:lnTo>
                  <a:pt x="70" y="57"/>
                </a:lnTo>
                <a:lnTo>
                  <a:pt x="72" y="58"/>
                </a:lnTo>
                <a:lnTo>
                  <a:pt x="74" y="60"/>
                </a:lnTo>
                <a:lnTo>
                  <a:pt x="76" y="61"/>
                </a:lnTo>
                <a:lnTo>
                  <a:pt x="78" y="62"/>
                </a:lnTo>
                <a:lnTo>
                  <a:pt x="80" y="63"/>
                </a:lnTo>
                <a:lnTo>
                  <a:pt x="82" y="63"/>
                </a:lnTo>
                <a:lnTo>
                  <a:pt x="84" y="64"/>
                </a:lnTo>
                <a:lnTo>
                  <a:pt x="86" y="65"/>
                </a:lnTo>
                <a:lnTo>
                  <a:pt x="88" y="65"/>
                </a:lnTo>
                <a:lnTo>
                  <a:pt x="90" y="65"/>
                </a:lnTo>
                <a:lnTo>
                  <a:pt x="92" y="65"/>
                </a:lnTo>
                <a:lnTo>
                  <a:pt x="94" y="66"/>
                </a:lnTo>
                <a:lnTo>
                  <a:pt x="94" y="66"/>
                </a:lnTo>
                <a:lnTo>
                  <a:pt x="93" y="68"/>
                </a:lnTo>
                <a:lnTo>
                  <a:pt x="92" y="70"/>
                </a:lnTo>
                <a:lnTo>
                  <a:pt x="90" y="72"/>
                </a:lnTo>
                <a:lnTo>
                  <a:pt x="89" y="73"/>
                </a:lnTo>
                <a:lnTo>
                  <a:pt x="88" y="75"/>
                </a:lnTo>
                <a:lnTo>
                  <a:pt x="87" y="77"/>
                </a:lnTo>
                <a:lnTo>
                  <a:pt x="86" y="78"/>
                </a:lnTo>
                <a:lnTo>
                  <a:pt x="85" y="79"/>
                </a:lnTo>
                <a:lnTo>
                  <a:pt x="84" y="80"/>
                </a:lnTo>
                <a:lnTo>
                  <a:pt x="82" y="81"/>
                </a:lnTo>
                <a:lnTo>
                  <a:pt x="81" y="82"/>
                </a:lnTo>
                <a:lnTo>
                  <a:pt x="80" y="83"/>
                </a:lnTo>
                <a:lnTo>
                  <a:pt x="79" y="83"/>
                </a:lnTo>
                <a:lnTo>
                  <a:pt x="78" y="83"/>
                </a:lnTo>
                <a:lnTo>
                  <a:pt x="77" y="84"/>
                </a:lnTo>
                <a:lnTo>
                  <a:pt x="76" y="84"/>
                </a:lnTo>
                <a:lnTo>
                  <a:pt x="75" y="84"/>
                </a:lnTo>
                <a:lnTo>
                  <a:pt x="75" y="84"/>
                </a:lnTo>
                <a:lnTo>
                  <a:pt x="74" y="84"/>
                </a:lnTo>
                <a:lnTo>
                  <a:pt x="73" y="83"/>
                </a:lnTo>
                <a:lnTo>
                  <a:pt x="72" y="83"/>
                </a:lnTo>
                <a:lnTo>
                  <a:pt x="71" y="83"/>
                </a:lnTo>
                <a:lnTo>
                  <a:pt x="69" y="82"/>
                </a:lnTo>
                <a:lnTo>
                  <a:pt x="68" y="81"/>
                </a:lnTo>
                <a:lnTo>
                  <a:pt x="66" y="81"/>
                </a:lnTo>
                <a:lnTo>
                  <a:pt x="65" y="80"/>
                </a:lnTo>
                <a:lnTo>
                  <a:pt x="63" y="79"/>
                </a:lnTo>
                <a:lnTo>
                  <a:pt x="62" y="78"/>
                </a:lnTo>
                <a:lnTo>
                  <a:pt x="60" y="76"/>
                </a:lnTo>
                <a:lnTo>
                  <a:pt x="58" y="75"/>
                </a:lnTo>
                <a:lnTo>
                  <a:pt x="56" y="73"/>
                </a:lnTo>
                <a:lnTo>
                  <a:pt x="54" y="72"/>
                </a:lnTo>
                <a:lnTo>
                  <a:pt x="52" y="70"/>
                </a:lnTo>
                <a:lnTo>
                  <a:pt x="50" y="68"/>
                </a:lnTo>
                <a:lnTo>
                  <a:pt x="46" y="64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8" name="path"/>
          <p:cNvSpPr/>
          <p:nvPr/>
        </p:nvSpPr>
        <p:spPr>
          <a:xfrm>
            <a:off x="8436619" y="3017381"/>
            <a:ext cx="59225" cy="56701"/>
          </a:xfrm>
          <a:custGeom>
            <a:avLst/>
            <a:gdLst/>
            <a:ahLst/>
            <a:cxnLst/>
            <a:rect l="0" t="0" r="0" b="0"/>
            <a:pathLst>
              <a:path w="93" h="89">
                <a:moveTo>
                  <a:pt x="46" y="64"/>
                </a:moveTo>
                <a:lnTo>
                  <a:pt x="46" y="64"/>
                </a:lnTo>
                <a:lnTo>
                  <a:pt x="44" y="66"/>
                </a:lnTo>
                <a:lnTo>
                  <a:pt x="44" y="66"/>
                </a:lnTo>
                <a:lnTo>
                  <a:pt x="42" y="69"/>
                </a:lnTo>
                <a:lnTo>
                  <a:pt x="41" y="72"/>
                </a:lnTo>
                <a:lnTo>
                  <a:pt x="39" y="74"/>
                </a:lnTo>
                <a:lnTo>
                  <a:pt x="37" y="76"/>
                </a:lnTo>
                <a:lnTo>
                  <a:pt x="36" y="78"/>
                </a:lnTo>
                <a:lnTo>
                  <a:pt x="34" y="80"/>
                </a:lnTo>
                <a:lnTo>
                  <a:pt x="33" y="82"/>
                </a:lnTo>
                <a:lnTo>
                  <a:pt x="31" y="83"/>
                </a:lnTo>
                <a:lnTo>
                  <a:pt x="30" y="84"/>
                </a:lnTo>
                <a:lnTo>
                  <a:pt x="28" y="86"/>
                </a:lnTo>
                <a:lnTo>
                  <a:pt x="27" y="87"/>
                </a:lnTo>
                <a:lnTo>
                  <a:pt x="25" y="87"/>
                </a:lnTo>
                <a:lnTo>
                  <a:pt x="25" y="88"/>
                </a:lnTo>
                <a:lnTo>
                  <a:pt x="24" y="88"/>
                </a:lnTo>
                <a:lnTo>
                  <a:pt x="24" y="88"/>
                </a:lnTo>
                <a:lnTo>
                  <a:pt x="23" y="88"/>
                </a:lnTo>
                <a:lnTo>
                  <a:pt x="22" y="89"/>
                </a:lnTo>
                <a:lnTo>
                  <a:pt x="22" y="89"/>
                </a:lnTo>
                <a:lnTo>
                  <a:pt x="21" y="89"/>
                </a:lnTo>
                <a:lnTo>
                  <a:pt x="20" y="89"/>
                </a:lnTo>
                <a:lnTo>
                  <a:pt x="20" y="89"/>
                </a:lnTo>
                <a:lnTo>
                  <a:pt x="19" y="89"/>
                </a:lnTo>
                <a:lnTo>
                  <a:pt x="18" y="88"/>
                </a:lnTo>
                <a:lnTo>
                  <a:pt x="17" y="88"/>
                </a:lnTo>
                <a:lnTo>
                  <a:pt x="15" y="88"/>
                </a:lnTo>
                <a:lnTo>
                  <a:pt x="14" y="87"/>
                </a:lnTo>
                <a:lnTo>
                  <a:pt x="12" y="86"/>
                </a:lnTo>
                <a:lnTo>
                  <a:pt x="11" y="85"/>
                </a:lnTo>
                <a:lnTo>
                  <a:pt x="10" y="84"/>
                </a:lnTo>
                <a:lnTo>
                  <a:pt x="9" y="83"/>
                </a:lnTo>
                <a:lnTo>
                  <a:pt x="7" y="82"/>
                </a:lnTo>
                <a:lnTo>
                  <a:pt x="6" y="80"/>
                </a:lnTo>
                <a:lnTo>
                  <a:pt x="5" y="79"/>
                </a:lnTo>
                <a:lnTo>
                  <a:pt x="3" y="77"/>
                </a:lnTo>
                <a:lnTo>
                  <a:pt x="2" y="75"/>
                </a:lnTo>
                <a:lnTo>
                  <a:pt x="1" y="73"/>
                </a:lnTo>
                <a:lnTo>
                  <a:pt x="0" y="71"/>
                </a:lnTo>
                <a:lnTo>
                  <a:pt x="0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3" y="71"/>
                </a:lnTo>
                <a:lnTo>
                  <a:pt x="4" y="71"/>
                </a:lnTo>
                <a:lnTo>
                  <a:pt x="5" y="71"/>
                </a:lnTo>
                <a:lnTo>
                  <a:pt x="6" y="70"/>
                </a:lnTo>
                <a:lnTo>
                  <a:pt x="8" y="70"/>
                </a:lnTo>
                <a:lnTo>
                  <a:pt x="9" y="69"/>
                </a:lnTo>
                <a:lnTo>
                  <a:pt x="11" y="68"/>
                </a:lnTo>
                <a:lnTo>
                  <a:pt x="13" y="67"/>
                </a:lnTo>
                <a:lnTo>
                  <a:pt x="14" y="66"/>
                </a:lnTo>
                <a:lnTo>
                  <a:pt x="16" y="65"/>
                </a:lnTo>
                <a:lnTo>
                  <a:pt x="18" y="63"/>
                </a:lnTo>
                <a:lnTo>
                  <a:pt x="20" y="62"/>
                </a:lnTo>
                <a:lnTo>
                  <a:pt x="21" y="60"/>
                </a:lnTo>
                <a:lnTo>
                  <a:pt x="23" y="58"/>
                </a:lnTo>
                <a:lnTo>
                  <a:pt x="25" y="56"/>
                </a:lnTo>
                <a:lnTo>
                  <a:pt x="27" y="54"/>
                </a:lnTo>
                <a:lnTo>
                  <a:pt x="29" y="52"/>
                </a:lnTo>
                <a:lnTo>
                  <a:pt x="31" y="49"/>
                </a:lnTo>
                <a:lnTo>
                  <a:pt x="28" y="45"/>
                </a:lnTo>
                <a:lnTo>
                  <a:pt x="28" y="45"/>
                </a:lnTo>
                <a:lnTo>
                  <a:pt x="26" y="43"/>
                </a:lnTo>
                <a:lnTo>
                  <a:pt x="25" y="41"/>
                </a:lnTo>
                <a:lnTo>
                  <a:pt x="23" y="40"/>
                </a:lnTo>
                <a:lnTo>
                  <a:pt x="22" y="38"/>
                </a:lnTo>
                <a:lnTo>
                  <a:pt x="21" y="36"/>
                </a:lnTo>
                <a:lnTo>
                  <a:pt x="20" y="34"/>
                </a:lnTo>
                <a:lnTo>
                  <a:pt x="19" y="33"/>
                </a:lnTo>
                <a:lnTo>
                  <a:pt x="18" y="31"/>
                </a:lnTo>
                <a:lnTo>
                  <a:pt x="17" y="30"/>
                </a:lnTo>
                <a:lnTo>
                  <a:pt x="16" y="28"/>
                </a:lnTo>
                <a:lnTo>
                  <a:pt x="16" y="27"/>
                </a:lnTo>
                <a:lnTo>
                  <a:pt x="15" y="25"/>
                </a:lnTo>
                <a:lnTo>
                  <a:pt x="15" y="24"/>
                </a:lnTo>
                <a:lnTo>
                  <a:pt x="15" y="22"/>
                </a:lnTo>
                <a:lnTo>
                  <a:pt x="14" y="21"/>
                </a:lnTo>
                <a:lnTo>
                  <a:pt x="14" y="20"/>
                </a:lnTo>
                <a:lnTo>
                  <a:pt x="14" y="20"/>
                </a:lnTo>
                <a:lnTo>
                  <a:pt x="14" y="19"/>
                </a:lnTo>
                <a:lnTo>
                  <a:pt x="15" y="17"/>
                </a:lnTo>
                <a:lnTo>
                  <a:pt x="15" y="16"/>
                </a:lnTo>
                <a:lnTo>
                  <a:pt x="15" y="15"/>
                </a:lnTo>
                <a:lnTo>
                  <a:pt x="16" y="14"/>
                </a:lnTo>
                <a:lnTo>
                  <a:pt x="16" y="13"/>
                </a:lnTo>
                <a:lnTo>
                  <a:pt x="17" y="12"/>
                </a:lnTo>
                <a:lnTo>
                  <a:pt x="18" y="10"/>
                </a:lnTo>
                <a:lnTo>
                  <a:pt x="19" y="9"/>
                </a:lnTo>
                <a:lnTo>
                  <a:pt x="20" y="8"/>
                </a:lnTo>
                <a:lnTo>
                  <a:pt x="21" y="6"/>
                </a:lnTo>
                <a:lnTo>
                  <a:pt x="23" y="5"/>
                </a:lnTo>
                <a:lnTo>
                  <a:pt x="24" y="4"/>
                </a:lnTo>
                <a:lnTo>
                  <a:pt x="26" y="2"/>
                </a:lnTo>
                <a:lnTo>
                  <a:pt x="27" y="1"/>
                </a:lnTo>
                <a:lnTo>
                  <a:pt x="29" y="0"/>
                </a:lnTo>
                <a:lnTo>
                  <a:pt x="29" y="0"/>
                </a:lnTo>
                <a:lnTo>
                  <a:pt x="29" y="1"/>
                </a:lnTo>
                <a:lnTo>
                  <a:pt x="30" y="3"/>
                </a:lnTo>
                <a:lnTo>
                  <a:pt x="30" y="5"/>
                </a:lnTo>
                <a:lnTo>
                  <a:pt x="31" y="7"/>
                </a:lnTo>
                <a:lnTo>
                  <a:pt x="31" y="9"/>
                </a:lnTo>
                <a:lnTo>
                  <a:pt x="32" y="11"/>
                </a:lnTo>
                <a:lnTo>
                  <a:pt x="33" y="12"/>
                </a:lnTo>
                <a:lnTo>
                  <a:pt x="33" y="14"/>
                </a:lnTo>
                <a:lnTo>
                  <a:pt x="34" y="16"/>
                </a:lnTo>
                <a:lnTo>
                  <a:pt x="35" y="18"/>
                </a:lnTo>
                <a:lnTo>
                  <a:pt x="36" y="20"/>
                </a:lnTo>
                <a:lnTo>
                  <a:pt x="37" y="21"/>
                </a:lnTo>
                <a:lnTo>
                  <a:pt x="38" y="23"/>
                </a:lnTo>
                <a:lnTo>
                  <a:pt x="39" y="25"/>
                </a:lnTo>
                <a:lnTo>
                  <a:pt x="41" y="27"/>
                </a:lnTo>
                <a:lnTo>
                  <a:pt x="42" y="28"/>
                </a:lnTo>
                <a:lnTo>
                  <a:pt x="45" y="32"/>
                </a:lnTo>
                <a:lnTo>
                  <a:pt x="47" y="29"/>
                </a:lnTo>
                <a:lnTo>
                  <a:pt x="47" y="29"/>
                </a:lnTo>
                <a:lnTo>
                  <a:pt x="49" y="27"/>
                </a:lnTo>
                <a:lnTo>
                  <a:pt x="51" y="24"/>
                </a:lnTo>
                <a:lnTo>
                  <a:pt x="53" y="22"/>
                </a:lnTo>
                <a:lnTo>
                  <a:pt x="55" y="20"/>
                </a:lnTo>
                <a:lnTo>
                  <a:pt x="56" y="18"/>
                </a:lnTo>
                <a:lnTo>
                  <a:pt x="58" y="17"/>
                </a:lnTo>
                <a:lnTo>
                  <a:pt x="60" y="15"/>
                </a:lnTo>
                <a:lnTo>
                  <a:pt x="62" y="14"/>
                </a:lnTo>
                <a:lnTo>
                  <a:pt x="63" y="13"/>
                </a:lnTo>
                <a:lnTo>
                  <a:pt x="65" y="12"/>
                </a:lnTo>
                <a:lnTo>
                  <a:pt x="67" y="11"/>
                </a:lnTo>
                <a:lnTo>
                  <a:pt x="69" y="10"/>
                </a:lnTo>
                <a:lnTo>
                  <a:pt x="69" y="10"/>
                </a:lnTo>
                <a:lnTo>
                  <a:pt x="70" y="9"/>
                </a:lnTo>
                <a:lnTo>
                  <a:pt x="71" y="9"/>
                </a:lnTo>
                <a:lnTo>
                  <a:pt x="72" y="9"/>
                </a:lnTo>
                <a:lnTo>
                  <a:pt x="73" y="9"/>
                </a:lnTo>
                <a:lnTo>
                  <a:pt x="73" y="9"/>
                </a:lnTo>
                <a:lnTo>
                  <a:pt x="74" y="9"/>
                </a:lnTo>
                <a:lnTo>
                  <a:pt x="75" y="9"/>
                </a:lnTo>
                <a:lnTo>
                  <a:pt x="75" y="9"/>
                </a:lnTo>
                <a:lnTo>
                  <a:pt x="76" y="9"/>
                </a:lnTo>
                <a:lnTo>
                  <a:pt x="77" y="9"/>
                </a:lnTo>
                <a:lnTo>
                  <a:pt x="79" y="9"/>
                </a:lnTo>
                <a:lnTo>
                  <a:pt x="80" y="10"/>
                </a:lnTo>
                <a:lnTo>
                  <a:pt x="81" y="10"/>
                </a:lnTo>
                <a:lnTo>
                  <a:pt x="82" y="11"/>
                </a:lnTo>
                <a:lnTo>
                  <a:pt x="83" y="12"/>
                </a:lnTo>
                <a:lnTo>
                  <a:pt x="84" y="13"/>
                </a:lnTo>
                <a:lnTo>
                  <a:pt x="85" y="14"/>
                </a:lnTo>
                <a:lnTo>
                  <a:pt x="85" y="15"/>
                </a:lnTo>
                <a:lnTo>
                  <a:pt x="86" y="16"/>
                </a:lnTo>
                <a:lnTo>
                  <a:pt x="87" y="17"/>
                </a:lnTo>
                <a:lnTo>
                  <a:pt x="88" y="19"/>
                </a:lnTo>
                <a:lnTo>
                  <a:pt x="89" y="21"/>
                </a:lnTo>
                <a:lnTo>
                  <a:pt x="89" y="22"/>
                </a:lnTo>
                <a:lnTo>
                  <a:pt x="90" y="24"/>
                </a:lnTo>
                <a:lnTo>
                  <a:pt x="90" y="24"/>
                </a:lnTo>
                <a:lnTo>
                  <a:pt x="89" y="24"/>
                </a:lnTo>
                <a:lnTo>
                  <a:pt x="88" y="24"/>
                </a:lnTo>
                <a:lnTo>
                  <a:pt x="88" y="24"/>
                </a:lnTo>
                <a:lnTo>
                  <a:pt x="87" y="24"/>
                </a:lnTo>
                <a:lnTo>
                  <a:pt x="87" y="24"/>
                </a:lnTo>
                <a:lnTo>
                  <a:pt x="86" y="24"/>
                </a:lnTo>
                <a:lnTo>
                  <a:pt x="85" y="24"/>
                </a:lnTo>
                <a:lnTo>
                  <a:pt x="85" y="25"/>
                </a:lnTo>
                <a:lnTo>
                  <a:pt x="84" y="25"/>
                </a:lnTo>
                <a:lnTo>
                  <a:pt x="82" y="25"/>
                </a:lnTo>
                <a:lnTo>
                  <a:pt x="81" y="26"/>
                </a:lnTo>
                <a:lnTo>
                  <a:pt x="79" y="27"/>
                </a:lnTo>
                <a:lnTo>
                  <a:pt x="77" y="29"/>
                </a:lnTo>
                <a:lnTo>
                  <a:pt x="75" y="30"/>
                </a:lnTo>
                <a:lnTo>
                  <a:pt x="75" y="30"/>
                </a:lnTo>
                <a:lnTo>
                  <a:pt x="73" y="32"/>
                </a:lnTo>
                <a:lnTo>
                  <a:pt x="71" y="33"/>
                </a:lnTo>
                <a:lnTo>
                  <a:pt x="70" y="35"/>
                </a:lnTo>
                <a:lnTo>
                  <a:pt x="68" y="37"/>
                </a:lnTo>
                <a:lnTo>
                  <a:pt x="66" y="38"/>
                </a:lnTo>
                <a:lnTo>
                  <a:pt x="65" y="40"/>
                </a:lnTo>
                <a:lnTo>
                  <a:pt x="63" y="42"/>
                </a:lnTo>
                <a:lnTo>
                  <a:pt x="62" y="44"/>
                </a:lnTo>
                <a:lnTo>
                  <a:pt x="59" y="48"/>
                </a:lnTo>
                <a:lnTo>
                  <a:pt x="62" y="51"/>
                </a:lnTo>
                <a:lnTo>
                  <a:pt x="62" y="51"/>
                </a:lnTo>
                <a:lnTo>
                  <a:pt x="63" y="52"/>
                </a:lnTo>
                <a:lnTo>
                  <a:pt x="65" y="54"/>
                </a:lnTo>
                <a:lnTo>
                  <a:pt x="67" y="56"/>
                </a:lnTo>
                <a:lnTo>
                  <a:pt x="69" y="57"/>
                </a:lnTo>
                <a:lnTo>
                  <a:pt x="71" y="58"/>
                </a:lnTo>
                <a:lnTo>
                  <a:pt x="73" y="60"/>
                </a:lnTo>
                <a:lnTo>
                  <a:pt x="75" y="61"/>
                </a:lnTo>
                <a:lnTo>
                  <a:pt x="77" y="62"/>
                </a:lnTo>
                <a:lnTo>
                  <a:pt x="79" y="63"/>
                </a:lnTo>
                <a:lnTo>
                  <a:pt x="81" y="63"/>
                </a:lnTo>
                <a:lnTo>
                  <a:pt x="83" y="64"/>
                </a:lnTo>
                <a:lnTo>
                  <a:pt x="85" y="65"/>
                </a:lnTo>
                <a:lnTo>
                  <a:pt x="87" y="65"/>
                </a:lnTo>
                <a:lnTo>
                  <a:pt x="89" y="65"/>
                </a:lnTo>
                <a:lnTo>
                  <a:pt x="91" y="65"/>
                </a:lnTo>
                <a:lnTo>
                  <a:pt x="93" y="66"/>
                </a:lnTo>
                <a:lnTo>
                  <a:pt x="93" y="66"/>
                </a:lnTo>
                <a:lnTo>
                  <a:pt x="92" y="68"/>
                </a:lnTo>
                <a:lnTo>
                  <a:pt x="91" y="70"/>
                </a:lnTo>
                <a:lnTo>
                  <a:pt x="89" y="72"/>
                </a:lnTo>
                <a:lnTo>
                  <a:pt x="88" y="73"/>
                </a:lnTo>
                <a:lnTo>
                  <a:pt x="87" y="75"/>
                </a:lnTo>
                <a:lnTo>
                  <a:pt x="86" y="77"/>
                </a:lnTo>
                <a:lnTo>
                  <a:pt x="85" y="78"/>
                </a:lnTo>
                <a:lnTo>
                  <a:pt x="84" y="79"/>
                </a:lnTo>
                <a:lnTo>
                  <a:pt x="83" y="80"/>
                </a:lnTo>
                <a:lnTo>
                  <a:pt x="82" y="81"/>
                </a:lnTo>
                <a:lnTo>
                  <a:pt x="80" y="82"/>
                </a:lnTo>
                <a:lnTo>
                  <a:pt x="79" y="83"/>
                </a:lnTo>
                <a:lnTo>
                  <a:pt x="78" y="83"/>
                </a:lnTo>
                <a:lnTo>
                  <a:pt x="77" y="83"/>
                </a:lnTo>
                <a:lnTo>
                  <a:pt x="76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4" y="84"/>
                </a:lnTo>
                <a:lnTo>
                  <a:pt x="72" y="83"/>
                </a:lnTo>
                <a:lnTo>
                  <a:pt x="71" y="83"/>
                </a:lnTo>
                <a:lnTo>
                  <a:pt x="70" y="83"/>
                </a:lnTo>
                <a:lnTo>
                  <a:pt x="69" y="82"/>
                </a:lnTo>
                <a:lnTo>
                  <a:pt x="67" y="81"/>
                </a:lnTo>
                <a:lnTo>
                  <a:pt x="66" y="81"/>
                </a:lnTo>
                <a:lnTo>
                  <a:pt x="64" y="80"/>
                </a:lnTo>
                <a:lnTo>
                  <a:pt x="63" y="79"/>
                </a:lnTo>
                <a:lnTo>
                  <a:pt x="61" y="78"/>
                </a:lnTo>
                <a:lnTo>
                  <a:pt x="59" y="76"/>
                </a:lnTo>
                <a:lnTo>
                  <a:pt x="57" y="75"/>
                </a:lnTo>
                <a:lnTo>
                  <a:pt x="56" y="73"/>
                </a:lnTo>
                <a:lnTo>
                  <a:pt x="54" y="72"/>
                </a:lnTo>
                <a:lnTo>
                  <a:pt x="52" y="70"/>
                </a:lnTo>
                <a:lnTo>
                  <a:pt x="50" y="68"/>
                </a:lnTo>
                <a:lnTo>
                  <a:pt x="46" y="64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9" name="path"/>
          <p:cNvSpPr/>
          <p:nvPr/>
        </p:nvSpPr>
        <p:spPr>
          <a:xfrm>
            <a:off x="8202710" y="3017381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0" name="path"/>
          <p:cNvSpPr/>
          <p:nvPr/>
        </p:nvSpPr>
        <p:spPr>
          <a:xfrm>
            <a:off x="7983159" y="3017381"/>
            <a:ext cx="59823" cy="56701"/>
          </a:xfrm>
          <a:custGeom>
            <a:avLst/>
            <a:gdLst/>
            <a:ahLst/>
            <a:cxnLst/>
            <a:rect l="0" t="0" r="0" b="0"/>
            <a:pathLst>
              <a:path w="94" h="89">
                <a:moveTo>
                  <a:pt x="46" y="64"/>
                </a:moveTo>
                <a:lnTo>
                  <a:pt x="46" y="64"/>
                </a:lnTo>
                <a:lnTo>
                  <a:pt x="45" y="66"/>
                </a:lnTo>
                <a:lnTo>
                  <a:pt x="45" y="66"/>
                </a:lnTo>
                <a:lnTo>
                  <a:pt x="43" y="69"/>
                </a:lnTo>
                <a:lnTo>
                  <a:pt x="41" y="72"/>
                </a:lnTo>
                <a:lnTo>
                  <a:pt x="39" y="74"/>
                </a:lnTo>
                <a:lnTo>
                  <a:pt x="38" y="76"/>
                </a:lnTo>
                <a:lnTo>
                  <a:pt x="36" y="78"/>
                </a:lnTo>
                <a:lnTo>
                  <a:pt x="34" y="80"/>
                </a:lnTo>
                <a:lnTo>
                  <a:pt x="33" y="82"/>
                </a:lnTo>
                <a:lnTo>
                  <a:pt x="31" y="83"/>
                </a:lnTo>
                <a:lnTo>
                  <a:pt x="30" y="84"/>
                </a:lnTo>
                <a:lnTo>
                  <a:pt x="28" y="86"/>
                </a:lnTo>
                <a:lnTo>
                  <a:pt x="27" y="87"/>
                </a:lnTo>
                <a:lnTo>
                  <a:pt x="26" y="87"/>
                </a:lnTo>
                <a:lnTo>
                  <a:pt x="25" y="88"/>
                </a:lnTo>
                <a:lnTo>
                  <a:pt x="24" y="88"/>
                </a:lnTo>
                <a:lnTo>
                  <a:pt x="24" y="88"/>
                </a:lnTo>
                <a:lnTo>
                  <a:pt x="23" y="88"/>
                </a:lnTo>
                <a:lnTo>
                  <a:pt x="22" y="89"/>
                </a:lnTo>
                <a:lnTo>
                  <a:pt x="22" y="89"/>
                </a:lnTo>
                <a:lnTo>
                  <a:pt x="21" y="89"/>
                </a:lnTo>
                <a:lnTo>
                  <a:pt x="21" y="89"/>
                </a:lnTo>
                <a:lnTo>
                  <a:pt x="21" y="89"/>
                </a:lnTo>
                <a:lnTo>
                  <a:pt x="19" y="89"/>
                </a:lnTo>
                <a:lnTo>
                  <a:pt x="18" y="88"/>
                </a:lnTo>
                <a:lnTo>
                  <a:pt x="17" y="88"/>
                </a:lnTo>
                <a:lnTo>
                  <a:pt x="15" y="88"/>
                </a:lnTo>
                <a:lnTo>
                  <a:pt x="14" y="87"/>
                </a:lnTo>
                <a:lnTo>
                  <a:pt x="13" y="86"/>
                </a:lnTo>
                <a:lnTo>
                  <a:pt x="11" y="85"/>
                </a:lnTo>
                <a:lnTo>
                  <a:pt x="10" y="84"/>
                </a:lnTo>
                <a:lnTo>
                  <a:pt x="9" y="83"/>
                </a:lnTo>
                <a:lnTo>
                  <a:pt x="7" y="82"/>
                </a:lnTo>
                <a:lnTo>
                  <a:pt x="6" y="80"/>
                </a:lnTo>
                <a:lnTo>
                  <a:pt x="5" y="79"/>
                </a:lnTo>
                <a:lnTo>
                  <a:pt x="3" y="77"/>
                </a:lnTo>
                <a:lnTo>
                  <a:pt x="2" y="75"/>
                </a:lnTo>
                <a:lnTo>
                  <a:pt x="1" y="73"/>
                </a:lnTo>
                <a:lnTo>
                  <a:pt x="0" y="71"/>
                </a:lnTo>
                <a:lnTo>
                  <a:pt x="0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3" y="71"/>
                </a:lnTo>
                <a:lnTo>
                  <a:pt x="4" y="71"/>
                </a:lnTo>
                <a:lnTo>
                  <a:pt x="5" y="71"/>
                </a:lnTo>
                <a:lnTo>
                  <a:pt x="6" y="70"/>
                </a:lnTo>
                <a:lnTo>
                  <a:pt x="8" y="70"/>
                </a:lnTo>
                <a:lnTo>
                  <a:pt x="9" y="69"/>
                </a:lnTo>
                <a:lnTo>
                  <a:pt x="11" y="68"/>
                </a:lnTo>
                <a:lnTo>
                  <a:pt x="13" y="67"/>
                </a:lnTo>
                <a:lnTo>
                  <a:pt x="14" y="66"/>
                </a:lnTo>
                <a:lnTo>
                  <a:pt x="16" y="65"/>
                </a:lnTo>
                <a:lnTo>
                  <a:pt x="18" y="63"/>
                </a:lnTo>
                <a:lnTo>
                  <a:pt x="20" y="62"/>
                </a:lnTo>
                <a:lnTo>
                  <a:pt x="22" y="60"/>
                </a:lnTo>
                <a:lnTo>
                  <a:pt x="23" y="58"/>
                </a:lnTo>
                <a:lnTo>
                  <a:pt x="25" y="56"/>
                </a:lnTo>
                <a:lnTo>
                  <a:pt x="27" y="54"/>
                </a:lnTo>
                <a:lnTo>
                  <a:pt x="29" y="52"/>
                </a:lnTo>
                <a:lnTo>
                  <a:pt x="31" y="49"/>
                </a:lnTo>
                <a:lnTo>
                  <a:pt x="28" y="45"/>
                </a:lnTo>
                <a:lnTo>
                  <a:pt x="28" y="45"/>
                </a:lnTo>
                <a:lnTo>
                  <a:pt x="27" y="43"/>
                </a:lnTo>
                <a:lnTo>
                  <a:pt x="25" y="41"/>
                </a:lnTo>
                <a:lnTo>
                  <a:pt x="24" y="40"/>
                </a:lnTo>
                <a:lnTo>
                  <a:pt x="22" y="38"/>
                </a:lnTo>
                <a:lnTo>
                  <a:pt x="21" y="36"/>
                </a:lnTo>
                <a:lnTo>
                  <a:pt x="20" y="34"/>
                </a:lnTo>
                <a:lnTo>
                  <a:pt x="19" y="33"/>
                </a:lnTo>
                <a:lnTo>
                  <a:pt x="18" y="31"/>
                </a:lnTo>
                <a:lnTo>
                  <a:pt x="17" y="30"/>
                </a:lnTo>
                <a:lnTo>
                  <a:pt x="16" y="28"/>
                </a:lnTo>
                <a:lnTo>
                  <a:pt x="16" y="27"/>
                </a:lnTo>
                <a:lnTo>
                  <a:pt x="15" y="25"/>
                </a:lnTo>
                <a:lnTo>
                  <a:pt x="15" y="24"/>
                </a:lnTo>
                <a:lnTo>
                  <a:pt x="15" y="22"/>
                </a:lnTo>
                <a:lnTo>
                  <a:pt x="14" y="21"/>
                </a:lnTo>
                <a:lnTo>
                  <a:pt x="14" y="20"/>
                </a:lnTo>
                <a:lnTo>
                  <a:pt x="14" y="20"/>
                </a:lnTo>
                <a:lnTo>
                  <a:pt x="14" y="19"/>
                </a:lnTo>
                <a:lnTo>
                  <a:pt x="15" y="17"/>
                </a:lnTo>
                <a:lnTo>
                  <a:pt x="15" y="16"/>
                </a:lnTo>
                <a:lnTo>
                  <a:pt x="15" y="15"/>
                </a:lnTo>
                <a:lnTo>
                  <a:pt x="16" y="14"/>
                </a:lnTo>
                <a:lnTo>
                  <a:pt x="17" y="13"/>
                </a:lnTo>
                <a:lnTo>
                  <a:pt x="17" y="12"/>
                </a:lnTo>
                <a:lnTo>
                  <a:pt x="18" y="10"/>
                </a:lnTo>
                <a:lnTo>
                  <a:pt x="19" y="9"/>
                </a:lnTo>
                <a:lnTo>
                  <a:pt x="20" y="8"/>
                </a:lnTo>
                <a:lnTo>
                  <a:pt x="22" y="6"/>
                </a:lnTo>
                <a:lnTo>
                  <a:pt x="23" y="5"/>
                </a:lnTo>
                <a:lnTo>
                  <a:pt x="24" y="4"/>
                </a:lnTo>
                <a:lnTo>
                  <a:pt x="26" y="2"/>
                </a:lnTo>
                <a:lnTo>
                  <a:pt x="28" y="1"/>
                </a:lnTo>
                <a:lnTo>
                  <a:pt x="29" y="0"/>
                </a:lnTo>
                <a:lnTo>
                  <a:pt x="29" y="0"/>
                </a:lnTo>
                <a:lnTo>
                  <a:pt x="30" y="1"/>
                </a:lnTo>
                <a:lnTo>
                  <a:pt x="30" y="3"/>
                </a:lnTo>
                <a:lnTo>
                  <a:pt x="31" y="5"/>
                </a:lnTo>
                <a:lnTo>
                  <a:pt x="31" y="7"/>
                </a:lnTo>
                <a:lnTo>
                  <a:pt x="32" y="9"/>
                </a:lnTo>
                <a:lnTo>
                  <a:pt x="32" y="11"/>
                </a:lnTo>
                <a:lnTo>
                  <a:pt x="33" y="12"/>
                </a:lnTo>
                <a:lnTo>
                  <a:pt x="34" y="14"/>
                </a:lnTo>
                <a:lnTo>
                  <a:pt x="35" y="16"/>
                </a:lnTo>
                <a:lnTo>
                  <a:pt x="36" y="18"/>
                </a:lnTo>
                <a:lnTo>
                  <a:pt x="36" y="20"/>
                </a:lnTo>
                <a:lnTo>
                  <a:pt x="37" y="21"/>
                </a:lnTo>
                <a:lnTo>
                  <a:pt x="39" y="23"/>
                </a:lnTo>
                <a:lnTo>
                  <a:pt x="40" y="25"/>
                </a:lnTo>
                <a:lnTo>
                  <a:pt x="41" y="27"/>
                </a:lnTo>
                <a:lnTo>
                  <a:pt x="42" y="28"/>
                </a:lnTo>
                <a:lnTo>
                  <a:pt x="45" y="32"/>
                </a:lnTo>
                <a:lnTo>
                  <a:pt x="47" y="29"/>
                </a:lnTo>
                <a:lnTo>
                  <a:pt x="47" y="29"/>
                </a:lnTo>
                <a:lnTo>
                  <a:pt x="49" y="27"/>
                </a:lnTo>
                <a:lnTo>
                  <a:pt x="51" y="24"/>
                </a:lnTo>
                <a:lnTo>
                  <a:pt x="53" y="22"/>
                </a:lnTo>
                <a:lnTo>
                  <a:pt x="55" y="20"/>
                </a:lnTo>
                <a:lnTo>
                  <a:pt x="57" y="18"/>
                </a:lnTo>
                <a:lnTo>
                  <a:pt x="59" y="17"/>
                </a:lnTo>
                <a:lnTo>
                  <a:pt x="61" y="15"/>
                </a:lnTo>
                <a:lnTo>
                  <a:pt x="62" y="14"/>
                </a:lnTo>
                <a:lnTo>
                  <a:pt x="64" y="13"/>
                </a:lnTo>
                <a:lnTo>
                  <a:pt x="66" y="12"/>
                </a:lnTo>
                <a:lnTo>
                  <a:pt x="68" y="11"/>
                </a:lnTo>
                <a:lnTo>
                  <a:pt x="69" y="10"/>
                </a:lnTo>
                <a:lnTo>
                  <a:pt x="70" y="10"/>
                </a:lnTo>
                <a:lnTo>
                  <a:pt x="71" y="9"/>
                </a:lnTo>
                <a:lnTo>
                  <a:pt x="72" y="9"/>
                </a:lnTo>
                <a:lnTo>
                  <a:pt x="73" y="9"/>
                </a:lnTo>
                <a:lnTo>
                  <a:pt x="73" y="9"/>
                </a:lnTo>
                <a:lnTo>
                  <a:pt x="74" y="9"/>
                </a:lnTo>
                <a:lnTo>
                  <a:pt x="75" y="9"/>
                </a:lnTo>
                <a:lnTo>
                  <a:pt x="76" y="9"/>
                </a:lnTo>
                <a:lnTo>
                  <a:pt x="76" y="9"/>
                </a:lnTo>
                <a:lnTo>
                  <a:pt x="77" y="9"/>
                </a:lnTo>
                <a:lnTo>
                  <a:pt x="78" y="9"/>
                </a:lnTo>
                <a:lnTo>
                  <a:pt x="79" y="9"/>
                </a:lnTo>
                <a:lnTo>
                  <a:pt x="80" y="10"/>
                </a:lnTo>
                <a:lnTo>
                  <a:pt x="82" y="10"/>
                </a:lnTo>
                <a:lnTo>
                  <a:pt x="83" y="11"/>
                </a:lnTo>
                <a:lnTo>
                  <a:pt x="84" y="12"/>
                </a:lnTo>
                <a:lnTo>
                  <a:pt x="85" y="13"/>
                </a:lnTo>
                <a:lnTo>
                  <a:pt x="85" y="14"/>
                </a:lnTo>
                <a:lnTo>
                  <a:pt x="86" y="15"/>
                </a:lnTo>
                <a:lnTo>
                  <a:pt x="87" y="16"/>
                </a:lnTo>
                <a:lnTo>
                  <a:pt x="88" y="17"/>
                </a:lnTo>
                <a:lnTo>
                  <a:pt x="89" y="19"/>
                </a:lnTo>
                <a:lnTo>
                  <a:pt x="89" y="21"/>
                </a:lnTo>
                <a:lnTo>
                  <a:pt x="90" y="22"/>
                </a:lnTo>
                <a:lnTo>
                  <a:pt x="91" y="24"/>
                </a:lnTo>
                <a:lnTo>
                  <a:pt x="91" y="24"/>
                </a:lnTo>
                <a:lnTo>
                  <a:pt x="90" y="24"/>
                </a:lnTo>
                <a:lnTo>
                  <a:pt x="89" y="24"/>
                </a:lnTo>
                <a:lnTo>
                  <a:pt x="89" y="24"/>
                </a:lnTo>
                <a:lnTo>
                  <a:pt x="88" y="24"/>
                </a:lnTo>
                <a:lnTo>
                  <a:pt x="88" y="24"/>
                </a:lnTo>
                <a:lnTo>
                  <a:pt x="87" y="24"/>
                </a:lnTo>
                <a:lnTo>
                  <a:pt x="86" y="24"/>
                </a:lnTo>
                <a:lnTo>
                  <a:pt x="86" y="25"/>
                </a:lnTo>
                <a:lnTo>
                  <a:pt x="85" y="25"/>
                </a:lnTo>
                <a:lnTo>
                  <a:pt x="83" y="25"/>
                </a:lnTo>
                <a:lnTo>
                  <a:pt x="82" y="26"/>
                </a:lnTo>
                <a:lnTo>
                  <a:pt x="80" y="27"/>
                </a:lnTo>
                <a:lnTo>
                  <a:pt x="78" y="29"/>
                </a:lnTo>
                <a:lnTo>
                  <a:pt x="76" y="30"/>
                </a:lnTo>
                <a:lnTo>
                  <a:pt x="76" y="30"/>
                </a:lnTo>
                <a:lnTo>
                  <a:pt x="74" y="32"/>
                </a:lnTo>
                <a:lnTo>
                  <a:pt x="72" y="33"/>
                </a:lnTo>
                <a:lnTo>
                  <a:pt x="70" y="35"/>
                </a:lnTo>
                <a:lnTo>
                  <a:pt x="69" y="37"/>
                </a:lnTo>
                <a:lnTo>
                  <a:pt x="67" y="38"/>
                </a:lnTo>
                <a:lnTo>
                  <a:pt x="65" y="40"/>
                </a:lnTo>
                <a:lnTo>
                  <a:pt x="64" y="42"/>
                </a:lnTo>
                <a:lnTo>
                  <a:pt x="62" y="44"/>
                </a:lnTo>
                <a:lnTo>
                  <a:pt x="59" y="48"/>
                </a:lnTo>
                <a:lnTo>
                  <a:pt x="62" y="51"/>
                </a:lnTo>
                <a:lnTo>
                  <a:pt x="62" y="51"/>
                </a:lnTo>
                <a:lnTo>
                  <a:pt x="64" y="52"/>
                </a:lnTo>
                <a:lnTo>
                  <a:pt x="66" y="54"/>
                </a:lnTo>
                <a:lnTo>
                  <a:pt x="68" y="56"/>
                </a:lnTo>
                <a:lnTo>
                  <a:pt x="70" y="57"/>
                </a:lnTo>
                <a:lnTo>
                  <a:pt x="72" y="58"/>
                </a:lnTo>
                <a:lnTo>
                  <a:pt x="74" y="60"/>
                </a:lnTo>
                <a:lnTo>
                  <a:pt x="76" y="61"/>
                </a:lnTo>
                <a:lnTo>
                  <a:pt x="78" y="62"/>
                </a:lnTo>
                <a:lnTo>
                  <a:pt x="80" y="63"/>
                </a:lnTo>
                <a:lnTo>
                  <a:pt x="82" y="63"/>
                </a:lnTo>
                <a:lnTo>
                  <a:pt x="84" y="64"/>
                </a:lnTo>
                <a:lnTo>
                  <a:pt x="86" y="65"/>
                </a:lnTo>
                <a:lnTo>
                  <a:pt x="88" y="65"/>
                </a:lnTo>
                <a:lnTo>
                  <a:pt x="90" y="65"/>
                </a:lnTo>
                <a:lnTo>
                  <a:pt x="92" y="65"/>
                </a:lnTo>
                <a:lnTo>
                  <a:pt x="94" y="66"/>
                </a:lnTo>
                <a:lnTo>
                  <a:pt x="94" y="66"/>
                </a:lnTo>
                <a:lnTo>
                  <a:pt x="93" y="68"/>
                </a:lnTo>
                <a:lnTo>
                  <a:pt x="92" y="70"/>
                </a:lnTo>
                <a:lnTo>
                  <a:pt x="90" y="72"/>
                </a:lnTo>
                <a:lnTo>
                  <a:pt x="89" y="73"/>
                </a:lnTo>
                <a:lnTo>
                  <a:pt x="88" y="75"/>
                </a:lnTo>
                <a:lnTo>
                  <a:pt x="87" y="77"/>
                </a:lnTo>
                <a:lnTo>
                  <a:pt x="86" y="78"/>
                </a:lnTo>
                <a:lnTo>
                  <a:pt x="85" y="79"/>
                </a:lnTo>
                <a:lnTo>
                  <a:pt x="84" y="80"/>
                </a:lnTo>
                <a:lnTo>
                  <a:pt x="82" y="81"/>
                </a:lnTo>
                <a:lnTo>
                  <a:pt x="81" y="82"/>
                </a:lnTo>
                <a:lnTo>
                  <a:pt x="80" y="83"/>
                </a:lnTo>
                <a:lnTo>
                  <a:pt x="79" y="83"/>
                </a:lnTo>
                <a:lnTo>
                  <a:pt x="78" y="83"/>
                </a:lnTo>
                <a:lnTo>
                  <a:pt x="77" y="84"/>
                </a:lnTo>
                <a:lnTo>
                  <a:pt x="76" y="84"/>
                </a:lnTo>
                <a:lnTo>
                  <a:pt x="75" y="84"/>
                </a:lnTo>
                <a:lnTo>
                  <a:pt x="75" y="84"/>
                </a:lnTo>
                <a:lnTo>
                  <a:pt x="74" y="84"/>
                </a:lnTo>
                <a:lnTo>
                  <a:pt x="73" y="83"/>
                </a:lnTo>
                <a:lnTo>
                  <a:pt x="72" y="83"/>
                </a:lnTo>
                <a:lnTo>
                  <a:pt x="71" y="83"/>
                </a:lnTo>
                <a:lnTo>
                  <a:pt x="69" y="82"/>
                </a:lnTo>
                <a:lnTo>
                  <a:pt x="68" y="81"/>
                </a:lnTo>
                <a:lnTo>
                  <a:pt x="66" y="81"/>
                </a:lnTo>
                <a:lnTo>
                  <a:pt x="65" y="80"/>
                </a:lnTo>
                <a:lnTo>
                  <a:pt x="63" y="79"/>
                </a:lnTo>
                <a:lnTo>
                  <a:pt x="62" y="78"/>
                </a:lnTo>
                <a:lnTo>
                  <a:pt x="60" y="76"/>
                </a:lnTo>
                <a:lnTo>
                  <a:pt x="58" y="75"/>
                </a:lnTo>
                <a:lnTo>
                  <a:pt x="56" y="73"/>
                </a:lnTo>
                <a:lnTo>
                  <a:pt x="54" y="72"/>
                </a:lnTo>
                <a:lnTo>
                  <a:pt x="52" y="70"/>
                </a:lnTo>
                <a:lnTo>
                  <a:pt x="50" y="68"/>
                </a:lnTo>
                <a:lnTo>
                  <a:pt x="46" y="64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1" name="path"/>
          <p:cNvSpPr/>
          <p:nvPr/>
        </p:nvSpPr>
        <p:spPr>
          <a:xfrm>
            <a:off x="7645755" y="3017381"/>
            <a:ext cx="74181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2" name="path"/>
          <p:cNvSpPr/>
          <p:nvPr/>
        </p:nvSpPr>
        <p:spPr>
          <a:xfrm>
            <a:off x="7419024" y="3017381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3" name="path"/>
          <p:cNvSpPr/>
          <p:nvPr/>
        </p:nvSpPr>
        <p:spPr>
          <a:xfrm>
            <a:off x="7200071" y="3017381"/>
            <a:ext cx="59225" cy="56701"/>
          </a:xfrm>
          <a:custGeom>
            <a:avLst/>
            <a:gdLst/>
            <a:ahLst/>
            <a:cxnLst/>
            <a:rect l="0" t="0" r="0" b="0"/>
            <a:pathLst>
              <a:path w="93" h="89">
                <a:moveTo>
                  <a:pt x="46" y="64"/>
                </a:moveTo>
                <a:lnTo>
                  <a:pt x="46" y="64"/>
                </a:lnTo>
                <a:lnTo>
                  <a:pt x="44" y="66"/>
                </a:lnTo>
                <a:lnTo>
                  <a:pt x="44" y="66"/>
                </a:lnTo>
                <a:lnTo>
                  <a:pt x="42" y="69"/>
                </a:lnTo>
                <a:lnTo>
                  <a:pt x="41" y="72"/>
                </a:lnTo>
                <a:lnTo>
                  <a:pt x="39" y="74"/>
                </a:lnTo>
                <a:lnTo>
                  <a:pt x="37" y="76"/>
                </a:lnTo>
                <a:lnTo>
                  <a:pt x="36" y="78"/>
                </a:lnTo>
                <a:lnTo>
                  <a:pt x="34" y="80"/>
                </a:lnTo>
                <a:lnTo>
                  <a:pt x="33" y="82"/>
                </a:lnTo>
                <a:lnTo>
                  <a:pt x="31" y="83"/>
                </a:lnTo>
                <a:lnTo>
                  <a:pt x="30" y="84"/>
                </a:lnTo>
                <a:lnTo>
                  <a:pt x="28" y="86"/>
                </a:lnTo>
                <a:lnTo>
                  <a:pt x="27" y="87"/>
                </a:lnTo>
                <a:lnTo>
                  <a:pt x="25" y="87"/>
                </a:lnTo>
                <a:lnTo>
                  <a:pt x="25" y="88"/>
                </a:lnTo>
                <a:lnTo>
                  <a:pt x="24" y="88"/>
                </a:lnTo>
                <a:lnTo>
                  <a:pt x="24" y="88"/>
                </a:lnTo>
                <a:lnTo>
                  <a:pt x="23" y="88"/>
                </a:lnTo>
                <a:lnTo>
                  <a:pt x="22" y="89"/>
                </a:lnTo>
                <a:lnTo>
                  <a:pt x="22" y="89"/>
                </a:lnTo>
                <a:lnTo>
                  <a:pt x="21" y="89"/>
                </a:lnTo>
                <a:lnTo>
                  <a:pt x="20" y="89"/>
                </a:lnTo>
                <a:lnTo>
                  <a:pt x="20" y="89"/>
                </a:lnTo>
                <a:lnTo>
                  <a:pt x="19" y="89"/>
                </a:lnTo>
                <a:lnTo>
                  <a:pt x="18" y="88"/>
                </a:lnTo>
                <a:lnTo>
                  <a:pt x="17" y="88"/>
                </a:lnTo>
                <a:lnTo>
                  <a:pt x="15" y="88"/>
                </a:lnTo>
                <a:lnTo>
                  <a:pt x="14" y="87"/>
                </a:lnTo>
                <a:lnTo>
                  <a:pt x="12" y="86"/>
                </a:lnTo>
                <a:lnTo>
                  <a:pt x="11" y="85"/>
                </a:lnTo>
                <a:lnTo>
                  <a:pt x="10" y="84"/>
                </a:lnTo>
                <a:lnTo>
                  <a:pt x="9" y="83"/>
                </a:lnTo>
                <a:lnTo>
                  <a:pt x="7" y="82"/>
                </a:lnTo>
                <a:lnTo>
                  <a:pt x="6" y="80"/>
                </a:lnTo>
                <a:lnTo>
                  <a:pt x="5" y="79"/>
                </a:lnTo>
                <a:lnTo>
                  <a:pt x="3" y="77"/>
                </a:lnTo>
                <a:lnTo>
                  <a:pt x="2" y="75"/>
                </a:lnTo>
                <a:lnTo>
                  <a:pt x="1" y="73"/>
                </a:lnTo>
                <a:lnTo>
                  <a:pt x="0" y="71"/>
                </a:lnTo>
                <a:lnTo>
                  <a:pt x="0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3" y="71"/>
                </a:lnTo>
                <a:lnTo>
                  <a:pt x="4" y="71"/>
                </a:lnTo>
                <a:lnTo>
                  <a:pt x="5" y="71"/>
                </a:lnTo>
                <a:lnTo>
                  <a:pt x="6" y="70"/>
                </a:lnTo>
                <a:lnTo>
                  <a:pt x="8" y="70"/>
                </a:lnTo>
                <a:lnTo>
                  <a:pt x="9" y="69"/>
                </a:lnTo>
                <a:lnTo>
                  <a:pt x="11" y="68"/>
                </a:lnTo>
                <a:lnTo>
                  <a:pt x="13" y="67"/>
                </a:lnTo>
                <a:lnTo>
                  <a:pt x="14" y="66"/>
                </a:lnTo>
                <a:lnTo>
                  <a:pt x="16" y="65"/>
                </a:lnTo>
                <a:lnTo>
                  <a:pt x="18" y="63"/>
                </a:lnTo>
                <a:lnTo>
                  <a:pt x="20" y="62"/>
                </a:lnTo>
                <a:lnTo>
                  <a:pt x="21" y="60"/>
                </a:lnTo>
                <a:lnTo>
                  <a:pt x="23" y="58"/>
                </a:lnTo>
                <a:lnTo>
                  <a:pt x="25" y="56"/>
                </a:lnTo>
                <a:lnTo>
                  <a:pt x="27" y="54"/>
                </a:lnTo>
                <a:lnTo>
                  <a:pt x="29" y="52"/>
                </a:lnTo>
                <a:lnTo>
                  <a:pt x="31" y="49"/>
                </a:lnTo>
                <a:lnTo>
                  <a:pt x="28" y="45"/>
                </a:lnTo>
                <a:lnTo>
                  <a:pt x="28" y="45"/>
                </a:lnTo>
                <a:lnTo>
                  <a:pt x="26" y="43"/>
                </a:lnTo>
                <a:lnTo>
                  <a:pt x="25" y="41"/>
                </a:lnTo>
                <a:lnTo>
                  <a:pt x="23" y="40"/>
                </a:lnTo>
                <a:lnTo>
                  <a:pt x="22" y="38"/>
                </a:lnTo>
                <a:lnTo>
                  <a:pt x="21" y="36"/>
                </a:lnTo>
                <a:lnTo>
                  <a:pt x="20" y="34"/>
                </a:lnTo>
                <a:lnTo>
                  <a:pt x="19" y="33"/>
                </a:lnTo>
                <a:lnTo>
                  <a:pt x="18" y="31"/>
                </a:lnTo>
                <a:lnTo>
                  <a:pt x="17" y="30"/>
                </a:lnTo>
                <a:lnTo>
                  <a:pt x="16" y="28"/>
                </a:lnTo>
                <a:lnTo>
                  <a:pt x="16" y="27"/>
                </a:lnTo>
                <a:lnTo>
                  <a:pt x="15" y="25"/>
                </a:lnTo>
                <a:lnTo>
                  <a:pt x="15" y="24"/>
                </a:lnTo>
                <a:lnTo>
                  <a:pt x="15" y="22"/>
                </a:lnTo>
                <a:lnTo>
                  <a:pt x="14" y="21"/>
                </a:lnTo>
                <a:lnTo>
                  <a:pt x="14" y="20"/>
                </a:lnTo>
                <a:lnTo>
                  <a:pt x="14" y="20"/>
                </a:lnTo>
                <a:lnTo>
                  <a:pt x="14" y="19"/>
                </a:lnTo>
                <a:lnTo>
                  <a:pt x="15" y="17"/>
                </a:lnTo>
                <a:lnTo>
                  <a:pt x="15" y="16"/>
                </a:lnTo>
                <a:lnTo>
                  <a:pt x="15" y="15"/>
                </a:lnTo>
                <a:lnTo>
                  <a:pt x="16" y="14"/>
                </a:lnTo>
                <a:lnTo>
                  <a:pt x="16" y="13"/>
                </a:lnTo>
                <a:lnTo>
                  <a:pt x="17" y="12"/>
                </a:lnTo>
                <a:lnTo>
                  <a:pt x="18" y="10"/>
                </a:lnTo>
                <a:lnTo>
                  <a:pt x="19" y="9"/>
                </a:lnTo>
                <a:lnTo>
                  <a:pt x="20" y="8"/>
                </a:lnTo>
                <a:lnTo>
                  <a:pt x="21" y="6"/>
                </a:lnTo>
                <a:lnTo>
                  <a:pt x="23" y="5"/>
                </a:lnTo>
                <a:lnTo>
                  <a:pt x="24" y="4"/>
                </a:lnTo>
                <a:lnTo>
                  <a:pt x="26" y="2"/>
                </a:lnTo>
                <a:lnTo>
                  <a:pt x="27" y="1"/>
                </a:lnTo>
                <a:lnTo>
                  <a:pt x="29" y="0"/>
                </a:lnTo>
                <a:lnTo>
                  <a:pt x="29" y="0"/>
                </a:lnTo>
                <a:lnTo>
                  <a:pt x="29" y="1"/>
                </a:lnTo>
                <a:lnTo>
                  <a:pt x="30" y="3"/>
                </a:lnTo>
                <a:lnTo>
                  <a:pt x="30" y="5"/>
                </a:lnTo>
                <a:lnTo>
                  <a:pt x="31" y="7"/>
                </a:lnTo>
                <a:lnTo>
                  <a:pt x="31" y="9"/>
                </a:lnTo>
                <a:lnTo>
                  <a:pt x="32" y="11"/>
                </a:lnTo>
                <a:lnTo>
                  <a:pt x="33" y="12"/>
                </a:lnTo>
                <a:lnTo>
                  <a:pt x="33" y="14"/>
                </a:lnTo>
                <a:lnTo>
                  <a:pt x="34" y="16"/>
                </a:lnTo>
                <a:lnTo>
                  <a:pt x="35" y="18"/>
                </a:lnTo>
                <a:lnTo>
                  <a:pt x="36" y="20"/>
                </a:lnTo>
                <a:lnTo>
                  <a:pt x="37" y="21"/>
                </a:lnTo>
                <a:lnTo>
                  <a:pt x="38" y="23"/>
                </a:lnTo>
                <a:lnTo>
                  <a:pt x="39" y="25"/>
                </a:lnTo>
                <a:lnTo>
                  <a:pt x="41" y="27"/>
                </a:lnTo>
                <a:lnTo>
                  <a:pt x="42" y="28"/>
                </a:lnTo>
                <a:lnTo>
                  <a:pt x="45" y="32"/>
                </a:lnTo>
                <a:lnTo>
                  <a:pt x="47" y="29"/>
                </a:lnTo>
                <a:lnTo>
                  <a:pt x="47" y="29"/>
                </a:lnTo>
                <a:lnTo>
                  <a:pt x="49" y="27"/>
                </a:lnTo>
                <a:lnTo>
                  <a:pt x="51" y="24"/>
                </a:lnTo>
                <a:lnTo>
                  <a:pt x="53" y="22"/>
                </a:lnTo>
                <a:lnTo>
                  <a:pt x="55" y="20"/>
                </a:lnTo>
                <a:lnTo>
                  <a:pt x="56" y="18"/>
                </a:lnTo>
                <a:lnTo>
                  <a:pt x="58" y="17"/>
                </a:lnTo>
                <a:lnTo>
                  <a:pt x="60" y="15"/>
                </a:lnTo>
                <a:lnTo>
                  <a:pt x="62" y="14"/>
                </a:lnTo>
                <a:lnTo>
                  <a:pt x="63" y="13"/>
                </a:lnTo>
                <a:lnTo>
                  <a:pt x="65" y="12"/>
                </a:lnTo>
                <a:lnTo>
                  <a:pt x="67" y="11"/>
                </a:lnTo>
                <a:lnTo>
                  <a:pt x="69" y="10"/>
                </a:lnTo>
                <a:lnTo>
                  <a:pt x="69" y="10"/>
                </a:lnTo>
                <a:lnTo>
                  <a:pt x="70" y="9"/>
                </a:lnTo>
                <a:lnTo>
                  <a:pt x="71" y="9"/>
                </a:lnTo>
                <a:lnTo>
                  <a:pt x="72" y="9"/>
                </a:lnTo>
                <a:lnTo>
                  <a:pt x="73" y="9"/>
                </a:lnTo>
                <a:lnTo>
                  <a:pt x="73" y="9"/>
                </a:lnTo>
                <a:lnTo>
                  <a:pt x="74" y="9"/>
                </a:lnTo>
                <a:lnTo>
                  <a:pt x="75" y="9"/>
                </a:lnTo>
                <a:lnTo>
                  <a:pt x="75" y="9"/>
                </a:lnTo>
                <a:lnTo>
                  <a:pt x="76" y="9"/>
                </a:lnTo>
                <a:lnTo>
                  <a:pt x="77" y="9"/>
                </a:lnTo>
                <a:lnTo>
                  <a:pt x="79" y="9"/>
                </a:lnTo>
                <a:lnTo>
                  <a:pt x="80" y="10"/>
                </a:lnTo>
                <a:lnTo>
                  <a:pt x="81" y="10"/>
                </a:lnTo>
                <a:lnTo>
                  <a:pt x="82" y="11"/>
                </a:lnTo>
                <a:lnTo>
                  <a:pt x="83" y="12"/>
                </a:lnTo>
                <a:lnTo>
                  <a:pt x="84" y="13"/>
                </a:lnTo>
                <a:lnTo>
                  <a:pt x="85" y="14"/>
                </a:lnTo>
                <a:lnTo>
                  <a:pt x="85" y="15"/>
                </a:lnTo>
                <a:lnTo>
                  <a:pt x="86" y="16"/>
                </a:lnTo>
                <a:lnTo>
                  <a:pt x="87" y="17"/>
                </a:lnTo>
                <a:lnTo>
                  <a:pt x="88" y="19"/>
                </a:lnTo>
                <a:lnTo>
                  <a:pt x="89" y="21"/>
                </a:lnTo>
                <a:lnTo>
                  <a:pt x="89" y="22"/>
                </a:lnTo>
                <a:lnTo>
                  <a:pt x="90" y="24"/>
                </a:lnTo>
                <a:lnTo>
                  <a:pt x="90" y="24"/>
                </a:lnTo>
                <a:lnTo>
                  <a:pt x="89" y="24"/>
                </a:lnTo>
                <a:lnTo>
                  <a:pt x="88" y="24"/>
                </a:lnTo>
                <a:lnTo>
                  <a:pt x="88" y="24"/>
                </a:lnTo>
                <a:lnTo>
                  <a:pt x="87" y="24"/>
                </a:lnTo>
                <a:lnTo>
                  <a:pt x="87" y="24"/>
                </a:lnTo>
                <a:lnTo>
                  <a:pt x="86" y="24"/>
                </a:lnTo>
                <a:lnTo>
                  <a:pt x="85" y="24"/>
                </a:lnTo>
                <a:lnTo>
                  <a:pt x="85" y="25"/>
                </a:lnTo>
                <a:lnTo>
                  <a:pt x="84" y="25"/>
                </a:lnTo>
                <a:lnTo>
                  <a:pt x="82" y="25"/>
                </a:lnTo>
                <a:lnTo>
                  <a:pt x="81" y="26"/>
                </a:lnTo>
                <a:lnTo>
                  <a:pt x="79" y="27"/>
                </a:lnTo>
                <a:lnTo>
                  <a:pt x="77" y="29"/>
                </a:lnTo>
                <a:lnTo>
                  <a:pt x="75" y="30"/>
                </a:lnTo>
                <a:lnTo>
                  <a:pt x="75" y="30"/>
                </a:lnTo>
                <a:lnTo>
                  <a:pt x="73" y="32"/>
                </a:lnTo>
                <a:lnTo>
                  <a:pt x="71" y="33"/>
                </a:lnTo>
                <a:lnTo>
                  <a:pt x="70" y="35"/>
                </a:lnTo>
                <a:lnTo>
                  <a:pt x="68" y="37"/>
                </a:lnTo>
                <a:lnTo>
                  <a:pt x="66" y="38"/>
                </a:lnTo>
                <a:lnTo>
                  <a:pt x="65" y="40"/>
                </a:lnTo>
                <a:lnTo>
                  <a:pt x="63" y="42"/>
                </a:lnTo>
                <a:lnTo>
                  <a:pt x="62" y="44"/>
                </a:lnTo>
                <a:lnTo>
                  <a:pt x="59" y="48"/>
                </a:lnTo>
                <a:lnTo>
                  <a:pt x="62" y="51"/>
                </a:lnTo>
                <a:lnTo>
                  <a:pt x="62" y="51"/>
                </a:lnTo>
                <a:lnTo>
                  <a:pt x="63" y="52"/>
                </a:lnTo>
                <a:lnTo>
                  <a:pt x="65" y="54"/>
                </a:lnTo>
                <a:lnTo>
                  <a:pt x="67" y="56"/>
                </a:lnTo>
                <a:lnTo>
                  <a:pt x="69" y="57"/>
                </a:lnTo>
                <a:lnTo>
                  <a:pt x="71" y="58"/>
                </a:lnTo>
                <a:lnTo>
                  <a:pt x="73" y="60"/>
                </a:lnTo>
                <a:lnTo>
                  <a:pt x="75" y="61"/>
                </a:lnTo>
                <a:lnTo>
                  <a:pt x="77" y="62"/>
                </a:lnTo>
                <a:lnTo>
                  <a:pt x="79" y="63"/>
                </a:lnTo>
                <a:lnTo>
                  <a:pt x="81" y="63"/>
                </a:lnTo>
                <a:lnTo>
                  <a:pt x="83" y="64"/>
                </a:lnTo>
                <a:lnTo>
                  <a:pt x="85" y="65"/>
                </a:lnTo>
                <a:lnTo>
                  <a:pt x="87" y="65"/>
                </a:lnTo>
                <a:lnTo>
                  <a:pt x="89" y="65"/>
                </a:lnTo>
                <a:lnTo>
                  <a:pt x="91" y="65"/>
                </a:lnTo>
                <a:lnTo>
                  <a:pt x="93" y="66"/>
                </a:lnTo>
                <a:lnTo>
                  <a:pt x="93" y="66"/>
                </a:lnTo>
                <a:lnTo>
                  <a:pt x="92" y="68"/>
                </a:lnTo>
                <a:lnTo>
                  <a:pt x="91" y="70"/>
                </a:lnTo>
                <a:lnTo>
                  <a:pt x="89" y="72"/>
                </a:lnTo>
                <a:lnTo>
                  <a:pt x="88" y="73"/>
                </a:lnTo>
                <a:lnTo>
                  <a:pt x="87" y="75"/>
                </a:lnTo>
                <a:lnTo>
                  <a:pt x="86" y="77"/>
                </a:lnTo>
                <a:lnTo>
                  <a:pt x="85" y="78"/>
                </a:lnTo>
                <a:lnTo>
                  <a:pt x="84" y="79"/>
                </a:lnTo>
                <a:lnTo>
                  <a:pt x="83" y="80"/>
                </a:lnTo>
                <a:lnTo>
                  <a:pt x="82" y="81"/>
                </a:lnTo>
                <a:lnTo>
                  <a:pt x="80" y="82"/>
                </a:lnTo>
                <a:lnTo>
                  <a:pt x="79" y="83"/>
                </a:lnTo>
                <a:lnTo>
                  <a:pt x="78" y="83"/>
                </a:lnTo>
                <a:lnTo>
                  <a:pt x="77" y="83"/>
                </a:lnTo>
                <a:lnTo>
                  <a:pt x="76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4" y="84"/>
                </a:lnTo>
                <a:lnTo>
                  <a:pt x="72" y="83"/>
                </a:lnTo>
                <a:lnTo>
                  <a:pt x="71" y="83"/>
                </a:lnTo>
                <a:lnTo>
                  <a:pt x="70" y="83"/>
                </a:lnTo>
                <a:lnTo>
                  <a:pt x="69" y="82"/>
                </a:lnTo>
                <a:lnTo>
                  <a:pt x="67" y="81"/>
                </a:lnTo>
                <a:lnTo>
                  <a:pt x="66" y="81"/>
                </a:lnTo>
                <a:lnTo>
                  <a:pt x="64" y="80"/>
                </a:lnTo>
                <a:lnTo>
                  <a:pt x="63" y="79"/>
                </a:lnTo>
                <a:lnTo>
                  <a:pt x="61" y="78"/>
                </a:lnTo>
                <a:lnTo>
                  <a:pt x="59" y="76"/>
                </a:lnTo>
                <a:lnTo>
                  <a:pt x="57" y="75"/>
                </a:lnTo>
                <a:lnTo>
                  <a:pt x="56" y="73"/>
                </a:lnTo>
                <a:lnTo>
                  <a:pt x="54" y="72"/>
                </a:lnTo>
                <a:lnTo>
                  <a:pt x="52" y="70"/>
                </a:lnTo>
                <a:lnTo>
                  <a:pt x="50" y="68"/>
                </a:lnTo>
                <a:lnTo>
                  <a:pt x="46" y="64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4" name="path"/>
          <p:cNvSpPr/>
          <p:nvPr/>
        </p:nvSpPr>
        <p:spPr>
          <a:xfrm>
            <a:off x="6901552" y="3017381"/>
            <a:ext cx="59225" cy="56701"/>
          </a:xfrm>
          <a:custGeom>
            <a:avLst/>
            <a:gdLst/>
            <a:ahLst/>
            <a:cxnLst/>
            <a:rect l="0" t="0" r="0" b="0"/>
            <a:pathLst>
              <a:path w="93" h="89">
                <a:moveTo>
                  <a:pt x="46" y="64"/>
                </a:moveTo>
                <a:lnTo>
                  <a:pt x="46" y="64"/>
                </a:lnTo>
                <a:lnTo>
                  <a:pt x="44" y="66"/>
                </a:lnTo>
                <a:lnTo>
                  <a:pt x="44" y="66"/>
                </a:lnTo>
                <a:lnTo>
                  <a:pt x="42" y="69"/>
                </a:lnTo>
                <a:lnTo>
                  <a:pt x="41" y="72"/>
                </a:lnTo>
                <a:lnTo>
                  <a:pt x="39" y="74"/>
                </a:lnTo>
                <a:lnTo>
                  <a:pt x="37" y="76"/>
                </a:lnTo>
                <a:lnTo>
                  <a:pt x="36" y="78"/>
                </a:lnTo>
                <a:lnTo>
                  <a:pt x="34" y="80"/>
                </a:lnTo>
                <a:lnTo>
                  <a:pt x="33" y="82"/>
                </a:lnTo>
                <a:lnTo>
                  <a:pt x="31" y="83"/>
                </a:lnTo>
                <a:lnTo>
                  <a:pt x="30" y="84"/>
                </a:lnTo>
                <a:lnTo>
                  <a:pt x="28" y="86"/>
                </a:lnTo>
                <a:lnTo>
                  <a:pt x="27" y="87"/>
                </a:lnTo>
                <a:lnTo>
                  <a:pt x="25" y="87"/>
                </a:lnTo>
                <a:lnTo>
                  <a:pt x="25" y="88"/>
                </a:lnTo>
                <a:lnTo>
                  <a:pt x="24" y="88"/>
                </a:lnTo>
                <a:lnTo>
                  <a:pt x="24" y="88"/>
                </a:lnTo>
                <a:lnTo>
                  <a:pt x="23" y="88"/>
                </a:lnTo>
                <a:lnTo>
                  <a:pt x="22" y="89"/>
                </a:lnTo>
                <a:lnTo>
                  <a:pt x="22" y="89"/>
                </a:lnTo>
                <a:lnTo>
                  <a:pt x="21" y="89"/>
                </a:lnTo>
                <a:lnTo>
                  <a:pt x="20" y="89"/>
                </a:lnTo>
                <a:lnTo>
                  <a:pt x="20" y="89"/>
                </a:lnTo>
                <a:lnTo>
                  <a:pt x="19" y="89"/>
                </a:lnTo>
                <a:lnTo>
                  <a:pt x="18" y="88"/>
                </a:lnTo>
                <a:lnTo>
                  <a:pt x="17" y="88"/>
                </a:lnTo>
                <a:lnTo>
                  <a:pt x="15" y="88"/>
                </a:lnTo>
                <a:lnTo>
                  <a:pt x="14" y="87"/>
                </a:lnTo>
                <a:lnTo>
                  <a:pt x="12" y="86"/>
                </a:lnTo>
                <a:lnTo>
                  <a:pt x="11" y="85"/>
                </a:lnTo>
                <a:lnTo>
                  <a:pt x="10" y="84"/>
                </a:lnTo>
                <a:lnTo>
                  <a:pt x="9" y="83"/>
                </a:lnTo>
                <a:lnTo>
                  <a:pt x="7" y="82"/>
                </a:lnTo>
                <a:lnTo>
                  <a:pt x="6" y="80"/>
                </a:lnTo>
                <a:lnTo>
                  <a:pt x="5" y="79"/>
                </a:lnTo>
                <a:lnTo>
                  <a:pt x="3" y="77"/>
                </a:lnTo>
                <a:lnTo>
                  <a:pt x="2" y="75"/>
                </a:lnTo>
                <a:lnTo>
                  <a:pt x="1" y="73"/>
                </a:lnTo>
                <a:lnTo>
                  <a:pt x="0" y="71"/>
                </a:lnTo>
                <a:lnTo>
                  <a:pt x="0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3" y="71"/>
                </a:lnTo>
                <a:lnTo>
                  <a:pt x="4" y="71"/>
                </a:lnTo>
                <a:lnTo>
                  <a:pt x="5" y="71"/>
                </a:lnTo>
                <a:lnTo>
                  <a:pt x="6" y="70"/>
                </a:lnTo>
                <a:lnTo>
                  <a:pt x="8" y="70"/>
                </a:lnTo>
                <a:lnTo>
                  <a:pt x="9" y="69"/>
                </a:lnTo>
                <a:lnTo>
                  <a:pt x="11" y="68"/>
                </a:lnTo>
                <a:lnTo>
                  <a:pt x="13" y="67"/>
                </a:lnTo>
                <a:lnTo>
                  <a:pt x="14" y="66"/>
                </a:lnTo>
                <a:lnTo>
                  <a:pt x="16" y="65"/>
                </a:lnTo>
                <a:lnTo>
                  <a:pt x="18" y="63"/>
                </a:lnTo>
                <a:lnTo>
                  <a:pt x="20" y="62"/>
                </a:lnTo>
                <a:lnTo>
                  <a:pt x="21" y="60"/>
                </a:lnTo>
                <a:lnTo>
                  <a:pt x="23" y="58"/>
                </a:lnTo>
                <a:lnTo>
                  <a:pt x="25" y="56"/>
                </a:lnTo>
                <a:lnTo>
                  <a:pt x="27" y="54"/>
                </a:lnTo>
                <a:lnTo>
                  <a:pt x="29" y="52"/>
                </a:lnTo>
                <a:lnTo>
                  <a:pt x="31" y="49"/>
                </a:lnTo>
                <a:lnTo>
                  <a:pt x="28" y="45"/>
                </a:lnTo>
                <a:lnTo>
                  <a:pt x="28" y="45"/>
                </a:lnTo>
                <a:lnTo>
                  <a:pt x="26" y="43"/>
                </a:lnTo>
                <a:lnTo>
                  <a:pt x="25" y="41"/>
                </a:lnTo>
                <a:lnTo>
                  <a:pt x="23" y="40"/>
                </a:lnTo>
                <a:lnTo>
                  <a:pt x="22" y="38"/>
                </a:lnTo>
                <a:lnTo>
                  <a:pt x="21" y="36"/>
                </a:lnTo>
                <a:lnTo>
                  <a:pt x="20" y="34"/>
                </a:lnTo>
                <a:lnTo>
                  <a:pt x="19" y="33"/>
                </a:lnTo>
                <a:lnTo>
                  <a:pt x="18" y="31"/>
                </a:lnTo>
                <a:lnTo>
                  <a:pt x="17" y="30"/>
                </a:lnTo>
                <a:lnTo>
                  <a:pt x="16" y="28"/>
                </a:lnTo>
                <a:lnTo>
                  <a:pt x="16" y="27"/>
                </a:lnTo>
                <a:lnTo>
                  <a:pt x="15" y="25"/>
                </a:lnTo>
                <a:lnTo>
                  <a:pt x="15" y="24"/>
                </a:lnTo>
                <a:lnTo>
                  <a:pt x="15" y="22"/>
                </a:lnTo>
                <a:lnTo>
                  <a:pt x="14" y="21"/>
                </a:lnTo>
                <a:lnTo>
                  <a:pt x="14" y="20"/>
                </a:lnTo>
                <a:lnTo>
                  <a:pt x="14" y="20"/>
                </a:lnTo>
                <a:lnTo>
                  <a:pt x="14" y="19"/>
                </a:lnTo>
                <a:lnTo>
                  <a:pt x="15" y="17"/>
                </a:lnTo>
                <a:lnTo>
                  <a:pt x="15" y="16"/>
                </a:lnTo>
                <a:lnTo>
                  <a:pt x="15" y="15"/>
                </a:lnTo>
                <a:lnTo>
                  <a:pt x="16" y="14"/>
                </a:lnTo>
                <a:lnTo>
                  <a:pt x="16" y="13"/>
                </a:lnTo>
                <a:lnTo>
                  <a:pt x="17" y="12"/>
                </a:lnTo>
                <a:lnTo>
                  <a:pt x="18" y="10"/>
                </a:lnTo>
                <a:lnTo>
                  <a:pt x="19" y="9"/>
                </a:lnTo>
                <a:lnTo>
                  <a:pt x="20" y="8"/>
                </a:lnTo>
                <a:lnTo>
                  <a:pt x="21" y="6"/>
                </a:lnTo>
                <a:lnTo>
                  <a:pt x="23" y="5"/>
                </a:lnTo>
                <a:lnTo>
                  <a:pt x="24" y="4"/>
                </a:lnTo>
                <a:lnTo>
                  <a:pt x="26" y="2"/>
                </a:lnTo>
                <a:lnTo>
                  <a:pt x="27" y="1"/>
                </a:lnTo>
                <a:lnTo>
                  <a:pt x="29" y="0"/>
                </a:lnTo>
                <a:lnTo>
                  <a:pt x="29" y="0"/>
                </a:lnTo>
                <a:lnTo>
                  <a:pt x="29" y="1"/>
                </a:lnTo>
                <a:lnTo>
                  <a:pt x="30" y="3"/>
                </a:lnTo>
                <a:lnTo>
                  <a:pt x="30" y="5"/>
                </a:lnTo>
                <a:lnTo>
                  <a:pt x="31" y="7"/>
                </a:lnTo>
                <a:lnTo>
                  <a:pt x="31" y="9"/>
                </a:lnTo>
                <a:lnTo>
                  <a:pt x="32" y="11"/>
                </a:lnTo>
                <a:lnTo>
                  <a:pt x="33" y="12"/>
                </a:lnTo>
                <a:lnTo>
                  <a:pt x="33" y="14"/>
                </a:lnTo>
                <a:lnTo>
                  <a:pt x="34" y="16"/>
                </a:lnTo>
                <a:lnTo>
                  <a:pt x="35" y="18"/>
                </a:lnTo>
                <a:lnTo>
                  <a:pt x="36" y="20"/>
                </a:lnTo>
                <a:lnTo>
                  <a:pt x="37" y="21"/>
                </a:lnTo>
                <a:lnTo>
                  <a:pt x="38" y="23"/>
                </a:lnTo>
                <a:lnTo>
                  <a:pt x="39" y="25"/>
                </a:lnTo>
                <a:lnTo>
                  <a:pt x="41" y="27"/>
                </a:lnTo>
                <a:lnTo>
                  <a:pt x="42" y="28"/>
                </a:lnTo>
                <a:lnTo>
                  <a:pt x="45" y="32"/>
                </a:lnTo>
                <a:lnTo>
                  <a:pt x="47" y="29"/>
                </a:lnTo>
                <a:lnTo>
                  <a:pt x="47" y="29"/>
                </a:lnTo>
                <a:lnTo>
                  <a:pt x="49" y="27"/>
                </a:lnTo>
                <a:lnTo>
                  <a:pt x="51" y="24"/>
                </a:lnTo>
                <a:lnTo>
                  <a:pt x="53" y="22"/>
                </a:lnTo>
                <a:lnTo>
                  <a:pt x="55" y="20"/>
                </a:lnTo>
                <a:lnTo>
                  <a:pt x="56" y="18"/>
                </a:lnTo>
                <a:lnTo>
                  <a:pt x="58" y="17"/>
                </a:lnTo>
                <a:lnTo>
                  <a:pt x="60" y="15"/>
                </a:lnTo>
                <a:lnTo>
                  <a:pt x="62" y="14"/>
                </a:lnTo>
                <a:lnTo>
                  <a:pt x="63" y="13"/>
                </a:lnTo>
                <a:lnTo>
                  <a:pt x="65" y="12"/>
                </a:lnTo>
                <a:lnTo>
                  <a:pt x="67" y="11"/>
                </a:lnTo>
                <a:lnTo>
                  <a:pt x="69" y="10"/>
                </a:lnTo>
                <a:lnTo>
                  <a:pt x="69" y="10"/>
                </a:lnTo>
                <a:lnTo>
                  <a:pt x="70" y="9"/>
                </a:lnTo>
                <a:lnTo>
                  <a:pt x="71" y="9"/>
                </a:lnTo>
                <a:lnTo>
                  <a:pt x="72" y="9"/>
                </a:lnTo>
                <a:lnTo>
                  <a:pt x="73" y="9"/>
                </a:lnTo>
                <a:lnTo>
                  <a:pt x="73" y="9"/>
                </a:lnTo>
                <a:lnTo>
                  <a:pt x="74" y="9"/>
                </a:lnTo>
                <a:lnTo>
                  <a:pt x="75" y="9"/>
                </a:lnTo>
                <a:lnTo>
                  <a:pt x="75" y="9"/>
                </a:lnTo>
                <a:lnTo>
                  <a:pt x="76" y="9"/>
                </a:lnTo>
                <a:lnTo>
                  <a:pt x="77" y="9"/>
                </a:lnTo>
                <a:lnTo>
                  <a:pt x="79" y="9"/>
                </a:lnTo>
                <a:lnTo>
                  <a:pt x="80" y="10"/>
                </a:lnTo>
                <a:lnTo>
                  <a:pt x="81" y="10"/>
                </a:lnTo>
                <a:lnTo>
                  <a:pt x="82" y="11"/>
                </a:lnTo>
                <a:lnTo>
                  <a:pt x="83" y="12"/>
                </a:lnTo>
                <a:lnTo>
                  <a:pt x="84" y="13"/>
                </a:lnTo>
                <a:lnTo>
                  <a:pt x="85" y="14"/>
                </a:lnTo>
                <a:lnTo>
                  <a:pt x="85" y="15"/>
                </a:lnTo>
                <a:lnTo>
                  <a:pt x="86" y="16"/>
                </a:lnTo>
                <a:lnTo>
                  <a:pt x="87" y="17"/>
                </a:lnTo>
                <a:lnTo>
                  <a:pt x="88" y="19"/>
                </a:lnTo>
                <a:lnTo>
                  <a:pt x="89" y="21"/>
                </a:lnTo>
                <a:lnTo>
                  <a:pt x="89" y="22"/>
                </a:lnTo>
                <a:lnTo>
                  <a:pt x="90" y="24"/>
                </a:lnTo>
                <a:lnTo>
                  <a:pt x="90" y="24"/>
                </a:lnTo>
                <a:lnTo>
                  <a:pt x="89" y="24"/>
                </a:lnTo>
                <a:lnTo>
                  <a:pt x="88" y="24"/>
                </a:lnTo>
                <a:lnTo>
                  <a:pt x="88" y="24"/>
                </a:lnTo>
                <a:lnTo>
                  <a:pt x="87" y="24"/>
                </a:lnTo>
                <a:lnTo>
                  <a:pt x="87" y="24"/>
                </a:lnTo>
                <a:lnTo>
                  <a:pt x="86" y="24"/>
                </a:lnTo>
                <a:lnTo>
                  <a:pt x="85" y="24"/>
                </a:lnTo>
                <a:lnTo>
                  <a:pt x="85" y="25"/>
                </a:lnTo>
                <a:lnTo>
                  <a:pt x="84" y="25"/>
                </a:lnTo>
                <a:lnTo>
                  <a:pt x="82" y="25"/>
                </a:lnTo>
                <a:lnTo>
                  <a:pt x="81" y="26"/>
                </a:lnTo>
                <a:lnTo>
                  <a:pt x="79" y="27"/>
                </a:lnTo>
                <a:lnTo>
                  <a:pt x="77" y="29"/>
                </a:lnTo>
                <a:lnTo>
                  <a:pt x="75" y="30"/>
                </a:lnTo>
                <a:lnTo>
                  <a:pt x="75" y="30"/>
                </a:lnTo>
                <a:lnTo>
                  <a:pt x="73" y="32"/>
                </a:lnTo>
                <a:lnTo>
                  <a:pt x="71" y="33"/>
                </a:lnTo>
                <a:lnTo>
                  <a:pt x="70" y="35"/>
                </a:lnTo>
                <a:lnTo>
                  <a:pt x="68" y="37"/>
                </a:lnTo>
                <a:lnTo>
                  <a:pt x="66" y="38"/>
                </a:lnTo>
                <a:lnTo>
                  <a:pt x="65" y="40"/>
                </a:lnTo>
                <a:lnTo>
                  <a:pt x="63" y="42"/>
                </a:lnTo>
                <a:lnTo>
                  <a:pt x="62" y="44"/>
                </a:lnTo>
                <a:lnTo>
                  <a:pt x="59" y="48"/>
                </a:lnTo>
                <a:lnTo>
                  <a:pt x="62" y="51"/>
                </a:lnTo>
                <a:lnTo>
                  <a:pt x="62" y="51"/>
                </a:lnTo>
                <a:lnTo>
                  <a:pt x="63" y="52"/>
                </a:lnTo>
                <a:lnTo>
                  <a:pt x="65" y="54"/>
                </a:lnTo>
                <a:lnTo>
                  <a:pt x="67" y="56"/>
                </a:lnTo>
                <a:lnTo>
                  <a:pt x="69" y="57"/>
                </a:lnTo>
                <a:lnTo>
                  <a:pt x="71" y="58"/>
                </a:lnTo>
                <a:lnTo>
                  <a:pt x="73" y="60"/>
                </a:lnTo>
                <a:lnTo>
                  <a:pt x="75" y="61"/>
                </a:lnTo>
                <a:lnTo>
                  <a:pt x="77" y="62"/>
                </a:lnTo>
                <a:lnTo>
                  <a:pt x="79" y="63"/>
                </a:lnTo>
                <a:lnTo>
                  <a:pt x="81" y="63"/>
                </a:lnTo>
                <a:lnTo>
                  <a:pt x="83" y="64"/>
                </a:lnTo>
                <a:lnTo>
                  <a:pt x="85" y="65"/>
                </a:lnTo>
                <a:lnTo>
                  <a:pt x="87" y="65"/>
                </a:lnTo>
                <a:lnTo>
                  <a:pt x="89" y="65"/>
                </a:lnTo>
                <a:lnTo>
                  <a:pt x="91" y="65"/>
                </a:lnTo>
                <a:lnTo>
                  <a:pt x="93" y="66"/>
                </a:lnTo>
                <a:lnTo>
                  <a:pt x="93" y="66"/>
                </a:lnTo>
                <a:lnTo>
                  <a:pt x="92" y="68"/>
                </a:lnTo>
                <a:lnTo>
                  <a:pt x="91" y="70"/>
                </a:lnTo>
                <a:lnTo>
                  <a:pt x="89" y="72"/>
                </a:lnTo>
                <a:lnTo>
                  <a:pt x="88" y="73"/>
                </a:lnTo>
                <a:lnTo>
                  <a:pt x="87" y="75"/>
                </a:lnTo>
                <a:lnTo>
                  <a:pt x="86" y="77"/>
                </a:lnTo>
                <a:lnTo>
                  <a:pt x="85" y="78"/>
                </a:lnTo>
                <a:lnTo>
                  <a:pt x="84" y="79"/>
                </a:lnTo>
                <a:lnTo>
                  <a:pt x="83" y="80"/>
                </a:lnTo>
                <a:lnTo>
                  <a:pt x="82" y="81"/>
                </a:lnTo>
                <a:lnTo>
                  <a:pt x="80" y="82"/>
                </a:lnTo>
                <a:lnTo>
                  <a:pt x="79" y="83"/>
                </a:lnTo>
                <a:lnTo>
                  <a:pt x="78" y="83"/>
                </a:lnTo>
                <a:lnTo>
                  <a:pt x="77" y="83"/>
                </a:lnTo>
                <a:lnTo>
                  <a:pt x="76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4" y="84"/>
                </a:lnTo>
                <a:lnTo>
                  <a:pt x="72" y="83"/>
                </a:lnTo>
                <a:lnTo>
                  <a:pt x="71" y="83"/>
                </a:lnTo>
                <a:lnTo>
                  <a:pt x="70" y="83"/>
                </a:lnTo>
                <a:lnTo>
                  <a:pt x="69" y="82"/>
                </a:lnTo>
                <a:lnTo>
                  <a:pt x="67" y="81"/>
                </a:lnTo>
                <a:lnTo>
                  <a:pt x="66" y="81"/>
                </a:lnTo>
                <a:lnTo>
                  <a:pt x="64" y="80"/>
                </a:lnTo>
                <a:lnTo>
                  <a:pt x="63" y="79"/>
                </a:lnTo>
                <a:lnTo>
                  <a:pt x="61" y="78"/>
                </a:lnTo>
                <a:lnTo>
                  <a:pt x="59" y="76"/>
                </a:lnTo>
                <a:lnTo>
                  <a:pt x="57" y="75"/>
                </a:lnTo>
                <a:lnTo>
                  <a:pt x="56" y="73"/>
                </a:lnTo>
                <a:lnTo>
                  <a:pt x="54" y="72"/>
                </a:lnTo>
                <a:lnTo>
                  <a:pt x="52" y="70"/>
                </a:lnTo>
                <a:lnTo>
                  <a:pt x="50" y="68"/>
                </a:lnTo>
                <a:lnTo>
                  <a:pt x="46" y="64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5" name="path"/>
          <p:cNvSpPr/>
          <p:nvPr/>
        </p:nvSpPr>
        <p:spPr>
          <a:xfrm>
            <a:off x="6667643" y="3017381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6" name="path"/>
          <p:cNvSpPr/>
          <p:nvPr/>
        </p:nvSpPr>
        <p:spPr>
          <a:xfrm>
            <a:off x="6440912" y="3017381"/>
            <a:ext cx="74181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7" name="textbox 2717"/>
          <p:cNvSpPr/>
          <p:nvPr/>
        </p:nvSpPr>
        <p:spPr>
          <a:xfrm>
            <a:off x="5142572" y="3746008"/>
            <a:ext cx="3535045" cy="147320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6000"/>
              </a:lnSpc>
            </a:pPr>
            <a:endParaRPr lang="en-US" altLang="en-US" sz="300" dirty="0"/>
          </a:p>
          <a:p>
            <a:pPr marL="705485" algn="l" rtl="0" eaLnBrk="0">
              <a:lnSpc>
                <a:spcPct val="85000"/>
              </a:lnSpc>
              <a:spcBef>
                <a:spcPts val="5"/>
              </a:spcBef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Rule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thumb</a:t>
            </a:r>
            <a:r>
              <a:rPr sz="500" b="1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Solutions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will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only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developed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significant</a:t>
            </a:r>
            <a:r>
              <a:rPr sz="5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volumes</a:t>
            </a:r>
            <a:endParaRPr lang="en-US" altLang="en-US" sz="500" dirty="0"/>
          </a:p>
        </p:txBody>
      </p:sp>
      <p:sp>
        <p:nvSpPr>
          <p:cNvPr id="2718" name="textbox 2718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719" name="textbox 2719"/>
          <p:cNvSpPr/>
          <p:nvPr/>
        </p:nvSpPr>
        <p:spPr>
          <a:xfrm>
            <a:off x="5277081" y="1692096"/>
            <a:ext cx="480694" cy="4730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5240" algn="l" rtl="0" eaLnBrk="0">
              <a:lnSpc>
                <a:spcPct val="8400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Needs</a:t>
            </a:r>
            <a:r>
              <a:rPr sz="400" b="1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based</a:t>
            </a:r>
            <a:endParaRPr lang="en-US" altLang="en-US" sz="400" dirty="0"/>
          </a:p>
          <a:p>
            <a:pPr marL="13970" algn="l" rtl="0" eaLnBrk="0">
              <a:lnSpc>
                <a:spcPts val="515"/>
              </a:lnSpc>
            </a:pPr>
            <a:r>
              <a:rPr sz="4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custom</a:t>
            </a:r>
            <a:r>
              <a:rPr sz="4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400" dirty="0"/>
          </a:p>
          <a:p>
            <a:pPr marL="12700" algn="l" rtl="0" eaLnBrk="0">
              <a:lnSpc>
                <a:spcPts val="515"/>
              </a:lnSpc>
            </a:pPr>
            <a:r>
              <a:rPr sz="4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segmentati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</a:t>
            </a:r>
            <a:endParaRPr lang="en-US" altLang="en-US" sz="400" dirty="0"/>
          </a:p>
          <a:p>
            <a:pPr marL="13335" indent="635" algn="l" rtl="0" eaLnBrk="0">
              <a:lnSpc>
                <a:spcPct val="108000"/>
              </a:lnSpc>
              <a:spcBef>
                <a:spcPts val="10"/>
              </a:spcBef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.,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</a:t>
            </a: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high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performance</a:t>
            </a:r>
            <a:r>
              <a:rPr sz="400" spc="2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AC     solution</a:t>
            </a:r>
            <a:r>
              <a:rPr sz="400" spc="1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4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cooling house</a:t>
            </a:r>
            <a:r>
              <a:rPr sz="400" spc="2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applications</a:t>
            </a:r>
            <a:endParaRPr lang="en-US" altLang="en-US" sz="400" dirty="0"/>
          </a:p>
        </p:txBody>
      </p:sp>
      <p:sp>
        <p:nvSpPr>
          <p:cNvPr id="2722" name="textbox 2722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723" name="textbox 2723"/>
          <p:cNvSpPr/>
          <p:nvPr/>
        </p:nvSpPr>
        <p:spPr>
          <a:xfrm>
            <a:off x="5275981" y="2373953"/>
            <a:ext cx="461009" cy="3511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6510" indent="-3810" algn="l" rtl="0" eaLnBrk="0">
              <a:lnSpc>
                <a:spcPct val="9700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Willingness</a:t>
            </a:r>
            <a:r>
              <a:rPr sz="400" spc="2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</a:t>
            </a:r>
            <a:r>
              <a:rPr sz="4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y</a:t>
            </a:r>
            <a:endParaRPr lang="en-US" altLang="en-US" sz="400" dirty="0"/>
          </a:p>
          <a:p>
            <a:pPr marL="14605" indent="0" algn="l" rtl="0" eaLnBrk="0">
              <a:lnSpc>
                <a:spcPct val="106000"/>
              </a:lnSpc>
              <a:spcBef>
                <a:spcPts val="105"/>
              </a:spcBef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4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4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.,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</a:t>
            </a: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frameless design</a:t>
            </a:r>
            <a:r>
              <a:rPr sz="4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doors</a:t>
            </a:r>
            <a:r>
              <a:rPr sz="4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      basic</a:t>
            </a:r>
            <a:r>
              <a:rPr sz="4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variant</a:t>
            </a:r>
            <a:endParaRPr lang="en-US" altLang="en-US" sz="400" dirty="0"/>
          </a:p>
        </p:txBody>
      </p:sp>
      <p:grpSp>
        <p:nvGrpSpPr>
          <p:cNvPr id="582" name="group 582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2725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26" name="textbox 2726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1430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F</a:t>
              </a:r>
              <a:endParaRPr lang="en-US" altLang="en-US" sz="1800" dirty="0"/>
            </a:p>
          </p:txBody>
        </p:sp>
      </p:grpSp>
      <p:pic>
        <p:nvPicPr>
          <p:cNvPr id="2727" name="picture 272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7152532" y="1989594"/>
            <a:ext cx="6350" cy="41880"/>
          </a:xfrm>
          <a:prstGeom prst="rect">
            <a:avLst/>
          </a:prstGeom>
        </p:spPr>
      </p:pic>
      <p:sp>
        <p:nvSpPr>
          <p:cNvPr id="2728" name="path"/>
          <p:cNvSpPr/>
          <p:nvPr/>
        </p:nvSpPr>
        <p:spPr>
          <a:xfrm>
            <a:off x="7138840" y="1974207"/>
            <a:ext cx="28026" cy="27998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2" y="19"/>
                </a:moveTo>
                <a:cubicBezTo>
                  <a:pt x="2" y="32"/>
                  <a:pt x="10" y="41"/>
                  <a:pt x="19" y="41"/>
                </a:cubicBezTo>
                <a:cubicBezTo>
                  <a:pt x="33" y="41"/>
                  <a:pt x="41" y="32"/>
                  <a:pt x="41" y="19"/>
                </a:cubicBezTo>
                <a:cubicBezTo>
                  <a:pt x="41" y="10"/>
                  <a:pt x="33" y="2"/>
                  <a:pt x="19" y="2"/>
                </a:cubicBezTo>
                <a:cubicBezTo>
                  <a:pt x="10" y="2"/>
                  <a:pt x="2" y="10"/>
                  <a:pt x="2" y="19"/>
                </a:cubicBezTo>
              </a:path>
            </a:pathLst>
          </a:custGeom>
          <a:solidFill>
            <a:srgbClr val="002960">
              <a:alpha val="100000"/>
            </a:srgbClr>
          </a:solidFill>
          <a:ln w="278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729" name="picture 272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7153688" y="1935462"/>
            <a:ext cx="679799" cy="131550"/>
          </a:xfrm>
          <a:prstGeom prst="rect">
            <a:avLst/>
          </a:prstGeom>
        </p:spPr>
      </p:pic>
      <p:sp>
        <p:nvSpPr>
          <p:cNvPr id="2730" name="textbox 2730"/>
          <p:cNvSpPr/>
          <p:nvPr/>
        </p:nvSpPr>
        <p:spPr>
          <a:xfrm>
            <a:off x="6365496" y="1893382"/>
            <a:ext cx="53975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pic>
        <p:nvPicPr>
          <p:cNvPr id="2731" name="picture 273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6389785" y="1989594"/>
            <a:ext cx="6350" cy="41880"/>
          </a:xfrm>
          <a:prstGeom prst="rect">
            <a:avLst/>
          </a:prstGeom>
        </p:spPr>
      </p:pic>
      <p:sp>
        <p:nvSpPr>
          <p:cNvPr id="2732" name="path"/>
          <p:cNvSpPr/>
          <p:nvPr/>
        </p:nvSpPr>
        <p:spPr>
          <a:xfrm>
            <a:off x="6376092" y="1974207"/>
            <a:ext cx="28026" cy="27998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2" y="19"/>
                </a:moveTo>
                <a:cubicBezTo>
                  <a:pt x="2" y="32"/>
                  <a:pt x="10" y="41"/>
                  <a:pt x="19" y="41"/>
                </a:cubicBezTo>
                <a:cubicBezTo>
                  <a:pt x="33" y="41"/>
                  <a:pt x="41" y="32"/>
                  <a:pt x="41" y="19"/>
                </a:cubicBezTo>
                <a:cubicBezTo>
                  <a:pt x="41" y="10"/>
                  <a:pt x="33" y="2"/>
                  <a:pt x="19" y="2"/>
                </a:cubicBezTo>
                <a:cubicBezTo>
                  <a:pt x="10" y="2"/>
                  <a:pt x="2" y="10"/>
                  <a:pt x="2" y="19"/>
                </a:cubicBezTo>
              </a:path>
            </a:pathLst>
          </a:custGeom>
          <a:solidFill>
            <a:srgbClr val="002960">
              <a:alpha val="100000"/>
            </a:srgbClr>
          </a:solidFill>
          <a:ln w="278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733" name="picture 273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6390940" y="1935462"/>
            <a:ext cx="674094" cy="131550"/>
          </a:xfrm>
          <a:prstGeom prst="rect">
            <a:avLst/>
          </a:prstGeom>
        </p:spPr>
      </p:pic>
      <p:grpSp>
        <p:nvGrpSpPr>
          <p:cNvPr id="584" name="group 584"/>
          <p:cNvGrpSpPr/>
          <p:nvPr/>
        </p:nvGrpSpPr>
        <p:grpSpPr>
          <a:xfrm rot="21600000">
            <a:off x="7427081" y="2757137"/>
            <a:ext cx="1069642" cy="68638"/>
            <a:chOff x="0" y="0"/>
            <a:chExt cx="1069642" cy="68638"/>
          </a:xfrm>
        </p:grpSpPr>
        <p:sp>
          <p:nvSpPr>
            <p:cNvPr id="2734" name="path"/>
            <p:cNvSpPr/>
            <p:nvPr/>
          </p:nvSpPr>
          <p:spPr>
            <a:xfrm>
              <a:off x="0" y="0"/>
              <a:ext cx="285956" cy="56701"/>
            </a:xfrm>
            <a:custGeom>
              <a:avLst/>
              <a:gdLst/>
              <a:ahLst/>
              <a:cxnLst/>
              <a:rect l="0" t="0" r="0" b="0"/>
              <a:pathLst>
                <a:path w="450" h="89">
                  <a:moveTo>
                    <a:pt x="46" y="64"/>
                  </a:moveTo>
                  <a:lnTo>
                    <a:pt x="46" y="64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3" y="69"/>
                  </a:lnTo>
                  <a:lnTo>
                    <a:pt x="41" y="72"/>
                  </a:lnTo>
                  <a:lnTo>
                    <a:pt x="39" y="74"/>
                  </a:lnTo>
                  <a:lnTo>
                    <a:pt x="38" y="76"/>
                  </a:lnTo>
                  <a:lnTo>
                    <a:pt x="36" y="78"/>
                  </a:lnTo>
                  <a:lnTo>
                    <a:pt x="34" y="80"/>
                  </a:lnTo>
                  <a:lnTo>
                    <a:pt x="33" y="82"/>
                  </a:lnTo>
                  <a:lnTo>
                    <a:pt x="31" y="83"/>
                  </a:lnTo>
                  <a:lnTo>
                    <a:pt x="30" y="84"/>
                  </a:lnTo>
                  <a:lnTo>
                    <a:pt x="28" y="86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5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3" y="88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8" y="88"/>
                  </a:lnTo>
                  <a:lnTo>
                    <a:pt x="17" y="88"/>
                  </a:lnTo>
                  <a:lnTo>
                    <a:pt x="15" y="88"/>
                  </a:lnTo>
                  <a:lnTo>
                    <a:pt x="14" y="87"/>
                  </a:lnTo>
                  <a:lnTo>
                    <a:pt x="13" y="86"/>
                  </a:lnTo>
                  <a:lnTo>
                    <a:pt x="11" y="85"/>
                  </a:lnTo>
                  <a:lnTo>
                    <a:pt x="10" y="84"/>
                  </a:lnTo>
                  <a:lnTo>
                    <a:pt x="9" y="83"/>
                  </a:lnTo>
                  <a:lnTo>
                    <a:pt x="7" y="82"/>
                  </a:lnTo>
                  <a:lnTo>
                    <a:pt x="6" y="80"/>
                  </a:lnTo>
                  <a:lnTo>
                    <a:pt x="5" y="79"/>
                  </a:lnTo>
                  <a:lnTo>
                    <a:pt x="3" y="77"/>
                  </a:lnTo>
                  <a:lnTo>
                    <a:pt x="2" y="75"/>
                  </a:lnTo>
                  <a:lnTo>
                    <a:pt x="1" y="7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16" y="65"/>
                  </a:lnTo>
                  <a:lnTo>
                    <a:pt x="18" y="63"/>
                  </a:lnTo>
                  <a:lnTo>
                    <a:pt x="20" y="62"/>
                  </a:lnTo>
                  <a:lnTo>
                    <a:pt x="22" y="60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7" y="54"/>
                  </a:lnTo>
                  <a:lnTo>
                    <a:pt x="29" y="52"/>
                  </a:lnTo>
                  <a:lnTo>
                    <a:pt x="31" y="49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7" y="43"/>
                  </a:lnTo>
                  <a:lnTo>
                    <a:pt x="25" y="41"/>
                  </a:lnTo>
                  <a:lnTo>
                    <a:pt x="24" y="40"/>
                  </a:lnTo>
                  <a:lnTo>
                    <a:pt x="22" y="38"/>
                  </a:lnTo>
                  <a:lnTo>
                    <a:pt x="21" y="36"/>
                  </a:lnTo>
                  <a:lnTo>
                    <a:pt x="20" y="34"/>
                  </a:lnTo>
                  <a:lnTo>
                    <a:pt x="19" y="33"/>
                  </a:lnTo>
                  <a:lnTo>
                    <a:pt x="18" y="31"/>
                  </a:lnTo>
                  <a:lnTo>
                    <a:pt x="17" y="30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2" y="6"/>
                  </a:lnTo>
                  <a:lnTo>
                    <a:pt x="23" y="5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3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3" y="12"/>
                  </a:lnTo>
                  <a:lnTo>
                    <a:pt x="34" y="14"/>
                  </a:lnTo>
                  <a:lnTo>
                    <a:pt x="35" y="16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7" y="21"/>
                  </a:lnTo>
                  <a:lnTo>
                    <a:pt x="39" y="23"/>
                  </a:lnTo>
                  <a:lnTo>
                    <a:pt x="40" y="25"/>
                  </a:lnTo>
                  <a:lnTo>
                    <a:pt x="41" y="27"/>
                  </a:lnTo>
                  <a:lnTo>
                    <a:pt x="42" y="28"/>
                  </a:lnTo>
                  <a:lnTo>
                    <a:pt x="45" y="32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9" y="27"/>
                  </a:lnTo>
                  <a:lnTo>
                    <a:pt x="51" y="24"/>
                  </a:lnTo>
                  <a:lnTo>
                    <a:pt x="53" y="22"/>
                  </a:lnTo>
                  <a:lnTo>
                    <a:pt x="55" y="20"/>
                  </a:lnTo>
                  <a:lnTo>
                    <a:pt x="57" y="18"/>
                  </a:lnTo>
                  <a:lnTo>
                    <a:pt x="59" y="17"/>
                  </a:lnTo>
                  <a:lnTo>
                    <a:pt x="61" y="15"/>
                  </a:lnTo>
                  <a:lnTo>
                    <a:pt x="62" y="14"/>
                  </a:lnTo>
                  <a:lnTo>
                    <a:pt x="64" y="13"/>
                  </a:lnTo>
                  <a:lnTo>
                    <a:pt x="66" y="12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70" y="10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3" y="11"/>
                  </a:lnTo>
                  <a:lnTo>
                    <a:pt x="84" y="12"/>
                  </a:lnTo>
                  <a:lnTo>
                    <a:pt x="85" y="13"/>
                  </a:lnTo>
                  <a:lnTo>
                    <a:pt x="85" y="14"/>
                  </a:lnTo>
                  <a:lnTo>
                    <a:pt x="86" y="15"/>
                  </a:lnTo>
                  <a:lnTo>
                    <a:pt x="87" y="16"/>
                  </a:lnTo>
                  <a:lnTo>
                    <a:pt x="88" y="17"/>
                  </a:lnTo>
                  <a:lnTo>
                    <a:pt x="89" y="19"/>
                  </a:lnTo>
                  <a:lnTo>
                    <a:pt x="89" y="21"/>
                  </a:lnTo>
                  <a:lnTo>
                    <a:pt x="90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0" y="24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6" y="24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3" y="26"/>
                  </a:lnTo>
                  <a:lnTo>
                    <a:pt x="82" y="26"/>
                  </a:lnTo>
                  <a:lnTo>
                    <a:pt x="80" y="27"/>
                  </a:lnTo>
                  <a:lnTo>
                    <a:pt x="78" y="29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4" y="32"/>
                  </a:lnTo>
                  <a:lnTo>
                    <a:pt x="72" y="33"/>
                  </a:lnTo>
                  <a:lnTo>
                    <a:pt x="70" y="35"/>
                  </a:lnTo>
                  <a:lnTo>
                    <a:pt x="69" y="37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4" y="42"/>
                  </a:lnTo>
                  <a:lnTo>
                    <a:pt x="62" y="44"/>
                  </a:lnTo>
                  <a:lnTo>
                    <a:pt x="59" y="48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4" y="52"/>
                  </a:lnTo>
                  <a:lnTo>
                    <a:pt x="66" y="54"/>
                  </a:lnTo>
                  <a:lnTo>
                    <a:pt x="68" y="56"/>
                  </a:lnTo>
                  <a:lnTo>
                    <a:pt x="70" y="57"/>
                  </a:lnTo>
                  <a:lnTo>
                    <a:pt x="72" y="58"/>
                  </a:lnTo>
                  <a:lnTo>
                    <a:pt x="74" y="60"/>
                  </a:lnTo>
                  <a:lnTo>
                    <a:pt x="76" y="61"/>
                  </a:lnTo>
                  <a:lnTo>
                    <a:pt x="78" y="62"/>
                  </a:lnTo>
                  <a:lnTo>
                    <a:pt x="80" y="63"/>
                  </a:lnTo>
                  <a:lnTo>
                    <a:pt x="82" y="63"/>
                  </a:lnTo>
                  <a:lnTo>
                    <a:pt x="84" y="64"/>
                  </a:lnTo>
                  <a:lnTo>
                    <a:pt x="86" y="65"/>
                  </a:lnTo>
                  <a:lnTo>
                    <a:pt x="88" y="65"/>
                  </a:lnTo>
                  <a:lnTo>
                    <a:pt x="90" y="65"/>
                  </a:lnTo>
                  <a:lnTo>
                    <a:pt x="92" y="66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93" y="68"/>
                  </a:lnTo>
                  <a:lnTo>
                    <a:pt x="92" y="70"/>
                  </a:lnTo>
                  <a:lnTo>
                    <a:pt x="90" y="72"/>
                  </a:lnTo>
                  <a:lnTo>
                    <a:pt x="89" y="74"/>
                  </a:lnTo>
                  <a:lnTo>
                    <a:pt x="88" y="75"/>
                  </a:lnTo>
                  <a:lnTo>
                    <a:pt x="87" y="77"/>
                  </a:lnTo>
                  <a:lnTo>
                    <a:pt x="86" y="78"/>
                  </a:lnTo>
                  <a:lnTo>
                    <a:pt x="85" y="79"/>
                  </a:lnTo>
                  <a:lnTo>
                    <a:pt x="84" y="80"/>
                  </a:lnTo>
                  <a:lnTo>
                    <a:pt x="82" y="81"/>
                  </a:lnTo>
                  <a:lnTo>
                    <a:pt x="81" y="82"/>
                  </a:lnTo>
                  <a:lnTo>
                    <a:pt x="80" y="83"/>
                  </a:lnTo>
                  <a:lnTo>
                    <a:pt x="79" y="83"/>
                  </a:lnTo>
                  <a:lnTo>
                    <a:pt x="78" y="83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4" y="84"/>
                  </a:lnTo>
                  <a:lnTo>
                    <a:pt x="73" y="83"/>
                  </a:lnTo>
                  <a:lnTo>
                    <a:pt x="72" y="83"/>
                  </a:lnTo>
                  <a:lnTo>
                    <a:pt x="71" y="83"/>
                  </a:lnTo>
                  <a:lnTo>
                    <a:pt x="69" y="82"/>
                  </a:lnTo>
                  <a:lnTo>
                    <a:pt x="68" y="81"/>
                  </a:lnTo>
                  <a:lnTo>
                    <a:pt x="66" y="81"/>
                  </a:lnTo>
                  <a:lnTo>
                    <a:pt x="65" y="80"/>
                  </a:lnTo>
                  <a:lnTo>
                    <a:pt x="63" y="79"/>
                  </a:lnTo>
                  <a:lnTo>
                    <a:pt x="62" y="78"/>
                  </a:lnTo>
                  <a:lnTo>
                    <a:pt x="60" y="76"/>
                  </a:lnTo>
                  <a:lnTo>
                    <a:pt x="58" y="75"/>
                  </a:lnTo>
                  <a:lnTo>
                    <a:pt x="56" y="74"/>
                  </a:lnTo>
                  <a:lnTo>
                    <a:pt x="54" y="72"/>
                  </a:lnTo>
                  <a:lnTo>
                    <a:pt x="52" y="70"/>
                  </a:lnTo>
                  <a:lnTo>
                    <a:pt x="50" y="68"/>
                  </a:lnTo>
                  <a:lnTo>
                    <a:pt x="46" y="64"/>
                  </a:lnTo>
                  <a:close/>
                </a:path>
                <a:path w="450" h="89">
                  <a:moveTo>
                    <a:pt x="403" y="64"/>
                  </a:moveTo>
                  <a:lnTo>
                    <a:pt x="403" y="64"/>
                  </a:lnTo>
                  <a:lnTo>
                    <a:pt x="401" y="66"/>
                  </a:lnTo>
                  <a:lnTo>
                    <a:pt x="401" y="66"/>
                  </a:lnTo>
                  <a:lnTo>
                    <a:pt x="400" y="69"/>
                  </a:lnTo>
                  <a:lnTo>
                    <a:pt x="398" y="72"/>
                  </a:lnTo>
                  <a:lnTo>
                    <a:pt x="396" y="74"/>
                  </a:lnTo>
                  <a:lnTo>
                    <a:pt x="394" y="76"/>
                  </a:lnTo>
                  <a:lnTo>
                    <a:pt x="393" y="78"/>
                  </a:lnTo>
                  <a:lnTo>
                    <a:pt x="391" y="80"/>
                  </a:lnTo>
                  <a:lnTo>
                    <a:pt x="390" y="82"/>
                  </a:lnTo>
                  <a:lnTo>
                    <a:pt x="388" y="83"/>
                  </a:lnTo>
                  <a:lnTo>
                    <a:pt x="387" y="84"/>
                  </a:lnTo>
                  <a:lnTo>
                    <a:pt x="385" y="86"/>
                  </a:lnTo>
                  <a:lnTo>
                    <a:pt x="384" y="87"/>
                  </a:lnTo>
                  <a:lnTo>
                    <a:pt x="382" y="87"/>
                  </a:lnTo>
                  <a:lnTo>
                    <a:pt x="382" y="88"/>
                  </a:lnTo>
                  <a:lnTo>
                    <a:pt x="381" y="88"/>
                  </a:lnTo>
                  <a:lnTo>
                    <a:pt x="381" y="88"/>
                  </a:lnTo>
                  <a:lnTo>
                    <a:pt x="380" y="88"/>
                  </a:lnTo>
                  <a:lnTo>
                    <a:pt x="379" y="89"/>
                  </a:lnTo>
                  <a:lnTo>
                    <a:pt x="379" y="89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76" y="89"/>
                  </a:lnTo>
                  <a:lnTo>
                    <a:pt x="375" y="88"/>
                  </a:lnTo>
                  <a:lnTo>
                    <a:pt x="374" y="88"/>
                  </a:lnTo>
                  <a:lnTo>
                    <a:pt x="372" y="88"/>
                  </a:lnTo>
                  <a:lnTo>
                    <a:pt x="371" y="87"/>
                  </a:lnTo>
                  <a:lnTo>
                    <a:pt x="370" y="86"/>
                  </a:lnTo>
                  <a:lnTo>
                    <a:pt x="368" y="85"/>
                  </a:lnTo>
                  <a:lnTo>
                    <a:pt x="367" y="84"/>
                  </a:lnTo>
                  <a:lnTo>
                    <a:pt x="366" y="83"/>
                  </a:lnTo>
                  <a:lnTo>
                    <a:pt x="364" y="82"/>
                  </a:lnTo>
                  <a:lnTo>
                    <a:pt x="363" y="80"/>
                  </a:lnTo>
                  <a:lnTo>
                    <a:pt x="362" y="79"/>
                  </a:lnTo>
                  <a:lnTo>
                    <a:pt x="360" y="77"/>
                  </a:lnTo>
                  <a:lnTo>
                    <a:pt x="359" y="75"/>
                  </a:lnTo>
                  <a:lnTo>
                    <a:pt x="358" y="73"/>
                  </a:lnTo>
                  <a:lnTo>
                    <a:pt x="357" y="71"/>
                  </a:lnTo>
                  <a:lnTo>
                    <a:pt x="357" y="71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60" y="71"/>
                  </a:lnTo>
                  <a:lnTo>
                    <a:pt x="361" y="71"/>
                  </a:lnTo>
                  <a:lnTo>
                    <a:pt x="362" y="71"/>
                  </a:lnTo>
                  <a:lnTo>
                    <a:pt x="363" y="70"/>
                  </a:lnTo>
                  <a:lnTo>
                    <a:pt x="365" y="70"/>
                  </a:lnTo>
                  <a:lnTo>
                    <a:pt x="366" y="69"/>
                  </a:lnTo>
                  <a:lnTo>
                    <a:pt x="368" y="68"/>
                  </a:lnTo>
                  <a:lnTo>
                    <a:pt x="370" y="67"/>
                  </a:lnTo>
                  <a:lnTo>
                    <a:pt x="371" y="66"/>
                  </a:lnTo>
                  <a:lnTo>
                    <a:pt x="373" y="65"/>
                  </a:lnTo>
                  <a:lnTo>
                    <a:pt x="375" y="63"/>
                  </a:lnTo>
                  <a:lnTo>
                    <a:pt x="377" y="62"/>
                  </a:lnTo>
                  <a:lnTo>
                    <a:pt x="378" y="60"/>
                  </a:lnTo>
                  <a:lnTo>
                    <a:pt x="380" y="58"/>
                  </a:lnTo>
                  <a:lnTo>
                    <a:pt x="382" y="56"/>
                  </a:lnTo>
                  <a:lnTo>
                    <a:pt x="384" y="54"/>
                  </a:lnTo>
                  <a:lnTo>
                    <a:pt x="386" y="52"/>
                  </a:lnTo>
                  <a:lnTo>
                    <a:pt x="388" y="49"/>
                  </a:lnTo>
                  <a:lnTo>
                    <a:pt x="385" y="45"/>
                  </a:lnTo>
                  <a:lnTo>
                    <a:pt x="385" y="45"/>
                  </a:lnTo>
                  <a:lnTo>
                    <a:pt x="383" y="43"/>
                  </a:lnTo>
                  <a:lnTo>
                    <a:pt x="382" y="41"/>
                  </a:lnTo>
                  <a:lnTo>
                    <a:pt x="380" y="40"/>
                  </a:lnTo>
                  <a:lnTo>
                    <a:pt x="379" y="38"/>
                  </a:lnTo>
                  <a:lnTo>
                    <a:pt x="378" y="36"/>
                  </a:lnTo>
                  <a:lnTo>
                    <a:pt x="377" y="34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4" y="30"/>
                  </a:lnTo>
                  <a:lnTo>
                    <a:pt x="373" y="28"/>
                  </a:lnTo>
                  <a:lnTo>
                    <a:pt x="373" y="27"/>
                  </a:lnTo>
                  <a:lnTo>
                    <a:pt x="372" y="25"/>
                  </a:lnTo>
                  <a:lnTo>
                    <a:pt x="372" y="24"/>
                  </a:lnTo>
                  <a:lnTo>
                    <a:pt x="372" y="22"/>
                  </a:lnTo>
                  <a:lnTo>
                    <a:pt x="371" y="21"/>
                  </a:lnTo>
                  <a:lnTo>
                    <a:pt x="371" y="20"/>
                  </a:lnTo>
                  <a:lnTo>
                    <a:pt x="371" y="20"/>
                  </a:lnTo>
                  <a:lnTo>
                    <a:pt x="371" y="19"/>
                  </a:lnTo>
                  <a:lnTo>
                    <a:pt x="372" y="17"/>
                  </a:lnTo>
                  <a:lnTo>
                    <a:pt x="372" y="16"/>
                  </a:lnTo>
                  <a:lnTo>
                    <a:pt x="372" y="15"/>
                  </a:lnTo>
                  <a:lnTo>
                    <a:pt x="373" y="14"/>
                  </a:lnTo>
                  <a:lnTo>
                    <a:pt x="374" y="13"/>
                  </a:lnTo>
                  <a:lnTo>
                    <a:pt x="374" y="12"/>
                  </a:lnTo>
                  <a:lnTo>
                    <a:pt x="375" y="10"/>
                  </a:lnTo>
                  <a:lnTo>
                    <a:pt x="376" y="9"/>
                  </a:lnTo>
                  <a:lnTo>
                    <a:pt x="377" y="8"/>
                  </a:lnTo>
                  <a:lnTo>
                    <a:pt x="378" y="6"/>
                  </a:lnTo>
                  <a:lnTo>
                    <a:pt x="380" y="5"/>
                  </a:lnTo>
                  <a:lnTo>
                    <a:pt x="381" y="4"/>
                  </a:lnTo>
                  <a:lnTo>
                    <a:pt x="383" y="2"/>
                  </a:lnTo>
                  <a:lnTo>
                    <a:pt x="384" y="1"/>
                  </a:lnTo>
                  <a:lnTo>
                    <a:pt x="386" y="0"/>
                  </a:lnTo>
                  <a:lnTo>
                    <a:pt x="386" y="0"/>
                  </a:lnTo>
                  <a:lnTo>
                    <a:pt x="387" y="1"/>
                  </a:lnTo>
                  <a:lnTo>
                    <a:pt x="387" y="3"/>
                  </a:lnTo>
                  <a:lnTo>
                    <a:pt x="387" y="5"/>
                  </a:lnTo>
                  <a:lnTo>
                    <a:pt x="388" y="7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0" y="12"/>
                  </a:lnTo>
                  <a:lnTo>
                    <a:pt x="390" y="14"/>
                  </a:lnTo>
                  <a:lnTo>
                    <a:pt x="391" y="16"/>
                  </a:lnTo>
                  <a:lnTo>
                    <a:pt x="392" y="18"/>
                  </a:lnTo>
                  <a:lnTo>
                    <a:pt x="393" y="20"/>
                  </a:lnTo>
                  <a:lnTo>
                    <a:pt x="394" y="21"/>
                  </a:lnTo>
                  <a:lnTo>
                    <a:pt x="395" y="23"/>
                  </a:lnTo>
                  <a:lnTo>
                    <a:pt x="396" y="25"/>
                  </a:lnTo>
                  <a:lnTo>
                    <a:pt x="398" y="27"/>
                  </a:lnTo>
                  <a:lnTo>
                    <a:pt x="399" y="28"/>
                  </a:lnTo>
                  <a:lnTo>
                    <a:pt x="402" y="32"/>
                  </a:lnTo>
                  <a:lnTo>
                    <a:pt x="404" y="29"/>
                  </a:lnTo>
                  <a:lnTo>
                    <a:pt x="404" y="29"/>
                  </a:lnTo>
                  <a:lnTo>
                    <a:pt x="406" y="27"/>
                  </a:lnTo>
                  <a:lnTo>
                    <a:pt x="408" y="24"/>
                  </a:lnTo>
                  <a:lnTo>
                    <a:pt x="410" y="22"/>
                  </a:lnTo>
                  <a:lnTo>
                    <a:pt x="412" y="20"/>
                  </a:lnTo>
                  <a:lnTo>
                    <a:pt x="413" y="18"/>
                  </a:lnTo>
                  <a:lnTo>
                    <a:pt x="415" y="17"/>
                  </a:lnTo>
                  <a:lnTo>
                    <a:pt x="417" y="15"/>
                  </a:lnTo>
                  <a:lnTo>
                    <a:pt x="419" y="14"/>
                  </a:lnTo>
                  <a:lnTo>
                    <a:pt x="421" y="13"/>
                  </a:lnTo>
                  <a:lnTo>
                    <a:pt x="422" y="12"/>
                  </a:lnTo>
                  <a:lnTo>
                    <a:pt x="424" y="11"/>
                  </a:lnTo>
                  <a:lnTo>
                    <a:pt x="426" y="10"/>
                  </a:lnTo>
                  <a:lnTo>
                    <a:pt x="426" y="10"/>
                  </a:lnTo>
                  <a:lnTo>
                    <a:pt x="427" y="9"/>
                  </a:lnTo>
                  <a:lnTo>
                    <a:pt x="428" y="9"/>
                  </a:lnTo>
                  <a:lnTo>
                    <a:pt x="429" y="9"/>
                  </a:lnTo>
                  <a:lnTo>
                    <a:pt x="430" y="9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32" y="9"/>
                  </a:lnTo>
                  <a:lnTo>
                    <a:pt x="432" y="9"/>
                  </a:lnTo>
                  <a:lnTo>
                    <a:pt x="433" y="9"/>
                  </a:lnTo>
                  <a:lnTo>
                    <a:pt x="434" y="9"/>
                  </a:lnTo>
                  <a:lnTo>
                    <a:pt x="436" y="9"/>
                  </a:lnTo>
                  <a:lnTo>
                    <a:pt x="437" y="10"/>
                  </a:lnTo>
                  <a:lnTo>
                    <a:pt x="438" y="10"/>
                  </a:lnTo>
                  <a:lnTo>
                    <a:pt x="439" y="11"/>
                  </a:lnTo>
                  <a:lnTo>
                    <a:pt x="440" y="12"/>
                  </a:lnTo>
                  <a:lnTo>
                    <a:pt x="441" y="13"/>
                  </a:lnTo>
                  <a:lnTo>
                    <a:pt x="442" y="14"/>
                  </a:lnTo>
                  <a:lnTo>
                    <a:pt x="443" y="15"/>
                  </a:lnTo>
                  <a:lnTo>
                    <a:pt x="443" y="16"/>
                  </a:lnTo>
                  <a:lnTo>
                    <a:pt x="444" y="17"/>
                  </a:lnTo>
                  <a:lnTo>
                    <a:pt x="445" y="19"/>
                  </a:lnTo>
                  <a:lnTo>
                    <a:pt x="446" y="21"/>
                  </a:lnTo>
                  <a:lnTo>
                    <a:pt x="446" y="22"/>
                  </a:lnTo>
                  <a:lnTo>
                    <a:pt x="447" y="24"/>
                  </a:lnTo>
                  <a:lnTo>
                    <a:pt x="447" y="24"/>
                  </a:lnTo>
                  <a:lnTo>
                    <a:pt x="446" y="24"/>
                  </a:lnTo>
                  <a:lnTo>
                    <a:pt x="445" y="24"/>
                  </a:lnTo>
                  <a:lnTo>
                    <a:pt x="445" y="24"/>
                  </a:lnTo>
                  <a:lnTo>
                    <a:pt x="444" y="24"/>
                  </a:lnTo>
                  <a:lnTo>
                    <a:pt x="444" y="24"/>
                  </a:lnTo>
                  <a:lnTo>
                    <a:pt x="443" y="24"/>
                  </a:lnTo>
                  <a:lnTo>
                    <a:pt x="442" y="24"/>
                  </a:lnTo>
                  <a:lnTo>
                    <a:pt x="442" y="25"/>
                  </a:lnTo>
                  <a:lnTo>
                    <a:pt x="441" y="25"/>
                  </a:lnTo>
                  <a:lnTo>
                    <a:pt x="440" y="26"/>
                  </a:lnTo>
                  <a:lnTo>
                    <a:pt x="438" y="26"/>
                  </a:lnTo>
                  <a:lnTo>
                    <a:pt x="436" y="27"/>
                  </a:lnTo>
                  <a:lnTo>
                    <a:pt x="434" y="29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0" y="32"/>
                  </a:lnTo>
                  <a:lnTo>
                    <a:pt x="429" y="33"/>
                  </a:lnTo>
                  <a:lnTo>
                    <a:pt x="427" y="35"/>
                  </a:lnTo>
                  <a:lnTo>
                    <a:pt x="425" y="37"/>
                  </a:lnTo>
                  <a:lnTo>
                    <a:pt x="423" y="38"/>
                  </a:lnTo>
                  <a:lnTo>
                    <a:pt x="422" y="40"/>
                  </a:lnTo>
                  <a:lnTo>
                    <a:pt x="420" y="42"/>
                  </a:lnTo>
                  <a:lnTo>
                    <a:pt x="419" y="44"/>
                  </a:lnTo>
                  <a:lnTo>
                    <a:pt x="416" y="48"/>
                  </a:lnTo>
                  <a:lnTo>
                    <a:pt x="419" y="51"/>
                  </a:lnTo>
                  <a:lnTo>
                    <a:pt x="419" y="51"/>
                  </a:lnTo>
                  <a:lnTo>
                    <a:pt x="421" y="52"/>
                  </a:lnTo>
                  <a:lnTo>
                    <a:pt x="422" y="54"/>
                  </a:lnTo>
                  <a:lnTo>
                    <a:pt x="424" y="56"/>
                  </a:lnTo>
                  <a:lnTo>
                    <a:pt x="426" y="57"/>
                  </a:lnTo>
                  <a:lnTo>
                    <a:pt x="428" y="58"/>
                  </a:lnTo>
                  <a:lnTo>
                    <a:pt x="430" y="60"/>
                  </a:lnTo>
                  <a:lnTo>
                    <a:pt x="432" y="61"/>
                  </a:lnTo>
                  <a:lnTo>
                    <a:pt x="434" y="62"/>
                  </a:lnTo>
                  <a:lnTo>
                    <a:pt x="436" y="63"/>
                  </a:lnTo>
                  <a:lnTo>
                    <a:pt x="438" y="63"/>
                  </a:lnTo>
                  <a:lnTo>
                    <a:pt x="440" y="64"/>
                  </a:lnTo>
                  <a:lnTo>
                    <a:pt x="442" y="65"/>
                  </a:lnTo>
                  <a:lnTo>
                    <a:pt x="444" y="65"/>
                  </a:lnTo>
                  <a:lnTo>
                    <a:pt x="446" y="65"/>
                  </a:lnTo>
                  <a:lnTo>
                    <a:pt x="448" y="66"/>
                  </a:lnTo>
                  <a:lnTo>
                    <a:pt x="450" y="66"/>
                  </a:lnTo>
                  <a:lnTo>
                    <a:pt x="450" y="66"/>
                  </a:lnTo>
                  <a:lnTo>
                    <a:pt x="449" y="68"/>
                  </a:lnTo>
                  <a:lnTo>
                    <a:pt x="448" y="70"/>
                  </a:lnTo>
                  <a:lnTo>
                    <a:pt x="447" y="72"/>
                  </a:lnTo>
                  <a:lnTo>
                    <a:pt x="445" y="74"/>
                  </a:lnTo>
                  <a:lnTo>
                    <a:pt x="444" y="75"/>
                  </a:lnTo>
                  <a:lnTo>
                    <a:pt x="443" y="77"/>
                  </a:lnTo>
                  <a:lnTo>
                    <a:pt x="442" y="78"/>
                  </a:lnTo>
                  <a:lnTo>
                    <a:pt x="441" y="79"/>
                  </a:lnTo>
                  <a:lnTo>
                    <a:pt x="440" y="80"/>
                  </a:lnTo>
                  <a:lnTo>
                    <a:pt x="439" y="81"/>
                  </a:lnTo>
                  <a:lnTo>
                    <a:pt x="437" y="82"/>
                  </a:lnTo>
                  <a:lnTo>
                    <a:pt x="436" y="83"/>
                  </a:lnTo>
                  <a:lnTo>
                    <a:pt x="435" y="83"/>
                  </a:lnTo>
                  <a:lnTo>
                    <a:pt x="434" y="83"/>
                  </a:lnTo>
                  <a:lnTo>
                    <a:pt x="433" y="84"/>
                  </a:lnTo>
                  <a:lnTo>
                    <a:pt x="432" y="84"/>
                  </a:lnTo>
                  <a:lnTo>
                    <a:pt x="432" y="84"/>
                  </a:lnTo>
                  <a:lnTo>
                    <a:pt x="432" y="84"/>
                  </a:lnTo>
                  <a:lnTo>
                    <a:pt x="431" y="84"/>
                  </a:lnTo>
                  <a:lnTo>
                    <a:pt x="429" y="83"/>
                  </a:lnTo>
                  <a:lnTo>
                    <a:pt x="428" y="83"/>
                  </a:lnTo>
                  <a:lnTo>
                    <a:pt x="427" y="83"/>
                  </a:lnTo>
                  <a:lnTo>
                    <a:pt x="426" y="82"/>
                  </a:lnTo>
                  <a:lnTo>
                    <a:pt x="424" y="81"/>
                  </a:lnTo>
                  <a:lnTo>
                    <a:pt x="423" y="81"/>
                  </a:lnTo>
                  <a:lnTo>
                    <a:pt x="421" y="80"/>
                  </a:lnTo>
                  <a:lnTo>
                    <a:pt x="420" y="79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4" y="75"/>
                  </a:lnTo>
                  <a:lnTo>
                    <a:pt x="413" y="74"/>
                  </a:lnTo>
                  <a:lnTo>
                    <a:pt x="411" y="72"/>
                  </a:lnTo>
                  <a:lnTo>
                    <a:pt x="409" y="70"/>
                  </a:lnTo>
                  <a:lnTo>
                    <a:pt x="407" y="68"/>
                  </a:lnTo>
                  <a:lnTo>
                    <a:pt x="403" y="64"/>
                  </a:lnTo>
                  <a:close/>
                </a:path>
              </a:pathLst>
            </a:custGeom>
            <a:solidFill>
              <a:srgbClr val="DC000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35" name="path"/>
            <p:cNvSpPr/>
            <p:nvPr/>
          </p:nvSpPr>
          <p:spPr>
            <a:xfrm>
              <a:off x="549777" y="0"/>
              <a:ext cx="300911" cy="68638"/>
            </a:xfrm>
            <a:custGeom>
              <a:avLst/>
              <a:gdLst/>
              <a:ahLst/>
              <a:cxnLst/>
              <a:rect l="0" t="0" r="0" b="0"/>
              <a:pathLst>
                <a:path w="473" h="108">
                  <a:moveTo>
                    <a:pt x="113" y="0"/>
                  </a:moveTo>
                  <a:lnTo>
                    <a:pt x="113" y="0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4" y="5"/>
                  </a:lnTo>
                  <a:lnTo>
                    <a:pt x="112" y="7"/>
                  </a:lnTo>
                  <a:lnTo>
                    <a:pt x="109" y="9"/>
                  </a:lnTo>
                  <a:lnTo>
                    <a:pt x="107" y="11"/>
                  </a:lnTo>
                  <a:lnTo>
                    <a:pt x="105" y="13"/>
                  </a:lnTo>
                  <a:lnTo>
                    <a:pt x="102" y="16"/>
                  </a:lnTo>
                  <a:lnTo>
                    <a:pt x="100" y="18"/>
                  </a:lnTo>
                  <a:lnTo>
                    <a:pt x="97" y="20"/>
                  </a:lnTo>
                  <a:lnTo>
                    <a:pt x="95" y="23"/>
                  </a:lnTo>
                  <a:lnTo>
                    <a:pt x="92" y="26"/>
                  </a:lnTo>
                  <a:lnTo>
                    <a:pt x="90" y="29"/>
                  </a:lnTo>
                  <a:lnTo>
                    <a:pt x="87" y="31"/>
                  </a:lnTo>
                  <a:lnTo>
                    <a:pt x="84" y="35"/>
                  </a:lnTo>
                  <a:lnTo>
                    <a:pt x="82" y="38"/>
                  </a:lnTo>
                  <a:lnTo>
                    <a:pt x="79" y="41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4" y="48"/>
                  </a:lnTo>
                  <a:lnTo>
                    <a:pt x="71" y="51"/>
                  </a:lnTo>
                  <a:lnTo>
                    <a:pt x="68" y="55"/>
                  </a:lnTo>
                  <a:lnTo>
                    <a:pt x="66" y="58"/>
                  </a:lnTo>
                  <a:lnTo>
                    <a:pt x="63" y="61"/>
                  </a:lnTo>
                  <a:lnTo>
                    <a:pt x="61" y="65"/>
                  </a:lnTo>
                  <a:lnTo>
                    <a:pt x="59" y="68"/>
                  </a:lnTo>
                  <a:lnTo>
                    <a:pt x="57" y="71"/>
                  </a:lnTo>
                  <a:lnTo>
                    <a:pt x="55" y="74"/>
                  </a:lnTo>
                  <a:lnTo>
                    <a:pt x="53" y="77"/>
                  </a:lnTo>
                  <a:lnTo>
                    <a:pt x="51" y="80"/>
                  </a:lnTo>
                  <a:lnTo>
                    <a:pt x="49" y="84"/>
                  </a:lnTo>
                  <a:lnTo>
                    <a:pt x="47" y="87"/>
                  </a:lnTo>
                  <a:lnTo>
                    <a:pt x="46" y="90"/>
                  </a:lnTo>
                  <a:lnTo>
                    <a:pt x="44" y="93"/>
                  </a:lnTo>
                  <a:lnTo>
                    <a:pt x="43" y="96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3" y="102"/>
                  </a:lnTo>
                  <a:lnTo>
                    <a:pt x="30" y="104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4" y="103"/>
                  </a:lnTo>
                  <a:lnTo>
                    <a:pt x="23" y="99"/>
                  </a:lnTo>
                  <a:lnTo>
                    <a:pt x="21" y="95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7" y="87"/>
                  </a:lnTo>
                  <a:lnTo>
                    <a:pt x="16" y="84"/>
                  </a:lnTo>
                  <a:lnTo>
                    <a:pt x="15" y="82"/>
                  </a:lnTo>
                  <a:lnTo>
                    <a:pt x="14" y="80"/>
                  </a:lnTo>
                  <a:lnTo>
                    <a:pt x="13" y="78"/>
                  </a:lnTo>
                  <a:lnTo>
                    <a:pt x="11" y="76"/>
                  </a:lnTo>
                  <a:lnTo>
                    <a:pt x="10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8" y="71"/>
                  </a:lnTo>
                  <a:lnTo>
                    <a:pt x="7" y="70"/>
                  </a:lnTo>
                  <a:lnTo>
                    <a:pt x="6" y="69"/>
                  </a:lnTo>
                  <a:lnTo>
                    <a:pt x="5" y="68"/>
                  </a:lnTo>
                  <a:lnTo>
                    <a:pt x="3" y="67"/>
                  </a:lnTo>
                  <a:lnTo>
                    <a:pt x="2" y="66"/>
                  </a:lnTo>
                  <a:lnTo>
                    <a:pt x="1" y="6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2" y="63"/>
                  </a:lnTo>
                  <a:lnTo>
                    <a:pt x="3" y="62"/>
                  </a:lnTo>
                  <a:lnTo>
                    <a:pt x="4" y="61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1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9"/>
                  </a:lnTo>
                  <a:lnTo>
                    <a:pt x="23" y="60"/>
                  </a:lnTo>
                  <a:lnTo>
                    <a:pt x="24" y="61"/>
                  </a:lnTo>
                  <a:lnTo>
                    <a:pt x="25" y="63"/>
                  </a:lnTo>
                  <a:lnTo>
                    <a:pt x="26" y="64"/>
                  </a:lnTo>
                  <a:lnTo>
                    <a:pt x="27" y="66"/>
                  </a:lnTo>
                  <a:lnTo>
                    <a:pt x="28" y="67"/>
                  </a:lnTo>
                  <a:lnTo>
                    <a:pt x="29" y="69"/>
                  </a:lnTo>
                  <a:lnTo>
                    <a:pt x="30" y="71"/>
                  </a:lnTo>
                  <a:lnTo>
                    <a:pt x="31" y="73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5" y="76"/>
                  </a:lnTo>
                  <a:lnTo>
                    <a:pt x="37" y="73"/>
                  </a:lnTo>
                  <a:lnTo>
                    <a:pt x="39" y="70"/>
                  </a:lnTo>
                  <a:lnTo>
                    <a:pt x="41" y="67"/>
                  </a:lnTo>
                  <a:lnTo>
                    <a:pt x="43" y="64"/>
                  </a:lnTo>
                  <a:lnTo>
                    <a:pt x="45" y="62"/>
                  </a:lnTo>
                  <a:lnTo>
                    <a:pt x="47" y="59"/>
                  </a:lnTo>
                  <a:lnTo>
                    <a:pt x="49" y="56"/>
                  </a:lnTo>
                  <a:lnTo>
                    <a:pt x="52" y="53"/>
                  </a:lnTo>
                  <a:lnTo>
                    <a:pt x="54" y="50"/>
                  </a:lnTo>
                  <a:lnTo>
                    <a:pt x="57" y="47"/>
                  </a:lnTo>
                  <a:lnTo>
                    <a:pt x="59" y="45"/>
                  </a:lnTo>
                  <a:lnTo>
                    <a:pt x="62" y="42"/>
                  </a:lnTo>
                  <a:lnTo>
                    <a:pt x="64" y="39"/>
                  </a:lnTo>
                  <a:lnTo>
                    <a:pt x="67" y="36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3" y="31"/>
                  </a:lnTo>
                  <a:lnTo>
                    <a:pt x="75" y="28"/>
                  </a:lnTo>
                  <a:lnTo>
                    <a:pt x="78" y="26"/>
                  </a:lnTo>
                  <a:lnTo>
                    <a:pt x="81" y="23"/>
                  </a:lnTo>
                  <a:lnTo>
                    <a:pt x="84" y="21"/>
                  </a:lnTo>
                  <a:lnTo>
                    <a:pt x="86" y="18"/>
                  </a:lnTo>
                  <a:lnTo>
                    <a:pt x="89" y="16"/>
                  </a:lnTo>
                  <a:lnTo>
                    <a:pt x="92" y="14"/>
                  </a:lnTo>
                  <a:lnTo>
                    <a:pt x="95" y="12"/>
                  </a:lnTo>
                  <a:lnTo>
                    <a:pt x="97" y="10"/>
                  </a:lnTo>
                  <a:lnTo>
                    <a:pt x="100" y="8"/>
                  </a:lnTo>
                  <a:lnTo>
                    <a:pt x="103" y="6"/>
                  </a:lnTo>
                  <a:lnTo>
                    <a:pt x="105" y="4"/>
                  </a:lnTo>
                  <a:lnTo>
                    <a:pt x="108" y="3"/>
                  </a:lnTo>
                  <a:lnTo>
                    <a:pt x="111" y="1"/>
                  </a:lnTo>
                  <a:lnTo>
                    <a:pt x="113" y="0"/>
                  </a:lnTo>
                  <a:close/>
                </a:path>
                <a:path w="473" h="108">
                  <a:moveTo>
                    <a:pt x="470" y="0"/>
                  </a:moveTo>
                  <a:lnTo>
                    <a:pt x="470" y="0"/>
                  </a:lnTo>
                  <a:lnTo>
                    <a:pt x="473" y="4"/>
                  </a:lnTo>
                  <a:lnTo>
                    <a:pt x="473" y="4"/>
                  </a:lnTo>
                  <a:lnTo>
                    <a:pt x="471" y="5"/>
                  </a:lnTo>
                  <a:lnTo>
                    <a:pt x="469" y="7"/>
                  </a:lnTo>
                  <a:lnTo>
                    <a:pt x="466" y="9"/>
                  </a:lnTo>
                  <a:lnTo>
                    <a:pt x="464" y="11"/>
                  </a:lnTo>
                  <a:lnTo>
                    <a:pt x="462" y="13"/>
                  </a:lnTo>
                  <a:lnTo>
                    <a:pt x="459" y="16"/>
                  </a:lnTo>
                  <a:lnTo>
                    <a:pt x="457" y="18"/>
                  </a:lnTo>
                  <a:lnTo>
                    <a:pt x="454" y="20"/>
                  </a:lnTo>
                  <a:lnTo>
                    <a:pt x="452" y="23"/>
                  </a:lnTo>
                  <a:lnTo>
                    <a:pt x="449" y="26"/>
                  </a:lnTo>
                  <a:lnTo>
                    <a:pt x="447" y="29"/>
                  </a:lnTo>
                  <a:lnTo>
                    <a:pt x="444" y="31"/>
                  </a:lnTo>
                  <a:lnTo>
                    <a:pt x="441" y="35"/>
                  </a:lnTo>
                  <a:lnTo>
                    <a:pt x="439" y="38"/>
                  </a:lnTo>
                  <a:lnTo>
                    <a:pt x="436" y="41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1" y="48"/>
                  </a:lnTo>
                  <a:lnTo>
                    <a:pt x="428" y="51"/>
                  </a:lnTo>
                  <a:lnTo>
                    <a:pt x="425" y="55"/>
                  </a:lnTo>
                  <a:lnTo>
                    <a:pt x="423" y="58"/>
                  </a:lnTo>
                  <a:lnTo>
                    <a:pt x="420" y="61"/>
                  </a:lnTo>
                  <a:lnTo>
                    <a:pt x="418" y="65"/>
                  </a:lnTo>
                  <a:lnTo>
                    <a:pt x="416" y="68"/>
                  </a:lnTo>
                  <a:lnTo>
                    <a:pt x="414" y="71"/>
                  </a:lnTo>
                  <a:lnTo>
                    <a:pt x="412" y="74"/>
                  </a:lnTo>
                  <a:lnTo>
                    <a:pt x="410" y="77"/>
                  </a:lnTo>
                  <a:lnTo>
                    <a:pt x="408" y="80"/>
                  </a:lnTo>
                  <a:lnTo>
                    <a:pt x="406" y="84"/>
                  </a:lnTo>
                  <a:lnTo>
                    <a:pt x="404" y="87"/>
                  </a:lnTo>
                  <a:lnTo>
                    <a:pt x="403" y="90"/>
                  </a:lnTo>
                  <a:lnTo>
                    <a:pt x="401" y="93"/>
                  </a:lnTo>
                  <a:lnTo>
                    <a:pt x="400" y="96"/>
                  </a:lnTo>
                  <a:lnTo>
                    <a:pt x="393" y="100"/>
                  </a:lnTo>
                  <a:lnTo>
                    <a:pt x="393" y="100"/>
                  </a:lnTo>
                  <a:lnTo>
                    <a:pt x="390" y="102"/>
                  </a:lnTo>
                  <a:lnTo>
                    <a:pt x="387" y="104"/>
                  </a:lnTo>
                  <a:lnTo>
                    <a:pt x="385" y="106"/>
                  </a:lnTo>
                  <a:lnTo>
                    <a:pt x="384" y="107"/>
                  </a:lnTo>
                  <a:lnTo>
                    <a:pt x="383" y="108"/>
                  </a:lnTo>
                  <a:lnTo>
                    <a:pt x="383" y="108"/>
                  </a:lnTo>
                  <a:lnTo>
                    <a:pt x="382" y="107"/>
                  </a:lnTo>
                  <a:lnTo>
                    <a:pt x="382" y="105"/>
                  </a:lnTo>
                  <a:lnTo>
                    <a:pt x="381" y="103"/>
                  </a:lnTo>
                  <a:lnTo>
                    <a:pt x="380" y="99"/>
                  </a:lnTo>
                  <a:lnTo>
                    <a:pt x="378" y="95"/>
                  </a:lnTo>
                  <a:lnTo>
                    <a:pt x="376" y="90"/>
                  </a:lnTo>
                  <a:lnTo>
                    <a:pt x="376" y="90"/>
                  </a:lnTo>
                  <a:lnTo>
                    <a:pt x="374" y="87"/>
                  </a:lnTo>
                  <a:lnTo>
                    <a:pt x="373" y="84"/>
                  </a:lnTo>
                  <a:lnTo>
                    <a:pt x="372" y="82"/>
                  </a:lnTo>
                  <a:lnTo>
                    <a:pt x="371" y="80"/>
                  </a:lnTo>
                  <a:lnTo>
                    <a:pt x="370" y="78"/>
                  </a:lnTo>
                  <a:lnTo>
                    <a:pt x="368" y="76"/>
                  </a:lnTo>
                  <a:lnTo>
                    <a:pt x="367" y="74"/>
                  </a:lnTo>
                  <a:lnTo>
                    <a:pt x="366" y="73"/>
                  </a:lnTo>
                  <a:lnTo>
                    <a:pt x="366" y="73"/>
                  </a:lnTo>
                  <a:lnTo>
                    <a:pt x="365" y="71"/>
                  </a:lnTo>
                  <a:lnTo>
                    <a:pt x="364" y="70"/>
                  </a:lnTo>
                  <a:lnTo>
                    <a:pt x="363" y="69"/>
                  </a:lnTo>
                  <a:lnTo>
                    <a:pt x="362" y="68"/>
                  </a:lnTo>
                  <a:lnTo>
                    <a:pt x="360" y="67"/>
                  </a:lnTo>
                  <a:lnTo>
                    <a:pt x="359" y="66"/>
                  </a:lnTo>
                  <a:lnTo>
                    <a:pt x="358" y="66"/>
                  </a:lnTo>
                  <a:lnTo>
                    <a:pt x="357" y="65"/>
                  </a:lnTo>
                  <a:lnTo>
                    <a:pt x="357" y="65"/>
                  </a:lnTo>
                  <a:lnTo>
                    <a:pt x="358" y="64"/>
                  </a:lnTo>
                  <a:lnTo>
                    <a:pt x="359" y="63"/>
                  </a:lnTo>
                  <a:lnTo>
                    <a:pt x="360" y="62"/>
                  </a:lnTo>
                  <a:lnTo>
                    <a:pt x="361" y="61"/>
                  </a:lnTo>
                  <a:lnTo>
                    <a:pt x="362" y="60"/>
                  </a:lnTo>
                  <a:lnTo>
                    <a:pt x="363" y="60"/>
                  </a:lnTo>
                  <a:lnTo>
                    <a:pt x="364" y="59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7" y="57"/>
                  </a:lnTo>
                  <a:lnTo>
                    <a:pt x="368" y="57"/>
                  </a:lnTo>
                  <a:lnTo>
                    <a:pt x="369" y="57"/>
                  </a:lnTo>
                  <a:lnTo>
                    <a:pt x="370" y="56"/>
                  </a:lnTo>
                  <a:lnTo>
                    <a:pt x="371" y="56"/>
                  </a:lnTo>
                  <a:lnTo>
                    <a:pt x="372" y="56"/>
                  </a:lnTo>
                  <a:lnTo>
                    <a:pt x="373" y="56"/>
                  </a:lnTo>
                  <a:lnTo>
                    <a:pt x="373" y="56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5" y="56"/>
                  </a:lnTo>
                  <a:lnTo>
                    <a:pt x="376" y="57"/>
                  </a:lnTo>
                  <a:lnTo>
                    <a:pt x="377" y="57"/>
                  </a:lnTo>
                  <a:lnTo>
                    <a:pt x="377" y="58"/>
                  </a:lnTo>
                  <a:lnTo>
                    <a:pt x="378" y="58"/>
                  </a:lnTo>
                  <a:lnTo>
                    <a:pt x="379" y="59"/>
                  </a:lnTo>
                  <a:lnTo>
                    <a:pt x="380" y="60"/>
                  </a:lnTo>
                  <a:lnTo>
                    <a:pt x="381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6"/>
                  </a:lnTo>
                  <a:lnTo>
                    <a:pt x="385" y="67"/>
                  </a:lnTo>
                  <a:lnTo>
                    <a:pt x="386" y="69"/>
                  </a:lnTo>
                  <a:lnTo>
                    <a:pt x="387" y="71"/>
                  </a:lnTo>
                  <a:lnTo>
                    <a:pt x="388" y="73"/>
                  </a:lnTo>
                  <a:lnTo>
                    <a:pt x="390" y="79"/>
                  </a:lnTo>
                  <a:lnTo>
                    <a:pt x="390" y="79"/>
                  </a:lnTo>
                  <a:lnTo>
                    <a:pt x="392" y="76"/>
                  </a:lnTo>
                  <a:lnTo>
                    <a:pt x="394" y="73"/>
                  </a:lnTo>
                  <a:lnTo>
                    <a:pt x="396" y="70"/>
                  </a:lnTo>
                  <a:lnTo>
                    <a:pt x="398" y="67"/>
                  </a:lnTo>
                  <a:lnTo>
                    <a:pt x="400" y="64"/>
                  </a:lnTo>
                  <a:lnTo>
                    <a:pt x="402" y="62"/>
                  </a:lnTo>
                  <a:lnTo>
                    <a:pt x="404" y="59"/>
                  </a:lnTo>
                  <a:lnTo>
                    <a:pt x="406" y="56"/>
                  </a:lnTo>
                  <a:lnTo>
                    <a:pt x="409" y="53"/>
                  </a:lnTo>
                  <a:lnTo>
                    <a:pt x="411" y="50"/>
                  </a:lnTo>
                  <a:lnTo>
                    <a:pt x="414" y="47"/>
                  </a:lnTo>
                  <a:lnTo>
                    <a:pt x="416" y="45"/>
                  </a:lnTo>
                  <a:lnTo>
                    <a:pt x="419" y="42"/>
                  </a:lnTo>
                  <a:lnTo>
                    <a:pt x="421" y="39"/>
                  </a:lnTo>
                  <a:lnTo>
                    <a:pt x="424" y="36"/>
                  </a:lnTo>
                  <a:lnTo>
                    <a:pt x="427" y="33"/>
                  </a:lnTo>
                  <a:lnTo>
                    <a:pt x="427" y="33"/>
                  </a:lnTo>
                  <a:lnTo>
                    <a:pt x="430" y="31"/>
                  </a:lnTo>
                  <a:lnTo>
                    <a:pt x="432" y="28"/>
                  </a:lnTo>
                  <a:lnTo>
                    <a:pt x="435" y="26"/>
                  </a:lnTo>
                  <a:lnTo>
                    <a:pt x="438" y="23"/>
                  </a:lnTo>
                  <a:lnTo>
                    <a:pt x="441" y="21"/>
                  </a:lnTo>
                  <a:lnTo>
                    <a:pt x="443" y="18"/>
                  </a:lnTo>
                  <a:lnTo>
                    <a:pt x="446" y="16"/>
                  </a:lnTo>
                  <a:lnTo>
                    <a:pt x="449" y="14"/>
                  </a:lnTo>
                  <a:lnTo>
                    <a:pt x="452" y="12"/>
                  </a:lnTo>
                  <a:lnTo>
                    <a:pt x="454" y="10"/>
                  </a:lnTo>
                  <a:lnTo>
                    <a:pt x="457" y="8"/>
                  </a:lnTo>
                  <a:lnTo>
                    <a:pt x="460" y="6"/>
                  </a:lnTo>
                  <a:lnTo>
                    <a:pt x="462" y="4"/>
                  </a:lnTo>
                  <a:lnTo>
                    <a:pt x="465" y="3"/>
                  </a:lnTo>
                  <a:lnTo>
                    <a:pt x="468" y="1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36" name="path"/>
            <p:cNvSpPr/>
            <p:nvPr/>
          </p:nvSpPr>
          <p:spPr>
            <a:xfrm>
              <a:off x="1010416" y="0"/>
              <a:ext cx="59225" cy="56701"/>
            </a:xfrm>
            <a:custGeom>
              <a:avLst/>
              <a:gdLst/>
              <a:ahLst/>
              <a:cxnLst/>
              <a:rect l="0" t="0" r="0" b="0"/>
              <a:pathLst>
                <a:path w="93" h="89">
                  <a:moveTo>
                    <a:pt x="46" y="64"/>
                  </a:moveTo>
                  <a:lnTo>
                    <a:pt x="46" y="6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2" y="69"/>
                  </a:lnTo>
                  <a:lnTo>
                    <a:pt x="41" y="72"/>
                  </a:lnTo>
                  <a:lnTo>
                    <a:pt x="39" y="74"/>
                  </a:lnTo>
                  <a:lnTo>
                    <a:pt x="37" y="76"/>
                  </a:lnTo>
                  <a:lnTo>
                    <a:pt x="36" y="78"/>
                  </a:lnTo>
                  <a:lnTo>
                    <a:pt x="34" y="80"/>
                  </a:lnTo>
                  <a:lnTo>
                    <a:pt x="33" y="82"/>
                  </a:lnTo>
                  <a:lnTo>
                    <a:pt x="31" y="83"/>
                  </a:lnTo>
                  <a:lnTo>
                    <a:pt x="30" y="84"/>
                  </a:lnTo>
                  <a:lnTo>
                    <a:pt x="28" y="86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3" y="88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0" y="89"/>
                  </a:lnTo>
                  <a:lnTo>
                    <a:pt x="20" y="89"/>
                  </a:lnTo>
                  <a:lnTo>
                    <a:pt x="19" y="89"/>
                  </a:lnTo>
                  <a:lnTo>
                    <a:pt x="18" y="88"/>
                  </a:lnTo>
                  <a:lnTo>
                    <a:pt x="17" y="88"/>
                  </a:lnTo>
                  <a:lnTo>
                    <a:pt x="15" y="88"/>
                  </a:lnTo>
                  <a:lnTo>
                    <a:pt x="14" y="87"/>
                  </a:lnTo>
                  <a:lnTo>
                    <a:pt x="12" y="86"/>
                  </a:lnTo>
                  <a:lnTo>
                    <a:pt x="11" y="85"/>
                  </a:lnTo>
                  <a:lnTo>
                    <a:pt x="10" y="84"/>
                  </a:lnTo>
                  <a:lnTo>
                    <a:pt x="9" y="83"/>
                  </a:lnTo>
                  <a:lnTo>
                    <a:pt x="7" y="82"/>
                  </a:lnTo>
                  <a:lnTo>
                    <a:pt x="6" y="80"/>
                  </a:lnTo>
                  <a:lnTo>
                    <a:pt x="5" y="79"/>
                  </a:lnTo>
                  <a:lnTo>
                    <a:pt x="3" y="77"/>
                  </a:lnTo>
                  <a:lnTo>
                    <a:pt x="2" y="75"/>
                  </a:lnTo>
                  <a:lnTo>
                    <a:pt x="1" y="7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16" y="65"/>
                  </a:lnTo>
                  <a:lnTo>
                    <a:pt x="18" y="63"/>
                  </a:lnTo>
                  <a:lnTo>
                    <a:pt x="20" y="62"/>
                  </a:lnTo>
                  <a:lnTo>
                    <a:pt x="21" y="60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7" y="54"/>
                  </a:lnTo>
                  <a:lnTo>
                    <a:pt x="29" y="52"/>
                  </a:lnTo>
                  <a:lnTo>
                    <a:pt x="31" y="49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6" y="43"/>
                  </a:lnTo>
                  <a:lnTo>
                    <a:pt x="25" y="41"/>
                  </a:lnTo>
                  <a:lnTo>
                    <a:pt x="23" y="40"/>
                  </a:lnTo>
                  <a:lnTo>
                    <a:pt x="22" y="38"/>
                  </a:lnTo>
                  <a:lnTo>
                    <a:pt x="21" y="36"/>
                  </a:lnTo>
                  <a:lnTo>
                    <a:pt x="20" y="34"/>
                  </a:lnTo>
                  <a:lnTo>
                    <a:pt x="19" y="33"/>
                  </a:lnTo>
                  <a:lnTo>
                    <a:pt x="18" y="31"/>
                  </a:lnTo>
                  <a:lnTo>
                    <a:pt x="17" y="30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7" y="12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3" y="5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2" y="11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4" y="16"/>
                  </a:lnTo>
                  <a:lnTo>
                    <a:pt x="35" y="18"/>
                  </a:lnTo>
                  <a:lnTo>
                    <a:pt x="36" y="20"/>
                  </a:lnTo>
                  <a:lnTo>
                    <a:pt x="37" y="21"/>
                  </a:lnTo>
                  <a:lnTo>
                    <a:pt x="38" y="23"/>
                  </a:lnTo>
                  <a:lnTo>
                    <a:pt x="39" y="25"/>
                  </a:lnTo>
                  <a:lnTo>
                    <a:pt x="41" y="27"/>
                  </a:lnTo>
                  <a:lnTo>
                    <a:pt x="42" y="28"/>
                  </a:lnTo>
                  <a:lnTo>
                    <a:pt x="45" y="32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9" y="27"/>
                  </a:lnTo>
                  <a:lnTo>
                    <a:pt x="51" y="24"/>
                  </a:lnTo>
                  <a:lnTo>
                    <a:pt x="53" y="22"/>
                  </a:lnTo>
                  <a:lnTo>
                    <a:pt x="55" y="20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60" y="15"/>
                  </a:lnTo>
                  <a:lnTo>
                    <a:pt x="62" y="14"/>
                  </a:lnTo>
                  <a:lnTo>
                    <a:pt x="63" y="13"/>
                  </a:lnTo>
                  <a:lnTo>
                    <a:pt x="65" y="12"/>
                  </a:lnTo>
                  <a:lnTo>
                    <a:pt x="67" y="11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80" y="10"/>
                  </a:lnTo>
                  <a:lnTo>
                    <a:pt x="81" y="10"/>
                  </a:lnTo>
                  <a:lnTo>
                    <a:pt x="82" y="11"/>
                  </a:lnTo>
                  <a:lnTo>
                    <a:pt x="83" y="12"/>
                  </a:lnTo>
                  <a:lnTo>
                    <a:pt x="84" y="13"/>
                  </a:lnTo>
                  <a:lnTo>
                    <a:pt x="85" y="14"/>
                  </a:lnTo>
                  <a:lnTo>
                    <a:pt x="85" y="15"/>
                  </a:lnTo>
                  <a:lnTo>
                    <a:pt x="86" y="16"/>
                  </a:lnTo>
                  <a:lnTo>
                    <a:pt x="87" y="17"/>
                  </a:lnTo>
                  <a:lnTo>
                    <a:pt x="88" y="19"/>
                  </a:lnTo>
                  <a:lnTo>
                    <a:pt x="89" y="21"/>
                  </a:lnTo>
                  <a:lnTo>
                    <a:pt x="89" y="22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89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6" y="24"/>
                  </a:lnTo>
                  <a:lnTo>
                    <a:pt x="85" y="24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2" y="26"/>
                  </a:lnTo>
                  <a:lnTo>
                    <a:pt x="81" y="26"/>
                  </a:lnTo>
                  <a:lnTo>
                    <a:pt x="79" y="27"/>
                  </a:lnTo>
                  <a:lnTo>
                    <a:pt x="77" y="29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3" y="32"/>
                  </a:lnTo>
                  <a:lnTo>
                    <a:pt x="71" y="33"/>
                  </a:lnTo>
                  <a:lnTo>
                    <a:pt x="70" y="35"/>
                  </a:lnTo>
                  <a:lnTo>
                    <a:pt x="68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3" y="42"/>
                  </a:lnTo>
                  <a:lnTo>
                    <a:pt x="62" y="44"/>
                  </a:lnTo>
                  <a:lnTo>
                    <a:pt x="59" y="48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3" y="52"/>
                  </a:lnTo>
                  <a:lnTo>
                    <a:pt x="65" y="54"/>
                  </a:lnTo>
                  <a:lnTo>
                    <a:pt x="67" y="56"/>
                  </a:lnTo>
                  <a:lnTo>
                    <a:pt x="69" y="57"/>
                  </a:lnTo>
                  <a:lnTo>
                    <a:pt x="71" y="58"/>
                  </a:lnTo>
                  <a:lnTo>
                    <a:pt x="73" y="60"/>
                  </a:lnTo>
                  <a:lnTo>
                    <a:pt x="75" y="61"/>
                  </a:lnTo>
                  <a:lnTo>
                    <a:pt x="77" y="62"/>
                  </a:lnTo>
                  <a:lnTo>
                    <a:pt x="79" y="63"/>
                  </a:lnTo>
                  <a:lnTo>
                    <a:pt x="81" y="63"/>
                  </a:lnTo>
                  <a:lnTo>
                    <a:pt x="83" y="64"/>
                  </a:lnTo>
                  <a:lnTo>
                    <a:pt x="85" y="65"/>
                  </a:lnTo>
                  <a:lnTo>
                    <a:pt x="87" y="65"/>
                  </a:lnTo>
                  <a:lnTo>
                    <a:pt x="89" y="65"/>
                  </a:lnTo>
                  <a:lnTo>
                    <a:pt x="91" y="66"/>
                  </a:lnTo>
                  <a:lnTo>
                    <a:pt x="93" y="66"/>
                  </a:lnTo>
                  <a:lnTo>
                    <a:pt x="93" y="66"/>
                  </a:lnTo>
                  <a:lnTo>
                    <a:pt x="92" y="68"/>
                  </a:lnTo>
                  <a:lnTo>
                    <a:pt x="91" y="70"/>
                  </a:lnTo>
                  <a:lnTo>
                    <a:pt x="89" y="72"/>
                  </a:lnTo>
                  <a:lnTo>
                    <a:pt x="88" y="74"/>
                  </a:lnTo>
                  <a:lnTo>
                    <a:pt x="87" y="75"/>
                  </a:lnTo>
                  <a:lnTo>
                    <a:pt x="86" y="77"/>
                  </a:lnTo>
                  <a:lnTo>
                    <a:pt x="85" y="78"/>
                  </a:lnTo>
                  <a:lnTo>
                    <a:pt x="84" y="79"/>
                  </a:lnTo>
                  <a:lnTo>
                    <a:pt x="83" y="80"/>
                  </a:lnTo>
                  <a:lnTo>
                    <a:pt x="82" y="81"/>
                  </a:lnTo>
                  <a:lnTo>
                    <a:pt x="80" y="82"/>
                  </a:lnTo>
                  <a:lnTo>
                    <a:pt x="79" y="83"/>
                  </a:lnTo>
                  <a:lnTo>
                    <a:pt x="78" y="83"/>
                  </a:lnTo>
                  <a:lnTo>
                    <a:pt x="77" y="83"/>
                  </a:lnTo>
                  <a:lnTo>
                    <a:pt x="76" y="84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4" y="84"/>
                  </a:lnTo>
                  <a:lnTo>
                    <a:pt x="72" y="83"/>
                  </a:lnTo>
                  <a:lnTo>
                    <a:pt x="71" y="83"/>
                  </a:lnTo>
                  <a:lnTo>
                    <a:pt x="70" y="83"/>
                  </a:lnTo>
                  <a:lnTo>
                    <a:pt x="69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4" y="80"/>
                  </a:lnTo>
                  <a:lnTo>
                    <a:pt x="63" y="79"/>
                  </a:lnTo>
                  <a:lnTo>
                    <a:pt x="61" y="78"/>
                  </a:lnTo>
                  <a:lnTo>
                    <a:pt x="59" y="76"/>
                  </a:lnTo>
                  <a:lnTo>
                    <a:pt x="57" y="75"/>
                  </a:lnTo>
                  <a:lnTo>
                    <a:pt x="56" y="74"/>
                  </a:lnTo>
                  <a:lnTo>
                    <a:pt x="54" y="72"/>
                  </a:lnTo>
                  <a:lnTo>
                    <a:pt x="52" y="70"/>
                  </a:lnTo>
                  <a:lnTo>
                    <a:pt x="50" y="68"/>
                  </a:lnTo>
                  <a:lnTo>
                    <a:pt x="46" y="64"/>
                  </a:lnTo>
                  <a:close/>
                </a:path>
              </a:pathLst>
            </a:custGeom>
            <a:solidFill>
              <a:srgbClr val="DC000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737" name="picture 273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7923554" y="1952235"/>
            <a:ext cx="679705" cy="97882"/>
          </a:xfrm>
          <a:prstGeom prst="rect">
            <a:avLst/>
          </a:prstGeom>
        </p:spPr>
      </p:pic>
      <p:pic>
        <p:nvPicPr>
          <p:cNvPr id="2738" name="picture 273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7923554" y="2226490"/>
            <a:ext cx="679705" cy="97882"/>
          </a:xfrm>
          <a:prstGeom prst="rect">
            <a:avLst/>
          </a:prstGeom>
        </p:spPr>
      </p:pic>
      <p:pic>
        <p:nvPicPr>
          <p:cNvPr id="2739" name="picture 273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6389785" y="1721010"/>
            <a:ext cx="6350" cy="33550"/>
          </a:xfrm>
          <a:prstGeom prst="rect">
            <a:avLst/>
          </a:prstGeom>
        </p:spPr>
      </p:pic>
      <p:pic>
        <p:nvPicPr>
          <p:cNvPr id="2740" name="picture 274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6391564" y="1719222"/>
            <a:ext cx="660918" cy="6350"/>
          </a:xfrm>
          <a:prstGeom prst="rect">
            <a:avLst/>
          </a:prstGeom>
        </p:spPr>
      </p:pic>
      <p:sp>
        <p:nvSpPr>
          <p:cNvPr id="2741" name="path"/>
          <p:cNvSpPr/>
          <p:nvPr/>
        </p:nvSpPr>
        <p:spPr>
          <a:xfrm>
            <a:off x="6376092" y="1705623"/>
            <a:ext cx="28026" cy="27998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2" y="19"/>
                </a:moveTo>
                <a:cubicBezTo>
                  <a:pt x="2" y="32"/>
                  <a:pt x="10" y="41"/>
                  <a:pt x="19" y="41"/>
                </a:cubicBezTo>
                <a:cubicBezTo>
                  <a:pt x="33" y="41"/>
                  <a:pt x="41" y="32"/>
                  <a:pt x="41" y="19"/>
                </a:cubicBezTo>
                <a:cubicBezTo>
                  <a:pt x="41" y="10"/>
                  <a:pt x="33" y="2"/>
                  <a:pt x="19" y="2"/>
                </a:cubicBezTo>
                <a:cubicBezTo>
                  <a:pt x="10" y="2"/>
                  <a:pt x="2" y="10"/>
                  <a:pt x="2" y="19"/>
                </a:cubicBezTo>
              </a:path>
            </a:pathLst>
          </a:custGeom>
          <a:solidFill>
            <a:srgbClr val="002960">
              <a:alpha val="100000"/>
            </a:srgbClr>
          </a:solidFill>
          <a:ln w="278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42" name="path"/>
          <p:cNvSpPr/>
          <p:nvPr/>
        </p:nvSpPr>
        <p:spPr>
          <a:xfrm>
            <a:off x="7037140" y="1705623"/>
            <a:ext cx="27895" cy="27998"/>
          </a:xfrm>
          <a:custGeom>
            <a:avLst/>
            <a:gdLst/>
            <a:ahLst/>
            <a:cxnLst/>
            <a:rect l="0" t="0" r="0" b="0"/>
            <a:pathLst>
              <a:path w="43" h="44">
                <a:moveTo>
                  <a:pt x="2" y="19"/>
                </a:moveTo>
                <a:cubicBezTo>
                  <a:pt x="2" y="32"/>
                  <a:pt x="10" y="41"/>
                  <a:pt x="19" y="41"/>
                </a:cubicBezTo>
                <a:cubicBezTo>
                  <a:pt x="32" y="41"/>
                  <a:pt x="41" y="32"/>
                  <a:pt x="41" y="19"/>
                </a:cubicBezTo>
                <a:cubicBezTo>
                  <a:pt x="41" y="10"/>
                  <a:pt x="32" y="2"/>
                  <a:pt x="19" y="2"/>
                </a:cubicBezTo>
                <a:cubicBezTo>
                  <a:pt x="10" y="2"/>
                  <a:pt x="2" y="10"/>
                  <a:pt x="2" y="19"/>
                </a:cubicBezTo>
              </a:path>
            </a:pathLst>
          </a:custGeom>
          <a:solidFill>
            <a:srgbClr val="002960">
              <a:alpha val="100000"/>
            </a:srgbClr>
          </a:solidFill>
          <a:ln w="278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43" name="path"/>
          <p:cNvSpPr/>
          <p:nvPr/>
        </p:nvSpPr>
        <p:spPr>
          <a:xfrm>
            <a:off x="6390940" y="1719206"/>
            <a:ext cx="661796" cy="3581"/>
          </a:xfrm>
          <a:custGeom>
            <a:avLst/>
            <a:gdLst/>
            <a:ahLst/>
            <a:cxnLst/>
            <a:rect l="0" t="0" r="0" b="0"/>
            <a:pathLst>
              <a:path w="1042" h="5">
                <a:moveTo>
                  <a:pt x="0" y="2"/>
                </a:moveTo>
                <a:lnTo>
                  <a:pt x="1042" y="2"/>
                </a:lnTo>
              </a:path>
            </a:pathLst>
          </a:custGeom>
          <a:noFill/>
          <a:ln w="3585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86" name="group 586"/>
          <p:cNvGrpSpPr/>
          <p:nvPr/>
        </p:nvGrpSpPr>
        <p:grpSpPr>
          <a:xfrm rot="21600000">
            <a:off x="6407495" y="1680871"/>
            <a:ext cx="623619" cy="97882"/>
            <a:chOff x="0" y="0"/>
            <a:chExt cx="623619" cy="97882"/>
          </a:xfrm>
        </p:grpSpPr>
        <p:sp>
          <p:nvSpPr>
            <p:cNvPr id="2744" name="path"/>
            <p:cNvSpPr/>
            <p:nvPr/>
          </p:nvSpPr>
          <p:spPr>
            <a:xfrm>
              <a:off x="0" y="0"/>
              <a:ext cx="250078" cy="97882"/>
            </a:xfrm>
            <a:custGeom>
              <a:avLst/>
              <a:gdLst/>
              <a:ahLst/>
              <a:cxnLst/>
              <a:rect l="0" t="0" r="0" b="0"/>
              <a:pathLst>
                <a:path w="393" h="154">
                  <a:moveTo>
                    <a:pt x="2" y="151"/>
                  </a:moveTo>
                  <a:lnTo>
                    <a:pt x="197" y="151"/>
                  </a:lnTo>
                  <a:lnTo>
                    <a:pt x="197" y="2"/>
                  </a:lnTo>
                  <a:lnTo>
                    <a:pt x="2" y="2"/>
                  </a:lnTo>
                  <a:lnTo>
                    <a:pt x="2" y="151"/>
                  </a:lnTo>
                  <a:close/>
                </a:path>
                <a:path w="393" h="154">
                  <a:moveTo>
                    <a:pt x="197" y="151"/>
                  </a:moveTo>
                  <a:lnTo>
                    <a:pt x="391" y="151"/>
                  </a:lnTo>
                  <a:lnTo>
                    <a:pt x="391" y="2"/>
                  </a:lnTo>
                  <a:lnTo>
                    <a:pt x="197" y="2"/>
                  </a:lnTo>
                  <a:lnTo>
                    <a:pt x="197" y="15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2786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45" name="path"/>
            <p:cNvSpPr/>
            <p:nvPr/>
          </p:nvSpPr>
          <p:spPr>
            <a:xfrm>
              <a:off x="247281" y="0"/>
              <a:ext cx="376338" cy="97882"/>
            </a:xfrm>
            <a:custGeom>
              <a:avLst/>
              <a:gdLst/>
              <a:ahLst/>
              <a:cxnLst/>
              <a:rect l="0" t="0" r="0" b="0"/>
              <a:pathLst>
                <a:path w="592" h="154">
                  <a:moveTo>
                    <a:pt x="2" y="151"/>
                  </a:moveTo>
                  <a:lnTo>
                    <a:pt x="201" y="151"/>
                  </a:lnTo>
                  <a:lnTo>
                    <a:pt x="201" y="2"/>
                  </a:lnTo>
                  <a:lnTo>
                    <a:pt x="2" y="2"/>
                  </a:lnTo>
                  <a:lnTo>
                    <a:pt x="2" y="151"/>
                  </a:lnTo>
                  <a:close/>
                  <a:moveTo>
                    <a:pt x="201" y="151"/>
                  </a:moveTo>
                  <a:lnTo>
                    <a:pt x="395" y="151"/>
                  </a:lnTo>
                  <a:lnTo>
                    <a:pt x="395" y="2"/>
                  </a:lnTo>
                  <a:lnTo>
                    <a:pt x="201" y="2"/>
                  </a:lnTo>
                  <a:lnTo>
                    <a:pt x="201" y="151"/>
                  </a:lnTo>
                  <a:close/>
                  <a:moveTo>
                    <a:pt x="395" y="151"/>
                  </a:moveTo>
                  <a:lnTo>
                    <a:pt x="590" y="151"/>
                  </a:lnTo>
                  <a:lnTo>
                    <a:pt x="590" y="2"/>
                  </a:lnTo>
                  <a:lnTo>
                    <a:pt x="395" y="2"/>
                  </a:lnTo>
                  <a:lnTo>
                    <a:pt x="395" y="151"/>
                  </a:lnTo>
                  <a:close/>
                </a:path>
              </a:pathLst>
            </a:custGeom>
            <a:noFill/>
            <a:ln w="278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746" name="picture 2746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6389785" y="2263731"/>
            <a:ext cx="6350" cy="39225"/>
          </a:xfrm>
          <a:prstGeom prst="rect">
            <a:avLst/>
          </a:prstGeom>
        </p:spPr>
      </p:pic>
      <p:pic>
        <p:nvPicPr>
          <p:cNvPr id="2747" name="picture 2747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6391564" y="2261944"/>
            <a:ext cx="660918" cy="6350"/>
          </a:xfrm>
          <a:prstGeom prst="rect">
            <a:avLst/>
          </a:prstGeom>
        </p:spPr>
      </p:pic>
      <p:sp>
        <p:nvSpPr>
          <p:cNvPr id="2748" name="path"/>
          <p:cNvSpPr/>
          <p:nvPr/>
        </p:nvSpPr>
        <p:spPr>
          <a:xfrm>
            <a:off x="6376092" y="2248344"/>
            <a:ext cx="28026" cy="27998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2" y="19"/>
                </a:moveTo>
                <a:cubicBezTo>
                  <a:pt x="2" y="33"/>
                  <a:pt x="10" y="41"/>
                  <a:pt x="19" y="41"/>
                </a:cubicBezTo>
                <a:cubicBezTo>
                  <a:pt x="33" y="41"/>
                  <a:pt x="41" y="33"/>
                  <a:pt x="41" y="19"/>
                </a:cubicBezTo>
                <a:cubicBezTo>
                  <a:pt x="41" y="11"/>
                  <a:pt x="33" y="2"/>
                  <a:pt x="19" y="2"/>
                </a:cubicBezTo>
                <a:cubicBezTo>
                  <a:pt x="10" y="2"/>
                  <a:pt x="2" y="11"/>
                  <a:pt x="2" y="19"/>
                </a:cubicBezTo>
              </a:path>
            </a:pathLst>
          </a:custGeom>
          <a:solidFill>
            <a:srgbClr val="002960">
              <a:alpha val="100000"/>
            </a:srgbClr>
          </a:solidFill>
          <a:ln w="278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49" name="path"/>
          <p:cNvSpPr/>
          <p:nvPr/>
        </p:nvSpPr>
        <p:spPr>
          <a:xfrm>
            <a:off x="7037140" y="2248344"/>
            <a:ext cx="27895" cy="27998"/>
          </a:xfrm>
          <a:custGeom>
            <a:avLst/>
            <a:gdLst/>
            <a:ahLst/>
            <a:cxnLst/>
            <a:rect l="0" t="0" r="0" b="0"/>
            <a:pathLst>
              <a:path w="43" h="44">
                <a:moveTo>
                  <a:pt x="2" y="19"/>
                </a:moveTo>
                <a:cubicBezTo>
                  <a:pt x="2" y="33"/>
                  <a:pt x="10" y="41"/>
                  <a:pt x="19" y="41"/>
                </a:cubicBezTo>
                <a:cubicBezTo>
                  <a:pt x="32" y="41"/>
                  <a:pt x="41" y="33"/>
                  <a:pt x="41" y="19"/>
                </a:cubicBezTo>
                <a:cubicBezTo>
                  <a:pt x="41" y="11"/>
                  <a:pt x="32" y="2"/>
                  <a:pt x="19" y="2"/>
                </a:cubicBezTo>
                <a:cubicBezTo>
                  <a:pt x="10" y="2"/>
                  <a:pt x="2" y="11"/>
                  <a:pt x="2" y="19"/>
                </a:cubicBezTo>
              </a:path>
            </a:pathLst>
          </a:custGeom>
          <a:solidFill>
            <a:srgbClr val="002960">
              <a:alpha val="100000"/>
            </a:srgbClr>
          </a:solidFill>
          <a:ln w="278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50" name="path"/>
          <p:cNvSpPr/>
          <p:nvPr/>
        </p:nvSpPr>
        <p:spPr>
          <a:xfrm>
            <a:off x="6390940" y="2259957"/>
            <a:ext cx="661796" cy="3581"/>
          </a:xfrm>
          <a:custGeom>
            <a:avLst/>
            <a:gdLst/>
            <a:ahLst/>
            <a:cxnLst/>
            <a:rect l="0" t="0" r="0" b="0"/>
            <a:pathLst>
              <a:path w="1042" h="5">
                <a:moveTo>
                  <a:pt x="0" y="2"/>
                </a:moveTo>
                <a:lnTo>
                  <a:pt x="1042" y="2"/>
                </a:lnTo>
              </a:path>
            </a:pathLst>
          </a:custGeom>
          <a:noFill/>
          <a:ln w="3585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88" name="group 588"/>
          <p:cNvGrpSpPr/>
          <p:nvPr/>
        </p:nvGrpSpPr>
        <p:grpSpPr>
          <a:xfrm rot="21600000">
            <a:off x="6407495" y="2226490"/>
            <a:ext cx="623589" cy="97882"/>
            <a:chOff x="0" y="0"/>
            <a:chExt cx="623589" cy="97882"/>
          </a:xfrm>
        </p:grpSpPr>
        <p:sp>
          <p:nvSpPr>
            <p:cNvPr id="2751" name="path"/>
            <p:cNvSpPr/>
            <p:nvPr/>
          </p:nvSpPr>
          <p:spPr>
            <a:xfrm>
              <a:off x="0" y="0"/>
              <a:ext cx="64589" cy="97882"/>
            </a:xfrm>
            <a:custGeom>
              <a:avLst/>
              <a:gdLst/>
              <a:ahLst/>
              <a:cxnLst/>
              <a:rect l="0" t="0" r="0" b="0"/>
              <a:pathLst>
                <a:path w="101" h="154">
                  <a:moveTo>
                    <a:pt x="2" y="151"/>
                  </a:moveTo>
                  <a:lnTo>
                    <a:pt x="50" y="151"/>
                  </a:lnTo>
                  <a:lnTo>
                    <a:pt x="50" y="2"/>
                  </a:lnTo>
                  <a:lnTo>
                    <a:pt x="2" y="2"/>
                  </a:lnTo>
                  <a:lnTo>
                    <a:pt x="2" y="151"/>
                  </a:lnTo>
                  <a:close/>
                  <a:moveTo>
                    <a:pt x="50" y="151"/>
                  </a:moveTo>
                  <a:lnTo>
                    <a:pt x="99" y="151"/>
                  </a:lnTo>
                  <a:lnTo>
                    <a:pt x="99" y="2"/>
                  </a:lnTo>
                  <a:lnTo>
                    <a:pt x="50" y="2"/>
                  </a:lnTo>
                  <a:lnTo>
                    <a:pt x="50" y="151"/>
                  </a:lnTo>
                  <a:close/>
                </a:path>
              </a:pathLst>
            </a:custGeom>
            <a:noFill/>
            <a:ln w="278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52" name="path"/>
            <p:cNvSpPr/>
            <p:nvPr/>
          </p:nvSpPr>
          <p:spPr>
            <a:xfrm>
              <a:off x="61791" y="0"/>
              <a:ext cx="252875" cy="97882"/>
            </a:xfrm>
            <a:custGeom>
              <a:avLst/>
              <a:gdLst/>
              <a:ahLst/>
              <a:cxnLst/>
              <a:rect l="0" t="0" r="0" b="0"/>
              <a:pathLst>
                <a:path w="398" h="154">
                  <a:moveTo>
                    <a:pt x="2" y="151"/>
                  </a:moveTo>
                  <a:lnTo>
                    <a:pt x="50" y="151"/>
                  </a:lnTo>
                  <a:lnTo>
                    <a:pt x="50" y="2"/>
                  </a:lnTo>
                  <a:lnTo>
                    <a:pt x="2" y="2"/>
                  </a:lnTo>
                  <a:lnTo>
                    <a:pt x="2" y="151"/>
                  </a:lnTo>
                  <a:close/>
                </a:path>
                <a:path w="398" h="154">
                  <a:moveTo>
                    <a:pt x="50" y="151"/>
                  </a:moveTo>
                  <a:lnTo>
                    <a:pt x="99" y="151"/>
                  </a:lnTo>
                  <a:lnTo>
                    <a:pt x="99" y="2"/>
                  </a:lnTo>
                  <a:lnTo>
                    <a:pt x="50" y="2"/>
                  </a:lnTo>
                  <a:lnTo>
                    <a:pt x="50" y="151"/>
                  </a:lnTo>
                  <a:close/>
                </a:path>
                <a:path w="398" h="154">
                  <a:moveTo>
                    <a:pt x="99" y="151"/>
                  </a:moveTo>
                  <a:lnTo>
                    <a:pt x="148" y="151"/>
                  </a:lnTo>
                  <a:lnTo>
                    <a:pt x="148" y="2"/>
                  </a:lnTo>
                  <a:lnTo>
                    <a:pt x="99" y="2"/>
                  </a:lnTo>
                  <a:lnTo>
                    <a:pt x="99" y="151"/>
                  </a:lnTo>
                  <a:close/>
                </a:path>
                <a:path w="398" h="154">
                  <a:moveTo>
                    <a:pt x="148" y="151"/>
                  </a:moveTo>
                  <a:lnTo>
                    <a:pt x="197" y="151"/>
                  </a:lnTo>
                  <a:lnTo>
                    <a:pt x="197" y="2"/>
                  </a:lnTo>
                  <a:lnTo>
                    <a:pt x="148" y="2"/>
                  </a:lnTo>
                  <a:lnTo>
                    <a:pt x="148" y="151"/>
                  </a:lnTo>
                  <a:close/>
                </a:path>
                <a:path w="398" h="154">
                  <a:moveTo>
                    <a:pt x="197" y="151"/>
                  </a:moveTo>
                  <a:lnTo>
                    <a:pt x="245" y="151"/>
                  </a:lnTo>
                  <a:lnTo>
                    <a:pt x="245" y="2"/>
                  </a:lnTo>
                  <a:lnTo>
                    <a:pt x="197" y="2"/>
                  </a:lnTo>
                  <a:lnTo>
                    <a:pt x="197" y="151"/>
                  </a:lnTo>
                  <a:close/>
                </a:path>
                <a:path w="398" h="154">
                  <a:moveTo>
                    <a:pt x="245" y="151"/>
                  </a:moveTo>
                  <a:lnTo>
                    <a:pt x="294" y="151"/>
                  </a:lnTo>
                  <a:lnTo>
                    <a:pt x="294" y="2"/>
                  </a:lnTo>
                  <a:lnTo>
                    <a:pt x="245" y="2"/>
                  </a:lnTo>
                  <a:lnTo>
                    <a:pt x="245" y="151"/>
                  </a:lnTo>
                  <a:close/>
                </a:path>
                <a:path w="398" h="154">
                  <a:moveTo>
                    <a:pt x="294" y="151"/>
                  </a:moveTo>
                  <a:lnTo>
                    <a:pt x="342" y="151"/>
                  </a:lnTo>
                  <a:lnTo>
                    <a:pt x="342" y="2"/>
                  </a:lnTo>
                  <a:lnTo>
                    <a:pt x="294" y="2"/>
                  </a:lnTo>
                  <a:lnTo>
                    <a:pt x="294" y="151"/>
                  </a:lnTo>
                  <a:close/>
                </a:path>
                <a:path w="398" h="154">
                  <a:moveTo>
                    <a:pt x="342" y="151"/>
                  </a:moveTo>
                  <a:lnTo>
                    <a:pt x="396" y="151"/>
                  </a:lnTo>
                  <a:lnTo>
                    <a:pt x="396" y="2"/>
                  </a:lnTo>
                  <a:lnTo>
                    <a:pt x="342" y="2"/>
                  </a:lnTo>
                  <a:lnTo>
                    <a:pt x="342" y="15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2786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53" name="path"/>
            <p:cNvSpPr/>
            <p:nvPr/>
          </p:nvSpPr>
          <p:spPr>
            <a:xfrm>
              <a:off x="311867" y="0"/>
              <a:ext cx="311722" cy="97882"/>
            </a:xfrm>
            <a:custGeom>
              <a:avLst/>
              <a:gdLst/>
              <a:ahLst/>
              <a:cxnLst/>
              <a:rect l="0" t="0" r="0" b="0"/>
              <a:pathLst>
                <a:path w="490" h="154">
                  <a:moveTo>
                    <a:pt x="2" y="151"/>
                  </a:moveTo>
                  <a:lnTo>
                    <a:pt x="50" y="151"/>
                  </a:lnTo>
                  <a:lnTo>
                    <a:pt x="50" y="2"/>
                  </a:lnTo>
                  <a:lnTo>
                    <a:pt x="2" y="2"/>
                  </a:lnTo>
                  <a:lnTo>
                    <a:pt x="2" y="151"/>
                  </a:lnTo>
                  <a:close/>
                  <a:moveTo>
                    <a:pt x="50" y="151"/>
                  </a:moveTo>
                  <a:lnTo>
                    <a:pt x="99" y="151"/>
                  </a:lnTo>
                  <a:lnTo>
                    <a:pt x="99" y="2"/>
                  </a:lnTo>
                  <a:lnTo>
                    <a:pt x="50" y="2"/>
                  </a:lnTo>
                  <a:lnTo>
                    <a:pt x="50" y="151"/>
                  </a:lnTo>
                  <a:close/>
                  <a:moveTo>
                    <a:pt x="99" y="151"/>
                  </a:moveTo>
                  <a:lnTo>
                    <a:pt x="148" y="151"/>
                  </a:lnTo>
                  <a:lnTo>
                    <a:pt x="148" y="2"/>
                  </a:lnTo>
                  <a:lnTo>
                    <a:pt x="99" y="2"/>
                  </a:lnTo>
                  <a:lnTo>
                    <a:pt x="99" y="151"/>
                  </a:lnTo>
                  <a:close/>
                  <a:moveTo>
                    <a:pt x="148" y="151"/>
                  </a:moveTo>
                  <a:lnTo>
                    <a:pt x="196" y="151"/>
                  </a:lnTo>
                  <a:lnTo>
                    <a:pt x="196" y="2"/>
                  </a:lnTo>
                  <a:lnTo>
                    <a:pt x="148" y="2"/>
                  </a:lnTo>
                  <a:lnTo>
                    <a:pt x="148" y="151"/>
                  </a:lnTo>
                  <a:close/>
                  <a:moveTo>
                    <a:pt x="196" y="151"/>
                  </a:moveTo>
                  <a:lnTo>
                    <a:pt x="245" y="151"/>
                  </a:lnTo>
                  <a:lnTo>
                    <a:pt x="245" y="2"/>
                  </a:lnTo>
                  <a:lnTo>
                    <a:pt x="196" y="2"/>
                  </a:lnTo>
                  <a:lnTo>
                    <a:pt x="196" y="151"/>
                  </a:lnTo>
                  <a:close/>
                  <a:moveTo>
                    <a:pt x="245" y="151"/>
                  </a:moveTo>
                  <a:lnTo>
                    <a:pt x="294" y="151"/>
                  </a:lnTo>
                  <a:lnTo>
                    <a:pt x="294" y="2"/>
                  </a:lnTo>
                  <a:lnTo>
                    <a:pt x="245" y="2"/>
                  </a:lnTo>
                  <a:lnTo>
                    <a:pt x="245" y="151"/>
                  </a:lnTo>
                  <a:close/>
                  <a:moveTo>
                    <a:pt x="294" y="151"/>
                  </a:moveTo>
                  <a:lnTo>
                    <a:pt x="342" y="151"/>
                  </a:lnTo>
                  <a:lnTo>
                    <a:pt x="342" y="2"/>
                  </a:lnTo>
                  <a:lnTo>
                    <a:pt x="294" y="2"/>
                  </a:lnTo>
                  <a:lnTo>
                    <a:pt x="294" y="151"/>
                  </a:lnTo>
                  <a:close/>
                  <a:moveTo>
                    <a:pt x="342" y="151"/>
                  </a:moveTo>
                  <a:lnTo>
                    <a:pt x="391" y="151"/>
                  </a:lnTo>
                  <a:lnTo>
                    <a:pt x="391" y="2"/>
                  </a:lnTo>
                  <a:lnTo>
                    <a:pt x="342" y="2"/>
                  </a:lnTo>
                  <a:lnTo>
                    <a:pt x="342" y="151"/>
                  </a:lnTo>
                  <a:close/>
                  <a:moveTo>
                    <a:pt x="391" y="151"/>
                  </a:moveTo>
                  <a:lnTo>
                    <a:pt x="440" y="151"/>
                  </a:lnTo>
                  <a:lnTo>
                    <a:pt x="440" y="2"/>
                  </a:lnTo>
                  <a:lnTo>
                    <a:pt x="391" y="2"/>
                  </a:lnTo>
                  <a:lnTo>
                    <a:pt x="391" y="151"/>
                  </a:lnTo>
                  <a:close/>
                  <a:moveTo>
                    <a:pt x="440" y="151"/>
                  </a:moveTo>
                  <a:lnTo>
                    <a:pt x="488" y="151"/>
                  </a:lnTo>
                  <a:lnTo>
                    <a:pt x="488" y="2"/>
                  </a:lnTo>
                  <a:lnTo>
                    <a:pt x="440" y="2"/>
                  </a:lnTo>
                  <a:lnTo>
                    <a:pt x="440" y="151"/>
                  </a:lnTo>
                  <a:close/>
                </a:path>
              </a:pathLst>
            </a:custGeom>
            <a:noFill/>
            <a:ln w="278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754" name="picture 2754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7152533" y="2263731"/>
            <a:ext cx="6350" cy="39225"/>
          </a:xfrm>
          <a:prstGeom prst="rect">
            <a:avLst/>
          </a:prstGeom>
        </p:spPr>
      </p:pic>
      <p:pic>
        <p:nvPicPr>
          <p:cNvPr id="2755" name="picture 2755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21600000">
            <a:off x="7154312" y="2261944"/>
            <a:ext cx="666475" cy="6350"/>
          </a:xfrm>
          <a:prstGeom prst="rect">
            <a:avLst/>
          </a:prstGeom>
        </p:spPr>
      </p:pic>
      <p:sp>
        <p:nvSpPr>
          <p:cNvPr id="2756" name="path"/>
          <p:cNvSpPr/>
          <p:nvPr/>
        </p:nvSpPr>
        <p:spPr>
          <a:xfrm>
            <a:off x="7805445" y="2248344"/>
            <a:ext cx="28044" cy="27998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2" y="19"/>
                </a:moveTo>
                <a:cubicBezTo>
                  <a:pt x="2" y="33"/>
                  <a:pt x="11" y="41"/>
                  <a:pt x="19" y="41"/>
                </a:cubicBezTo>
                <a:cubicBezTo>
                  <a:pt x="32" y="41"/>
                  <a:pt x="41" y="33"/>
                  <a:pt x="41" y="19"/>
                </a:cubicBezTo>
                <a:cubicBezTo>
                  <a:pt x="41" y="11"/>
                  <a:pt x="32" y="2"/>
                  <a:pt x="19" y="2"/>
                </a:cubicBezTo>
                <a:cubicBezTo>
                  <a:pt x="11" y="2"/>
                  <a:pt x="2" y="11"/>
                  <a:pt x="2" y="19"/>
                </a:cubicBezTo>
              </a:path>
            </a:pathLst>
          </a:custGeom>
          <a:solidFill>
            <a:srgbClr val="002960">
              <a:alpha val="100000"/>
            </a:srgbClr>
          </a:solidFill>
          <a:ln w="278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57" name="path"/>
          <p:cNvSpPr/>
          <p:nvPr/>
        </p:nvSpPr>
        <p:spPr>
          <a:xfrm>
            <a:off x="7138840" y="2248344"/>
            <a:ext cx="28026" cy="27998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2" y="19"/>
                </a:moveTo>
                <a:cubicBezTo>
                  <a:pt x="2" y="33"/>
                  <a:pt x="10" y="41"/>
                  <a:pt x="19" y="41"/>
                </a:cubicBezTo>
                <a:cubicBezTo>
                  <a:pt x="33" y="41"/>
                  <a:pt x="41" y="33"/>
                  <a:pt x="41" y="19"/>
                </a:cubicBezTo>
                <a:cubicBezTo>
                  <a:pt x="41" y="11"/>
                  <a:pt x="33" y="2"/>
                  <a:pt x="19" y="2"/>
                </a:cubicBezTo>
                <a:cubicBezTo>
                  <a:pt x="10" y="2"/>
                  <a:pt x="2" y="11"/>
                  <a:pt x="2" y="19"/>
                </a:cubicBezTo>
              </a:path>
            </a:pathLst>
          </a:custGeom>
          <a:solidFill>
            <a:srgbClr val="002960">
              <a:alpha val="100000"/>
            </a:srgbClr>
          </a:solidFill>
          <a:ln w="278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58" name="path"/>
          <p:cNvSpPr/>
          <p:nvPr/>
        </p:nvSpPr>
        <p:spPr>
          <a:xfrm>
            <a:off x="7153688" y="2259957"/>
            <a:ext cx="669273" cy="3581"/>
          </a:xfrm>
          <a:custGeom>
            <a:avLst/>
            <a:gdLst/>
            <a:ahLst/>
            <a:cxnLst/>
            <a:rect l="0" t="0" r="0" b="0"/>
            <a:pathLst>
              <a:path w="1053" h="5">
                <a:moveTo>
                  <a:pt x="0" y="2"/>
                </a:moveTo>
                <a:lnTo>
                  <a:pt x="1053" y="2"/>
                </a:lnTo>
              </a:path>
            </a:pathLst>
          </a:custGeom>
          <a:noFill/>
          <a:ln w="3585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90" name="group 590"/>
          <p:cNvGrpSpPr/>
          <p:nvPr/>
        </p:nvGrpSpPr>
        <p:grpSpPr>
          <a:xfrm rot="21600000">
            <a:off x="7175829" y="2226490"/>
            <a:ext cx="618898" cy="97882"/>
            <a:chOff x="0" y="0"/>
            <a:chExt cx="618898" cy="97882"/>
          </a:xfrm>
        </p:grpSpPr>
        <p:sp>
          <p:nvSpPr>
            <p:cNvPr id="2759" name="path"/>
            <p:cNvSpPr/>
            <p:nvPr/>
          </p:nvSpPr>
          <p:spPr>
            <a:xfrm>
              <a:off x="0" y="0"/>
              <a:ext cx="434058" cy="97882"/>
            </a:xfrm>
            <a:custGeom>
              <a:avLst/>
              <a:gdLst/>
              <a:ahLst/>
              <a:cxnLst/>
              <a:rect l="0" t="0" r="0" b="0"/>
              <a:pathLst>
                <a:path w="683" h="154">
                  <a:moveTo>
                    <a:pt x="2" y="151"/>
                  </a:moveTo>
                  <a:lnTo>
                    <a:pt x="50" y="151"/>
                  </a:lnTo>
                  <a:lnTo>
                    <a:pt x="50" y="2"/>
                  </a:lnTo>
                  <a:lnTo>
                    <a:pt x="2" y="2"/>
                  </a:lnTo>
                  <a:lnTo>
                    <a:pt x="2" y="151"/>
                  </a:lnTo>
                  <a:close/>
                  <a:moveTo>
                    <a:pt x="50" y="151"/>
                  </a:moveTo>
                  <a:lnTo>
                    <a:pt x="99" y="151"/>
                  </a:lnTo>
                  <a:lnTo>
                    <a:pt x="99" y="2"/>
                  </a:lnTo>
                  <a:lnTo>
                    <a:pt x="50" y="2"/>
                  </a:lnTo>
                  <a:lnTo>
                    <a:pt x="50" y="151"/>
                  </a:lnTo>
                  <a:close/>
                  <a:moveTo>
                    <a:pt x="99" y="151"/>
                  </a:moveTo>
                  <a:lnTo>
                    <a:pt x="147" y="151"/>
                  </a:lnTo>
                  <a:lnTo>
                    <a:pt x="147" y="2"/>
                  </a:lnTo>
                  <a:lnTo>
                    <a:pt x="99" y="2"/>
                  </a:lnTo>
                  <a:lnTo>
                    <a:pt x="99" y="151"/>
                  </a:lnTo>
                  <a:close/>
                  <a:moveTo>
                    <a:pt x="147" y="151"/>
                  </a:moveTo>
                  <a:lnTo>
                    <a:pt x="196" y="151"/>
                  </a:lnTo>
                  <a:lnTo>
                    <a:pt x="196" y="2"/>
                  </a:lnTo>
                  <a:lnTo>
                    <a:pt x="147" y="2"/>
                  </a:lnTo>
                  <a:lnTo>
                    <a:pt x="147" y="151"/>
                  </a:lnTo>
                  <a:close/>
                  <a:moveTo>
                    <a:pt x="196" y="151"/>
                  </a:moveTo>
                  <a:lnTo>
                    <a:pt x="244" y="151"/>
                  </a:lnTo>
                  <a:lnTo>
                    <a:pt x="244" y="2"/>
                  </a:lnTo>
                  <a:lnTo>
                    <a:pt x="196" y="2"/>
                  </a:lnTo>
                  <a:lnTo>
                    <a:pt x="196" y="151"/>
                  </a:lnTo>
                  <a:close/>
                  <a:moveTo>
                    <a:pt x="244" y="151"/>
                  </a:moveTo>
                  <a:lnTo>
                    <a:pt x="293" y="151"/>
                  </a:lnTo>
                  <a:lnTo>
                    <a:pt x="293" y="2"/>
                  </a:lnTo>
                  <a:lnTo>
                    <a:pt x="244" y="2"/>
                  </a:lnTo>
                  <a:lnTo>
                    <a:pt x="244" y="151"/>
                  </a:lnTo>
                  <a:close/>
                  <a:moveTo>
                    <a:pt x="293" y="151"/>
                  </a:moveTo>
                  <a:lnTo>
                    <a:pt x="341" y="151"/>
                  </a:lnTo>
                  <a:lnTo>
                    <a:pt x="341" y="2"/>
                  </a:lnTo>
                  <a:lnTo>
                    <a:pt x="293" y="2"/>
                  </a:lnTo>
                  <a:lnTo>
                    <a:pt x="293" y="151"/>
                  </a:lnTo>
                  <a:close/>
                  <a:moveTo>
                    <a:pt x="341" y="151"/>
                  </a:moveTo>
                  <a:lnTo>
                    <a:pt x="390" y="151"/>
                  </a:lnTo>
                  <a:lnTo>
                    <a:pt x="390" y="2"/>
                  </a:lnTo>
                  <a:lnTo>
                    <a:pt x="341" y="2"/>
                  </a:lnTo>
                  <a:lnTo>
                    <a:pt x="341" y="151"/>
                  </a:lnTo>
                  <a:close/>
                  <a:moveTo>
                    <a:pt x="390" y="151"/>
                  </a:moveTo>
                  <a:lnTo>
                    <a:pt x="438" y="151"/>
                  </a:lnTo>
                  <a:lnTo>
                    <a:pt x="438" y="2"/>
                  </a:lnTo>
                  <a:lnTo>
                    <a:pt x="390" y="2"/>
                  </a:lnTo>
                  <a:lnTo>
                    <a:pt x="390" y="151"/>
                  </a:lnTo>
                  <a:close/>
                  <a:moveTo>
                    <a:pt x="438" y="151"/>
                  </a:moveTo>
                  <a:lnTo>
                    <a:pt x="487" y="151"/>
                  </a:lnTo>
                  <a:lnTo>
                    <a:pt x="487" y="2"/>
                  </a:lnTo>
                  <a:lnTo>
                    <a:pt x="438" y="2"/>
                  </a:lnTo>
                  <a:lnTo>
                    <a:pt x="438" y="151"/>
                  </a:lnTo>
                  <a:close/>
                  <a:moveTo>
                    <a:pt x="487" y="151"/>
                  </a:moveTo>
                  <a:lnTo>
                    <a:pt x="535" y="151"/>
                  </a:lnTo>
                  <a:lnTo>
                    <a:pt x="535" y="2"/>
                  </a:lnTo>
                  <a:lnTo>
                    <a:pt x="487" y="2"/>
                  </a:lnTo>
                  <a:lnTo>
                    <a:pt x="487" y="151"/>
                  </a:lnTo>
                  <a:close/>
                  <a:moveTo>
                    <a:pt x="535" y="151"/>
                  </a:moveTo>
                  <a:lnTo>
                    <a:pt x="584" y="151"/>
                  </a:lnTo>
                  <a:lnTo>
                    <a:pt x="584" y="2"/>
                  </a:lnTo>
                  <a:lnTo>
                    <a:pt x="535" y="2"/>
                  </a:lnTo>
                  <a:lnTo>
                    <a:pt x="535" y="151"/>
                  </a:lnTo>
                  <a:close/>
                  <a:moveTo>
                    <a:pt x="584" y="151"/>
                  </a:moveTo>
                  <a:lnTo>
                    <a:pt x="632" y="151"/>
                  </a:lnTo>
                  <a:lnTo>
                    <a:pt x="632" y="2"/>
                  </a:lnTo>
                  <a:lnTo>
                    <a:pt x="584" y="2"/>
                  </a:lnTo>
                  <a:lnTo>
                    <a:pt x="584" y="151"/>
                  </a:lnTo>
                  <a:close/>
                  <a:moveTo>
                    <a:pt x="632" y="151"/>
                  </a:moveTo>
                  <a:lnTo>
                    <a:pt x="681" y="151"/>
                  </a:lnTo>
                  <a:lnTo>
                    <a:pt x="681" y="2"/>
                  </a:lnTo>
                  <a:lnTo>
                    <a:pt x="632" y="2"/>
                  </a:lnTo>
                  <a:lnTo>
                    <a:pt x="632" y="151"/>
                  </a:lnTo>
                  <a:close/>
                </a:path>
              </a:pathLst>
            </a:custGeom>
            <a:noFill/>
            <a:ln w="278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60" name="path"/>
            <p:cNvSpPr/>
            <p:nvPr/>
          </p:nvSpPr>
          <p:spPr>
            <a:xfrm>
              <a:off x="431269" y="0"/>
              <a:ext cx="187629" cy="97882"/>
            </a:xfrm>
            <a:custGeom>
              <a:avLst/>
              <a:gdLst/>
              <a:ahLst/>
              <a:cxnLst/>
              <a:rect l="0" t="0" r="0" b="0"/>
              <a:pathLst>
                <a:path w="295" h="154">
                  <a:moveTo>
                    <a:pt x="2" y="151"/>
                  </a:moveTo>
                  <a:lnTo>
                    <a:pt x="50" y="151"/>
                  </a:lnTo>
                  <a:lnTo>
                    <a:pt x="50" y="2"/>
                  </a:lnTo>
                  <a:lnTo>
                    <a:pt x="2" y="2"/>
                  </a:lnTo>
                  <a:lnTo>
                    <a:pt x="2" y="151"/>
                  </a:lnTo>
                  <a:close/>
                </a:path>
                <a:path w="295" h="154">
                  <a:moveTo>
                    <a:pt x="50" y="151"/>
                  </a:moveTo>
                  <a:lnTo>
                    <a:pt x="99" y="151"/>
                  </a:lnTo>
                  <a:lnTo>
                    <a:pt x="99" y="2"/>
                  </a:lnTo>
                  <a:lnTo>
                    <a:pt x="50" y="2"/>
                  </a:lnTo>
                  <a:lnTo>
                    <a:pt x="50" y="151"/>
                  </a:lnTo>
                  <a:close/>
                </a:path>
                <a:path w="295" h="154">
                  <a:moveTo>
                    <a:pt x="99" y="151"/>
                  </a:moveTo>
                  <a:lnTo>
                    <a:pt x="147" y="151"/>
                  </a:lnTo>
                  <a:lnTo>
                    <a:pt x="147" y="2"/>
                  </a:lnTo>
                  <a:lnTo>
                    <a:pt x="99" y="2"/>
                  </a:lnTo>
                  <a:lnTo>
                    <a:pt x="99" y="151"/>
                  </a:lnTo>
                  <a:close/>
                </a:path>
                <a:path w="295" h="154">
                  <a:moveTo>
                    <a:pt x="147" y="151"/>
                  </a:moveTo>
                  <a:lnTo>
                    <a:pt x="196" y="151"/>
                  </a:lnTo>
                  <a:lnTo>
                    <a:pt x="196" y="2"/>
                  </a:lnTo>
                  <a:lnTo>
                    <a:pt x="147" y="2"/>
                  </a:lnTo>
                  <a:lnTo>
                    <a:pt x="147" y="151"/>
                  </a:lnTo>
                  <a:close/>
                </a:path>
                <a:path w="295" h="154">
                  <a:moveTo>
                    <a:pt x="196" y="151"/>
                  </a:moveTo>
                  <a:lnTo>
                    <a:pt x="244" y="151"/>
                  </a:lnTo>
                  <a:lnTo>
                    <a:pt x="244" y="2"/>
                  </a:lnTo>
                  <a:lnTo>
                    <a:pt x="196" y="2"/>
                  </a:lnTo>
                  <a:lnTo>
                    <a:pt x="196" y="151"/>
                  </a:lnTo>
                  <a:close/>
                </a:path>
                <a:path w="295" h="154">
                  <a:moveTo>
                    <a:pt x="244" y="151"/>
                  </a:moveTo>
                  <a:lnTo>
                    <a:pt x="293" y="151"/>
                  </a:lnTo>
                  <a:lnTo>
                    <a:pt x="293" y="2"/>
                  </a:lnTo>
                  <a:lnTo>
                    <a:pt x="244" y="2"/>
                  </a:lnTo>
                  <a:lnTo>
                    <a:pt x="244" y="151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2782" cap="flat">
              <a:solidFill>
                <a:srgbClr val="91B0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761" name="picture 2761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21600000">
            <a:off x="7152532" y="1721010"/>
            <a:ext cx="6350" cy="33550"/>
          </a:xfrm>
          <a:prstGeom prst="rect">
            <a:avLst/>
          </a:prstGeom>
        </p:spPr>
      </p:pic>
      <p:pic>
        <p:nvPicPr>
          <p:cNvPr id="2762" name="picture 2762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21600000">
            <a:off x="7154312" y="1719222"/>
            <a:ext cx="666475" cy="6350"/>
          </a:xfrm>
          <a:prstGeom prst="rect">
            <a:avLst/>
          </a:prstGeom>
        </p:spPr>
      </p:pic>
      <p:sp>
        <p:nvSpPr>
          <p:cNvPr id="2763" name="path"/>
          <p:cNvSpPr/>
          <p:nvPr/>
        </p:nvSpPr>
        <p:spPr>
          <a:xfrm>
            <a:off x="7805444" y="1705623"/>
            <a:ext cx="28044" cy="27998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2" y="19"/>
                </a:moveTo>
                <a:cubicBezTo>
                  <a:pt x="2" y="32"/>
                  <a:pt x="11" y="41"/>
                  <a:pt x="19" y="41"/>
                </a:cubicBezTo>
                <a:cubicBezTo>
                  <a:pt x="32" y="41"/>
                  <a:pt x="41" y="32"/>
                  <a:pt x="41" y="19"/>
                </a:cubicBezTo>
                <a:cubicBezTo>
                  <a:pt x="41" y="10"/>
                  <a:pt x="32" y="2"/>
                  <a:pt x="19" y="2"/>
                </a:cubicBezTo>
                <a:cubicBezTo>
                  <a:pt x="11" y="2"/>
                  <a:pt x="2" y="10"/>
                  <a:pt x="2" y="19"/>
                </a:cubicBezTo>
              </a:path>
            </a:pathLst>
          </a:custGeom>
          <a:solidFill>
            <a:srgbClr val="002960">
              <a:alpha val="100000"/>
            </a:srgbClr>
          </a:solidFill>
          <a:ln w="278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64" name="path"/>
          <p:cNvSpPr/>
          <p:nvPr/>
        </p:nvSpPr>
        <p:spPr>
          <a:xfrm>
            <a:off x="7138840" y="1705623"/>
            <a:ext cx="28026" cy="27998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2" y="19"/>
                </a:moveTo>
                <a:cubicBezTo>
                  <a:pt x="2" y="32"/>
                  <a:pt x="10" y="41"/>
                  <a:pt x="19" y="41"/>
                </a:cubicBezTo>
                <a:cubicBezTo>
                  <a:pt x="33" y="41"/>
                  <a:pt x="41" y="32"/>
                  <a:pt x="41" y="19"/>
                </a:cubicBezTo>
                <a:cubicBezTo>
                  <a:pt x="41" y="10"/>
                  <a:pt x="33" y="2"/>
                  <a:pt x="19" y="2"/>
                </a:cubicBezTo>
                <a:cubicBezTo>
                  <a:pt x="10" y="2"/>
                  <a:pt x="2" y="10"/>
                  <a:pt x="2" y="19"/>
                </a:cubicBezTo>
              </a:path>
            </a:pathLst>
          </a:custGeom>
          <a:solidFill>
            <a:srgbClr val="002960">
              <a:alpha val="100000"/>
            </a:srgbClr>
          </a:solidFill>
          <a:ln w="278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65" name="path"/>
          <p:cNvSpPr/>
          <p:nvPr/>
        </p:nvSpPr>
        <p:spPr>
          <a:xfrm>
            <a:off x="7153688" y="1719206"/>
            <a:ext cx="669273" cy="3581"/>
          </a:xfrm>
          <a:custGeom>
            <a:avLst/>
            <a:gdLst/>
            <a:ahLst/>
            <a:cxnLst/>
            <a:rect l="0" t="0" r="0" b="0"/>
            <a:pathLst>
              <a:path w="1053" h="5">
                <a:moveTo>
                  <a:pt x="0" y="2"/>
                </a:moveTo>
                <a:lnTo>
                  <a:pt x="1053" y="2"/>
                </a:lnTo>
              </a:path>
            </a:pathLst>
          </a:custGeom>
          <a:noFill/>
          <a:ln w="3585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66" name="rect"/>
          <p:cNvSpPr/>
          <p:nvPr/>
        </p:nvSpPr>
        <p:spPr>
          <a:xfrm>
            <a:off x="7175829" y="1680871"/>
            <a:ext cx="618878" cy="97882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67" name="textbox 2767"/>
          <p:cNvSpPr/>
          <p:nvPr/>
        </p:nvSpPr>
        <p:spPr>
          <a:xfrm>
            <a:off x="5276311" y="3153909"/>
            <a:ext cx="473075" cy="1543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106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4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4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.,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cruise</a:t>
            </a:r>
            <a:r>
              <a:rPr sz="4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 for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the</a:t>
            </a:r>
            <a:r>
              <a:rPr sz="4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</a:t>
            </a:r>
            <a:endParaRPr lang="en-US" altLang="en-US" sz="400" dirty="0"/>
          </a:p>
        </p:txBody>
      </p:sp>
      <p:sp>
        <p:nvSpPr>
          <p:cNvPr id="2768" name="textbox 2768"/>
          <p:cNvSpPr/>
          <p:nvPr/>
        </p:nvSpPr>
        <p:spPr>
          <a:xfrm>
            <a:off x="5278127" y="3022601"/>
            <a:ext cx="412115" cy="1543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indent="1905" algn="l" rtl="0" eaLnBrk="0">
              <a:lnSpc>
                <a:spcPct val="106000"/>
              </a:lnSpc>
            </a:pPr>
            <a:r>
              <a:rPr sz="4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Regio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nal</a:t>
            </a:r>
            <a:r>
              <a:rPr sz="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</a:t>
            </a:r>
            <a:r>
              <a:rPr sz="4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characteri</a:t>
            </a:r>
            <a:r>
              <a:rPr sz="4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tics</a:t>
            </a:r>
            <a:endParaRPr lang="en-US" altLang="en-US" sz="400" dirty="0"/>
          </a:p>
        </p:txBody>
      </p:sp>
      <p:sp>
        <p:nvSpPr>
          <p:cNvPr id="2773" name="textbox 2773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26</a:t>
            </a:r>
            <a:endParaRPr lang="en-US" altLang="en-US" sz="900" dirty="0"/>
          </a:p>
        </p:txBody>
      </p:sp>
      <p:pic>
        <p:nvPicPr>
          <p:cNvPr id="2774" name="picture 2774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21600000">
            <a:off x="7623302" y="2461097"/>
            <a:ext cx="129218" cy="128920"/>
          </a:xfrm>
          <a:prstGeom prst="rect">
            <a:avLst/>
          </a:prstGeom>
        </p:spPr>
      </p:pic>
      <p:sp>
        <p:nvSpPr>
          <p:cNvPr id="2775" name="textbox 2775"/>
          <p:cNvSpPr/>
          <p:nvPr/>
        </p:nvSpPr>
        <p:spPr>
          <a:xfrm>
            <a:off x="8315383" y="4204472"/>
            <a:ext cx="274954" cy="996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59000"/>
              </a:lnSpc>
            </a:pPr>
            <a:endParaRPr lang="en-US" altLang="en-US" sz="100" dirty="0"/>
          </a:p>
          <a:p>
            <a:pPr marL="76200" algn="l" rtl="0" eaLnBrk="0">
              <a:lnSpc>
                <a:spcPct val="86000"/>
              </a:lnSpc>
              <a:spcBef>
                <a:spcPts val="0"/>
              </a:spcBef>
              <a:tabLst>
                <a:tab pos="92075" algn="l"/>
              </a:tabLst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20.00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2776" name="path"/>
          <p:cNvSpPr/>
          <p:nvPr/>
        </p:nvSpPr>
        <p:spPr>
          <a:xfrm>
            <a:off x="8328083" y="4217172"/>
            <a:ext cx="63400" cy="62597"/>
          </a:xfrm>
          <a:custGeom>
            <a:avLst/>
            <a:gdLst/>
            <a:ahLst/>
            <a:cxnLst/>
            <a:rect l="0" t="0" r="0" b="0"/>
            <a:pathLst>
              <a:path w="99" h="98">
                <a:moveTo>
                  <a:pt x="0" y="98"/>
                </a:moveTo>
                <a:lnTo>
                  <a:pt x="99" y="98"/>
                </a:lnTo>
                <a:lnTo>
                  <a:pt x="99" y="0"/>
                </a:lnTo>
                <a:lnTo>
                  <a:pt x="0" y="0"/>
                </a:lnTo>
                <a:lnTo>
                  <a:pt x="0" y="98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77" name="textbox 2777"/>
          <p:cNvSpPr/>
          <p:nvPr/>
        </p:nvSpPr>
        <p:spPr>
          <a:xfrm>
            <a:off x="6345937" y="4204472"/>
            <a:ext cx="274320" cy="996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59000"/>
              </a:lnSpc>
            </a:pPr>
            <a:endParaRPr lang="en-US" altLang="en-US" sz="100" dirty="0"/>
          </a:p>
          <a:p>
            <a:pPr marL="76200" algn="l" rtl="0" eaLnBrk="0">
              <a:lnSpc>
                <a:spcPct val="86000"/>
              </a:lnSpc>
              <a:spcBef>
                <a:spcPts val="0"/>
              </a:spcBef>
              <a:tabLst>
                <a:tab pos="90805" algn="l"/>
              </a:tabLst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20.00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2778" name="path"/>
          <p:cNvSpPr/>
          <p:nvPr/>
        </p:nvSpPr>
        <p:spPr>
          <a:xfrm>
            <a:off x="6358637" y="4217172"/>
            <a:ext cx="63400" cy="62597"/>
          </a:xfrm>
          <a:custGeom>
            <a:avLst/>
            <a:gdLst/>
            <a:ahLst/>
            <a:cxnLst/>
            <a:rect l="0" t="0" r="0" b="0"/>
            <a:pathLst>
              <a:path w="99" h="98">
                <a:moveTo>
                  <a:pt x="0" y="98"/>
                </a:moveTo>
                <a:lnTo>
                  <a:pt x="99" y="98"/>
                </a:lnTo>
                <a:lnTo>
                  <a:pt x="99" y="0"/>
                </a:lnTo>
                <a:lnTo>
                  <a:pt x="0" y="0"/>
                </a:lnTo>
                <a:lnTo>
                  <a:pt x="0" y="98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779" name="picture 2779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21600000">
            <a:off x="6418459" y="2461097"/>
            <a:ext cx="120843" cy="125339"/>
          </a:xfrm>
          <a:prstGeom prst="rect">
            <a:avLst/>
          </a:prstGeom>
        </p:spPr>
      </p:pic>
      <p:pic>
        <p:nvPicPr>
          <p:cNvPr id="2780" name="picture 2780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21600000">
            <a:off x="8180258" y="2461097"/>
            <a:ext cx="120843" cy="125339"/>
          </a:xfrm>
          <a:prstGeom prst="rect">
            <a:avLst/>
          </a:prstGeom>
        </p:spPr>
      </p:pic>
      <p:pic>
        <p:nvPicPr>
          <p:cNvPr id="2781" name="picture 2781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 rot="21600000">
            <a:off x="7953526" y="2461097"/>
            <a:ext cx="120843" cy="125339"/>
          </a:xfrm>
          <a:prstGeom prst="rect">
            <a:avLst/>
          </a:prstGeom>
        </p:spPr>
      </p:pic>
      <p:pic>
        <p:nvPicPr>
          <p:cNvPr id="2782" name="picture 2782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 rot="21600000">
            <a:off x="6645190" y="2461097"/>
            <a:ext cx="120843" cy="125339"/>
          </a:xfrm>
          <a:prstGeom prst="rect">
            <a:avLst/>
          </a:prstGeom>
        </p:spPr>
      </p:pic>
      <p:pic>
        <p:nvPicPr>
          <p:cNvPr id="2783" name="picture 2783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 rot="21600000">
            <a:off x="6871322" y="2461097"/>
            <a:ext cx="120843" cy="125339"/>
          </a:xfrm>
          <a:prstGeom prst="rect">
            <a:avLst/>
          </a:prstGeom>
        </p:spPr>
      </p:pic>
      <p:pic>
        <p:nvPicPr>
          <p:cNvPr id="2784" name="picture 2784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21600000">
            <a:off x="7169841" y="2461097"/>
            <a:ext cx="120843" cy="125339"/>
          </a:xfrm>
          <a:prstGeom prst="rect">
            <a:avLst/>
          </a:prstGeom>
        </p:spPr>
      </p:pic>
      <p:pic>
        <p:nvPicPr>
          <p:cNvPr id="2785" name="picture 2785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 rot="21600000">
            <a:off x="7396571" y="2461097"/>
            <a:ext cx="120843" cy="125339"/>
          </a:xfrm>
          <a:prstGeom prst="rect">
            <a:avLst/>
          </a:prstGeom>
        </p:spPr>
      </p:pic>
      <p:pic>
        <p:nvPicPr>
          <p:cNvPr id="2786" name="picture 2786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 rot="21600000">
            <a:off x="8406988" y="2461097"/>
            <a:ext cx="120244" cy="125339"/>
          </a:xfrm>
          <a:prstGeom prst="rect">
            <a:avLst/>
          </a:prstGeom>
        </p:spPr>
      </p:pic>
      <p:sp>
        <p:nvSpPr>
          <p:cNvPr id="2787" name="textbox 2787"/>
          <p:cNvSpPr/>
          <p:nvPr/>
        </p:nvSpPr>
        <p:spPr>
          <a:xfrm>
            <a:off x="7067250" y="1481058"/>
            <a:ext cx="257809" cy="889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4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400" dirty="0"/>
          </a:p>
        </p:txBody>
      </p:sp>
      <p:sp>
        <p:nvSpPr>
          <p:cNvPr id="2788" name="textbox 2788"/>
          <p:cNvSpPr/>
          <p:nvPr/>
        </p:nvSpPr>
        <p:spPr>
          <a:xfrm>
            <a:off x="7855573" y="1481058"/>
            <a:ext cx="257809" cy="889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495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4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400" dirty="0"/>
          </a:p>
        </p:txBody>
      </p:sp>
      <p:sp>
        <p:nvSpPr>
          <p:cNvPr id="2789" name="textbox 2789"/>
          <p:cNvSpPr/>
          <p:nvPr/>
        </p:nvSpPr>
        <p:spPr>
          <a:xfrm>
            <a:off x="6281022" y="1481058"/>
            <a:ext cx="257809" cy="889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4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400" dirty="0"/>
          </a:p>
        </p:txBody>
      </p:sp>
      <p:sp>
        <p:nvSpPr>
          <p:cNvPr id="2790" name="textbox 2790"/>
          <p:cNvSpPr/>
          <p:nvPr/>
        </p:nvSpPr>
        <p:spPr>
          <a:xfrm>
            <a:off x="6459175" y="2325171"/>
            <a:ext cx="290829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      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10</a:t>
            </a:r>
            <a:endParaRPr lang="en-US" altLang="en-US" sz="400" dirty="0"/>
          </a:p>
        </p:txBody>
      </p:sp>
      <p:sp>
        <p:nvSpPr>
          <p:cNvPr id="2791" name="textbox 2791"/>
          <p:cNvSpPr/>
          <p:nvPr/>
        </p:nvSpPr>
        <p:spPr>
          <a:xfrm>
            <a:off x="7573441" y="2325171"/>
            <a:ext cx="278129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      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20</a:t>
            </a:r>
            <a:endParaRPr lang="en-US" altLang="en-US" sz="400" dirty="0"/>
          </a:p>
        </p:txBody>
      </p:sp>
      <p:sp>
        <p:nvSpPr>
          <p:cNvPr id="2792" name="path"/>
          <p:cNvSpPr/>
          <p:nvPr/>
        </p:nvSpPr>
        <p:spPr>
          <a:xfrm>
            <a:off x="6791646" y="4158613"/>
            <a:ext cx="1832190" cy="4038"/>
          </a:xfrm>
          <a:custGeom>
            <a:avLst/>
            <a:gdLst/>
            <a:ahLst/>
            <a:cxnLst/>
            <a:rect l="0" t="0" r="0" b="0"/>
            <a:pathLst>
              <a:path w="2885" h="6">
                <a:moveTo>
                  <a:pt x="0" y="3"/>
                </a:moveTo>
                <a:lnTo>
                  <a:pt x="2885" y="3"/>
                </a:lnTo>
              </a:path>
            </a:pathLst>
          </a:custGeom>
          <a:noFill/>
          <a:ln w="404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93" name="path"/>
          <p:cNvSpPr/>
          <p:nvPr/>
        </p:nvSpPr>
        <p:spPr>
          <a:xfrm>
            <a:off x="5173598" y="4158613"/>
            <a:ext cx="1449824" cy="4038"/>
          </a:xfrm>
          <a:custGeom>
            <a:avLst/>
            <a:gdLst/>
            <a:ahLst/>
            <a:cxnLst/>
            <a:rect l="0" t="0" r="0" b="0"/>
            <a:pathLst>
              <a:path w="2283" h="6">
                <a:moveTo>
                  <a:pt x="0" y="3"/>
                </a:moveTo>
                <a:lnTo>
                  <a:pt x="2283" y="3"/>
                </a:lnTo>
              </a:path>
            </a:pathLst>
          </a:custGeom>
          <a:noFill/>
          <a:ln w="404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794" name="picture 2794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 rot="21600000">
            <a:off x="7908194" y="2206821"/>
            <a:ext cx="40265" cy="134329"/>
          </a:xfrm>
          <a:prstGeom prst="rect">
            <a:avLst/>
          </a:prstGeom>
        </p:spPr>
      </p:pic>
      <p:pic>
        <p:nvPicPr>
          <p:cNvPr id="2795" name="picture 2795"/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21600000">
            <a:off x="7908194" y="1935462"/>
            <a:ext cx="40265" cy="131550"/>
          </a:xfrm>
          <a:prstGeom prst="rect">
            <a:avLst/>
          </a:prstGeom>
        </p:spPr>
      </p:pic>
      <p:sp>
        <p:nvSpPr>
          <p:cNvPr id="2796" name="path"/>
          <p:cNvSpPr/>
          <p:nvPr/>
        </p:nvSpPr>
        <p:spPr>
          <a:xfrm>
            <a:off x="8429721" y="2887252"/>
            <a:ext cx="74779" cy="68638"/>
          </a:xfrm>
          <a:custGeom>
            <a:avLst/>
            <a:gdLst/>
            <a:ahLst/>
            <a:cxnLst/>
            <a:rect l="0" t="0" r="0" b="0"/>
            <a:pathLst>
              <a:path w="117" h="108">
                <a:moveTo>
                  <a:pt x="114" y="0"/>
                </a:moveTo>
                <a:lnTo>
                  <a:pt x="114" y="0"/>
                </a:lnTo>
                <a:lnTo>
                  <a:pt x="117" y="4"/>
                </a:lnTo>
                <a:lnTo>
                  <a:pt x="117" y="4"/>
                </a:lnTo>
                <a:lnTo>
                  <a:pt x="115" y="5"/>
                </a:lnTo>
                <a:lnTo>
                  <a:pt x="113" y="7"/>
                </a:lnTo>
                <a:lnTo>
                  <a:pt x="110" y="9"/>
                </a:lnTo>
                <a:lnTo>
                  <a:pt x="108" y="11"/>
                </a:lnTo>
                <a:lnTo>
                  <a:pt x="105" y="13"/>
                </a:lnTo>
                <a:lnTo>
                  <a:pt x="103" y="16"/>
                </a:lnTo>
                <a:lnTo>
                  <a:pt x="101" y="18"/>
                </a:lnTo>
                <a:lnTo>
                  <a:pt x="98" y="20"/>
                </a:lnTo>
                <a:lnTo>
                  <a:pt x="96" y="23"/>
                </a:lnTo>
                <a:lnTo>
                  <a:pt x="93" y="26"/>
                </a:lnTo>
                <a:lnTo>
                  <a:pt x="90" y="29"/>
                </a:lnTo>
                <a:lnTo>
                  <a:pt x="88" y="31"/>
                </a:lnTo>
                <a:lnTo>
                  <a:pt x="85" y="35"/>
                </a:lnTo>
                <a:lnTo>
                  <a:pt x="82" y="38"/>
                </a:lnTo>
                <a:lnTo>
                  <a:pt x="80" y="41"/>
                </a:lnTo>
                <a:lnTo>
                  <a:pt x="77" y="44"/>
                </a:lnTo>
                <a:lnTo>
                  <a:pt x="77" y="44"/>
                </a:lnTo>
                <a:lnTo>
                  <a:pt x="74" y="48"/>
                </a:lnTo>
                <a:lnTo>
                  <a:pt x="71" y="51"/>
                </a:lnTo>
                <a:lnTo>
                  <a:pt x="69" y="55"/>
                </a:lnTo>
                <a:lnTo>
                  <a:pt x="66" y="58"/>
                </a:lnTo>
                <a:lnTo>
                  <a:pt x="64" y="61"/>
                </a:lnTo>
                <a:lnTo>
                  <a:pt x="62" y="65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8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7" y="100"/>
                </a:lnTo>
                <a:lnTo>
                  <a:pt x="37" y="100"/>
                </a:lnTo>
                <a:lnTo>
                  <a:pt x="33" y="102"/>
                </a:lnTo>
                <a:lnTo>
                  <a:pt x="30" y="104"/>
                </a:lnTo>
                <a:lnTo>
                  <a:pt x="28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6" y="107"/>
                </a:lnTo>
                <a:lnTo>
                  <a:pt x="25" y="105"/>
                </a:lnTo>
                <a:lnTo>
                  <a:pt x="24" y="103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2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1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8" y="59"/>
                </a:lnTo>
                <a:lnTo>
                  <a:pt x="50" y="56"/>
                </a:lnTo>
                <a:lnTo>
                  <a:pt x="52" y="53"/>
                </a:lnTo>
                <a:lnTo>
                  <a:pt x="55" y="50"/>
                </a:lnTo>
                <a:lnTo>
                  <a:pt x="57" y="47"/>
                </a:lnTo>
                <a:lnTo>
                  <a:pt x="60" y="45"/>
                </a:lnTo>
                <a:lnTo>
                  <a:pt x="62" y="42"/>
                </a:lnTo>
                <a:lnTo>
                  <a:pt x="65" y="39"/>
                </a:lnTo>
                <a:lnTo>
                  <a:pt x="68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6" y="28"/>
                </a:lnTo>
                <a:lnTo>
                  <a:pt x="79" y="26"/>
                </a:lnTo>
                <a:lnTo>
                  <a:pt x="82" y="23"/>
                </a:lnTo>
                <a:lnTo>
                  <a:pt x="84" y="21"/>
                </a:lnTo>
                <a:lnTo>
                  <a:pt x="87" y="18"/>
                </a:lnTo>
                <a:lnTo>
                  <a:pt x="90" y="16"/>
                </a:lnTo>
                <a:lnTo>
                  <a:pt x="93" y="14"/>
                </a:lnTo>
                <a:lnTo>
                  <a:pt x="95" y="12"/>
                </a:lnTo>
                <a:lnTo>
                  <a:pt x="98" y="10"/>
                </a:lnTo>
                <a:lnTo>
                  <a:pt x="101" y="8"/>
                </a:lnTo>
                <a:lnTo>
                  <a:pt x="104" y="6"/>
                </a:lnTo>
                <a:lnTo>
                  <a:pt x="106" y="4"/>
                </a:lnTo>
                <a:lnTo>
                  <a:pt x="109" y="3"/>
                </a:lnTo>
                <a:lnTo>
                  <a:pt x="112" y="1"/>
                </a:lnTo>
                <a:lnTo>
                  <a:pt x="114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97" name="path"/>
          <p:cNvSpPr/>
          <p:nvPr/>
        </p:nvSpPr>
        <p:spPr>
          <a:xfrm>
            <a:off x="8429721" y="3277610"/>
            <a:ext cx="74779" cy="68638"/>
          </a:xfrm>
          <a:custGeom>
            <a:avLst/>
            <a:gdLst/>
            <a:ahLst/>
            <a:cxnLst/>
            <a:rect l="0" t="0" r="0" b="0"/>
            <a:pathLst>
              <a:path w="117" h="108">
                <a:moveTo>
                  <a:pt x="114" y="0"/>
                </a:moveTo>
                <a:lnTo>
                  <a:pt x="114" y="0"/>
                </a:lnTo>
                <a:lnTo>
                  <a:pt x="117" y="4"/>
                </a:lnTo>
                <a:lnTo>
                  <a:pt x="117" y="4"/>
                </a:lnTo>
                <a:lnTo>
                  <a:pt x="115" y="5"/>
                </a:lnTo>
                <a:lnTo>
                  <a:pt x="113" y="7"/>
                </a:lnTo>
                <a:lnTo>
                  <a:pt x="110" y="9"/>
                </a:lnTo>
                <a:lnTo>
                  <a:pt x="108" y="11"/>
                </a:lnTo>
                <a:lnTo>
                  <a:pt x="105" y="13"/>
                </a:lnTo>
                <a:lnTo>
                  <a:pt x="103" y="16"/>
                </a:lnTo>
                <a:lnTo>
                  <a:pt x="101" y="18"/>
                </a:lnTo>
                <a:lnTo>
                  <a:pt x="98" y="20"/>
                </a:lnTo>
                <a:lnTo>
                  <a:pt x="96" y="23"/>
                </a:lnTo>
                <a:lnTo>
                  <a:pt x="93" y="26"/>
                </a:lnTo>
                <a:lnTo>
                  <a:pt x="90" y="29"/>
                </a:lnTo>
                <a:lnTo>
                  <a:pt x="88" y="31"/>
                </a:lnTo>
                <a:lnTo>
                  <a:pt x="85" y="35"/>
                </a:lnTo>
                <a:lnTo>
                  <a:pt x="82" y="38"/>
                </a:lnTo>
                <a:lnTo>
                  <a:pt x="80" y="41"/>
                </a:lnTo>
                <a:lnTo>
                  <a:pt x="77" y="44"/>
                </a:lnTo>
                <a:lnTo>
                  <a:pt x="77" y="44"/>
                </a:lnTo>
                <a:lnTo>
                  <a:pt x="74" y="48"/>
                </a:lnTo>
                <a:lnTo>
                  <a:pt x="71" y="51"/>
                </a:lnTo>
                <a:lnTo>
                  <a:pt x="69" y="55"/>
                </a:lnTo>
                <a:lnTo>
                  <a:pt x="66" y="58"/>
                </a:lnTo>
                <a:lnTo>
                  <a:pt x="64" y="61"/>
                </a:lnTo>
                <a:lnTo>
                  <a:pt x="62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8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7" y="100"/>
                </a:lnTo>
                <a:lnTo>
                  <a:pt x="37" y="100"/>
                </a:lnTo>
                <a:lnTo>
                  <a:pt x="33" y="102"/>
                </a:lnTo>
                <a:lnTo>
                  <a:pt x="30" y="104"/>
                </a:lnTo>
                <a:lnTo>
                  <a:pt x="28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6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2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1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8" y="59"/>
                </a:lnTo>
                <a:lnTo>
                  <a:pt x="50" y="56"/>
                </a:lnTo>
                <a:lnTo>
                  <a:pt x="52" y="53"/>
                </a:lnTo>
                <a:lnTo>
                  <a:pt x="55" y="50"/>
                </a:lnTo>
                <a:lnTo>
                  <a:pt x="57" y="47"/>
                </a:lnTo>
                <a:lnTo>
                  <a:pt x="60" y="45"/>
                </a:lnTo>
                <a:lnTo>
                  <a:pt x="62" y="42"/>
                </a:lnTo>
                <a:lnTo>
                  <a:pt x="65" y="39"/>
                </a:lnTo>
                <a:lnTo>
                  <a:pt x="68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6" y="28"/>
                </a:lnTo>
                <a:lnTo>
                  <a:pt x="79" y="25"/>
                </a:lnTo>
                <a:lnTo>
                  <a:pt x="82" y="23"/>
                </a:lnTo>
                <a:lnTo>
                  <a:pt x="84" y="21"/>
                </a:lnTo>
                <a:lnTo>
                  <a:pt x="87" y="18"/>
                </a:lnTo>
                <a:lnTo>
                  <a:pt x="90" y="16"/>
                </a:lnTo>
                <a:lnTo>
                  <a:pt x="93" y="14"/>
                </a:lnTo>
                <a:lnTo>
                  <a:pt x="95" y="12"/>
                </a:lnTo>
                <a:lnTo>
                  <a:pt x="98" y="10"/>
                </a:lnTo>
                <a:lnTo>
                  <a:pt x="101" y="8"/>
                </a:lnTo>
                <a:lnTo>
                  <a:pt x="104" y="6"/>
                </a:lnTo>
                <a:lnTo>
                  <a:pt x="106" y="4"/>
                </a:lnTo>
                <a:lnTo>
                  <a:pt x="109" y="3"/>
                </a:lnTo>
                <a:lnTo>
                  <a:pt x="112" y="1"/>
                </a:lnTo>
                <a:lnTo>
                  <a:pt x="114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98" name="path"/>
          <p:cNvSpPr/>
          <p:nvPr/>
        </p:nvSpPr>
        <p:spPr>
          <a:xfrm>
            <a:off x="6894653" y="3277610"/>
            <a:ext cx="74181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99" name="path"/>
          <p:cNvSpPr/>
          <p:nvPr/>
        </p:nvSpPr>
        <p:spPr>
          <a:xfrm>
            <a:off x="6441790" y="3277610"/>
            <a:ext cx="74181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00" name="path"/>
          <p:cNvSpPr/>
          <p:nvPr/>
        </p:nvSpPr>
        <p:spPr>
          <a:xfrm>
            <a:off x="6441790" y="2887252"/>
            <a:ext cx="74181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5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3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6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01" name="path"/>
          <p:cNvSpPr/>
          <p:nvPr/>
        </p:nvSpPr>
        <p:spPr>
          <a:xfrm>
            <a:off x="6894653" y="2887252"/>
            <a:ext cx="74181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5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3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6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02" name="path"/>
          <p:cNvSpPr/>
          <p:nvPr/>
        </p:nvSpPr>
        <p:spPr>
          <a:xfrm>
            <a:off x="7193172" y="2757137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5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3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6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03" name="path"/>
          <p:cNvSpPr/>
          <p:nvPr/>
        </p:nvSpPr>
        <p:spPr>
          <a:xfrm>
            <a:off x="8203589" y="2887252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5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3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6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04" name="path"/>
          <p:cNvSpPr/>
          <p:nvPr/>
        </p:nvSpPr>
        <p:spPr>
          <a:xfrm>
            <a:off x="8203589" y="3277610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05" name="path"/>
          <p:cNvSpPr/>
          <p:nvPr/>
        </p:nvSpPr>
        <p:spPr>
          <a:xfrm>
            <a:off x="6668521" y="3277610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06" name="path"/>
          <p:cNvSpPr/>
          <p:nvPr/>
        </p:nvSpPr>
        <p:spPr>
          <a:xfrm>
            <a:off x="7419902" y="3277610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4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2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5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07" name="path"/>
          <p:cNvSpPr/>
          <p:nvPr/>
        </p:nvSpPr>
        <p:spPr>
          <a:xfrm>
            <a:off x="6668521" y="2887252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5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3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6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08" name="path"/>
          <p:cNvSpPr/>
          <p:nvPr/>
        </p:nvSpPr>
        <p:spPr>
          <a:xfrm>
            <a:off x="7193172" y="2887252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5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3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6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09" name="path"/>
          <p:cNvSpPr/>
          <p:nvPr/>
        </p:nvSpPr>
        <p:spPr>
          <a:xfrm>
            <a:off x="7419902" y="2887252"/>
            <a:ext cx="74180" cy="68638"/>
          </a:xfrm>
          <a:custGeom>
            <a:avLst/>
            <a:gdLst/>
            <a:ahLst/>
            <a:cxnLst/>
            <a:rect l="0" t="0" r="0" b="0"/>
            <a:pathLst>
              <a:path w="116" h="108">
                <a:moveTo>
                  <a:pt x="113" y="0"/>
                </a:moveTo>
                <a:lnTo>
                  <a:pt x="113" y="0"/>
                </a:lnTo>
                <a:lnTo>
                  <a:pt x="116" y="4"/>
                </a:lnTo>
                <a:lnTo>
                  <a:pt x="116" y="4"/>
                </a:lnTo>
                <a:lnTo>
                  <a:pt x="114" y="5"/>
                </a:lnTo>
                <a:lnTo>
                  <a:pt x="112" y="7"/>
                </a:lnTo>
                <a:lnTo>
                  <a:pt x="109" y="9"/>
                </a:lnTo>
                <a:lnTo>
                  <a:pt x="107" y="11"/>
                </a:lnTo>
                <a:lnTo>
                  <a:pt x="105" y="13"/>
                </a:lnTo>
                <a:lnTo>
                  <a:pt x="102" y="16"/>
                </a:lnTo>
                <a:lnTo>
                  <a:pt x="100" y="18"/>
                </a:lnTo>
                <a:lnTo>
                  <a:pt x="97" y="20"/>
                </a:lnTo>
                <a:lnTo>
                  <a:pt x="95" y="23"/>
                </a:lnTo>
                <a:lnTo>
                  <a:pt x="92" y="26"/>
                </a:lnTo>
                <a:lnTo>
                  <a:pt x="90" y="29"/>
                </a:lnTo>
                <a:lnTo>
                  <a:pt x="87" y="31"/>
                </a:lnTo>
                <a:lnTo>
                  <a:pt x="84" y="35"/>
                </a:lnTo>
                <a:lnTo>
                  <a:pt x="82" y="38"/>
                </a:lnTo>
                <a:lnTo>
                  <a:pt x="79" y="41"/>
                </a:lnTo>
                <a:lnTo>
                  <a:pt x="76" y="44"/>
                </a:lnTo>
                <a:lnTo>
                  <a:pt x="76" y="44"/>
                </a:lnTo>
                <a:lnTo>
                  <a:pt x="74" y="48"/>
                </a:lnTo>
                <a:lnTo>
                  <a:pt x="71" y="51"/>
                </a:lnTo>
                <a:lnTo>
                  <a:pt x="68" y="55"/>
                </a:lnTo>
                <a:lnTo>
                  <a:pt x="66" y="58"/>
                </a:lnTo>
                <a:lnTo>
                  <a:pt x="63" y="61"/>
                </a:lnTo>
                <a:lnTo>
                  <a:pt x="61" y="65"/>
                </a:lnTo>
                <a:lnTo>
                  <a:pt x="59" y="68"/>
                </a:lnTo>
                <a:lnTo>
                  <a:pt x="57" y="71"/>
                </a:lnTo>
                <a:lnTo>
                  <a:pt x="55" y="74"/>
                </a:lnTo>
                <a:lnTo>
                  <a:pt x="53" y="77"/>
                </a:lnTo>
                <a:lnTo>
                  <a:pt x="51" y="80"/>
                </a:lnTo>
                <a:lnTo>
                  <a:pt x="49" y="84"/>
                </a:lnTo>
                <a:lnTo>
                  <a:pt x="47" y="87"/>
                </a:lnTo>
                <a:lnTo>
                  <a:pt x="46" y="90"/>
                </a:lnTo>
                <a:lnTo>
                  <a:pt x="44" y="93"/>
                </a:lnTo>
                <a:lnTo>
                  <a:pt x="43" y="96"/>
                </a:lnTo>
                <a:lnTo>
                  <a:pt x="36" y="100"/>
                </a:lnTo>
                <a:lnTo>
                  <a:pt x="36" y="100"/>
                </a:lnTo>
                <a:lnTo>
                  <a:pt x="33" y="102"/>
                </a:lnTo>
                <a:lnTo>
                  <a:pt x="30" y="104"/>
                </a:lnTo>
                <a:lnTo>
                  <a:pt x="27" y="106"/>
                </a:lnTo>
                <a:lnTo>
                  <a:pt x="27" y="107"/>
                </a:lnTo>
                <a:lnTo>
                  <a:pt x="26" y="108"/>
                </a:lnTo>
                <a:lnTo>
                  <a:pt x="26" y="108"/>
                </a:lnTo>
                <a:lnTo>
                  <a:pt x="25" y="107"/>
                </a:lnTo>
                <a:lnTo>
                  <a:pt x="25" y="105"/>
                </a:lnTo>
                <a:lnTo>
                  <a:pt x="24" y="103"/>
                </a:lnTo>
                <a:lnTo>
                  <a:pt x="23" y="99"/>
                </a:lnTo>
                <a:lnTo>
                  <a:pt x="21" y="95"/>
                </a:lnTo>
                <a:lnTo>
                  <a:pt x="19" y="90"/>
                </a:lnTo>
                <a:lnTo>
                  <a:pt x="19" y="90"/>
                </a:lnTo>
                <a:lnTo>
                  <a:pt x="17" y="87"/>
                </a:lnTo>
                <a:lnTo>
                  <a:pt x="16" y="84"/>
                </a:lnTo>
                <a:lnTo>
                  <a:pt x="15" y="82"/>
                </a:lnTo>
                <a:lnTo>
                  <a:pt x="14" y="80"/>
                </a:lnTo>
                <a:lnTo>
                  <a:pt x="13" y="78"/>
                </a:lnTo>
                <a:lnTo>
                  <a:pt x="11" y="76"/>
                </a:lnTo>
                <a:lnTo>
                  <a:pt x="10" y="74"/>
                </a:lnTo>
                <a:lnTo>
                  <a:pt x="9" y="73"/>
                </a:lnTo>
                <a:lnTo>
                  <a:pt x="9" y="73"/>
                </a:lnTo>
                <a:lnTo>
                  <a:pt x="8" y="71"/>
                </a:lnTo>
                <a:lnTo>
                  <a:pt x="7" y="70"/>
                </a:lnTo>
                <a:lnTo>
                  <a:pt x="6" y="69"/>
                </a:lnTo>
                <a:lnTo>
                  <a:pt x="5" y="68"/>
                </a:lnTo>
                <a:lnTo>
                  <a:pt x="3" y="67"/>
                </a:lnTo>
                <a:lnTo>
                  <a:pt x="2" y="66"/>
                </a:lnTo>
                <a:lnTo>
                  <a:pt x="1" y="66"/>
                </a:lnTo>
                <a:lnTo>
                  <a:pt x="0" y="65"/>
                </a:lnTo>
                <a:lnTo>
                  <a:pt x="0" y="65"/>
                </a:lnTo>
                <a:lnTo>
                  <a:pt x="1" y="64"/>
                </a:lnTo>
                <a:lnTo>
                  <a:pt x="2" y="63"/>
                </a:lnTo>
                <a:lnTo>
                  <a:pt x="3" y="62"/>
                </a:lnTo>
                <a:lnTo>
                  <a:pt x="4" y="61"/>
                </a:lnTo>
                <a:lnTo>
                  <a:pt x="5" y="60"/>
                </a:lnTo>
                <a:lnTo>
                  <a:pt x="6" y="60"/>
                </a:lnTo>
                <a:lnTo>
                  <a:pt x="7" y="59"/>
                </a:lnTo>
                <a:lnTo>
                  <a:pt x="8" y="58"/>
                </a:lnTo>
                <a:lnTo>
                  <a:pt x="9" y="58"/>
                </a:lnTo>
                <a:lnTo>
                  <a:pt x="10" y="57"/>
                </a:lnTo>
                <a:lnTo>
                  <a:pt x="11" y="57"/>
                </a:lnTo>
                <a:lnTo>
                  <a:pt x="12" y="57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7" y="56"/>
                </a:lnTo>
                <a:lnTo>
                  <a:pt x="17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0" y="58"/>
                </a:lnTo>
                <a:lnTo>
                  <a:pt x="21" y="58"/>
                </a:lnTo>
                <a:lnTo>
                  <a:pt x="22" y="59"/>
                </a:lnTo>
                <a:lnTo>
                  <a:pt x="23" y="60"/>
                </a:lnTo>
                <a:lnTo>
                  <a:pt x="24" y="61"/>
                </a:lnTo>
                <a:lnTo>
                  <a:pt x="25" y="63"/>
                </a:lnTo>
                <a:lnTo>
                  <a:pt x="26" y="64"/>
                </a:lnTo>
                <a:lnTo>
                  <a:pt x="27" y="66"/>
                </a:lnTo>
                <a:lnTo>
                  <a:pt x="28" y="67"/>
                </a:lnTo>
                <a:lnTo>
                  <a:pt x="29" y="69"/>
                </a:lnTo>
                <a:lnTo>
                  <a:pt x="30" y="71"/>
                </a:lnTo>
                <a:lnTo>
                  <a:pt x="31" y="73"/>
                </a:lnTo>
                <a:lnTo>
                  <a:pt x="33" y="79"/>
                </a:lnTo>
                <a:lnTo>
                  <a:pt x="33" y="79"/>
                </a:lnTo>
                <a:lnTo>
                  <a:pt x="35" y="76"/>
                </a:lnTo>
                <a:lnTo>
                  <a:pt x="37" y="73"/>
                </a:lnTo>
                <a:lnTo>
                  <a:pt x="39" y="70"/>
                </a:lnTo>
                <a:lnTo>
                  <a:pt x="41" y="67"/>
                </a:lnTo>
                <a:lnTo>
                  <a:pt x="43" y="64"/>
                </a:lnTo>
                <a:lnTo>
                  <a:pt x="45" y="62"/>
                </a:lnTo>
                <a:lnTo>
                  <a:pt x="47" y="59"/>
                </a:lnTo>
                <a:lnTo>
                  <a:pt x="49" y="56"/>
                </a:lnTo>
                <a:lnTo>
                  <a:pt x="52" y="53"/>
                </a:lnTo>
                <a:lnTo>
                  <a:pt x="54" y="50"/>
                </a:lnTo>
                <a:lnTo>
                  <a:pt x="57" y="47"/>
                </a:lnTo>
                <a:lnTo>
                  <a:pt x="59" y="45"/>
                </a:lnTo>
                <a:lnTo>
                  <a:pt x="62" y="42"/>
                </a:lnTo>
                <a:lnTo>
                  <a:pt x="64" y="39"/>
                </a:lnTo>
                <a:lnTo>
                  <a:pt x="67" y="36"/>
                </a:lnTo>
                <a:lnTo>
                  <a:pt x="70" y="33"/>
                </a:lnTo>
                <a:lnTo>
                  <a:pt x="70" y="33"/>
                </a:lnTo>
                <a:lnTo>
                  <a:pt x="73" y="31"/>
                </a:lnTo>
                <a:lnTo>
                  <a:pt x="75" y="28"/>
                </a:lnTo>
                <a:lnTo>
                  <a:pt x="78" y="26"/>
                </a:lnTo>
                <a:lnTo>
                  <a:pt x="81" y="23"/>
                </a:lnTo>
                <a:lnTo>
                  <a:pt x="84" y="21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5" y="12"/>
                </a:lnTo>
                <a:lnTo>
                  <a:pt x="97" y="10"/>
                </a:lnTo>
                <a:lnTo>
                  <a:pt x="100" y="8"/>
                </a:lnTo>
                <a:lnTo>
                  <a:pt x="103" y="6"/>
                </a:lnTo>
                <a:lnTo>
                  <a:pt x="105" y="4"/>
                </a:lnTo>
                <a:lnTo>
                  <a:pt x="108" y="3"/>
                </a:lnTo>
                <a:lnTo>
                  <a:pt x="111" y="1"/>
                </a:lnTo>
                <a:lnTo>
                  <a:pt x="113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10" name="rect"/>
          <p:cNvSpPr/>
          <p:nvPr/>
        </p:nvSpPr>
        <p:spPr>
          <a:xfrm>
            <a:off x="7984037" y="3277610"/>
            <a:ext cx="59823" cy="56701"/>
          </a:xfrm>
          <a:prstGeom prst="rect">
            <a:avLst/>
          </a:pr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11" name="rect"/>
          <p:cNvSpPr/>
          <p:nvPr/>
        </p:nvSpPr>
        <p:spPr>
          <a:xfrm>
            <a:off x="7984037" y="2887252"/>
            <a:ext cx="59823" cy="56701"/>
          </a:xfrm>
          <a:prstGeom prst="rect">
            <a:avLst/>
          </a:pr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12" name="rect"/>
          <p:cNvSpPr/>
          <p:nvPr/>
        </p:nvSpPr>
        <p:spPr>
          <a:xfrm>
            <a:off x="7200949" y="3277610"/>
            <a:ext cx="59225" cy="56701"/>
          </a:xfrm>
          <a:prstGeom prst="rect">
            <a:avLst/>
          </a:pr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13" name="rect"/>
          <p:cNvSpPr/>
          <p:nvPr/>
        </p:nvSpPr>
        <p:spPr>
          <a:xfrm>
            <a:off x="7653812" y="3277610"/>
            <a:ext cx="59225" cy="56701"/>
          </a:xfrm>
          <a:prstGeom prst="rect">
            <a:avLst/>
          </a:pr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14" name="rect"/>
          <p:cNvSpPr/>
          <p:nvPr/>
        </p:nvSpPr>
        <p:spPr>
          <a:xfrm>
            <a:off x="7653812" y="2887252"/>
            <a:ext cx="59225" cy="56701"/>
          </a:xfrm>
          <a:prstGeom prst="rect">
            <a:avLst/>
          </a:pr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15" name="path"/>
          <p:cNvSpPr/>
          <p:nvPr/>
        </p:nvSpPr>
        <p:spPr>
          <a:xfrm>
            <a:off x="8575343" y="1705623"/>
            <a:ext cx="27916" cy="27998"/>
          </a:xfrm>
          <a:custGeom>
            <a:avLst/>
            <a:gdLst/>
            <a:ahLst/>
            <a:cxnLst/>
            <a:rect l="0" t="0" r="0" b="0"/>
            <a:pathLst>
              <a:path w="43" h="44">
                <a:moveTo>
                  <a:pt x="2" y="19"/>
                </a:moveTo>
                <a:cubicBezTo>
                  <a:pt x="2" y="32"/>
                  <a:pt x="10" y="41"/>
                  <a:pt x="19" y="41"/>
                </a:cubicBezTo>
                <a:cubicBezTo>
                  <a:pt x="32" y="41"/>
                  <a:pt x="41" y="32"/>
                  <a:pt x="41" y="19"/>
                </a:cubicBezTo>
                <a:cubicBezTo>
                  <a:pt x="41" y="10"/>
                  <a:pt x="32" y="2"/>
                  <a:pt x="19" y="2"/>
                </a:cubicBezTo>
                <a:cubicBezTo>
                  <a:pt x="10" y="2"/>
                  <a:pt x="2" y="10"/>
                  <a:pt x="2" y="19"/>
                </a:cubicBezTo>
              </a:path>
            </a:pathLst>
          </a:custGeom>
          <a:solidFill>
            <a:srgbClr val="002960">
              <a:alpha val="100000"/>
            </a:srgbClr>
          </a:solidFill>
          <a:ln w="278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16" name="path"/>
          <p:cNvSpPr/>
          <p:nvPr/>
        </p:nvSpPr>
        <p:spPr>
          <a:xfrm>
            <a:off x="7923615" y="1719206"/>
            <a:ext cx="669273" cy="3581"/>
          </a:xfrm>
          <a:custGeom>
            <a:avLst/>
            <a:gdLst/>
            <a:ahLst/>
            <a:cxnLst/>
            <a:rect l="0" t="0" r="0" b="0"/>
            <a:pathLst>
              <a:path w="1053" h="5">
                <a:moveTo>
                  <a:pt x="0" y="2"/>
                </a:moveTo>
                <a:lnTo>
                  <a:pt x="1053" y="2"/>
                </a:lnTo>
              </a:path>
            </a:pathLst>
          </a:custGeom>
          <a:noFill/>
          <a:ln w="3585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17" name="textbox 2817"/>
          <p:cNvSpPr/>
          <p:nvPr/>
        </p:nvSpPr>
        <p:spPr>
          <a:xfrm>
            <a:off x="7011072" y="2165747"/>
            <a:ext cx="85089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2818" name="textbox 2818"/>
          <p:cNvSpPr/>
          <p:nvPr/>
        </p:nvSpPr>
        <p:spPr>
          <a:xfrm>
            <a:off x="7781498" y="2165748"/>
            <a:ext cx="85089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2819" name="textbox 2819"/>
          <p:cNvSpPr/>
          <p:nvPr/>
        </p:nvSpPr>
        <p:spPr>
          <a:xfrm>
            <a:off x="8556326" y="1893382"/>
            <a:ext cx="80644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400" dirty="0"/>
          </a:p>
        </p:txBody>
      </p:sp>
      <p:sp>
        <p:nvSpPr>
          <p:cNvPr id="2820" name="textbox 2820"/>
          <p:cNvSpPr/>
          <p:nvPr/>
        </p:nvSpPr>
        <p:spPr>
          <a:xfrm>
            <a:off x="7770945" y="2052246"/>
            <a:ext cx="80644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400" dirty="0"/>
          </a:p>
        </p:txBody>
      </p:sp>
      <p:sp>
        <p:nvSpPr>
          <p:cNvPr id="2821" name="textbox 2821"/>
          <p:cNvSpPr/>
          <p:nvPr/>
        </p:nvSpPr>
        <p:spPr>
          <a:xfrm>
            <a:off x="7015475" y="1893382"/>
            <a:ext cx="80644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400" dirty="0"/>
          </a:p>
        </p:txBody>
      </p:sp>
      <p:sp>
        <p:nvSpPr>
          <p:cNvPr id="2822" name="textbox 2822"/>
          <p:cNvSpPr/>
          <p:nvPr/>
        </p:nvSpPr>
        <p:spPr>
          <a:xfrm>
            <a:off x="7785901" y="1893382"/>
            <a:ext cx="80644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400" dirty="0"/>
          </a:p>
        </p:txBody>
      </p:sp>
      <p:sp>
        <p:nvSpPr>
          <p:cNvPr id="2823" name="textbox 2823"/>
          <p:cNvSpPr/>
          <p:nvPr/>
        </p:nvSpPr>
        <p:spPr>
          <a:xfrm>
            <a:off x="6628203" y="1779731"/>
            <a:ext cx="54610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400" dirty="0"/>
          </a:p>
        </p:txBody>
      </p:sp>
      <p:sp>
        <p:nvSpPr>
          <p:cNvPr id="2824" name="textbox 2824"/>
          <p:cNvSpPr/>
          <p:nvPr/>
        </p:nvSpPr>
        <p:spPr>
          <a:xfrm>
            <a:off x="6482234" y="2052245"/>
            <a:ext cx="54610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400" dirty="0"/>
          </a:p>
        </p:txBody>
      </p:sp>
      <p:sp>
        <p:nvSpPr>
          <p:cNvPr id="2825" name="textbox 2825"/>
          <p:cNvSpPr/>
          <p:nvPr/>
        </p:nvSpPr>
        <p:spPr>
          <a:xfrm>
            <a:off x="8326900" y="2052246"/>
            <a:ext cx="53975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8</a:t>
            </a:r>
            <a:endParaRPr lang="en-US" altLang="en-US" sz="400" dirty="0"/>
          </a:p>
        </p:txBody>
      </p:sp>
      <p:sp>
        <p:nvSpPr>
          <p:cNvPr id="2826" name="textbox 2826"/>
          <p:cNvSpPr/>
          <p:nvPr/>
        </p:nvSpPr>
        <p:spPr>
          <a:xfrm>
            <a:off x="7128443" y="1893382"/>
            <a:ext cx="53975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2827" name="textbox 2827"/>
          <p:cNvSpPr/>
          <p:nvPr/>
        </p:nvSpPr>
        <p:spPr>
          <a:xfrm>
            <a:off x="7128443" y="2165747"/>
            <a:ext cx="53975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2828" name="textbox 2828"/>
          <p:cNvSpPr/>
          <p:nvPr/>
        </p:nvSpPr>
        <p:spPr>
          <a:xfrm>
            <a:off x="7898769" y="2165748"/>
            <a:ext cx="53975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2829" name="textbox 2829"/>
          <p:cNvSpPr/>
          <p:nvPr/>
        </p:nvSpPr>
        <p:spPr>
          <a:xfrm>
            <a:off x="7128443" y="1624648"/>
            <a:ext cx="53975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2830" name="textbox 2830"/>
          <p:cNvSpPr/>
          <p:nvPr/>
        </p:nvSpPr>
        <p:spPr>
          <a:xfrm>
            <a:off x="7898769" y="1893382"/>
            <a:ext cx="53975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2831" name="textbox 2831"/>
          <p:cNvSpPr/>
          <p:nvPr/>
        </p:nvSpPr>
        <p:spPr>
          <a:xfrm>
            <a:off x="6365496" y="1624648"/>
            <a:ext cx="53975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sp>
        <p:nvSpPr>
          <p:cNvPr id="2832" name="textbox 2832"/>
          <p:cNvSpPr/>
          <p:nvPr/>
        </p:nvSpPr>
        <p:spPr>
          <a:xfrm>
            <a:off x="6365496" y="2165747"/>
            <a:ext cx="53975" cy="77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pic>
        <p:nvPicPr>
          <p:cNvPr id="2833" name="picture 2833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 rot="21600000">
            <a:off x="6403299" y="2206821"/>
            <a:ext cx="8392" cy="134329"/>
          </a:xfrm>
          <a:prstGeom prst="rect">
            <a:avLst/>
          </a:prstGeom>
        </p:spPr>
      </p:pic>
      <p:pic>
        <p:nvPicPr>
          <p:cNvPr id="2834" name="picture 2834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 rot="21600000">
            <a:off x="6403299" y="1661325"/>
            <a:ext cx="8392" cy="134206"/>
          </a:xfrm>
          <a:prstGeom prst="rect">
            <a:avLst/>
          </a:prstGeom>
        </p:spPr>
      </p:pic>
      <p:pic>
        <p:nvPicPr>
          <p:cNvPr id="2835" name="picture 2835"/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 rot="21600000">
            <a:off x="7171645" y="2206821"/>
            <a:ext cx="8368" cy="134329"/>
          </a:xfrm>
          <a:prstGeom prst="rect">
            <a:avLst/>
          </a:prstGeom>
        </p:spPr>
      </p:pic>
      <p:pic>
        <p:nvPicPr>
          <p:cNvPr id="2836" name="picture 2836"/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 rot="21600000">
            <a:off x="7171645" y="1661325"/>
            <a:ext cx="8368" cy="134206"/>
          </a:xfrm>
          <a:prstGeom prst="rect">
            <a:avLst/>
          </a:prstGeom>
        </p:spPr>
      </p:pic>
      <p:sp>
        <p:nvSpPr>
          <p:cNvPr id="2837" name="textbox 2837"/>
          <p:cNvSpPr/>
          <p:nvPr/>
        </p:nvSpPr>
        <p:spPr>
          <a:xfrm>
            <a:off x="8568193" y="1625362"/>
            <a:ext cx="53975" cy="768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400" dirty="0"/>
          </a:p>
        </p:txBody>
      </p:sp>
      <p:sp>
        <p:nvSpPr>
          <p:cNvPr id="2838" name="textbox 2838"/>
          <p:cNvSpPr/>
          <p:nvPr/>
        </p:nvSpPr>
        <p:spPr>
          <a:xfrm>
            <a:off x="7027491" y="1625362"/>
            <a:ext cx="53975" cy="768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400" dirty="0"/>
          </a:p>
        </p:txBody>
      </p:sp>
      <p:sp>
        <p:nvSpPr>
          <p:cNvPr id="2839" name="textbox 2839"/>
          <p:cNvSpPr/>
          <p:nvPr/>
        </p:nvSpPr>
        <p:spPr>
          <a:xfrm>
            <a:off x="7767008" y="1780445"/>
            <a:ext cx="53975" cy="768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400" dirty="0"/>
          </a:p>
        </p:txBody>
      </p:sp>
      <p:sp>
        <p:nvSpPr>
          <p:cNvPr id="2840" name="textbox 2840"/>
          <p:cNvSpPr/>
          <p:nvPr/>
        </p:nvSpPr>
        <p:spPr>
          <a:xfrm>
            <a:off x="7797768" y="1625362"/>
            <a:ext cx="53975" cy="768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400" dirty="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41" name="table 2841"/>
          <p:cNvGraphicFramePr>
            <a:graphicFrameLocks noGrp="1"/>
          </p:cNvGraphicFramePr>
          <p:nvPr/>
        </p:nvGraphicFramePr>
        <p:xfrm>
          <a:off x="1472564" y="1288161"/>
          <a:ext cx="7274560" cy="4954904"/>
        </p:xfrm>
        <a:graphic>
          <a:graphicData uri="http://schemas.openxmlformats.org/drawingml/2006/table">
            <a:tbl>
              <a:tblPr/>
              <a:tblGrid>
                <a:gridCol w="999489"/>
                <a:gridCol w="1031875"/>
                <a:gridCol w="576580"/>
                <a:gridCol w="668019"/>
                <a:gridCol w="669290"/>
                <a:gridCol w="577850"/>
                <a:gridCol w="720090"/>
                <a:gridCol w="698500"/>
                <a:gridCol w="577850"/>
                <a:gridCol w="755015"/>
              </a:tblGrid>
              <a:tr h="748029">
                <a:tc gridSpan="10">
                  <a:txBody>
                    <a:bodyPr/>
                    <a:lstStyle/>
                    <a:p>
                      <a:pPr algn="l" rtl="0" eaLnBrk="0">
                        <a:lnSpc>
                          <a:spcPct val="16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135890" algn="l" rtl="0" eaLnBrk="0">
                        <a:lnSpc>
                          <a:spcPts val="1330"/>
                        </a:lnSpc>
                      </a:pPr>
                      <a:r>
                        <a:rPr sz="1100" spc="-9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</a:t>
                      </a:r>
                      <a:r>
                        <a:rPr sz="1100" spc="-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1100" spc="-9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r>
                        <a:rPr sz="1100" spc="-6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：</a:t>
                      </a:r>
                      <a:endParaRPr lang="en-US" altLang="en-US" sz="1100" dirty="0"/>
                    </a:p>
                    <a:p>
                      <a:pPr marL="139065" algn="l" rtl="0" eaLnBrk="0">
                        <a:lnSpc>
                          <a:spcPct val="93000"/>
                        </a:lnSpc>
                        <a:spcBef>
                          <a:spcPts val="10"/>
                        </a:spcBef>
                      </a:pPr>
                      <a:r>
                        <a:rPr sz="11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吨</a:t>
                      </a:r>
                      <a:endParaRPr lang="en-US" altLang="en-US" sz="1100" dirty="0"/>
                    </a:p>
                    <a:p>
                      <a:pPr marL="6696075" algn="l" rtl="0" eaLnBrk="0">
                        <a:lnSpc>
                          <a:spcPct val="79000"/>
                        </a:lnSpc>
                        <a:spcBef>
                          <a:spcPts val="10"/>
                        </a:spcBef>
                      </a:pP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02309">
                <a:tc gridSpan="10"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600" dirty="0"/>
                    </a:p>
                    <a:p>
                      <a:pPr marL="14859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1100" spc="-4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吊装</a:t>
                      </a:r>
                      <a:endParaRPr lang="en-US" altLang="en-US" sz="1100" dirty="0"/>
                    </a:p>
                    <a:p>
                      <a:pPr marL="136525" algn="l" rtl="0" eaLnBrk="0">
                        <a:lnSpc>
                          <a:spcPts val="1390"/>
                        </a:lnSpc>
                      </a:pPr>
                      <a:r>
                        <a:rPr sz="1000" spc="-7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高度</a:t>
                      </a:r>
                      <a:r>
                        <a:rPr sz="1000" spc="-5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300" dirty="0"/>
                    </a:p>
                    <a:p>
                      <a:pPr marL="137795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1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01040">
                <a:tc gridSpan="10"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algn="r" rtl="0" eaLnBrk="0">
                        <a:lnSpc>
                          <a:spcPts val="785"/>
                        </a:lnSpc>
                        <a:spcBef>
                          <a:spcPts val="5"/>
                        </a:spcBef>
                      </a:pPr>
                      <a:r>
                        <a:rPr sz="10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0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0" dirty="0"/>
                    </a:p>
                    <a:p>
                      <a:pPr marL="135255" algn="l" rtl="0" eaLnBrk="0">
                        <a:lnSpc>
                          <a:spcPts val="1175"/>
                        </a:lnSpc>
                      </a:pPr>
                      <a:r>
                        <a:rPr sz="900" spc="10" dirty="0">
                          <a:ln w="393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速度</a:t>
                      </a:r>
                      <a:r>
                        <a:rPr sz="900" spc="0" dirty="0">
                          <a:ln w="393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900" dirty="0"/>
                    </a:p>
                    <a:p>
                      <a:pPr marL="135890" algn="l" rtl="0" eaLnBrk="0">
                        <a:lnSpc>
                          <a:spcPct val="99000"/>
                        </a:lnSpc>
                        <a:spcBef>
                          <a:spcPts val="105"/>
                        </a:spcBef>
                      </a:pPr>
                      <a:r>
                        <a:rPr sz="1000" spc="8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公里</a:t>
                      </a:r>
                      <a:r>
                        <a:rPr sz="1000" spc="8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000" spc="8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小</a:t>
                      </a:r>
                      <a:r>
                        <a:rPr sz="1000" spc="7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时</a:t>
                      </a:r>
                      <a:endParaRPr lang="en-US" altLang="en-US" sz="1000" dirty="0"/>
                    </a:p>
                    <a:p>
                      <a:pPr marL="5770245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0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             </a:t>
                      </a:r>
                      <a:r>
                        <a:rPr sz="10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15</a:t>
                      </a: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5374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144145" algn="l" rtl="0" eaLnBrk="0">
                        <a:lnSpc>
                          <a:spcPct val="84000"/>
                        </a:lnSpc>
                      </a:pPr>
                      <a:r>
                        <a:rPr sz="1100" spc="-3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区域</a:t>
                      </a:r>
                      <a:endParaRPr lang="en-US" altLang="en-US" sz="1100" dirty="0"/>
                    </a:p>
                    <a:p>
                      <a:pPr marL="135255" algn="l" rtl="0" eaLnBrk="0">
                        <a:lnSpc>
                          <a:spcPts val="2085"/>
                        </a:lnSpc>
                      </a:pPr>
                      <a:r>
                        <a:rPr sz="1100" spc="-1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特点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049779">
                <a:tc gridSpan="10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140970" algn="l" rtl="0" eaLnBrk="0">
                        <a:lnSpc>
                          <a:spcPct val="86000"/>
                        </a:lnSpc>
                      </a:pPr>
                      <a:r>
                        <a:rPr sz="1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Hi-powe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rr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ACAC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300" dirty="0"/>
                    </a:p>
                    <a:p>
                      <a:pPr marL="140970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13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颜色选</a:t>
                      </a: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择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                                                                                                                    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842" name="path"/>
          <p:cNvSpPr/>
          <p:nvPr/>
        </p:nvSpPr>
        <p:spPr>
          <a:xfrm>
            <a:off x="8185404" y="5650992"/>
            <a:ext cx="190500" cy="175259"/>
          </a:xfrm>
          <a:custGeom>
            <a:avLst/>
            <a:gdLst/>
            <a:ahLst/>
            <a:cxnLst/>
            <a:rect l="0" t="0" r="0" b="0"/>
            <a:pathLst>
              <a:path w="300" h="275">
                <a:moveTo>
                  <a:pt x="292" y="0"/>
                </a:moveTo>
                <a:lnTo>
                  <a:pt x="292" y="0"/>
                </a:lnTo>
                <a:lnTo>
                  <a:pt x="300" y="10"/>
                </a:lnTo>
                <a:lnTo>
                  <a:pt x="300" y="10"/>
                </a:lnTo>
                <a:lnTo>
                  <a:pt x="294" y="14"/>
                </a:lnTo>
                <a:lnTo>
                  <a:pt x="288" y="19"/>
                </a:lnTo>
                <a:lnTo>
                  <a:pt x="282" y="24"/>
                </a:lnTo>
                <a:lnTo>
                  <a:pt x="276" y="29"/>
                </a:lnTo>
                <a:lnTo>
                  <a:pt x="270" y="35"/>
                </a:lnTo>
                <a:lnTo>
                  <a:pt x="263" y="40"/>
                </a:lnTo>
                <a:lnTo>
                  <a:pt x="257" y="46"/>
                </a:lnTo>
                <a:lnTo>
                  <a:pt x="251" y="53"/>
                </a:lnTo>
                <a:lnTo>
                  <a:pt x="244" y="60"/>
                </a:lnTo>
                <a:lnTo>
                  <a:pt x="238" y="66"/>
                </a:lnTo>
                <a:lnTo>
                  <a:pt x="231" y="74"/>
                </a:lnTo>
                <a:lnTo>
                  <a:pt x="224" y="81"/>
                </a:lnTo>
                <a:lnTo>
                  <a:pt x="218" y="89"/>
                </a:lnTo>
                <a:lnTo>
                  <a:pt x="210" y="97"/>
                </a:lnTo>
                <a:lnTo>
                  <a:pt x="204" y="105"/>
                </a:lnTo>
                <a:lnTo>
                  <a:pt x="196" y="114"/>
                </a:lnTo>
                <a:lnTo>
                  <a:pt x="196" y="114"/>
                </a:lnTo>
                <a:lnTo>
                  <a:pt x="190" y="123"/>
                </a:lnTo>
                <a:lnTo>
                  <a:pt x="183" y="131"/>
                </a:lnTo>
                <a:lnTo>
                  <a:pt x="176" y="140"/>
                </a:lnTo>
                <a:lnTo>
                  <a:pt x="170" y="148"/>
                </a:lnTo>
                <a:lnTo>
                  <a:pt x="164" y="157"/>
                </a:lnTo>
                <a:lnTo>
                  <a:pt x="158" y="165"/>
                </a:lnTo>
                <a:lnTo>
                  <a:pt x="152" y="174"/>
                </a:lnTo>
                <a:lnTo>
                  <a:pt x="146" y="182"/>
                </a:lnTo>
                <a:lnTo>
                  <a:pt x="141" y="190"/>
                </a:lnTo>
                <a:lnTo>
                  <a:pt x="136" y="198"/>
                </a:lnTo>
                <a:lnTo>
                  <a:pt x="131" y="206"/>
                </a:lnTo>
                <a:lnTo>
                  <a:pt x="127" y="214"/>
                </a:lnTo>
                <a:lnTo>
                  <a:pt x="122" y="222"/>
                </a:lnTo>
                <a:lnTo>
                  <a:pt x="118" y="230"/>
                </a:lnTo>
                <a:lnTo>
                  <a:pt x="114" y="237"/>
                </a:lnTo>
                <a:lnTo>
                  <a:pt x="110" y="245"/>
                </a:lnTo>
                <a:lnTo>
                  <a:pt x="94" y="256"/>
                </a:lnTo>
                <a:lnTo>
                  <a:pt x="94" y="256"/>
                </a:lnTo>
                <a:lnTo>
                  <a:pt x="85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7" y="275"/>
                </a:lnTo>
                <a:lnTo>
                  <a:pt x="67" y="275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4"/>
                </a:lnTo>
                <a:lnTo>
                  <a:pt x="55" y="243"/>
                </a:lnTo>
                <a:lnTo>
                  <a:pt x="49" y="230"/>
                </a:lnTo>
                <a:lnTo>
                  <a:pt x="49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5" y="186"/>
                </a:lnTo>
                <a:lnTo>
                  <a:pt x="25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10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5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8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5" y="144"/>
                </a:lnTo>
                <a:lnTo>
                  <a:pt x="45" y="144"/>
                </a:lnTo>
                <a:lnTo>
                  <a:pt x="46" y="144"/>
                </a:lnTo>
                <a:lnTo>
                  <a:pt x="49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8" y="152"/>
                </a:lnTo>
                <a:lnTo>
                  <a:pt x="60" y="155"/>
                </a:lnTo>
                <a:lnTo>
                  <a:pt x="62" y="158"/>
                </a:lnTo>
                <a:lnTo>
                  <a:pt x="65" y="161"/>
                </a:lnTo>
                <a:lnTo>
                  <a:pt x="67" y="164"/>
                </a:lnTo>
                <a:lnTo>
                  <a:pt x="69" y="168"/>
                </a:lnTo>
                <a:lnTo>
                  <a:pt x="72" y="173"/>
                </a:lnTo>
                <a:lnTo>
                  <a:pt x="74" y="177"/>
                </a:lnTo>
                <a:lnTo>
                  <a:pt x="77" y="182"/>
                </a:lnTo>
                <a:lnTo>
                  <a:pt x="79" y="187"/>
                </a:lnTo>
                <a:lnTo>
                  <a:pt x="86" y="202"/>
                </a:lnTo>
                <a:lnTo>
                  <a:pt x="86" y="202"/>
                </a:lnTo>
                <a:lnTo>
                  <a:pt x="91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1" y="165"/>
                </a:lnTo>
                <a:lnTo>
                  <a:pt x="116" y="158"/>
                </a:lnTo>
                <a:lnTo>
                  <a:pt x="122" y="151"/>
                </a:lnTo>
                <a:lnTo>
                  <a:pt x="128" y="143"/>
                </a:lnTo>
                <a:lnTo>
                  <a:pt x="134" y="136"/>
                </a:lnTo>
                <a:lnTo>
                  <a:pt x="140" y="129"/>
                </a:lnTo>
                <a:lnTo>
                  <a:pt x="146" y="122"/>
                </a:lnTo>
                <a:lnTo>
                  <a:pt x="152" y="114"/>
                </a:lnTo>
                <a:lnTo>
                  <a:pt x="159" y="107"/>
                </a:lnTo>
                <a:lnTo>
                  <a:pt x="166" y="100"/>
                </a:lnTo>
                <a:lnTo>
                  <a:pt x="173" y="93"/>
                </a:lnTo>
                <a:lnTo>
                  <a:pt x="180" y="86"/>
                </a:lnTo>
                <a:lnTo>
                  <a:pt x="180" y="86"/>
                </a:lnTo>
                <a:lnTo>
                  <a:pt x="187" y="79"/>
                </a:lnTo>
                <a:lnTo>
                  <a:pt x="194" y="72"/>
                </a:lnTo>
                <a:lnTo>
                  <a:pt x="201" y="66"/>
                </a:lnTo>
                <a:lnTo>
                  <a:pt x="209" y="60"/>
                </a:lnTo>
                <a:lnTo>
                  <a:pt x="215" y="53"/>
                </a:lnTo>
                <a:lnTo>
                  <a:pt x="222" y="48"/>
                </a:lnTo>
                <a:lnTo>
                  <a:pt x="230" y="42"/>
                </a:lnTo>
                <a:lnTo>
                  <a:pt x="236" y="36"/>
                </a:lnTo>
                <a:lnTo>
                  <a:pt x="244" y="31"/>
                </a:lnTo>
                <a:lnTo>
                  <a:pt x="250" y="26"/>
                </a:lnTo>
                <a:lnTo>
                  <a:pt x="258" y="21"/>
                </a:lnTo>
                <a:lnTo>
                  <a:pt x="265" y="16"/>
                </a:lnTo>
                <a:lnTo>
                  <a:pt x="271" y="12"/>
                </a:lnTo>
                <a:lnTo>
                  <a:pt x="278" y="7"/>
                </a:lnTo>
                <a:lnTo>
                  <a:pt x="285" y="3"/>
                </a:lnTo>
                <a:lnTo>
                  <a:pt x="292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3" name="path"/>
          <p:cNvSpPr/>
          <p:nvPr/>
        </p:nvSpPr>
        <p:spPr>
          <a:xfrm>
            <a:off x="7609331" y="5650992"/>
            <a:ext cx="188976" cy="175259"/>
          </a:xfrm>
          <a:custGeom>
            <a:avLst/>
            <a:gdLst/>
            <a:ahLst/>
            <a:cxnLst/>
            <a:rect l="0" t="0" r="0" b="0"/>
            <a:pathLst>
              <a:path w="297" h="275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4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5"/>
                </a:lnTo>
                <a:lnTo>
                  <a:pt x="66" y="275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4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9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7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6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4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4" name="path"/>
          <p:cNvSpPr/>
          <p:nvPr/>
        </p:nvSpPr>
        <p:spPr>
          <a:xfrm>
            <a:off x="7050023" y="5650992"/>
            <a:ext cx="152400" cy="144779"/>
          </a:xfrm>
          <a:custGeom>
            <a:avLst/>
            <a:gdLst/>
            <a:ahLst/>
            <a:cxnLst/>
            <a:rect l="0" t="0" r="0" b="0"/>
            <a:pathLst>
              <a:path w="240" h="227">
                <a:moveTo>
                  <a:pt x="118" y="165"/>
                </a:moveTo>
                <a:lnTo>
                  <a:pt x="118" y="165"/>
                </a:lnTo>
                <a:lnTo>
                  <a:pt x="115" y="170"/>
                </a:lnTo>
                <a:lnTo>
                  <a:pt x="115" y="170"/>
                </a:lnTo>
                <a:lnTo>
                  <a:pt x="110" y="177"/>
                </a:lnTo>
                <a:lnTo>
                  <a:pt x="106" y="183"/>
                </a:lnTo>
                <a:lnTo>
                  <a:pt x="101" y="189"/>
                </a:lnTo>
                <a:lnTo>
                  <a:pt x="97" y="195"/>
                </a:lnTo>
                <a:lnTo>
                  <a:pt x="93" y="200"/>
                </a:lnTo>
                <a:lnTo>
                  <a:pt x="89" y="205"/>
                </a:lnTo>
                <a:lnTo>
                  <a:pt x="85" y="209"/>
                </a:lnTo>
                <a:lnTo>
                  <a:pt x="80" y="213"/>
                </a:lnTo>
                <a:lnTo>
                  <a:pt x="77" y="216"/>
                </a:lnTo>
                <a:lnTo>
                  <a:pt x="73" y="219"/>
                </a:lnTo>
                <a:lnTo>
                  <a:pt x="70" y="222"/>
                </a:lnTo>
                <a:lnTo>
                  <a:pt x="66" y="224"/>
                </a:lnTo>
                <a:lnTo>
                  <a:pt x="65" y="225"/>
                </a:lnTo>
                <a:lnTo>
                  <a:pt x="63" y="225"/>
                </a:lnTo>
                <a:lnTo>
                  <a:pt x="61" y="226"/>
                </a:lnTo>
                <a:lnTo>
                  <a:pt x="60" y="227"/>
                </a:lnTo>
                <a:lnTo>
                  <a:pt x="58" y="227"/>
                </a:lnTo>
                <a:lnTo>
                  <a:pt x="57" y="227"/>
                </a:lnTo>
                <a:lnTo>
                  <a:pt x="55" y="227"/>
                </a:lnTo>
                <a:lnTo>
                  <a:pt x="54" y="227"/>
                </a:lnTo>
                <a:lnTo>
                  <a:pt x="54" y="227"/>
                </a:lnTo>
                <a:lnTo>
                  <a:pt x="50" y="227"/>
                </a:lnTo>
                <a:lnTo>
                  <a:pt x="47" y="227"/>
                </a:lnTo>
                <a:lnTo>
                  <a:pt x="43" y="226"/>
                </a:lnTo>
                <a:lnTo>
                  <a:pt x="40" y="225"/>
                </a:lnTo>
                <a:lnTo>
                  <a:pt x="37" y="223"/>
                </a:lnTo>
                <a:lnTo>
                  <a:pt x="33" y="221"/>
                </a:lnTo>
                <a:lnTo>
                  <a:pt x="30" y="219"/>
                </a:lnTo>
                <a:lnTo>
                  <a:pt x="26" y="216"/>
                </a:lnTo>
                <a:lnTo>
                  <a:pt x="23" y="213"/>
                </a:lnTo>
                <a:lnTo>
                  <a:pt x="20" y="210"/>
                </a:lnTo>
                <a:lnTo>
                  <a:pt x="16" y="206"/>
                </a:lnTo>
                <a:lnTo>
                  <a:pt x="13" y="202"/>
                </a:lnTo>
                <a:lnTo>
                  <a:pt x="10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7" y="182"/>
                </a:lnTo>
                <a:lnTo>
                  <a:pt x="9" y="182"/>
                </a:lnTo>
                <a:lnTo>
                  <a:pt x="11" y="181"/>
                </a:lnTo>
                <a:lnTo>
                  <a:pt x="13" y="181"/>
                </a:lnTo>
                <a:lnTo>
                  <a:pt x="17" y="180"/>
                </a:lnTo>
                <a:lnTo>
                  <a:pt x="21" y="179"/>
                </a:lnTo>
                <a:lnTo>
                  <a:pt x="25" y="177"/>
                </a:lnTo>
                <a:lnTo>
                  <a:pt x="29" y="175"/>
                </a:lnTo>
                <a:lnTo>
                  <a:pt x="34" y="173"/>
                </a:lnTo>
                <a:lnTo>
                  <a:pt x="38" y="170"/>
                </a:lnTo>
                <a:lnTo>
                  <a:pt x="42" y="166"/>
                </a:lnTo>
                <a:lnTo>
                  <a:pt x="47" y="163"/>
                </a:lnTo>
                <a:lnTo>
                  <a:pt x="51" y="159"/>
                </a:lnTo>
                <a:lnTo>
                  <a:pt x="56" y="154"/>
                </a:lnTo>
                <a:lnTo>
                  <a:pt x="60" y="150"/>
                </a:lnTo>
                <a:lnTo>
                  <a:pt x="65" y="145"/>
                </a:lnTo>
                <a:lnTo>
                  <a:pt x="70" y="139"/>
                </a:lnTo>
                <a:lnTo>
                  <a:pt x="75" y="133"/>
                </a:lnTo>
                <a:lnTo>
                  <a:pt x="81" y="125"/>
                </a:lnTo>
                <a:lnTo>
                  <a:pt x="73" y="116"/>
                </a:lnTo>
                <a:lnTo>
                  <a:pt x="73" y="116"/>
                </a:lnTo>
                <a:lnTo>
                  <a:pt x="69" y="111"/>
                </a:lnTo>
                <a:lnTo>
                  <a:pt x="64" y="106"/>
                </a:lnTo>
                <a:lnTo>
                  <a:pt x="61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9" y="84"/>
                </a:lnTo>
                <a:lnTo>
                  <a:pt x="47" y="80"/>
                </a:lnTo>
                <a:lnTo>
                  <a:pt x="45" y="76"/>
                </a:lnTo>
                <a:lnTo>
                  <a:pt x="43" y="72"/>
                </a:lnTo>
                <a:lnTo>
                  <a:pt x="41" y="69"/>
                </a:lnTo>
                <a:lnTo>
                  <a:pt x="40" y="65"/>
                </a:lnTo>
                <a:lnTo>
                  <a:pt x="39" y="61"/>
                </a:lnTo>
                <a:lnTo>
                  <a:pt x="38" y="58"/>
                </a:lnTo>
                <a:lnTo>
                  <a:pt x="38" y="54"/>
                </a:lnTo>
                <a:lnTo>
                  <a:pt x="38" y="51"/>
                </a:lnTo>
                <a:lnTo>
                  <a:pt x="38" y="51"/>
                </a:lnTo>
                <a:lnTo>
                  <a:pt x="38" y="48"/>
                </a:lnTo>
                <a:lnTo>
                  <a:pt x="38" y="45"/>
                </a:lnTo>
                <a:lnTo>
                  <a:pt x="39" y="42"/>
                </a:lnTo>
                <a:lnTo>
                  <a:pt x="40" y="39"/>
                </a:lnTo>
                <a:lnTo>
                  <a:pt x="41" y="36"/>
                </a:lnTo>
                <a:lnTo>
                  <a:pt x="43" y="33"/>
                </a:lnTo>
                <a:lnTo>
                  <a:pt x="45" y="30"/>
                </a:lnTo>
                <a:lnTo>
                  <a:pt x="47" y="27"/>
                </a:lnTo>
                <a:lnTo>
                  <a:pt x="50" y="24"/>
                </a:lnTo>
                <a:lnTo>
                  <a:pt x="53" y="21"/>
                </a:lnTo>
                <a:lnTo>
                  <a:pt x="56" y="17"/>
                </a:lnTo>
                <a:lnTo>
                  <a:pt x="59" y="14"/>
                </a:lnTo>
                <a:lnTo>
                  <a:pt x="63" y="10"/>
                </a:lnTo>
                <a:lnTo>
                  <a:pt x="67" y="7"/>
                </a:lnTo>
                <a:lnTo>
                  <a:pt x="71" y="3"/>
                </a:lnTo>
                <a:lnTo>
                  <a:pt x="76" y="0"/>
                </a:lnTo>
                <a:lnTo>
                  <a:pt x="76" y="0"/>
                </a:lnTo>
                <a:lnTo>
                  <a:pt x="77" y="4"/>
                </a:lnTo>
                <a:lnTo>
                  <a:pt x="78" y="9"/>
                </a:lnTo>
                <a:lnTo>
                  <a:pt x="79" y="14"/>
                </a:lnTo>
                <a:lnTo>
                  <a:pt x="80" y="18"/>
                </a:lnTo>
                <a:lnTo>
                  <a:pt x="82" y="23"/>
                </a:lnTo>
                <a:lnTo>
                  <a:pt x="83" y="28"/>
                </a:lnTo>
                <a:lnTo>
                  <a:pt x="85" y="32"/>
                </a:lnTo>
                <a:lnTo>
                  <a:pt x="87" y="37"/>
                </a:lnTo>
                <a:lnTo>
                  <a:pt x="89" y="42"/>
                </a:lnTo>
                <a:lnTo>
                  <a:pt x="91" y="46"/>
                </a:lnTo>
                <a:lnTo>
                  <a:pt x="94" y="51"/>
                </a:lnTo>
                <a:lnTo>
                  <a:pt x="96" y="55"/>
                </a:lnTo>
                <a:lnTo>
                  <a:pt x="99" y="60"/>
                </a:lnTo>
                <a:lnTo>
                  <a:pt x="102" y="64"/>
                </a:lnTo>
                <a:lnTo>
                  <a:pt x="105" y="69"/>
                </a:lnTo>
                <a:lnTo>
                  <a:pt x="109" y="73"/>
                </a:lnTo>
                <a:lnTo>
                  <a:pt x="116" y="83"/>
                </a:lnTo>
                <a:lnTo>
                  <a:pt x="122" y="75"/>
                </a:lnTo>
                <a:lnTo>
                  <a:pt x="122" y="75"/>
                </a:lnTo>
                <a:lnTo>
                  <a:pt x="127" y="69"/>
                </a:lnTo>
                <a:lnTo>
                  <a:pt x="132" y="63"/>
                </a:lnTo>
                <a:lnTo>
                  <a:pt x="136" y="57"/>
                </a:lnTo>
                <a:lnTo>
                  <a:pt x="141" y="52"/>
                </a:lnTo>
                <a:lnTo>
                  <a:pt x="146" y="47"/>
                </a:lnTo>
                <a:lnTo>
                  <a:pt x="150" y="43"/>
                </a:lnTo>
                <a:lnTo>
                  <a:pt x="155" y="39"/>
                </a:lnTo>
                <a:lnTo>
                  <a:pt x="160" y="36"/>
                </a:lnTo>
                <a:lnTo>
                  <a:pt x="164" y="33"/>
                </a:lnTo>
                <a:lnTo>
                  <a:pt x="169" y="30"/>
                </a:lnTo>
                <a:lnTo>
                  <a:pt x="173" y="28"/>
                </a:lnTo>
                <a:lnTo>
                  <a:pt x="177" y="26"/>
                </a:lnTo>
                <a:lnTo>
                  <a:pt x="179" y="25"/>
                </a:lnTo>
                <a:lnTo>
                  <a:pt x="182" y="25"/>
                </a:lnTo>
                <a:lnTo>
                  <a:pt x="184" y="24"/>
                </a:lnTo>
                <a:lnTo>
                  <a:pt x="186" y="24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4" y="23"/>
                </a:lnTo>
                <a:lnTo>
                  <a:pt x="194" y="23"/>
                </a:lnTo>
                <a:lnTo>
                  <a:pt x="197" y="23"/>
                </a:lnTo>
                <a:lnTo>
                  <a:pt x="200" y="23"/>
                </a:lnTo>
                <a:lnTo>
                  <a:pt x="203" y="24"/>
                </a:lnTo>
                <a:lnTo>
                  <a:pt x="206" y="25"/>
                </a:lnTo>
                <a:lnTo>
                  <a:pt x="209" y="27"/>
                </a:lnTo>
                <a:lnTo>
                  <a:pt x="211" y="28"/>
                </a:lnTo>
                <a:lnTo>
                  <a:pt x="214" y="30"/>
                </a:lnTo>
                <a:lnTo>
                  <a:pt x="216" y="33"/>
                </a:lnTo>
                <a:lnTo>
                  <a:pt x="219" y="35"/>
                </a:lnTo>
                <a:lnTo>
                  <a:pt x="221" y="38"/>
                </a:lnTo>
                <a:lnTo>
                  <a:pt x="223" y="42"/>
                </a:lnTo>
                <a:lnTo>
                  <a:pt x="225" y="45"/>
                </a:lnTo>
                <a:lnTo>
                  <a:pt x="227" y="49"/>
                </a:lnTo>
                <a:lnTo>
                  <a:pt x="229" y="53"/>
                </a:lnTo>
                <a:lnTo>
                  <a:pt x="231" y="58"/>
                </a:lnTo>
                <a:lnTo>
                  <a:pt x="232" y="62"/>
                </a:lnTo>
                <a:lnTo>
                  <a:pt x="232" y="62"/>
                </a:lnTo>
                <a:lnTo>
                  <a:pt x="229" y="62"/>
                </a:lnTo>
                <a:lnTo>
                  <a:pt x="227" y="62"/>
                </a:lnTo>
                <a:lnTo>
                  <a:pt x="227" y="62"/>
                </a:lnTo>
                <a:lnTo>
                  <a:pt x="226" y="62"/>
                </a:lnTo>
                <a:lnTo>
                  <a:pt x="224" y="62"/>
                </a:lnTo>
                <a:lnTo>
                  <a:pt x="222" y="63"/>
                </a:lnTo>
                <a:lnTo>
                  <a:pt x="220" y="63"/>
                </a:lnTo>
                <a:lnTo>
                  <a:pt x="219" y="63"/>
                </a:lnTo>
                <a:lnTo>
                  <a:pt x="217" y="64"/>
                </a:lnTo>
                <a:lnTo>
                  <a:pt x="213" y="66"/>
                </a:lnTo>
                <a:lnTo>
                  <a:pt x="209" y="68"/>
                </a:lnTo>
                <a:lnTo>
                  <a:pt x="205" y="71"/>
                </a:lnTo>
                <a:lnTo>
                  <a:pt x="200" y="74"/>
                </a:lnTo>
                <a:lnTo>
                  <a:pt x="195" y="78"/>
                </a:lnTo>
                <a:lnTo>
                  <a:pt x="195" y="78"/>
                </a:lnTo>
                <a:lnTo>
                  <a:pt x="190" y="82"/>
                </a:lnTo>
                <a:lnTo>
                  <a:pt x="185" y="86"/>
                </a:lnTo>
                <a:lnTo>
                  <a:pt x="180" y="90"/>
                </a:lnTo>
                <a:lnTo>
                  <a:pt x="176" y="94"/>
                </a:lnTo>
                <a:lnTo>
                  <a:pt x="171" y="99"/>
                </a:lnTo>
                <a:lnTo>
                  <a:pt x="167" y="104"/>
                </a:lnTo>
                <a:lnTo>
                  <a:pt x="163" y="108"/>
                </a:lnTo>
                <a:lnTo>
                  <a:pt x="160" y="113"/>
                </a:lnTo>
                <a:lnTo>
                  <a:pt x="152" y="123"/>
                </a:lnTo>
                <a:lnTo>
                  <a:pt x="159" y="130"/>
                </a:lnTo>
                <a:lnTo>
                  <a:pt x="159" y="130"/>
                </a:lnTo>
                <a:lnTo>
                  <a:pt x="164" y="135"/>
                </a:lnTo>
                <a:lnTo>
                  <a:pt x="169" y="139"/>
                </a:lnTo>
                <a:lnTo>
                  <a:pt x="174" y="143"/>
                </a:lnTo>
                <a:lnTo>
                  <a:pt x="179" y="147"/>
                </a:lnTo>
                <a:lnTo>
                  <a:pt x="184" y="150"/>
                </a:lnTo>
                <a:lnTo>
                  <a:pt x="189" y="153"/>
                </a:lnTo>
                <a:lnTo>
                  <a:pt x="194" y="156"/>
                </a:lnTo>
                <a:lnTo>
                  <a:pt x="199" y="159"/>
                </a:lnTo>
                <a:lnTo>
                  <a:pt x="204" y="161"/>
                </a:lnTo>
                <a:lnTo>
                  <a:pt x="209" y="163"/>
                </a:lnTo>
                <a:lnTo>
                  <a:pt x="214" y="164"/>
                </a:lnTo>
                <a:lnTo>
                  <a:pt x="219" y="166"/>
                </a:lnTo>
                <a:lnTo>
                  <a:pt x="224" y="167"/>
                </a:lnTo>
                <a:lnTo>
                  <a:pt x="229" y="167"/>
                </a:lnTo>
                <a:lnTo>
                  <a:pt x="234" y="168"/>
                </a:lnTo>
                <a:lnTo>
                  <a:pt x="240" y="168"/>
                </a:lnTo>
                <a:lnTo>
                  <a:pt x="240" y="168"/>
                </a:lnTo>
                <a:lnTo>
                  <a:pt x="237" y="174"/>
                </a:lnTo>
                <a:lnTo>
                  <a:pt x="234" y="179"/>
                </a:lnTo>
                <a:lnTo>
                  <a:pt x="231" y="184"/>
                </a:lnTo>
                <a:lnTo>
                  <a:pt x="228" y="188"/>
                </a:lnTo>
                <a:lnTo>
                  <a:pt x="225" y="192"/>
                </a:lnTo>
                <a:lnTo>
                  <a:pt x="222" y="196"/>
                </a:lnTo>
                <a:lnTo>
                  <a:pt x="220" y="200"/>
                </a:lnTo>
                <a:lnTo>
                  <a:pt x="217" y="203"/>
                </a:lnTo>
                <a:lnTo>
                  <a:pt x="214" y="205"/>
                </a:lnTo>
                <a:lnTo>
                  <a:pt x="211" y="208"/>
                </a:lnTo>
                <a:lnTo>
                  <a:pt x="208" y="210"/>
                </a:lnTo>
                <a:lnTo>
                  <a:pt x="205" y="211"/>
                </a:lnTo>
                <a:lnTo>
                  <a:pt x="202" y="213"/>
                </a:lnTo>
                <a:lnTo>
                  <a:pt x="199" y="214"/>
                </a:lnTo>
                <a:lnTo>
                  <a:pt x="196" y="214"/>
                </a:lnTo>
                <a:lnTo>
                  <a:pt x="194" y="214"/>
                </a:lnTo>
                <a:lnTo>
                  <a:pt x="193" y="214"/>
                </a:lnTo>
                <a:lnTo>
                  <a:pt x="193" y="214"/>
                </a:lnTo>
                <a:lnTo>
                  <a:pt x="190" y="214"/>
                </a:lnTo>
                <a:lnTo>
                  <a:pt x="187" y="214"/>
                </a:lnTo>
                <a:lnTo>
                  <a:pt x="184" y="213"/>
                </a:lnTo>
                <a:lnTo>
                  <a:pt x="180" y="212"/>
                </a:lnTo>
                <a:lnTo>
                  <a:pt x="177" y="210"/>
                </a:lnTo>
                <a:lnTo>
                  <a:pt x="174" y="209"/>
                </a:lnTo>
                <a:lnTo>
                  <a:pt x="170" y="207"/>
                </a:lnTo>
                <a:lnTo>
                  <a:pt x="166" y="204"/>
                </a:lnTo>
                <a:lnTo>
                  <a:pt x="162" y="202"/>
                </a:lnTo>
                <a:lnTo>
                  <a:pt x="158" y="199"/>
                </a:lnTo>
                <a:lnTo>
                  <a:pt x="153" y="196"/>
                </a:lnTo>
                <a:lnTo>
                  <a:pt x="149" y="192"/>
                </a:lnTo>
                <a:lnTo>
                  <a:pt x="144" y="188"/>
                </a:lnTo>
                <a:lnTo>
                  <a:pt x="139" y="184"/>
                </a:lnTo>
                <a:lnTo>
                  <a:pt x="134" y="180"/>
                </a:lnTo>
                <a:lnTo>
                  <a:pt x="129" y="175"/>
                </a:lnTo>
                <a:lnTo>
                  <a:pt x="118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5" name="path"/>
          <p:cNvSpPr/>
          <p:nvPr/>
        </p:nvSpPr>
        <p:spPr>
          <a:xfrm>
            <a:off x="6208775" y="5650992"/>
            <a:ext cx="150876" cy="144779"/>
          </a:xfrm>
          <a:custGeom>
            <a:avLst/>
            <a:gdLst/>
            <a:ahLst/>
            <a:cxnLst/>
            <a:rect l="0" t="0" r="0" b="0"/>
            <a:pathLst>
              <a:path w="237" h="227">
                <a:moveTo>
                  <a:pt x="117" y="165"/>
                </a:moveTo>
                <a:lnTo>
                  <a:pt x="117" y="165"/>
                </a:lnTo>
                <a:lnTo>
                  <a:pt x="114" y="170"/>
                </a:lnTo>
                <a:lnTo>
                  <a:pt x="114" y="170"/>
                </a:lnTo>
                <a:lnTo>
                  <a:pt x="109" y="177"/>
                </a:lnTo>
                <a:lnTo>
                  <a:pt x="105" y="183"/>
                </a:lnTo>
                <a:lnTo>
                  <a:pt x="100" y="189"/>
                </a:lnTo>
                <a:lnTo>
                  <a:pt x="96" y="195"/>
                </a:lnTo>
                <a:lnTo>
                  <a:pt x="92" y="200"/>
                </a:lnTo>
                <a:lnTo>
                  <a:pt x="88" y="205"/>
                </a:lnTo>
                <a:lnTo>
                  <a:pt x="84" y="209"/>
                </a:lnTo>
                <a:lnTo>
                  <a:pt x="80" y="213"/>
                </a:lnTo>
                <a:lnTo>
                  <a:pt x="76" y="216"/>
                </a:lnTo>
                <a:lnTo>
                  <a:pt x="73" y="219"/>
                </a:lnTo>
                <a:lnTo>
                  <a:pt x="69" y="222"/>
                </a:lnTo>
                <a:lnTo>
                  <a:pt x="66" y="224"/>
                </a:lnTo>
                <a:lnTo>
                  <a:pt x="64" y="225"/>
                </a:lnTo>
                <a:lnTo>
                  <a:pt x="62" y="225"/>
                </a:lnTo>
                <a:lnTo>
                  <a:pt x="61" y="226"/>
                </a:lnTo>
                <a:lnTo>
                  <a:pt x="59" y="227"/>
                </a:lnTo>
                <a:lnTo>
                  <a:pt x="58" y="227"/>
                </a:lnTo>
                <a:lnTo>
                  <a:pt x="56" y="227"/>
                </a:lnTo>
                <a:lnTo>
                  <a:pt x="54" y="227"/>
                </a:lnTo>
                <a:lnTo>
                  <a:pt x="53" y="227"/>
                </a:lnTo>
                <a:lnTo>
                  <a:pt x="53" y="227"/>
                </a:lnTo>
                <a:lnTo>
                  <a:pt x="50" y="227"/>
                </a:lnTo>
                <a:lnTo>
                  <a:pt x="46" y="227"/>
                </a:lnTo>
                <a:lnTo>
                  <a:pt x="43" y="226"/>
                </a:lnTo>
                <a:lnTo>
                  <a:pt x="40" y="225"/>
                </a:lnTo>
                <a:lnTo>
                  <a:pt x="36" y="223"/>
                </a:lnTo>
                <a:lnTo>
                  <a:pt x="33" y="221"/>
                </a:lnTo>
                <a:lnTo>
                  <a:pt x="29" y="219"/>
                </a:lnTo>
                <a:lnTo>
                  <a:pt x="26" y="216"/>
                </a:lnTo>
                <a:lnTo>
                  <a:pt x="23" y="213"/>
                </a:lnTo>
                <a:lnTo>
                  <a:pt x="19" y="210"/>
                </a:lnTo>
                <a:lnTo>
                  <a:pt x="16" y="206"/>
                </a:lnTo>
                <a:lnTo>
                  <a:pt x="13" y="202"/>
                </a:lnTo>
                <a:lnTo>
                  <a:pt x="9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7" y="182"/>
                </a:lnTo>
                <a:lnTo>
                  <a:pt x="9" y="182"/>
                </a:lnTo>
                <a:lnTo>
                  <a:pt x="11" y="181"/>
                </a:lnTo>
                <a:lnTo>
                  <a:pt x="13" y="181"/>
                </a:lnTo>
                <a:lnTo>
                  <a:pt x="17" y="180"/>
                </a:lnTo>
                <a:lnTo>
                  <a:pt x="21" y="179"/>
                </a:lnTo>
                <a:lnTo>
                  <a:pt x="25" y="177"/>
                </a:lnTo>
                <a:lnTo>
                  <a:pt x="29" y="175"/>
                </a:lnTo>
                <a:lnTo>
                  <a:pt x="33" y="173"/>
                </a:lnTo>
                <a:lnTo>
                  <a:pt x="37" y="170"/>
                </a:lnTo>
                <a:lnTo>
                  <a:pt x="42" y="166"/>
                </a:lnTo>
                <a:lnTo>
                  <a:pt x="46" y="163"/>
                </a:lnTo>
                <a:lnTo>
                  <a:pt x="51" y="159"/>
                </a:lnTo>
                <a:lnTo>
                  <a:pt x="55" y="154"/>
                </a:lnTo>
                <a:lnTo>
                  <a:pt x="60" y="150"/>
                </a:lnTo>
                <a:lnTo>
                  <a:pt x="64" y="145"/>
                </a:lnTo>
                <a:lnTo>
                  <a:pt x="69" y="139"/>
                </a:lnTo>
                <a:lnTo>
                  <a:pt x="74" y="133"/>
                </a:lnTo>
                <a:lnTo>
                  <a:pt x="80" y="125"/>
                </a:lnTo>
                <a:lnTo>
                  <a:pt x="72" y="116"/>
                </a:lnTo>
                <a:lnTo>
                  <a:pt x="72" y="116"/>
                </a:lnTo>
                <a:lnTo>
                  <a:pt x="68" y="111"/>
                </a:lnTo>
                <a:lnTo>
                  <a:pt x="64" y="106"/>
                </a:lnTo>
                <a:lnTo>
                  <a:pt x="60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8" y="84"/>
                </a:lnTo>
                <a:lnTo>
                  <a:pt x="46" y="80"/>
                </a:lnTo>
                <a:lnTo>
                  <a:pt x="44" y="76"/>
                </a:lnTo>
                <a:lnTo>
                  <a:pt x="42" y="72"/>
                </a:lnTo>
                <a:lnTo>
                  <a:pt x="41" y="69"/>
                </a:lnTo>
                <a:lnTo>
                  <a:pt x="40" y="65"/>
                </a:lnTo>
                <a:lnTo>
                  <a:pt x="39" y="61"/>
                </a:lnTo>
                <a:lnTo>
                  <a:pt x="38" y="58"/>
                </a:lnTo>
                <a:lnTo>
                  <a:pt x="37" y="54"/>
                </a:lnTo>
                <a:lnTo>
                  <a:pt x="37" y="51"/>
                </a:lnTo>
                <a:lnTo>
                  <a:pt x="37" y="51"/>
                </a:lnTo>
                <a:lnTo>
                  <a:pt x="37" y="48"/>
                </a:lnTo>
                <a:lnTo>
                  <a:pt x="38" y="45"/>
                </a:lnTo>
                <a:lnTo>
                  <a:pt x="39" y="42"/>
                </a:lnTo>
                <a:lnTo>
                  <a:pt x="40" y="39"/>
                </a:lnTo>
                <a:lnTo>
                  <a:pt x="41" y="36"/>
                </a:lnTo>
                <a:lnTo>
                  <a:pt x="43" y="33"/>
                </a:lnTo>
                <a:lnTo>
                  <a:pt x="45" y="30"/>
                </a:lnTo>
                <a:lnTo>
                  <a:pt x="47" y="27"/>
                </a:lnTo>
                <a:lnTo>
                  <a:pt x="49" y="24"/>
                </a:lnTo>
                <a:lnTo>
                  <a:pt x="52" y="21"/>
                </a:lnTo>
                <a:lnTo>
                  <a:pt x="55" y="17"/>
                </a:lnTo>
                <a:lnTo>
                  <a:pt x="59" y="14"/>
                </a:lnTo>
                <a:lnTo>
                  <a:pt x="62" y="10"/>
                </a:lnTo>
                <a:lnTo>
                  <a:pt x="66" y="7"/>
                </a:lnTo>
                <a:lnTo>
                  <a:pt x="71" y="3"/>
                </a:lnTo>
                <a:lnTo>
                  <a:pt x="75" y="0"/>
                </a:lnTo>
                <a:lnTo>
                  <a:pt x="75" y="0"/>
                </a:lnTo>
                <a:lnTo>
                  <a:pt x="76" y="4"/>
                </a:lnTo>
                <a:lnTo>
                  <a:pt x="77" y="9"/>
                </a:lnTo>
                <a:lnTo>
                  <a:pt x="78" y="14"/>
                </a:lnTo>
                <a:lnTo>
                  <a:pt x="79" y="18"/>
                </a:lnTo>
                <a:lnTo>
                  <a:pt x="81" y="23"/>
                </a:lnTo>
                <a:lnTo>
                  <a:pt x="82" y="28"/>
                </a:lnTo>
                <a:lnTo>
                  <a:pt x="84" y="32"/>
                </a:lnTo>
                <a:lnTo>
                  <a:pt x="86" y="37"/>
                </a:lnTo>
                <a:lnTo>
                  <a:pt x="88" y="42"/>
                </a:lnTo>
                <a:lnTo>
                  <a:pt x="91" y="46"/>
                </a:lnTo>
                <a:lnTo>
                  <a:pt x="93" y="51"/>
                </a:lnTo>
                <a:lnTo>
                  <a:pt x="95" y="55"/>
                </a:lnTo>
                <a:lnTo>
                  <a:pt x="98" y="60"/>
                </a:lnTo>
                <a:lnTo>
                  <a:pt x="101" y="64"/>
                </a:lnTo>
                <a:lnTo>
                  <a:pt x="104" y="69"/>
                </a:lnTo>
                <a:lnTo>
                  <a:pt x="108" y="73"/>
                </a:lnTo>
                <a:lnTo>
                  <a:pt x="115" y="83"/>
                </a:lnTo>
                <a:lnTo>
                  <a:pt x="120" y="75"/>
                </a:lnTo>
                <a:lnTo>
                  <a:pt x="120" y="75"/>
                </a:lnTo>
                <a:lnTo>
                  <a:pt x="125" y="69"/>
                </a:lnTo>
                <a:lnTo>
                  <a:pt x="130" y="63"/>
                </a:lnTo>
                <a:lnTo>
                  <a:pt x="135" y="57"/>
                </a:lnTo>
                <a:lnTo>
                  <a:pt x="140" y="52"/>
                </a:lnTo>
                <a:lnTo>
                  <a:pt x="144" y="47"/>
                </a:lnTo>
                <a:lnTo>
                  <a:pt x="149" y="43"/>
                </a:lnTo>
                <a:lnTo>
                  <a:pt x="154" y="39"/>
                </a:lnTo>
                <a:lnTo>
                  <a:pt x="158" y="36"/>
                </a:lnTo>
                <a:lnTo>
                  <a:pt x="163" y="33"/>
                </a:lnTo>
                <a:lnTo>
                  <a:pt x="167" y="30"/>
                </a:lnTo>
                <a:lnTo>
                  <a:pt x="171" y="28"/>
                </a:lnTo>
                <a:lnTo>
                  <a:pt x="175" y="26"/>
                </a:lnTo>
                <a:lnTo>
                  <a:pt x="178" y="25"/>
                </a:lnTo>
                <a:lnTo>
                  <a:pt x="180" y="25"/>
                </a:lnTo>
                <a:lnTo>
                  <a:pt x="182" y="24"/>
                </a:lnTo>
                <a:lnTo>
                  <a:pt x="184" y="24"/>
                </a:lnTo>
                <a:lnTo>
                  <a:pt x="186" y="23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2" y="23"/>
                </a:lnTo>
                <a:lnTo>
                  <a:pt x="195" y="23"/>
                </a:lnTo>
                <a:lnTo>
                  <a:pt x="198" y="23"/>
                </a:lnTo>
                <a:lnTo>
                  <a:pt x="201" y="24"/>
                </a:lnTo>
                <a:lnTo>
                  <a:pt x="204" y="25"/>
                </a:lnTo>
                <a:lnTo>
                  <a:pt x="207" y="27"/>
                </a:lnTo>
                <a:lnTo>
                  <a:pt x="209" y="28"/>
                </a:lnTo>
                <a:lnTo>
                  <a:pt x="212" y="30"/>
                </a:lnTo>
                <a:lnTo>
                  <a:pt x="214" y="33"/>
                </a:lnTo>
                <a:lnTo>
                  <a:pt x="216" y="35"/>
                </a:lnTo>
                <a:lnTo>
                  <a:pt x="219" y="38"/>
                </a:lnTo>
                <a:lnTo>
                  <a:pt x="221" y="42"/>
                </a:lnTo>
                <a:lnTo>
                  <a:pt x="223" y="45"/>
                </a:lnTo>
                <a:lnTo>
                  <a:pt x="225" y="49"/>
                </a:lnTo>
                <a:lnTo>
                  <a:pt x="227" y="53"/>
                </a:lnTo>
                <a:lnTo>
                  <a:pt x="228" y="58"/>
                </a:lnTo>
                <a:lnTo>
                  <a:pt x="230" y="62"/>
                </a:lnTo>
                <a:lnTo>
                  <a:pt x="230" y="62"/>
                </a:lnTo>
                <a:lnTo>
                  <a:pt x="227" y="62"/>
                </a:lnTo>
                <a:lnTo>
                  <a:pt x="225" y="62"/>
                </a:lnTo>
                <a:lnTo>
                  <a:pt x="225" y="62"/>
                </a:lnTo>
                <a:lnTo>
                  <a:pt x="223" y="62"/>
                </a:lnTo>
                <a:lnTo>
                  <a:pt x="222" y="62"/>
                </a:lnTo>
                <a:lnTo>
                  <a:pt x="220" y="63"/>
                </a:lnTo>
                <a:lnTo>
                  <a:pt x="218" y="63"/>
                </a:lnTo>
                <a:lnTo>
                  <a:pt x="217" y="63"/>
                </a:lnTo>
                <a:lnTo>
                  <a:pt x="215" y="64"/>
                </a:lnTo>
                <a:lnTo>
                  <a:pt x="211" y="66"/>
                </a:lnTo>
                <a:lnTo>
                  <a:pt x="207" y="68"/>
                </a:lnTo>
                <a:lnTo>
                  <a:pt x="202" y="71"/>
                </a:lnTo>
                <a:lnTo>
                  <a:pt x="198" y="74"/>
                </a:lnTo>
                <a:lnTo>
                  <a:pt x="193" y="78"/>
                </a:lnTo>
                <a:lnTo>
                  <a:pt x="193" y="78"/>
                </a:lnTo>
                <a:lnTo>
                  <a:pt x="188" y="82"/>
                </a:lnTo>
                <a:lnTo>
                  <a:pt x="183" y="86"/>
                </a:lnTo>
                <a:lnTo>
                  <a:pt x="178" y="90"/>
                </a:lnTo>
                <a:lnTo>
                  <a:pt x="174" y="94"/>
                </a:lnTo>
                <a:lnTo>
                  <a:pt x="170" y="99"/>
                </a:lnTo>
                <a:lnTo>
                  <a:pt x="165" y="104"/>
                </a:lnTo>
                <a:lnTo>
                  <a:pt x="162" y="108"/>
                </a:lnTo>
                <a:lnTo>
                  <a:pt x="158" y="113"/>
                </a:lnTo>
                <a:lnTo>
                  <a:pt x="151" y="123"/>
                </a:lnTo>
                <a:lnTo>
                  <a:pt x="158" y="130"/>
                </a:lnTo>
                <a:lnTo>
                  <a:pt x="158" y="130"/>
                </a:lnTo>
                <a:lnTo>
                  <a:pt x="163" y="135"/>
                </a:lnTo>
                <a:lnTo>
                  <a:pt x="167" y="139"/>
                </a:lnTo>
                <a:lnTo>
                  <a:pt x="172" y="143"/>
                </a:lnTo>
                <a:lnTo>
                  <a:pt x="177" y="147"/>
                </a:lnTo>
                <a:lnTo>
                  <a:pt x="182" y="150"/>
                </a:lnTo>
                <a:lnTo>
                  <a:pt x="187" y="153"/>
                </a:lnTo>
                <a:lnTo>
                  <a:pt x="192" y="156"/>
                </a:lnTo>
                <a:lnTo>
                  <a:pt x="197" y="159"/>
                </a:lnTo>
                <a:lnTo>
                  <a:pt x="202" y="161"/>
                </a:lnTo>
                <a:lnTo>
                  <a:pt x="207" y="163"/>
                </a:lnTo>
                <a:lnTo>
                  <a:pt x="212" y="164"/>
                </a:lnTo>
                <a:lnTo>
                  <a:pt x="217" y="166"/>
                </a:lnTo>
                <a:lnTo>
                  <a:pt x="222" y="167"/>
                </a:lnTo>
                <a:lnTo>
                  <a:pt x="227" y="167"/>
                </a:lnTo>
                <a:lnTo>
                  <a:pt x="232" y="168"/>
                </a:lnTo>
                <a:lnTo>
                  <a:pt x="237" y="168"/>
                </a:lnTo>
                <a:lnTo>
                  <a:pt x="237" y="168"/>
                </a:lnTo>
                <a:lnTo>
                  <a:pt x="234" y="174"/>
                </a:lnTo>
                <a:lnTo>
                  <a:pt x="232" y="179"/>
                </a:lnTo>
                <a:lnTo>
                  <a:pt x="229" y="184"/>
                </a:lnTo>
                <a:lnTo>
                  <a:pt x="226" y="188"/>
                </a:lnTo>
                <a:lnTo>
                  <a:pt x="223" y="192"/>
                </a:lnTo>
                <a:lnTo>
                  <a:pt x="220" y="196"/>
                </a:lnTo>
                <a:lnTo>
                  <a:pt x="217" y="200"/>
                </a:lnTo>
                <a:lnTo>
                  <a:pt x="215" y="203"/>
                </a:lnTo>
                <a:lnTo>
                  <a:pt x="212" y="205"/>
                </a:lnTo>
                <a:lnTo>
                  <a:pt x="209" y="208"/>
                </a:lnTo>
                <a:lnTo>
                  <a:pt x="206" y="210"/>
                </a:lnTo>
                <a:lnTo>
                  <a:pt x="203" y="211"/>
                </a:lnTo>
                <a:lnTo>
                  <a:pt x="200" y="213"/>
                </a:lnTo>
                <a:lnTo>
                  <a:pt x="197" y="214"/>
                </a:lnTo>
                <a:lnTo>
                  <a:pt x="194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88" y="214"/>
                </a:lnTo>
                <a:lnTo>
                  <a:pt x="185" y="214"/>
                </a:lnTo>
                <a:lnTo>
                  <a:pt x="182" y="213"/>
                </a:lnTo>
                <a:lnTo>
                  <a:pt x="179" y="212"/>
                </a:lnTo>
                <a:lnTo>
                  <a:pt x="175" y="210"/>
                </a:lnTo>
                <a:lnTo>
                  <a:pt x="172" y="209"/>
                </a:lnTo>
                <a:lnTo>
                  <a:pt x="168" y="207"/>
                </a:lnTo>
                <a:lnTo>
                  <a:pt x="164" y="204"/>
                </a:lnTo>
                <a:lnTo>
                  <a:pt x="160" y="202"/>
                </a:lnTo>
                <a:lnTo>
                  <a:pt x="156" y="199"/>
                </a:lnTo>
                <a:lnTo>
                  <a:pt x="152" y="196"/>
                </a:lnTo>
                <a:lnTo>
                  <a:pt x="147" y="192"/>
                </a:lnTo>
                <a:lnTo>
                  <a:pt x="143" y="188"/>
                </a:lnTo>
                <a:lnTo>
                  <a:pt x="138" y="184"/>
                </a:lnTo>
                <a:lnTo>
                  <a:pt x="133" y="180"/>
                </a:lnTo>
                <a:lnTo>
                  <a:pt x="128" y="175"/>
                </a:lnTo>
                <a:lnTo>
                  <a:pt x="117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6" name="path"/>
          <p:cNvSpPr/>
          <p:nvPr/>
        </p:nvSpPr>
        <p:spPr>
          <a:xfrm>
            <a:off x="5612891" y="5650992"/>
            <a:ext cx="188976" cy="175259"/>
          </a:xfrm>
          <a:custGeom>
            <a:avLst/>
            <a:gdLst/>
            <a:ahLst/>
            <a:cxnLst/>
            <a:rect l="0" t="0" r="0" b="0"/>
            <a:pathLst>
              <a:path w="297" h="275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4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5"/>
                </a:lnTo>
                <a:lnTo>
                  <a:pt x="66" y="275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4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9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7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6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4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7" name="path"/>
          <p:cNvSpPr/>
          <p:nvPr/>
        </p:nvSpPr>
        <p:spPr>
          <a:xfrm>
            <a:off x="5055108" y="5650992"/>
            <a:ext cx="150875" cy="144779"/>
          </a:xfrm>
          <a:custGeom>
            <a:avLst/>
            <a:gdLst/>
            <a:ahLst/>
            <a:cxnLst/>
            <a:rect l="0" t="0" r="0" b="0"/>
            <a:pathLst>
              <a:path w="237" h="227">
                <a:moveTo>
                  <a:pt x="117" y="165"/>
                </a:moveTo>
                <a:lnTo>
                  <a:pt x="117" y="165"/>
                </a:lnTo>
                <a:lnTo>
                  <a:pt x="114" y="170"/>
                </a:lnTo>
                <a:lnTo>
                  <a:pt x="114" y="170"/>
                </a:lnTo>
                <a:lnTo>
                  <a:pt x="109" y="177"/>
                </a:lnTo>
                <a:lnTo>
                  <a:pt x="105" y="183"/>
                </a:lnTo>
                <a:lnTo>
                  <a:pt x="100" y="189"/>
                </a:lnTo>
                <a:lnTo>
                  <a:pt x="96" y="195"/>
                </a:lnTo>
                <a:lnTo>
                  <a:pt x="92" y="200"/>
                </a:lnTo>
                <a:lnTo>
                  <a:pt x="88" y="205"/>
                </a:lnTo>
                <a:lnTo>
                  <a:pt x="84" y="209"/>
                </a:lnTo>
                <a:lnTo>
                  <a:pt x="80" y="213"/>
                </a:lnTo>
                <a:lnTo>
                  <a:pt x="76" y="216"/>
                </a:lnTo>
                <a:lnTo>
                  <a:pt x="72" y="219"/>
                </a:lnTo>
                <a:lnTo>
                  <a:pt x="69" y="222"/>
                </a:lnTo>
                <a:lnTo>
                  <a:pt x="65" y="224"/>
                </a:lnTo>
                <a:lnTo>
                  <a:pt x="64" y="225"/>
                </a:lnTo>
                <a:lnTo>
                  <a:pt x="62" y="225"/>
                </a:lnTo>
                <a:lnTo>
                  <a:pt x="61" y="226"/>
                </a:lnTo>
                <a:lnTo>
                  <a:pt x="59" y="227"/>
                </a:lnTo>
                <a:lnTo>
                  <a:pt x="57" y="227"/>
                </a:lnTo>
                <a:lnTo>
                  <a:pt x="56" y="227"/>
                </a:lnTo>
                <a:lnTo>
                  <a:pt x="54" y="227"/>
                </a:lnTo>
                <a:lnTo>
                  <a:pt x="53" y="227"/>
                </a:lnTo>
                <a:lnTo>
                  <a:pt x="53" y="227"/>
                </a:lnTo>
                <a:lnTo>
                  <a:pt x="50" y="227"/>
                </a:lnTo>
                <a:lnTo>
                  <a:pt x="46" y="227"/>
                </a:lnTo>
                <a:lnTo>
                  <a:pt x="43" y="226"/>
                </a:lnTo>
                <a:lnTo>
                  <a:pt x="40" y="225"/>
                </a:lnTo>
                <a:lnTo>
                  <a:pt x="36" y="223"/>
                </a:lnTo>
                <a:lnTo>
                  <a:pt x="32" y="221"/>
                </a:lnTo>
                <a:lnTo>
                  <a:pt x="29" y="219"/>
                </a:lnTo>
                <a:lnTo>
                  <a:pt x="26" y="216"/>
                </a:lnTo>
                <a:lnTo>
                  <a:pt x="23" y="213"/>
                </a:lnTo>
                <a:lnTo>
                  <a:pt x="19" y="210"/>
                </a:lnTo>
                <a:lnTo>
                  <a:pt x="16" y="206"/>
                </a:lnTo>
                <a:lnTo>
                  <a:pt x="13" y="202"/>
                </a:lnTo>
                <a:lnTo>
                  <a:pt x="9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6" y="182"/>
                </a:lnTo>
                <a:lnTo>
                  <a:pt x="9" y="182"/>
                </a:lnTo>
                <a:lnTo>
                  <a:pt x="10" y="181"/>
                </a:lnTo>
                <a:lnTo>
                  <a:pt x="12" y="181"/>
                </a:lnTo>
                <a:lnTo>
                  <a:pt x="16" y="180"/>
                </a:lnTo>
                <a:lnTo>
                  <a:pt x="20" y="179"/>
                </a:lnTo>
                <a:lnTo>
                  <a:pt x="25" y="177"/>
                </a:lnTo>
                <a:lnTo>
                  <a:pt x="29" y="175"/>
                </a:lnTo>
                <a:lnTo>
                  <a:pt x="33" y="173"/>
                </a:lnTo>
                <a:lnTo>
                  <a:pt x="37" y="170"/>
                </a:lnTo>
                <a:lnTo>
                  <a:pt x="42" y="166"/>
                </a:lnTo>
                <a:lnTo>
                  <a:pt x="46" y="163"/>
                </a:lnTo>
                <a:lnTo>
                  <a:pt x="51" y="159"/>
                </a:lnTo>
                <a:lnTo>
                  <a:pt x="55" y="154"/>
                </a:lnTo>
                <a:lnTo>
                  <a:pt x="60" y="150"/>
                </a:lnTo>
                <a:lnTo>
                  <a:pt x="64" y="145"/>
                </a:lnTo>
                <a:lnTo>
                  <a:pt x="69" y="139"/>
                </a:lnTo>
                <a:lnTo>
                  <a:pt x="74" y="133"/>
                </a:lnTo>
                <a:lnTo>
                  <a:pt x="80" y="125"/>
                </a:lnTo>
                <a:lnTo>
                  <a:pt x="72" y="116"/>
                </a:lnTo>
                <a:lnTo>
                  <a:pt x="72" y="116"/>
                </a:lnTo>
                <a:lnTo>
                  <a:pt x="68" y="111"/>
                </a:lnTo>
                <a:lnTo>
                  <a:pt x="64" y="106"/>
                </a:lnTo>
                <a:lnTo>
                  <a:pt x="60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8" y="84"/>
                </a:lnTo>
                <a:lnTo>
                  <a:pt x="46" y="80"/>
                </a:lnTo>
                <a:lnTo>
                  <a:pt x="44" y="76"/>
                </a:lnTo>
                <a:lnTo>
                  <a:pt x="42" y="72"/>
                </a:lnTo>
                <a:lnTo>
                  <a:pt x="40" y="69"/>
                </a:lnTo>
                <a:lnTo>
                  <a:pt x="40" y="65"/>
                </a:lnTo>
                <a:lnTo>
                  <a:pt x="38" y="61"/>
                </a:lnTo>
                <a:lnTo>
                  <a:pt x="38" y="58"/>
                </a:lnTo>
                <a:lnTo>
                  <a:pt x="37" y="54"/>
                </a:lnTo>
                <a:lnTo>
                  <a:pt x="37" y="51"/>
                </a:lnTo>
                <a:lnTo>
                  <a:pt x="37" y="51"/>
                </a:lnTo>
                <a:lnTo>
                  <a:pt x="37" y="48"/>
                </a:lnTo>
                <a:lnTo>
                  <a:pt x="38" y="45"/>
                </a:lnTo>
                <a:lnTo>
                  <a:pt x="39" y="42"/>
                </a:lnTo>
                <a:lnTo>
                  <a:pt x="40" y="39"/>
                </a:lnTo>
                <a:lnTo>
                  <a:pt x="41" y="36"/>
                </a:lnTo>
                <a:lnTo>
                  <a:pt x="43" y="33"/>
                </a:lnTo>
                <a:lnTo>
                  <a:pt x="45" y="30"/>
                </a:lnTo>
                <a:lnTo>
                  <a:pt x="47" y="27"/>
                </a:lnTo>
                <a:lnTo>
                  <a:pt x="49" y="24"/>
                </a:lnTo>
                <a:lnTo>
                  <a:pt x="52" y="21"/>
                </a:lnTo>
                <a:lnTo>
                  <a:pt x="55" y="17"/>
                </a:lnTo>
                <a:lnTo>
                  <a:pt x="58" y="14"/>
                </a:lnTo>
                <a:lnTo>
                  <a:pt x="62" y="10"/>
                </a:lnTo>
                <a:lnTo>
                  <a:pt x="66" y="7"/>
                </a:lnTo>
                <a:lnTo>
                  <a:pt x="70" y="3"/>
                </a:lnTo>
                <a:lnTo>
                  <a:pt x="75" y="0"/>
                </a:lnTo>
                <a:lnTo>
                  <a:pt x="75" y="0"/>
                </a:lnTo>
                <a:lnTo>
                  <a:pt x="76" y="4"/>
                </a:lnTo>
                <a:lnTo>
                  <a:pt x="77" y="9"/>
                </a:lnTo>
                <a:lnTo>
                  <a:pt x="78" y="14"/>
                </a:lnTo>
                <a:lnTo>
                  <a:pt x="79" y="18"/>
                </a:lnTo>
                <a:lnTo>
                  <a:pt x="81" y="23"/>
                </a:lnTo>
                <a:lnTo>
                  <a:pt x="82" y="28"/>
                </a:lnTo>
                <a:lnTo>
                  <a:pt x="84" y="32"/>
                </a:lnTo>
                <a:lnTo>
                  <a:pt x="86" y="37"/>
                </a:lnTo>
                <a:lnTo>
                  <a:pt x="88" y="42"/>
                </a:lnTo>
                <a:lnTo>
                  <a:pt x="90" y="46"/>
                </a:lnTo>
                <a:lnTo>
                  <a:pt x="93" y="51"/>
                </a:lnTo>
                <a:lnTo>
                  <a:pt x="95" y="55"/>
                </a:lnTo>
                <a:lnTo>
                  <a:pt x="98" y="60"/>
                </a:lnTo>
                <a:lnTo>
                  <a:pt x="101" y="64"/>
                </a:lnTo>
                <a:lnTo>
                  <a:pt x="104" y="69"/>
                </a:lnTo>
                <a:lnTo>
                  <a:pt x="107" y="73"/>
                </a:lnTo>
                <a:lnTo>
                  <a:pt x="115" y="83"/>
                </a:lnTo>
                <a:lnTo>
                  <a:pt x="120" y="75"/>
                </a:lnTo>
                <a:lnTo>
                  <a:pt x="120" y="75"/>
                </a:lnTo>
                <a:lnTo>
                  <a:pt x="125" y="69"/>
                </a:lnTo>
                <a:lnTo>
                  <a:pt x="130" y="63"/>
                </a:lnTo>
                <a:lnTo>
                  <a:pt x="135" y="57"/>
                </a:lnTo>
                <a:lnTo>
                  <a:pt x="140" y="52"/>
                </a:lnTo>
                <a:lnTo>
                  <a:pt x="144" y="47"/>
                </a:lnTo>
                <a:lnTo>
                  <a:pt x="149" y="43"/>
                </a:lnTo>
                <a:lnTo>
                  <a:pt x="154" y="39"/>
                </a:lnTo>
                <a:lnTo>
                  <a:pt x="158" y="36"/>
                </a:lnTo>
                <a:lnTo>
                  <a:pt x="162" y="33"/>
                </a:lnTo>
                <a:lnTo>
                  <a:pt x="167" y="30"/>
                </a:lnTo>
                <a:lnTo>
                  <a:pt x="171" y="28"/>
                </a:lnTo>
                <a:lnTo>
                  <a:pt x="175" y="26"/>
                </a:lnTo>
                <a:lnTo>
                  <a:pt x="177" y="25"/>
                </a:lnTo>
                <a:lnTo>
                  <a:pt x="180" y="25"/>
                </a:lnTo>
                <a:lnTo>
                  <a:pt x="182" y="24"/>
                </a:lnTo>
                <a:lnTo>
                  <a:pt x="184" y="24"/>
                </a:lnTo>
                <a:lnTo>
                  <a:pt x="186" y="23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2" y="23"/>
                </a:lnTo>
                <a:lnTo>
                  <a:pt x="195" y="23"/>
                </a:lnTo>
                <a:lnTo>
                  <a:pt x="198" y="23"/>
                </a:lnTo>
                <a:lnTo>
                  <a:pt x="201" y="24"/>
                </a:lnTo>
                <a:lnTo>
                  <a:pt x="204" y="25"/>
                </a:lnTo>
                <a:lnTo>
                  <a:pt x="206" y="27"/>
                </a:lnTo>
                <a:lnTo>
                  <a:pt x="209" y="28"/>
                </a:lnTo>
                <a:lnTo>
                  <a:pt x="212" y="30"/>
                </a:lnTo>
                <a:lnTo>
                  <a:pt x="214" y="33"/>
                </a:lnTo>
                <a:lnTo>
                  <a:pt x="216" y="35"/>
                </a:lnTo>
                <a:lnTo>
                  <a:pt x="218" y="38"/>
                </a:lnTo>
                <a:lnTo>
                  <a:pt x="221" y="42"/>
                </a:lnTo>
                <a:lnTo>
                  <a:pt x="223" y="45"/>
                </a:lnTo>
                <a:lnTo>
                  <a:pt x="225" y="49"/>
                </a:lnTo>
                <a:lnTo>
                  <a:pt x="226" y="53"/>
                </a:lnTo>
                <a:lnTo>
                  <a:pt x="228" y="58"/>
                </a:lnTo>
                <a:lnTo>
                  <a:pt x="230" y="62"/>
                </a:lnTo>
                <a:lnTo>
                  <a:pt x="230" y="62"/>
                </a:lnTo>
                <a:lnTo>
                  <a:pt x="227" y="62"/>
                </a:lnTo>
                <a:lnTo>
                  <a:pt x="225" y="62"/>
                </a:lnTo>
                <a:lnTo>
                  <a:pt x="225" y="62"/>
                </a:lnTo>
                <a:lnTo>
                  <a:pt x="223" y="62"/>
                </a:lnTo>
                <a:lnTo>
                  <a:pt x="222" y="62"/>
                </a:lnTo>
                <a:lnTo>
                  <a:pt x="220" y="63"/>
                </a:lnTo>
                <a:lnTo>
                  <a:pt x="218" y="63"/>
                </a:lnTo>
                <a:lnTo>
                  <a:pt x="217" y="63"/>
                </a:lnTo>
                <a:lnTo>
                  <a:pt x="215" y="64"/>
                </a:lnTo>
                <a:lnTo>
                  <a:pt x="211" y="66"/>
                </a:lnTo>
                <a:lnTo>
                  <a:pt x="207" y="68"/>
                </a:lnTo>
                <a:lnTo>
                  <a:pt x="202" y="71"/>
                </a:lnTo>
                <a:lnTo>
                  <a:pt x="197" y="74"/>
                </a:lnTo>
                <a:lnTo>
                  <a:pt x="193" y="78"/>
                </a:lnTo>
                <a:lnTo>
                  <a:pt x="193" y="78"/>
                </a:lnTo>
                <a:lnTo>
                  <a:pt x="187" y="82"/>
                </a:lnTo>
                <a:lnTo>
                  <a:pt x="183" y="86"/>
                </a:lnTo>
                <a:lnTo>
                  <a:pt x="178" y="90"/>
                </a:lnTo>
                <a:lnTo>
                  <a:pt x="174" y="94"/>
                </a:lnTo>
                <a:lnTo>
                  <a:pt x="170" y="99"/>
                </a:lnTo>
                <a:lnTo>
                  <a:pt x="165" y="104"/>
                </a:lnTo>
                <a:lnTo>
                  <a:pt x="162" y="108"/>
                </a:lnTo>
                <a:lnTo>
                  <a:pt x="158" y="113"/>
                </a:lnTo>
                <a:lnTo>
                  <a:pt x="151" y="123"/>
                </a:lnTo>
                <a:lnTo>
                  <a:pt x="158" y="130"/>
                </a:lnTo>
                <a:lnTo>
                  <a:pt x="158" y="130"/>
                </a:lnTo>
                <a:lnTo>
                  <a:pt x="162" y="135"/>
                </a:lnTo>
                <a:lnTo>
                  <a:pt x="167" y="139"/>
                </a:lnTo>
                <a:lnTo>
                  <a:pt x="172" y="143"/>
                </a:lnTo>
                <a:lnTo>
                  <a:pt x="177" y="147"/>
                </a:lnTo>
                <a:lnTo>
                  <a:pt x="182" y="150"/>
                </a:lnTo>
                <a:lnTo>
                  <a:pt x="187" y="153"/>
                </a:lnTo>
                <a:lnTo>
                  <a:pt x="192" y="156"/>
                </a:lnTo>
                <a:lnTo>
                  <a:pt x="196" y="159"/>
                </a:lnTo>
                <a:lnTo>
                  <a:pt x="202" y="161"/>
                </a:lnTo>
                <a:lnTo>
                  <a:pt x="206" y="163"/>
                </a:lnTo>
                <a:lnTo>
                  <a:pt x="212" y="164"/>
                </a:lnTo>
                <a:lnTo>
                  <a:pt x="217" y="166"/>
                </a:lnTo>
                <a:lnTo>
                  <a:pt x="222" y="167"/>
                </a:lnTo>
                <a:lnTo>
                  <a:pt x="227" y="167"/>
                </a:lnTo>
                <a:lnTo>
                  <a:pt x="232" y="168"/>
                </a:lnTo>
                <a:lnTo>
                  <a:pt x="237" y="168"/>
                </a:lnTo>
                <a:lnTo>
                  <a:pt x="237" y="168"/>
                </a:lnTo>
                <a:lnTo>
                  <a:pt x="234" y="174"/>
                </a:lnTo>
                <a:lnTo>
                  <a:pt x="232" y="179"/>
                </a:lnTo>
                <a:lnTo>
                  <a:pt x="229" y="184"/>
                </a:lnTo>
                <a:lnTo>
                  <a:pt x="226" y="188"/>
                </a:lnTo>
                <a:lnTo>
                  <a:pt x="223" y="192"/>
                </a:lnTo>
                <a:lnTo>
                  <a:pt x="220" y="196"/>
                </a:lnTo>
                <a:lnTo>
                  <a:pt x="217" y="200"/>
                </a:lnTo>
                <a:lnTo>
                  <a:pt x="215" y="203"/>
                </a:lnTo>
                <a:lnTo>
                  <a:pt x="212" y="205"/>
                </a:lnTo>
                <a:lnTo>
                  <a:pt x="209" y="208"/>
                </a:lnTo>
                <a:lnTo>
                  <a:pt x="205" y="210"/>
                </a:lnTo>
                <a:lnTo>
                  <a:pt x="203" y="211"/>
                </a:lnTo>
                <a:lnTo>
                  <a:pt x="200" y="213"/>
                </a:lnTo>
                <a:lnTo>
                  <a:pt x="197" y="214"/>
                </a:lnTo>
                <a:lnTo>
                  <a:pt x="194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88" y="214"/>
                </a:lnTo>
                <a:lnTo>
                  <a:pt x="185" y="214"/>
                </a:lnTo>
                <a:lnTo>
                  <a:pt x="182" y="213"/>
                </a:lnTo>
                <a:lnTo>
                  <a:pt x="179" y="212"/>
                </a:lnTo>
                <a:lnTo>
                  <a:pt x="175" y="210"/>
                </a:lnTo>
                <a:lnTo>
                  <a:pt x="172" y="209"/>
                </a:lnTo>
                <a:lnTo>
                  <a:pt x="168" y="207"/>
                </a:lnTo>
                <a:lnTo>
                  <a:pt x="164" y="204"/>
                </a:lnTo>
                <a:lnTo>
                  <a:pt x="160" y="202"/>
                </a:lnTo>
                <a:lnTo>
                  <a:pt x="156" y="199"/>
                </a:lnTo>
                <a:lnTo>
                  <a:pt x="152" y="196"/>
                </a:lnTo>
                <a:lnTo>
                  <a:pt x="147" y="192"/>
                </a:lnTo>
                <a:lnTo>
                  <a:pt x="142" y="188"/>
                </a:lnTo>
                <a:lnTo>
                  <a:pt x="138" y="184"/>
                </a:lnTo>
                <a:lnTo>
                  <a:pt x="133" y="180"/>
                </a:lnTo>
                <a:lnTo>
                  <a:pt x="128" y="175"/>
                </a:lnTo>
                <a:lnTo>
                  <a:pt x="117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8" name="path"/>
          <p:cNvSpPr/>
          <p:nvPr/>
        </p:nvSpPr>
        <p:spPr>
          <a:xfrm>
            <a:off x="4274820" y="5650992"/>
            <a:ext cx="188975" cy="175259"/>
          </a:xfrm>
          <a:custGeom>
            <a:avLst/>
            <a:gdLst/>
            <a:ahLst/>
            <a:cxnLst/>
            <a:rect l="0" t="0" r="0" b="0"/>
            <a:pathLst>
              <a:path w="297" h="275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5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2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4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5"/>
                </a:lnTo>
                <a:lnTo>
                  <a:pt x="66" y="275"/>
                </a:lnTo>
                <a:lnTo>
                  <a:pt x="65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4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8" y="180"/>
                </a:lnTo>
                <a:lnTo>
                  <a:pt x="15" y="177"/>
                </a:lnTo>
                <a:lnTo>
                  <a:pt x="12" y="175"/>
                </a:lnTo>
                <a:lnTo>
                  <a:pt x="9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0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7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5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4"/>
                </a:lnTo>
                <a:lnTo>
                  <a:pt x="158" y="107"/>
                </a:lnTo>
                <a:lnTo>
                  <a:pt x="164" y="100"/>
                </a:lnTo>
                <a:lnTo>
                  <a:pt x="172" y="93"/>
                </a:lnTo>
                <a:lnTo>
                  <a:pt x="178" y="86"/>
                </a:lnTo>
                <a:lnTo>
                  <a:pt x="178" y="86"/>
                </a:lnTo>
                <a:lnTo>
                  <a:pt x="185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8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9" name="path"/>
          <p:cNvSpPr/>
          <p:nvPr/>
        </p:nvSpPr>
        <p:spPr>
          <a:xfrm>
            <a:off x="3698748" y="5650992"/>
            <a:ext cx="188975" cy="175259"/>
          </a:xfrm>
          <a:custGeom>
            <a:avLst/>
            <a:gdLst/>
            <a:ahLst/>
            <a:cxnLst/>
            <a:rect l="0" t="0" r="0" b="0"/>
            <a:pathLst>
              <a:path w="297" h="275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5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2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4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5"/>
                </a:lnTo>
                <a:lnTo>
                  <a:pt x="66" y="275"/>
                </a:lnTo>
                <a:lnTo>
                  <a:pt x="65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4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1" y="183"/>
                </a:lnTo>
                <a:lnTo>
                  <a:pt x="18" y="180"/>
                </a:lnTo>
                <a:lnTo>
                  <a:pt x="15" y="177"/>
                </a:lnTo>
                <a:lnTo>
                  <a:pt x="12" y="175"/>
                </a:lnTo>
                <a:lnTo>
                  <a:pt x="9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0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7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5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4"/>
                </a:lnTo>
                <a:lnTo>
                  <a:pt x="158" y="107"/>
                </a:lnTo>
                <a:lnTo>
                  <a:pt x="164" y="100"/>
                </a:lnTo>
                <a:lnTo>
                  <a:pt x="171" y="93"/>
                </a:lnTo>
                <a:lnTo>
                  <a:pt x="178" y="86"/>
                </a:lnTo>
                <a:lnTo>
                  <a:pt x="178" y="86"/>
                </a:lnTo>
                <a:lnTo>
                  <a:pt x="185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8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50" name="path"/>
          <p:cNvSpPr/>
          <p:nvPr/>
        </p:nvSpPr>
        <p:spPr>
          <a:xfrm>
            <a:off x="3121151" y="5650992"/>
            <a:ext cx="188976" cy="175259"/>
          </a:xfrm>
          <a:custGeom>
            <a:avLst/>
            <a:gdLst/>
            <a:ahLst/>
            <a:cxnLst/>
            <a:rect l="0" t="0" r="0" b="0"/>
            <a:pathLst>
              <a:path w="297" h="275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4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5"/>
                </a:lnTo>
                <a:lnTo>
                  <a:pt x="66" y="275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4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8" y="180"/>
                </a:lnTo>
                <a:lnTo>
                  <a:pt x="16" y="177"/>
                </a:lnTo>
                <a:lnTo>
                  <a:pt x="12" y="175"/>
                </a:lnTo>
                <a:lnTo>
                  <a:pt x="9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7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6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4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8" y="86"/>
                </a:lnTo>
                <a:lnTo>
                  <a:pt x="178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851" name="table 2851"/>
          <p:cNvGraphicFramePr>
            <a:graphicFrameLocks noGrp="1"/>
          </p:cNvGraphicFramePr>
          <p:nvPr/>
        </p:nvGraphicFramePr>
        <p:xfrm>
          <a:off x="1600200" y="4570285"/>
          <a:ext cx="6833234" cy="1007110"/>
        </p:xfrm>
        <a:graphic>
          <a:graphicData uri="http://schemas.openxmlformats.org/drawingml/2006/table">
            <a:tbl>
              <a:tblPr/>
              <a:tblGrid>
                <a:gridCol w="6833234"/>
              </a:tblGrid>
              <a:tr h="3365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600" dirty="0"/>
                    </a:p>
                    <a:p>
                      <a:pPr marL="133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3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低噪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音                                                                                                                                                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33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133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3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超低噪</a:t>
                      </a: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音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                                                                                                                    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71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600" dirty="0"/>
                    </a:p>
                    <a:p>
                      <a:pPr marL="1333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13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11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稳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定性                                                                                                                                             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852" name="path"/>
          <p:cNvSpPr/>
          <p:nvPr/>
        </p:nvSpPr>
        <p:spPr>
          <a:xfrm>
            <a:off x="8205216" y="5318760"/>
            <a:ext cx="150876" cy="144780"/>
          </a:xfrm>
          <a:custGeom>
            <a:avLst/>
            <a:gdLst/>
            <a:ahLst/>
            <a:cxnLst/>
            <a:rect l="0" t="0" r="0" b="0"/>
            <a:pathLst>
              <a:path w="237" h="228">
                <a:moveTo>
                  <a:pt x="117" y="165"/>
                </a:moveTo>
                <a:lnTo>
                  <a:pt x="117" y="165"/>
                </a:lnTo>
                <a:lnTo>
                  <a:pt x="114" y="170"/>
                </a:lnTo>
                <a:lnTo>
                  <a:pt x="114" y="170"/>
                </a:lnTo>
                <a:lnTo>
                  <a:pt x="109" y="177"/>
                </a:lnTo>
                <a:lnTo>
                  <a:pt x="105" y="184"/>
                </a:lnTo>
                <a:lnTo>
                  <a:pt x="100" y="189"/>
                </a:lnTo>
                <a:lnTo>
                  <a:pt x="96" y="195"/>
                </a:lnTo>
                <a:lnTo>
                  <a:pt x="92" y="200"/>
                </a:lnTo>
                <a:lnTo>
                  <a:pt x="88" y="205"/>
                </a:lnTo>
                <a:lnTo>
                  <a:pt x="84" y="209"/>
                </a:lnTo>
                <a:lnTo>
                  <a:pt x="80" y="213"/>
                </a:lnTo>
                <a:lnTo>
                  <a:pt x="76" y="216"/>
                </a:lnTo>
                <a:lnTo>
                  <a:pt x="73" y="219"/>
                </a:lnTo>
                <a:lnTo>
                  <a:pt x="69" y="222"/>
                </a:lnTo>
                <a:lnTo>
                  <a:pt x="65" y="224"/>
                </a:lnTo>
                <a:lnTo>
                  <a:pt x="64" y="225"/>
                </a:lnTo>
                <a:lnTo>
                  <a:pt x="62" y="225"/>
                </a:lnTo>
                <a:lnTo>
                  <a:pt x="61" y="226"/>
                </a:lnTo>
                <a:lnTo>
                  <a:pt x="59" y="227"/>
                </a:lnTo>
                <a:lnTo>
                  <a:pt x="58" y="227"/>
                </a:lnTo>
                <a:lnTo>
                  <a:pt x="56" y="227"/>
                </a:lnTo>
                <a:lnTo>
                  <a:pt x="54" y="228"/>
                </a:lnTo>
                <a:lnTo>
                  <a:pt x="53" y="228"/>
                </a:lnTo>
                <a:lnTo>
                  <a:pt x="53" y="228"/>
                </a:lnTo>
                <a:lnTo>
                  <a:pt x="50" y="227"/>
                </a:lnTo>
                <a:lnTo>
                  <a:pt x="46" y="227"/>
                </a:lnTo>
                <a:lnTo>
                  <a:pt x="43" y="226"/>
                </a:lnTo>
                <a:lnTo>
                  <a:pt x="40" y="225"/>
                </a:lnTo>
                <a:lnTo>
                  <a:pt x="36" y="223"/>
                </a:lnTo>
                <a:lnTo>
                  <a:pt x="33" y="221"/>
                </a:lnTo>
                <a:lnTo>
                  <a:pt x="29" y="219"/>
                </a:lnTo>
                <a:lnTo>
                  <a:pt x="26" y="216"/>
                </a:lnTo>
                <a:lnTo>
                  <a:pt x="23" y="213"/>
                </a:lnTo>
                <a:lnTo>
                  <a:pt x="19" y="210"/>
                </a:lnTo>
                <a:lnTo>
                  <a:pt x="16" y="206"/>
                </a:lnTo>
                <a:lnTo>
                  <a:pt x="13" y="202"/>
                </a:lnTo>
                <a:lnTo>
                  <a:pt x="9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7" y="182"/>
                </a:lnTo>
                <a:lnTo>
                  <a:pt x="9" y="182"/>
                </a:lnTo>
                <a:lnTo>
                  <a:pt x="10" y="181"/>
                </a:lnTo>
                <a:lnTo>
                  <a:pt x="13" y="181"/>
                </a:lnTo>
                <a:lnTo>
                  <a:pt x="17" y="180"/>
                </a:lnTo>
                <a:lnTo>
                  <a:pt x="20" y="179"/>
                </a:lnTo>
                <a:lnTo>
                  <a:pt x="25" y="177"/>
                </a:lnTo>
                <a:lnTo>
                  <a:pt x="29" y="175"/>
                </a:lnTo>
                <a:lnTo>
                  <a:pt x="33" y="173"/>
                </a:lnTo>
                <a:lnTo>
                  <a:pt x="37" y="170"/>
                </a:lnTo>
                <a:lnTo>
                  <a:pt x="42" y="166"/>
                </a:lnTo>
                <a:lnTo>
                  <a:pt x="46" y="163"/>
                </a:lnTo>
                <a:lnTo>
                  <a:pt x="51" y="159"/>
                </a:lnTo>
                <a:lnTo>
                  <a:pt x="55" y="155"/>
                </a:lnTo>
                <a:lnTo>
                  <a:pt x="60" y="150"/>
                </a:lnTo>
                <a:lnTo>
                  <a:pt x="64" y="145"/>
                </a:lnTo>
                <a:lnTo>
                  <a:pt x="69" y="139"/>
                </a:lnTo>
                <a:lnTo>
                  <a:pt x="74" y="133"/>
                </a:lnTo>
                <a:lnTo>
                  <a:pt x="80" y="125"/>
                </a:lnTo>
                <a:lnTo>
                  <a:pt x="72" y="116"/>
                </a:lnTo>
                <a:lnTo>
                  <a:pt x="72" y="116"/>
                </a:lnTo>
                <a:lnTo>
                  <a:pt x="68" y="111"/>
                </a:lnTo>
                <a:lnTo>
                  <a:pt x="64" y="106"/>
                </a:lnTo>
                <a:lnTo>
                  <a:pt x="60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8" y="85"/>
                </a:lnTo>
                <a:lnTo>
                  <a:pt x="46" y="80"/>
                </a:lnTo>
                <a:lnTo>
                  <a:pt x="44" y="76"/>
                </a:lnTo>
                <a:lnTo>
                  <a:pt x="42" y="73"/>
                </a:lnTo>
                <a:lnTo>
                  <a:pt x="40" y="69"/>
                </a:lnTo>
                <a:lnTo>
                  <a:pt x="40" y="65"/>
                </a:lnTo>
                <a:lnTo>
                  <a:pt x="39" y="61"/>
                </a:lnTo>
                <a:lnTo>
                  <a:pt x="38" y="58"/>
                </a:lnTo>
                <a:lnTo>
                  <a:pt x="37" y="54"/>
                </a:lnTo>
                <a:lnTo>
                  <a:pt x="37" y="51"/>
                </a:lnTo>
                <a:lnTo>
                  <a:pt x="37" y="51"/>
                </a:lnTo>
                <a:lnTo>
                  <a:pt x="37" y="48"/>
                </a:lnTo>
                <a:lnTo>
                  <a:pt x="38" y="45"/>
                </a:lnTo>
                <a:lnTo>
                  <a:pt x="39" y="42"/>
                </a:lnTo>
                <a:lnTo>
                  <a:pt x="40" y="40"/>
                </a:lnTo>
                <a:lnTo>
                  <a:pt x="41" y="36"/>
                </a:lnTo>
                <a:lnTo>
                  <a:pt x="43" y="34"/>
                </a:lnTo>
                <a:lnTo>
                  <a:pt x="45" y="30"/>
                </a:lnTo>
                <a:lnTo>
                  <a:pt x="47" y="27"/>
                </a:lnTo>
                <a:lnTo>
                  <a:pt x="49" y="24"/>
                </a:lnTo>
                <a:lnTo>
                  <a:pt x="52" y="21"/>
                </a:lnTo>
                <a:lnTo>
                  <a:pt x="55" y="17"/>
                </a:lnTo>
                <a:lnTo>
                  <a:pt x="59" y="14"/>
                </a:lnTo>
                <a:lnTo>
                  <a:pt x="62" y="10"/>
                </a:lnTo>
                <a:lnTo>
                  <a:pt x="66" y="7"/>
                </a:lnTo>
                <a:lnTo>
                  <a:pt x="70" y="3"/>
                </a:lnTo>
                <a:lnTo>
                  <a:pt x="75" y="0"/>
                </a:lnTo>
                <a:lnTo>
                  <a:pt x="75" y="0"/>
                </a:lnTo>
                <a:lnTo>
                  <a:pt x="76" y="4"/>
                </a:lnTo>
                <a:lnTo>
                  <a:pt x="77" y="9"/>
                </a:lnTo>
                <a:lnTo>
                  <a:pt x="78" y="14"/>
                </a:lnTo>
                <a:lnTo>
                  <a:pt x="79" y="18"/>
                </a:lnTo>
                <a:lnTo>
                  <a:pt x="81" y="23"/>
                </a:lnTo>
                <a:lnTo>
                  <a:pt x="82" y="28"/>
                </a:lnTo>
                <a:lnTo>
                  <a:pt x="84" y="32"/>
                </a:lnTo>
                <a:lnTo>
                  <a:pt x="86" y="37"/>
                </a:lnTo>
                <a:lnTo>
                  <a:pt x="88" y="41"/>
                </a:lnTo>
                <a:lnTo>
                  <a:pt x="90" y="46"/>
                </a:lnTo>
                <a:lnTo>
                  <a:pt x="93" y="51"/>
                </a:lnTo>
                <a:lnTo>
                  <a:pt x="95" y="55"/>
                </a:lnTo>
                <a:lnTo>
                  <a:pt x="98" y="60"/>
                </a:lnTo>
                <a:lnTo>
                  <a:pt x="101" y="64"/>
                </a:lnTo>
                <a:lnTo>
                  <a:pt x="104" y="69"/>
                </a:lnTo>
                <a:lnTo>
                  <a:pt x="108" y="73"/>
                </a:lnTo>
                <a:lnTo>
                  <a:pt x="115" y="83"/>
                </a:lnTo>
                <a:lnTo>
                  <a:pt x="120" y="75"/>
                </a:lnTo>
                <a:lnTo>
                  <a:pt x="120" y="75"/>
                </a:lnTo>
                <a:lnTo>
                  <a:pt x="125" y="69"/>
                </a:lnTo>
                <a:lnTo>
                  <a:pt x="130" y="63"/>
                </a:lnTo>
                <a:lnTo>
                  <a:pt x="135" y="57"/>
                </a:lnTo>
                <a:lnTo>
                  <a:pt x="140" y="52"/>
                </a:lnTo>
                <a:lnTo>
                  <a:pt x="144" y="48"/>
                </a:lnTo>
                <a:lnTo>
                  <a:pt x="149" y="43"/>
                </a:lnTo>
                <a:lnTo>
                  <a:pt x="154" y="40"/>
                </a:lnTo>
                <a:lnTo>
                  <a:pt x="158" y="36"/>
                </a:lnTo>
                <a:lnTo>
                  <a:pt x="163" y="33"/>
                </a:lnTo>
                <a:lnTo>
                  <a:pt x="167" y="30"/>
                </a:lnTo>
                <a:lnTo>
                  <a:pt x="171" y="28"/>
                </a:lnTo>
                <a:lnTo>
                  <a:pt x="175" y="26"/>
                </a:lnTo>
                <a:lnTo>
                  <a:pt x="178" y="26"/>
                </a:lnTo>
                <a:lnTo>
                  <a:pt x="180" y="25"/>
                </a:lnTo>
                <a:lnTo>
                  <a:pt x="182" y="24"/>
                </a:lnTo>
                <a:lnTo>
                  <a:pt x="184" y="24"/>
                </a:lnTo>
                <a:lnTo>
                  <a:pt x="186" y="23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2" y="23"/>
                </a:lnTo>
                <a:lnTo>
                  <a:pt x="195" y="23"/>
                </a:lnTo>
                <a:lnTo>
                  <a:pt x="198" y="24"/>
                </a:lnTo>
                <a:lnTo>
                  <a:pt x="201" y="24"/>
                </a:lnTo>
                <a:lnTo>
                  <a:pt x="204" y="25"/>
                </a:lnTo>
                <a:lnTo>
                  <a:pt x="207" y="27"/>
                </a:lnTo>
                <a:lnTo>
                  <a:pt x="209" y="28"/>
                </a:lnTo>
                <a:lnTo>
                  <a:pt x="211" y="30"/>
                </a:lnTo>
                <a:lnTo>
                  <a:pt x="214" y="33"/>
                </a:lnTo>
                <a:lnTo>
                  <a:pt x="216" y="35"/>
                </a:lnTo>
                <a:lnTo>
                  <a:pt x="219" y="38"/>
                </a:lnTo>
                <a:lnTo>
                  <a:pt x="221" y="41"/>
                </a:lnTo>
                <a:lnTo>
                  <a:pt x="223" y="45"/>
                </a:lnTo>
                <a:lnTo>
                  <a:pt x="225" y="49"/>
                </a:lnTo>
                <a:lnTo>
                  <a:pt x="227" y="53"/>
                </a:lnTo>
                <a:lnTo>
                  <a:pt x="228" y="58"/>
                </a:lnTo>
                <a:lnTo>
                  <a:pt x="230" y="62"/>
                </a:lnTo>
                <a:lnTo>
                  <a:pt x="230" y="62"/>
                </a:lnTo>
                <a:lnTo>
                  <a:pt x="227" y="62"/>
                </a:lnTo>
                <a:lnTo>
                  <a:pt x="225" y="62"/>
                </a:lnTo>
                <a:lnTo>
                  <a:pt x="225" y="62"/>
                </a:lnTo>
                <a:lnTo>
                  <a:pt x="223" y="62"/>
                </a:lnTo>
                <a:lnTo>
                  <a:pt x="221" y="62"/>
                </a:lnTo>
                <a:lnTo>
                  <a:pt x="220" y="63"/>
                </a:lnTo>
                <a:lnTo>
                  <a:pt x="218" y="63"/>
                </a:lnTo>
                <a:lnTo>
                  <a:pt x="217" y="63"/>
                </a:lnTo>
                <a:lnTo>
                  <a:pt x="215" y="64"/>
                </a:lnTo>
                <a:lnTo>
                  <a:pt x="211" y="66"/>
                </a:lnTo>
                <a:lnTo>
                  <a:pt x="207" y="68"/>
                </a:lnTo>
                <a:lnTo>
                  <a:pt x="202" y="71"/>
                </a:lnTo>
                <a:lnTo>
                  <a:pt x="198" y="74"/>
                </a:lnTo>
                <a:lnTo>
                  <a:pt x="193" y="78"/>
                </a:lnTo>
                <a:lnTo>
                  <a:pt x="193" y="78"/>
                </a:lnTo>
                <a:lnTo>
                  <a:pt x="188" y="82"/>
                </a:lnTo>
                <a:lnTo>
                  <a:pt x="183" y="86"/>
                </a:lnTo>
                <a:lnTo>
                  <a:pt x="178" y="90"/>
                </a:lnTo>
                <a:lnTo>
                  <a:pt x="174" y="95"/>
                </a:lnTo>
                <a:lnTo>
                  <a:pt x="170" y="99"/>
                </a:lnTo>
                <a:lnTo>
                  <a:pt x="165" y="104"/>
                </a:lnTo>
                <a:lnTo>
                  <a:pt x="162" y="108"/>
                </a:lnTo>
                <a:lnTo>
                  <a:pt x="158" y="113"/>
                </a:lnTo>
                <a:lnTo>
                  <a:pt x="151" y="123"/>
                </a:lnTo>
                <a:lnTo>
                  <a:pt x="158" y="130"/>
                </a:lnTo>
                <a:lnTo>
                  <a:pt x="158" y="130"/>
                </a:lnTo>
                <a:lnTo>
                  <a:pt x="163" y="135"/>
                </a:lnTo>
                <a:lnTo>
                  <a:pt x="167" y="139"/>
                </a:lnTo>
                <a:lnTo>
                  <a:pt x="172" y="143"/>
                </a:lnTo>
                <a:lnTo>
                  <a:pt x="177" y="147"/>
                </a:lnTo>
                <a:lnTo>
                  <a:pt x="182" y="150"/>
                </a:lnTo>
                <a:lnTo>
                  <a:pt x="187" y="153"/>
                </a:lnTo>
                <a:lnTo>
                  <a:pt x="192" y="156"/>
                </a:lnTo>
                <a:lnTo>
                  <a:pt x="197" y="159"/>
                </a:lnTo>
                <a:lnTo>
                  <a:pt x="201" y="161"/>
                </a:lnTo>
                <a:lnTo>
                  <a:pt x="207" y="163"/>
                </a:lnTo>
                <a:lnTo>
                  <a:pt x="211" y="164"/>
                </a:lnTo>
                <a:lnTo>
                  <a:pt x="217" y="166"/>
                </a:lnTo>
                <a:lnTo>
                  <a:pt x="222" y="167"/>
                </a:lnTo>
                <a:lnTo>
                  <a:pt x="227" y="168"/>
                </a:lnTo>
                <a:lnTo>
                  <a:pt x="232" y="168"/>
                </a:lnTo>
                <a:lnTo>
                  <a:pt x="237" y="168"/>
                </a:lnTo>
                <a:lnTo>
                  <a:pt x="237" y="168"/>
                </a:lnTo>
                <a:lnTo>
                  <a:pt x="234" y="174"/>
                </a:lnTo>
                <a:lnTo>
                  <a:pt x="231" y="179"/>
                </a:lnTo>
                <a:lnTo>
                  <a:pt x="229" y="184"/>
                </a:lnTo>
                <a:lnTo>
                  <a:pt x="226" y="188"/>
                </a:lnTo>
                <a:lnTo>
                  <a:pt x="223" y="192"/>
                </a:lnTo>
                <a:lnTo>
                  <a:pt x="220" y="196"/>
                </a:lnTo>
                <a:lnTo>
                  <a:pt x="217" y="200"/>
                </a:lnTo>
                <a:lnTo>
                  <a:pt x="215" y="203"/>
                </a:lnTo>
                <a:lnTo>
                  <a:pt x="211" y="206"/>
                </a:lnTo>
                <a:lnTo>
                  <a:pt x="209" y="208"/>
                </a:lnTo>
                <a:lnTo>
                  <a:pt x="205" y="210"/>
                </a:lnTo>
                <a:lnTo>
                  <a:pt x="203" y="211"/>
                </a:lnTo>
                <a:lnTo>
                  <a:pt x="200" y="213"/>
                </a:lnTo>
                <a:lnTo>
                  <a:pt x="197" y="214"/>
                </a:lnTo>
                <a:lnTo>
                  <a:pt x="194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88" y="214"/>
                </a:lnTo>
                <a:lnTo>
                  <a:pt x="185" y="214"/>
                </a:lnTo>
                <a:lnTo>
                  <a:pt x="182" y="213"/>
                </a:lnTo>
                <a:lnTo>
                  <a:pt x="179" y="212"/>
                </a:lnTo>
                <a:lnTo>
                  <a:pt x="175" y="210"/>
                </a:lnTo>
                <a:lnTo>
                  <a:pt x="172" y="209"/>
                </a:lnTo>
                <a:lnTo>
                  <a:pt x="168" y="207"/>
                </a:lnTo>
                <a:lnTo>
                  <a:pt x="164" y="204"/>
                </a:lnTo>
                <a:lnTo>
                  <a:pt x="160" y="202"/>
                </a:lnTo>
                <a:lnTo>
                  <a:pt x="156" y="199"/>
                </a:lnTo>
                <a:lnTo>
                  <a:pt x="152" y="196"/>
                </a:lnTo>
                <a:lnTo>
                  <a:pt x="147" y="192"/>
                </a:lnTo>
                <a:lnTo>
                  <a:pt x="143" y="188"/>
                </a:lnTo>
                <a:lnTo>
                  <a:pt x="138" y="184"/>
                </a:lnTo>
                <a:lnTo>
                  <a:pt x="133" y="180"/>
                </a:lnTo>
                <a:lnTo>
                  <a:pt x="128" y="175"/>
                </a:lnTo>
                <a:lnTo>
                  <a:pt x="117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53" name="path"/>
          <p:cNvSpPr/>
          <p:nvPr/>
        </p:nvSpPr>
        <p:spPr>
          <a:xfrm>
            <a:off x="7609331" y="5318760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4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4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9" y="173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6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4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54" name="path"/>
          <p:cNvSpPr/>
          <p:nvPr/>
        </p:nvSpPr>
        <p:spPr>
          <a:xfrm>
            <a:off x="7031735" y="5318760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4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4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9" y="173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6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4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55" name="path"/>
          <p:cNvSpPr/>
          <p:nvPr/>
        </p:nvSpPr>
        <p:spPr>
          <a:xfrm>
            <a:off x="6190488" y="5318760"/>
            <a:ext cx="188975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2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4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4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8" y="180"/>
                </a:lnTo>
                <a:lnTo>
                  <a:pt x="16" y="177"/>
                </a:lnTo>
                <a:lnTo>
                  <a:pt x="12" y="175"/>
                </a:lnTo>
                <a:lnTo>
                  <a:pt x="9" y="173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0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6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8" y="86"/>
                </a:lnTo>
                <a:lnTo>
                  <a:pt x="178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4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8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56" name="path"/>
          <p:cNvSpPr/>
          <p:nvPr/>
        </p:nvSpPr>
        <p:spPr>
          <a:xfrm>
            <a:off x="5612891" y="5318760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4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4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9" y="173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6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4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57" name="path"/>
          <p:cNvSpPr/>
          <p:nvPr/>
        </p:nvSpPr>
        <p:spPr>
          <a:xfrm>
            <a:off x="5055108" y="5318760"/>
            <a:ext cx="150875" cy="144780"/>
          </a:xfrm>
          <a:custGeom>
            <a:avLst/>
            <a:gdLst/>
            <a:ahLst/>
            <a:cxnLst/>
            <a:rect l="0" t="0" r="0" b="0"/>
            <a:pathLst>
              <a:path w="237" h="228">
                <a:moveTo>
                  <a:pt x="117" y="165"/>
                </a:moveTo>
                <a:lnTo>
                  <a:pt x="117" y="165"/>
                </a:lnTo>
                <a:lnTo>
                  <a:pt x="114" y="170"/>
                </a:lnTo>
                <a:lnTo>
                  <a:pt x="114" y="170"/>
                </a:lnTo>
                <a:lnTo>
                  <a:pt x="109" y="177"/>
                </a:lnTo>
                <a:lnTo>
                  <a:pt x="105" y="184"/>
                </a:lnTo>
                <a:lnTo>
                  <a:pt x="100" y="189"/>
                </a:lnTo>
                <a:lnTo>
                  <a:pt x="96" y="195"/>
                </a:lnTo>
                <a:lnTo>
                  <a:pt x="92" y="200"/>
                </a:lnTo>
                <a:lnTo>
                  <a:pt x="88" y="205"/>
                </a:lnTo>
                <a:lnTo>
                  <a:pt x="84" y="209"/>
                </a:lnTo>
                <a:lnTo>
                  <a:pt x="80" y="213"/>
                </a:lnTo>
                <a:lnTo>
                  <a:pt x="76" y="216"/>
                </a:lnTo>
                <a:lnTo>
                  <a:pt x="72" y="219"/>
                </a:lnTo>
                <a:lnTo>
                  <a:pt x="69" y="222"/>
                </a:lnTo>
                <a:lnTo>
                  <a:pt x="65" y="224"/>
                </a:lnTo>
                <a:lnTo>
                  <a:pt x="64" y="225"/>
                </a:lnTo>
                <a:lnTo>
                  <a:pt x="62" y="225"/>
                </a:lnTo>
                <a:lnTo>
                  <a:pt x="61" y="226"/>
                </a:lnTo>
                <a:lnTo>
                  <a:pt x="59" y="227"/>
                </a:lnTo>
                <a:lnTo>
                  <a:pt x="57" y="227"/>
                </a:lnTo>
                <a:lnTo>
                  <a:pt x="56" y="227"/>
                </a:lnTo>
                <a:lnTo>
                  <a:pt x="54" y="228"/>
                </a:lnTo>
                <a:lnTo>
                  <a:pt x="53" y="228"/>
                </a:lnTo>
                <a:lnTo>
                  <a:pt x="53" y="228"/>
                </a:lnTo>
                <a:lnTo>
                  <a:pt x="50" y="227"/>
                </a:lnTo>
                <a:lnTo>
                  <a:pt x="46" y="227"/>
                </a:lnTo>
                <a:lnTo>
                  <a:pt x="43" y="226"/>
                </a:lnTo>
                <a:lnTo>
                  <a:pt x="40" y="225"/>
                </a:lnTo>
                <a:lnTo>
                  <a:pt x="36" y="223"/>
                </a:lnTo>
                <a:lnTo>
                  <a:pt x="32" y="221"/>
                </a:lnTo>
                <a:lnTo>
                  <a:pt x="29" y="219"/>
                </a:lnTo>
                <a:lnTo>
                  <a:pt x="26" y="216"/>
                </a:lnTo>
                <a:lnTo>
                  <a:pt x="23" y="213"/>
                </a:lnTo>
                <a:lnTo>
                  <a:pt x="19" y="210"/>
                </a:lnTo>
                <a:lnTo>
                  <a:pt x="16" y="206"/>
                </a:lnTo>
                <a:lnTo>
                  <a:pt x="13" y="202"/>
                </a:lnTo>
                <a:lnTo>
                  <a:pt x="9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6" y="182"/>
                </a:lnTo>
                <a:lnTo>
                  <a:pt x="9" y="182"/>
                </a:lnTo>
                <a:lnTo>
                  <a:pt x="10" y="181"/>
                </a:lnTo>
                <a:lnTo>
                  <a:pt x="12" y="181"/>
                </a:lnTo>
                <a:lnTo>
                  <a:pt x="16" y="180"/>
                </a:lnTo>
                <a:lnTo>
                  <a:pt x="20" y="179"/>
                </a:lnTo>
                <a:lnTo>
                  <a:pt x="25" y="177"/>
                </a:lnTo>
                <a:lnTo>
                  <a:pt x="29" y="175"/>
                </a:lnTo>
                <a:lnTo>
                  <a:pt x="33" y="173"/>
                </a:lnTo>
                <a:lnTo>
                  <a:pt x="37" y="170"/>
                </a:lnTo>
                <a:lnTo>
                  <a:pt x="42" y="166"/>
                </a:lnTo>
                <a:lnTo>
                  <a:pt x="46" y="163"/>
                </a:lnTo>
                <a:lnTo>
                  <a:pt x="51" y="159"/>
                </a:lnTo>
                <a:lnTo>
                  <a:pt x="55" y="155"/>
                </a:lnTo>
                <a:lnTo>
                  <a:pt x="60" y="150"/>
                </a:lnTo>
                <a:lnTo>
                  <a:pt x="64" y="145"/>
                </a:lnTo>
                <a:lnTo>
                  <a:pt x="69" y="139"/>
                </a:lnTo>
                <a:lnTo>
                  <a:pt x="74" y="133"/>
                </a:lnTo>
                <a:lnTo>
                  <a:pt x="80" y="125"/>
                </a:lnTo>
                <a:lnTo>
                  <a:pt x="72" y="116"/>
                </a:lnTo>
                <a:lnTo>
                  <a:pt x="72" y="116"/>
                </a:lnTo>
                <a:lnTo>
                  <a:pt x="68" y="111"/>
                </a:lnTo>
                <a:lnTo>
                  <a:pt x="64" y="106"/>
                </a:lnTo>
                <a:lnTo>
                  <a:pt x="60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8" y="85"/>
                </a:lnTo>
                <a:lnTo>
                  <a:pt x="46" y="80"/>
                </a:lnTo>
                <a:lnTo>
                  <a:pt x="44" y="76"/>
                </a:lnTo>
                <a:lnTo>
                  <a:pt x="42" y="73"/>
                </a:lnTo>
                <a:lnTo>
                  <a:pt x="40" y="69"/>
                </a:lnTo>
                <a:lnTo>
                  <a:pt x="40" y="65"/>
                </a:lnTo>
                <a:lnTo>
                  <a:pt x="38" y="61"/>
                </a:lnTo>
                <a:lnTo>
                  <a:pt x="38" y="58"/>
                </a:lnTo>
                <a:lnTo>
                  <a:pt x="37" y="54"/>
                </a:lnTo>
                <a:lnTo>
                  <a:pt x="37" y="51"/>
                </a:lnTo>
                <a:lnTo>
                  <a:pt x="37" y="51"/>
                </a:lnTo>
                <a:lnTo>
                  <a:pt x="37" y="48"/>
                </a:lnTo>
                <a:lnTo>
                  <a:pt x="38" y="45"/>
                </a:lnTo>
                <a:lnTo>
                  <a:pt x="39" y="42"/>
                </a:lnTo>
                <a:lnTo>
                  <a:pt x="40" y="40"/>
                </a:lnTo>
                <a:lnTo>
                  <a:pt x="41" y="36"/>
                </a:lnTo>
                <a:lnTo>
                  <a:pt x="43" y="34"/>
                </a:lnTo>
                <a:lnTo>
                  <a:pt x="45" y="30"/>
                </a:lnTo>
                <a:lnTo>
                  <a:pt x="47" y="27"/>
                </a:lnTo>
                <a:lnTo>
                  <a:pt x="49" y="24"/>
                </a:lnTo>
                <a:lnTo>
                  <a:pt x="52" y="21"/>
                </a:lnTo>
                <a:lnTo>
                  <a:pt x="55" y="17"/>
                </a:lnTo>
                <a:lnTo>
                  <a:pt x="58" y="14"/>
                </a:lnTo>
                <a:lnTo>
                  <a:pt x="62" y="10"/>
                </a:lnTo>
                <a:lnTo>
                  <a:pt x="66" y="7"/>
                </a:lnTo>
                <a:lnTo>
                  <a:pt x="70" y="3"/>
                </a:lnTo>
                <a:lnTo>
                  <a:pt x="75" y="0"/>
                </a:lnTo>
                <a:lnTo>
                  <a:pt x="75" y="0"/>
                </a:lnTo>
                <a:lnTo>
                  <a:pt x="76" y="4"/>
                </a:lnTo>
                <a:lnTo>
                  <a:pt x="77" y="9"/>
                </a:lnTo>
                <a:lnTo>
                  <a:pt x="78" y="14"/>
                </a:lnTo>
                <a:lnTo>
                  <a:pt x="79" y="18"/>
                </a:lnTo>
                <a:lnTo>
                  <a:pt x="81" y="23"/>
                </a:lnTo>
                <a:lnTo>
                  <a:pt x="82" y="28"/>
                </a:lnTo>
                <a:lnTo>
                  <a:pt x="84" y="32"/>
                </a:lnTo>
                <a:lnTo>
                  <a:pt x="86" y="37"/>
                </a:lnTo>
                <a:lnTo>
                  <a:pt x="88" y="41"/>
                </a:lnTo>
                <a:lnTo>
                  <a:pt x="90" y="46"/>
                </a:lnTo>
                <a:lnTo>
                  <a:pt x="93" y="51"/>
                </a:lnTo>
                <a:lnTo>
                  <a:pt x="95" y="55"/>
                </a:lnTo>
                <a:lnTo>
                  <a:pt x="98" y="60"/>
                </a:lnTo>
                <a:lnTo>
                  <a:pt x="101" y="64"/>
                </a:lnTo>
                <a:lnTo>
                  <a:pt x="104" y="69"/>
                </a:lnTo>
                <a:lnTo>
                  <a:pt x="107" y="73"/>
                </a:lnTo>
                <a:lnTo>
                  <a:pt x="115" y="83"/>
                </a:lnTo>
                <a:lnTo>
                  <a:pt x="120" y="75"/>
                </a:lnTo>
                <a:lnTo>
                  <a:pt x="120" y="75"/>
                </a:lnTo>
                <a:lnTo>
                  <a:pt x="125" y="69"/>
                </a:lnTo>
                <a:lnTo>
                  <a:pt x="130" y="63"/>
                </a:lnTo>
                <a:lnTo>
                  <a:pt x="135" y="57"/>
                </a:lnTo>
                <a:lnTo>
                  <a:pt x="140" y="52"/>
                </a:lnTo>
                <a:lnTo>
                  <a:pt x="144" y="48"/>
                </a:lnTo>
                <a:lnTo>
                  <a:pt x="149" y="43"/>
                </a:lnTo>
                <a:lnTo>
                  <a:pt x="154" y="40"/>
                </a:lnTo>
                <a:lnTo>
                  <a:pt x="158" y="36"/>
                </a:lnTo>
                <a:lnTo>
                  <a:pt x="162" y="33"/>
                </a:lnTo>
                <a:lnTo>
                  <a:pt x="167" y="30"/>
                </a:lnTo>
                <a:lnTo>
                  <a:pt x="171" y="28"/>
                </a:lnTo>
                <a:lnTo>
                  <a:pt x="175" y="26"/>
                </a:lnTo>
                <a:lnTo>
                  <a:pt x="177" y="26"/>
                </a:lnTo>
                <a:lnTo>
                  <a:pt x="180" y="25"/>
                </a:lnTo>
                <a:lnTo>
                  <a:pt x="182" y="24"/>
                </a:lnTo>
                <a:lnTo>
                  <a:pt x="184" y="24"/>
                </a:lnTo>
                <a:lnTo>
                  <a:pt x="186" y="23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2" y="23"/>
                </a:lnTo>
                <a:lnTo>
                  <a:pt x="195" y="23"/>
                </a:lnTo>
                <a:lnTo>
                  <a:pt x="198" y="24"/>
                </a:lnTo>
                <a:lnTo>
                  <a:pt x="201" y="24"/>
                </a:lnTo>
                <a:lnTo>
                  <a:pt x="204" y="25"/>
                </a:lnTo>
                <a:lnTo>
                  <a:pt x="206" y="27"/>
                </a:lnTo>
                <a:lnTo>
                  <a:pt x="209" y="28"/>
                </a:lnTo>
                <a:lnTo>
                  <a:pt x="212" y="30"/>
                </a:lnTo>
                <a:lnTo>
                  <a:pt x="214" y="33"/>
                </a:lnTo>
                <a:lnTo>
                  <a:pt x="216" y="35"/>
                </a:lnTo>
                <a:lnTo>
                  <a:pt x="218" y="38"/>
                </a:lnTo>
                <a:lnTo>
                  <a:pt x="221" y="41"/>
                </a:lnTo>
                <a:lnTo>
                  <a:pt x="223" y="45"/>
                </a:lnTo>
                <a:lnTo>
                  <a:pt x="225" y="49"/>
                </a:lnTo>
                <a:lnTo>
                  <a:pt x="226" y="53"/>
                </a:lnTo>
                <a:lnTo>
                  <a:pt x="228" y="58"/>
                </a:lnTo>
                <a:lnTo>
                  <a:pt x="230" y="62"/>
                </a:lnTo>
                <a:lnTo>
                  <a:pt x="230" y="62"/>
                </a:lnTo>
                <a:lnTo>
                  <a:pt x="227" y="62"/>
                </a:lnTo>
                <a:lnTo>
                  <a:pt x="225" y="62"/>
                </a:lnTo>
                <a:lnTo>
                  <a:pt x="225" y="62"/>
                </a:lnTo>
                <a:lnTo>
                  <a:pt x="223" y="62"/>
                </a:lnTo>
                <a:lnTo>
                  <a:pt x="222" y="62"/>
                </a:lnTo>
                <a:lnTo>
                  <a:pt x="220" y="63"/>
                </a:lnTo>
                <a:lnTo>
                  <a:pt x="218" y="63"/>
                </a:lnTo>
                <a:lnTo>
                  <a:pt x="217" y="63"/>
                </a:lnTo>
                <a:lnTo>
                  <a:pt x="215" y="64"/>
                </a:lnTo>
                <a:lnTo>
                  <a:pt x="211" y="66"/>
                </a:lnTo>
                <a:lnTo>
                  <a:pt x="207" y="68"/>
                </a:lnTo>
                <a:lnTo>
                  <a:pt x="202" y="71"/>
                </a:lnTo>
                <a:lnTo>
                  <a:pt x="197" y="74"/>
                </a:lnTo>
                <a:lnTo>
                  <a:pt x="193" y="78"/>
                </a:lnTo>
                <a:lnTo>
                  <a:pt x="193" y="78"/>
                </a:lnTo>
                <a:lnTo>
                  <a:pt x="187" y="82"/>
                </a:lnTo>
                <a:lnTo>
                  <a:pt x="183" y="86"/>
                </a:lnTo>
                <a:lnTo>
                  <a:pt x="178" y="90"/>
                </a:lnTo>
                <a:lnTo>
                  <a:pt x="174" y="95"/>
                </a:lnTo>
                <a:lnTo>
                  <a:pt x="170" y="99"/>
                </a:lnTo>
                <a:lnTo>
                  <a:pt x="165" y="104"/>
                </a:lnTo>
                <a:lnTo>
                  <a:pt x="162" y="108"/>
                </a:lnTo>
                <a:lnTo>
                  <a:pt x="158" y="113"/>
                </a:lnTo>
                <a:lnTo>
                  <a:pt x="151" y="123"/>
                </a:lnTo>
                <a:lnTo>
                  <a:pt x="158" y="130"/>
                </a:lnTo>
                <a:lnTo>
                  <a:pt x="158" y="130"/>
                </a:lnTo>
                <a:lnTo>
                  <a:pt x="162" y="135"/>
                </a:lnTo>
                <a:lnTo>
                  <a:pt x="167" y="139"/>
                </a:lnTo>
                <a:lnTo>
                  <a:pt x="172" y="143"/>
                </a:lnTo>
                <a:lnTo>
                  <a:pt x="177" y="147"/>
                </a:lnTo>
                <a:lnTo>
                  <a:pt x="182" y="150"/>
                </a:lnTo>
                <a:lnTo>
                  <a:pt x="187" y="153"/>
                </a:lnTo>
                <a:lnTo>
                  <a:pt x="192" y="156"/>
                </a:lnTo>
                <a:lnTo>
                  <a:pt x="196" y="159"/>
                </a:lnTo>
                <a:lnTo>
                  <a:pt x="202" y="161"/>
                </a:lnTo>
                <a:lnTo>
                  <a:pt x="206" y="163"/>
                </a:lnTo>
                <a:lnTo>
                  <a:pt x="212" y="164"/>
                </a:lnTo>
                <a:lnTo>
                  <a:pt x="217" y="166"/>
                </a:lnTo>
                <a:lnTo>
                  <a:pt x="222" y="167"/>
                </a:lnTo>
                <a:lnTo>
                  <a:pt x="227" y="168"/>
                </a:lnTo>
                <a:lnTo>
                  <a:pt x="232" y="168"/>
                </a:lnTo>
                <a:lnTo>
                  <a:pt x="237" y="168"/>
                </a:lnTo>
                <a:lnTo>
                  <a:pt x="237" y="168"/>
                </a:lnTo>
                <a:lnTo>
                  <a:pt x="234" y="174"/>
                </a:lnTo>
                <a:lnTo>
                  <a:pt x="232" y="179"/>
                </a:lnTo>
                <a:lnTo>
                  <a:pt x="229" y="184"/>
                </a:lnTo>
                <a:lnTo>
                  <a:pt x="226" y="188"/>
                </a:lnTo>
                <a:lnTo>
                  <a:pt x="223" y="192"/>
                </a:lnTo>
                <a:lnTo>
                  <a:pt x="220" y="196"/>
                </a:lnTo>
                <a:lnTo>
                  <a:pt x="217" y="200"/>
                </a:lnTo>
                <a:lnTo>
                  <a:pt x="215" y="203"/>
                </a:lnTo>
                <a:lnTo>
                  <a:pt x="212" y="206"/>
                </a:lnTo>
                <a:lnTo>
                  <a:pt x="209" y="208"/>
                </a:lnTo>
                <a:lnTo>
                  <a:pt x="205" y="210"/>
                </a:lnTo>
                <a:lnTo>
                  <a:pt x="203" y="211"/>
                </a:lnTo>
                <a:lnTo>
                  <a:pt x="200" y="213"/>
                </a:lnTo>
                <a:lnTo>
                  <a:pt x="197" y="214"/>
                </a:lnTo>
                <a:lnTo>
                  <a:pt x="194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88" y="214"/>
                </a:lnTo>
                <a:lnTo>
                  <a:pt x="185" y="214"/>
                </a:lnTo>
                <a:lnTo>
                  <a:pt x="182" y="213"/>
                </a:lnTo>
                <a:lnTo>
                  <a:pt x="179" y="212"/>
                </a:lnTo>
                <a:lnTo>
                  <a:pt x="175" y="210"/>
                </a:lnTo>
                <a:lnTo>
                  <a:pt x="172" y="209"/>
                </a:lnTo>
                <a:lnTo>
                  <a:pt x="168" y="207"/>
                </a:lnTo>
                <a:lnTo>
                  <a:pt x="164" y="204"/>
                </a:lnTo>
                <a:lnTo>
                  <a:pt x="160" y="202"/>
                </a:lnTo>
                <a:lnTo>
                  <a:pt x="156" y="199"/>
                </a:lnTo>
                <a:lnTo>
                  <a:pt x="152" y="196"/>
                </a:lnTo>
                <a:lnTo>
                  <a:pt x="147" y="192"/>
                </a:lnTo>
                <a:lnTo>
                  <a:pt x="142" y="188"/>
                </a:lnTo>
                <a:lnTo>
                  <a:pt x="138" y="184"/>
                </a:lnTo>
                <a:lnTo>
                  <a:pt x="133" y="180"/>
                </a:lnTo>
                <a:lnTo>
                  <a:pt x="128" y="175"/>
                </a:lnTo>
                <a:lnTo>
                  <a:pt x="117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58" name="path"/>
          <p:cNvSpPr/>
          <p:nvPr/>
        </p:nvSpPr>
        <p:spPr>
          <a:xfrm>
            <a:off x="4274820" y="5318760"/>
            <a:ext cx="188975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5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2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4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5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4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8" y="180"/>
                </a:lnTo>
                <a:lnTo>
                  <a:pt x="15" y="177"/>
                </a:lnTo>
                <a:lnTo>
                  <a:pt x="12" y="175"/>
                </a:lnTo>
                <a:lnTo>
                  <a:pt x="9" y="173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0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5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4" y="100"/>
                </a:lnTo>
                <a:lnTo>
                  <a:pt x="172" y="93"/>
                </a:lnTo>
                <a:lnTo>
                  <a:pt x="178" y="86"/>
                </a:lnTo>
                <a:lnTo>
                  <a:pt x="178" y="86"/>
                </a:lnTo>
                <a:lnTo>
                  <a:pt x="185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4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8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59" name="path"/>
          <p:cNvSpPr/>
          <p:nvPr/>
        </p:nvSpPr>
        <p:spPr>
          <a:xfrm>
            <a:off x="3698748" y="5318760"/>
            <a:ext cx="188975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5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2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4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5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4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1" y="183"/>
                </a:lnTo>
                <a:lnTo>
                  <a:pt x="18" y="180"/>
                </a:lnTo>
                <a:lnTo>
                  <a:pt x="15" y="177"/>
                </a:lnTo>
                <a:lnTo>
                  <a:pt x="12" y="175"/>
                </a:lnTo>
                <a:lnTo>
                  <a:pt x="9" y="173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0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5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4" y="100"/>
                </a:lnTo>
                <a:lnTo>
                  <a:pt x="171" y="93"/>
                </a:lnTo>
                <a:lnTo>
                  <a:pt x="178" y="86"/>
                </a:lnTo>
                <a:lnTo>
                  <a:pt x="178" y="86"/>
                </a:lnTo>
                <a:lnTo>
                  <a:pt x="185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4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8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60" name="path"/>
          <p:cNvSpPr/>
          <p:nvPr/>
        </p:nvSpPr>
        <p:spPr>
          <a:xfrm>
            <a:off x="3139439" y="5318760"/>
            <a:ext cx="152400" cy="144780"/>
          </a:xfrm>
          <a:custGeom>
            <a:avLst/>
            <a:gdLst/>
            <a:ahLst/>
            <a:cxnLst/>
            <a:rect l="0" t="0" r="0" b="0"/>
            <a:pathLst>
              <a:path w="240" h="228">
                <a:moveTo>
                  <a:pt x="118" y="165"/>
                </a:moveTo>
                <a:lnTo>
                  <a:pt x="118" y="165"/>
                </a:lnTo>
                <a:lnTo>
                  <a:pt x="115" y="170"/>
                </a:lnTo>
                <a:lnTo>
                  <a:pt x="115" y="170"/>
                </a:lnTo>
                <a:lnTo>
                  <a:pt x="110" y="177"/>
                </a:lnTo>
                <a:lnTo>
                  <a:pt x="106" y="184"/>
                </a:lnTo>
                <a:lnTo>
                  <a:pt x="101" y="189"/>
                </a:lnTo>
                <a:lnTo>
                  <a:pt x="97" y="195"/>
                </a:lnTo>
                <a:lnTo>
                  <a:pt x="93" y="200"/>
                </a:lnTo>
                <a:lnTo>
                  <a:pt x="89" y="205"/>
                </a:lnTo>
                <a:lnTo>
                  <a:pt x="85" y="209"/>
                </a:lnTo>
                <a:lnTo>
                  <a:pt x="81" y="213"/>
                </a:lnTo>
                <a:lnTo>
                  <a:pt x="77" y="216"/>
                </a:lnTo>
                <a:lnTo>
                  <a:pt x="73" y="219"/>
                </a:lnTo>
                <a:lnTo>
                  <a:pt x="70" y="222"/>
                </a:lnTo>
                <a:lnTo>
                  <a:pt x="66" y="224"/>
                </a:lnTo>
                <a:lnTo>
                  <a:pt x="65" y="225"/>
                </a:lnTo>
                <a:lnTo>
                  <a:pt x="63" y="225"/>
                </a:lnTo>
                <a:lnTo>
                  <a:pt x="61" y="226"/>
                </a:lnTo>
                <a:lnTo>
                  <a:pt x="60" y="227"/>
                </a:lnTo>
                <a:lnTo>
                  <a:pt x="58" y="227"/>
                </a:lnTo>
                <a:lnTo>
                  <a:pt x="57" y="227"/>
                </a:lnTo>
                <a:lnTo>
                  <a:pt x="55" y="228"/>
                </a:lnTo>
                <a:lnTo>
                  <a:pt x="53" y="228"/>
                </a:lnTo>
                <a:lnTo>
                  <a:pt x="53" y="228"/>
                </a:lnTo>
                <a:lnTo>
                  <a:pt x="50" y="227"/>
                </a:lnTo>
                <a:lnTo>
                  <a:pt x="47" y="227"/>
                </a:lnTo>
                <a:lnTo>
                  <a:pt x="43" y="226"/>
                </a:lnTo>
                <a:lnTo>
                  <a:pt x="40" y="225"/>
                </a:lnTo>
                <a:lnTo>
                  <a:pt x="37" y="223"/>
                </a:lnTo>
                <a:lnTo>
                  <a:pt x="33" y="221"/>
                </a:lnTo>
                <a:lnTo>
                  <a:pt x="30" y="219"/>
                </a:lnTo>
                <a:lnTo>
                  <a:pt x="26" y="216"/>
                </a:lnTo>
                <a:lnTo>
                  <a:pt x="23" y="213"/>
                </a:lnTo>
                <a:lnTo>
                  <a:pt x="20" y="210"/>
                </a:lnTo>
                <a:lnTo>
                  <a:pt x="16" y="206"/>
                </a:lnTo>
                <a:lnTo>
                  <a:pt x="13" y="202"/>
                </a:lnTo>
                <a:lnTo>
                  <a:pt x="10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7" y="182"/>
                </a:lnTo>
                <a:lnTo>
                  <a:pt x="9" y="182"/>
                </a:lnTo>
                <a:lnTo>
                  <a:pt x="11" y="181"/>
                </a:lnTo>
                <a:lnTo>
                  <a:pt x="13" y="181"/>
                </a:lnTo>
                <a:lnTo>
                  <a:pt x="17" y="180"/>
                </a:lnTo>
                <a:lnTo>
                  <a:pt x="21" y="179"/>
                </a:lnTo>
                <a:lnTo>
                  <a:pt x="25" y="177"/>
                </a:lnTo>
                <a:lnTo>
                  <a:pt x="29" y="175"/>
                </a:lnTo>
                <a:lnTo>
                  <a:pt x="33" y="173"/>
                </a:lnTo>
                <a:lnTo>
                  <a:pt x="38" y="170"/>
                </a:lnTo>
                <a:lnTo>
                  <a:pt x="42" y="166"/>
                </a:lnTo>
                <a:lnTo>
                  <a:pt x="47" y="163"/>
                </a:lnTo>
                <a:lnTo>
                  <a:pt x="51" y="159"/>
                </a:lnTo>
                <a:lnTo>
                  <a:pt x="56" y="155"/>
                </a:lnTo>
                <a:lnTo>
                  <a:pt x="61" y="150"/>
                </a:lnTo>
                <a:lnTo>
                  <a:pt x="65" y="145"/>
                </a:lnTo>
                <a:lnTo>
                  <a:pt x="70" y="139"/>
                </a:lnTo>
                <a:lnTo>
                  <a:pt x="75" y="133"/>
                </a:lnTo>
                <a:lnTo>
                  <a:pt x="81" y="125"/>
                </a:lnTo>
                <a:lnTo>
                  <a:pt x="73" y="116"/>
                </a:lnTo>
                <a:lnTo>
                  <a:pt x="73" y="116"/>
                </a:lnTo>
                <a:lnTo>
                  <a:pt x="69" y="111"/>
                </a:lnTo>
                <a:lnTo>
                  <a:pt x="64" y="106"/>
                </a:lnTo>
                <a:lnTo>
                  <a:pt x="61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9" y="85"/>
                </a:lnTo>
                <a:lnTo>
                  <a:pt x="47" y="80"/>
                </a:lnTo>
                <a:lnTo>
                  <a:pt x="45" y="76"/>
                </a:lnTo>
                <a:lnTo>
                  <a:pt x="43" y="73"/>
                </a:lnTo>
                <a:lnTo>
                  <a:pt x="41" y="69"/>
                </a:lnTo>
                <a:lnTo>
                  <a:pt x="40" y="65"/>
                </a:lnTo>
                <a:lnTo>
                  <a:pt x="39" y="61"/>
                </a:lnTo>
                <a:lnTo>
                  <a:pt x="38" y="58"/>
                </a:lnTo>
                <a:lnTo>
                  <a:pt x="38" y="54"/>
                </a:lnTo>
                <a:lnTo>
                  <a:pt x="38" y="51"/>
                </a:lnTo>
                <a:lnTo>
                  <a:pt x="38" y="51"/>
                </a:lnTo>
                <a:lnTo>
                  <a:pt x="38" y="48"/>
                </a:lnTo>
                <a:lnTo>
                  <a:pt x="38" y="45"/>
                </a:lnTo>
                <a:lnTo>
                  <a:pt x="39" y="42"/>
                </a:lnTo>
                <a:lnTo>
                  <a:pt x="40" y="40"/>
                </a:lnTo>
                <a:lnTo>
                  <a:pt x="41" y="36"/>
                </a:lnTo>
                <a:lnTo>
                  <a:pt x="43" y="34"/>
                </a:lnTo>
                <a:lnTo>
                  <a:pt x="45" y="30"/>
                </a:lnTo>
                <a:lnTo>
                  <a:pt x="47" y="27"/>
                </a:lnTo>
                <a:lnTo>
                  <a:pt x="50" y="24"/>
                </a:lnTo>
                <a:lnTo>
                  <a:pt x="53" y="21"/>
                </a:lnTo>
                <a:lnTo>
                  <a:pt x="56" y="17"/>
                </a:lnTo>
                <a:lnTo>
                  <a:pt x="59" y="14"/>
                </a:lnTo>
                <a:lnTo>
                  <a:pt x="63" y="10"/>
                </a:lnTo>
                <a:lnTo>
                  <a:pt x="67" y="7"/>
                </a:lnTo>
                <a:lnTo>
                  <a:pt x="71" y="3"/>
                </a:lnTo>
                <a:lnTo>
                  <a:pt x="76" y="0"/>
                </a:lnTo>
                <a:lnTo>
                  <a:pt x="76" y="0"/>
                </a:lnTo>
                <a:lnTo>
                  <a:pt x="77" y="4"/>
                </a:lnTo>
                <a:lnTo>
                  <a:pt x="78" y="9"/>
                </a:lnTo>
                <a:lnTo>
                  <a:pt x="79" y="14"/>
                </a:lnTo>
                <a:lnTo>
                  <a:pt x="80" y="18"/>
                </a:lnTo>
                <a:lnTo>
                  <a:pt x="82" y="23"/>
                </a:lnTo>
                <a:lnTo>
                  <a:pt x="83" y="28"/>
                </a:lnTo>
                <a:lnTo>
                  <a:pt x="85" y="32"/>
                </a:lnTo>
                <a:lnTo>
                  <a:pt x="87" y="37"/>
                </a:lnTo>
                <a:lnTo>
                  <a:pt x="89" y="41"/>
                </a:lnTo>
                <a:lnTo>
                  <a:pt x="91" y="46"/>
                </a:lnTo>
                <a:lnTo>
                  <a:pt x="94" y="51"/>
                </a:lnTo>
                <a:lnTo>
                  <a:pt x="96" y="55"/>
                </a:lnTo>
                <a:lnTo>
                  <a:pt x="99" y="60"/>
                </a:lnTo>
                <a:lnTo>
                  <a:pt x="102" y="64"/>
                </a:lnTo>
                <a:lnTo>
                  <a:pt x="105" y="69"/>
                </a:lnTo>
                <a:lnTo>
                  <a:pt x="109" y="73"/>
                </a:lnTo>
                <a:lnTo>
                  <a:pt x="116" y="83"/>
                </a:lnTo>
                <a:lnTo>
                  <a:pt x="122" y="75"/>
                </a:lnTo>
                <a:lnTo>
                  <a:pt x="122" y="75"/>
                </a:lnTo>
                <a:lnTo>
                  <a:pt x="127" y="69"/>
                </a:lnTo>
                <a:lnTo>
                  <a:pt x="132" y="63"/>
                </a:lnTo>
                <a:lnTo>
                  <a:pt x="136" y="57"/>
                </a:lnTo>
                <a:lnTo>
                  <a:pt x="141" y="52"/>
                </a:lnTo>
                <a:lnTo>
                  <a:pt x="146" y="48"/>
                </a:lnTo>
                <a:lnTo>
                  <a:pt x="151" y="43"/>
                </a:lnTo>
                <a:lnTo>
                  <a:pt x="155" y="40"/>
                </a:lnTo>
                <a:lnTo>
                  <a:pt x="160" y="36"/>
                </a:lnTo>
                <a:lnTo>
                  <a:pt x="164" y="33"/>
                </a:lnTo>
                <a:lnTo>
                  <a:pt x="169" y="30"/>
                </a:lnTo>
                <a:lnTo>
                  <a:pt x="173" y="28"/>
                </a:lnTo>
                <a:lnTo>
                  <a:pt x="177" y="26"/>
                </a:lnTo>
                <a:lnTo>
                  <a:pt x="179" y="26"/>
                </a:lnTo>
                <a:lnTo>
                  <a:pt x="181" y="25"/>
                </a:lnTo>
                <a:lnTo>
                  <a:pt x="183" y="24"/>
                </a:lnTo>
                <a:lnTo>
                  <a:pt x="186" y="24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4" y="23"/>
                </a:lnTo>
                <a:lnTo>
                  <a:pt x="194" y="23"/>
                </a:lnTo>
                <a:lnTo>
                  <a:pt x="197" y="23"/>
                </a:lnTo>
                <a:lnTo>
                  <a:pt x="200" y="24"/>
                </a:lnTo>
                <a:lnTo>
                  <a:pt x="203" y="24"/>
                </a:lnTo>
                <a:lnTo>
                  <a:pt x="206" y="25"/>
                </a:lnTo>
                <a:lnTo>
                  <a:pt x="208" y="27"/>
                </a:lnTo>
                <a:lnTo>
                  <a:pt x="211" y="28"/>
                </a:lnTo>
                <a:lnTo>
                  <a:pt x="214" y="30"/>
                </a:lnTo>
                <a:lnTo>
                  <a:pt x="216" y="33"/>
                </a:lnTo>
                <a:lnTo>
                  <a:pt x="218" y="35"/>
                </a:lnTo>
                <a:lnTo>
                  <a:pt x="221" y="38"/>
                </a:lnTo>
                <a:lnTo>
                  <a:pt x="223" y="41"/>
                </a:lnTo>
                <a:lnTo>
                  <a:pt x="225" y="45"/>
                </a:lnTo>
                <a:lnTo>
                  <a:pt x="227" y="49"/>
                </a:lnTo>
                <a:lnTo>
                  <a:pt x="229" y="53"/>
                </a:lnTo>
                <a:lnTo>
                  <a:pt x="231" y="58"/>
                </a:lnTo>
                <a:lnTo>
                  <a:pt x="232" y="62"/>
                </a:lnTo>
                <a:lnTo>
                  <a:pt x="232" y="62"/>
                </a:lnTo>
                <a:lnTo>
                  <a:pt x="229" y="62"/>
                </a:lnTo>
                <a:lnTo>
                  <a:pt x="227" y="62"/>
                </a:lnTo>
                <a:lnTo>
                  <a:pt x="227" y="62"/>
                </a:lnTo>
                <a:lnTo>
                  <a:pt x="226" y="62"/>
                </a:lnTo>
                <a:lnTo>
                  <a:pt x="224" y="62"/>
                </a:lnTo>
                <a:lnTo>
                  <a:pt x="222" y="63"/>
                </a:lnTo>
                <a:lnTo>
                  <a:pt x="221" y="63"/>
                </a:lnTo>
                <a:lnTo>
                  <a:pt x="219" y="63"/>
                </a:lnTo>
                <a:lnTo>
                  <a:pt x="217" y="64"/>
                </a:lnTo>
                <a:lnTo>
                  <a:pt x="213" y="66"/>
                </a:lnTo>
                <a:lnTo>
                  <a:pt x="209" y="68"/>
                </a:lnTo>
                <a:lnTo>
                  <a:pt x="204" y="71"/>
                </a:lnTo>
                <a:lnTo>
                  <a:pt x="200" y="74"/>
                </a:lnTo>
                <a:lnTo>
                  <a:pt x="194" y="78"/>
                </a:lnTo>
                <a:lnTo>
                  <a:pt x="194" y="78"/>
                </a:lnTo>
                <a:lnTo>
                  <a:pt x="190" y="82"/>
                </a:lnTo>
                <a:lnTo>
                  <a:pt x="185" y="86"/>
                </a:lnTo>
                <a:lnTo>
                  <a:pt x="180" y="90"/>
                </a:lnTo>
                <a:lnTo>
                  <a:pt x="176" y="95"/>
                </a:lnTo>
                <a:lnTo>
                  <a:pt x="171" y="99"/>
                </a:lnTo>
                <a:lnTo>
                  <a:pt x="167" y="104"/>
                </a:lnTo>
                <a:lnTo>
                  <a:pt x="163" y="108"/>
                </a:lnTo>
                <a:lnTo>
                  <a:pt x="160" y="113"/>
                </a:lnTo>
                <a:lnTo>
                  <a:pt x="152" y="123"/>
                </a:lnTo>
                <a:lnTo>
                  <a:pt x="159" y="130"/>
                </a:lnTo>
                <a:lnTo>
                  <a:pt x="159" y="130"/>
                </a:lnTo>
                <a:lnTo>
                  <a:pt x="164" y="135"/>
                </a:lnTo>
                <a:lnTo>
                  <a:pt x="169" y="139"/>
                </a:lnTo>
                <a:lnTo>
                  <a:pt x="174" y="143"/>
                </a:lnTo>
                <a:lnTo>
                  <a:pt x="178" y="147"/>
                </a:lnTo>
                <a:lnTo>
                  <a:pt x="183" y="150"/>
                </a:lnTo>
                <a:lnTo>
                  <a:pt x="188" y="153"/>
                </a:lnTo>
                <a:lnTo>
                  <a:pt x="193" y="156"/>
                </a:lnTo>
                <a:lnTo>
                  <a:pt x="198" y="159"/>
                </a:lnTo>
                <a:lnTo>
                  <a:pt x="203" y="161"/>
                </a:lnTo>
                <a:lnTo>
                  <a:pt x="209" y="163"/>
                </a:lnTo>
                <a:lnTo>
                  <a:pt x="214" y="164"/>
                </a:lnTo>
                <a:lnTo>
                  <a:pt x="219" y="166"/>
                </a:lnTo>
                <a:lnTo>
                  <a:pt x="224" y="167"/>
                </a:lnTo>
                <a:lnTo>
                  <a:pt x="229" y="168"/>
                </a:lnTo>
                <a:lnTo>
                  <a:pt x="234" y="168"/>
                </a:lnTo>
                <a:lnTo>
                  <a:pt x="240" y="168"/>
                </a:lnTo>
                <a:lnTo>
                  <a:pt x="240" y="168"/>
                </a:lnTo>
                <a:lnTo>
                  <a:pt x="237" y="174"/>
                </a:lnTo>
                <a:lnTo>
                  <a:pt x="234" y="179"/>
                </a:lnTo>
                <a:lnTo>
                  <a:pt x="231" y="184"/>
                </a:lnTo>
                <a:lnTo>
                  <a:pt x="228" y="188"/>
                </a:lnTo>
                <a:lnTo>
                  <a:pt x="225" y="192"/>
                </a:lnTo>
                <a:lnTo>
                  <a:pt x="222" y="196"/>
                </a:lnTo>
                <a:lnTo>
                  <a:pt x="220" y="200"/>
                </a:lnTo>
                <a:lnTo>
                  <a:pt x="216" y="203"/>
                </a:lnTo>
                <a:lnTo>
                  <a:pt x="214" y="206"/>
                </a:lnTo>
                <a:lnTo>
                  <a:pt x="211" y="208"/>
                </a:lnTo>
                <a:lnTo>
                  <a:pt x="208" y="210"/>
                </a:lnTo>
                <a:lnTo>
                  <a:pt x="205" y="211"/>
                </a:lnTo>
                <a:lnTo>
                  <a:pt x="202" y="213"/>
                </a:lnTo>
                <a:lnTo>
                  <a:pt x="199" y="214"/>
                </a:lnTo>
                <a:lnTo>
                  <a:pt x="196" y="214"/>
                </a:lnTo>
                <a:lnTo>
                  <a:pt x="194" y="214"/>
                </a:lnTo>
                <a:lnTo>
                  <a:pt x="193" y="214"/>
                </a:lnTo>
                <a:lnTo>
                  <a:pt x="193" y="214"/>
                </a:lnTo>
                <a:lnTo>
                  <a:pt x="190" y="214"/>
                </a:lnTo>
                <a:lnTo>
                  <a:pt x="187" y="214"/>
                </a:lnTo>
                <a:lnTo>
                  <a:pt x="184" y="213"/>
                </a:lnTo>
                <a:lnTo>
                  <a:pt x="181" y="212"/>
                </a:lnTo>
                <a:lnTo>
                  <a:pt x="177" y="210"/>
                </a:lnTo>
                <a:lnTo>
                  <a:pt x="173" y="209"/>
                </a:lnTo>
                <a:lnTo>
                  <a:pt x="170" y="207"/>
                </a:lnTo>
                <a:lnTo>
                  <a:pt x="166" y="204"/>
                </a:lnTo>
                <a:lnTo>
                  <a:pt x="162" y="202"/>
                </a:lnTo>
                <a:lnTo>
                  <a:pt x="158" y="199"/>
                </a:lnTo>
                <a:lnTo>
                  <a:pt x="153" y="196"/>
                </a:lnTo>
                <a:lnTo>
                  <a:pt x="149" y="192"/>
                </a:lnTo>
                <a:lnTo>
                  <a:pt x="144" y="188"/>
                </a:lnTo>
                <a:lnTo>
                  <a:pt x="139" y="184"/>
                </a:lnTo>
                <a:lnTo>
                  <a:pt x="134" y="180"/>
                </a:lnTo>
                <a:lnTo>
                  <a:pt x="129" y="175"/>
                </a:lnTo>
                <a:lnTo>
                  <a:pt x="118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61" name="path"/>
          <p:cNvSpPr/>
          <p:nvPr/>
        </p:nvSpPr>
        <p:spPr>
          <a:xfrm>
            <a:off x="8205216" y="4986528"/>
            <a:ext cx="150876" cy="144780"/>
          </a:xfrm>
          <a:custGeom>
            <a:avLst/>
            <a:gdLst/>
            <a:ahLst/>
            <a:cxnLst/>
            <a:rect l="0" t="0" r="0" b="0"/>
            <a:pathLst>
              <a:path w="237" h="228">
                <a:moveTo>
                  <a:pt x="117" y="165"/>
                </a:moveTo>
                <a:lnTo>
                  <a:pt x="117" y="165"/>
                </a:lnTo>
                <a:lnTo>
                  <a:pt x="114" y="170"/>
                </a:lnTo>
                <a:lnTo>
                  <a:pt x="114" y="170"/>
                </a:lnTo>
                <a:lnTo>
                  <a:pt x="109" y="177"/>
                </a:lnTo>
                <a:lnTo>
                  <a:pt x="105" y="183"/>
                </a:lnTo>
                <a:lnTo>
                  <a:pt x="100" y="189"/>
                </a:lnTo>
                <a:lnTo>
                  <a:pt x="96" y="195"/>
                </a:lnTo>
                <a:lnTo>
                  <a:pt x="92" y="200"/>
                </a:lnTo>
                <a:lnTo>
                  <a:pt x="88" y="205"/>
                </a:lnTo>
                <a:lnTo>
                  <a:pt x="84" y="209"/>
                </a:lnTo>
                <a:lnTo>
                  <a:pt x="80" y="213"/>
                </a:lnTo>
                <a:lnTo>
                  <a:pt x="76" y="216"/>
                </a:lnTo>
                <a:lnTo>
                  <a:pt x="73" y="219"/>
                </a:lnTo>
                <a:lnTo>
                  <a:pt x="69" y="222"/>
                </a:lnTo>
                <a:lnTo>
                  <a:pt x="65" y="224"/>
                </a:lnTo>
                <a:lnTo>
                  <a:pt x="64" y="225"/>
                </a:lnTo>
                <a:lnTo>
                  <a:pt x="62" y="225"/>
                </a:lnTo>
                <a:lnTo>
                  <a:pt x="61" y="226"/>
                </a:lnTo>
                <a:lnTo>
                  <a:pt x="59" y="226"/>
                </a:lnTo>
                <a:lnTo>
                  <a:pt x="58" y="227"/>
                </a:lnTo>
                <a:lnTo>
                  <a:pt x="56" y="227"/>
                </a:lnTo>
                <a:lnTo>
                  <a:pt x="54" y="228"/>
                </a:lnTo>
                <a:lnTo>
                  <a:pt x="53" y="228"/>
                </a:lnTo>
                <a:lnTo>
                  <a:pt x="53" y="228"/>
                </a:lnTo>
                <a:lnTo>
                  <a:pt x="50" y="227"/>
                </a:lnTo>
                <a:lnTo>
                  <a:pt x="46" y="227"/>
                </a:lnTo>
                <a:lnTo>
                  <a:pt x="43" y="226"/>
                </a:lnTo>
                <a:lnTo>
                  <a:pt x="40" y="225"/>
                </a:lnTo>
                <a:lnTo>
                  <a:pt x="36" y="223"/>
                </a:lnTo>
                <a:lnTo>
                  <a:pt x="33" y="221"/>
                </a:lnTo>
                <a:lnTo>
                  <a:pt x="29" y="219"/>
                </a:lnTo>
                <a:lnTo>
                  <a:pt x="26" y="216"/>
                </a:lnTo>
                <a:lnTo>
                  <a:pt x="23" y="213"/>
                </a:lnTo>
                <a:lnTo>
                  <a:pt x="19" y="210"/>
                </a:lnTo>
                <a:lnTo>
                  <a:pt x="16" y="206"/>
                </a:lnTo>
                <a:lnTo>
                  <a:pt x="13" y="202"/>
                </a:lnTo>
                <a:lnTo>
                  <a:pt x="9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7" y="182"/>
                </a:lnTo>
                <a:lnTo>
                  <a:pt x="9" y="182"/>
                </a:lnTo>
                <a:lnTo>
                  <a:pt x="10" y="181"/>
                </a:lnTo>
                <a:lnTo>
                  <a:pt x="13" y="181"/>
                </a:lnTo>
                <a:lnTo>
                  <a:pt x="17" y="180"/>
                </a:lnTo>
                <a:lnTo>
                  <a:pt x="20" y="179"/>
                </a:lnTo>
                <a:lnTo>
                  <a:pt x="25" y="177"/>
                </a:lnTo>
                <a:lnTo>
                  <a:pt x="29" y="175"/>
                </a:lnTo>
                <a:lnTo>
                  <a:pt x="33" y="172"/>
                </a:lnTo>
                <a:lnTo>
                  <a:pt x="37" y="170"/>
                </a:lnTo>
                <a:lnTo>
                  <a:pt x="42" y="167"/>
                </a:lnTo>
                <a:lnTo>
                  <a:pt x="46" y="163"/>
                </a:lnTo>
                <a:lnTo>
                  <a:pt x="51" y="159"/>
                </a:lnTo>
                <a:lnTo>
                  <a:pt x="55" y="155"/>
                </a:lnTo>
                <a:lnTo>
                  <a:pt x="60" y="150"/>
                </a:lnTo>
                <a:lnTo>
                  <a:pt x="64" y="145"/>
                </a:lnTo>
                <a:lnTo>
                  <a:pt x="69" y="139"/>
                </a:lnTo>
                <a:lnTo>
                  <a:pt x="74" y="133"/>
                </a:lnTo>
                <a:lnTo>
                  <a:pt x="80" y="125"/>
                </a:lnTo>
                <a:lnTo>
                  <a:pt x="72" y="116"/>
                </a:lnTo>
                <a:lnTo>
                  <a:pt x="72" y="116"/>
                </a:lnTo>
                <a:lnTo>
                  <a:pt x="68" y="111"/>
                </a:lnTo>
                <a:lnTo>
                  <a:pt x="64" y="106"/>
                </a:lnTo>
                <a:lnTo>
                  <a:pt x="60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8" y="85"/>
                </a:lnTo>
                <a:lnTo>
                  <a:pt x="46" y="80"/>
                </a:lnTo>
                <a:lnTo>
                  <a:pt x="44" y="76"/>
                </a:lnTo>
                <a:lnTo>
                  <a:pt x="42" y="73"/>
                </a:lnTo>
                <a:lnTo>
                  <a:pt x="40" y="69"/>
                </a:lnTo>
                <a:lnTo>
                  <a:pt x="40" y="65"/>
                </a:lnTo>
                <a:lnTo>
                  <a:pt x="39" y="61"/>
                </a:lnTo>
                <a:lnTo>
                  <a:pt x="38" y="58"/>
                </a:lnTo>
                <a:lnTo>
                  <a:pt x="37" y="54"/>
                </a:lnTo>
                <a:lnTo>
                  <a:pt x="37" y="51"/>
                </a:lnTo>
                <a:lnTo>
                  <a:pt x="37" y="51"/>
                </a:lnTo>
                <a:lnTo>
                  <a:pt x="37" y="48"/>
                </a:lnTo>
                <a:lnTo>
                  <a:pt x="38" y="45"/>
                </a:lnTo>
                <a:lnTo>
                  <a:pt x="39" y="42"/>
                </a:lnTo>
                <a:lnTo>
                  <a:pt x="40" y="40"/>
                </a:lnTo>
                <a:lnTo>
                  <a:pt x="41" y="37"/>
                </a:lnTo>
                <a:lnTo>
                  <a:pt x="43" y="33"/>
                </a:lnTo>
                <a:lnTo>
                  <a:pt x="45" y="30"/>
                </a:lnTo>
                <a:lnTo>
                  <a:pt x="47" y="27"/>
                </a:lnTo>
                <a:lnTo>
                  <a:pt x="49" y="24"/>
                </a:lnTo>
                <a:lnTo>
                  <a:pt x="52" y="21"/>
                </a:lnTo>
                <a:lnTo>
                  <a:pt x="55" y="17"/>
                </a:lnTo>
                <a:lnTo>
                  <a:pt x="59" y="14"/>
                </a:lnTo>
                <a:lnTo>
                  <a:pt x="62" y="10"/>
                </a:lnTo>
                <a:lnTo>
                  <a:pt x="66" y="7"/>
                </a:lnTo>
                <a:lnTo>
                  <a:pt x="70" y="3"/>
                </a:lnTo>
                <a:lnTo>
                  <a:pt x="75" y="0"/>
                </a:lnTo>
                <a:lnTo>
                  <a:pt x="75" y="0"/>
                </a:lnTo>
                <a:lnTo>
                  <a:pt x="76" y="4"/>
                </a:lnTo>
                <a:lnTo>
                  <a:pt x="77" y="9"/>
                </a:lnTo>
                <a:lnTo>
                  <a:pt x="78" y="13"/>
                </a:lnTo>
                <a:lnTo>
                  <a:pt x="79" y="18"/>
                </a:lnTo>
                <a:lnTo>
                  <a:pt x="81" y="23"/>
                </a:lnTo>
                <a:lnTo>
                  <a:pt x="82" y="28"/>
                </a:lnTo>
                <a:lnTo>
                  <a:pt x="84" y="32"/>
                </a:lnTo>
                <a:lnTo>
                  <a:pt x="86" y="37"/>
                </a:lnTo>
                <a:lnTo>
                  <a:pt x="88" y="42"/>
                </a:lnTo>
                <a:lnTo>
                  <a:pt x="90" y="46"/>
                </a:lnTo>
                <a:lnTo>
                  <a:pt x="93" y="51"/>
                </a:lnTo>
                <a:lnTo>
                  <a:pt x="95" y="55"/>
                </a:lnTo>
                <a:lnTo>
                  <a:pt x="98" y="60"/>
                </a:lnTo>
                <a:lnTo>
                  <a:pt x="101" y="64"/>
                </a:lnTo>
                <a:lnTo>
                  <a:pt x="104" y="69"/>
                </a:lnTo>
                <a:lnTo>
                  <a:pt x="108" y="73"/>
                </a:lnTo>
                <a:lnTo>
                  <a:pt x="115" y="83"/>
                </a:lnTo>
                <a:lnTo>
                  <a:pt x="120" y="75"/>
                </a:lnTo>
                <a:lnTo>
                  <a:pt x="120" y="75"/>
                </a:lnTo>
                <a:lnTo>
                  <a:pt x="125" y="69"/>
                </a:lnTo>
                <a:lnTo>
                  <a:pt x="130" y="63"/>
                </a:lnTo>
                <a:lnTo>
                  <a:pt x="135" y="57"/>
                </a:lnTo>
                <a:lnTo>
                  <a:pt x="140" y="52"/>
                </a:lnTo>
                <a:lnTo>
                  <a:pt x="144" y="47"/>
                </a:lnTo>
                <a:lnTo>
                  <a:pt x="149" y="43"/>
                </a:lnTo>
                <a:lnTo>
                  <a:pt x="154" y="40"/>
                </a:lnTo>
                <a:lnTo>
                  <a:pt x="158" y="36"/>
                </a:lnTo>
                <a:lnTo>
                  <a:pt x="163" y="33"/>
                </a:lnTo>
                <a:lnTo>
                  <a:pt x="167" y="30"/>
                </a:lnTo>
                <a:lnTo>
                  <a:pt x="171" y="28"/>
                </a:lnTo>
                <a:lnTo>
                  <a:pt x="175" y="26"/>
                </a:lnTo>
                <a:lnTo>
                  <a:pt x="178" y="26"/>
                </a:lnTo>
                <a:lnTo>
                  <a:pt x="180" y="25"/>
                </a:lnTo>
                <a:lnTo>
                  <a:pt x="182" y="24"/>
                </a:lnTo>
                <a:lnTo>
                  <a:pt x="184" y="24"/>
                </a:lnTo>
                <a:lnTo>
                  <a:pt x="186" y="23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2" y="23"/>
                </a:lnTo>
                <a:lnTo>
                  <a:pt x="195" y="23"/>
                </a:lnTo>
                <a:lnTo>
                  <a:pt x="198" y="23"/>
                </a:lnTo>
                <a:lnTo>
                  <a:pt x="201" y="24"/>
                </a:lnTo>
                <a:lnTo>
                  <a:pt x="204" y="25"/>
                </a:lnTo>
                <a:lnTo>
                  <a:pt x="207" y="27"/>
                </a:lnTo>
                <a:lnTo>
                  <a:pt x="209" y="28"/>
                </a:lnTo>
                <a:lnTo>
                  <a:pt x="211" y="30"/>
                </a:lnTo>
                <a:lnTo>
                  <a:pt x="214" y="33"/>
                </a:lnTo>
                <a:lnTo>
                  <a:pt x="216" y="35"/>
                </a:lnTo>
                <a:lnTo>
                  <a:pt x="219" y="38"/>
                </a:lnTo>
                <a:lnTo>
                  <a:pt x="221" y="42"/>
                </a:lnTo>
                <a:lnTo>
                  <a:pt x="223" y="45"/>
                </a:lnTo>
                <a:lnTo>
                  <a:pt x="225" y="49"/>
                </a:lnTo>
                <a:lnTo>
                  <a:pt x="227" y="53"/>
                </a:lnTo>
                <a:lnTo>
                  <a:pt x="228" y="57"/>
                </a:lnTo>
                <a:lnTo>
                  <a:pt x="230" y="62"/>
                </a:lnTo>
                <a:lnTo>
                  <a:pt x="230" y="62"/>
                </a:lnTo>
                <a:lnTo>
                  <a:pt x="227" y="62"/>
                </a:lnTo>
                <a:lnTo>
                  <a:pt x="225" y="62"/>
                </a:lnTo>
                <a:lnTo>
                  <a:pt x="225" y="62"/>
                </a:lnTo>
                <a:lnTo>
                  <a:pt x="223" y="62"/>
                </a:lnTo>
                <a:lnTo>
                  <a:pt x="221" y="62"/>
                </a:lnTo>
                <a:lnTo>
                  <a:pt x="220" y="63"/>
                </a:lnTo>
                <a:lnTo>
                  <a:pt x="218" y="63"/>
                </a:lnTo>
                <a:lnTo>
                  <a:pt x="217" y="63"/>
                </a:lnTo>
                <a:lnTo>
                  <a:pt x="215" y="64"/>
                </a:lnTo>
                <a:lnTo>
                  <a:pt x="211" y="66"/>
                </a:lnTo>
                <a:lnTo>
                  <a:pt x="207" y="68"/>
                </a:lnTo>
                <a:lnTo>
                  <a:pt x="202" y="71"/>
                </a:lnTo>
                <a:lnTo>
                  <a:pt x="198" y="74"/>
                </a:lnTo>
                <a:lnTo>
                  <a:pt x="193" y="78"/>
                </a:lnTo>
                <a:lnTo>
                  <a:pt x="193" y="78"/>
                </a:lnTo>
                <a:lnTo>
                  <a:pt x="188" y="82"/>
                </a:lnTo>
                <a:lnTo>
                  <a:pt x="183" y="86"/>
                </a:lnTo>
                <a:lnTo>
                  <a:pt x="178" y="90"/>
                </a:lnTo>
                <a:lnTo>
                  <a:pt x="174" y="95"/>
                </a:lnTo>
                <a:lnTo>
                  <a:pt x="170" y="99"/>
                </a:lnTo>
                <a:lnTo>
                  <a:pt x="165" y="104"/>
                </a:lnTo>
                <a:lnTo>
                  <a:pt x="162" y="108"/>
                </a:lnTo>
                <a:lnTo>
                  <a:pt x="158" y="113"/>
                </a:lnTo>
                <a:lnTo>
                  <a:pt x="151" y="123"/>
                </a:lnTo>
                <a:lnTo>
                  <a:pt x="158" y="130"/>
                </a:lnTo>
                <a:lnTo>
                  <a:pt x="158" y="130"/>
                </a:lnTo>
                <a:lnTo>
                  <a:pt x="163" y="135"/>
                </a:lnTo>
                <a:lnTo>
                  <a:pt x="167" y="139"/>
                </a:lnTo>
                <a:lnTo>
                  <a:pt x="172" y="143"/>
                </a:lnTo>
                <a:lnTo>
                  <a:pt x="177" y="147"/>
                </a:lnTo>
                <a:lnTo>
                  <a:pt x="182" y="150"/>
                </a:lnTo>
                <a:lnTo>
                  <a:pt x="187" y="153"/>
                </a:lnTo>
                <a:lnTo>
                  <a:pt x="192" y="156"/>
                </a:lnTo>
                <a:lnTo>
                  <a:pt x="197" y="159"/>
                </a:lnTo>
                <a:lnTo>
                  <a:pt x="201" y="161"/>
                </a:lnTo>
                <a:lnTo>
                  <a:pt x="207" y="163"/>
                </a:lnTo>
                <a:lnTo>
                  <a:pt x="211" y="164"/>
                </a:lnTo>
                <a:lnTo>
                  <a:pt x="217" y="166"/>
                </a:lnTo>
                <a:lnTo>
                  <a:pt x="222" y="167"/>
                </a:lnTo>
                <a:lnTo>
                  <a:pt x="227" y="167"/>
                </a:lnTo>
                <a:lnTo>
                  <a:pt x="232" y="168"/>
                </a:lnTo>
                <a:lnTo>
                  <a:pt x="237" y="168"/>
                </a:lnTo>
                <a:lnTo>
                  <a:pt x="237" y="168"/>
                </a:lnTo>
                <a:lnTo>
                  <a:pt x="234" y="174"/>
                </a:lnTo>
                <a:lnTo>
                  <a:pt x="231" y="179"/>
                </a:lnTo>
                <a:lnTo>
                  <a:pt x="229" y="184"/>
                </a:lnTo>
                <a:lnTo>
                  <a:pt x="226" y="188"/>
                </a:lnTo>
                <a:lnTo>
                  <a:pt x="223" y="192"/>
                </a:lnTo>
                <a:lnTo>
                  <a:pt x="220" y="196"/>
                </a:lnTo>
                <a:lnTo>
                  <a:pt x="217" y="200"/>
                </a:lnTo>
                <a:lnTo>
                  <a:pt x="215" y="203"/>
                </a:lnTo>
                <a:lnTo>
                  <a:pt x="211" y="206"/>
                </a:lnTo>
                <a:lnTo>
                  <a:pt x="209" y="208"/>
                </a:lnTo>
                <a:lnTo>
                  <a:pt x="205" y="210"/>
                </a:lnTo>
                <a:lnTo>
                  <a:pt x="203" y="211"/>
                </a:lnTo>
                <a:lnTo>
                  <a:pt x="200" y="213"/>
                </a:lnTo>
                <a:lnTo>
                  <a:pt x="197" y="213"/>
                </a:lnTo>
                <a:lnTo>
                  <a:pt x="194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88" y="214"/>
                </a:lnTo>
                <a:lnTo>
                  <a:pt x="185" y="214"/>
                </a:lnTo>
                <a:lnTo>
                  <a:pt x="182" y="213"/>
                </a:lnTo>
                <a:lnTo>
                  <a:pt x="179" y="212"/>
                </a:lnTo>
                <a:lnTo>
                  <a:pt x="175" y="210"/>
                </a:lnTo>
                <a:lnTo>
                  <a:pt x="172" y="209"/>
                </a:lnTo>
                <a:lnTo>
                  <a:pt x="168" y="207"/>
                </a:lnTo>
                <a:lnTo>
                  <a:pt x="164" y="204"/>
                </a:lnTo>
                <a:lnTo>
                  <a:pt x="160" y="202"/>
                </a:lnTo>
                <a:lnTo>
                  <a:pt x="156" y="199"/>
                </a:lnTo>
                <a:lnTo>
                  <a:pt x="152" y="196"/>
                </a:lnTo>
                <a:lnTo>
                  <a:pt x="147" y="192"/>
                </a:lnTo>
                <a:lnTo>
                  <a:pt x="143" y="188"/>
                </a:lnTo>
                <a:lnTo>
                  <a:pt x="138" y="184"/>
                </a:lnTo>
                <a:lnTo>
                  <a:pt x="133" y="180"/>
                </a:lnTo>
                <a:lnTo>
                  <a:pt x="128" y="175"/>
                </a:lnTo>
                <a:lnTo>
                  <a:pt x="117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62" name="path"/>
          <p:cNvSpPr/>
          <p:nvPr/>
        </p:nvSpPr>
        <p:spPr>
          <a:xfrm>
            <a:off x="7609331" y="4986528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1"/>
                </a:lnTo>
                <a:lnTo>
                  <a:pt x="255" y="47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8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4"/>
                </a:lnTo>
                <a:lnTo>
                  <a:pt x="9" y="172"/>
                </a:lnTo>
                <a:lnTo>
                  <a:pt x="6" y="171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7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0" y="165"/>
                </a:lnTo>
                <a:lnTo>
                  <a:pt x="116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7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63" name="path"/>
          <p:cNvSpPr/>
          <p:nvPr/>
        </p:nvSpPr>
        <p:spPr>
          <a:xfrm>
            <a:off x="7050023" y="4986528"/>
            <a:ext cx="152400" cy="144780"/>
          </a:xfrm>
          <a:custGeom>
            <a:avLst/>
            <a:gdLst/>
            <a:ahLst/>
            <a:cxnLst/>
            <a:rect l="0" t="0" r="0" b="0"/>
            <a:pathLst>
              <a:path w="240" h="228">
                <a:moveTo>
                  <a:pt x="118" y="165"/>
                </a:moveTo>
                <a:lnTo>
                  <a:pt x="118" y="165"/>
                </a:lnTo>
                <a:lnTo>
                  <a:pt x="115" y="170"/>
                </a:lnTo>
                <a:lnTo>
                  <a:pt x="115" y="170"/>
                </a:lnTo>
                <a:lnTo>
                  <a:pt x="110" y="177"/>
                </a:lnTo>
                <a:lnTo>
                  <a:pt x="106" y="183"/>
                </a:lnTo>
                <a:lnTo>
                  <a:pt x="101" y="189"/>
                </a:lnTo>
                <a:lnTo>
                  <a:pt x="97" y="195"/>
                </a:lnTo>
                <a:lnTo>
                  <a:pt x="93" y="200"/>
                </a:lnTo>
                <a:lnTo>
                  <a:pt x="89" y="205"/>
                </a:lnTo>
                <a:lnTo>
                  <a:pt x="85" y="209"/>
                </a:lnTo>
                <a:lnTo>
                  <a:pt x="80" y="213"/>
                </a:lnTo>
                <a:lnTo>
                  <a:pt x="77" y="216"/>
                </a:lnTo>
                <a:lnTo>
                  <a:pt x="73" y="219"/>
                </a:lnTo>
                <a:lnTo>
                  <a:pt x="70" y="222"/>
                </a:lnTo>
                <a:lnTo>
                  <a:pt x="66" y="224"/>
                </a:lnTo>
                <a:lnTo>
                  <a:pt x="65" y="225"/>
                </a:lnTo>
                <a:lnTo>
                  <a:pt x="63" y="225"/>
                </a:lnTo>
                <a:lnTo>
                  <a:pt x="61" y="226"/>
                </a:lnTo>
                <a:lnTo>
                  <a:pt x="60" y="226"/>
                </a:lnTo>
                <a:lnTo>
                  <a:pt x="58" y="227"/>
                </a:lnTo>
                <a:lnTo>
                  <a:pt x="57" y="227"/>
                </a:lnTo>
                <a:lnTo>
                  <a:pt x="55" y="228"/>
                </a:lnTo>
                <a:lnTo>
                  <a:pt x="54" y="228"/>
                </a:lnTo>
                <a:lnTo>
                  <a:pt x="54" y="228"/>
                </a:lnTo>
                <a:lnTo>
                  <a:pt x="50" y="227"/>
                </a:lnTo>
                <a:lnTo>
                  <a:pt x="47" y="227"/>
                </a:lnTo>
                <a:lnTo>
                  <a:pt x="43" y="226"/>
                </a:lnTo>
                <a:lnTo>
                  <a:pt x="40" y="225"/>
                </a:lnTo>
                <a:lnTo>
                  <a:pt x="37" y="223"/>
                </a:lnTo>
                <a:lnTo>
                  <a:pt x="33" y="221"/>
                </a:lnTo>
                <a:lnTo>
                  <a:pt x="30" y="219"/>
                </a:lnTo>
                <a:lnTo>
                  <a:pt x="26" y="216"/>
                </a:lnTo>
                <a:lnTo>
                  <a:pt x="23" y="213"/>
                </a:lnTo>
                <a:lnTo>
                  <a:pt x="20" y="210"/>
                </a:lnTo>
                <a:lnTo>
                  <a:pt x="16" y="206"/>
                </a:lnTo>
                <a:lnTo>
                  <a:pt x="13" y="202"/>
                </a:lnTo>
                <a:lnTo>
                  <a:pt x="10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7" y="182"/>
                </a:lnTo>
                <a:lnTo>
                  <a:pt x="9" y="182"/>
                </a:lnTo>
                <a:lnTo>
                  <a:pt x="11" y="181"/>
                </a:lnTo>
                <a:lnTo>
                  <a:pt x="13" y="181"/>
                </a:lnTo>
                <a:lnTo>
                  <a:pt x="17" y="180"/>
                </a:lnTo>
                <a:lnTo>
                  <a:pt x="21" y="179"/>
                </a:lnTo>
                <a:lnTo>
                  <a:pt x="25" y="177"/>
                </a:lnTo>
                <a:lnTo>
                  <a:pt x="29" y="175"/>
                </a:lnTo>
                <a:lnTo>
                  <a:pt x="34" y="172"/>
                </a:lnTo>
                <a:lnTo>
                  <a:pt x="38" y="170"/>
                </a:lnTo>
                <a:lnTo>
                  <a:pt x="42" y="167"/>
                </a:lnTo>
                <a:lnTo>
                  <a:pt x="47" y="163"/>
                </a:lnTo>
                <a:lnTo>
                  <a:pt x="51" y="159"/>
                </a:lnTo>
                <a:lnTo>
                  <a:pt x="56" y="155"/>
                </a:lnTo>
                <a:lnTo>
                  <a:pt x="60" y="150"/>
                </a:lnTo>
                <a:lnTo>
                  <a:pt x="65" y="145"/>
                </a:lnTo>
                <a:lnTo>
                  <a:pt x="70" y="139"/>
                </a:lnTo>
                <a:lnTo>
                  <a:pt x="75" y="133"/>
                </a:lnTo>
                <a:lnTo>
                  <a:pt x="81" y="125"/>
                </a:lnTo>
                <a:lnTo>
                  <a:pt x="73" y="116"/>
                </a:lnTo>
                <a:lnTo>
                  <a:pt x="73" y="116"/>
                </a:lnTo>
                <a:lnTo>
                  <a:pt x="69" y="111"/>
                </a:lnTo>
                <a:lnTo>
                  <a:pt x="64" y="106"/>
                </a:lnTo>
                <a:lnTo>
                  <a:pt x="61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9" y="85"/>
                </a:lnTo>
                <a:lnTo>
                  <a:pt x="47" y="80"/>
                </a:lnTo>
                <a:lnTo>
                  <a:pt x="45" y="76"/>
                </a:lnTo>
                <a:lnTo>
                  <a:pt x="43" y="73"/>
                </a:lnTo>
                <a:lnTo>
                  <a:pt x="41" y="69"/>
                </a:lnTo>
                <a:lnTo>
                  <a:pt x="40" y="65"/>
                </a:lnTo>
                <a:lnTo>
                  <a:pt x="39" y="61"/>
                </a:lnTo>
                <a:lnTo>
                  <a:pt x="38" y="58"/>
                </a:lnTo>
                <a:lnTo>
                  <a:pt x="38" y="54"/>
                </a:lnTo>
                <a:lnTo>
                  <a:pt x="38" y="51"/>
                </a:lnTo>
                <a:lnTo>
                  <a:pt x="38" y="51"/>
                </a:lnTo>
                <a:lnTo>
                  <a:pt x="38" y="48"/>
                </a:lnTo>
                <a:lnTo>
                  <a:pt x="38" y="45"/>
                </a:lnTo>
                <a:lnTo>
                  <a:pt x="39" y="42"/>
                </a:lnTo>
                <a:lnTo>
                  <a:pt x="40" y="40"/>
                </a:lnTo>
                <a:lnTo>
                  <a:pt x="41" y="37"/>
                </a:lnTo>
                <a:lnTo>
                  <a:pt x="43" y="33"/>
                </a:lnTo>
                <a:lnTo>
                  <a:pt x="45" y="30"/>
                </a:lnTo>
                <a:lnTo>
                  <a:pt x="47" y="27"/>
                </a:lnTo>
                <a:lnTo>
                  <a:pt x="50" y="24"/>
                </a:lnTo>
                <a:lnTo>
                  <a:pt x="53" y="21"/>
                </a:lnTo>
                <a:lnTo>
                  <a:pt x="56" y="17"/>
                </a:lnTo>
                <a:lnTo>
                  <a:pt x="59" y="14"/>
                </a:lnTo>
                <a:lnTo>
                  <a:pt x="63" y="10"/>
                </a:lnTo>
                <a:lnTo>
                  <a:pt x="67" y="7"/>
                </a:lnTo>
                <a:lnTo>
                  <a:pt x="71" y="3"/>
                </a:lnTo>
                <a:lnTo>
                  <a:pt x="76" y="0"/>
                </a:lnTo>
                <a:lnTo>
                  <a:pt x="76" y="0"/>
                </a:lnTo>
                <a:lnTo>
                  <a:pt x="77" y="4"/>
                </a:lnTo>
                <a:lnTo>
                  <a:pt x="78" y="9"/>
                </a:lnTo>
                <a:lnTo>
                  <a:pt x="79" y="13"/>
                </a:lnTo>
                <a:lnTo>
                  <a:pt x="80" y="18"/>
                </a:lnTo>
                <a:lnTo>
                  <a:pt x="82" y="23"/>
                </a:lnTo>
                <a:lnTo>
                  <a:pt x="83" y="28"/>
                </a:lnTo>
                <a:lnTo>
                  <a:pt x="85" y="32"/>
                </a:lnTo>
                <a:lnTo>
                  <a:pt x="87" y="37"/>
                </a:lnTo>
                <a:lnTo>
                  <a:pt x="89" y="42"/>
                </a:lnTo>
                <a:lnTo>
                  <a:pt x="91" y="46"/>
                </a:lnTo>
                <a:lnTo>
                  <a:pt x="94" y="51"/>
                </a:lnTo>
                <a:lnTo>
                  <a:pt x="96" y="55"/>
                </a:lnTo>
                <a:lnTo>
                  <a:pt x="99" y="60"/>
                </a:lnTo>
                <a:lnTo>
                  <a:pt x="102" y="64"/>
                </a:lnTo>
                <a:lnTo>
                  <a:pt x="105" y="69"/>
                </a:lnTo>
                <a:lnTo>
                  <a:pt x="109" y="73"/>
                </a:lnTo>
                <a:lnTo>
                  <a:pt x="116" y="83"/>
                </a:lnTo>
                <a:lnTo>
                  <a:pt x="122" y="75"/>
                </a:lnTo>
                <a:lnTo>
                  <a:pt x="122" y="75"/>
                </a:lnTo>
                <a:lnTo>
                  <a:pt x="127" y="69"/>
                </a:lnTo>
                <a:lnTo>
                  <a:pt x="132" y="63"/>
                </a:lnTo>
                <a:lnTo>
                  <a:pt x="136" y="57"/>
                </a:lnTo>
                <a:lnTo>
                  <a:pt x="141" y="52"/>
                </a:lnTo>
                <a:lnTo>
                  <a:pt x="146" y="47"/>
                </a:lnTo>
                <a:lnTo>
                  <a:pt x="150" y="43"/>
                </a:lnTo>
                <a:lnTo>
                  <a:pt x="155" y="40"/>
                </a:lnTo>
                <a:lnTo>
                  <a:pt x="160" y="36"/>
                </a:lnTo>
                <a:lnTo>
                  <a:pt x="164" y="33"/>
                </a:lnTo>
                <a:lnTo>
                  <a:pt x="169" y="30"/>
                </a:lnTo>
                <a:lnTo>
                  <a:pt x="173" y="28"/>
                </a:lnTo>
                <a:lnTo>
                  <a:pt x="177" y="26"/>
                </a:lnTo>
                <a:lnTo>
                  <a:pt x="179" y="26"/>
                </a:lnTo>
                <a:lnTo>
                  <a:pt x="182" y="25"/>
                </a:lnTo>
                <a:lnTo>
                  <a:pt x="184" y="24"/>
                </a:lnTo>
                <a:lnTo>
                  <a:pt x="186" y="24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4" y="23"/>
                </a:lnTo>
                <a:lnTo>
                  <a:pt x="194" y="23"/>
                </a:lnTo>
                <a:lnTo>
                  <a:pt x="197" y="23"/>
                </a:lnTo>
                <a:lnTo>
                  <a:pt x="200" y="23"/>
                </a:lnTo>
                <a:lnTo>
                  <a:pt x="203" y="24"/>
                </a:lnTo>
                <a:lnTo>
                  <a:pt x="206" y="25"/>
                </a:lnTo>
                <a:lnTo>
                  <a:pt x="209" y="27"/>
                </a:lnTo>
                <a:lnTo>
                  <a:pt x="211" y="28"/>
                </a:lnTo>
                <a:lnTo>
                  <a:pt x="214" y="30"/>
                </a:lnTo>
                <a:lnTo>
                  <a:pt x="216" y="33"/>
                </a:lnTo>
                <a:lnTo>
                  <a:pt x="219" y="35"/>
                </a:lnTo>
                <a:lnTo>
                  <a:pt x="221" y="38"/>
                </a:lnTo>
                <a:lnTo>
                  <a:pt x="223" y="42"/>
                </a:lnTo>
                <a:lnTo>
                  <a:pt x="225" y="45"/>
                </a:lnTo>
                <a:lnTo>
                  <a:pt x="227" y="49"/>
                </a:lnTo>
                <a:lnTo>
                  <a:pt x="229" y="53"/>
                </a:lnTo>
                <a:lnTo>
                  <a:pt x="231" y="57"/>
                </a:lnTo>
                <a:lnTo>
                  <a:pt x="232" y="62"/>
                </a:lnTo>
                <a:lnTo>
                  <a:pt x="232" y="62"/>
                </a:lnTo>
                <a:lnTo>
                  <a:pt x="229" y="62"/>
                </a:lnTo>
                <a:lnTo>
                  <a:pt x="227" y="62"/>
                </a:lnTo>
                <a:lnTo>
                  <a:pt x="227" y="62"/>
                </a:lnTo>
                <a:lnTo>
                  <a:pt x="226" y="62"/>
                </a:lnTo>
                <a:lnTo>
                  <a:pt x="224" y="62"/>
                </a:lnTo>
                <a:lnTo>
                  <a:pt x="222" y="63"/>
                </a:lnTo>
                <a:lnTo>
                  <a:pt x="220" y="63"/>
                </a:lnTo>
                <a:lnTo>
                  <a:pt x="219" y="63"/>
                </a:lnTo>
                <a:lnTo>
                  <a:pt x="217" y="64"/>
                </a:lnTo>
                <a:lnTo>
                  <a:pt x="213" y="66"/>
                </a:lnTo>
                <a:lnTo>
                  <a:pt x="209" y="68"/>
                </a:lnTo>
                <a:lnTo>
                  <a:pt x="205" y="71"/>
                </a:lnTo>
                <a:lnTo>
                  <a:pt x="200" y="74"/>
                </a:lnTo>
                <a:lnTo>
                  <a:pt x="195" y="78"/>
                </a:lnTo>
                <a:lnTo>
                  <a:pt x="195" y="78"/>
                </a:lnTo>
                <a:lnTo>
                  <a:pt x="190" y="82"/>
                </a:lnTo>
                <a:lnTo>
                  <a:pt x="185" y="86"/>
                </a:lnTo>
                <a:lnTo>
                  <a:pt x="180" y="90"/>
                </a:lnTo>
                <a:lnTo>
                  <a:pt x="176" y="95"/>
                </a:lnTo>
                <a:lnTo>
                  <a:pt x="171" y="99"/>
                </a:lnTo>
                <a:lnTo>
                  <a:pt x="167" y="104"/>
                </a:lnTo>
                <a:lnTo>
                  <a:pt x="163" y="108"/>
                </a:lnTo>
                <a:lnTo>
                  <a:pt x="160" y="113"/>
                </a:lnTo>
                <a:lnTo>
                  <a:pt x="152" y="123"/>
                </a:lnTo>
                <a:lnTo>
                  <a:pt x="159" y="130"/>
                </a:lnTo>
                <a:lnTo>
                  <a:pt x="159" y="130"/>
                </a:lnTo>
                <a:lnTo>
                  <a:pt x="164" y="135"/>
                </a:lnTo>
                <a:lnTo>
                  <a:pt x="169" y="139"/>
                </a:lnTo>
                <a:lnTo>
                  <a:pt x="174" y="143"/>
                </a:lnTo>
                <a:lnTo>
                  <a:pt x="179" y="147"/>
                </a:lnTo>
                <a:lnTo>
                  <a:pt x="184" y="150"/>
                </a:lnTo>
                <a:lnTo>
                  <a:pt x="189" y="153"/>
                </a:lnTo>
                <a:lnTo>
                  <a:pt x="194" y="156"/>
                </a:lnTo>
                <a:lnTo>
                  <a:pt x="199" y="159"/>
                </a:lnTo>
                <a:lnTo>
                  <a:pt x="204" y="161"/>
                </a:lnTo>
                <a:lnTo>
                  <a:pt x="209" y="163"/>
                </a:lnTo>
                <a:lnTo>
                  <a:pt x="214" y="164"/>
                </a:lnTo>
                <a:lnTo>
                  <a:pt x="219" y="166"/>
                </a:lnTo>
                <a:lnTo>
                  <a:pt x="224" y="167"/>
                </a:lnTo>
                <a:lnTo>
                  <a:pt x="229" y="167"/>
                </a:lnTo>
                <a:lnTo>
                  <a:pt x="234" y="168"/>
                </a:lnTo>
                <a:lnTo>
                  <a:pt x="240" y="168"/>
                </a:lnTo>
                <a:lnTo>
                  <a:pt x="240" y="168"/>
                </a:lnTo>
                <a:lnTo>
                  <a:pt x="237" y="174"/>
                </a:lnTo>
                <a:lnTo>
                  <a:pt x="234" y="179"/>
                </a:lnTo>
                <a:lnTo>
                  <a:pt x="231" y="184"/>
                </a:lnTo>
                <a:lnTo>
                  <a:pt x="228" y="188"/>
                </a:lnTo>
                <a:lnTo>
                  <a:pt x="225" y="192"/>
                </a:lnTo>
                <a:lnTo>
                  <a:pt x="222" y="196"/>
                </a:lnTo>
                <a:lnTo>
                  <a:pt x="220" y="200"/>
                </a:lnTo>
                <a:lnTo>
                  <a:pt x="217" y="203"/>
                </a:lnTo>
                <a:lnTo>
                  <a:pt x="214" y="206"/>
                </a:lnTo>
                <a:lnTo>
                  <a:pt x="211" y="208"/>
                </a:lnTo>
                <a:lnTo>
                  <a:pt x="208" y="210"/>
                </a:lnTo>
                <a:lnTo>
                  <a:pt x="205" y="211"/>
                </a:lnTo>
                <a:lnTo>
                  <a:pt x="202" y="213"/>
                </a:lnTo>
                <a:lnTo>
                  <a:pt x="199" y="213"/>
                </a:lnTo>
                <a:lnTo>
                  <a:pt x="196" y="214"/>
                </a:lnTo>
                <a:lnTo>
                  <a:pt x="194" y="214"/>
                </a:lnTo>
                <a:lnTo>
                  <a:pt x="193" y="214"/>
                </a:lnTo>
                <a:lnTo>
                  <a:pt x="193" y="214"/>
                </a:lnTo>
                <a:lnTo>
                  <a:pt x="190" y="214"/>
                </a:lnTo>
                <a:lnTo>
                  <a:pt x="187" y="214"/>
                </a:lnTo>
                <a:lnTo>
                  <a:pt x="184" y="213"/>
                </a:lnTo>
                <a:lnTo>
                  <a:pt x="180" y="212"/>
                </a:lnTo>
                <a:lnTo>
                  <a:pt x="177" y="210"/>
                </a:lnTo>
                <a:lnTo>
                  <a:pt x="174" y="209"/>
                </a:lnTo>
                <a:lnTo>
                  <a:pt x="170" y="207"/>
                </a:lnTo>
                <a:lnTo>
                  <a:pt x="166" y="204"/>
                </a:lnTo>
                <a:lnTo>
                  <a:pt x="162" y="202"/>
                </a:lnTo>
                <a:lnTo>
                  <a:pt x="158" y="199"/>
                </a:lnTo>
                <a:lnTo>
                  <a:pt x="153" y="196"/>
                </a:lnTo>
                <a:lnTo>
                  <a:pt x="149" y="192"/>
                </a:lnTo>
                <a:lnTo>
                  <a:pt x="144" y="188"/>
                </a:lnTo>
                <a:lnTo>
                  <a:pt x="139" y="184"/>
                </a:lnTo>
                <a:lnTo>
                  <a:pt x="134" y="180"/>
                </a:lnTo>
                <a:lnTo>
                  <a:pt x="129" y="175"/>
                </a:lnTo>
                <a:lnTo>
                  <a:pt x="118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64" name="path"/>
          <p:cNvSpPr/>
          <p:nvPr/>
        </p:nvSpPr>
        <p:spPr>
          <a:xfrm>
            <a:off x="6190488" y="4986528"/>
            <a:ext cx="188975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1"/>
                </a:lnTo>
                <a:lnTo>
                  <a:pt x="255" y="47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2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8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8" y="180"/>
                </a:lnTo>
                <a:lnTo>
                  <a:pt x="16" y="177"/>
                </a:lnTo>
                <a:lnTo>
                  <a:pt x="12" y="174"/>
                </a:lnTo>
                <a:lnTo>
                  <a:pt x="9" y="172"/>
                </a:lnTo>
                <a:lnTo>
                  <a:pt x="6" y="171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0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7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0" y="165"/>
                </a:lnTo>
                <a:lnTo>
                  <a:pt x="116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8" y="86"/>
                </a:lnTo>
                <a:lnTo>
                  <a:pt x="178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7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8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65" name="path"/>
          <p:cNvSpPr/>
          <p:nvPr/>
        </p:nvSpPr>
        <p:spPr>
          <a:xfrm>
            <a:off x="5612891" y="4986528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1"/>
                </a:lnTo>
                <a:lnTo>
                  <a:pt x="255" y="47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8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4"/>
                </a:lnTo>
                <a:lnTo>
                  <a:pt x="9" y="172"/>
                </a:lnTo>
                <a:lnTo>
                  <a:pt x="6" y="171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7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0" y="165"/>
                </a:lnTo>
                <a:lnTo>
                  <a:pt x="116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7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66" name="path"/>
          <p:cNvSpPr/>
          <p:nvPr/>
        </p:nvSpPr>
        <p:spPr>
          <a:xfrm>
            <a:off x="5055108" y="4986528"/>
            <a:ext cx="150875" cy="144780"/>
          </a:xfrm>
          <a:custGeom>
            <a:avLst/>
            <a:gdLst/>
            <a:ahLst/>
            <a:cxnLst/>
            <a:rect l="0" t="0" r="0" b="0"/>
            <a:pathLst>
              <a:path w="237" h="228">
                <a:moveTo>
                  <a:pt x="117" y="165"/>
                </a:moveTo>
                <a:lnTo>
                  <a:pt x="117" y="165"/>
                </a:lnTo>
                <a:lnTo>
                  <a:pt x="114" y="170"/>
                </a:lnTo>
                <a:lnTo>
                  <a:pt x="114" y="170"/>
                </a:lnTo>
                <a:lnTo>
                  <a:pt x="109" y="177"/>
                </a:lnTo>
                <a:lnTo>
                  <a:pt x="105" y="183"/>
                </a:lnTo>
                <a:lnTo>
                  <a:pt x="100" y="189"/>
                </a:lnTo>
                <a:lnTo>
                  <a:pt x="96" y="195"/>
                </a:lnTo>
                <a:lnTo>
                  <a:pt x="92" y="200"/>
                </a:lnTo>
                <a:lnTo>
                  <a:pt x="88" y="205"/>
                </a:lnTo>
                <a:lnTo>
                  <a:pt x="84" y="209"/>
                </a:lnTo>
                <a:lnTo>
                  <a:pt x="80" y="213"/>
                </a:lnTo>
                <a:lnTo>
                  <a:pt x="76" y="216"/>
                </a:lnTo>
                <a:lnTo>
                  <a:pt x="72" y="219"/>
                </a:lnTo>
                <a:lnTo>
                  <a:pt x="69" y="222"/>
                </a:lnTo>
                <a:lnTo>
                  <a:pt x="65" y="224"/>
                </a:lnTo>
                <a:lnTo>
                  <a:pt x="64" y="225"/>
                </a:lnTo>
                <a:lnTo>
                  <a:pt x="62" y="225"/>
                </a:lnTo>
                <a:lnTo>
                  <a:pt x="61" y="226"/>
                </a:lnTo>
                <a:lnTo>
                  <a:pt x="59" y="226"/>
                </a:lnTo>
                <a:lnTo>
                  <a:pt x="57" y="227"/>
                </a:lnTo>
                <a:lnTo>
                  <a:pt x="56" y="227"/>
                </a:lnTo>
                <a:lnTo>
                  <a:pt x="54" y="228"/>
                </a:lnTo>
                <a:lnTo>
                  <a:pt x="53" y="228"/>
                </a:lnTo>
                <a:lnTo>
                  <a:pt x="53" y="228"/>
                </a:lnTo>
                <a:lnTo>
                  <a:pt x="50" y="227"/>
                </a:lnTo>
                <a:lnTo>
                  <a:pt x="46" y="227"/>
                </a:lnTo>
                <a:lnTo>
                  <a:pt x="43" y="226"/>
                </a:lnTo>
                <a:lnTo>
                  <a:pt x="40" y="225"/>
                </a:lnTo>
                <a:lnTo>
                  <a:pt x="36" y="223"/>
                </a:lnTo>
                <a:lnTo>
                  <a:pt x="32" y="221"/>
                </a:lnTo>
                <a:lnTo>
                  <a:pt x="29" y="219"/>
                </a:lnTo>
                <a:lnTo>
                  <a:pt x="26" y="216"/>
                </a:lnTo>
                <a:lnTo>
                  <a:pt x="23" y="213"/>
                </a:lnTo>
                <a:lnTo>
                  <a:pt x="19" y="210"/>
                </a:lnTo>
                <a:lnTo>
                  <a:pt x="16" y="206"/>
                </a:lnTo>
                <a:lnTo>
                  <a:pt x="13" y="202"/>
                </a:lnTo>
                <a:lnTo>
                  <a:pt x="9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6" y="182"/>
                </a:lnTo>
                <a:lnTo>
                  <a:pt x="9" y="182"/>
                </a:lnTo>
                <a:lnTo>
                  <a:pt x="10" y="181"/>
                </a:lnTo>
                <a:lnTo>
                  <a:pt x="12" y="181"/>
                </a:lnTo>
                <a:lnTo>
                  <a:pt x="16" y="180"/>
                </a:lnTo>
                <a:lnTo>
                  <a:pt x="20" y="179"/>
                </a:lnTo>
                <a:lnTo>
                  <a:pt x="25" y="177"/>
                </a:lnTo>
                <a:lnTo>
                  <a:pt x="29" y="175"/>
                </a:lnTo>
                <a:lnTo>
                  <a:pt x="33" y="172"/>
                </a:lnTo>
                <a:lnTo>
                  <a:pt x="37" y="170"/>
                </a:lnTo>
                <a:lnTo>
                  <a:pt x="42" y="167"/>
                </a:lnTo>
                <a:lnTo>
                  <a:pt x="46" y="163"/>
                </a:lnTo>
                <a:lnTo>
                  <a:pt x="51" y="159"/>
                </a:lnTo>
                <a:lnTo>
                  <a:pt x="55" y="155"/>
                </a:lnTo>
                <a:lnTo>
                  <a:pt x="60" y="150"/>
                </a:lnTo>
                <a:lnTo>
                  <a:pt x="64" y="145"/>
                </a:lnTo>
                <a:lnTo>
                  <a:pt x="69" y="139"/>
                </a:lnTo>
                <a:lnTo>
                  <a:pt x="74" y="133"/>
                </a:lnTo>
                <a:lnTo>
                  <a:pt x="80" y="125"/>
                </a:lnTo>
                <a:lnTo>
                  <a:pt x="72" y="116"/>
                </a:lnTo>
                <a:lnTo>
                  <a:pt x="72" y="116"/>
                </a:lnTo>
                <a:lnTo>
                  <a:pt x="68" y="111"/>
                </a:lnTo>
                <a:lnTo>
                  <a:pt x="64" y="106"/>
                </a:lnTo>
                <a:lnTo>
                  <a:pt x="60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8" y="85"/>
                </a:lnTo>
                <a:lnTo>
                  <a:pt x="46" y="80"/>
                </a:lnTo>
                <a:lnTo>
                  <a:pt x="44" y="76"/>
                </a:lnTo>
                <a:lnTo>
                  <a:pt x="42" y="73"/>
                </a:lnTo>
                <a:lnTo>
                  <a:pt x="40" y="69"/>
                </a:lnTo>
                <a:lnTo>
                  <a:pt x="40" y="65"/>
                </a:lnTo>
                <a:lnTo>
                  <a:pt x="38" y="61"/>
                </a:lnTo>
                <a:lnTo>
                  <a:pt x="38" y="58"/>
                </a:lnTo>
                <a:lnTo>
                  <a:pt x="37" y="54"/>
                </a:lnTo>
                <a:lnTo>
                  <a:pt x="37" y="51"/>
                </a:lnTo>
                <a:lnTo>
                  <a:pt x="37" y="51"/>
                </a:lnTo>
                <a:lnTo>
                  <a:pt x="37" y="48"/>
                </a:lnTo>
                <a:lnTo>
                  <a:pt x="38" y="45"/>
                </a:lnTo>
                <a:lnTo>
                  <a:pt x="39" y="42"/>
                </a:lnTo>
                <a:lnTo>
                  <a:pt x="40" y="40"/>
                </a:lnTo>
                <a:lnTo>
                  <a:pt x="41" y="37"/>
                </a:lnTo>
                <a:lnTo>
                  <a:pt x="43" y="33"/>
                </a:lnTo>
                <a:lnTo>
                  <a:pt x="45" y="30"/>
                </a:lnTo>
                <a:lnTo>
                  <a:pt x="47" y="27"/>
                </a:lnTo>
                <a:lnTo>
                  <a:pt x="49" y="24"/>
                </a:lnTo>
                <a:lnTo>
                  <a:pt x="52" y="21"/>
                </a:lnTo>
                <a:lnTo>
                  <a:pt x="55" y="17"/>
                </a:lnTo>
                <a:lnTo>
                  <a:pt x="58" y="14"/>
                </a:lnTo>
                <a:lnTo>
                  <a:pt x="62" y="10"/>
                </a:lnTo>
                <a:lnTo>
                  <a:pt x="66" y="7"/>
                </a:lnTo>
                <a:lnTo>
                  <a:pt x="70" y="3"/>
                </a:lnTo>
                <a:lnTo>
                  <a:pt x="75" y="0"/>
                </a:lnTo>
                <a:lnTo>
                  <a:pt x="75" y="0"/>
                </a:lnTo>
                <a:lnTo>
                  <a:pt x="76" y="4"/>
                </a:lnTo>
                <a:lnTo>
                  <a:pt x="77" y="9"/>
                </a:lnTo>
                <a:lnTo>
                  <a:pt x="78" y="13"/>
                </a:lnTo>
                <a:lnTo>
                  <a:pt x="79" y="18"/>
                </a:lnTo>
                <a:lnTo>
                  <a:pt x="81" y="23"/>
                </a:lnTo>
                <a:lnTo>
                  <a:pt x="82" y="28"/>
                </a:lnTo>
                <a:lnTo>
                  <a:pt x="84" y="32"/>
                </a:lnTo>
                <a:lnTo>
                  <a:pt x="86" y="37"/>
                </a:lnTo>
                <a:lnTo>
                  <a:pt x="88" y="42"/>
                </a:lnTo>
                <a:lnTo>
                  <a:pt x="90" y="46"/>
                </a:lnTo>
                <a:lnTo>
                  <a:pt x="93" y="51"/>
                </a:lnTo>
                <a:lnTo>
                  <a:pt x="95" y="55"/>
                </a:lnTo>
                <a:lnTo>
                  <a:pt x="98" y="60"/>
                </a:lnTo>
                <a:lnTo>
                  <a:pt x="101" y="64"/>
                </a:lnTo>
                <a:lnTo>
                  <a:pt x="104" y="69"/>
                </a:lnTo>
                <a:lnTo>
                  <a:pt x="107" y="73"/>
                </a:lnTo>
                <a:lnTo>
                  <a:pt x="115" y="83"/>
                </a:lnTo>
                <a:lnTo>
                  <a:pt x="120" y="75"/>
                </a:lnTo>
                <a:lnTo>
                  <a:pt x="120" y="75"/>
                </a:lnTo>
                <a:lnTo>
                  <a:pt x="125" y="69"/>
                </a:lnTo>
                <a:lnTo>
                  <a:pt x="130" y="63"/>
                </a:lnTo>
                <a:lnTo>
                  <a:pt x="135" y="57"/>
                </a:lnTo>
                <a:lnTo>
                  <a:pt x="140" y="52"/>
                </a:lnTo>
                <a:lnTo>
                  <a:pt x="144" y="47"/>
                </a:lnTo>
                <a:lnTo>
                  <a:pt x="149" y="43"/>
                </a:lnTo>
                <a:lnTo>
                  <a:pt x="154" y="40"/>
                </a:lnTo>
                <a:lnTo>
                  <a:pt x="158" y="36"/>
                </a:lnTo>
                <a:lnTo>
                  <a:pt x="162" y="33"/>
                </a:lnTo>
                <a:lnTo>
                  <a:pt x="167" y="30"/>
                </a:lnTo>
                <a:lnTo>
                  <a:pt x="171" y="28"/>
                </a:lnTo>
                <a:lnTo>
                  <a:pt x="175" y="26"/>
                </a:lnTo>
                <a:lnTo>
                  <a:pt x="177" y="26"/>
                </a:lnTo>
                <a:lnTo>
                  <a:pt x="180" y="25"/>
                </a:lnTo>
                <a:lnTo>
                  <a:pt x="182" y="24"/>
                </a:lnTo>
                <a:lnTo>
                  <a:pt x="184" y="24"/>
                </a:lnTo>
                <a:lnTo>
                  <a:pt x="186" y="23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2" y="23"/>
                </a:lnTo>
                <a:lnTo>
                  <a:pt x="195" y="23"/>
                </a:lnTo>
                <a:lnTo>
                  <a:pt x="198" y="23"/>
                </a:lnTo>
                <a:lnTo>
                  <a:pt x="201" y="24"/>
                </a:lnTo>
                <a:lnTo>
                  <a:pt x="204" y="25"/>
                </a:lnTo>
                <a:lnTo>
                  <a:pt x="206" y="27"/>
                </a:lnTo>
                <a:lnTo>
                  <a:pt x="209" y="28"/>
                </a:lnTo>
                <a:lnTo>
                  <a:pt x="212" y="30"/>
                </a:lnTo>
                <a:lnTo>
                  <a:pt x="214" y="33"/>
                </a:lnTo>
                <a:lnTo>
                  <a:pt x="216" y="35"/>
                </a:lnTo>
                <a:lnTo>
                  <a:pt x="218" y="38"/>
                </a:lnTo>
                <a:lnTo>
                  <a:pt x="221" y="42"/>
                </a:lnTo>
                <a:lnTo>
                  <a:pt x="223" y="45"/>
                </a:lnTo>
                <a:lnTo>
                  <a:pt x="225" y="49"/>
                </a:lnTo>
                <a:lnTo>
                  <a:pt x="226" y="53"/>
                </a:lnTo>
                <a:lnTo>
                  <a:pt x="228" y="57"/>
                </a:lnTo>
                <a:lnTo>
                  <a:pt x="230" y="62"/>
                </a:lnTo>
                <a:lnTo>
                  <a:pt x="230" y="62"/>
                </a:lnTo>
                <a:lnTo>
                  <a:pt x="227" y="62"/>
                </a:lnTo>
                <a:lnTo>
                  <a:pt x="225" y="62"/>
                </a:lnTo>
                <a:lnTo>
                  <a:pt x="225" y="62"/>
                </a:lnTo>
                <a:lnTo>
                  <a:pt x="223" y="62"/>
                </a:lnTo>
                <a:lnTo>
                  <a:pt x="222" y="62"/>
                </a:lnTo>
                <a:lnTo>
                  <a:pt x="220" y="63"/>
                </a:lnTo>
                <a:lnTo>
                  <a:pt x="218" y="63"/>
                </a:lnTo>
                <a:lnTo>
                  <a:pt x="217" y="63"/>
                </a:lnTo>
                <a:lnTo>
                  <a:pt x="215" y="64"/>
                </a:lnTo>
                <a:lnTo>
                  <a:pt x="211" y="66"/>
                </a:lnTo>
                <a:lnTo>
                  <a:pt x="207" y="68"/>
                </a:lnTo>
                <a:lnTo>
                  <a:pt x="202" y="71"/>
                </a:lnTo>
                <a:lnTo>
                  <a:pt x="197" y="74"/>
                </a:lnTo>
                <a:lnTo>
                  <a:pt x="193" y="78"/>
                </a:lnTo>
                <a:lnTo>
                  <a:pt x="193" y="78"/>
                </a:lnTo>
                <a:lnTo>
                  <a:pt x="187" y="82"/>
                </a:lnTo>
                <a:lnTo>
                  <a:pt x="183" y="86"/>
                </a:lnTo>
                <a:lnTo>
                  <a:pt x="178" y="90"/>
                </a:lnTo>
                <a:lnTo>
                  <a:pt x="174" y="95"/>
                </a:lnTo>
                <a:lnTo>
                  <a:pt x="170" y="99"/>
                </a:lnTo>
                <a:lnTo>
                  <a:pt x="165" y="104"/>
                </a:lnTo>
                <a:lnTo>
                  <a:pt x="162" y="108"/>
                </a:lnTo>
                <a:lnTo>
                  <a:pt x="158" y="113"/>
                </a:lnTo>
                <a:lnTo>
                  <a:pt x="151" y="123"/>
                </a:lnTo>
                <a:lnTo>
                  <a:pt x="158" y="130"/>
                </a:lnTo>
                <a:lnTo>
                  <a:pt x="158" y="130"/>
                </a:lnTo>
                <a:lnTo>
                  <a:pt x="162" y="135"/>
                </a:lnTo>
                <a:lnTo>
                  <a:pt x="167" y="139"/>
                </a:lnTo>
                <a:lnTo>
                  <a:pt x="172" y="143"/>
                </a:lnTo>
                <a:lnTo>
                  <a:pt x="177" y="147"/>
                </a:lnTo>
                <a:lnTo>
                  <a:pt x="182" y="150"/>
                </a:lnTo>
                <a:lnTo>
                  <a:pt x="187" y="153"/>
                </a:lnTo>
                <a:lnTo>
                  <a:pt x="192" y="156"/>
                </a:lnTo>
                <a:lnTo>
                  <a:pt x="196" y="159"/>
                </a:lnTo>
                <a:lnTo>
                  <a:pt x="202" y="161"/>
                </a:lnTo>
                <a:lnTo>
                  <a:pt x="206" y="163"/>
                </a:lnTo>
                <a:lnTo>
                  <a:pt x="212" y="164"/>
                </a:lnTo>
                <a:lnTo>
                  <a:pt x="217" y="166"/>
                </a:lnTo>
                <a:lnTo>
                  <a:pt x="222" y="167"/>
                </a:lnTo>
                <a:lnTo>
                  <a:pt x="227" y="167"/>
                </a:lnTo>
                <a:lnTo>
                  <a:pt x="232" y="168"/>
                </a:lnTo>
                <a:lnTo>
                  <a:pt x="237" y="168"/>
                </a:lnTo>
                <a:lnTo>
                  <a:pt x="237" y="168"/>
                </a:lnTo>
                <a:lnTo>
                  <a:pt x="234" y="174"/>
                </a:lnTo>
                <a:lnTo>
                  <a:pt x="232" y="179"/>
                </a:lnTo>
                <a:lnTo>
                  <a:pt x="229" y="184"/>
                </a:lnTo>
                <a:lnTo>
                  <a:pt x="226" y="188"/>
                </a:lnTo>
                <a:lnTo>
                  <a:pt x="223" y="192"/>
                </a:lnTo>
                <a:lnTo>
                  <a:pt x="220" y="196"/>
                </a:lnTo>
                <a:lnTo>
                  <a:pt x="217" y="200"/>
                </a:lnTo>
                <a:lnTo>
                  <a:pt x="215" y="203"/>
                </a:lnTo>
                <a:lnTo>
                  <a:pt x="212" y="206"/>
                </a:lnTo>
                <a:lnTo>
                  <a:pt x="209" y="208"/>
                </a:lnTo>
                <a:lnTo>
                  <a:pt x="205" y="210"/>
                </a:lnTo>
                <a:lnTo>
                  <a:pt x="203" y="211"/>
                </a:lnTo>
                <a:lnTo>
                  <a:pt x="200" y="213"/>
                </a:lnTo>
                <a:lnTo>
                  <a:pt x="197" y="213"/>
                </a:lnTo>
                <a:lnTo>
                  <a:pt x="194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88" y="214"/>
                </a:lnTo>
                <a:lnTo>
                  <a:pt x="185" y="214"/>
                </a:lnTo>
                <a:lnTo>
                  <a:pt x="182" y="213"/>
                </a:lnTo>
                <a:lnTo>
                  <a:pt x="179" y="212"/>
                </a:lnTo>
                <a:lnTo>
                  <a:pt x="175" y="210"/>
                </a:lnTo>
                <a:lnTo>
                  <a:pt x="172" y="209"/>
                </a:lnTo>
                <a:lnTo>
                  <a:pt x="168" y="207"/>
                </a:lnTo>
                <a:lnTo>
                  <a:pt x="164" y="204"/>
                </a:lnTo>
                <a:lnTo>
                  <a:pt x="160" y="202"/>
                </a:lnTo>
                <a:lnTo>
                  <a:pt x="156" y="199"/>
                </a:lnTo>
                <a:lnTo>
                  <a:pt x="152" y="196"/>
                </a:lnTo>
                <a:lnTo>
                  <a:pt x="147" y="192"/>
                </a:lnTo>
                <a:lnTo>
                  <a:pt x="142" y="188"/>
                </a:lnTo>
                <a:lnTo>
                  <a:pt x="138" y="184"/>
                </a:lnTo>
                <a:lnTo>
                  <a:pt x="133" y="180"/>
                </a:lnTo>
                <a:lnTo>
                  <a:pt x="128" y="175"/>
                </a:lnTo>
                <a:lnTo>
                  <a:pt x="117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67" name="path"/>
          <p:cNvSpPr/>
          <p:nvPr/>
        </p:nvSpPr>
        <p:spPr>
          <a:xfrm>
            <a:off x="4294632" y="4986528"/>
            <a:ext cx="150876" cy="144780"/>
          </a:xfrm>
          <a:custGeom>
            <a:avLst/>
            <a:gdLst/>
            <a:ahLst/>
            <a:cxnLst/>
            <a:rect l="0" t="0" r="0" b="0"/>
            <a:pathLst>
              <a:path w="237" h="228">
                <a:moveTo>
                  <a:pt x="117" y="165"/>
                </a:moveTo>
                <a:lnTo>
                  <a:pt x="117" y="165"/>
                </a:lnTo>
                <a:lnTo>
                  <a:pt x="113" y="170"/>
                </a:lnTo>
                <a:lnTo>
                  <a:pt x="113" y="170"/>
                </a:lnTo>
                <a:lnTo>
                  <a:pt x="109" y="177"/>
                </a:lnTo>
                <a:lnTo>
                  <a:pt x="105" y="183"/>
                </a:lnTo>
                <a:lnTo>
                  <a:pt x="100" y="189"/>
                </a:lnTo>
                <a:lnTo>
                  <a:pt x="96" y="195"/>
                </a:lnTo>
                <a:lnTo>
                  <a:pt x="92" y="200"/>
                </a:lnTo>
                <a:lnTo>
                  <a:pt x="88" y="205"/>
                </a:lnTo>
                <a:lnTo>
                  <a:pt x="84" y="209"/>
                </a:lnTo>
                <a:lnTo>
                  <a:pt x="80" y="213"/>
                </a:lnTo>
                <a:lnTo>
                  <a:pt x="76" y="216"/>
                </a:lnTo>
                <a:lnTo>
                  <a:pt x="72" y="219"/>
                </a:lnTo>
                <a:lnTo>
                  <a:pt x="69" y="222"/>
                </a:lnTo>
                <a:lnTo>
                  <a:pt x="65" y="224"/>
                </a:lnTo>
                <a:lnTo>
                  <a:pt x="64" y="225"/>
                </a:lnTo>
                <a:lnTo>
                  <a:pt x="62" y="225"/>
                </a:lnTo>
                <a:lnTo>
                  <a:pt x="61" y="226"/>
                </a:lnTo>
                <a:lnTo>
                  <a:pt x="59" y="226"/>
                </a:lnTo>
                <a:lnTo>
                  <a:pt x="57" y="227"/>
                </a:lnTo>
                <a:lnTo>
                  <a:pt x="56" y="227"/>
                </a:lnTo>
                <a:lnTo>
                  <a:pt x="54" y="228"/>
                </a:lnTo>
                <a:lnTo>
                  <a:pt x="53" y="228"/>
                </a:lnTo>
                <a:lnTo>
                  <a:pt x="53" y="228"/>
                </a:lnTo>
                <a:lnTo>
                  <a:pt x="50" y="227"/>
                </a:lnTo>
                <a:lnTo>
                  <a:pt x="46" y="227"/>
                </a:lnTo>
                <a:lnTo>
                  <a:pt x="43" y="226"/>
                </a:lnTo>
                <a:lnTo>
                  <a:pt x="40" y="225"/>
                </a:lnTo>
                <a:lnTo>
                  <a:pt x="36" y="223"/>
                </a:lnTo>
                <a:lnTo>
                  <a:pt x="32" y="221"/>
                </a:lnTo>
                <a:lnTo>
                  <a:pt x="29" y="219"/>
                </a:lnTo>
                <a:lnTo>
                  <a:pt x="26" y="216"/>
                </a:lnTo>
                <a:lnTo>
                  <a:pt x="23" y="213"/>
                </a:lnTo>
                <a:lnTo>
                  <a:pt x="19" y="210"/>
                </a:lnTo>
                <a:lnTo>
                  <a:pt x="16" y="206"/>
                </a:lnTo>
                <a:lnTo>
                  <a:pt x="13" y="202"/>
                </a:lnTo>
                <a:lnTo>
                  <a:pt x="9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7" y="182"/>
                </a:lnTo>
                <a:lnTo>
                  <a:pt x="9" y="182"/>
                </a:lnTo>
                <a:lnTo>
                  <a:pt x="11" y="181"/>
                </a:lnTo>
                <a:lnTo>
                  <a:pt x="12" y="181"/>
                </a:lnTo>
                <a:lnTo>
                  <a:pt x="17" y="180"/>
                </a:lnTo>
                <a:lnTo>
                  <a:pt x="21" y="179"/>
                </a:lnTo>
                <a:lnTo>
                  <a:pt x="25" y="177"/>
                </a:lnTo>
                <a:lnTo>
                  <a:pt x="29" y="175"/>
                </a:lnTo>
                <a:lnTo>
                  <a:pt x="33" y="172"/>
                </a:lnTo>
                <a:lnTo>
                  <a:pt x="37" y="170"/>
                </a:lnTo>
                <a:lnTo>
                  <a:pt x="42" y="167"/>
                </a:lnTo>
                <a:lnTo>
                  <a:pt x="46" y="163"/>
                </a:lnTo>
                <a:lnTo>
                  <a:pt x="51" y="159"/>
                </a:lnTo>
                <a:lnTo>
                  <a:pt x="55" y="155"/>
                </a:lnTo>
                <a:lnTo>
                  <a:pt x="60" y="150"/>
                </a:lnTo>
                <a:lnTo>
                  <a:pt x="64" y="145"/>
                </a:lnTo>
                <a:lnTo>
                  <a:pt x="69" y="139"/>
                </a:lnTo>
                <a:lnTo>
                  <a:pt x="74" y="133"/>
                </a:lnTo>
                <a:lnTo>
                  <a:pt x="80" y="125"/>
                </a:lnTo>
                <a:lnTo>
                  <a:pt x="72" y="116"/>
                </a:lnTo>
                <a:lnTo>
                  <a:pt x="72" y="116"/>
                </a:lnTo>
                <a:lnTo>
                  <a:pt x="68" y="111"/>
                </a:lnTo>
                <a:lnTo>
                  <a:pt x="64" y="106"/>
                </a:lnTo>
                <a:lnTo>
                  <a:pt x="60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8" y="85"/>
                </a:lnTo>
                <a:lnTo>
                  <a:pt x="46" y="80"/>
                </a:lnTo>
                <a:lnTo>
                  <a:pt x="44" y="76"/>
                </a:lnTo>
                <a:lnTo>
                  <a:pt x="42" y="73"/>
                </a:lnTo>
                <a:lnTo>
                  <a:pt x="41" y="69"/>
                </a:lnTo>
                <a:lnTo>
                  <a:pt x="40" y="65"/>
                </a:lnTo>
                <a:lnTo>
                  <a:pt x="39" y="61"/>
                </a:lnTo>
                <a:lnTo>
                  <a:pt x="38" y="58"/>
                </a:lnTo>
                <a:lnTo>
                  <a:pt x="37" y="54"/>
                </a:lnTo>
                <a:lnTo>
                  <a:pt x="37" y="51"/>
                </a:lnTo>
                <a:lnTo>
                  <a:pt x="37" y="51"/>
                </a:lnTo>
                <a:lnTo>
                  <a:pt x="37" y="48"/>
                </a:lnTo>
                <a:lnTo>
                  <a:pt x="38" y="45"/>
                </a:lnTo>
                <a:lnTo>
                  <a:pt x="39" y="42"/>
                </a:lnTo>
                <a:lnTo>
                  <a:pt x="40" y="40"/>
                </a:lnTo>
                <a:lnTo>
                  <a:pt x="41" y="37"/>
                </a:lnTo>
                <a:lnTo>
                  <a:pt x="43" y="33"/>
                </a:lnTo>
                <a:lnTo>
                  <a:pt x="45" y="30"/>
                </a:lnTo>
                <a:lnTo>
                  <a:pt x="47" y="27"/>
                </a:lnTo>
                <a:lnTo>
                  <a:pt x="49" y="24"/>
                </a:lnTo>
                <a:lnTo>
                  <a:pt x="52" y="21"/>
                </a:lnTo>
                <a:lnTo>
                  <a:pt x="55" y="17"/>
                </a:lnTo>
                <a:lnTo>
                  <a:pt x="59" y="14"/>
                </a:lnTo>
                <a:lnTo>
                  <a:pt x="62" y="10"/>
                </a:lnTo>
                <a:lnTo>
                  <a:pt x="66" y="7"/>
                </a:lnTo>
                <a:lnTo>
                  <a:pt x="71" y="3"/>
                </a:lnTo>
                <a:lnTo>
                  <a:pt x="75" y="0"/>
                </a:lnTo>
                <a:lnTo>
                  <a:pt x="75" y="0"/>
                </a:lnTo>
                <a:lnTo>
                  <a:pt x="76" y="4"/>
                </a:lnTo>
                <a:lnTo>
                  <a:pt x="77" y="9"/>
                </a:lnTo>
                <a:lnTo>
                  <a:pt x="78" y="13"/>
                </a:lnTo>
                <a:lnTo>
                  <a:pt x="79" y="18"/>
                </a:lnTo>
                <a:lnTo>
                  <a:pt x="81" y="23"/>
                </a:lnTo>
                <a:lnTo>
                  <a:pt x="82" y="28"/>
                </a:lnTo>
                <a:lnTo>
                  <a:pt x="84" y="32"/>
                </a:lnTo>
                <a:lnTo>
                  <a:pt x="86" y="37"/>
                </a:lnTo>
                <a:lnTo>
                  <a:pt x="88" y="42"/>
                </a:lnTo>
                <a:lnTo>
                  <a:pt x="91" y="46"/>
                </a:lnTo>
                <a:lnTo>
                  <a:pt x="93" y="51"/>
                </a:lnTo>
                <a:lnTo>
                  <a:pt x="95" y="55"/>
                </a:lnTo>
                <a:lnTo>
                  <a:pt x="98" y="60"/>
                </a:lnTo>
                <a:lnTo>
                  <a:pt x="101" y="64"/>
                </a:lnTo>
                <a:lnTo>
                  <a:pt x="104" y="69"/>
                </a:lnTo>
                <a:lnTo>
                  <a:pt x="107" y="73"/>
                </a:lnTo>
                <a:lnTo>
                  <a:pt x="115" y="83"/>
                </a:lnTo>
                <a:lnTo>
                  <a:pt x="120" y="75"/>
                </a:lnTo>
                <a:lnTo>
                  <a:pt x="120" y="75"/>
                </a:lnTo>
                <a:lnTo>
                  <a:pt x="125" y="69"/>
                </a:lnTo>
                <a:lnTo>
                  <a:pt x="130" y="63"/>
                </a:lnTo>
                <a:lnTo>
                  <a:pt x="135" y="57"/>
                </a:lnTo>
                <a:lnTo>
                  <a:pt x="140" y="52"/>
                </a:lnTo>
                <a:lnTo>
                  <a:pt x="144" y="47"/>
                </a:lnTo>
                <a:lnTo>
                  <a:pt x="149" y="43"/>
                </a:lnTo>
                <a:lnTo>
                  <a:pt x="153" y="40"/>
                </a:lnTo>
                <a:lnTo>
                  <a:pt x="158" y="36"/>
                </a:lnTo>
                <a:lnTo>
                  <a:pt x="162" y="33"/>
                </a:lnTo>
                <a:lnTo>
                  <a:pt x="167" y="30"/>
                </a:lnTo>
                <a:lnTo>
                  <a:pt x="171" y="28"/>
                </a:lnTo>
                <a:lnTo>
                  <a:pt x="175" y="26"/>
                </a:lnTo>
                <a:lnTo>
                  <a:pt x="177" y="26"/>
                </a:lnTo>
                <a:lnTo>
                  <a:pt x="180" y="25"/>
                </a:lnTo>
                <a:lnTo>
                  <a:pt x="182" y="24"/>
                </a:lnTo>
                <a:lnTo>
                  <a:pt x="184" y="24"/>
                </a:lnTo>
                <a:lnTo>
                  <a:pt x="186" y="23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2" y="23"/>
                </a:lnTo>
                <a:lnTo>
                  <a:pt x="195" y="23"/>
                </a:lnTo>
                <a:lnTo>
                  <a:pt x="198" y="23"/>
                </a:lnTo>
                <a:lnTo>
                  <a:pt x="201" y="24"/>
                </a:lnTo>
                <a:lnTo>
                  <a:pt x="204" y="25"/>
                </a:lnTo>
                <a:lnTo>
                  <a:pt x="207" y="27"/>
                </a:lnTo>
                <a:lnTo>
                  <a:pt x="209" y="28"/>
                </a:lnTo>
                <a:lnTo>
                  <a:pt x="212" y="30"/>
                </a:lnTo>
                <a:lnTo>
                  <a:pt x="214" y="33"/>
                </a:lnTo>
                <a:lnTo>
                  <a:pt x="216" y="35"/>
                </a:lnTo>
                <a:lnTo>
                  <a:pt x="219" y="38"/>
                </a:lnTo>
                <a:lnTo>
                  <a:pt x="221" y="42"/>
                </a:lnTo>
                <a:lnTo>
                  <a:pt x="223" y="45"/>
                </a:lnTo>
                <a:lnTo>
                  <a:pt x="225" y="49"/>
                </a:lnTo>
                <a:lnTo>
                  <a:pt x="227" y="53"/>
                </a:lnTo>
                <a:lnTo>
                  <a:pt x="228" y="57"/>
                </a:lnTo>
                <a:lnTo>
                  <a:pt x="230" y="62"/>
                </a:lnTo>
                <a:lnTo>
                  <a:pt x="230" y="62"/>
                </a:lnTo>
                <a:lnTo>
                  <a:pt x="227" y="62"/>
                </a:lnTo>
                <a:lnTo>
                  <a:pt x="225" y="62"/>
                </a:lnTo>
                <a:lnTo>
                  <a:pt x="225" y="62"/>
                </a:lnTo>
                <a:lnTo>
                  <a:pt x="223" y="62"/>
                </a:lnTo>
                <a:lnTo>
                  <a:pt x="222" y="62"/>
                </a:lnTo>
                <a:lnTo>
                  <a:pt x="220" y="63"/>
                </a:lnTo>
                <a:lnTo>
                  <a:pt x="218" y="63"/>
                </a:lnTo>
                <a:lnTo>
                  <a:pt x="217" y="63"/>
                </a:lnTo>
                <a:lnTo>
                  <a:pt x="215" y="64"/>
                </a:lnTo>
                <a:lnTo>
                  <a:pt x="211" y="66"/>
                </a:lnTo>
                <a:lnTo>
                  <a:pt x="207" y="68"/>
                </a:lnTo>
                <a:lnTo>
                  <a:pt x="202" y="71"/>
                </a:lnTo>
                <a:lnTo>
                  <a:pt x="197" y="74"/>
                </a:lnTo>
                <a:lnTo>
                  <a:pt x="193" y="78"/>
                </a:lnTo>
                <a:lnTo>
                  <a:pt x="193" y="78"/>
                </a:lnTo>
                <a:lnTo>
                  <a:pt x="187" y="82"/>
                </a:lnTo>
                <a:lnTo>
                  <a:pt x="183" y="86"/>
                </a:lnTo>
                <a:lnTo>
                  <a:pt x="178" y="90"/>
                </a:lnTo>
                <a:lnTo>
                  <a:pt x="174" y="95"/>
                </a:lnTo>
                <a:lnTo>
                  <a:pt x="170" y="99"/>
                </a:lnTo>
                <a:lnTo>
                  <a:pt x="165" y="104"/>
                </a:lnTo>
                <a:lnTo>
                  <a:pt x="162" y="108"/>
                </a:lnTo>
                <a:lnTo>
                  <a:pt x="158" y="113"/>
                </a:lnTo>
                <a:lnTo>
                  <a:pt x="151" y="123"/>
                </a:lnTo>
                <a:lnTo>
                  <a:pt x="158" y="130"/>
                </a:lnTo>
                <a:lnTo>
                  <a:pt x="158" y="130"/>
                </a:lnTo>
                <a:lnTo>
                  <a:pt x="162" y="135"/>
                </a:lnTo>
                <a:lnTo>
                  <a:pt x="167" y="139"/>
                </a:lnTo>
                <a:lnTo>
                  <a:pt x="172" y="143"/>
                </a:lnTo>
                <a:lnTo>
                  <a:pt x="177" y="147"/>
                </a:lnTo>
                <a:lnTo>
                  <a:pt x="182" y="150"/>
                </a:lnTo>
                <a:lnTo>
                  <a:pt x="187" y="153"/>
                </a:lnTo>
                <a:lnTo>
                  <a:pt x="192" y="156"/>
                </a:lnTo>
                <a:lnTo>
                  <a:pt x="197" y="159"/>
                </a:lnTo>
                <a:lnTo>
                  <a:pt x="202" y="161"/>
                </a:lnTo>
                <a:lnTo>
                  <a:pt x="207" y="163"/>
                </a:lnTo>
                <a:lnTo>
                  <a:pt x="212" y="164"/>
                </a:lnTo>
                <a:lnTo>
                  <a:pt x="217" y="166"/>
                </a:lnTo>
                <a:lnTo>
                  <a:pt x="222" y="167"/>
                </a:lnTo>
                <a:lnTo>
                  <a:pt x="227" y="167"/>
                </a:lnTo>
                <a:lnTo>
                  <a:pt x="232" y="168"/>
                </a:lnTo>
                <a:lnTo>
                  <a:pt x="237" y="168"/>
                </a:lnTo>
                <a:lnTo>
                  <a:pt x="237" y="168"/>
                </a:lnTo>
                <a:lnTo>
                  <a:pt x="234" y="174"/>
                </a:lnTo>
                <a:lnTo>
                  <a:pt x="232" y="179"/>
                </a:lnTo>
                <a:lnTo>
                  <a:pt x="229" y="184"/>
                </a:lnTo>
                <a:lnTo>
                  <a:pt x="226" y="188"/>
                </a:lnTo>
                <a:lnTo>
                  <a:pt x="223" y="192"/>
                </a:lnTo>
                <a:lnTo>
                  <a:pt x="220" y="196"/>
                </a:lnTo>
                <a:lnTo>
                  <a:pt x="217" y="200"/>
                </a:lnTo>
                <a:lnTo>
                  <a:pt x="215" y="203"/>
                </a:lnTo>
                <a:lnTo>
                  <a:pt x="212" y="206"/>
                </a:lnTo>
                <a:lnTo>
                  <a:pt x="209" y="208"/>
                </a:lnTo>
                <a:lnTo>
                  <a:pt x="205" y="210"/>
                </a:lnTo>
                <a:lnTo>
                  <a:pt x="203" y="211"/>
                </a:lnTo>
                <a:lnTo>
                  <a:pt x="200" y="213"/>
                </a:lnTo>
                <a:lnTo>
                  <a:pt x="197" y="213"/>
                </a:lnTo>
                <a:lnTo>
                  <a:pt x="194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88" y="214"/>
                </a:lnTo>
                <a:lnTo>
                  <a:pt x="185" y="214"/>
                </a:lnTo>
                <a:lnTo>
                  <a:pt x="182" y="213"/>
                </a:lnTo>
                <a:lnTo>
                  <a:pt x="179" y="212"/>
                </a:lnTo>
                <a:lnTo>
                  <a:pt x="175" y="210"/>
                </a:lnTo>
                <a:lnTo>
                  <a:pt x="172" y="209"/>
                </a:lnTo>
                <a:lnTo>
                  <a:pt x="168" y="207"/>
                </a:lnTo>
                <a:lnTo>
                  <a:pt x="164" y="204"/>
                </a:lnTo>
                <a:lnTo>
                  <a:pt x="160" y="202"/>
                </a:lnTo>
                <a:lnTo>
                  <a:pt x="156" y="199"/>
                </a:lnTo>
                <a:lnTo>
                  <a:pt x="152" y="196"/>
                </a:lnTo>
                <a:lnTo>
                  <a:pt x="147" y="192"/>
                </a:lnTo>
                <a:lnTo>
                  <a:pt x="142" y="188"/>
                </a:lnTo>
                <a:lnTo>
                  <a:pt x="138" y="184"/>
                </a:lnTo>
                <a:lnTo>
                  <a:pt x="133" y="180"/>
                </a:lnTo>
                <a:lnTo>
                  <a:pt x="128" y="175"/>
                </a:lnTo>
                <a:lnTo>
                  <a:pt x="117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68" name="path"/>
          <p:cNvSpPr/>
          <p:nvPr/>
        </p:nvSpPr>
        <p:spPr>
          <a:xfrm>
            <a:off x="3698748" y="4986528"/>
            <a:ext cx="188975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5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1"/>
                </a:lnTo>
                <a:lnTo>
                  <a:pt x="255" y="47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2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8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5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1" y="183"/>
                </a:lnTo>
                <a:lnTo>
                  <a:pt x="18" y="180"/>
                </a:lnTo>
                <a:lnTo>
                  <a:pt x="15" y="177"/>
                </a:lnTo>
                <a:lnTo>
                  <a:pt x="12" y="174"/>
                </a:lnTo>
                <a:lnTo>
                  <a:pt x="9" y="172"/>
                </a:lnTo>
                <a:lnTo>
                  <a:pt x="6" y="171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0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7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0" y="165"/>
                </a:lnTo>
                <a:lnTo>
                  <a:pt x="115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4" y="100"/>
                </a:lnTo>
                <a:lnTo>
                  <a:pt x="171" y="93"/>
                </a:lnTo>
                <a:lnTo>
                  <a:pt x="178" y="86"/>
                </a:lnTo>
                <a:lnTo>
                  <a:pt x="178" y="86"/>
                </a:lnTo>
                <a:lnTo>
                  <a:pt x="185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7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8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69" name="path"/>
          <p:cNvSpPr/>
          <p:nvPr/>
        </p:nvSpPr>
        <p:spPr>
          <a:xfrm>
            <a:off x="3121151" y="4986528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1"/>
                </a:lnTo>
                <a:lnTo>
                  <a:pt x="255" y="47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8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8" y="180"/>
                </a:lnTo>
                <a:lnTo>
                  <a:pt x="16" y="177"/>
                </a:lnTo>
                <a:lnTo>
                  <a:pt x="12" y="174"/>
                </a:lnTo>
                <a:lnTo>
                  <a:pt x="9" y="172"/>
                </a:lnTo>
                <a:lnTo>
                  <a:pt x="6" y="171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7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0" y="165"/>
                </a:lnTo>
                <a:lnTo>
                  <a:pt x="116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8" y="86"/>
                </a:lnTo>
                <a:lnTo>
                  <a:pt x="178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7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70" name="path"/>
          <p:cNvSpPr/>
          <p:nvPr/>
        </p:nvSpPr>
        <p:spPr>
          <a:xfrm>
            <a:off x="8185404" y="4654296"/>
            <a:ext cx="190500" cy="175260"/>
          </a:xfrm>
          <a:custGeom>
            <a:avLst/>
            <a:gdLst/>
            <a:ahLst/>
            <a:cxnLst/>
            <a:rect l="0" t="0" r="0" b="0"/>
            <a:pathLst>
              <a:path w="300" h="276">
                <a:moveTo>
                  <a:pt x="292" y="0"/>
                </a:moveTo>
                <a:lnTo>
                  <a:pt x="292" y="0"/>
                </a:lnTo>
                <a:lnTo>
                  <a:pt x="300" y="10"/>
                </a:lnTo>
                <a:lnTo>
                  <a:pt x="300" y="10"/>
                </a:lnTo>
                <a:lnTo>
                  <a:pt x="294" y="14"/>
                </a:lnTo>
                <a:lnTo>
                  <a:pt x="288" y="19"/>
                </a:lnTo>
                <a:lnTo>
                  <a:pt x="282" y="24"/>
                </a:lnTo>
                <a:lnTo>
                  <a:pt x="276" y="29"/>
                </a:lnTo>
                <a:lnTo>
                  <a:pt x="270" y="35"/>
                </a:lnTo>
                <a:lnTo>
                  <a:pt x="263" y="40"/>
                </a:lnTo>
                <a:lnTo>
                  <a:pt x="257" y="46"/>
                </a:lnTo>
                <a:lnTo>
                  <a:pt x="251" y="53"/>
                </a:lnTo>
                <a:lnTo>
                  <a:pt x="244" y="60"/>
                </a:lnTo>
                <a:lnTo>
                  <a:pt x="238" y="66"/>
                </a:lnTo>
                <a:lnTo>
                  <a:pt x="231" y="74"/>
                </a:lnTo>
                <a:lnTo>
                  <a:pt x="224" y="81"/>
                </a:lnTo>
                <a:lnTo>
                  <a:pt x="218" y="89"/>
                </a:lnTo>
                <a:lnTo>
                  <a:pt x="210" y="97"/>
                </a:lnTo>
                <a:lnTo>
                  <a:pt x="204" y="105"/>
                </a:lnTo>
                <a:lnTo>
                  <a:pt x="196" y="114"/>
                </a:lnTo>
                <a:lnTo>
                  <a:pt x="196" y="114"/>
                </a:lnTo>
                <a:lnTo>
                  <a:pt x="190" y="123"/>
                </a:lnTo>
                <a:lnTo>
                  <a:pt x="183" y="131"/>
                </a:lnTo>
                <a:lnTo>
                  <a:pt x="176" y="140"/>
                </a:lnTo>
                <a:lnTo>
                  <a:pt x="170" y="148"/>
                </a:lnTo>
                <a:lnTo>
                  <a:pt x="164" y="157"/>
                </a:lnTo>
                <a:lnTo>
                  <a:pt x="158" y="165"/>
                </a:lnTo>
                <a:lnTo>
                  <a:pt x="152" y="173"/>
                </a:lnTo>
                <a:lnTo>
                  <a:pt x="146" y="182"/>
                </a:lnTo>
                <a:lnTo>
                  <a:pt x="141" y="190"/>
                </a:lnTo>
                <a:lnTo>
                  <a:pt x="136" y="198"/>
                </a:lnTo>
                <a:lnTo>
                  <a:pt x="131" y="206"/>
                </a:lnTo>
                <a:lnTo>
                  <a:pt x="127" y="214"/>
                </a:lnTo>
                <a:lnTo>
                  <a:pt x="122" y="222"/>
                </a:lnTo>
                <a:lnTo>
                  <a:pt x="118" y="230"/>
                </a:lnTo>
                <a:lnTo>
                  <a:pt x="114" y="237"/>
                </a:lnTo>
                <a:lnTo>
                  <a:pt x="110" y="245"/>
                </a:lnTo>
                <a:lnTo>
                  <a:pt x="94" y="256"/>
                </a:lnTo>
                <a:lnTo>
                  <a:pt x="94" y="256"/>
                </a:lnTo>
                <a:lnTo>
                  <a:pt x="85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7" y="276"/>
                </a:lnTo>
                <a:lnTo>
                  <a:pt x="67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3"/>
                </a:lnTo>
                <a:lnTo>
                  <a:pt x="55" y="243"/>
                </a:lnTo>
                <a:lnTo>
                  <a:pt x="49" y="230"/>
                </a:lnTo>
                <a:lnTo>
                  <a:pt x="49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5" y="186"/>
                </a:lnTo>
                <a:lnTo>
                  <a:pt x="25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10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5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8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5" y="144"/>
                </a:lnTo>
                <a:lnTo>
                  <a:pt x="45" y="144"/>
                </a:lnTo>
                <a:lnTo>
                  <a:pt x="46" y="144"/>
                </a:lnTo>
                <a:lnTo>
                  <a:pt x="49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8" y="152"/>
                </a:lnTo>
                <a:lnTo>
                  <a:pt x="60" y="155"/>
                </a:lnTo>
                <a:lnTo>
                  <a:pt x="62" y="157"/>
                </a:lnTo>
                <a:lnTo>
                  <a:pt x="65" y="161"/>
                </a:lnTo>
                <a:lnTo>
                  <a:pt x="67" y="164"/>
                </a:lnTo>
                <a:lnTo>
                  <a:pt x="69" y="168"/>
                </a:lnTo>
                <a:lnTo>
                  <a:pt x="72" y="173"/>
                </a:lnTo>
                <a:lnTo>
                  <a:pt x="74" y="177"/>
                </a:lnTo>
                <a:lnTo>
                  <a:pt x="77" y="182"/>
                </a:lnTo>
                <a:lnTo>
                  <a:pt x="79" y="187"/>
                </a:lnTo>
                <a:lnTo>
                  <a:pt x="86" y="202"/>
                </a:lnTo>
                <a:lnTo>
                  <a:pt x="86" y="202"/>
                </a:lnTo>
                <a:lnTo>
                  <a:pt x="91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1" y="165"/>
                </a:lnTo>
                <a:lnTo>
                  <a:pt x="116" y="158"/>
                </a:lnTo>
                <a:lnTo>
                  <a:pt x="122" y="150"/>
                </a:lnTo>
                <a:lnTo>
                  <a:pt x="128" y="143"/>
                </a:lnTo>
                <a:lnTo>
                  <a:pt x="134" y="136"/>
                </a:lnTo>
                <a:lnTo>
                  <a:pt x="140" y="129"/>
                </a:lnTo>
                <a:lnTo>
                  <a:pt x="146" y="122"/>
                </a:lnTo>
                <a:lnTo>
                  <a:pt x="152" y="115"/>
                </a:lnTo>
                <a:lnTo>
                  <a:pt x="159" y="107"/>
                </a:lnTo>
                <a:lnTo>
                  <a:pt x="166" y="100"/>
                </a:lnTo>
                <a:lnTo>
                  <a:pt x="173" y="93"/>
                </a:lnTo>
                <a:lnTo>
                  <a:pt x="180" y="86"/>
                </a:lnTo>
                <a:lnTo>
                  <a:pt x="180" y="86"/>
                </a:lnTo>
                <a:lnTo>
                  <a:pt x="187" y="79"/>
                </a:lnTo>
                <a:lnTo>
                  <a:pt x="194" y="72"/>
                </a:lnTo>
                <a:lnTo>
                  <a:pt x="201" y="66"/>
                </a:lnTo>
                <a:lnTo>
                  <a:pt x="209" y="60"/>
                </a:lnTo>
                <a:lnTo>
                  <a:pt x="215" y="53"/>
                </a:lnTo>
                <a:lnTo>
                  <a:pt x="222" y="47"/>
                </a:lnTo>
                <a:lnTo>
                  <a:pt x="230" y="42"/>
                </a:lnTo>
                <a:lnTo>
                  <a:pt x="236" y="36"/>
                </a:lnTo>
                <a:lnTo>
                  <a:pt x="244" y="31"/>
                </a:lnTo>
                <a:lnTo>
                  <a:pt x="250" y="26"/>
                </a:lnTo>
                <a:lnTo>
                  <a:pt x="258" y="21"/>
                </a:lnTo>
                <a:lnTo>
                  <a:pt x="265" y="16"/>
                </a:lnTo>
                <a:lnTo>
                  <a:pt x="271" y="12"/>
                </a:lnTo>
                <a:lnTo>
                  <a:pt x="278" y="7"/>
                </a:lnTo>
                <a:lnTo>
                  <a:pt x="285" y="3"/>
                </a:lnTo>
                <a:lnTo>
                  <a:pt x="292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71" name="path"/>
          <p:cNvSpPr/>
          <p:nvPr/>
        </p:nvSpPr>
        <p:spPr>
          <a:xfrm>
            <a:off x="7609331" y="4654296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9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7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7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0" y="165"/>
                </a:lnTo>
                <a:lnTo>
                  <a:pt x="116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7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72" name="path"/>
          <p:cNvSpPr/>
          <p:nvPr/>
        </p:nvSpPr>
        <p:spPr>
          <a:xfrm>
            <a:off x="7050023" y="4654296"/>
            <a:ext cx="152400" cy="144779"/>
          </a:xfrm>
          <a:custGeom>
            <a:avLst/>
            <a:gdLst/>
            <a:ahLst/>
            <a:cxnLst/>
            <a:rect l="0" t="0" r="0" b="0"/>
            <a:pathLst>
              <a:path w="240" h="227">
                <a:moveTo>
                  <a:pt x="118" y="165"/>
                </a:moveTo>
                <a:lnTo>
                  <a:pt x="118" y="165"/>
                </a:lnTo>
                <a:lnTo>
                  <a:pt x="115" y="170"/>
                </a:lnTo>
                <a:lnTo>
                  <a:pt x="115" y="170"/>
                </a:lnTo>
                <a:lnTo>
                  <a:pt x="110" y="177"/>
                </a:lnTo>
                <a:lnTo>
                  <a:pt x="106" y="183"/>
                </a:lnTo>
                <a:lnTo>
                  <a:pt x="101" y="189"/>
                </a:lnTo>
                <a:lnTo>
                  <a:pt x="97" y="195"/>
                </a:lnTo>
                <a:lnTo>
                  <a:pt x="93" y="200"/>
                </a:lnTo>
                <a:lnTo>
                  <a:pt x="89" y="205"/>
                </a:lnTo>
                <a:lnTo>
                  <a:pt x="85" y="209"/>
                </a:lnTo>
                <a:lnTo>
                  <a:pt x="80" y="213"/>
                </a:lnTo>
                <a:lnTo>
                  <a:pt x="77" y="216"/>
                </a:lnTo>
                <a:lnTo>
                  <a:pt x="73" y="219"/>
                </a:lnTo>
                <a:lnTo>
                  <a:pt x="70" y="222"/>
                </a:lnTo>
                <a:lnTo>
                  <a:pt x="66" y="224"/>
                </a:lnTo>
                <a:lnTo>
                  <a:pt x="65" y="225"/>
                </a:lnTo>
                <a:lnTo>
                  <a:pt x="63" y="225"/>
                </a:lnTo>
                <a:lnTo>
                  <a:pt x="61" y="226"/>
                </a:lnTo>
                <a:lnTo>
                  <a:pt x="60" y="226"/>
                </a:lnTo>
                <a:lnTo>
                  <a:pt x="58" y="227"/>
                </a:lnTo>
                <a:lnTo>
                  <a:pt x="57" y="227"/>
                </a:lnTo>
                <a:lnTo>
                  <a:pt x="55" y="227"/>
                </a:lnTo>
                <a:lnTo>
                  <a:pt x="54" y="227"/>
                </a:lnTo>
                <a:lnTo>
                  <a:pt x="54" y="227"/>
                </a:lnTo>
                <a:lnTo>
                  <a:pt x="50" y="227"/>
                </a:lnTo>
                <a:lnTo>
                  <a:pt x="47" y="227"/>
                </a:lnTo>
                <a:lnTo>
                  <a:pt x="43" y="226"/>
                </a:lnTo>
                <a:lnTo>
                  <a:pt x="40" y="225"/>
                </a:lnTo>
                <a:lnTo>
                  <a:pt x="37" y="223"/>
                </a:lnTo>
                <a:lnTo>
                  <a:pt x="33" y="221"/>
                </a:lnTo>
                <a:lnTo>
                  <a:pt x="30" y="219"/>
                </a:lnTo>
                <a:lnTo>
                  <a:pt x="26" y="216"/>
                </a:lnTo>
                <a:lnTo>
                  <a:pt x="23" y="213"/>
                </a:lnTo>
                <a:lnTo>
                  <a:pt x="20" y="210"/>
                </a:lnTo>
                <a:lnTo>
                  <a:pt x="16" y="206"/>
                </a:lnTo>
                <a:lnTo>
                  <a:pt x="13" y="202"/>
                </a:lnTo>
                <a:lnTo>
                  <a:pt x="10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7" y="182"/>
                </a:lnTo>
                <a:lnTo>
                  <a:pt x="9" y="182"/>
                </a:lnTo>
                <a:lnTo>
                  <a:pt x="11" y="181"/>
                </a:lnTo>
                <a:lnTo>
                  <a:pt x="13" y="181"/>
                </a:lnTo>
                <a:lnTo>
                  <a:pt x="17" y="180"/>
                </a:lnTo>
                <a:lnTo>
                  <a:pt x="21" y="179"/>
                </a:lnTo>
                <a:lnTo>
                  <a:pt x="25" y="177"/>
                </a:lnTo>
                <a:lnTo>
                  <a:pt x="29" y="175"/>
                </a:lnTo>
                <a:lnTo>
                  <a:pt x="34" y="172"/>
                </a:lnTo>
                <a:lnTo>
                  <a:pt x="38" y="170"/>
                </a:lnTo>
                <a:lnTo>
                  <a:pt x="42" y="166"/>
                </a:lnTo>
                <a:lnTo>
                  <a:pt x="47" y="163"/>
                </a:lnTo>
                <a:lnTo>
                  <a:pt x="51" y="159"/>
                </a:lnTo>
                <a:lnTo>
                  <a:pt x="56" y="155"/>
                </a:lnTo>
                <a:lnTo>
                  <a:pt x="60" y="150"/>
                </a:lnTo>
                <a:lnTo>
                  <a:pt x="65" y="145"/>
                </a:lnTo>
                <a:lnTo>
                  <a:pt x="70" y="139"/>
                </a:lnTo>
                <a:lnTo>
                  <a:pt x="75" y="133"/>
                </a:lnTo>
                <a:lnTo>
                  <a:pt x="81" y="125"/>
                </a:lnTo>
                <a:lnTo>
                  <a:pt x="73" y="116"/>
                </a:lnTo>
                <a:lnTo>
                  <a:pt x="73" y="116"/>
                </a:lnTo>
                <a:lnTo>
                  <a:pt x="69" y="111"/>
                </a:lnTo>
                <a:lnTo>
                  <a:pt x="64" y="106"/>
                </a:lnTo>
                <a:lnTo>
                  <a:pt x="61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9" y="85"/>
                </a:lnTo>
                <a:lnTo>
                  <a:pt x="47" y="80"/>
                </a:lnTo>
                <a:lnTo>
                  <a:pt x="45" y="76"/>
                </a:lnTo>
                <a:lnTo>
                  <a:pt x="43" y="72"/>
                </a:lnTo>
                <a:lnTo>
                  <a:pt x="41" y="69"/>
                </a:lnTo>
                <a:lnTo>
                  <a:pt x="40" y="65"/>
                </a:lnTo>
                <a:lnTo>
                  <a:pt x="39" y="61"/>
                </a:lnTo>
                <a:lnTo>
                  <a:pt x="38" y="58"/>
                </a:lnTo>
                <a:lnTo>
                  <a:pt x="38" y="54"/>
                </a:lnTo>
                <a:lnTo>
                  <a:pt x="38" y="51"/>
                </a:lnTo>
                <a:lnTo>
                  <a:pt x="38" y="51"/>
                </a:lnTo>
                <a:lnTo>
                  <a:pt x="38" y="48"/>
                </a:lnTo>
                <a:lnTo>
                  <a:pt x="38" y="45"/>
                </a:lnTo>
                <a:lnTo>
                  <a:pt x="39" y="42"/>
                </a:lnTo>
                <a:lnTo>
                  <a:pt x="40" y="40"/>
                </a:lnTo>
                <a:lnTo>
                  <a:pt x="41" y="36"/>
                </a:lnTo>
                <a:lnTo>
                  <a:pt x="43" y="33"/>
                </a:lnTo>
                <a:lnTo>
                  <a:pt x="45" y="30"/>
                </a:lnTo>
                <a:lnTo>
                  <a:pt x="47" y="27"/>
                </a:lnTo>
                <a:lnTo>
                  <a:pt x="50" y="24"/>
                </a:lnTo>
                <a:lnTo>
                  <a:pt x="53" y="21"/>
                </a:lnTo>
                <a:lnTo>
                  <a:pt x="56" y="17"/>
                </a:lnTo>
                <a:lnTo>
                  <a:pt x="59" y="14"/>
                </a:lnTo>
                <a:lnTo>
                  <a:pt x="63" y="10"/>
                </a:lnTo>
                <a:lnTo>
                  <a:pt x="67" y="7"/>
                </a:lnTo>
                <a:lnTo>
                  <a:pt x="71" y="3"/>
                </a:lnTo>
                <a:lnTo>
                  <a:pt x="76" y="0"/>
                </a:lnTo>
                <a:lnTo>
                  <a:pt x="76" y="0"/>
                </a:lnTo>
                <a:lnTo>
                  <a:pt x="77" y="4"/>
                </a:lnTo>
                <a:lnTo>
                  <a:pt x="78" y="9"/>
                </a:lnTo>
                <a:lnTo>
                  <a:pt x="79" y="13"/>
                </a:lnTo>
                <a:lnTo>
                  <a:pt x="80" y="18"/>
                </a:lnTo>
                <a:lnTo>
                  <a:pt x="82" y="23"/>
                </a:lnTo>
                <a:lnTo>
                  <a:pt x="83" y="28"/>
                </a:lnTo>
                <a:lnTo>
                  <a:pt x="85" y="32"/>
                </a:lnTo>
                <a:lnTo>
                  <a:pt x="87" y="37"/>
                </a:lnTo>
                <a:lnTo>
                  <a:pt x="89" y="41"/>
                </a:lnTo>
                <a:lnTo>
                  <a:pt x="91" y="46"/>
                </a:lnTo>
                <a:lnTo>
                  <a:pt x="94" y="51"/>
                </a:lnTo>
                <a:lnTo>
                  <a:pt x="96" y="55"/>
                </a:lnTo>
                <a:lnTo>
                  <a:pt x="99" y="60"/>
                </a:lnTo>
                <a:lnTo>
                  <a:pt x="102" y="64"/>
                </a:lnTo>
                <a:lnTo>
                  <a:pt x="105" y="69"/>
                </a:lnTo>
                <a:lnTo>
                  <a:pt x="109" y="73"/>
                </a:lnTo>
                <a:lnTo>
                  <a:pt x="116" y="83"/>
                </a:lnTo>
                <a:lnTo>
                  <a:pt x="122" y="75"/>
                </a:lnTo>
                <a:lnTo>
                  <a:pt x="122" y="75"/>
                </a:lnTo>
                <a:lnTo>
                  <a:pt x="127" y="69"/>
                </a:lnTo>
                <a:lnTo>
                  <a:pt x="132" y="63"/>
                </a:lnTo>
                <a:lnTo>
                  <a:pt x="136" y="57"/>
                </a:lnTo>
                <a:lnTo>
                  <a:pt x="141" y="52"/>
                </a:lnTo>
                <a:lnTo>
                  <a:pt x="146" y="47"/>
                </a:lnTo>
                <a:lnTo>
                  <a:pt x="150" y="43"/>
                </a:lnTo>
                <a:lnTo>
                  <a:pt x="155" y="40"/>
                </a:lnTo>
                <a:lnTo>
                  <a:pt x="160" y="36"/>
                </a:lnTo>
                <a:lnTo>
                  <a:pt x="164" y="33"/>
                </a:lnTo>
                <a:lnTo>
                  <a:pt x="169" y="30"/>
                </a:lnTo>
                <a:lnTo>
                  <a:pt x="173" y="28"/>
                </a:lnTo>
                <a:lnTo>
                  <a:pt x="177" y="26"/>
                </a:lnTo>
                <a:lnTo>
                  <a:pt x="179" y="26"/>
                </a:lnTo>
                <a:lnTo>
                  <a:pt x="182" y="25"/>
                </a:lnTo>
                <a:lnTo>
                  <a:pt x="184" y="24"/>
                </a:lnTo>
                <a:lnTo>
                  <a:pt x="186" y="24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4" y="23"/>
                </a:lnTo>
                <a:lnTo>
                  <a:pt x="194" y="23"/>
                </a:lnTo>
                <a:lnTo>
                  <a:pt x="197" y="23"/>
                </a:lnTo>
                <a:lnTo>
                  <a:pt x="200" y="23"/>
                </a:lnTo>
                <a:lnTo>
                  <a:pt x="203" y="24"/>
                </a:lnTo>
                <a:lnTo>
                  <a:pt x="206" y="25"/>
                </a:lnTo>
                <a:lnTo>
                  <a:pt x="209" y="27"/>
                </a:lnTo>
                <a:lnTo>
                  <a:pt x="211" y="28"/>
                </a:lnTo>
                <a:lnTo>
                  <a:pt x="214" y="30"/>
                </a:lnTo>
                <a:lnTo>
                  <a:pt x="216" y="33"/>
                </a:lnTo>
                <a:lnTo>
                  <a:pt x="219" y="35"/>
                </a:lnTo>
                <a:lnTo>
                  <a:pt x="221" y="38"/>
                </a:lnTo>
                <a:lnTo>
                  <a:pt x="223" y="41"/>
                </a:lnTo>
                <a:lnTo>
                  <a:pt x="225" y="45"/>
                </a:lnTo>
                <a:lnTo>
                  <a:pt x="227" y="49"/>
                </a:lnTo>
                <a:lnTo>
                  <a:pt x="229" y="53"/>
                </a:lnTo>
                <a:lnTo>
                  <a:pt x="231" y="57"/>
                </a:lnTo>
                <a:lnTo>
                  <a:pt x="232" y="62"/>
                </a:lnTo>
                <a:lnTo>
                  <a:pt x="232" y="62"/>
                </a:lnTo>
                <a:lnTo>
                  <a:pt x="229" y="62"/>
                </a:lnTo>
                <a:lnTo>
                  <a:pt x="227" y="62"/>
                </a:lnTo>
                <a:lnTo>
                  <a:pt x="227" y="62"/>
                </a:lnTo>
                <a:lnTo>
                  <a:pt x="226" y="62"/>
                </a:lnTo>
                <a:lnTo>
                  <a:pt x="224" y="62"/>
                </a:lnTo>
                <a:lnTo>
                  <a:pt x="222" y="62"/>
                </a:lnTo>
                <a:lnTo>
                  <a:pt x="220" y="63"/>
                </a:lnTo>
                <a:lnTo>
                  <a:pt x="219" y="63"/>
                </a:lnTo>
                <a:lnTo>
                  <a:pt x="217" y="64"/>
                </a:lnTo>
                <a:lnTo>
                  <a:pt x="213" y="66"/>
                </a:lnTo>
                <a:lnTo>
                  <a:pt x="209" y="68"/>
                </a:lnTo>
                <a:lnTo>
                  <a:pt x="205" y="71"/>
                </a:lnTo>
                <a:lnTo>
                  <a:pt x="200" y="74"/>
                </a:lnTo>
                <a:lnTo>
                  <a:pt x="195" y="78"/>
                </a:lnTo>
                <a:lnTo>
                  <a:pt x="195" y="78"/>
                </a:lnTo>
                <a:lnTo>
                  <a:pt x="190" y="82"/>
                </a:lnTo>
                <a:lnTo>
                  <a:pt x="185" y="86"/>
                </a:lnTo>
                <a:lnTo>
                  <a:pt x="180" y="90"/>
                </a:lnTo>
                <a:lnTo>
                  <a:pt x="176" y="95"/>
                </a:lnTo>
                <a:lnTo>
                  <a:pt x="171" y="99"/>
                </a:lnTo>
                <a:lnTo>
                  <a:pt x="167" y="104"/>
                </a:lnTo>
                <a:lnTo>
                  <a:pt x="163" y="108"/>
                </a:lnTo>
                <a:lnTo>
                  <a:pt x="160" y="113"/>
                </a:lnTo>
                <a:lnTo>
                  <a:pt x="152" y="123"/>
                </a:lnTo>
                <a:lnTo>
                  <a:pt x="159" y="130"/>
                </a:lnTo>
                <a:lnTo>
                  <a:pt x="159" y="130"/>
                </a:lnTo>
                <a:lnTo>
                  <a:pt x="164" y="135"/>
                </a:lnTo>
                <a:lnTo>
                  <a:pt x="169" y="139"/>
                </a:lnTo>
                <a:lnTo>
                  <a:pt x="174" y="143"/>
                </a:lnTo>
                <a:lnTo>
                  <a:pt x="179" y="147"/>
                </a:lnTo>
                <a:lnTo>
                  <a:pt x="184" y="150"/>
                </a:lnTo>
                <a:lnTo>
                  <a:pt x="189" y="153"/>
                </a:lnTo>
                <a:lnTo>
                  <a:pt x="194" y="156"/>
                </a:lnTo>
                <a:lnTo>
                  <a:pt x="199" y="159"/>
                </a:lnTo>
                <a:lnTo>
                  <a:pt x="204" y="161"/>
                </a:lnTo>
                <a:lnTo>
                  <a:pt x="209" y="163"/>
                </a:lnTo>
                <a:lnTo>
                  <a:pt x="214" y="164"/>
                </a:lnTo>
                <a:lnTo>
                  <a:pt x="219" y="166"/>
                </a:lnTo>
                <a:lnTo>
                  <a:pt x="224" y="167"/>
                </a:lnTo>
                <a:lnTo>
                  <a:pt x="229" y="167"/>
                </a:lnTo>
                <a:lnTo>
                  <a:pt x="234" y="168"/>
                </a:lnTo>
                <a:lnTo>
                  <a:pt x="240" y="168"/>
                </a:lnTo>
                <a:lnTo>
                  <a:pt x="240" y="168"/>
                </a:lnTo>
                <a:lnTo>
                  <a:pt x="237" y="174"/>
                </a:lnTo>
                <a:lnTo>
                  <a:pt x="234" y="179"/>
                </a:lnTo>
                <a:lnTo>
                  <a:pt x="231" y="184"/>
                </a:lnTo>
                <a:lnTo>
                  <a:pt x="228" y="188"/>
                </a:lnTo>
                <a:lnTo>
                  <a:pt x="225" y="192"/>
                </a:lnTo>
                <a:lnTo>
                  <a:pt x="222" y="196"/>
                </a:lnTo>
                <a:lnTo>
                  <a:pt x="220" y="200"/>
                </a:lnTo>
                <a:lnTo>
                  <a:pt x="217" y="203"/>
                </a:lnTo>
                <a:lnTo>
                  <a:pt x="214" y="206"/>
                </a:lnTo>
                <a:lnTo>
                  <a:pt x="211" y="208"/>
                </a:lnTo>
                <a:lnTo>
                  <a:pt x="208" y="210"/>
                </a:lnTo>
                <a:lnTo>
                  <a:pt x="205" y="211"/>
                </a:lnTo>
                <a:lnTo>
                  <a:pt x="202" y="213"/>
                </a:lnTo>
                <a:lnTo>
                  <a:pt x="199" y="213"/>
                </a:lnTo>
                <a:lnTo>
                  <a:pt x="196" y="214"/>
                </a:lnTo>
                <a:lnTo>
                  <a:pt x="194" y="214"/>
                </a:lnTo>
                <a:lnTo>
                  <a:pt x="193" y="214"/>
                </a:lnTo>
                <a:lnTo>
                  <a:pt x="193" y="214"/>
                </a:lnTo>
                <a:lnTo>
                  <a:pt x="190" y="214"/>
                </a:lnTo>
                <a:lnTo>
                  <a:pt x="187" y="214"/>
                </a:lnTo>
                <a:lnTo>
                  <a:pt x="184" y="213"/>
                </a:lnTo>
                <a:lnTo>
                  <a:pt x="180" y="212"/>
                </a:lnTo>
                <a:lnTo>
                  <a:pt x="177" y="210"/>
                </a:lnTo>
                <a:lnTo>
                  <a:pt x="174" y="209"/>
                </a:lnTo>
                <a:lnTo>
                  <a:pt x="170" y="207"/>
                </a:lnTo>
                <a:lnTo>
                  <a:pt x="166" y="204"/>
                </a:lnTo>
                <a:lnTo>
                  <a:pt x="162" y="202"/>
                </a:lnTo>
                <a:lnTo>
                  <a:pt x="158" y="199"/>
                </a:lnTo>
                <a:lnTo>
                  <a:pt x="153" y="196"/>
                </a:lnTo>
                <a:lnTo>
                  <a:pt x="149" y="192"/>
                </a:lnTo>
                <a:lnTo>
                  <a:pt x="144" y="188"/>
                </a:lnTo>
                <a:lnTo>
                  <a:pt x="139" y="184"/>
                </a:lnTo>
                <a:lnTo>
                  <a:pt x="134" y="180"/>
                </a:lnTo>
                <a:lnTo>
                  <a:pt x="129" y="175"/>
                </a:lnTo>
                <a:lnTo>
                  <a:pt x="118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73" name="path"/>
          <p:cNvSpPr/>
          <p:nvPr/>
        </p:nvSpPr>
        <p:spPr>
          <a:xfrm>
            <a:off x="6208775" y="4654296"/>
            <a:ext cx="150876" cy="144779"/>
          </a:xfrm>
          <a:custGeom>
            <a:avLst/>
            <a:gdLst/>
            <a:ahLst/>
            <a:cxnLst/>
            <a:rect l="0" t="0" r="0" b="0"/>
            <a:pathLst>
              <a:path w="237" h="227">
                <a:moveTo>
                  <a:pt x="117" y="165"/>
                </a:moveTo>
                <a:lnTo>
                  <a:pt x="117" y="165"/>
                </a:lnTo>
                <a:lnTo>
                  <a:pt x="114" y="170"/>
                </a:lnTo>
                <a:lnTo>
                  <a:pt x="114" y="170"/>
                </a:lnTo>
                <a:lnTo>
                  <a:pt x="109" y="177"/>
                </a:lnTo>
                <a:lnTo>
                  <a:pt x="105" y="183"/>
                </a:lnTo>
                <a:lnTo>
                  <a:pt x="100" y="189"/>
                </a:lnTo>
                <a:lnTo>
                  <a:pt x="96" y="195"/>
                </a:lnTo>
                <a:lnTo>
                  <a:pt x="92" y="200"/>
                </a:lnTo>
                <a:lnTo>
                  <a:pt x="88" y="205"/>
                </a:lnTo>
                <a:lnTo>
                  <a:pt x="84" y="209"/>
                </a:lnTo>
                <a:lnTo>
                  <a:pt x="80" y="213"/>
                </a:lnTo>
                <a:lnTo>
                  <a:pt x="76" y="216"/>
                </a:lnTo>
                <a:lnTo>
                  <a:pt x="73" y="219"/>
                </a:lnTo>
                <a:lnTo>
                  <a:pt x="69" y="222"/>
                </a:lnTo>
                <a:lnTo>
                  <a:pt x="66" y="224"/>
                </a:lnTo>
                <a:lnTo>
                  <a:pt x="64" y="225"/>
                </a:lnTo>
                <a:lnTo>
                  <a:pt x="62" y="225"/>
                </a:lnTo>
                <a:lnTo>
                  <a:pt x="61" y="226"/>
                </a:lnTo>
                <a:lnTo>
                  <a:pt x="59" y="226"/>
                </a:lnTo>
                <a:lnTo>
                  <a:pt x="58" y="227"/>
                </a:lnTo>
                <a:lnTo>
                  <a:pt x="56" y="227"/>
                </a:lnTo>
                <a:lnTo>
                  <a:pt x="54" y="227"/>
                </a:lnTo>
                <a:lnTo>
                  <a:pt x="53" y="227"/>
                </a:lnTo>
                <a:lnTo>
                  <a:pt x="53" y="227"/>
                </a:lnTo>
                <a:lnTo>
                  <a:pt x="50" y="227"/>
                </a:lnTo>
                <a:lnTo>
                  <a:pt x="46" y="227"/>
                </a:lnTo>
                <a:lnTo>
                  <a:pt x="43" y="226"/>
                </a:lnTo>
                <a:lnTo>
                  <a:pt x="40" y="225"/>
                </a:lnTo>
                <a:lnTo>
                  <a:pt x="36" y="223"/>
                </a:lnTo>
                <a:lnTo>
                  <a:pt x="33" y="221"/>
                </a:lnTo>
                <a:lnTo>
                  <a:pt x="29" y="219"/>
                </a:lnTo>
                <a:lnTo>
                  <a:pt x="26" y="216"/>
                </a:lnTo>
                <a:lnTo>
                  <a:pt x="23" y="213"/>
                </a:lnTo>
                <a:lnTo>
                  <a:pt x="19" y="210"/>
                </a:lnTo>
                <a:lnTo>
                  <a:pt x="16" y="206"/>
                </a:lnTo>
                <a:lnTo>
                  <a:pt x="13" y="202"/>
                </a:lnTo>
                <a:lnTo>
                  <a:pt x="9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7" y="182"/>
                </a:lnTo>
                <a:lnTo>
                  <a:pt x="9" y="182"/>
                </a:lnTo>
                <a:lnTo>
                  <a:pt x="11" y="181"/>
                </a:lnTo>
                <a:lnTo>
                  <a:pt x="13" y="181"/>
                </a:lnTo>
                <a:lnTo>
                  <a:pt x="17" y="180"/>
                </a:lnTo>
                <a:lnTo>
                  <a:pt x="21" y="179"/>
                </a:lnTo>
                <a:lnTo>
                  <a:pt x="25" y="177"/>
                </a:lnTo>
                <a:lnTo>
                  <a:pt x="29" y="175"/>
                </a:lnTo>
                <a:lnTo>
                  <a:pt x="33" y="172"/>
                </a:lnTo>
                <a:lnTo>
                  <a:pt x="37" y="170"/>
                </a:lnTo>
                <a:lnTo>
                  <a:pt x="42" y="166"/>
                </a:lnTo>
                <a:lnTo>
                  <a:pt x="46" y="163"/>
                </a:lnTo>
                <a:lnTo>
                  <a:pt x="51" y="159"/>
                </a:lnTo>
                <a:lnTo>
                  <a:pt x="55" y="155"/>
                </a:lnTo>
                <a:lnTo>
                  <a:pt x="60" y="150"/>
                </a:lnTo>
                <a:lnTo>
                  <a:pt x="64" y="145"/>
                </a:lnTo>
                <a:lnTo>
                  <a:pt x="69" y="139"/>
                </a:lnTo>
                <a:lnTo>
                  <a:pt x="74" y="133"/>
                </a:lnTo>
                <a:lnTo>
                  <a:pt x="80" y="125"/>
                </a:lnTo>
                <a:lnTo>
                  <a:pt x="72" y="116"/>
                </a:lnTo>
                <a:lnTo>
                  <a:pt x="72" y="116"/>
                </a:lnTo>
                <a:lnTo>
                  <a:pt x="68" y="111"/>
                </a:lnTo>
                <a:lnTo>
                  <a:pt x="64" y="106"/>
                </a:lnTo>
                <a:lnTo>
                  <a:pt x="60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8" y="85"/>
                </a:lnTo>
                <a:lnTo>
                  <a:pt x="46" y="80"/>
                </a:lnTo>
                <a:lnTo>
                  <a:pt x="44" y="76"/>
                </a:lnTo>
                <a:lnTo>
                  <a:pt x="42" y="72"/>
                </a:lnTo>
                <a:lnTo>
                  <a:pt x="41" y="69"/>
                </a:lnTo>
                <a:lnTo>
                  <a:pt x="40" y="65"/>
                </a:lnTo>
                <a:lnTo>
                  <a:pt x="39" y="61"/>
                </a:lnTo>
                <a:lnTo>
                  <a:pt x="38" y="58"/>
                </a:lnTo>
                <a:lnTo>
                  <a:pt x="37" y="54"/>
                </a:lnTo>
                <a:lnTo>
                  <a:pt x="37" y="51"/>
                </a:lnTo>
                <a:lnTo>
                  <a:pt x="37" y="51"/>
                </a:lnTo>
                <a:lnTo>
                  <a:pt x="37" y="48"/>
                </a:lnTo>
                <a:lnTo>
                  <a:pt x="38" y="45"/>
                </a:lnTo>
                <a:lnTo>
                  <a:pt x="39" y="42"/>
                </a:lnTo>
                <a:lnTo>
                  <a:pt x="40" y="40"/>
                </a:lnTo>
                <a:lnTo>
                  <a:pt x="41" y="36"/>
                </a:lnTo>
                <a:lnTo>
                  <a:pt x="43" y="33"/>
                </a:lnTo>
                <a:lnTo>
                  <a:pt x="45" y="30"/>
                </a:lnTo>
                <a:lnTo>
                  <a:pt x="47" y="27"/>
                </a:lnTo>
                <a:lnTo>
                  <a:pt x="49" y="24"/>
                </a:lnTo>
                <a:lnTo>
                  <a:pt x="52" y="21"/>
                </a:lnTo>
                <a:lnTo>
                  <a:pt x="55" y="17"/>
                </a:lnTo>
                <a:lnTo>
                  <a:pt x="59" y="14"/>
                </a:lnTo>
                <a:lnTo>
                  <a:pt x="62" y="10"/>
                </a:lnTo>
                <a:lnTo>
                  <a:pt x="66" y="7"/>
                </a:lnTo>
                <a:lnTo>
                  <a:pt x="71" y="3"/>
                </a:lnTo>
                <a:lnTo>
                  <a:pt x="75" y="0"/>
                </a:lnTo>
                <a:lnTo>
                  <a:pt x="75" y="0"/>
                </a:lnTo>
                <a:lnTo>
                  <a:pt x="76" y="4"/>
                </a:lnTo>
                <a:lnTo>
                  <a:pt x="77" y="9"/>
                </a:lnTo>
                <a:lnTo>
                  <a:pt x="78" y="13"/>
                </a:lnTo>
                <a:lnTo>
                  <a:pt x="79" y="18"/>
                </a:lnTo>
                <a:lnTo>
                  <a:pt x="81" y="23"/>
                </a:lnTo>
                <a:lnTo>
                  <a:pt x="82" y="28"/>
                </a:lnTo>
                <a:lnTo>
                  <a:pt x="84" y="32"/>
                </a:lnTo>
                <a:lnTo>
                  <a:pt x="86" y="37"/>
                </a:lnTo>
                <a:lnTo>
                  <a:pt x="88" y="41"/>
                </a:lnTo>
                <a:lnTo>
                  <a:pt x="91" y="46"/>
                </a:lnTo>
                <a:lnTo>
                  <a:pt x="93" y="51"/>
                </a:lnTo>
                <a:lnTo>
                  <a:pt x="95" y="55"/>
                </a:lnTo>
                <a:lnTo>
                  <a:pt x="98" y="60"/>
                </a:lnTo>
                <a:lnTo>
                  <a:pt x="101" y="64"/>
                </a:lnTo>
                <a:lnTo>
                  <a:pt x="104" y="69"/>
                </a:lnTo>
                <a:lnTo>
                  <a:pt x="108" y="73"/>
                </a:lnTo>
                <a:lnTo>
                  <a:pt x="115" y="83"/>
                </a:lnTo>
                <a:lnTo>
                  <a:pt x="120" y="75"/>
                </a:lnTo>
                <a:lnTo>
                  <a:pt x="120" y="75"/>
                </a:lnTo>
                <a:lnTo>
                  <a:pt x="125" y="69"/>
                </a:lnTo>
                <a:lnTo>
                  <a:pt x="130" y="63"/>
                </a:lnTo>
                <a:lnTo>
                  <a:pt x="135" y="57"/>
                </a:lnTo>
                <a:lnTo>
                  <a:pt x="140" y="52"/>
                </a:lnTo>
                <a:lnTo>
                  <a:pt x="144" y="47"/>
                </a:lnTo>
                <a:lnTo>
                  <a:pt x="149" y="43"/>
                </a:lnTo>
                <a:lnTo>
                  <a:pt x="154" y="40"/>
                </a:lnTo>
                <a:lnTo>
                  <a:pt x="158" y="36"/>
                </a:lnTo>
                <a:lnTo>
                  <a:pt x="163" y="33"/>
                </a:lnTo>
                <a:lnTo>
                  <a:pt x="167" y="30"/>
                </a:lnTo>
                <a:lnTo>
                  <a:pt x="171" y="28"/>
                </a:lnTo>
                <a:lnTo>
                  <a:pt x="175" y="26"/>
                </a:lnTo>
                <a:lnTo>
                  <a:pt x="178" y="26"/>
                </a:lnTo>
                <a:lnTo>
                  <a:pt x="180" y="25"/>
                </a:lnTo>
                <a:lnTo>
                  <a:pt x="182" y="24"/>
                </a:lnTo>
                <a:lnTo>
                  <a:pt x="184" y="24"/>
                </a:lnTo>
                <a:lnTo>
                  <a:pt x="186" y="23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2" y="23"/>
                </a:lnTo>
                <a:lnTo>
                  <a:pt x="195" y="23"/>
                </a:lnTo>
                <a:lnTo>
                  <a:pt x="198" y="23"/>
                </a:lnTo>
                <a:lnTo>
                  <a:pt x="201" y="24"/>
                </a:lnTo>
                <a:lnTo>
                  <a:pt x="204" y="25"/>
                </a:lnTo>
                <a:lnTo>
                  <a:pt x="207" y="27"/>
                </a:lnTo>
                <a:lnTo>
                  <a:pt x="209" y="28"/>
                </a:lnTo>
                <a:lnTo>
                  <a:pt x="212" y="30"/>
                </a:lnTo>
                <a:lnTo>
                  <a:pt x="214" y="33"/>
                </a:lnTo>
                <a:lnTo>
                  <a:pt x="216" y="35"/>
                </a:lnTo>
                <a:lnTo>
                  <a:pt x="219" y="38"/>
                </a:lnTo>
                <a:lnTo>
                  <a:pt x="221" y="41"/>
                </a:lnTo>
                <a:lnTo>
                  <a:pt x="223" y="45"/>
                </a:lnTo>
                <a:lnTo>
                  <a:pt x="225" y="49"/>
                </a:lnTo>
                <a:lnTo>
                  <a:pt x="227" y="53"/>
                </a:lnTo>
                <a:lnTo>
                  <a:pt x="228" y="57"/>
                </a:lnTo>
                <a:lnTo>
                  <a:pt x="230" y="62"/>
                </a:lnTo>
                <a:lnTo>
                  <a:pt x="230" y="62"/>
                </a:lnTo>
                <a:lnTo>
                  <a:pt x="227" y="62"/>
                </a:lnTo>
                <a:lnTo>
                  <a:pt x="225" y="62"/>
                </a:lnTo>
                <a:lnTo>
                  <a:pt x="225" y="62"/>
                </a:lnTo>
                <a:lnTo>
                  <a:pt x="223" y="62"/>
                </a:lnTo>
                <a:lnTo>
                  <a:pt x="222" y="62"/>
                </a:lnTo>
                <a:lnTo>
                  <a:pt x="220" y="62"/>
                </a:lnTo>
                <a:lnTo>
                  <a:pt x="218" y="63"/>
                </a:lnTo>
                <a:lnTo>
                  <a:pt x="217" y="63"/>
                </a:lnTo>
                <a:lnTo>
                  <a:pt x="215" y="64"/>
                </a:lnTo>
                <a:lnTo>
                  <a:pt x="211" y="66"/>
                </a:lnTo>
                <a:lnTo>
                  <a:pt x="207" y="68"/>
                </a:lnTo>
                <a:lnTo>
                  <a:pt x="202" y="71"/>
                </a:lnTo>
                <a:lnTo>
                  <a:pt x="198" y="74"/>
                </a:lnTo>
                <a:lnTo>
                  <a:pt x="193" y="78"/>
                </a:lnTo>
                <a:lnTo>
                  <a:pt x="193" y="78"/>
                </a:lnTo>
                <a:lnTo>
                  <a:pt x="188" y="82"/>
                </a:lnTo>
                <a:lnTo>
                  <a:pt x="183" y="86"/>
                </a:lnTo>
                <a:lnTo>
                  <a:pt x="178" y="90"/>
                </a:lnTo>
                <a:lnTo>
                  <a:pt x="174" y="95"/>
                </a:lnTo>
                <a:lnTo>
                  <a:pt x="170" y="99"/>
                </a:lnTo>
                <a:lnTo>
                  <a:pt x="165" y="104"/>
                </a:lnTo>
                <a:lnTo>
                  <a:pt x="162" y="108"/>
                </a:lnTo>
                <a:lnTo>
                  <a:pt x="158" y="113"/>
                </a:lnTo>
                <a:lnTo>
                  <a:pt x="151" y="123"/>
                </a:lnTo>
                <a:lnTo>
                  <a:pt x="158" y="130"/>
                </a:lnTo>
                <a:lnTo>
                  <a:pt x="158" y="130"/>
                </a:lnTo>
                <a:lnTo>
                  <a:pt x="163" y="135"/>
                </a:lnTo>
                <a:lnTo>
                  <a:pt x="167" y="139"/>
                </a:lnTo>
                <a:lnTo>
                  <a:pt x="172" y="143"/>
                </a:lnTo>
                <a:lnTo>
                  <a:pt x="177" y="147"/>
                </a:lnTo>
                <a:lnTo>
                  <a:pt x="182" y="150"/>
                </a:lnTo>
                <a:lnTo>
                  <a:pt x="187" y="153"/>
                </a:lnTo>
                <a:lnTo>
                  <a:pt x="192" y="156"/>
                </a:lnTo>
                <a:lnTo>
                  <a:pt x="197" y="159"/>
                </a:lnTo>
                <a:lnTo>
                  <a:pt x="202" y="161"/>
                </a:lnTo>
                <a:lnTo>
                  <a:pt x="207" y="163"/>
                </a:lnTo>
                <a:lnTo>
                  <a:pt x="212" y="164"/>
                </a:lnTo>
                <a:lnTo>
                  <a:pt x="217" y="166"/>
                </a:lnTo>
                <a:lnTo>
                  <a:pt x="222" y="167"/>
                </a:lnTo>
                <a:lnTo>
                  <a:pt x="227" y="167"/>
                </a:lnTo>
                <a:lnTo>
                  <a:pt x="232" y="168"/>
                </a:lnTo>
                <a:lnTo>
                  <a:pt x="237" y="168"/>
                </a:lnTo>
                <a:lnTo>
                  <a:pt x="237" y="168"/>
                </a:lnTo>
                <a:lnTo>
                  <a:pt x="234" y="174"/>
                </a:lnTo>
                <a:lnTo>
                  <a:pt x="232" y="179"/>
                </a:lnTo>
                <a:lnTo>
                  <a:pt x="229" y="184"/>
                </a:lnTo>
                <a:lnTo>
                  <a:pt x="226" y="188"/>
                </a:lnTo>
                <a:lnTo>
                  <a:pt x="223" y="192"/>
                </a:lnTo>
                <a:lnTo>
                  <a:pt x="220" y="196"/>
                </a:lnTo>
                <a:lnTo>
                  <a:pt x="217" y="200"/>
                </a:lnTo>
                <a:lnTo>
                  <a:pt x="215" y="203"/>
                </a:lnTo>
                <a:lnTo>
                  <a:pt x="212" y="206"/>
                </a:lnTo>
                <a:lnTo>
                  <a:pt x="209" y="208"/>
                </a:lnTo>
                <a:lnTo>
                  <a:pt x="206" y="210"/>
                </a:lnTo>
                <a:lnTo>
                  <a:pt x="203" y="211"/>
                </a:lnTo>
                <a:lnTo>
                  <a:pt x="200" y="213"/>
                </a:lnTo>
                <a:lnTo>
                  <a:pt x="197" y="213"/>
                </a:lnTo>
                <a:lnTo>
                  <a:pt x="194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88" y="214"/>
                </a:lnTo>
                <a:lnTo>
                  <a:pt x="185" y="214"/>
                </a:lnTo>
                <a:lnTo>
                  <a:pt x="182" y="213"/>
                </a:lnTo>
                <a:lnTo>
                  <a:pt x="179" y="212"/>
                </a:lnTo>
                <a:lnTo>
                  <a:pt x="175" y="210"/>
                </a:lnTo>
                <a:lnTo>
                  <a:pt x="172" y="209"/>
                </a:lnTo>
                <a:lnTo>
                  <a:pt x="168" y="207"/>
                </a:lnTo>
                <a:lnTo>
                  <a:pt x="164" y="204"/>
                </a:lnTo>
                <a:lnTo>
                  <a:pt x="160" y="202"/>
                </a:lnTo>
                <a:lnTo>
                  <a:pt x="156" y="199"/>
                </a:lnTo>
                <a:lnTo>
                  <a:pt x="152" y="196"/>
                </a:lnTo>
                <a:lnTo>
                  <a:pt x="147" y="192"/>
                </a:lnTo>
                <a:lnTo>
                  <a:pt x="143" y="188"/>
                </a:lnTo>
                <a:lnTo>
                  <a:pt x="138" y="184"/>
                </a:lnTo>
                <a:lnTo>
                  <a:pt x="133" y="180"/>
                </a:lnTo>
                <a:lnTo>
                  <a:pt x="128" y="175"/>
                </a:lnTo>
                <a:lnTo>
                  <a:pt x="117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74" name="path"/>
          <p:cNvSpPr/>
          <p:nvPr/>
        </p:nvSpPr>
        <p:spPr>
          <a:xfrm>
            <a:off x="5612891" y="4654296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9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7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7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0" y="165"/>
                </a:lnTo>
                <a:lnTo>
                  <a:pt x="116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7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75" name="path"/>
          <p:cNvSpPr/>
          <p:nvPr/>
        </p:nvSpPr>
        <p:spPr>
          <a:xfrm>
            <a:off x="5035295" y="4654296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9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9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7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7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0" y="165"/>
                </a:lnTo>
                <a:lnTo>
                  <a:pt x="116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7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76" name="path"/>
          <p:cNvSpPr/>
          <p:nvPr/>
        </p:nvSpPr>
        <p:spPr>
          <a:xfrm>
            <a:off x="4274820" y="4654296"/>
            <a:ext cx="188975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5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2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5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8" y="180"/>
                </a:lnTo>
                <a:lnTo>
                  <a:pt x="15" y="177"/>
                </a:lnTo>
                <a:lnTo>
                  <a:pt x="12" y="175"/>
                </a:lnTo>
                <a:lnTo>
                  <a:pt x="9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0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7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7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0" y="165"/>
                </a:lnTo>
                <a:lnTo>
                  <a:pt x="115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4" y="100"/>
                </a:lnTo>
                <a:lnTo>
                  <a:pt x="172" y="93"/>
                </a:lnTo>
                <a:lnTo>
                  <a:pt x="178" y="86"/>
                </a:lnTo>
                <a:lnTo>
                  <a:pt x="178" y="86"/>
                </a:lnTo>
                <a:lnTo>
                  <a:pt x="185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7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8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77" name="path"/>
          <p:cNvSpPr/>
          <p:nvPr/>
        </p:nvSpPr>
        <p:spPr>
          <a:xfrm>
            <a:off x="3698748" y="4654296"/>
            <a:ext cx="188975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5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2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5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1" y="183"/>
                </a:lnTo>
                <a:lnTo>
                  <a:pt x="18" y="180"/>
                </a:lnTo>
                <a:lnTo>
                  <a:pt x="15" y="177"/>
                </a:lnTo>
                <a:lnTo>
                  <a:pt x="12" y="175"/>
                </a:lnTo>
                <a:lnTo>
                  <a:pt x="9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0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7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7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0" y="165"/>
                </a:lnTo>
                <a:lnTo>
                  <a:pt x="115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4" y="100"/>
                </a:lnTo>
                <a:lnTo>
                  <a:pt x="171" y="93"/>
                </a:lnTo>
                <a:lnTo>
                  <a:pt x="178" y="86"/>
                </a:lnTo>
                <a:lnTo>
                  <a:pt x="178" y="86"/>
                </a:lnTo>
                <a:lnTo>
                  <a:pt x="185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7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8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78" name="path"/>
          <p:cNvSpPr/>
          <p:nvPr/>
        </p:nvSpPr>
        <p:spPr>
          <a:xfrm>
            <a:off x="3121151" y="4654296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0"/>
                </a:lnTo>
                <a:lnTo>
                  <a:pt x="255" y="46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8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7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2"/>
                </a:lnTo>
                <a:lnTo>
                  <a:pt x="58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2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8" y="180"/>
                </a:lnTo>
                <a:lnTo>
                  <a:pt x="16" y="177"/>
                </a:lnTo>
                <a:lnTo>
                  <a:pt x="12" y="175"/>
                </a:lnTo>
                <a:lnTo>
                  <a:pt x="9" y="172"/>
                </a:lnTo>
                <a:lnTo>
                  <a:pt x="6" y="170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7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7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2"/>
                </a:lnTo>
                <a:lnTo>
                  <a:pt x="110" y="165"/>
                </a:lnTo>
                <a:lnTo>
                  <a:pt x="116" y="158"/>
                </a:lnTo>
                <a:lnTo>
                  <a:pt x="121" y="150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8" y="86"/>
                </a:lnTo>
                <a:lnTo>
                  <a:pt x="178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7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7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79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80" name="path"/>
          <p:cNvSpPr/>
          <p:nvPr/>
        </p:nvSpPr>
        <p:spPr>
          <a:xfrm>
            <a:off x="119634" y="3080766"/>
            <a:ext cx="1427988" cy="1370076"/>
          </a:xfrm>
          <a:custGeom>
            <a:avLst/>
            <a:gdLst/>
            <a:ahLst/>
            <a:cxnLst/>
            <a:rect l="0" t="0" r="0" b="0"/>
            <a:pathLst>
              <a:path w="2248" h="2157">
                <a:moveTo>
                  <a:pt x="0" y="0"/>
                </a:moveTo>
                <a:lnTo>
                  <a:pt x="1905" y="0"/>
                </a:lnTo>
                <a:lnTo>
                  <a:pt x="1905" y="0"/>
                </a:lnTo>
                <a:lnTo>
                  <a:pt x="2248" y="1078"/>
                </a:lnTo>
                <a:lnTo>
                  <a:pt x="1905" y="2157"/>
                </a:lnTo>
                <a:lnTo>
                  <a:pt x="1905" y="2157"/>
                </a:lnTo>
                <a:lnTo>
                  <a:pt x="0" y="21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81" name="path"/>
          <p:cNvSpPr/>
          <p:nvPr/>
        </p:nvSpPr>
        <p:spPr>
          <a:xfrm>
            <a:off x="119634" y="1509522"/>
            <a:ext cx="1427988" cy="1370076"/>
          </a:xfrm>
          <a:custGeom>
            <a:avLst/>
            <a:gdLst/>
            <a:ahLst/>
            <a:cxnLst/>
            <a:rect l="0" t="0" r="0" b="0"/>
            <a:pathLst>
              <a:path w="2248" h="2157">
                <a:moveTo>
                  <a:pt x="0" y="0"/>
                </a:moveTo>
                <a:lnTo>
                  <a:pt x="1905" y="0"/>
                </a:lnTo>
                <a:lnTo>
                  <a:pt x="1905" y="0"/>
                </a:lnTo>
                <a:lnTo>
                  <a:pt x="2248" y="1078"/>
                </a:lnTo>
                <a:lnTo>
                  <a:pt x="1905" y="2157"/>
                </a:lnTo>
                <a:lnTo>
                  <a:pt x="1905" y="2157"/>
                </a:lnTo>
                <a:lnTo>
                  <a:pt x="0" y="21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82" name="path"/>
          <p:cNvSpPr/>
          <p:nvPr/>
        </p:nvSpPr>
        <p:spPr>
          <a:xfrm>
            <a:off x="119634" y="4652010"/>
            <a:ext cx="1427988" cy="1370075"/>
          </a:xfrm>
          <a:custGeom>
            <a:avLst/>
            <a:gdLst/>
            <a:ahLst/>
            <a:cxnLst/>
            <a:rect l="0" t="0" r="0" b="0"/>
            <a:pathLst>
              <a:path w="2248" h="2157">
                <a:moveTo>
                  <a:pt x="0" y="0"/>
                </a:moveTo>
                <a:lnTo>
                  <a:pt x="1905" y="0"/>
                </a:lnTo>
                <a:lnTo>
                  <a:pt x="1905" y="0"/>
                </a:lnTo>
                <a:lnTo>
                  <a:pt x="2248" y="1078"/>
                </a:lnTo>
                <a:lnTo>
                  <a:pt x="1905" y="2157"/>
                </a:lnTo>
                <a:lnTo>
                  <a:pt x="1905" y="2157"/>
                </a:lnTo>
                <a:lnTo>
                  <a:pt x="0" y="21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83" name="textbox 2883"/>
          <p:cNvSpPr/>
          <p:nvPr/>
        </p:nvSpPr>
        <p:spPr>
          <a:xfrm>
            <a:off x="462934" y="255327"/>
            <a:ext cx="3153410" cy="5943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1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示例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定义性能范围和特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征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基于市场图谱和客户决策历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程</a:t>
            </a:r>
            <a:endParaRPr lang="en-US" altLang="en-US" sz="1800" dirty="0"/>
          </a:p>
        </p:txBody>
      </p:sp>
      <p:graphicFrame>
        <p:nvGraphicFramePr>
          <p:cNvPr id="2884" name="table 2884"/>
          <p:cNvGraphicFramePr>
            <a:graphicFrameLocks noGrp="1"/>
          </p:cNvGraphicFramePr>
          <p:nvPr/>
        </p:nvGraphicFramePr>
        <p:xfrm>
          <a:off x="110109" y="1499997"/>
          <a:ext cx="1219200" cy="1388745"/>
        </p:xfrm>
        <a:graphic>
          <a:graphicData uri="http://schemas.openxmlformats.org/drawingml/2006/table">
            <a:tbl>
              <a:tblPr/>
              <a:tblGrid>
                <a:gridCol w="1219200"/>
              </a:tblGrid>
              <a:tr h="13696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700" dirty="0"/>
                    </a:p>
                    <a:p>
                      <a:pPr marL="74930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基于需求</a:t>
                      </a:r>
                      <a:endParaRPr lang="en-US" altLang="en-US" sz="1100" dirty="0"/>
                    </a:p>
                    <a:p>
                      <a:pPr marL="74930" algn="l" rtl="0" eaLnBrk="0">
                        <a:lnSpc>
                          <a:spcPts val="1430"/>
                        </a:lnSpc>
                      </a:pP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客户细分</a:t>
                      </a:r>
                      <a:endParaRPr lang="en-US" altLang="en-US" sz="1100" dirty="0"/>
                    </a:p>
                    <a:p>
                      <a:pPr marL="76200" indent="-1270" algn="l" rtl="0" eaLnBrk="0">
                        <a:lnSpc>
                          <a:spcPct val="99000"/>
                        </a:lnSpc>
                        <a:spcBef>
                          <a:spcPts val="55"/>
                        </a:spcBef>
                      </a:pP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例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如，没有高性能 </a:t>
                      </a: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的空调解决方案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于冷却房屋的应 </a:t>
                      </a:r>
                      <a:r>
                        <a:rPr sz="110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用。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885" name="table 2885"/>
          <p:cNvGraphicFramePr>
            <a:graphicFrameLocks noGrp="1"/>
          </p:cNvGraphicFramePr>
          <p:nvPr/>
        </p:nvGraphicFramePr>
        <p:xfrm>
          <a:off x="110109" y="3071241"/>
          <a:ext cx="1219200" cy="1388745"/>
        </p:xfrm>
        <a:graphic>
          <a:graphicData uri="http://schemas.openxmlformats.org/drawingml/2006/table">
            <a:tbl>
              <a:tblPr/>
              <a:tblGrid>
                <a:gridCol w="1219200"/>
              </a:tblGrid>
              <a:tr h="13696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9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74930" algn="l" rtl="0" eaLnBrk="0">
                        <a:lnSpc>
                          <a:spcPct val="98000"/>
                        </a:lnSpc>
                      </a:pP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支付意愿</a:t>
                      </a:r>
                      <a:endParaRPr lang="en-US" altLang="en-US" sz="1100" dirty="0"/>
                    </a:p>
                    <a:p>
                      <a:pPr marL="75565" indent="-635" algn="l" rtl="0" eaLnBrk="0">
                        <a:lnSpc>
                          <a:spcPct val="99000"/>
                        </a:lnSpc>
                        <a:spcBef>
                          <a:spcPts val="30"/>
                        </a:spcBef>
                      </a:pP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如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：基本款无框设 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的车门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886" name="table 2886"/>
          <p:cNvGraphicFramePr>
            <a:graphicFrameLocks noGrp="1"/>
          </p:cNvGraphicFramePr>
          <p:nvPr/>
        </p:nvGraphicFramePr>
        <p:xfrm>
          <a:off x="110109" y="4642485"/>
          <a:ext cx="1219200" cy="1388744"/>
        </p:xfrm>
        <a:graphic>
          <a:graphicData uri="http://schemas.openxmlformats.org/drawingml/2006/table">
            <a:tbl>
              <a:tblPr/>
              <a:tblGrid>
                <a:gridCol w="1219200"/>
              </a:tblGrid>
              <a:tr h="136969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1000" dirty="0"/>
                    </a:p>
                    <a:p>
                      <a:pPr marL="83185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100" spc="-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区域</a:t>
                      </a:r>
                      <a:r>
                        <a:rPr sz="11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特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点</a:t>
                      </a:r>
                      <a:endParaRPr lang="en-US" altLang="en-US" sz="1100" dirty="0"/>
                    </a:p>
                    <a:p>
                      <a:pPr marL="74930" algn="l" rtl="0" eaLnBrk="0">
                        <a:lnSpc>
                          <a:spcPct val="98000"/>
                        </a:lnSpc>
                        <a:spcBef>
                          <a:spcPts val="20"/>
                        </a:spcBef>
                      </a:pP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如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美国的巡航系统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81915" algn="l" rtl="0" eaLnBrk="0">
                        <a:lnSpc>
                          <a:spcPts val="415"/>
                        </a:lnSpc>
                        <a:spcBef>
                          <a:spcPts val="5"/>
                        </a:spcBef>
                      </a:pP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887" name="textbox 2887"/>
          <p:cNvSpPr/>
          <p:nvPr/>
        </p:nvSpPr>
        <p:spPr>
          <a:xfrm>
            <a:off x="113066" y="1064979"/>
            <a:ext cx="7007859" cy="196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40"/>
              </a:lnSpc>
            </a:pPr>
            <a:r>
              <a:rPr sz="1100" spc="1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决策所需的</a:t>
            </a:r>
            <a:r>
              <a:rPr sz="11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输</a:t>
            </a:r>
            <a:r>
              <a:rPr sz="1100" spc="1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入因素</a:t>
            </a:r>
            <a:r>
              <a:rPr sz="1100" spc="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                </a:t>
            </a:r>
            <a:r>
              <a:rPr sz="1100" spc="1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sz="11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1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r>
              <a:rPr sz="1100" spc="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</a:t>
            </a:r>
            <a:r>
              <a:rPr sz="11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                </a:t>
            </a:r>
            <a:r>
              <a:rPr sz="1100" spc="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sz="1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1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r>
              <a:rPr sz="11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                        </a:t>
            </a:r>
            <a:r>
              <a:rPr sz="1100" spc="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sz="1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1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endParaRPr lang="en-US" altLang="en-US" sz="1100" dirty="0"/>
          </a:p>
        </p:txBody>
      </p:sp>
      <p:pic>
        <p:nvPicPr>
          <p:cNvPr id="2888" name="picture 288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6895945" y="1676433"/>
            <a:ext cx="1699547" cy="85666"/>
          </a:xfrm>
          <a:prstGeom prst="rect">
            <a:avLst/>
          </a:prstGeom>
        </p:spPr>
      </p:pic>
      <p:sp>
        <p:nvSpPr>
          <p:cNvPr id="2889" name="path"/>
          <p:cNvSpPr/>
          <p:nvPr/>
        </p:nvSpPr>
        <p:spPr>
          <a:xfrm>
            <a:off x="6856814" y="1637144"/>
            <a:ext cx="71458" cy="71490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5" y="50"/>
                </a:moveTo>
                <a:cubicBezTo>
                  <a:pt x="5" y="84"/>
                  <a:pt x="28" y="107"/>
                  <a:pt x="50" y="107"/>
                </a:cubicBezTo>
                <a:cubicBezTo>
                  <a:pt x="84" y="107"/>
                  <a:pt x="106" y="84"/>
                  <a:pt x="106" y="50"/>
                </a:cubicBezTo>
                <a:cubicBezTo>
                  <a:pt x="106" y="27"/>
                  <a:pt x="84" y="5"/>
                  <a:pt x="50" y="5"/>
                </a:cubicBezTo>
                <a:cubicBezTo>
                  <a:pt x="28" y="5"/>
                  <a:pt x="5" y="27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101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90" name="path"/>
          <p:cNvSpPr/>
          <p:nvPr/>
        </p:nvSpPr>
        <p:spPr>
          <a:xfrm>
            <a:off x="8556377" y="1637144"/>
            <a:ext cx="71116" cy="71490"/>
          </a:xfrm>
          <a:custGeom>
            <a:avLst/>
            <a:gdLst/>
            <a:ahLst/>
            <a:cxnLst/>
            <a:rect l="0" t="0" r="0" b="0"/>
            <a:pathLst>
              <a:path w="111" h="112">
                <a:moveTo>
                  <a:pt x="5" y="50"/>
                </a:moveTo>
                <a:cubicBezTo>
                  <a:pt x="5" y="84"/>
                  <a:pt x="27" y="107"/>
                  <a:pt x="50" y="107"/>
                </a:cubicBezTo>
                <a:cubicBezTo>
                  <a:pt x="83" y="107"/>
                  <a:pt x="106" y="84"/>
                  <a:pt x="106" y="50"/>
                </a:cubicBezTo>
                <a:cubicBezTo>
                  <a:pt x="106" y="27"/>
                  <a:pt x="83" y="5"/>
                  <a:pt x="50" y="5"/>
                </a:cubicBezTo>
                <a:cubicBezTo>
                  <a:pt x="27" y="5"/>
                  <a:pt x="5" y="27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101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891" name="picture 289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6896100" y="1524036"/>
            <a:ext cx="1704975" cy="342679"/>
          </a:xfrm>
          <a:prstGeom prst="rect">
            <a:avLst/>
          </a:prstGeom>
        </p:spPr>
      </p:pic>
      <p:pic>
        <p:nvPicPr>
          <p:cNvPr id="2892" name="picture 289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4936301" y="1676433"/>
            <a:ext cx="1697845" cy="85666"/>
          </a:xfrm>
          <a:prstGeom prst="rect">
            <a:avLst/>
          </a:prstGeom>
        </p:spPr>
      </p:pic>
      <p:sp>
        <p:nvSpPr>
          <p:cNvPr id="2893" name="rect"/>
          <p:cNvSpPr/>
          <p:nvPr/>
        </p:nvSpPr>
        <p:spPr>
          <a:xfrm>
            <a:off x="6595060" y="1637144"/>
            <a:ext cx="71442" cy="71490"/>
          </a:xfrm>
          <a:prstGeom prst="rect">
            <a:avLst/>
          </a:prstGeom>
          <a:solidFill>
            <a:srgbClr val="002960">
              <a:alpha val="94509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94" name="path"/>
          <p:cNvSpPr/>
          <p:nvPr/>
        </p:nvSpPr>
        <p:spPr>
          <a:xfrm>
            <a:off x="4896886" y="1637144"/>
            <a:ext cx="71397" cy="71490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5" y="50"/>
                </a:moveTo>
                <a:cubicBezTo>
                  <a:pt x="5" y="84"/>
                  <a:pt x="27" y="107"/>
                  <a:pt x="50" y="107"/>
                </a:cubicBezTo>
                <a:cubicBezTo>
                  <a:pt x="84" y="107"/>
                  <a:pt x="106" y="84"/>
                  <a:pt x="106" y="50"/>
                </a:cubicBezTo>
                <a:cubicBezTo>
                  <a:pt x="106" y="27"/>
                  <a:pt x="84" y="5"/>
                  <a:pt x="50" y="5"/>
                </a:cubicBezTo>
                <a:cubicBezTo>
                  <a:pt x="27" y="5"/>
                  <a:pt x="5" y="27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09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895" name="picture 289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4934711" y="1524036"/>
            <a:ext cx="1704975" cy="342679"/>
          </a:xfrm>
          <a:prstGeom prst="rect">
            <a:avLst/>
          </a:prstGeom>
        </p:spPr>
      </p:pic>
      <p:sp>
        <p:nvSpPr>
          <p:cNvPr id="2896" name="textbox 2896"/>
          <p:cNvSpPr/>
          <p:nvPr/>
        </p:nvSpPr>
        <p:spPr>
          <a:xfrm>
            <a:off x="2946446" y="1450368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pic>
        <p:nvPicPr>
          <p:cNvPr id="2897" name="picture 289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2993201" y="1676433"/>
            <a:ext cx="1683690" cy="85666"/>
          </a:xfrm>
          <a:prstGeom prst="rect">
            <a:avLst/>
          </a:prstGeom>
        </p:spPr>
      </p:pic>
      <p:sp>
        <p:nvSpPr>
          <p:cNvPr id="2898" name="rect"/>
          <p:cNvSpPr/>
          <p:nvPr/>
        </p:nvSpPr>
        <p:spPr>
          <a:xfrm>
            <a:off x="4637804" y="1637144"/>
            <a:ext cx="71062" cy="71490"/>
          </a:xfrm>
          <a:prstGeom prst="rect">
            <a:avLst/>
          </a:prstGeom>
          <a:solidFill>
            <a:srgbClr val="002960">
              <a:alpha val="96078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99" name="path"/>
          <p:cNvSpPr/>
          <p:nvPr/>
        </p:nvSpPr>
        <p:spPr>
          <a:xfrm>
            <a:off x="2953786" y="1637144"/>
            <a:ext cx="71397" cy="71490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5" y="50"/>
                </a:moveTo>
                <a:cubicBezTo>
                  <a:pt x="5" y="84"/>
                  <a:pt x="27" y="107"/>
                  <a:pt x="50" y="107"/>
                </a:cubicBezTo>
                <a:cubicBezTo>
                  <a:pt x="84" y="107"/>
                  <a:pt x="106" y="84"/>
                  <a:pt x="106" y="50"/>
                </a:cubicBezTo>
                <a:cubicBezTo>
                  <a:pt x="106" y="27"/>
                  <a:pt x="84" y="5"/>
                  <a:pt x="50" y="5"/>
                </a:cubicBezTo>
                <a:cubicBezTo>
                  <a:pt x="27" y="5"/>
                  <a:pt x="5" y="27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09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900" name="picture 290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2991611" y="1524036"/>
            <a:ext cx="1685925" cy="342679"/>
          </a:xfrm>
          <a:prstGeom prst="rect">
            <a:avLst/>
          </a:prstGeom>
        </p:spPr>
      </p:pic>
      <p:pic>
        <p:nvPicPr>
          <p:cNvPr id="2901" name="picture 29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6895945" y="2362233"/>
            <a:ext cx="1699547" cy="106936"/>
          </a:xfrm>
          <a:prstGeom prst="rect">
            <a:avLst/>
          </a:prstGeom>
        </p:spPr>
      </p:pic>
      <p:sp>
        <p:nvSpPr>
          <p:cNvPr id="2902" name="path"/>
          <p:cNvSpPr/>
          <p:nvPr/>
        </p:nvSpPr>
        <p:spPr>
          <a:xfrm>
            <a:off x="6856814" y="2322944"/>
            <a:ext cx="71458" cy="71490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5" y="50"/>
                </a:moveTo>
                <a:cubicBezTo>
                  <a:pt x="5" y="84"/>
                  <a:pt x="28" y="107"/>
                  <a:pt x="50" y="107"/>
                </a:cubicBezTo>
                <a:cubicBezTo>
                  <a:pt x="84" y="107"/>
                  <a:pt x="106" y="84"/>
                  <a:pt x="106" y="50"/>
                </a:cubicBezTo>
                <a:cubicBezTo>
                  <a:pt x="106" y="27"/>
                  <a:pt x="84" y="5"/>
                  <a:pt x="50" y="5"/>
                </a:cubicBezTo>
                <a:cubicBezTo>
                  <a:pt x="28" y="5"/>
                  <a:pt x="5" y="27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101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03" name="path"/>
          <p:cNvSpPr/>
          <p:nvPr/>
        </p:nvSpPr>
        <p:spPr>
          <a:xfrm>
            <a:off x="8556377" y="2322944"/>
            <a:ext cx="71116" cy="71490"/>
          </a:xfrm>
          <a:custGeom>
            <a:avLst/>
            <a:gdLst/>
            <a:ahLst/>
            <a:cxnLst/>
            <a:rect l="0" t="0" r="0" b="0"/>
            <a:pathLst>
              <a:path w="111" h="112">
                <a:moveTo>
                  <a:pt x="5" y="50"/>
                </a:moveTo>
                <a:cubicBezTo>
                  <a:pt x="5" y="84"/>
                  <a:pt x="27" y="107"/>
                  <a:pt x="50" y="107"/>
                </a:cubicBezTo>
                <a:cubicBezTo>
                  <a:pt x="83" y="107"/>
                  <a:pt x="106" y="84"/>
                  <a:pt x="106" y="50"/>
                </a:cubicBezTo>
                <a:cubicBezTo>
                  <a:pt x="106" y="27"/>
                  <a:pt x="83" y="5"/>
                  <a:pt x="50" y="5"/>
                </a:cubicBezTo>
                <a:cubicBezTo>
                  <a:pt x="27" y="5"/>
                  <a:pt x="5" y="27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101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904" name="picture 29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6896100" y="2224012"/>
            <a:ext cx="1704975" cy="335899"/>
          </a:xfrm>
          <a:prstGeom prst="rect">
            <a:avLst/>
          </a:prstGeom>
        </p:spPr>
      </p:pic>
      <p:pic>
        <p:nvPicPr>
          <p:cNvPr id="2905" name="picture 290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4936301" y="2362233"/>
            <a:ext cx="1697845" cy="106936"/>
          </a:xfrm>
          <a:prstGeom prst="rect">
            <a:avLst/>
          </a:prstGeom>
        </p:spPr>
      </p:pic>
      <p:sp>
        <p:nvSpPr>
          <p:cNvPr id="2906" name="rect"/>
          <p:cNvSpPr/>
          <p:nvPr/>
        </p:nvSpPr>
        <p:spPr>
          <a:xfrm>
            <a:off x="6595060" y="2322944"/>
            <a:ext cx="71442" cy="71490"/>
          </a:xfrm>
          <a:prstGeom prst="rect">
            <a:avLst/>
          </a:prstGeom>
          <a:solidFill>
            <a:srgbClr val="002960">
              <a:alpha val="94509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07" name="path"/>
          <p:cNvSpPr/>
          <p:nvPr/>
        </p:nvSpPr>
        <p:spPr>
          <a:xfrm>
            <a:off x="4896886" y="2322944"/>
            <a:ext cx="71397" cy="71490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5" y="50"/>
                </a:moveTo>
                <a:cubicBezTo>
                  <a:pt x="5" y="84"/>
                  <a:pt x="27" y="107"/>
                  <a:pt x="50" y="107"/>
                </a:cubicBezTo>
                <a:cubicBezTo>
                  <a:pt x="84" y="107"/>
                  <a:pt x="106" y="84"/>
                  <a:pt x="106" y="50"/>
                </a:cubicBezTo>
                <a:cubicBezTo>
                  <a:pt x="106" y="27"/>
                  <a:pt x="84" y="5"/>
                  <a:pt x="50" y="5"/>
                </a:cubicBezTo>
                <a:cubicBezTo>
                  <a:pt x="27" y="5"/>
                  <a:pt x="5" y="27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09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908" name="picture 290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4934711" y="2224012"/>
            <a:ext cx="1704975" cy="335899"/>
          </a:xfrm>
          <a:prstGeom prst="rect">
            <a:avLst/>
          </a:prstGeom>
        </p:spPr>
      </p:pic>
      <p:sp>
        <p:nvSpPr>
          <p:cNvPr id="2909" name="textbox 2909"/>
          <p:cNvSpPr/>
          <p:nvPr/>
        </p:nvSpPr>
        <p:spPr>
          <a:xfrm>
            <a:off x="2946446" y="2136168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pic>
        <p:nvPicPr>
          <p:cNvPr id="2910" name="picture 291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2993201" y="2362233"/>
            <a:ext cx="1683690" cy="106936"/>
          </a:xfrm>
          <a:prstGeom prst="rect">
            <a:avLst/>
          </a:prstGeom>
        </p:spPr>
      </p:pic>
      <p:sp>
        <p:nvSpPr>
          <p:cNvPr id="2911" name="rect"/>
          <p:cNvSpPr/>
          <p:nvPr/>
        </p:nvSpPr>
        <p:spPr>
          <a:xfrm>
            <a:off x="4637804" y="2322944"/>
            <a:ext cx="71062" cy="71490"/>
          </a:xfrm>
          <a:prstGeom prst="rect">
            <a:avLst/>
          </a:prstGeom>
          <a:solidFill>
            <a:srgbClr val="002960">
              <a:alpha val="96078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12" name="path"/>
          <p:cNvSpPr/>
          <p:nvPr/>
        </p:nvSpPr>
        <p:spPr>
          <a:xfrm>
            <a:off x="3033784" y="2266839"/>
            <a:ext cx="272057" cy="249930"/>
          </a:xfrm>
          <a:custGeom>
            <a:avLst/>
            <a:gdLst/>
            <a:ahLst/>
            <a:cxnLst/>
            <a:rect l="0" t="0" r="0" b="0"/>
            <a:pathLst>
              <a:path w="428" h="393">
                <a:moveTo>
                  <a:pt x="5" y="388"/>
                </a:moveTo>
                <a:moveTo>
                  <a:pt x="5" y="388"/>
                </a:moveTo>
                <a:lnTo>
                  <a:pt x="208" y="388"/>
                </a:lnTo>
                <a:lnTo>
                  <a:pt x="208" y="5"/>
                </a:lnTo>
                <a:lnTo>
                  <a:pt x="5" y="5"/>
                </a:lnTo>
                <a:lnTo>
                  <a:pt x="5" y="388"/>
                </a:lnTo>
                <a:close/>
              </a:path>
              <a:path w="428" h="393">
                <a:moveTo>
                  <a:pt x="208" y="388"/>
                </a:moveTo>
                <a:moveTo>
                  <a:pt x="208" y="388"/>
                </a:moveTo>
                <a:lnTo>
                  <a:pt x="422" y="388"/>
                </a:lnTo>
                <a:lnTo>
                  <a:pt x="422" y="5"/>
                </a:lnTo>
                <a:lnTo>
                  <a:pt x="208" y="5"/>
                </a:lnTo>
                <a:lnTo>
                  <a:pt x="208" y="388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13" name="path"/>
          <p:cNvSpPr/>
          <p:nvPr/>
        </p:nvSpPr>
        <p:spPr>
          <a:xfrm>
            <a:off x="2953786" y="2322944"/>
            <a:ext cx="71397" cy="71490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5" y="50"/>
                </a:moveTo>
                <a:cubicBezTo>
                  <a:pt x="5" y="84"/>
                  <a:pt x="27" y="107"/>
                  <a:pt x="50" y="107"/>
                </a:cubicBezTo>
                <a:cubicBezTo>
                  <a:pt x="84" y="107"/>
                  <a:pt x="106" y="84"/>
                  <a:pt x="106" y="50"/>
                </a:cubicBezTo>
                <a:cubicBezTo>
                  <a:pt x="106" y="27"/>
                  <a:pt x="84" y="5"/>
                  <a:pt x="50" y="5"/>
                </a:cubicBezTo>
                <a:cubicBezTo>
                  <a:pt x="27" y="5"/>
                  <a:pt x="5" y="27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09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914" name="picture 291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2991611" y="2224012"/>
            <a:ext cx="1685925" cy="335899"/>
          </a:xfrm>
          <a:prstGeom prst="rect">
            <a:avLst/>
          </a:prstGeom>
        </p:spPr>
      </p:pic>
      <p:sp>
        <p:nvSpPr>
          <p:cNvPr id="2915" name="textbox 2915"/>
          <p:cNvSpPr/>
          <p:nvPr/>
        </p:nvSpPr>
        <p:spPr>
          <a:xfrm>
            <a:off x="2946446" y="2831747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2916" name="rect"/>
          <p:cNvSpPr/>
          <p:nvPr/>
        </p:nvSpPr>
        <p:spPr>
          <a:xfrm>
            <a:off x="2993201" y="3062209"/>
            <a:ext cx="7109" cy="100157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917" name="picture 291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2993201" y="3062209"/>
            <a:ext cx="1683690" cy="7087"/>
          </a:xfrm>
          <a:prstGeom prst="rect">
            <a:avLst/>
          </a:prstGeom>
        </p:spPr>
      </p:pic>
      <p:sp>
        <p:nvSpPr>
          <p:cNvPr id="2918" name="rect"/>
          <p:cNvSpPr/>
          <p:nvPr/>
        </p:nvSpPr>
        <p:spPr>
          <a:xfrm>
            <a:off x="4637804" y="3022920"/>
            <a:ext cx="71062" cy="71490"/>
          </a:xfrm>
          <a:prstGeom prst="rect">
            <a:avLst/>
          </a:prstGeom>
          <a:solidFill>
            <a:srgbClr val="002960">
              <a:alpha val="94509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19" name="path"/>
          <p:cNvSpPr/>
          <p:nvPr/>
        </p:nvSpPr>
        <p:spPr>
          <a:xfrm>
            <a:off x="2953786" y="3022920"/>
            <a:ext cx="71397" cy="71490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5" y="50"/>
                </a:moveTo>
                <a:cubicBezTo>
                  <a:pt x="5" y="84"/>
                  <a:pt x="27" y="107"/>
                  <a:pt x="50" y="107"/>
                </a:cubicBezTo>
                <a:cubicBezTo>
                  <a:pt x="84" y="107"/>
                  <a:pt x="106" y="84"/>
                  <a:pt x="106" y="50"/>
                </a:cubicBezTo>
                <a:cubicBezTo>
                  <a:pt x="106" y="28"/>
                  <a:pt x="84" y="5"/>
                  <a:pt x="50" y="5"/>
                </a:cubicBezTo>
                <a:cubicBezTo>
                  <a:pt x="27" y="5"/>
                  <a:pt x="5" y="28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09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20" name="path"/>
          <p:cNvSpPr/>
          <p:nvPr/>
        </p:nvSpPr>
        <p:spPr>
          <a:xfrm>
            <a:off x="2991611" y="3052381"/>
            <a:ext cx="1685925" cy="9525"/>
          </a:xfrm>
          <a:custGeom>
            <a:avLst/>
            <a:gdLst/>
            <a:ahLst/>
            <a:cxnLst/>
            <a:rect l="0" t="0" r="0" b="0"/>
            <a:pathLst>
              <a:path w="2655" h="15">
                <a:moveTo>
                  <a:pt x="0" y="7"/>
                </a:moveTo>
                <a:lnTo>
                  <a:pt x="2655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92" name="group 592"/>
          <p:cNvGrpSpPr/>
          <p:nvPr/>
        </p:nvGrpSpPr>
        <p:grpSpPr>
          <a:xfrm rot="21600000">
            <a:off x="3033784" y="2967118"/>
            <a:ext cx="1585032" cy="249930"/>
            <a:chOff x="0" y="0"/>
            <a:chExt cx="1585032" cy="249930"/>
          </a:xfrm>
        </p:grpSpPr>
        <p:sp>
          <p:nvSpPr>
            <p:cNvPr id="2921" name="path"/>
            <p:cNvSpPr/>
            <p:nvPr/>
          </p:nvSpPr>
          <p:spPr>
            <a:xfrm>
              <a:off x="0" y="0"/>
              <a:ext cx="164541" cy="249930"/>
            </a:xfrm>
            <a:custGeom>
              <a:avLst/>
              <a:gdLst/>
              <a:ahLst/>
              <a:cxnLst/>
              <a:rect l="0" t="0" r="0" b="0"/>
              <a:pathLst>
                <a:path w="259" h="393">
                  <a:moveTo>
                    <a:pt x="5" y="388"/>
                  </a:moveTo>
                  <a:lnTo>
                    <a:pt x="129" y="388"/>
                  </a:lnTo>
                  <a:lnTo>
                    <a:pt x="129" y="5"/>
                  </a:lnTo>
                  <a:lnTo>
                    <a:pt x="5" y="5"/>
                  </a:lnTo>
                  <a:lnTo>
                    <a:pt x="5" y="388"/>
                  </a:lnTo>
                  <a:close/>
                  <a:moveTo>
                    <a:pt x="129" y="388"/>
                  </a:moveTo>
                  <a:lnTo>
                    <a:pt x="253" y="388"/>
                  </a:lnTo>
                  <a:lnTo>
                    <a:pt x="253" y="5"/>
                  </a:lnTo>
                  <a:lnTo>
                    <a:pt x="129" y="5"/>
                  </a:lnTo>
                  <a:lnTo>
                    <a:pt x="129" y="388"/>
                  </a:lnTo>
                  <a:close/>
                </a:path>
              </a:pathLst>
            </a:custGeom>
            <a:noFill/>
            <a:ln w="710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22" name="path"/>
            <p:cNvSpPr/>
            <p:nvPr/>
          </p:nvSpPr>
          <p:spPr>
            <a:xfrm>
              <a:off x="157414" y="0"/>
              <a:ext cx="644199" cy="249930"/>
            </a:xfrm>
            <a:custGeom>
              <a:avLst/>
              <a:gdLst/>
              <a:ahLst/>
              <a:cxnLst/>
              <a:rect l="0" t="0" r="0" b="0"/>
              <a:pathLst>
                <a:path w="1014" h="393">
                  <a:moveTo>
                    <a:pt x="5" y="388"/>
                  </a:moveTo>
                  <a:lnTo>
                    <a:pt x="129" y="388"/>
                  </a:lnTo>
                  <a:lnTo>
                    <a:pt x="129" y="5"/>
                  </a:lnTo>
                  <a:lnTo>
                    <a:pt x="5" y="5"/>
                  </a:lnTo>
                  <a:lnTo>
                    <a:pt x="5" y="388"/>
                  </a:lnTo>
                  <a:close/>
                  <a:moveTo>
                    <a:pt x="129" y="388"/>
                  </a:moveTo>
                  <a:lnTo>
                    <a:pt x="253" y="388"/>
                  </a:lnTo>
                  <a:lnTo>
                    <a:pt x="253" y="5"/>
                  </a:lnTo>
                  <a:lnTo>
                    <a:pt x="129" y="5"/>
                  </a:lnTo>
                  <a:lnTo>
                    <a:pt x="129" y="388"/>
                  </a:lnTo>
                  <a:close/>
                  <a:moveTo>
                    <a:pt x="253" y="388"/>
                  </a:moveTo>
                  <a:lnTo>
                    <a:pt x="377" y="388"/>
                  </a:lnTo>
                  <a:lnTo>
                    <a:pt x="377" y="5"/>
                  </a:lnTo>
                  <a:lnTo>
                    <a:pt x="253" y="5"/>
                  </a:lnTo>
                  <a:lnTo>
                    <a:pt x="253" y="388"/>
                  </a:lnTo>
                  <a:close/>
                  <a:moveTo>
                    <a:pt x="377" y="388"/>
                  </a:moveTo>
                  <a:lnTo>
                    <a:pt x="501" y="388"/>
                  </a:lnTo>
                  <a:lnTo>
                    <a:pt x="501" y="5"/>
                  </a:lnTo>
                  <a:lnTo>
                    <a:pt x="377" y="5"/>
                  </a:lnTo>
                  <a:lnTo>
                    <a:pt x="377" y="388"/>
                  </a:lnTo>
                  <a:close/>
                  <a:moveTo>
                    <a:pt x="501" y="388"/>
                  </a:moveTo>
                  <a:lnTo>
                    <a:pt x="625" y="388"/>
                  </a:lnTo>
                  <a:lnTo>
                    <a:pt x="625" y="5"/>
                  </a:lnTo>
                  <a:lnTo>
                    <a:pt x="501" y="5"/>
                  </a:lnTo>
                  <a:lnTo>
                    <a:pt x="501" y="388"/>
                  </a:lnTo>
                  <a:close/>
                  <a:moveTo>
                    <a:pt x="625" y="388"/>
                  </a:moveTo>
                  <a:lnTo>
                    <a:pt x="749" y="388"/>
                  </a:lnTo>
                  <a:lnTo>
                    <a:pt x="749" y="5"/>
                  </a:lnTo>
                  <a:lnTo>
                    <a:pt x="625" y="5"/>
                  </a:lnTo>
                  <a:lnTo>
                    <a:pt x="625" y="388"/>
                  </a:lnTo>
                  <a:close/>
                  <a:moveTo>
                    <a:pt x="749" y="388"/>
                  </a:moveTo>
                  <a:lnTo>
                    <a:pt x="873" y="388"/>
                  </a:lnTo>
                  <a:lnTo>
                    <a:pt x="873" y="5"/>
                  </a:lnTo>
                  <a:lnTo>
                    <a:pt x="749" y="5"/>
                  </a:lnTo>
                  <a:lnTo>
                    <a:pt x="749" y="388"/>
                  </a:lnTo>
                  <a:close/>
                  <a:moveTo>
                    <a:pt x="873" y="388"/>
                  </a:moveTo>
                  <a:lnTo>
                    <a:pt x="1008" y="388"/>
                  </a:lnTo>
                  <a:lnTo>
                    <a:pt x="1008" y="5"/>
                  </a:lnTo>
                  <a:lnTo>
                    <a:pt x="873" y="5"/>
                  </a:lnTo>
                  <a:lnTo>
                    <a:pt x="873" y="388"/>
                  </a:lnTo>
                  <a:close/>
                </a:path>
              </a:pathLst>
            </a:custGeom>
            <a:noFill/>
            <a:ln w="7107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23" name="path"/>
            <p:cNvSpPr/>
            <p:nvPr/>
          </p:nvSpPr>
          <p:spPr>
            <a:xfrm>
              <a:off x="794480" y="0"/>
              <a:ext cx="790551" cy="249930"/>
            </a:xfrm>
            <a:custGeom>
              <a:avLst/>
              <a:gdLst/>
              <a:ahLst/>
              <a:cxnLst/>
              <a:rect l="0" t="0" r="0" b="0"/>
              <a:pathLst>
                <a:path w="1244" h="393">
                  <a:moveTo>
                    <a:pt x="5" y="388"/>
                  </a:moveTo>
                  <a:lnTo>
                    <a:pt x="129" y="388"/>
                  </a:lnTo>
                  <a:lnTo>
                    <a:pt x="129" y="5"/>
                  </a:lnTo>
                  <a:lnTo>
                    <a:pt x="5" y="5"/>
                  </a:lnTo>
                  <a:lnTo>
                    <a:pt x="5" y="388"/>
                  </a:lnTo>
                  <a:close/>
                  <a:moveTo>
                    <a:pt x="129" y="388"/>
                  </a:moveTo>
                  <a:lnTo>
                    <a:pt x="253" y="388"/>
                  </a:lnTo>
                  <a:lnTo>
                    <a:pt x="253" y="5"/>
                  </a:lnTo>
                  <a:lnTo>
                    <a:pt x="129" y="5"/>
                  </a:lnTo>
                  <a:lnTo>
                    <a:pt x="129" y="388"/>
                  </a:lnTo>
                  <a:close/>
                  <a:moveTo>
                    <a:pt x="253" y="388"/>
                  </a:moveTo>
                  <a:lnTo>
                    <a:pt x="377" y="388"/>
                  </a:lnTo>
                  <a:lnTo>
                    <a:pt x="377" y="5"/>
                  </a:lnTo>
                  <a:lnTo>
                    <a:pt x="253" y="5"/>
                  </a:lnTo>
                  <a:lnTo>
                    <a:pt x="253" y="388"/>
                  </a:lnTo>
                  <a:close/>
                  <a:moveTo>
                    <a:pt x="377" y="388"/>
                  </a:moveTo>
                  <a:lnTo>
                    <a:pt x="501" y="388"/>
                  </a:lnTo>
                  <a:lnTo>
                    <a:pt x="501" y="5"/>
                  </a:lnTo>
                  <a:lnTo>
                    <a:pt x="377" y="5"/>
                  </a:lnTo>
                  <a:lnTo>
                    <a:pt x="377" y="388"/>
                  </a:lnTo>
                  <a:close/>
                  <a:moveTo>
                    <a:pt x="501" y="388"/>
                  </a:moveTo>
                  <a:lnTo>
                    <a:pt x="625" y="388"/>
                  </a:lnTo>
                  <a:lnTo>
                    <a:pt x="625" y="5"/>
                  </a:lnTo>
                  <a:lnTo>
                    <a:pt x="501" y="5"/>
                  </a:lnTo>
                  <a:lnTo>
                    <a:pt x="501" y="388"/>
                  </a:lnTo>
                  <a:close/>
                  <a:moveTo>
                    <a:pt x="625" y="388"/>
                  </a:moveTo>
                  <a:lnTo>
                    <a:pt x="749" y="388"/>
                  </a:lnTo>
                  <a:lnTo>
                    <a:pt x="749" y="5"/>
                  </a:lnTo>
                  <a:lnTo>
                    <a:pt x="625" y="5"/>
                  </a:lnTo>
                  <a:lnTo>
                    <a:pt x="625" y="388"/>
                  </a:lnTo>
                  <a:close/>
                  <a:moveTo>
                    <a:pt x="749" y="388"/>
                  </a:moveTo>
                  <a:lnTo>
                    <a:pt x="873" y="388"/>
                  </a:lnTo>
                  <a:lnTo>
                    <a:pt x="873" y="5"/>
                  </a:lnTo>
                  <a:lnTo>
                    <a:pt x="749" y="5"/>
                  </a:lnTo>
                  <a:lnTo>
                    <a:pt x="749" y="388"/>
                  </a:lnTo>
                  <a:close/>
                  <a:moveTo>
                    <a:pt x="873" y="388"/>
                  </a:moveTo>
                  <a:lnTo>
                    <a:pt x="997" y="388"/>
                  </a:lnTo>
                  <a:lnTo>
                    <a:pt x="997" y="5"/>
                  </a:lnTo>
                  <a:lnTo>
                    <a:pt x="873" y="5"/>
                  </a:lnTo>
                  <a:lnTo>
                    <a:pt x="873" y="388"/>
                  </a:lnTo>
                  <a:close/>
                  <a:moveTo>
                    <a:pt x="997" y="388"/>
                  </a:moveTo>
                  <a:lnTo>
                    <a:pt x="1121" y="388"/>
                  </a:lnTo>
                  <a:lnTo>
                    <a:pt x="1121" y="5"/>
                  </a:lnTo>
                  <a:lnTo>
                    <a:pt x="997" y="5"/>
                  </a:lnTo>
                  <a:lnTo>
                    <a:pt x="997" y="388"/>
                  </a:lnTo>
                  <a:close/>
                  <a:moveTo>
                    <a:pt x="1121" y="388"/>
                  </a:moveTo>
                  <a:lnTo>
                    <a:pt x="1244" y="388"/>
                  </a:lnTo>
                  <a:moveTo>
                    <a:pt x="1244" y="5"/>
                  </a:moveTo>
                  <a:lnTo>
                    <a:pt x="1121" y="5"/>
                  </a:lnTo>
                  <a:lnTo>
                    <a:pt x="1121" y="388"/>
                  </a:lnTo>
                  <a:close/>
                </a:path>
              </a:pathLst>
            </a:custGeom>
            <a:noFill/>
            <a:ln w="710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924" name="picture 292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3023095" y="2916894"/>
            <a:ext cx="1599285" cy="342994"/>
          </a:xfrm>
          <a:prstGeom prst="rect">
            <a:avLst/>
          </a:prstGeom>
        </p:spPr>
      </p:pic>
      <p:sp>
        <p:nvSpPr>
          <p:cNvPr id="2925" name="rect"/>
          <p:cNvSpPr/>
          <p:nvPr/>
        </p:nvSpPr>
        <p:spPr>
          <a:xfrm>
            <a:off x="4936301" y="3062209"/>
            <a:ext cx="7109" cy="100157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926" name="picture 292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4936301" y="3062209"/>
            <a:ext cx="1697845" cy="7087"/>
          </a:xfrm>
          <a:prstGeom prst="rect">
            <a:avLst/>
          </a:prstGeom>
        </p:spPr>
      </p:pic>
      <p:sp>
        <p:nvSpPr>
          <p:cNvPr id="2927" name="path"/>
          <p:cNvSpPr/>
          <p:nvPr/>
        </p:nvSpPr>
        <p:spPr>
          <a:xfrm>
            <a:off x="6595060" y="3022920"/>
            <a:ext cx="71442" cy="71490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5" y="50"/>
                </a:moveTo>
                <a:cubicBezTo>
                  <a:pt x="5" y="84"/>
                  <a:pt x="28" y="107"/>
                  <a:pt x="50" y="107"/>
                </a:cubicBezTo>
                <a:cubicBezTo>
                  <a:pt x="84" y="107"/>
                  <a:pt x="106" y="84"/>
                  <a:pt x="106" y="50"/>
                </a:cubicBezTo>
                <a:cubicBezTo>
                  <a:pt x="106" y="28"/>
                  <a:pt x="84" y="5"/>
                  <a:pt x="50" y="5"/>
                </a:cubicBezTo>
                <a:cubicBezTo>
                  <a:pt x="28" y="5"/>
                  <a:pt x="5" y="28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09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28" name="path"/>
          <p:cNvSpPr/>
          <p:nvPr/>
        </p:nvSpPr>
        <p:spPr>
          <a:xfrm>
            <a:off x="4896886" y="3022920"/>
            <a:ext cx="71397" cy="71490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5" y="50"/>
                </a:moveTo>
                <a:cubicBezTo>
                  <a:pt x="5" y="84"/>
                  <a:pt x="27" y="107"/>
                  <a:pt x="50" y="107"/>
                </a:cubicBezTo>
                <a:cubicBezTo>
                  <a:pt x="84" y="107"/>
                  <a:pt x="106" y="84"/>
                  <a:pt x="106" y="50"/>
                </a:cubicBezTo>
                <a:cubicBezTo>
                  <a:pt x="106" y="28"/>
                  <a:pt x="84" y="5"/>
                  <a:pt x="50" y="5"/>
                </a:cubicBezTo>
                <a:cubicBezTo>
                  <a:pt x="27" y="5"/>
                  <a:pt x="5" y="28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09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29" name="path"/>
          <p:cNvSpPr/>
          <p:nvPr/>
        </p:nvSpPr>
        <p:spPr>
          <a:xfrm>
            <a:off x="4934711" y="3052381"/>
            <a:ext cx="1704975" cy="9525"/>
          </a:xfrm>
          <a:custGeom>
            <a:avLst/>
            <a:gdLst/>
            <a:ahLst/>
            <a:cxnLst/>
            <a:rect l="0" t="0" r="0" b="0"/>
            <a:pathLst>
              <a:path w="2685" h="15">
                <a:moveTo>
                  <a:pt x="0" y="7"/>
                </a:moveTo>
                <a:lnTo>
                  <a:pt x="2685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94" name="group 594"/>
          <p:cNvGrpSpPr/>
          <p:nvPr/>
        </p:nvGrpSpPr>
        <p:grpSpPr>
          <a:xfrm rot="21600000">
            <a:off x="4991114" y="2967118"/>
            <a:ext cx="1573090" cy="249930"/>
            <a:chOff x="0" y="0"/>
            <a:chExt cx="1573090" cy="249930"/>
          </a:xfrm>
        </p:grpSpPr>
        <p:sp>
          <p:nvSpPr>
            <p:cNvPr id="2930" name="path"/>
            <p:cNvSpPr/>
            <p:nvPr/>
          </p:nvSpPr>
          <p:spPr>
            <a:xfrm>
              <a:off x="0" y="0"/>
              <a:ext cx="1105763" cy="249930"/>
            </a:xfrm>
            <a:custGeom>
              <a:avLst/>
              <a:gdLst/>
              <a:ahLst/>
              <a:cxnLst/>
              <a:rect l="0" t="0" r="0" b="0"/>
              <a:pathLst>
                <a:path w="1741" h="393">
                  <a:moveTo>
                    <a:pt x="5" y="388"/>
                  </a:moveTo>
                  <a:lnTo>
                    <a:pt x="129" y="388"/>
                  </a:lnTo>
                  <a:lnTo>
                    <a:pt x="129" y="5"/>
                  </a:lnTo>
                  <a:lnTo>
                    <a:pt x="5" y="5"/>
                  </a:lnTo>
                  <a:lnTo>
                    <a:pt x="5" y="388"/>
                  </a:lnTo>
                  <a:close/>
                  <a:moveTo>
                    <a:pt x="129" y="388"/>
                  </a:moveTo>
                  <a:lnTo>
                    <a:pt x="252" y="388"/>
                  </a:lnTo>
                  <a:lnTo>
                    <a:pt x="252" y="5"/>
                  </a:lnTo>
                  <a:lnTo>
                    <a:pt x="129" y="5"/>
                  </a:lnTo>
                  <a:lnTo>
                    <a:pt x="129" y="388"/>
                  </a:lnTo>
                  <a:close/>
                  <a:moveTo>
                    <a:pt x="252" y="388"/>
                  </a:moveTo>
                  <a:lnTo>
                    <a:pt x="376" y="388"/>
                  </a:lnTo>
                  <a:lnTo>
                    <a:pt x="376" y="5"/>
                  </a:lnTo>
                  <a:lnTo>
                    <a:pt x="252" y="5"/>
                  </a:lnTo>
                  <a:lnTo>
                    <a:pt x="252" y="388"/>
                  </a:lnTo>
                  <a:close/>
                  <a:moveTo>
                    <a:pt x="376" y="388"/>
                  </a:moveTo>
                  <a:lnTo>
                    <a:pt x="499" y="388"/>
                  </a:lnTo>
                  <a:lnTo>
                    <a:pt x="499" y="5"/>
                  </a:lnTo>
                  <a:lnTo>
                    <a:pt x="376" y="5"/>
                  </a:lnTo>
                  <a:lnTo>
                    <a:pt x="376" y="388"/>
                  </a:lnTo>
                  <a:close/>
                  <a:moveTo>
                    <a:pt x="499" y="388"/>
                  </a:moveTo>
                  <a:lnTo>
                    <a:pt x="623" y="388"/>
                  </a:lnTo>
                  <a:lnTo>
                    <a:pt x="623" y="5"/>
                  </a:lnTo>
                  <a:lnTo>
                    <a:pt x="499" y="5"/>
                  </a:lnTo>
                  <a:lnTo>
                    <a:pt x="499" y="388"/>
                  </a:lnTo>
                  <a:close/>
                  <a:moveTo>
                    <a:pt x="623" y="388"/>
                  </a:moveTo>
                  <a:lnTo>
                    <a:pt x="747" y="388"/>
                  </a:lnTo>
                  <a:lnTo>
                    <a:pt x="747" y="5"/>
                  </a:lnTo>
                  <a:lnTo>
                    <a:pt x="623" y="5"/>
                  </a:lnTo>
                  <a:lnTo>
                    <a:pt x="623" y="388"/>
                  </a:lnTo>
                  <a:close/>
                  <a:moveTo>
                    <a:pt x="747" y="388"/>
                  </a:moveTo>
                  <a:lnTo>
                    <a:pt x="870" y="388"/>
                  </a:lnTo>
                  <a:lnTo>
                    <a:pt x="870" y="5"/>
                  </a:lnTo>
                  <a:lnTo>
                    <a:pt x="747" y="5"/>
                  </a:lnTo>
                  <a:lnTo>
                    <a:pt x="747" y="388"/>
                  </a:lnTo>
                  <a:close/>
                  <a:moveTo>
                    <a:pt x="870" y="388"/>
                  </a:moveTo>
                  <a:lnTo>
                    <a:pt x="994" y="388"/>
                  </a:lnTo>
                  <a:lnTo>
                    <a:pt x="994" y="5"/>
                  </a:lnTo>
                  <a:lnTo>
                    <a:pt x="870" y="5"/>
                  </a:lnTo>
                  <a:lnTo>
                    <a:pt x="870" y="388"/>
                  </a:lnTo>
                  <a:close/>
                  <a:moveTo>
                    <a:pt x="994" y="388"/>
                  </a:moveTo>
                  <a:lnTo>
                    <a:pt x="1117" y="388"/>
                  </a:lnTo>
                  <a:lnTo>
                    <a:pt x="1117" y="5"/>
                  </a:lnTo>
                  <a:lnTo>
                    <a:pt x="994" y="5"/>
                  </a:lnTo>
                  <a:lnTo>
                    <a:pt x="994" y="388"/>
                  </a:lnTo>
                  <a:close/>
                  <a:moveTo>
                    <a:pt x="1117" y="388"/>
                  </a:moveTo>
                  <a:lnTo>
                    <a:pt x="1241" y="388"/>
                  </a:lnTo>
                  <a:lnTo>
                    <a:pt x="1241" y="5"/>
                  </a:lnTo>
                  <a:lnTo>
                    <a:pt x="1117" y="5"/>
                  </a:lnTo>
                  <a:lnTo>
                    <a:pt x="1117" y="388"/>
                  </a:lnTo>
                  <a:close/>
                  <a:moveTo>
                    <a:pt x="1241" y="388"/>
                  </a:moveTo>
                  <a:lnTo>
                    <a:pt x="1365" y="388"/>
                  </a:lnTo>
                  <a:lnTo>
                    <a:pt x="1365" y="5"/>
                  </a:lnTo>
                  <a:lnTo>
                    <a:pt x="1241" y="5"/>
                  </a:lnTo>
                  <a:lnTo>
                    <a:pt x="1241" y="388"/>
                  </a:lnTo>
                  <a:close/>
                  <a:moveTo>
                    <a:pt x="1365" y="388"/>
                  </a:moveTo>
                  <a:lnTo>
                    <a:pt x="1488" y="388"/>
                  </a:lnTo>
                  <a:lnTo>
                    <a:pt x="1488" y="5"/>
                  </a:lnTo>
                  <a:lnTo>
                    <a:pt x="1365" y="5"/>
                  </a:lnTo>
                  <a:lnTo>
                    <a:pt x="1365" y="388"/>
                  </a:lnTo>
                  <a:close/>
                  <a:moveTo>
                    <a:pt x="1488" y="388"/>
                  </a:moveTo>
                  <a:lnTo>
                    <a:pt x="1612" y="388"/>
                  </a:lnTo>
                  <a:lnTo>
                    <a:pt x="1612" y="5"/>
                  </a:lnTo>
                  <a:lnTo>
                    <a:pt x="1488" y="5"/>
                  </a:lnTo>
                  <a:lnTo>
                    <a:pt x="1488" y="388"/>
                  </a:lnTo>
                  <a:close/>
                  <a:moveTo>
                    <a:pt x="1612" y="388"/>
                  </a:moveTo>
                  <a:lnTo>
                    <a:pt x="1735" y="388"/>
                  </a:lnTo>
                  <a:lnTo>
                    <a:pt x="1735" y="5"/>
                  </a:lnTo>
                  <a:lnTo>
                    <a:pt x="1612" y="5"/>
                  </a:lnTo>
                  <a:lnTo>
                    <a:pt x="1612" y="388"/>
                  </a:lnTo>
                  <a:close/>
                </a:path>
              </a:pathLst>
            </a:custGeom>
            <a:noFill/>
            <a:ln w="70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31" name="path"/>
            <p:cNvSpPr/>
            <p:nvPr/>
          </p:nvSpPr>
          <p:spPr>
            <a:xfrm>
              <a:off x="1098657" y="0"/>
              <a:ext cx="474432" cy="249930"/>
            </a:xfrm>
            <a:custGeom>
              <a:avLst/>
              <a:gdLst/>
              <a:ahLst/>
              <a:cxnLst/>
              <a:rect l="0" t="0" r="0" b="0"/>
              <a:pathLst>
                <a:path w="747" h="393">
                  <a:moveTo>
                    <a:pt x="5" y="388"/>
                  </a:moveTo>
                  <a:lnTo>
                    <a:pt x="129" y="388"/>
                  </a:lnTo>
                  <a:lnTo>
                    <a:pt x="129" y="5"/>
                  </a:lnTo>
                  <a:lnTo>
                    <a:pt x="5" y="5"/>
                  </a:lnTo>
                  <a:lnTo>
                    <a:pt x="5" y="388"/>
                  </a:lnTo>
                  <a:close/>
                  <a:moveTo>
                    <a:pt x="129" y="388"/>
                  </a:moveTo>
                  <a:lnTo>
                    <a:pt x="252" y="388"/>
                  </a:lnTo>
                  <a:lnTo>
                    <a:pt x="252" y="5"/>
                  </a:lnTo>
                  <a:lnTo>
                    <a:pt x="129" y="5"/>
                  </a:lnTo>
                  <a:lnTo>
                    <a:pt x="129" y="388"/>
                  </a:lnTo>
                  <a:close/>
                  <a:moveTo>
                    <a:pt x="252" y="388"/>
                  </a:moveTo>
                  <a:lnTo>
                    <a:pt x="376" y="388"/>
                  </a:lnTo>
                  <a:lnTo>
                    <a:pt x="376" y="5"/>
                  </a:lnTo>
                  <a:lnTo>
                    <a:pt x="252" y="5"/>
                  </a:lnTo>
                  <a:lnTo>
                    <a:pt x="252" y="388"/>
                  </a:lnTo>
                  <a:close/>
                  <a:moveTo>
                    <a:pt x="376" y="388"/>
                  </a:moveTo>
                  <a:lnTo>
                    <a:pt x="499" y="388"/>
                  </a:lnTo>
                  <a:lnTo>
                    <a:pt x="499" y="5"/>
                  </a:lnTo>
                  <a:lnTo>
                    <a:pt x="376" y="5"/>
                  </a:lnTo>
                  <a:lnTo>
                    <a:pt x="376" y="388"/>
                  </a:lnTo>
                  <a:close/>
                  <a:moveTo>
                    <a:pt x="500" y="388"/>
                  </a:moveTo>
                  <a:lnTo>
                    <a:pt x="623" y="388"/>
                  </a:lnTo>
                  <a:lnTo>
                    <a:pt x="623" y="5"/>
                  </a:lnTo>
                  <a:lnTo>
                    <a:pt x="500" y="5"/>
                  </a:lnTo>
                  <a:lnTo>
                    <a:pt x="500" y="388"/>
                  </a:lnTo>
                  <a:close/>
                  <a:moveTo>
                    <a:pt x="623" y="388"/>
                  </a:moveTo>
                  <a:lnTo>
                    <a:pt x="747" y="388"/>
                  </a:lnTo>
                  <a:moveTo>
                    <a:pt x="747" y="5"/>
                  </a:moveTo>
                  <a:lnTo>
                    <a:pt x="623" y="5"/>
                  </a:lnTo>
                  <a:lnTo>
                    <a:pt x="623" y="388"/>
                  </a:lnTo>
                  <a:close/>
                </a:path>
              </a:pathLst>
            </a:custGeom>
            <a:noFill/>
            <a:ln w="7096" cap="flat">
              <a:solidFill>
                <a:srgbClr val="91B0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932" name="picture 293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4980454" y="2916894"/>
            <a:ext cx="1587303" cy="342994"/>
          </a:xfrm>
          <a:prstGeom prst="rect">
            <a:avLst/>
          </a:prstGeom>
        </p:spPr>
      </p:pic>
      <p:sp>
        <p:nvSpPr>
          <p:cNvPr id="2933" name="rect"/>
          <p:cNvSpPr/>
          <p:nvPr/>
        </p:nvSpPr>
        <p:spPr>
          <a:xfrm>
            <a:off x="6895945" y="3062209"/>
            <a:ext cx="7115" cy="100157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934" name="picture 2934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6895945" y="3062209"/>
            <a:ext cx="1699547" cy="7087"/>
          </a:xfrm>
          <a:prstGeom prst="rect">
            <a:avLst/>
          </a:prstGeom>
        </p:spPr>
      </p:pic>
      <p:sp>
        <p:nvSpPr>
          <p:cNvPr id="2935" name="path"/>
          <p:cNvSpPr/>
          <p:nvPr/>
        </p:nvSpPr>
        <p:spPr>
          <a:xfrm>
            <a:off x="8556377" y="3022920"/>
            <a:ext cx="71116" cy="71490"/>
          </a:xfrm>
          <a:custGeom>
            <a:avLst/>
            <a:gdLst/>
            <a:ahLst/>
            <a:cxnLst/>
            <a:rect l="0" t="0" r="0" b="0"/>
            <a:pathLst>
              <a:path w="111" h="112">
                <a:moveTo>
                  <a:pt x="5" y="50"/>
                </a:moveTo>
                <a:cubicBezTo>
                  <a:pt x="5" y="84"/>
                  <a:pt x="27" y="107"/>
                  <a:pt x="50" y="107"/>
                </a:cubicBezTo>
                <a:cubicBezTo>
                  <a:pt x="83" y="107"/>
                  <a:pt x="106" y="84"/>
                  <a:pt x="106" y="50"/>
                </a:cubicBezTo>
                <a:cubicBezTo>
                  <a:pt x="106" y="28"/>
                  <a:pt x="83" y="5"/>
                  <a:pt x="50" y="5"/>
                </a:cubicBezTo>
                <a:cubicBezTo>
                  <a:pt x="27" y="5"/>
                  <a:pt x="5" y="28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101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36" name="path"/>
          <p:cNvSpPr/>
          <p:nvPr/>
        </p:nvSpPr>
        <p:spPr>
          <a:xfrm>
            <a:off x="6856814" y="3022920"/>
            <a:ext cx="71458" cy="71490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5" y="50"/>
                </a:moveTo>
                <a:cubicBezTo>
                  <a:pt x="5" y="84"/>
                  <a:pt x="28" y="107"/>
                  <a:pt x="50" y="107"/>
                </a:cubicBezTo>
                <a:cubicBezTo>
                  <a:pt x="84" y="107"/>
                  <a:pt x="106" y="84"/>
                  <a:pt x="106" y="50"/>
                </a:cubicBezTo>
                <a:cubicBezTo>
                  <a:pt x="106" y="28"/>
                  <a:pt x="84" y="5"/>
                  <a:pt x="50" y="5"/>
                </a:cubicBezTo>
                <a:cubicBezTo>
                  <a:pt x="28" y="5"/>
                  <a:pt x="5" y="28"/>
                  <a:pt x="5" y="50"/>
                </a:cubicBezTo>
              </a:path>
            </a:pathLst>
          </a:custGeom>
          <a:solidFill>
            <a:srgbClr val="002960">
              <a:alpha val="100000"/>
            </a:srgbClr>
          </a:solidFill>
          <a:ln w="7101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37" name="path"/>
          <p:cNvSpPr/>
          <p:nvPr/>
        </p:nvSpPr>
        <p:spPr>
          <a:xfrm>
            <a:off x="6896100" y="3052381"/>
            <a:ext cx="1704975" cy="9525"/>
          </a:xfrm>
          <a:custGeom>
            <a:avLst/>
            <a:gdLst/>
            <a:ahLst/>
            <a:cxnLst/>
            <a:rect l="0" t="0" r="0" b="0"/>
            <a:pathLst>
              <a:path w="2685" h="15">
                <a:moveTo>
                  <a:pt x="0" y="7"/>
                </a:moveTo>
                <a:lnTo>
                  <a:pt x="2685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96" name="group 596"/>
          <p:cNvGrpSpPr/>
          <p:nvPr/>
        </p:nvGrpSpPr>
        <p:grpSpPr>
          <a:xfrm rot="21600000">
            <a:off x="6948706" y="2967118"/>
            <a:ext cx="1569144" cy="249930"/>
            <a:chOff x="0" y="0"/>
            <a:chExt cx="1569144" cy="249930"/>
          </a:xfrm>
        </p:grpSpPr>
        <p:sp>
          <p:nvSpPr>
            <p:cNvPr id="2938" name="path"/>
            <p:cNvSpPr/>
            <p:nvPr/>
          </p:nvSpPr>
          <p:spPr>
            <a:xfrm>
              <a:off x="0" y="0"/>
              <a:ext cx="321714" cy="249930"/>
            </a:xfrm>
            <a:custGeom>
              <a:avLst/>
              <a:gdLst/>
              <a:ahLst/>
              <a:cxnLst/>
              <a:rect l="0" t="0" r="0" b="0"/>
              <a:pathLst>
                <a:path w="506" h="393">
                  <a:moveTo>
                    <a:pt x="5" y="388"/>
                  </a:moveTo>
                  <a:lnTo>
                    <a:pt x="129" y="388"/>
                  </a:lnTo>
                  <a:lnTo>
                    <a:pt x="129" y="5"/>
                  </a:lnTo>
                  <a:lnTo>
                    <a:pt x="5" y="5"/>
                  </a:lnTo>
                  <a:lnTo>
                    <a:pt x="5" y="388"/>
                  </a:lnTo>
                  <a:close/>
                  <a:moveTo>
                    <a:pt x="129" y="388"/>
                  </a:moveTo>
                  <a:lnTo>
                    <a:pt x="253" y="388"/>
                  </a:lnTo>
                  <a:lnTo>
                    <a:pt x="253" y="5"/>
                  </a:lnTo>
                  <a:lnTo>
                    <a:pt x="129" y="5"/>
                  </a:lnTo>
                  <a:lnTo>
                    <a:pt x="129" y="388"/>
                  </a:lnTo>
                  <a:close/>
                  <a:moveTo>
                    <a:pt x="253" y="388"/>
                  </a:moveTo>
                  <a:lnTo>
                    <a:pt x="377" y="388"/>
                  </a:lnTo>
                  <a:lnTo>
                    <a:pt x="377" y="5"/>
                  </a:lnTo>
                  <a:lnTo>
                    <a:pt x="253" y="5"/>
                  </a:lnTo>
                  <a:lnTo>
                    <a:pt x="253" y="388"/>
                  </a:lnTo>
                  <a:close/>
                  <a:moveTo>
                    <a:pt x="377" y="388"/>
                  </a:moveTo>
                  <a:lnTo>
                    <a:pt x="501" y="388"/>
                  </a:lnTo>
                  <a:lnTo>
                    <a:pt x="501" y="5"/>
                  </a:lnTo>
                  <a:lnTo>
                    <a:pt x="377" y="5"/>
                  </a:lnTo>
                  <a:lnTo>
                    <a:pt x="377" y="388"/>
                  </a:lnTo>
                  <a:close/>
                </a:path>
              </a:pathLst>
            </a:custGeom>
            <a:noFill/>
            <a:ln w="710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39" name="path"/>
            <p:cNvSpPr/>
            <p:nvPr/>
          </p:nvSpPr>
          <p:spPr>
            <a:xfrm>
              <a:off x="314593" y="0"/>
              <a:ext cx="864820" cy="249930"/>
            </a:xfrm>
            <a:custGeom>
              <a:avLst/>
              <a:gdLst/>
              <a:ahLst/>
              <a:cxnLst/>
              <a:rect l="0" t="0" r="0" b="0"/>
              <a:pathLst>
                <a:path w="1361" h="393">
                  <a:moveTo>
                    <a:pt x="5" y="388"/>
                  </a:moveTo>
                  <a:lnTo>
                    <a:pt x="129" y="388"/>
                  </a:lnTo>
                  <a:lnTo>
                    <a:pt x="129" y="5"/>
                  </a:lnTo>
                  <a:lnTo>
                    <a:pt x="5" y="5"/>
                  </a:lnTo>
                  <a:lnTo>
                    <a:pt x="5" y="388"/>
                  </a:lnTo>
                  <a:close/>
                  <a:moveTo>
                    <a:pt x="129" y="388"/>
                  </a:moveTo>
                  <a:lnTo>
                    <a:pt x="253" y="388"/>
                  </a:lnTo>
                  <a:lnTo>
                    <a:pt x="253" y="5"/>
                  </a:lnTo>
                  <a:lnTo>
                    <a:pt x="129" y="5"/>
                  </a:lnTo>
                  <a:lnTo>
                    <a:pt x="129" y="388"/>
                  </a:lnTo>
                  <a:close/>
                  <a:moveTo>
                    <a:pt x="253" y="388"/>
                  </a:moveTo>
                  <a:lnTo>
                    <a:pt x="377" y="388"/>
                  </a:lnTo>
                  <a:lnTo>
                    <a:pt x="377" y="5"/>
                  </a:lnTo>
                  <a:lnTo>
                    <a:pt x="253" y="5"/>
                  </a:lnTo>
                  <a:lnTo>
                    <a:pt x="253" y="388"/>
                  </a:lnTo>
                  <a:close/>
                  <a:moveTo>
                    <a:pt x="377" y="388"/>
                  </a:moveTo>
                  <a:lnTo>
                    <a:pt x="501" y="388"/>
                  </a:lnTo>
                  <a:lnTo>
                    <a:pt x="501" y="5"/>
                  </a:lnTo>
                  <a:lnTo>
                    <a:pt x="377" y="5"/>
                  </a:lnTo>
                  <a:lnTo>
                    <a:pt x="377" y="388"/>
                  </a:lnTo>
                  <a:close/>
                  <a:moveTo>
                    <a:pt x="501" y="388"/>
                  </a:moveTo>
                  <a:lnTo>
                    <a:pt x="624" y="388"/>
                  </a:lnTo>
                  <a:lnTo>
                    <a:pt x="624" y="5"/>
                  </a:lnTo>
                  <a:lnTo>
                    <a:pt x="501" y="5"/>
                  </a:lnTo>
                  <a:lnTo>
                    <a:pt x="501" y="388"/>
                  </a:lnTo>
                  <a:close/>
                  <a:moveTo>
                    <a:pt x="624" y="388"/>
                  </a:moveTo>
                  <a:lnTo>
                    <a:pt x="748" y="388"/>
                  </a:lnTo>
                  <a:lnTo>
                    <a:pt x="748" y="5"/>
                  </a:lnTo>
                  <a:lnTo>
                    <a:pt x="624" y="5"/>
                  </a:lnTo>
                  <a:lnTo>
                    <a:pt x="624" y="388"/>
                  </a:lnTo>
                  <a:close/>
                  <a:moveTo>
                    <a:pt x="748" y="388"/>
                  </a:moveTo>
                  <a:lnTo>
                    <a:pt x="860" y="388"/>
                  </a:lnTo>
                  <a:lnTo>
                    <a:pt x="860" y="5"/>
                  </a:lnTo>
                  <a:lnTo>
                    <a:pt x="748" y="5"/>
                  </a:lnTo>
                  <a:lnTo>
                    <a:pt x="748" y="388"/>
                  </a:lnTo>
                  <a:close/>
                  <a:moveTo>
                    <a:pt x="860" y="388"/>
                  </a:moveTo>
                  <a:lnTo>
                    <a:pt x="984" y="388"/>
                  </a:lnTo>
                  <a:lnTo>
                    <a:pt x="984" y="5"/>
                  </a:lnTo>
                  <a:lnTo>
                    <a:pt x="860" y="5"/>
                  </a:lnTo>
                  <a:lnTo>
                    <a:pt x="860" y="388"/>
                  </a:lnTo>
                  <a:close/>
                  <a:moveTo>
                    <a:pt x="984" y="388"/>
                  </a:moveTo>
                  <a:lnTo>
                    <a:pt x="1108" y="388"/>
                  </a:lnTo>
                  <a:lnTo>
                    <a:pt x="1108" y="5"/>
                  </a:lnTo>
                  <a:lnTo>
                    <a:pt x="984" y="5"/>
                  </a:lnTo>
                  <a:lnTo>
                    <a:pt x="984" y="388"/>
                  </a:lnTo>
                  <a:close/>
                  <a:moveTo>
                    <a:pt x="1108" y="388"/>
                  </a:moveTo>
                  <a:lnTo>
                    <a:pt x="1232" y="388"/>
                  </a:lnTo>
                  <a:lnTo>
                    <a:pt x="1232" y="5"/>
                  </a:lnTo>
                  <a:lnTo>
                    <a:pt x="1108" y="5"/>
                  </a:lnTo>
                  <a:lnTo>
                    <a:pt x="1108" y="388"/>
                  </a:lnTo>
                  <a:close/>
                  <a:moveTo>
                    <a:pt x="1232" y="388"/>
                  </a:moveTo>
                  <a:lnTo>
                    <a:pt x="1356" y="388"/>
                  </a:lnTo>
                  <a:lnTo>
                    <a:pt x="1356" y="5"/>
                  </a:lnTo>
                  <a:lnTo>
                    <a:pt x="1232" y="5"/>
                  </a:lnTo>
                  <a:lnTo>
                    <a:pt x="1232" y="388"/>
                  </a:lnTo>
                  <a:close/>
                </a:path>
              </a:pathLst>
            </a:custGeom>
            <a:noFill/>
            <a:ln w="7104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40" name="path"/>
            <p:cNvSpPr/>
            <p:nvPr/>
          </p:nvSpPr>
          <p:spPr>
            <a:xfrm>
              <a:off x="1172316" y="0"/>
              <a:ext cx="396827" cy="249930"/>
            </a:xfrm>
            <a:custGeom>
              <a:avLst/>
              <a:gdLst/>
              <a:ahLst/>
              <a:cxnLst/>
              <a:rect l="0" t="0" r="0" b="0"/>
              <a:pathLst>
                <a:path w="624" h="393">
                  <a:moveTo>
                    <a:pt x="5" y="388"/>
                  </a:moveTo>
                  <a:lnTo>
                    <a:pt x="129" y="388"/>
                  </a:lnTo>
                  <a:lnTo>
                    <a:pt x="129" y="5"/>
                  </a:lnTo>
                  <a:lnTo>
                    <a:pt x="5" y="5"/>
                  </a:lnTo>
                  <a:lnTo>
                    <a:pt x="5" y="388"/>
                  </a:lnTo>
                  <a:close/>
                  <a:moveTo>
                    <a:pt x="129" y="388"/>
                  </a:moveTo>
                  <a:lnTo>
                    <a:pt x="253" y="388"/>
                  </a:lnTo>
                  <a:lnTo>
                    <a:pt x="253" y="5"/>
                  </a:lnTo>
                  <a:lnTo>
                    <a:pt x="129" y="5"/>
                  </a:lnTo>
                  <a:lnTo>
                    <a:pt x="129" y="388"/>
                  </a:lnTo>
                  <a:close/>
                  <a:moveTo>
                    <a:pt x="253" y="388"/>
                  </a:moveTo>
                  <a:lnTo>
                    <a:pt x="377" y="388"/>
                  </a:lnTo>
                  <a:lnTo>
                    <a:pt x="377" y="5"/>
                  </a:lnTo>
                  <a:lnTo>
                    <a:pt x="253" y="5"/>
                  </a:lnTo>
                  <a:lnTo>
                    <a:pt x="253" y="388"/>
                  </a:lnTo>
                  <a:close/>
                  <a:moveTo>
                    <a:pt x="377" y="388"/>
                  </a:moveTo>
                  <a:lnTo>
                    <a:pt x="500" y="388"/>
                  </a:lnTo>
                  <a:lnTo>
                    <a:pt x="500" y="5"/>
                  </a:lnTo>
                  <a:lnTo>
                    <a:pt x="377" y="5"/>
                  </a:lnTo>
                  <a:lnTo>
                    <a:pt x="377" y="388"/>
                  </a:lnTo>
                  <a:close/>
                  <a:moveTo>
                    <a:pt x="501" y="388"/>
                  </a:moveTo>
                  <a:lnTo>
                    <a:pt x="624" y="388"/>
                  </a:lnTo>
                  <a:moveTo>
                    <a:pt x="624" y="5"/>
                  </a:moveTo>
                  <a:lnTo>
                    <a:pt x="501" y="5"/>
                  </a:lnTo>
                  <a:lnTo>
                    <a:pt x="501" y="388"/>
                  </a:lnTo>
                  <a:close/>
                </a:path>
              </a:pathLst>
            </a:custGeom>
            <a:noFill/>
            <a:ln w="710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941" name="picture 2941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6938026" y="2916894"/>
            <a:ext cx="1583384" cy="342994"/>
          </a:xfrm>
          <a:prstGeom prst="rect">
            <a:avLst/>
          </a:prstGeom>
        </p:spPr>
      </p:pic>
      <p:sp>
        <p:nvSpPr>
          <p:cNvPr id="2942" name="path"/>
          <p:cNvSpPr/>
          <p:nvPr/>
        </p:nvSpPr>
        <p:spPr>
          <a:xfrm>
            <a:off x="4991114" y="2266839"/>
            <a:ext cx="1576668" cy="249931"/>
          </a:xfrm>
          <a:custGeom>
            <a:avLst/>
            <a:gdLst/>
            <a:ahLst/>
            <a:cxnLst/>
            <a:rect l="0" t="0" r="0" b="0"/>
            <a:pathLst>
              <a:path w="2482" h="393">
                <a:moveTo>
                  <a:pt x="5" y="388"/>
                </a:moveTo>
                <a:moveTo>
                  <a:pt x="5" y="388"/>
                </a:moveTo>
                <a:lnTo>
                  <a:pt x="207" y="388"/>
                </a:lnTo>
                <a:lnTo>
                  <a:pt x="207" y="5"/>
                </a:lnTo>
                <a:lnTo>
                  <a:pt x="5" y="5"/>
                </a:lnTo>
                <a:lnTo>
                  <a:pt x="5" y="388"/>
                </a:lnTo>
                <a:close/>
              </a:path>
              <a:path w="2482" h="393">
                <a:moveTo>
                  <a:pt x="207" y="388"/>
                </a:moveTo>
                <a:moveTo>
                  <a:pt x="207" y="388"/>
                </a:moveTo>
                <a:lnTo>
                  <a:pt x="421" y="388"/>
                </a:lnTo>
                <a:lnTo>
                  <a:pt x="421" y="5"/>
                </a:lnTo>
                <a:lnTo>
                  <a:pt x="207" y="5"/>
                </a:lnTo>
                <a:lnTo>
                  <a:pt x="207" y="388"/>
                </a:lnTo>
                <a:close/>
              </a:path>
              <a:path w="2482" h="393">
                <a:moveTo>
                  <a:pt x="421" y="388"/>
                </a:moveTo>
                <a:moveTo>
                  <a:pt x="421" y="388"/>
                </a:moveTo>
                <a:lnTo>
                  <a:pt x="623" y="388"/>
                </a:lnTo>
                <a:lnTo>
                  <a:pt x="623" y="5"/>
                </a:lnTo>
                <a:lnTo>
                  <a:pt x="421" y="5"/>
                </a:lnTo>
                <a:lnTo>
                  <a:pt x="421" y="388"/>
                </a:lnTo>
                <a:close/>
              </a:path>
              <a:path w="2482" h="393">
                <a:moveTo>
                  <a:pt x="623" y="388"/>
                </a:moveTo>
                <a:moveTo>
                  <a:pt x="623" y="388"/>
                </a:moveTo>
                <a:lnTo>
                  <a:pt x="825" y="388"/>
                </a:lnTo>
                <a:lnTo>
                  <a:pt x="825" y="5"/>
                </a:lnTo>
                <a:lnTo>
                  <a:pt x="623" y="5"/>
                </a:lnTo>
                <a:lnTo>
                  <a:pt x="623" y="388"/>
                </a:lnTo>
                <a:close/>
              </a:path>
              <a:path w="2482" h="393">
                <a:moveTo>
                  <a:pt x="825" y="388"/>
                </a:moveTo>
                <a:moveTo>
                  <a:pt x="825" y="388"/>
                </a:moveTo>
                <a:lnTo>
                  <a:pt x="1039" y="388"/>
                </a:lnTo>
                <a:lnTo>
                  <a:pt x="1039" y="5"/>
                </a:lnTo>
                <a:lnTo>
                  <a:pt x="825" y="5"/>
                </a:lnTo>
                <a:lnTo>
                  <a:pt x="825" y="388"/>
                </a:lnTo>
                <a:close/>
              </a:path>
              <a:path w="2482" h="393">
                <a:moveTo>
                  <a:pt x="1039" y="388"/>
                </a:moveTo>
                <a:moveTo>
                  <a:pt x="1039" y="388"/>
                </a:moveTo>
                <a:lnTo>
                  <a:pt x="1241" y="388"/>
                </a:lnTo>
                <a:lnTo>
                  <a:pt x="1241" y="5"/>
                </a:lnTo>
                <a:lnTo>
                  <a:pt x="1039" y="5"/>
                </a:lnTo>
                <a:lnTo>
                  <a:pt x="1039" y="388"/>
                </a:lnTo>
                <a:close/>
              </a:path>
              <a:path w="2482" h="393">
                <a:moveTo>
                  <a:pt x="1241" y="388"/>
                </a:moveTo>
                <a:moveTo>
                  <a:pt x="1241" y="388"/>
                </a:moveTo>
                <a:lnTo>
                  <a:pt x="1443" y="388"/>
                </a:lnTo>
                <a:lnTo>
                  <a:pt x="1443" y="5"/>
                </a:lnTo>
                <a:lnTo>
                  <a:pt x="1241" y="5"/>
                </a:lnTo>
                <a:lnTo>
                  <a:pt x="1241" y="388"/>
                </a:lnTo>
                <a:close/>
              </a:path>
              <a:path w="2482" h="393">
                <a:moveTo>
                  <a:pt x="1443" y="388"/>
                </a:moveTo>
                <a:moveTo>
                  <a:pt x="1443" y="388"/>
                </a:moveTo>
                <a:lnTo>
                  <a:pt x="1656" y="388"/>
                </a:lnTo>
                <a:lnTo>
                  <a:pt x="1656" y="5"/>
                </a:lnTo>
                <a:lnTo>
                  <a:pt x="1443" y="5"/>
                </a:lnTo>
                <a:lnTo>
                  <a:pt x="1443" y="388"/>
                </a:lnTo>
                <a:close/>
              </a:path>
              <a:path w="2482" h="393">
                <a:moveTo>
                  <a:pt x="1656" y="388"/>
                </a:moveTo>
                <a:moveTo>
                  <a:pt x="1656" y="388"/>
                </a:moveTo>
                <a:lnTo>
                  <a:pt x="1859" y="388"/>
                </a:lnTo>
                <a:lnTo>
                  <a:pt x="1859" y="5"/>
                </a:lnTo>
                <a:lnTo>
                  <a:pt x="1656" y="5"/>
                </a:lnTo>
                <a:lnTo>
                  <a:pt x="1656" y="388"/>
                </a:lnTo>
                <a:close/>
              </a:path>
              <a:path w="2482" h="393">
                <a:moveTo>
                  <a:pt x="1859" y="388"/>
                </a:moveTo>
                <a:moveTo>
                  <a:pt x="1859" y="388"/>
                </a:moveTo>
                <a:lnTo>
                  <a:pt x="2061" y="388"/>
                </a:lnTo>
                <a:lnTo>
                  <a:pt x="2061" y="5"/>
                </a:lnTo>
                <a:lnTo>
                  <a:pt x="1859" y="5"/>
                </a:lnTo>
                <a:lnTo>
                  <a:pt x="1859" y="388"/>
                </a:lnTo>
                <a:close/>
              </a:path>
              <a:path w="2482" h="393">
                <a:moveTo>
                  <a:pt x="2061" y="388"/>
                </a:moveTo>
                <a:moveTo>
                  <a:pt x="2061" y="388"/>
                </a:moveTo>
                <a:lnTo>
                  <a:pt x="2274" y="388"/>
                </a:lnTo>
                <a:lnTo>
                  <a:pt x="2274" y="5"/>
                </a:lnTo>
                <a:lnTo>
                  <a:pt x="2061" y="5"/>
                </a:lnTo>
                <a:lnTo>
                  <a:pt x="2061" y="388"/>
                </a:lnTo>
                <a:close/>
              </a:path>
              <a:path w="2482" h="393">
                <a:moveTo>
                  <a:pt x="2274" y="388"/>
                </a:moveTo>
                <a:moveTo>
                  <a:pt x="2274" y="388"/>
                </a:moveTo>
                <a:lnTo>
                  <a:pt x="2477" y="388"/>
                </a:lnTo>
                <a:lnTo>
                  <a:pt x="2477" y="5"/>
                </a:lnTo>
                <a:lnTo>
                  <a:pt x="2274" y="5"/>
                </a:lnTo>
                <a:lnTo>
                  <a:pt x="2274" y="388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43" name="path"/>
          <p:cNvSpPr/>
          <p:nvPr/>
        </p:nvSpPr>
        <p:spPr>
          <a:xfrm>
            <a:off x="4991114" y="1573945"/>
            <a:ext cx="1576592" cy="249930"/>
          </a:xfrm>
          <a:custGeom>
            <a:avLst/>
            <a:gdLst/>
            <a:ahLst/>
            <a:cxnLst/>
            <a:rect l="0" t="0" r="0" b="0"/>
            <a:pathLst>
              <a:path w="2482" h="393">
                <a:moveTo>
                  <a:pt x="5" y="388"/>
                </a:moveTo>
                <a:moveTo>
                  <a:pt x="5" y="388"/>
                </a:moveTo>
                <a:lnTo>
                  <a:pt x="499" y="388"/>
                </a:lnTo>
                <a:lnTo>
                  <a:pt x="499" y="5"/>
                </a:lnTo>
                <a:lnTo>
                  <a:pt x="5" y="5"/>
                </a:lnTo>
                <a:lnTo>
                  <a:pt x="5" y="388"/>
                </a:lnTo>
                <a:close/>
              </a:path>
              <a:path w="2482" h="393">
                <a:moveTo>
                  <a:pt x="499" y="388"/>
                </a:moveTo>
                <a:moveTo>
                  <a:pt x="499" y="388"/>
                </a:moveTo>
                <a:lnTo>
                  <a:pt x="994" y="388"/>
                </a:lnTo>
                <a:lnTo>
                  <a:pt x="994" y="5"/>
                </a:lnTo>
                <a:lnTo>
                  <a:pt x="499" y="5"/>
                </a:lnTo>
                <a:lnTo>
                  <a:pt x="499" y="388"/>
                </a:lnTo>
                <a:close/>
              </a:path>
              <a:path w="2482" h="393">
                <a:moveTo>
                  <a:pt x="994" y="388"/>
                </a:moveTo>
                <a:moveTo>
                  <a:pt x="994" y="388"/>
                </a:moveTo>
                <a:lnTo>
                  <a:pt x="1488" y="388"/>
                </a:lnTo>
                <a:lnTo>
                  <a:pt x="1488" y="5"/>
                </a:lnTo>
                <a:lnTo>
                  <a:pt x="994" y="5"/>
                </a:lnTo>
                <a:lnTo>
                  <a:pt x="994" y="388"/>
                </a:lnTo>
                <a:close/>
              </a:path>
              <a:path w="2482" h="393">
                <a:moveTo>
                  <a:pt x="1488" y="388"/>
                </a:moveTo>
                <a:moveTo>
                  <a:pt x="1488" y="388"/>
                </a:moveTo>
                <a:lnTo>
                  <a:pt x="1982" y="388"/>
                </a:lnTo>
                <a:lnTo>
                  <a:pt x="1982" y="5"/>
                </a:lnTo>
                <a:lnTo>
                  <a:pt x="1488" y="5"/>
                </a:lnTo>
                <a:lnTo>
                  <a:pt x="1488" y="388"/>
                </a:lnTo>
                <a:close/>
              </a:path>
              <a:path w="2482" h="393">
                <a:moveTo>
                  <a:pt x="1982" y="388"/>
                </a:moveTo>
                <a:moveTo>
                  <a:pt x="1982" y="388"/>
                </a:moveTo>
                <a:lnTo>
                  <a:pt x="2477" y="388"/>
                </a:lnTo>
                <a:lnTo>
                  <a:pt x="2477" y="5"/>
                </a:lnTo>
                <a:lnTo>
                  <a:pt x="1982" y="5"/>
                </a:lnTo>
                <a:lnTo>
                  <a:pt x="1982" y="388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44" name="path"/>
          <p:cNvSpPr/>
          <p:nvPr/>
        </p:nvSpPr>
        <p:spPr>
          <a:xfrm>
            <a:off x="1320486" y="4649120"/>
            <a:ext cx="236211" cy="1375854"/>
          </a:xfrm>
          <a:custGeom>
            <a:avLst/>
            <a:gdLst/>
            <a:ahLst/>
            <a:cxnLst/>
            <a:rect l="0" t="0" r="0" b="0"/>
            <a:pathLst>
              <a:path w="371" h="2166">
                <a:moveTo>
                  <a:pt x="14" y="4"/>
                </a:moveTo>
                <a:lnTo>
                  <a:pt x="357" y="1083"/>
                </a:lnTo>
                <a:lnTo>
                  <a:pt x="14" y="2162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45" name="path"/>
          <p:cNvSpPr/>
          <p:nvPr/>
        </p:nvSpPr>
        <p:spPr>
          <a:xfrm>
            <a:off x="1320486" y="3077877"/>
            <a:ext cx="236211" cy="1375854"/>
          </a:xfrm>
          <a:custGeom>
            <a:avLst/>
            <a:gdLst/>
            <a:ahLst/>
            <a:cxnLst/>
            <a:rect l="0" t="0" r="0" b="0"/>
            <a:pathLst>
              <a:path w="371" h="2166">
                <a:moveTo>
                  <a:pt x="14" y="4"/>
                </a:moveTo>
                <a:lnTo>
                  <a:pt x="357" y="1083"/>
                </a:lnTo>
                <a:lnTo>
                  <a:pt x="14" y="2162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46" name="path"/>
          <p:cNvSpPr/>
          <p:nvPr/>
        </p:nvSpPr>
        <p:spPr>
          <a:xfrm>
            <a:off x="1320486" y="1506633"/>
            <a:ext cx="236211" cy="1375854"/>
          </a:xfrm>
          <a:custGeom>
            <a:avLst/>
            <a:gdLst/>
            <a:ahLst/>
            <a:cxnLst/>
            <a:rect l="0" t="0" r="0" b="0"/>
            <a:pathLst>
              <a:path w="371" h="2166">
                <a:moveTo>
                  <a:pt x="14" y="4"/>
                </a:moveTo>
                <a:lnTo>
                  <a:pt x="357" y="1083"/>
                </a:lnTo>
                <a:lnTo>
                  <a:pt x="14" y="2162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47" name="path"/>
          <p:cNvSpPr/>
          <p:nvPr/>
        </p:nvSpPr>
        <p:spPr>
          <a:xfrm>
            <a:off x="6948706" y="1573945"/>
            <a:ext cx="1258061" cy="249930"/>
          </a:xfrm>
          <a:custGeom>
            <a:avLst/>
            <a:gdLst/>
            <a:ahLst/>
            <a:cxnLst/>
            <a:rect l="0" t="0" r="0" b="0"/>
            <a:pathLst>
              <a:path w="1981" h="393">
                <a:moveTo>
                  <a:pt x="5" y="388"/>
                </a:moveTo>
                <a:moveTo>
                  <a:pt x="5" y="388"/>
                </a:moveTo>
                <a:lnTo>
                  <a:pt x="501" y="388"/>
                </a:lnTo>
                <a:lnTo>
                  <a:pt x="501" y="5"/>
                </a:lnTo>
                <a:lnTo>
                  <a:pt x="5" y="5"/>
                </a:lnTo>
                <a:lnTo>
                  <a:pt x="5" y="388"/>
                </a:lnTo>
                <a:close/>
              </a:path>
              <a:path w="1981" h="393">
                <a:moveTo>
                  <a:pt x="501" y="388"/>
                </a:moveTo>
                <a:moveTo>
                  <a:pt x="501" y="388"/>
                </a:moveTo>
                <a:lnTo>
                  <a:pt x="996" y="388"/>
                </a:lnTo>
                <a:lnTo>
                  <a:pt x="996" y="5"/>
                </a:lnTo>
                <a:lnTo>
                  <a:pt x="501" y="5"/>
                </a:lnTo>
                <a:lnTo>
                  <a:pt x="501" y="388"/>
                </a:lnTo>
                <a:close/>
              </a:path>
              <a:path w="1981" h="393">
                <a:moveTo>
                  <a:pt x="996" y="388"/>
                </a:moveTo>
                <a:moveTo>
                  <a:pt x="996" y="388"/>
                </a:moveTo>
                <a:lnTo>
                  <a:pt x="1480" y="388"/>
                </a:lnTo>
                <a:lnTo>
                  <a:pt x="1480" y="5"/>
                </a:lnTo>
                <a:lnTo>
                  <a:pt x="996" y="5"/>
                </a:lnTo>
                <a:lnTo>
                  <a:pt x="996" y="388"/>
                </a:lnTo>
                <a:close/>
              </a:path>
              <a:path w="1981" h="393">
                <a:moveTo>
                  <a:pt x="1480" y="388"/>
                </a:moveTo>
                <a:moveTo>
                  <a:pt x="1480" y="388"/>
                </a:moveTo>
                <a:lnTo>
                  <a:pt x="1975" y="388"/>
                </a:lnTo>
                <a:lnTo>
                  <a:pt x="1975" y="5"/>
                </a:lnTo>
                <a:lnTo>
                  <a:pt x="1480" y="5"/>
                </a:lnTo>
                <a:lnTo>
                  <a:pt x="1480" y="388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48" name="textbox 2948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949" name="path"/>
          <p:cNvSpPr/>
          <p:nvPr/>
        </p:nvSpPr>
        <p:spPr>
          <a:xfrm>
            <a:off x="6948706" y="2266839"/>
            <a:ext cx="1050907" cy="249930"/>
          </a:xfrm>
          <a:custGeom>
            <a:avLst/>
            <a:gdLst/>
            <a:ahLst/>
            <a:cxnLst/>
            <a:rect l="0" t="0" r="0" b="0"/>
            <a:pathLst>
              <a:path w="1654" h="393">
                <a:moveTo>
                  <a:pt x="5" y="388"/>
                </a:moveTo>
                <a:moveTo>
                  <a:pt x="5" y="388"/>
                </a:moveTo>
                <a:lnTo>
                  <a:pt x="207" y="388"/>
                </a:lnTo>
                <a:lnTo>
                  <a:pt x="207" y="5"/>
                </a:lnTo>
                <a:lnTo>
                  <a:pt x="5" y="5"/>
                </a:lnTo>
                <a:lnTo>
                  <a:pt x="5" y="388"/>
                </a:lnTo>
                <a:close/>
              </a:path>
              <a:path w="1654" h="393">
                <a:moveTo>
                  <a:pt x="207" y="388"/>
                </a:moveTo>
                <a:moveTo>
                  <a:pt x="207" y="388"/>
                </a:moveTo>
                <a:lnTo>
                  <a:pt x="422" y="388"/>
                </a:lnTo>
                <a:lnTo>
                  <a:pt x="422" y="5"/>
                </a:lnTo>
                <a:lnTo>
                  <a:pt x="207" y="5"/>
                </a:lnTo>
                <a:lnTo>
                  <a:pt x="207" y="388"/>
                </a:lnTo>
                <a:close/>
              </a:path>
              <a:path w="1654" h="393">
                <a:moveTo>
                  <a:pt x="422" y="388"/>
                </a:moveTo>
                <a:moveTo>
                  <a:pt x="422" y="388"/>
                </a:moveTo>
                <a:lnTo>
                  <a:pt x="624" y="388"/>
                </a:lnTo>
                <a:lnTo>
                  <a:pt x="624" y="5"/>
                </a:lnTo>
                <a:lnTo>
                  <a:pt x="422" y="5"/>
                </a:lnTo>
                <a:lnTo>
                  <a:pt x="422" y="388"/>
                </a:lnTo>
                <a:close/>
              </a:path>
              <a:path w="1654" h="393">
                <a:moveTo>
                  <a:pt x="624" y="388"/>
                </a:moveTo>
                <a:moveTo>
                  <a:pt x="624" y="388"/>
                </a:moveTo>
                <a:lnTo>
                  <a:pt x="827" y="388"/>
                </a:lnTo>
                <a:lnTo>
                  <a:pt x="827" y="5"/>
                </a:lnTo>
                <a:lnTo>
                  <a:pt x="624" y="5"/>
                </a:lnTo>
                <a:lnTo>
                  <a:pt x="624" y="388"/>
                </a:lnTo>
                <a:close/>
              </a:path>
              <a:path w="1654" h="393">
                <a:moveTo>
                  <a:pt x="827" y="388"/>
                </a:moveTo>
                <a:moveTo>
                  <a:pt x="827" y="388"/>
                </a:moveTo>
                <a:lnTo>
                  <a:pt x="1030" y="388"/>
                </a:lnTo>
                <a:lnTo>
                  <a:pt x="1030" y="5"/>
                </a:lnTo>
                <a:lnTo>
                  <a:pt x="827" y="5"/>
                </a:lnTo>
                <a:lnTo>
                  <a:pt x="827" y="388"/>
                </a:lnTo>
                <a:close/>
              </a:path>
              <a:path w="1654" h="393">
                <a:moveTo>
                  <a:pt x="1030" y="388"/>
                </a:moveTo>
                <a:moveTo>
                  <a:pt x="1030" y="388"/>
                </a:moveTo>
                <a:lnTo>
                  <a:pt x="1244" y="388"/>
                </a:lnTo>
                <a:lnTo>
                  <a:pt x="1244" y="5"/>
                </a:lnTo>
                <a:lnTo>
                  <a:pt x="1030" y="5"/>
                </a:lnTo>
                <a:lnTo>
                  <a:pt x="1030" y="388"/>
                </a:lnTo>
                <a:close/>
              </a:path>
              <a:path w="1654" h="393">
                <a:moveTo>
                  <a:pt x="1244" y="388"/>
                </a:moveTo>
                <a:moveTo>
                  <a:pt x="1244" y="388"/>
                </a:moveTo>
                <a:lnTo>
                  <a:pt x="1446" y="388"/>
                </a:lnTo>
                <a:lnTo>
                  <a:pt x="1446" y="5"/>
                </a:lnTo>
                <a:lnTo>
                  <a:pt x="1244" y="5"/>
                </a:lnTo>
                <a:lnTo>
                  <a:pt x="1244" y="388"/>
                </a:lnTo>
                <a:close/>
              </a:path>
              <a:path w="1654" h="393">
                <a:moveTo>
                  <a:pt x="1446" y="388"/>
                </a:moveTo>
                <a:moveTo>
                  <a:pt x="1446" y="388"/>
                </a:moveTo>
                <a:lnTo>
                  <a:pt x="1649" y="388"/>
                </a:lnTo>
                <a:lnTo>
                  <a:pt x="1649" y="5"/>
                </a:lnTo>
                <a:lnTo>
                  <a:pt x="1446" y="5"/>
                </a:lnTo>
                <a:lnTo>
                  <a:pt x="1446" y="388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50" name="path"/>
          <p:cNvSpPr/>
          <p:nvPr/>
        </p:nvSpPr>
        <p:spPr>
          <a:xfrm>
            <a:off x="7263299" y="2967118"/>
            <a:ext cx="864820" cy="249930"/>
          </a:xfrm>
          <a:custGeom>
            <a:avLst/>
            <a:gdLst/>
            <a:ahLst/>
            <a:cxnLst/>
            <a:rect l="0" t="0" r="0" b="0"/>
            <a:pathLst>
              <a:path w="1361" h="393">
                <a:moveTo>
                  <a:pt x="5" y="388"/>
                </a:moveTo>
                <a:moveTo>
                  <a:pt x="5" y="388"/>
                </a:moveTo>
                <a:lnTo>
                  <a:pt x="129" y="388"/>
                </a:lnTo>
                <a:lnTo>
                  <a:pt x="129" y="5"/>
                </a:lnTo>
                <a:lnTo>
                  <a:pt x="5" y="5"/>
                </a:lnTo>
                <a:lnTo>
                  <a:pt x="5" y="388"/>
                </a:lnTo>
                <a:close/>
              </a:path>
              <a:path w="1361" h="393">
                <a:moveTo>
                  <a:pt x="129" y="388"/>
                </a:moveTo>
                <a:moveTo>
                  <a:pt x="129" y="388"/>
                </a:moveTo>
                <a:lnTo>
                  <a:pt x="253" y="388"/>
                </a:lnTo>
                <a:lnTo>
                  <a:pt x="253" y="5"/>
                </a:lnTo>
                <a:lnTo>
                  <a:pt x="129" y="5"/>
                </a:lnTo>
                <a:lnTo>
                  <a:pt x="129" y="388"/>
                </a:lnTo>
                <a:close/>
              </a:path>
              <a:path w="1361" h="393">
                <a:moveTo>
                  <a:pt x="253" y="388"/>
                </a:moveTo>
                <a:moveTo>
                  <a:pt x="253" y="388"/>
                </a:moveTo>
                <a:lnTo>
                  <a:pt x="377" y="388"/>
                </a:lnTo>
                <a:lnTo>
                  <a:pt x="377" y="5"/>
                </a:lnTo>
                <a:lnTo>
                  <a:pt x="253" y="5"/>
                </a:lnTo>
                <a:lnTo>
                  <a:pt x="253" y="388"/>
                </a:lnTo>
                <a:close/>
              </a:path>
              <a:path w="1361" h="393">
                <a:moveTo>
                  <a:pt x="377" y="388"/>
                </a:moveTo>
                <a:moveTo>
                  <a:pt x="377" y="388"/>
                </a:moveTo>
                <a:lnTo>
                  <a:pt x="501" y="388"/>
                </a:lnTo>
                <a:lnTo>
                  <a:pt x="501" y="5"/>
                </a:lnTo>
                <a:lnTo>
                  <a:pt x="377" y="5"/>
                </a:lnTo>
                <a:lnTo>
                  <a:pt x="377" y="388"/>
                </a:lnTo>
                <a:close/>
              </a:path>
              <a:path w="1361" h="393">
                <a:moveTo>
                  <a:pt x="501" y="388"/>
                </a:moveTo>
                <a:moveTo>
                  <a:pt x="501" y="388"/>
                </a:moveTo>
                <a:lnTo>
                  <a:pt x="624" y="388"/>
                </a:lnTo>
                <a:lnTo>
                  <a:pt x="624" y="5"/>
                </a:lnTo>
                <a:lnTo>
                  <a:pt x="501" y="5"/>
                </a:lnTo>
                <a:lnTo>
                  <a:pt x="501" y="388"/>
                </a:lnTo>
                <a:close/>
              </a:path>
              <a:path w="1361" h="393">
                <a:moveTo>
                  <a:pt x="624" y="388"/>
                </a:moveTo>
                <a:moveTo>
                  <a:pt x="624" y="388"/>
                </a:moveTo>
                <a:lnTo>
                  <a:pt x="748" y="388"/>
                </a:lnTo>
                <a:lnTo>
                  <a:pt x="748" y="5"/>
                </a:lnTo>
                <a:lnTo>
                  <a:pt x="624" y="5"/>
                </a:lnTo>
                <a:lnTo>
                  <a:pt x="624" y="388"/>
                </a:lnTo>
                <a:close/>
              </a:path>
              <a:path w="1361" h="393">
                <a:moveTo>
                  <a:pt x="748" y="388"/>
                </a:moveTo>
                <a:moveTo>
                  <a:pt x="748" y="388"/>
                </a:moveTo>
                <a:lnTo>
                  <a:pt x="860" y="388"/>
                </a:lnTo>
                <a:lnTo>
                  <a:pt x="860" y="5"/>
                </a:lnTo>
                <a:lnTo>
                  <a:pt x="748" y="5"/>
                </a:lnTo>
                <a:lnTo>
                  <a:pt x="748" y="388"/>
                </a:lnTo>
                <a:close/>
              </a:path>
              <a:path w="1361" h="393">
                <a:moveTo>
                  <a:pt x="860" y="388"/>
                </a:moveTo>
                <a:moveTo>
                  <a:pt x="860" y="388"/>
                </a:moveTo>
                <a:lnTo>
                  <a:pt x="984" y="388"/>
                </a:lnTo>
                <a:lnTo>
                  <a:pt x="984" y="5"/>
                </a:lnTo>
                <a:lnTo>
                  <a:pt x="860" y="5"/>
                </a:lnTo>
                <a:lnTo>
                  <a:pt x="860" y="388"/>
                </a:lnTo>
                <a:close/>
              </a:path>
              <a:path w="1361" h="393">
                <a:moveTo>
                  <a:pt x="984" y="388"/>
                </a:moveTo>
                <a:moveTo>
                  <a:pt x="984" y="388"/>
                </a:moveTo>
                <a:lnTo>
                  <a:pt x="1108" y="388"/>
                </a:lnTo>
                <a:lnTo>
                  <a:pt x="1108" y="5"/>
                </a:lnTo>
                <a:lnTo>
                  <a:pt x="984" y="5"/>
                </a:lnTo>
                <a:lnTo>
                  <a:pt x="984" y="388"/>
                </a:lnTo>
                <a:close/>
              </a:path>
              <a:path w="1361" h="393">
                <a:moveTo>
                  <a:pt x="1108" y="388"/>
                </a:moveTo>
                <a:moveTo>
                  <a:pt x="1108" y="388"/>
                </a:moveTo>
                <a:lnTo>
                  <a:pt x="1232" y="388"/>
                </a:lnTo>
                <a:lnTo>
                  <a:pt x="1232" y="5"/>
                </a:lnTo>
                <a:lnTo>
                  <a:pt x="1108" y="5"/>
                </a:lnTo>
                <a:lnTo>
                  <a:pt x="1108" y="388"/>
                </a:lnTo>
                <a:close/>
              </a:path>
              <a:path w="1361" h="393">
                <a:moveTo>
                  <a:pt x="1232" y="388"/>
                </a:moveTo>
                <a:moveTo>
                  <a:pt x="1232" y="388"/>
                </a:moveTo>
                <a:lnTo>
                  <a:pt x="1356" y="388"/>
                </a:lnTo>
                <a:lnTo>
                  <a:pt x="1356" y="5"/>
                </a:lnTo>
                <a:lnTo>
                  <a:pt x="1232" y="5"/>
                </a:lnTo>
                <a:lnTo>
                  <a:pt x="1232" y="388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53" name="path"/>
          <p:cNvSpPr/>
          <p:nvPr/>
        </p:nvSpPr>
        <p:spPr>
          <a:xfrm>
            <a:off x="3191198" y="2967118"/>
            <a:ext cx="644199" cy="249930"/>
          </a:xfrm>
          <a:custGeom>
            <a:avLst/>
            <a:gdLst/>
            <a:ahLst/>
            <a:cxnLst/>
            <a:rect l="0" t="0" r="0" b="0"/>
            <a:pathLst>
              <a:path w="1014" h="393">
                <a:moveTo>
                  <a:pt x="5" y="388"/>
                </a:moveTo>
                <a:moveTo>
                  <a:pt x="5" y="388"/>
                </a:moveTo>
                <a:lnTo>
                  <a:pt x="129" y="388"/>
                </a:lnTo>
                <a:lnTo>
                  <a:pt x="129" y="5"/>
                </a:lnTo>
                <a:lnTo>
                  <a:pt x="5" y="5"/>
                </a:lnTo>
                <a:lnTo>
                  <a:pt x="5" y="388"/>
                </a:lnTo>
                <a:close/>
              </a:path>
              <a:path w="1014" h="393">
                <a:moveTo>
                  <a:pt x="129" y="388"/>
                </a:moveTo>
                <a:moveTo>
                  <a:pt x="129" y="388"/>
                </a:moveTo>
                <a:lnTo>
                  <a:pt x="253" y="388"/>
                </a:lnTo>
                <a:lnTo>
                  <a:pt x="253" y="5"/>
                </a:lnTo>
                <a:lnTo>
                  <a:pt x="129" y="5"/>
                </a:lnTo>
                <a:lnTo>
                  <a:pt x="129" y="388"/>
                </a:lnTo>
                <a:close/>
              </a:path>
              <a:path w="1014" h="393">
                <a:moveTo>
                  <a:pt x="253" y="388"/>
                </a:moveTo>
                <a:moveTo>
                  <a:pt x="253" y="388"/>
                </a:moveTo>
                <a:lnTo>
                  <a:pt x="377" y="388"/>
                </a:lnTo>
                <a:lnTo>
                  <a:pt x="377" y="5"/>
                </a:lnTo>
                <a:lnTo>
                  <a:pt x="253" y="5"/>
                </a:lnTo>
                <a:lnTo>
                  <a:pt x="253" y="388"/>
                </a:lnTo>
                <a:close/>
              </a:path>
              <a:path w="1014" h="393">
                <a:moveTo>
                  <a:pt x="377" y="388"/>
                </a:moveTo>
                <a:moveTo>
                  <a:pt x="377" y="388"/>
                </a:moveTo>
                <a:lnTo>
                  <a:pt x="501" y="388"/>
                </a:lnTo>
                <a:lnTo>
                  <a:pt x="501" y="5"/>
                </a:lnTo>
                <a:lnTo>
                  <a:pt x="377" y="5"/>
                </a:lnTo>
                <a:lnTo>
                  <a:pt x="377" y="388"/>
                </a:lnTo>
                <a:close/>
              </a:path>
              <a:path w="1014" h="393">
                <a:moveTo>
                  <a:pt x="501" y="388"/>
                </a:moveTo>
                <a:moveTo>
                  <a:pt x="501" y="388"/>
                </a:moveTo>
                <a:lnTo>
                  <a:pt x="625" y="388"/>
                </a:lnTo>
                <a:lnTo>
                  <a:pt x="625" y="5"/>
                </a:lnTo>
                <a:lnTo>
                  <a:pt x="501" y="5"/>
                </a:lnTo>
                <a:lnTo>
                  <a:pt x="501" y="388"/>
                </a:lnTo>
                <a:close/>
              </a:path>
              <a:path w="1014" h="393">
                <a:moveTo>
                  <a:pt x="625" y="388"/>
                </a:moveTo>
                <a:moveTo>
                  <a:pt x="625" y="388"/>
                </a:moveTo>
                <a:lnTo>
                  <a:pt x="749" y="388"/>
                </a:lnTo>
                <a:lnTo>
                  <a:pt x="749" y="5"/>
                </a:lnTo>
                <a:lnTo>
                  <a:pt x="625" y="5"/>
                </a:lnTo>
                <a:lnTo>
                  <a:pt x="625" y="388"/>
                </a:lnTo>
                <a:close/>
              </a:path>
              <a:path w="1014" h="393">
                <a:moveTo>
                  <a:pt x="749" y="388"/>
                </a:moveTo>
                <a:moveTo>
                  <a:pt x="749" y="388"/>
                </a:moveTo>
                <a:lnTo>
                  <a:pt x="873" y="388"/>
                </a:lnTo>
                <a:lnTo>
                  <a:pt x="873" y="5"/>
                </a:lnTo>
                <a:lnTo>
                  <a:pt x="749" y="5"/>
                </a:lnTo>
                <a:lnTo>
                  <a:pt x="749" y="388"/>
                </a:lnTo>
                <a:close/>
              </a:path>
              <a:path w="1014" h="393">
                <a:moveTo>
                  <a:pt x="873" y="388"/>
                </a:moveTo>
                <a:moveTo>
                  <a:pt x="873" y="388"/>
                </a:moveTo>
                <a:lnTo>
                  <a:pt x="1008" y="388"/>
                </a:lnTo>
                <a:lnTo>
                  <a:pt x="1008" y="5"/>
                </a:lnTo>
                <a:lnTo>
                  <a:pt x="873" y="5"/>
                </a:lnTo>
                <a:lnTo>
                  <a:pt x="873" y="388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54" name="path"/>
          <p:cNvSpPr/>
          <p:nvPr/>
        </p:nvSpPr>
        <p:spPr>
          <a:xfrm>
            <a:off x="3033784" y="1573945"/>
            <a:ext cx="637076" cy="249930"/>
          </a:xfrm>
          <a:custGeom>
            <a:avLst/>
            <a:gdLst/>
            <a:ahLst/>
            <a:cxnLst/>
            <a:rect l="0" t="0" r="0" b="0"/>
            <a:pathLst>
              <a:path w="1003" h="393">
                <a:moveTo>
                  <a:pt x="5" y="388"/>
                </a:moveTo>
                <a:moveTo>
                  <a:pt x="5" y="388"/>
                </a:moveTo>
                <a:lnTo>
                  <a:pt x="501" y="388"/>
                </a:lnTo>
                <a:lnTo>
                  <a:pt x="501" y="5"/>
                </a:lnTo>
                <a:lnTo>
                  <a:pt x="5" y="5"/>
                </a:lnTo>
                <a:lnTo>
                  <a:pt x="5" y="388"/>
                </a:lnTo>
                <a:close/>
              </a:path>
              <a:path w="1003" h="393">
                <a:moveTo>
                  <a:pt x="501" y="388"/>
                </a:moveTo>
                <a:moveTo>
                  <a:pt x="501" y="388"/>
                </a:moveTo>
                <a:lnTo>
                  <a:pt x="997" y="388"/>
                </a:lnTo>
                <a:lnTo>
                  <a:pt x="997" y="5"/>
                </a:lnTo>
                <a:lnTo>
                  <a:pt x="501" y="5"/>
                </a:lnTo>
                <a:lnTo>
                  <a:pt x="501" y="388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55" name="textbox 2955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956" name="path"/>
          <p:cNvSpPr/>
          <p:nvPr/>
        </p:nvSpPr>
        <p:spPr>
          <a:xfrm>
            <a:off x="6089772" y="2967118"/>
            <a:ext cx="477985" cy="249930"/>
          </a:xfrm>
          <a:custGeom>
            <a:avLst/>
            <a:gdLst/>
            <a:ahLst/>
            <a:cxnLst/>
            <a:rect l="0" t="0" r="0" b="0"/>
            <a:pathLst>
              <a:path w="752" h="393">
                <a:moveTo>
                  <a:pt x="5" y="388"/>
                </a:moveTo>
                <a:moveTo>
                  <a:pt x="5" y="388"/>
                </a:moveTo>
                <a:lnTo>
                  <a:pt x="129" y="388"/>
                </a:lnTo>
                <a:lnTo>
                  <a:pt x="129" y="5"/>
                </a:lnTo>
                <a:lnTo>
                  <a:pt x="5" y="5"/>
                </a:lnTo>
                <a:lnTo>
                  <a:pt x="5" y="388"/>
                </a:lnTo>
                <a:close/>
              </a:path>
              <a:path w="752" h="393">
                <a:moveTo>
                  <a:pt x="129" y="388"/>
                </a:moveTo>
                <a:moveTo>
                  <a:pt x="129" y="388"/>
                </a:moveTo>
                <a:lnTo>
                  <a:pt x="252" y="388"/>
                </a:lnTo>
                <a:lnTo>
                  <a:pt x="252" y="5"/>
                </a:lnTo>
                <a:lnTo>
                  <a:pt x="129" y="5"/>
                </a:lnTo>
                <a:lnTo>
                  <a:pt x="129" y="388"/>
                </a:lnTo>
                <a:close/>
              </a:path>
              <a:path w="752" h="393">
                <a:moveTo>
                  <a:pt x="252" y="388"/>
                </a:moveTo>
                <a:moveTo>
                  <a:pt x="252" y="388"/>
                </a:moveTo>
                <a:lnTo>
                  <a:pt x="376" y="388"/>
                </a:lnTo>
                <a:lnTo>
                  <a:pt x="376" y="5"/>
                </a:lnTo>
                <a:lnTo>
                  <a:pt x="252" y="5"/>
                </a:lnTo>
                <a:lnTo>
                  <a:pt x="252" y="388"/>
                </a:lnTo>
                <a:close/>
              </a:path>
              <a:path w="752" h="393">
                <a:moveTo>
                  <a:pt x="376" y="388"/>
                </a:moveTo>
                <a:moveTo>
                  <a:pt x="376" y="388"/>
                </a:moveTo>
                <a:lnTo>
                  <a:pt x="499" y="388"/>
                </a:lnTo>
                <a:lnTo>
                  <a:pt x="499" y="5"/>
                </a:lnTo>
                <a:lnTo>
                  <a:pt x="376" y="5"/>
                </a:lnTo>
                <a:lnTo>
                  <a:pt x="376" y="388"/>
                </a:lnTo>
                <a:close/>
              </a:path>
              <a:path w="752" h="393">
                <a:moveTo>
                  <a:pt x="500" y="388"/>
                </a:moveTo>
                <a:moveTo>
                  <a:pt x="500" y="388"/>
                </a:moveTo>
                <a:lnTo>
                  <a:pt x="623" y="388"/>
                </a:lnTo>
                <a:lnTo>
                  <a:pt x="623" y="5"/>
                </a:lnTo>
                <a:lnTo>
                  <a:pt x="500" y="5"/>
                </a:lnTo>
                <a:lnTo>
                  <a:pt x="500" y="388"/>
                </a:lnTo>
                <a:close/>
              </a:path>
              <a:path w="752" h="393">
                <a:moveTo>
                  <a:pt x="623" y="388"/>
                </a:moveTo>
                <a:moveTo>
                  <a:pt x="623" y="388"/>
                </a:moveTo>
                <a:lnTo>
                  <a:pt x="747" y="388"/>
                </a:lnTo>
                <a:lnTo>
                  <a:pt x="747" y="5"/>
                </a:lnTo>
                <a:lnTo>
                  <a:pt x="623" y="5"/>
                </a:lnTo>
                <a:lnTo>
                  <a:pt x="623" y="388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958" name="picture 2958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21600000">
            <a:off x="6131052" y="3566160"/>
            <a:ext cx="329184" cy="329183"/>
          </a:xfrm>
          <a:prstGeom prst="rect">
            <a:avLst/>
          </a:prstGeom>
        </p:spPr>
      </p:pic>
      <p:sp>
        <p:nvSpPr>
          <p:cNvPr id="2959" name="path"/>
          <p:cNvSpPr/>
          <p:nvPr/>
        </p:nvSpPr>
        <p:spPr>
          <a:xfrm>
            <a:off x="5631179" y="4322064"/>
            <a:ext cx="728472" cy="144780"/>
          </a:xfrm>
          <a:custGeom>
            <a:avLst/>
            <a:gdLst/>
            <a:ahLst/>
            <a:cxnLst/>
            <a:rect l="0" t="0" r="0" b="0"/>
            <a:pathLst>
              <a:path w="1147" h="228">
                <a:moveTo>
                  <a:pt x="118" y="165"/>
                </a:moveTo>
                <a:lnTo>
                  <a:pt x="118" y="165"/>
                </a:lnTo>
                <a:lnTo>
                  <a:pt x="115" y="170"/>
                </a:lnTo>
                <a:lnTo>
                  <a:pt x="115" y="170"/>
                </a:lnTo>
                <a:lnTo>
                  <a:pt x="110" y="177"/>
                </a:lnTo>
                <a:lnTo>
                  <a:pt x="106" y="183"/>
                </a:lnTo>
                <a:lnTo>
                  <a:pt x="101" y="189"/>
                </a:lnTo>
                <a:lnTo>
                  <a:pt x="97" y="195"/>
                </a:lnTo>
                <a:lnTo>
                  <a:pt x="93" y="200"/>
                </a:lnTo>
                <a:lnTo>
                  <a:pt x="88" y="205"/>
                </a:lnTo>
                <a:lnTo>
                  <a:pt x="85" y="209"/>
                </a:lnTo>
                <a:lnTo>
                  <a:pt x="80" y="213"/>
                </a:lnTo>
                <a:lnTo>
                  <a:pt x="77" y="217"/>
                </a:lnTo>
                <a:lnTo>
                  <a:pt x="73" y="219"/>
                </a:lnTo>
                <a:lnTo>
                  <a:pt x="70" y="222"/>
                </a:lnTo>
                <a:lnTo>
                  <a:pt x="66" y="224"/>
                </a:lnTo>
                <a:lnTo>
                  <a:pt x="65" y="225"/>
                </a:lnTo>
                <a:lnTo>
                  <a:pt x="63" y="225"/>
                </a:lnTo>
                <a:lnTo>
                  <a:pt x="61" y="226"/>
                </a:lnTo>
                <a:lnTo>
                  <a:pt x="60" y="227"/>
                </a:lnTo>
                <a:lnTo>
                  <a:pt x="58" y="227"/>
                </a:lnTo>
                <a:lnTo>
                  <a:pt x="57" y="227"/>
                </a:lnTo>
                <a:lnTo>
                  <a:pt x="55" y="228"/>
                </a:lnTo>
                <a:lnTo>
                  <a:pt x="54" y="228"/>
                </a:lnTo>
                <a:lnTo>
                  <a:pt x="54" y="228"/>
                </a:lnTo>
                <a:lnTo>
                  <a:pt x="50" y="227"/>
                </a:lnTo>
                <a:lnTo>
                  <a:pt x="47" y="227"/>
                </a:lnTo>
                <a:lnTo>
                  <a:pt x="43" y="226"/>
                </a:lnTo>
                <a:lnTo>
                  <a:pt x="40" y="225"/>
                </a:lnTo>
                <a:lnTo>
                  <a:pt x="37" y="223"/>
                </a:lnTo>
                <a:lnTo>
                  <a:pt x="33" y="221"/>
                </a:lnTo>
                <a:lnTo>
                  <a:pt x="30" y="219"/>
                </a:lnTo>
                <a:lnTo>
                  <a:pt x="26" y="216"/>
                </a:lnTo>
                <a:lnTo>
                  <a:pt x="23" y="213"/>
                </a:lnTo>
                <a:lnTo>
                  <a:pt x="20" y="210"/>
                </a:lnTo>
                <a:lnTo>
                  <a:pt x="16" y="206"/>
                </a:lnTo>
                <a:lnTo>
                  <a:pt x="13" y="202"/>
                </a:lnTo>
                <a:lnTo>
                  <a:pt x="10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7" y="182"/>
                </a:lnTo>
                <a:lnTo>
                  <a:pt x="9" y="182"/>
                </a:lnTo>
                <a:lnTo>
                  <a:pt x="11" y="182"/>
                </a:lnTo>
                <a:lnTo>
                  <a:pt x="13" y="181"/>
                </a:lnTo>
                <a:lnTo>
                  <a:pt x="17" y="180"/>
                </a:lnTo>
                <a:lnTo>
                  <a:pt x="21" y="179"/>
                </a:lnTo>
                <a:lnTo>
                  <a:pt x="25" y="177"/>
                </a:lnTo>
                <a:lnTo>
                  <a:pt x="29" y="175"/>
                </a:lnTo>
                <a:lnTo>
                  <a:pt x="34" y="173"/>
                </a:lnTo>
                <a:lnTo>
                  <a:pt x="38" y="170"/>
                </a:lnTo>
                <a:lnTo>
                  <a:pt x="42" y="167"/>
                </a:lnTo>
                <a:lnTo>
                  <a:pt x="47" y="163"/>
                </a:lnTo>
                <a:lnTo>
                  <a:pt x="51" y="159"/>
                </a:lnTo>
                <a:lnTo>
                  <a:pt x="56" y="155"/>
                </a:lnTo>
                <a:lnTo>
                  <a:pt x="60" y="150"/>
                </a:lnTo>
                <a:lnTo>
                  <a:pt x="65" y="145"/>
                </a:lnTo>
                <a:lnTo>
                  <a:pt x="70" y="139"/>
                </a:lnTo>
                <a:lnTo>
                  <a:pt x="75" y="133"/>
                </a:lnTo>
                <a:lnTo>
                  <a:pt x="81" y="125"/>
                </a:lnTo>
                <a:lnTo>
                  <a:pt x="72" y="116"/>
                </a:lnTo>
                <a:lnTo>
                  <a:pt x="72" y="116"/>
                </a:lnTo>
                <a:lnTo>
                  <a:pt x="68" y="111"/>
                </a:lnTo>
                <a:lnTo>
                  <a:pt x="64" y="106"/>
                </a:lnTo>
                <a:lnTo>
                  <a:pt x="61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9" y="85"/>
                </a:lnTo>
                <a:lnTo>
                  <a:pt x="47" y="80"/>
                </a:lnTo>
                <a:lnTo>
                  <a:pt x="45" y="76"/>
                </a:lnTo>
                <a:lnTo>
                  <a:pt x="43" y="73"/>
                </a:lnTo>
                <a:lnTo>
                  <a:pt x="41" y="69"/>
                </a:lnTo>
                <a:lnTo>
                  <a:pt x="40" y="65"/>
                </a:lnTo>
                <a:lnTo>
                  <a:pt x="39" y="61"/>
                </a:lnTo>
                <a:lnTo>
                  <a:pt x="38" y="58"/>
                </a:lnTo>
                <a:lnTo>
                  <a:pt x="38" y="54"/>
                </a:lnTo>
                <a:lnTo>
                  <a:pt x="38" y="51"/>
                </a:lnTo>
                <a:lnTo>
                  <a:pt x="38" y="51"/>
                </a:lnTo>
                <a:lnTo>
                  <a:pt x="38" y="48"/>
                </a:lnTo>
                <a:lnTo>
                  <a:pt x="38" y="45"/>
                </a:lnTo>
                <a:lnTo>
                  <a:pt x="39" y="42"/>
                </a:lnTo>
                <a:lnTo>
                  <a:pt x="40" y="40"/>
                </a:lnTo>
                <a:lnTo>
                  <a:pt x="41" y="37"/>
                </a:lnTo>
                <a:lnTo>
                  <a:pt x="43" y="33"/>
                </a:lnTo>
                <a:lnTo>
                  <a:pt x="45" y="30"/>
                </a:lnTo>
                <a:lnTo>
                  <a:pt x="47" y="27"/>
                </a:lnTo>
                <a:lnTo>
                  <a:pt x="50" y="24"/>
                </a:lnTo>
                <a:lnTo>
                  <a:pt x="52" y="21"/>
                </a:lnTo>
                <a:lnTo>
                  <a:pt x="56" y="17"/>
                </a:lnTo>
                <a:lnTo>
                  <a:pt x="59" y="14"/>
                </a:lnTo>
                <a:lnTo>
                  <a:pt x="63" y="10"/>
                </a:lnTo>
                <a:lnTo>
                  <a:pt x="67" y="7"/>
                </a:lnTo>
                <a:lnTo>
                  <a:pt x="71" y="3"/>
                </a:lnTo>
                <a:lnTo>
                  <a:pt x="76" y="0"/>
                </a:lnTo>
                <a:lnTo>
                  <a:pt x="76" y="0"/>
                </a:lnTo>
                <a:lnTo>
                  <a:pt x="77" y="4"/>
                </a:lnTo>
                <a:lnTo>
                  <a:pt x="78" y="9"/>
                </a:lnTo>
                <a:lnTo>
                  <a:pt x="79" y="13"/>
                </a:lnTo>
                <a:lnTo>
                  <a:pt x="80" y="19"/>
                </a:lnTo>
                <a:lnTo>
                  <a:pt x="82" y="23"/>
                </a:lnTo>
                <a:lnTo>
                  <a:pt x="83" y="28"/>
                </a:lnTo>
                <a:lnTo>
                  <a:pt x="85" y="32"/>
                </a:lnTo>
                <a:lnTo>
                  <a:pt x="87" y="37"/>
                </a:lnTo>
                <a:lnTo>
                  <a:pt x="89" y="42"/>
                </a:lnTo>
                <a:lnTo>
                  <a:pt x="91" y="46"/>
                </a:lnTo>
                <a:lnTo>
                  <a:pt x="94" y="51"/>
                </a:lnTo>
                <a:lnTo>
                  <a:pt x="96" y="55"/>
                </a:lnTo>
                <a:lnTo>
                  <a:pt x="99" y="60"/>
                </a:lnTo>
                <a:lnTo>
                  <a:pt x="102" y="64"/>
                </a:lnTo>
                <a:lnTo>
                  <a:pt x="105" y="69"/>
                </a:lnTo>
                <a:lnTo>
                  <a:pt x="109" y="73"/>
                </a:lnTo>
                <a:lnTo>
                  <a:pt x="116" y="83"/>
                </a:lnTo>
                <a:lnTo>
                  <a:pt x="122" y="75"/>
                </a:lnTo>
                <a:lnTo>
                  <a:pt x="122" y="75"/>
                </a:lnTo>
                <a:lnTo>
                  <a:pt x="127" y="69"/>
                </a:lnTo>
                <a:lnTo>
                  <a:pt x="132" y="63"/>
                </a:lnTo>
                <a:lnTo>
                  <a:pt x="136" y="57"/>
                </a:lnTo>
                <a:lnTo>
                  <a:pt x="141" y="52"/>
                </a:lnTo>
                <a:lnTo>
                  <a:pt x="146" y="48"/>
                </a:lnTo>
                <a:lnTo>
                  <a:pt x="150" y="43"/>
                </a:lnTo>
                <a:lnTo>
                  <a:pt x="155" y="40"/>
                </a:lnTo>
                <a:lnTo>
                  <a:pt x="160" y="36"/>
                </a:lnTo>
                <a:lnTo>
                  <a:pt x="164" y="33"/>
                </a:lnTo>
                <a:lnTo>
                  <a:pt x="168" y="30"/>
                </a:lnTo>
                <a:lnTo>
                  <a:pt x="173" y="28"/>
                </a:lnTo>
                <a:lnTo>
                  <a:pt x="177" y="26"/>
                </a:lnTo>
                <a:lnTo>
                  <a:pt x="179" y="26"/>
                </a:lnTo>
                <a:lnTo>
                  <a:pt x="182" y="25"/>
                </a:lnTo>
                <a:lnTo>
                  <a:pt x="184" y="24"/>
                </a:lnTo>
                <a:lnTo>
                  <a:pt x="186" y="24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4" y="23"/>
                </a:lnTo>
                <a:lnTo>
                  <a:pt x="194" y="23"/>
                </a:lnTo>
                <a:lnTo>
                  <a:pt x="197" y="23"/>
                </a:lnTo>
                <a:lnTo>
                  <a:pt x="200" y="23"/>
                </a:lnTo>
                <a:lnTo>
                  <a:pt x="203" y="24"/>
                </a:lnTo>
                <a:lnTo>
                  <a:pt x="206" y="25"/>
                </a:lnTo>
                <a:lnTo>
                  <a:pt x="208" y="27"/>
                </a:lnTo>
                <a:lnTo>
                  <a:pt x="211" y="29"/>
                </a:lnTo>
                <a:lnTo>
                  <a:pt x="214" y="30"/>
                </a:lnTo>
                <a:lnTo>
                  <a:pt x="216" y="33"/>
                </a:lnTo>
                <a:lnTo>
                  <a:pt x="218" y="35"/>
                </a:lnTo>
                <a:lnTo>
                  <a:pt x="221" y="38"/>
                </a:lnTo>
                <a:lnTo>
                  <a:pt x="223" y="42"/>
                </a:lnTo>
                <a:lnTo>
                  <a:pt x="225" y="45"/>
                </a:lnTo>
                <a:lnTo>
                  <a:pt x="227" y="49"/>
                </a:lnTo>
                <a:lnTo>
                  <a:pt x="229" y="53"/>
                </a:lnTo>
                <a:lnTo>
                  <a:pt x="231" y="58"/>
                </a:lnTo>
                <a:lnTo>
                  <a:pt x="232" y="62"/>
                </a:lnTo>
                <a:lnTo>
                  <a:pt x="232" y="62"/>
                </a:lnTo>
                <a:lnTo>
                  <a:pt x="229" y="62"/>
                </a:lnTo>
                <a:lnTo>
                  <a:pt x="227" y="62"/>
                </a:lnTo>
                <a:lnTo>
                  <a:pt x="227" y="62"/>
                </a:lnTo>
                <a:lnTo>
                  <a:pt x="226" y="62"/>
                </a:lnTo>
                <a:lnTo>
                  <a:pt x="224" y="62"/>
                </a:lnTo>
                <a:lnTo>
                  <a:pt x="222" y="63"/>
                </a:lnTo>
                <a:lnTo>
                  <a:pt x="220" y="63"/>
                </a:lnTo>
                <a:lnTo>
                  <a:pt x="219" y="63"/>
                </a:lnTo>
                <a:lnTo>
                  <a:pt x="217" y="64"/>
                </a:lnTo>
                <a:lnTo>
                  <a:pt x="213" y="66"/>
                </a:lnTo>
                <a:lnTo>
                  <a:pt x="209" y="68"/>
                </a:lnTo>
                <a:lnTo>
                  <a:pt x="205" y="71"/>
                </a:lnTo>
                <a:lnTo>
                  <a:pt x="200" y="74"/>
                </a:lnTo>
                <a:lnTo>
                  <a:pt x="195" y="78"/>
                </a:lnTo>
                <a:lnTo>
                  <a:pt x="195" y="78"/>
                </a:lnTo>
                <a:lnTo>
                  <a:pt x="190" y="82"/>
                </a:lnTo>
                <a:lnTo>
                  <a:pt x="185" y="86"/>
                </a:lnTo>
                <a:lnTo>
                  <a:pt x="180" y="90"/>
                </a:lnTo>
                <a:lnTo>
                  <a:pt x="176" y="95"/>
                </a:lnTo>
                <a:lnTo>
                  <a:pt x="171" y="99"/>
                </a:lnTo>
                <a:lnTo>
                  <a:pt x="167" y="104"/>
                </a:lnTo>
                <a:lnTo>
                  <a:pt x="163" y="108"/>
                </a:lnTo>
                <a:lnTo>
                  <a:pt x="160" y="113"/>
                </a:lnTo>
                <a:lnTo>
                  <a:pt x="152" y="123"/>
                </a:lnTo>
                <a:lnTo>
                  <a:pt x="159" y="130"/>
                </a:lnTo>
                <a:lnTo>
                  <a:pt x="159" y="130"/>
                </a:lnTo>
                <a:lnTo>
                  <a:pt x="164" y="135"/>
                </a:lnTo>
                <a:lnTo>
                  <a:pt x="169" y="139"/>
                </a:lnTo>
                <a:lnTo>
                  <a:pt x="174" y="143"/>
                </a:lnTo>
                <a:lnTo>
                  <a:pt x="178" y="147"/>
                </a:lnTo>
                <a:lnTo>
                  <a:pt x="184" y="150"/>
                </a:lnTo>
                <a:lnTo>
                  <a:pt x="188" y="153"/>
                </a:lnTo>
                <a:lnTo>
                  <a:pt x="194" y="156"/>
                </a:lnTo>
                <a:lnTo>
                  <a:pt x="198" y="159"/>
                </a:lnTo>
                <a:lnTo>
                  <a:pt x="204" y="161"/>
                </a:lnTo>
                <a:lnTo>
                  <a:pt x="209" y="163"/>
                </a:lnTo>
                <a:lnTo>
                  <a:pt x="214" y="164"/>
                </a:lnTo>
                <a:lnTo>
                  <a:pt x="219" y="166"/>
                </a:lnTo>
                <a:lnTo>
                  <a:pt x="224" y="167"/>
                </a:lnTo>
                <a:lnTo>
                  <a:pt x="229" y="168"/>
                </a:lnTo>
                <a:lnTo>
                  <a:pt x="234" y="168"/>
                </a:lnTo>
                <a:lnTo>
                  <a:pt x="240" y="168"/>
                </a:lnTo>
                <a:lnTo>
                  <a:pt x="240" y="168"/>
                </a:lnTo>
                <a:lnTo>
                  <a:pt x="237" y="174"/>
                </a:lnTo>
                <a:lnTo>
                  <a:pt x="234" y="179"/>
                </a:lnTo>
                <a:lnTo>
                  <a:pt x="231" y="184"/>
                </a:lnTo>
                <a:lnTo>
                  <a:pt x="228" y="188"/>
                </a:lnTo>
                <a:lnTo>
                  <a:pt x="225" y="192"/>
                </a:lnTo>
                <a:lnTo>
                  <a:pt x="222" y="196"/>
                </a:lnTo>
                <a:lnTo>
                  <a:pt x="220" y="200"/>
                </a:lnTo>
                <a:lnTo>
                  <a:pt x="217" y="203"/>
                </a:lnTo>
                <a:lnTo>
                  <a:pt x="214" y="206"/>
                </a:lnTo>
                <a:lnTo>
                  <a:pt x="211" y="208"/>
                </a:lnTo>
                <a:lnTo>
                  <a:pt x="208" y="210"/>
                </a:lnTo>
                <a:lnTo>
                  <a:pt x="205" y="212"/>
                </a:lnTo>
                <a:lnTo>
                  <a:pt x="202" y="213"/>
                </a:lnTo>
                <a:lnTo>
                  <a:pt x="199" y="213"/>
                </a:lnTo>
                <a:lnTo>
                  <a:pt x="196" y="214"/>
                </a:lnTo>
                <a:lnTo>
                  <a:pt x="194" y="214"/>
                </a:lnTo>
                <a:lnTo>
                  <a:pt x="193" y="214"/>
                </a:lnTo>
                <a:lnTo>
                  <a:pt x="193" y="214"/>
                </a:lnTo>
                <a:lnTo>
                  <a:pt x="190" y="214"/>
                </a:lnTo>
                <a:lnTo>
                  <a:pt x="187" y="214"/>
                </a:lnTo>
                <a:lnTo>
                  <a:pt x="184" y="213"/>
                </a:lnTo>
                <a:lnTo>
                  <a:pt x="180" y="212"/>
                </a:lnTo>
                <a:lnTo>
                  <a:pt x="177" y="210"/>
                </a:lnTo>
                <a:lnTo>
                  <a:pt x="174" y="209"/>
                </a:lnTo>
                <a:lnTo>
                  <a:pt x="170" y="207"/>
                </a:lnTo>
                <a:lnTo>
                  <a:pt x="166" y="204"/>
                </a:lnTo>
                <a:lnTo>
                  <a:pt x="162" y="202"/>
                </a:lnTo>
                <a:lnTo>
                  <a:pt x="158" y="199"/>
                </a:lnTo>
                <a:lnTo>
                  <a:pt x="153" y="196"/>
                </a:lnTo>
                <a:lnTo>
                  <a:pt x="149" y="192"/>
                </a:lnTo>
                <a:lnTo>
                  <a:pt x="144" y="188"/>
                </a:lnTo>
                <a:lnTo>
                  <a:pt x="139" y="184"/>
                </a:lnTo>
                <a:lnTo>
                  <a:pt x="134" y="180"/>
                </a:lnTo>
                <a:lnTo>
                  <a:pt x="129" y="175"/>
                </a:lnTo>
                <a:lnTo>
                  <a:pt x="118" y="165"/>
                </a:lnTo>
                <a:close/>
              </a:path>
              <a:path w="1147" h="228">
                <a:moveTo>
                  <a:pt x="1027" y="165"/>
                </a:moveTo>
                <a:lnTo>
                  <a:pt x="1027" y="165"/>
                </a:lnTo>
                <a:lnTo>
                  <a:pt x="1023" y="170"/>
                </a:lnTo>
                <a:lnTo>
                  <a:pt x="1023" y="170"/>
                </a:lnTo>
                <a:lnTo>
                  <a:pt x="1018" y="177"/>
                </a:lnTo>
                <a:lnTo>
                  <a:pt x="1014" y="183"/>
                </a:lnTo>
                <a:lnTo>
                  <a:pt x="1010" y="189"/>
                </a:lnTo>
                <a:lnTo>
                  <a:pt x="1005" y="195"/>
                </a:lnTo>
                <a:lnTo>
                  <a:pt x="1001" y="200"/>
                </a:lnTo>
                <a:lnTo>
                  <a:pt x="997" y="205"/>
                </a:lnTo>
                <a:lnTo>
                  <a:pt x="993" y="209"/>
                </a:lnTo>
                <a:lnTo>
                  <a:pt x="989" y="213"/>
                </a:lnTo>
                <a:lnTo>
                  <a:pt x="986" y="217"/>
                </a:lnTo>
                <a:lnTo>
                  <a:pt x="982" y="219"/>
                </a:lnTo>
                <a:lnTo>
                  <a:pt x="979" y="222"/>
                </a:lnTo>
                <a:lnTo>
                  <a:pt x="975" y="224"/>
                </a:lnTo>
                <a:lnTo>
                  <a:pt x="974" y="225"/>
                </a:lnTo>
                <a:lnTo>
                  <a:pt x="972" y="225"/>
                </a:lnTo>
                <a:lnTo>
                  <a:pt x="970" y="226"/>
                </a:lnTo>
                <a:lnTo>
                  <a:pt x="969" y="227"/>
                </a:lnTo>
                <a:lnTo>
                  <a:pt x="967" y="227"/>
                </a:lnTo>
                <a:lnTo>
                  <a:pt x="966" y="227"/>
                </a:lnTo>
                <a:lnTo>
                  <a:pt x="964" y="228"/>
                </a:lnTo>
                <a:lnTo>
                  <a:pt x="962" y="228"/>
                </a:lnTo>
                <a:lnTo>
                  <a:pt x="962" y="228"/>
                </a:lnTo>
                <a:lnTo>
                  <a:pt x="959" y="227"/>
                </a:lnTo>
                <a:lnTo>
                  <a:pt x="956" y="227"/>
                </a:lnTo>
                <a:lnTo>
                  <a:pt x="952" y="226"/>
                </a:lnTo>
                <a:lnTo>
                  <a:pt x="949" y="225"/>
                </a:lnTo>
                <a:lnTo>
                  <a:pt x="946" y="223"/>
                </a:lnTo>
                <a:lnTo>
                  <a:pt x="942" y="221"/>
                </a:lnTo>
                <a:lnTo>
                  <a:pt x="939" y="219"/>
                </a:lnTo>
                <a:lnTo>
                  <a:pt x="936" y="216"/>
                </a:lnTo>
                <a:lnTo>
                  <a:pt x="932" y="213"/>
                </a:lnTo>
                <a:lnTo>
                  <a:pt x="929" y="210"/>
                </a:lnTo>
                <a:lnTo>
                  <a:pt x="926" y="206"/>
                </a:lnTo>
                <a:lnTo>
                  <a:pt x="922" y="202"/>
                </a:lnTo>
                <a:lnTo>
                  <a:pt x="919" y="197"/>
                </a:lnTo>
                <a:lnTo>
                  <a:pt x="916" y="192"/>
                </a:lnTo>
                <a:lnTo>
                  <a:pt x="912" y="187"/>
                </a:lnTo>
                <a:lnTo>
                  <a:pt x="909" y="182"/>
                </a:lnTo>
                <a:lnTo>
                  <a:pt x="909" y="182"/>
                </a:lnTo>
                <a:lnTo>
                  <a:pt x="914" y="182"/>
                </a:lnTo>
                <a:lnTo>
                  <a:pt x="914" y="182"/>
                </a:lnTo>
                <a:lnTo>
                  <a:pt x="916" y="182"/>
                </a:lnTo>
                <a:lnTo>
                  <a:pt x="918" y="182"/>
                </a:lnTo>
                <a:lnTo>
                  <a:pt x="920" y="182"/>
                </a:lnTo>
                <a:lnTo>
                  <a:pt x="922" y="181"/>
                </a:lnTo>
                <a:lnTo>
                  <a:pt x="926" y="180"/>
                </a:lnTo>
                <a:lnTo>
                  <a:pt x="930" y="179"/>
                </a:lnTo>
                <a:lnTo>
                  <a:pt x="934" y="177"/>
                </a:lnTo>
                <a:lnTo>
                  <a:pt x="938" y="175"/>
                </a:lnTo>
                <a:lnTo>
                  <a:pt x="943" y="173"/>
                </a:lnTo>
                <a:lnTo>
                  <a:pt x="947" y="170"/>
                </a:lnTo>
                <a:lnTo>
                  <a:pt x="951" y="167"/>
                </a:lnTo>
                <a:lnTo>
                  <a:pt x="956" y="163"/>
                </a:lnTo>
                <a:lnTo>
                  <a:pt x="960" y="159"/>
                </a:lnTo>
                <a:lnTo>
                  <a:pt x="965" y="155"/>
                </a:lnTo>
                <a:lnTo>
                  <a:pt x="970" y="150"/>
                </a:lnTo>
                <a:lnTo>
                  <a:pt x="974" y="145"/>
                </a:lnTo>
                <a:lnTo>
                  <a:pt x="979" y="139"/>
                </a:lnTo>
                <a:lnTo>
                  <a:pt x="983" y="133"/>
                </a:lnTo>
                <a:lnTo>
                  <a:pt x="990" y="125"/>
                </a:lnTo>
                <a:lnTo>
                  <a:pt x="982" y="116"/>
                </a:lnTo>
                <a:lnTo>
                  <a:pt x="982" y="116"/>
                </a:lnTo>
                <a:lnTo>
                  <a:pt x="977" y="111"/>
                </a:lnTo>
                <a:lnTo>
                  <a:pt x="973" y="106"/>
                </a:lnTo>
                <a:lnTo>
                  <a:pt x="970" y="102"/>
                </a:lnTo>
                <a:lnTo>
                  <a:pt x="966" y="97"/>
                </a:lnTo>
                <a:lnTo>
                  <a:pt x="963" y="93"/>
                </a:lnTo>
                <a:lnTo>
                  <a:pt x="960" y="89"/>
                </a:lnTo>
                <a:lnTo>
                  <a:pt x="958" y="85"/>
                </a:lnTo>
                <a:lnTo>
                  <a:pt x="956" y="80"/>
                </a:lnTo>
                <a:lnTo>
                  <a:pt x="954" y="76"/>
                </a:lnTo>
                <a:lnTo>
                  <a:pt x="952" y="73"/>
                </a:lnTo>
                <a:lnTo>
                  <a:pt x="950" y="69"/>
                </a:lnTo>
                <a:lnTo>
                  <a:pt x="949" y="65"/>
                </a:lnTo>
                <a:lnTo>
                  <a:pt x="948" y="61"/>
                </a:lnTo>
                <a:lnTo>
                  <a:pt x="947" y="58"/>
                </a:lnTo>
                <a:lnTo>
                  <a:pt x="947" y="54"/>
                </a:lnTo>
                <a:lnTo>
                  <a:pt x="947" y="51"/>
                </a:lnTo>
                <a:lnTo>
                  <a:pt x="947" y="51"/>
                </a:lnTo>
                <a:lnTo>
                  <a:pt x="947" y="48"/>
                </a:lnTo>
                <a:lnTo>
                  <a:pt x="947" y="45"/>
                </a:lnTo>
                <a:lnTo>
                  <a:pt x="948" y="42"/>
                </a:lnTo>
                <a:lnTo>
                  <a:pt x="949" y="40"/>
                </a:lnTo>
                <a:lnTo>
                  <a:pt x="950" y="37"/>
                </a:lnTo>
                <a:lnTo>
                  <a:pt x="952" y="33"/>
                </a:lnTo>
                <a:lnTo>
                  <a:pt x="954" y="30"/>
                </a:lnTo>
                <a:lnTo>
                  <a:pt x="956" y="27"/>
                </a:lnTo>
                <a:lnTo>
                  <a:pt x="959" y="24"/>
                </a:lnTo>
                <a:lnTo>
                  <a:pt x="962" y="21"/>
                </a:lnTo>
                <a:lnTo>
                  <a:pt x="965" y="17"/>
                </a:lnTo>
                <a:lnTo>
                  <a:pt x="968" y="14"/>
                </a:lnTo>
                <a:lnTo>
                  <a:pt x="972" y="10"/>
                </a:lnTo>
                <a:lnTo>
                  <a:pt x="976" y="7"/>
                </a:lnTo>
                <a:lnTo>
                  <a:pt x="980" y="3"/>
                </a:lnTo>
                <a:lnTo>
                  <a:pt x="985" y="0"/>
                </a:lnTo>
                <a:lnTo>
                  <a:pt x="985" y="0"/>
                </a:lnTo>
                <a:lnTo>
                  <a:pt x="986" y="4"/>
                </a:lnTo>
                <a:lnTo>
                  <a:pt x="987" y="9"/>
                </a:lnTo>
                <a:lnTo>
                  <a:pt x="987" y="13"/>
                </a:lnTo>
                <a:lnTo>
                  <a:pt x="989" y="19"/>
                </a:lnTo>
                <a:lnTo>
                  <a:pt x="990" y="23"/>
                </a:lnTo>
                <a:lnTo>
                  <a:pt x="992" y="28"/>
                </a:lnTo>
                <a:lnTo>
                  <a:pt x="994" y="32"/>
                </a:lnTo>
                <a:lnTo>
                  <a:pt x="996" y="37"/>
                </a:lnTo>
                <a:lnTo>
                  <a:pt x="998" y="42"/>
                </a:lnTo>
                <a:lnTo>
                  <a:pt x="1000" y="46"/>
                </a:lnTo>
                <a:lnTo>
                  <a:pt x="1002" y="51"/>
                </a:lnTo>
                <a:lnTo>
                  <a:pt x="1005" y="55"/>
                </a:lnTo>
                <a:lnTo>
                  <a:pt x="1008" y="60"/>
                </a:lnTo>
                <a:lnTo>
                  <a:pt x="1011" y="64"/>
                </a:lnTo>
                <a:lnTo>
                  <a:pt x="1014" y="69"/>
                </a:lnTo>
                <a:lnTo>
                  <a:pt x="1017" y="73"/>
                </a:lnTo>
                <a:lnTo>
                  <a:pt x="1024" y="83"/>
                </a:lnTo>
                <a:lnTo>
                  <a:pt x="1030" y="75"/>
                </a:lnTo>
                <a:lnTo>
                  <a:pt x="1030" y="75"/>
                </a:lnTo>
                <a:lnTo>
                  <a:pt x="1035" y="69"/>
                </a:lnTo>
                <a:lnTo>
                  <a:pt x="1040" y="63"/>
                </a:lnTo>
                <a:lnTo>
                  <a:pt x="1045" y="57"/>
                </a:lnTo>
                <a:lnTo>
                  <a:pt x="1049" y="52"/>
                </a:lnTo>
                <a:lnTo>
                  <a:pt x="1054" y="48"/>
                </a:lnTo>
                <a:lnTo>
                  <a:pt x="1058" y="43"/>
                </a:lnTo>
                <a:lnTo>
                  <a:pt x="1063" y="40"/>
                </a:lnTo>
                <a:lnTo>
                  <a:pt x="1067" y="36"/>
                </a:lnTo>
                <a:lnTo>
                  <a:pt x="1072" y="33"/>
                </a:lnTo>
                <a:lnTo>
                  <a:pt x="1077" y="30"/>
                </a:lnTo>
                <a:lnTo>
                  <a:pt x="1081" y="28"/>
                </a:lnTo>
                <a:lnTo>
                  <a:pt x="1085" y="26"/>
                </a:lnTo>
                <a:lnTo>
                  <a:pt x="1087" y="26"/>
                </a:lnTo>
                <a:lnTo>
                  <a:pt x="1089" y="25"/>
                </a:lnTo>
                <a:lnTo>
                  <a:pt x="1091" y="24"/>
                </a:lnTo>
                <a:lnTo>
                  <a:pt x="1094" y="24"/>
                </a:lnTo>
                <a:lnTo>
                  <a:pt x="1096" y="23"/>
                </a:lnTo>
                <a:lnTo>
                  <a:pt x="1097" y="23"/>
                </a:lnTo>
                <a:lnTo>
                  <a:pt x="1100" y="23"/>
                </a:lnTo>
                <a:lnTo>
                  <a:pt x="1102" y="23"/>
                </a:lnTo>
                <a:lnTo>
                  <a:pt x="1102" y="23"/>
                </a:lnTo>
                <a:lnTo>
                  <a:pt x="1105" y="23"/>
                </a:lnTo>
                <a:lnTo>
                  <a:pt x="1107" y="23"/>
                </a:lnTo>
                <a:lnTo>
                  <a:pt x="1110" y="24"/>
                </a:lnTo>
                <a:lnTo>
                  <a:pt x="1113" y="25"/>
                </a:lnTo>
                <a:lnTo>
                  <a:pt x="1116" y="27"/>
                </a:lnTo>
                <a:lnTo>
                  <a:pt x="1119" y="29"/>
                </a:lnTo>
                <a:lnTo>
                  <a:pt x="1121" y="30"/>
                </a:lnTo>
                <a:lnTo>
                  <a:pt x="1124" y="33"/>
                </a:lnTo>
                <a:lnTo>
                  <a:pt x="1126" y="35"/>
                </a:lnTo>
                <a:lnTo>
                  <a:pt x="1128" y="38"/>
                </a:lnTo>
                <a:lnTo>
                  <a:pt x="1130" y="42"/>
                </a:lnTo>
                <a:lnTo>
                  <a:pt x="1132" y="45"/>
                </a:lnTo>
                <a:lnTo>
                  <a:pt x="1134" y="49"/>
                </a:lnTo>
                <a:lnTo>
                  <a:pt x="1136" y="53"/>
                </a:lnTo>
                <a:lnTo>
                  <a:pt x="1138" y="58"/>
                </a:lnTo>
                <a:lnTo>
                  <a:pt x="1140" y="62"/>
                </a:lnTo>
                <a:lnTo>
                  <a:pt x="1140" y="62"/>
                </a:lnTo>
                <a:lnTo>
                  <a:pt x="1136" y="62"/>
                </a:lnTo>
                <a:lnTo>
                  <a:pt x="1134" y="62"/>
                </a:lnTo>
                <a:lnTo>
                  <a:pt x="1134" y="62"/>
                </a:lnTo>
                <a:lnTo>
                  <a:pt x="1133" y="62"/>
                </a:lnTo>
                <a:lnTo>
                  <a:pt x="1131" y="62"/>
                </a:lnTo>
                <a:lnTo>
                  <a:pt x="1130" y="63"/>
                </a:lnTo>
                <a:lnTo>
                  <a:pt x="1128" y="63"/>
                </a:lnTo>
                <a:lnTo>
                  <a:pt x="1126" y="63"/>
                </a:lnTo>
                <a:lnTo>
                  <a:pt x="1124" y="64"/>
                </a:lnTo>
                <a:lnTo>
                  <a:pt x="1120" y="66"/>
                </a:lnTo>
                <a:lnTo>
                  <a:pt x="1116" y="68"/>
                </a:lnTo>
                <a:lnTo>
                  <a:pt x="1112" y="71"/>
                </a:lnTo>
                <a:lnTo>
                  <a:pt x="1107" y="74"/>
                </a:lnTo>
                <a:lnTo>
                  <a:pt x="1102" y="78"/>
                </a:lnTo>
                <a:lnTo>
                  <a:pt x="1102" y="78"/>
                </a:lnTo>
                <a:lnTo>
                  <a:pt x="1097" y="82"/>
                </a:lnTo>
                <a:lnTo>
                  <a:pt x="1092" y="86"/>
                </a:lnTo>
                <a:lnTo>
                  <a:pt x="1088" y="90"/>
                </a:lnTo>
                <a:lnTo>
                  <a:pt x="1083" y="95"/>
                </a:lnTo>
                <a:lnTo>
                  <a:pt x="1079" y="99"/>
                </a:lnTo>
                <a:lnTo>
                  <a:pt x="1075" y="104"/>
                </a:lnTo>
                <a:lnTo>
                  <a:pt x="1071" y="108"/>
                </a:lnTo>
                <a:lnTo>
                  <a:pt x="1067" y="113"/>
                </a:lnTo>
                <a:lnTo>
                  <a:pt x="1060" y="123"/>
                </a:lnTo>
                <a:lnTo>
                  <a:pt x="1067" y="130"/>
                </a:lnTo>
                <a:lnTo>
                  <a:pt x="1067" y="130"/>
                </a:lnTo>
                <a:lnTo>
                  <a:pt x="1072" y="135"/>
                </a:lnTo>
                <a:lnTo>
                  <a:pt x="1077" y="139"/>
                </a:lnTo>
                <a:lnTo>
                  <a:pt x="1082" y="143"/>
                </a:lnTo>
                <a:lnTo>
                  <a:pt x="1086" y="147"/>
                </a:lnTo>
                <a:lnTo>
                  <a:pt x="1091" y="150"/>
                </a:lnTo>
                <a:lnTo>
                  <a:pt x="1096" y="153"/>
                </a:lnTo>
                <a:lnTo>
                  <a:pt x="1101" y="156"/>
                </a:lnTo>
                <a:lnTo>
                  <a:pt x="1106" y="159"/>
                </a:lnTo>
                <a:lnTo>
                  <a:pt x="1111" y="161"/>
                </a:lnTo>
                <a:lnTo>
                  <a:pt x="1116" y="163"/>
                </a:lnTo>
                <a:lnTo>
                  <a:pt x="1121" y="164"/>
                </a:lnTo>
                <a:lnTo>
                  <a:pt x="1126" y="166"/>
                </a:lnTo>
                <a:lnTo>
                  <a:pt x="1131" y="167"/>
                </a:lnTo>
                <a:lnTo>
                  <a:pt x="1136" y="168"/>
                </a:lnTo>
                <a:lnTo>
                  <a:pt x="1142" y="168"/>
                </a:lnTo>
                <a:lnTo>
                  <a:pt x="1147" y="168"/>
                </a:lnTo>
                <a:lnTo>
                  <a:pt x="1147" y="168"/>
                </a:lnTo>
                <a:lnTo>
                  <a:pt x="1144" y="174"/>
                </a:lnTo>
                <a:lnTo>
                  <a:pt x="1141" y="179"/>
                </a:lnTo>
                <a:lnTo>
                  <a:pt x="1138" y="184"/>
                </a:lnTo>
                <a:lnTo>
                  <a:pt x="1136" y="188"/>
                </a:lnTo>
                <a:lnTo>
                  <a:pt x="1132" y="192"/>
                </a:lnTo>
                <a:lnTo>
                  <a:pt x="1130" y="196"/>
                </a:lnTo>
                <a:lnTo>
                  <a:pt x="1127" y="200"/>
                </a:lnTo>
                <a:lnTo>
                  <a:pt x="1124" y="203"/>
                </a:lnTo>
                <a:lnTo>
                  <a:pt x="1121" y="206"/>
                </a:lnTo>
                <a:lnTo>
                  <a:pt x="1118" y="208"/>
                </a:lnTo>
                <a:lnTo>
                  <a:pt x="1115" y="210"/>
                </a:lnTo>
                <a:lnTo>
                  <a:pt x="1112" y="212"/>
                </a:lnTo>
                <a:lnTo>
                  <a:pt x="1110" y="213"/>
                </a:lnTo>
                <a:lnTo>
                  <a:pt x="1106" y="213"/>
                </a:lnTo>
                <a:lnTo>
                  <a:pt x="1103" y="214"/>
                </a:lnTo>
                <a:lnTo>
                  <a:pt x="1102" y="214"/>
                </a:lnTo>
                <a:lnTo>
                  <a:pt x="1100" y="214"/>
                </a:lnTo>
                <a:lnTo>
                  <a:pt x="1100" y="214"/>
                </a:lnTo>
                <a:lnTo>
                  <a:pt x="1098" y="214"/>
                </a:lnTo>
                <a:lnTo>
                  <a:pt x="1095" y="214"/>
                </a:lnTo>
                <a:lnTo>
                  <a:pt x="1092" y="213"/>
                </a:lnTo>
                <a:lnTo>
                  <a:pt x="1088" y="212"/>
                </a:lnTo>
                <a:lnTo>
                  <a:pt x="1085" y="210"/>
                </a:lnTo>
                <a:lnTo>
                  <a:pt x="1081" y="209"/>
                </a:lnTo>
                <a:lnTo>
                  <a:pt x="1077" y="207"/>
                </a:lnTo>
                <a:lnTo>
                  <a:pt x="1074" y="204"/>
                </a:lnTo>
                <a:lnTo>
                  <a:pt x="1070" y="202"/>
                </a:lnTo>
                <a:lnTo>
                  <a:pt x="1066" y="199"/>
                </a:lnTo>
                <a:lnTo>
                  <a:pt x="1061" y="196"/>
                </a:lnTo>
                <a:lnTo>
                  <a:pt x="1057" y="192"/>
                </a:lnTo>
                <a:lnTo>
                  <a:pt x="1052" y="188"/>
                </a:lnTo>
                <a:lnTo>
                  <a:pt x="1047" y="184"/>
                </a:lnTo>
                <a:lnTo>
                  <a:pt x="1042" y="180"/>
                </a:lnTo>
                <a:lnTo>
                  <a:pt x="1037" y="175"/>
                </a:lnTo>
                <a:lnTo>
                  <a:pt x="1027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98" name="group 598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2960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61" name="textbox 2961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1430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F</a:t>
              </a:r>
              <a:endParaRPr lang="en-US" altLang="en-US" sz="1800" dirty="0"/>
            </a:p>
          </p:txBody>
        </p:sp>
      </p:grpSp>
      <p:pic>
        <p:nvPicPr>
          <p:cNvPr id="2962" name="picture 2962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21600000">
            <a:off x="3061716" y="3566160"/>
            <a:ext cx="307848" cy="320039"/>
          </a:xfrm>
          <a:prstGeom prst="rect">
            <a:avLst/>
          </a:prstGeom>
        </p:spPr>
      </p:pic>
      <p:pic>
        <p:nvPicPr>
          <p:cNvPr id="2963" name="picture 2963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21600000">
            <a:off x="4215383" y="3566160"/>
            <a:ext cx="307847" cy="320039"/>
          </a:xfrm>
          <a:prstGeom prst="rect">
            <a:avLst/>
          </a:prstGeom>
        </p:spPr>
      </p:pic>
      <p:pic>
        <p:nvPicPr>
          <p:cNvPr id="2964" name="picture 2964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21600000">
            <a:off x="4975859" y="3566160"/>
            <a:ext cx="307847" cy="320039"/>
          </a:xfrm>
          <a:prstGeom prst="rect">
            <a:avLst/>
          </a:prstGeom>
        </p:spPr>
      </p:pic>
      <p:pic>
        <p:nvPicPr>
          <p:cNvPr id="2965" name="picture 2965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21600000">
            <a:off x="5553455" y="3566160"/>
            <a:ext cx="307847" cy="320039"/>
          </a:xfrm>
          <a:prstGeom prst="rect">
            <a:avLst/>
          </a:prstGeom>
        </p:spPr>
      </p:pic>
      <p:pic>
        <p:nvPicPr>
          <p:cNvPr id="2966" name="picture 2966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21600000">
            <a:off x="6972300" y="3566160"/>
            <a:ext cx="307847" cy="320039"/>
          </a:xfrm>
          <a:prstGeom prst="rect">
            <a:avLst/>
          </a:prstGeom>
        </p:spPr>
      </p:pic>
      <p:pic>
        <p:nvPicPr>
          <p:cNvPr id="2967" name="picture 296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21600000">
            <a:off x="7549896" y="3566160"/>
            <a:ext cx="307847" cy="320039"/>
          </a:xfrm>
          <a:prstGeom prst="rect">
            <a:avLst/>
          </a:prstGeom>
        </p:spPr>
      </p:pic>
      <p:pic>
        <p:nvPicPr>
          <p:cNvPr id="2968" name="picture 2968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21600000">
            <a:off x="3639311" y="3566160"/>
            <a:ext cx="307847" cy="320039"/>
          </a:xfrm>
          <a:prstGeom prst="rect">
            <a:avLst/>
          </a:prstGeom>
        </p:spPr>
      </p:pic>
      <p:pic>
        <p:nvPicPr>
          <p:cNvPr id="2969" name="picture 2969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21600000">
            <a:off x="8127492" y="3566160"/>
            <a:ext cx="306323" cy="320039"/>
          </a:xfrm>
          <a:prstGeom prst="rect">
            <a:avLst/>
          </a:prstGeom>
        </p:spPr>
      </p:pic>
      <p:sp>
        <p:nvSpPr>
          <p:cNvPr id="2970" name="textbox 2970"/>
          <p:cNvSpPr/>
          <p:nvPr/>
        </p:nvSpPr>
        <p:spPr>
          <a:xfrm>
            <a:off x="3185079" y="3239290"/>
            <a:ext cx="69976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       </a:t>
            </a:r>
            <a:r>
              <a:rPr sz="1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10</a:t>
            </a:r>
            <a:endParaRPr lang="en-US" altLang="en-US" sz="1100" dirty="0"/>
          </a:p>
        </p:txBody>
      </p:sp>
      <p:sp>
        <p:nvSpPr>
          <p:cNvPr id="2975" name="textbox 2975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27</a:t>
            </a:r>
            <a:endParaRPr lang="en-US" altLang="en-US" sz="900" dirty="0"/>
          </a:p>
        </p:txBody>
      </p:sp>
      <p:sp>
        <p:nvSpPr>
          <p:cNvPr id="2976" name="path"/>
          <p:cNvSpPr/>
          <p:nvPr/>
        </p:nvSpPr>
        <p:spPr>
          <a:xfrm>
            <a:off x="3121151" y="4322064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1"/>
                </a:lnTo>
                <a:lnTo>
                  <a:pt x="255" y="47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9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8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3"/>
                </a:lnTo>
                <a:lnTo>
                  <a:pt x="58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3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8" y="180"/>
                </a:lnTo>
                <a:lnTo>
                  <a:pt x="16" y="177"/>
                </a:lnTo>
                <a:lnTo>
                  <a:pt x="12" y="175"/>
                </a:lnTo>
                <a:lnTo>
                  <a:pt x="9" y="173"/>
                </a:lnTo>
                <a:lnTo>
                  <a:pt x="6" y="171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6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8" y="86"/>
                </a:lnTo>
                <a:lnTo>
                  <a:pt x="178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77" name="path"/>
          <p:cNvSpPr/>
          <p:nvPr/>
        </p:nvSpPr>
        <p:spPr>
          <a:xfrm>
            <a:off x="5035295" y="4322064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1"/>
                </a:lnTo>
                <a:lnTo>
                  <a:pt x="255" y="47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9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8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3"/>
                </a:lnTo>
                <a:lnTo>
                  <a:pt x="59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3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9" y="173"/>
                </a:lnTo>
                <a:lnTo>
                  <a:pt x="6" y="171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6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78" name="path"/>
          <p:cNvSpPr/>
          <p:nvPr/>
        </p:nvSpPr>
        <p:spPr>
          <a:xfrm>
            <a:off x="7031735" y="4322064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1"/>
                </a:lnTo>
                <a:lnTo>
                  <a:pt x="255" y="47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9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8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3"/>
                </a:lnTo>
                <a:lnTo>
                  <a:pt x="59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3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9" y="173"/>
                </a:lnTo>
                <a:lnTo>
                  <a:pt x="6" y="171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6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79" name="path"/>
          <p:cNvSpPr/>
          <p:nvPr/>
        </p:nvSpPr>
        <p:spPr>
          <a:xfrm>
            <a:off x="7609331" y="4322064"/>
            <a:ext cx="188976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6" y="19"/>
                </a:lnTo>
                <a:lnTo>
                  <a:pt x="280" y="24"/>
                </a:lnTo>
                <a:lnTo>
                  <a:pt x="274" y="29"/>
                </a:lnTo>
                <a:lnTo>
                  <a:pt x="267" y="35"/>
                </a:lnTo>
                <a:lnTo>
                  <a:pt x="261" y="41"/>
                </a:lnTo>
                <a:lnTo>
                  <a:pt x="255" y="47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3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9" y="149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8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9" y="274"/>
                </a:lnTo>
                <a:lnTo>
                  <a:pt x="66" y="276"/>
                </a:lnTo>
                <a:lnTo>
                  <a:pt x="66" y="276"/>
                </a:lnTo>
                <a:lnTo>
                  <a:pt x="66" y="273"/>
                </a:lnTo>
                <a:lnTo>
                  <a:pt x="65" y="270"/>
                </a:lnTo>
                <a:lnTo>
                  <a:pt x="62" y="263"/>
                </a:lnTo>
                <a:lnTo>
                  <a:pt x="59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3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9" y="180"/>
                </a:lnTo>
                <a:lnTo>
                  <a:pt x="16" y="177"/>
                </a:lnTo>
                <a:lnTo>
                  <a:pt x="13" y="175"/>
                </a:lnTo>
                <a:lnTo>
                  <a:pt x="9" y="173"/>
                </a:lnTo>
                <a:lnTo>
                  <a:pt x="6" y="171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4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1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9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6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5" y="100"/>
                </a:lnTo>
                <a:lnTo>
                  <a:pt x="172" y="93"/>
                </a:lnTo>
                <a:lnTo>
                  <a:pt x="179" y="86"/>
                </a:lnTo>
                <a:lnTo>
                  <a:pt x="179" y="86"/>
                </a:lnTo>
                <a:lnTo>
                  <a:pt x="186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9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80" name="path"/>
          <p:cNvSpPr/>
          <p:nvPr/>
        </p:nvSpPr>
        <p:spPr>
          <a:xfrm>
            <a:off x="4274820" y="4322064"/>
            <a:ext cx="188975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5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1"/>
                </a:lnTo>
                <a:lnTo>
                  <a:pt x="255" y="47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2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9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8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5" y="273"/>
                </a:lnTo>
                <a:lnTo>
                  <a:pt x="65" y="270"/>
                </a:lnTo>
                <a:lnTo>
                  <a:pt x="62" y="263"/>
                </a:lnTo>
                <a:lnTo>
                  <a:pt x="58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3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2" y="183"/>
                </a:lnTo>
                <a:lnTo>
                  <a:pt x="18" y="180"/>
                </a:lnTo>
                <a:lnTo>
                  <a:pt x="15" y="177"/>
                </a:lnTo>
                <a:lnTo>
                  <a:pt x="12" y="175"/>
                </a:lnTo>
                <a:lnTo>
                  <a:pt x="9" y="173"/>
                </a:lnTo>
                <a:lnTo>
                  <a:pt x="6" y="171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0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5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4" y="100"/>
                </a:lnTo>
                <a:lnTo>
                  <a:pt x="172" y="93"/>
                </a:lnTo>
                <a:lnTo>
                  <a:pt x="178" y="86"/>
                </a:lnTo>
                <a:lnTo>
                  <a:pt x="178" y="86"/>
                </a:lnTo>
                <a:lnTo>
                  <a:pt x="185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8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81" name="path"/>
          <p:cNvSpPr/>
          <p:nvPr/>
        </p:nvSpPr>
        <p:spPr>
          <a:xfrm>
            <a:off x="3698748" y="4322064"/>
            <a:ext cx="188975" cy="175260"/>
          </a:xfrm>
          <a:custGeom>
            <a:avLst/>
            <a:gdLst/>
            <a:ahLst/>
            <a:cxnLst/>
            <a:rect l="0" t="0" r="0" b="0"/>
            <a:pathLst>
              <a:path w="297" h="276">
                <a:moveTo>
                  <a:pt x="290" y="0"/>
                </a:moveTo>
                <a:lnTo>
                  <a:pt x="290" y="0"/>
                </a:lnTo>
                <a:lnTo>
                  <a:pt x="297" y="10"/>
                </a:lnTo>
                <a:lnTo>
                  <a:pt x="297" y="10"/>
                </a:lnTo>
                <a:lnTo>
                  <a:pt x="291" y="14"/>
                </a:lnTo>
                <a:lnTo>
                  <a:pt x="285" y="19"/>
                </a:lnTo>
                <a:lnTo>
                  <a:pt x="280" y="24"/>
                </a:lnTo>
                <a:lnTo>
                  <a:pt x="273" y="29"/>
                </a:lnTo>
                <a:lnTo>
                  <a:pt x="267" y="35"/>
                </a:lnTo>
                <a:lnTo>
                  <a:pt x="261" y="41"/>
                </a:lnTo>
                <a:lnTo>
                  <a:pt x="255" y="47"/>
                </a:lnTo>
                <a:lnTo>
                  <a:pt x="249" y="53"/>
                </a:lnTo>
                <a:lnTo>
                  <a:pt x="242" y="60"/>
                </a:lnTo>
                <a:lnTo>
                  <a:pt x="236" y="66"/>
                </a:lnTo>
                <a:lnTo>
                  <a:pt x="229" y="74"/>
                </a:lnTo>
                <a:lnTo>
                  <a:pt x="222" y="81"/>
                </a:lnTo>
                <a:lnTo>
                  <a:pt x="216" y="89"/>
                </a:lnTo>
                <a:lnTo>
                  <a:pt x="209" y="97"/>
                </a:lnTo>
                <a:lnTo>
                  <a:pt x="202" y="105"/>
                </a:lnTo>
                <a:lnTo>
                  <a:pt x="195" y="114"/>
                </a:lnTo>
                <a:lnTo>
                  <a:pt x="195" y="114"/>
                </a:lnTo>
                <a:lnTo>
                  <a:pt x="188" y="123"/>
                </a:lnTo>
                <a:lnTo>
                  <a:pt x="181" y="131"/>
                </a:lnTo>
                <a:lnTo>
                  <a:pt x="175" y="140"/>
                </a:lnTo>
                <a:lnTo>
                  <a:pt x="168" y="149"/>
                </a:lnTo>
                <a:lnTo>
                  <a:pt x="162" y="157"/>
                </a:lnTo>
                <a:lnTo>
                  <a:pt x="157" y="165"/>
                </a:lnTo>
                <a:lnTo>
                  <a:pt x="151" y="173"/>
                </a:lnTo>
                <a:lnTo>
                  <a:pt x="145" y="182"/>
                </a:lnTo>
                <a:lnTo>
                  <a:pt x="140" y="190"/>
                </a:lnTo>
                <a:lnTo>
                  <a:pt x="135" y="198"/>
                </a:lnTo>
                <a:lnTo>
                  <a:pt x="130" y="206"/>
                </a:lnTo>
                <a:lnTo>
                  <a:pt x="126" y="214"/>
                </a:lnTo>
                <a:lnTo>
                  <a:pt x="121" y="222"/>
                </a:lnTo>
                <a:lnTo>
                  <a:pt x="117" y="230"/>
                </a:lnTo>
                <a:lnTo>
                  <a:pt x="113" y="238"/>
                </a:lnTo>
                <a:lnTo>
                  <a:pt x="109" y="245"/>
                </a:lnTo>
                <a:lnTo>
                  <a:pt x="93" y="256"/>
                </a:lnTo>
                <a:lnTo>
                  <a:pt x="93" y="256"/>
                </a:lnTo>
                <a:lnTo>
                  <a:pt x="84" y="262"/>
                </a:lnTo>
                <a:lnTo>
                  <a:pt x="77" y="267"/>
                </a:lnTo>
                <a:lnTo>
                  <a:pt x="71" y="272"/>
                </a:lnTo>
                <a:lnTo>
                  <a:pt x="68" y="274"/>
                </a:lnTo>
                <a:lnTo>
                  <a:pt x="66" y="276"/>
                </a:lnTo>
                <a:lnTo>
                  <a:pt x="66" y="276"/>
                </a:lnTo>
                <a:lnTo>
                  <a:pt x="65" y="273"/>
                </a:lnTo>
                <a:lnTo>
                  <a:pt x="65" y="270"/>
                </a:lnTo>
                <a:lnTo>
                  <a:pt x="62" y="263"/>
                </a:lnTo>
                <a:lnTo>
                  <a:pt x="58" y="253"/>
                </a:lnTo>
                <a:lnTo>
                  <a:pt x="54" y="243"/>
                </a:lnTo>
                <a:lnTo>
                  <a:pt x="48" y="230"/>
                </a:lnTo>
                <a:lnTo>
                  <a:pt x="48" y="230"/>
                </a:lnTo>
                <a:lnTo>
                  <a:pt x="45" y="223"/>
                </a:lnTo>
                <a:lnTo>
                  <a:pt x="42" y="216"/>
                </a:lnTo>
                <a:lnTo>
                  <a:pt x="39" y="210"/>
                </a:lnTo>
                <a:lnTo>
                  <a:pt x="36" y="204"/>
                </a:lnTo>
                <a:lnTo>
                  <a:pt x="33" y="199"/>
                </a:lnTo>
                <a:lnTo>
                  <a:pt x="30" y="194"/>
                </a:lnTo>
                <a:lnTo>
                  <a:pt x="27" y="190"/>
                </a:lnTo>
                <a:lnTo>
                  <a:pt x="24" y="186"/>
                </a:lnTo>
                <a:lnTo>
                  <a:pt x="24" y="186"/>
                </a:lnTo>
                <a:lnTo>
                  <a:pt x="21" y="183"/>
                </a:lnTo>
                <a:lnTo>
                  <a:pt x="18" y="180"/>
                </a:lnTo>
                <a:lnTo>
                  <a:pt x="15" y="177"/>
                </a:lnTo>
                <a:lnTo>
                  <a:pt x="12" y="175"/>
                </a:lnTo>
                <a:lnTo>
                  <a:pt x="9" y="173"/>
                </a:lnTo>
                <a:lnTo>
                  <a:pt x="6" y="171"/>
                </a:lnTo>
                <a:lnTo>
                  <a:pt x="3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5" y="162"/>
                </a:lnTo>
                <a:lnTo>
                  <a:pt x="8" y="160"/>
                </a:lnTo>
                <a:lnTo>
                  <a:pt x="11" y="157"/>
                </a:lnTo>
                <a:lnTo>
                  <a:pt x="13" y="155"/>
                </a:lnTo>
                <a:lnTo>
                  <a:pt x="16" y="153"/>
                </a:lnTo>
                <a:lnTo>
                  <a:pt x="19" y="151"/>
                </a:lnTo>
                <a:lnTo>
                  <a:pt x="22" y="150"/>
                </a:lnTo>
                <a:lnTo>
                  <a:pt x="24" y="148"/>
                </a:lnTo>
                <a:lnTo>
                  <a:pt x="27" y="147"/>
                </a:lnTo>
                <a:lnTo>
                  <a:pt x="30" y="146"/>
                </a:lnTo>
                <a:lnTo>
                  <a:pt x="32" y="145"/>
                </a:lnTo>
                <a:lnTo>
                  <a:pt x="35" y="145"/>
                </a:lnTo>
                <a:lnTo>
                  <a:pt x="37" y="144"/>
                </a:lnTo>
                <a:lnTo>
                  <a:pt x="40" y="144"/>
                </a:lnTo>
                <a:lnTo>
                  <a:pt x="42" y="144"/>
                </a:lnTo>
                <a:lnTo>
                  <a:pt x="42" y="144"/>
                </a:lnTo>
                <a:lnTo>
                  <a:pt x="43" y="144"/>
                </a:lnTo>
                <a:lnTo>
                  <a:pt x="44" y="144"/>
                </a:lnTo>
                <a:lnTo>
                  <a:pt x="45" y="144"/>
                </a:lnTo>
                <a:lnTo>
                  <a:pt x="46" y="144"/>
                </a:lnTo>
                <a:lnTo>
                  <a:pt x="48" y="145"/>
                </a:lnTo>
                <a:lnTo>
                  <a:pt x="50" y="146"/>
                </a:lnTo>
                <a:lnTo>
                  <a:pt x="53" y="148"/>
                </a:lnTo>
                <a:lnTo>
                  <a:pt x="55" y="150"/>
                </a:lnTo>
                <a:lnTo>
                  <a:pt x="57" y="152"/>
                </a:lnTo>
                <a:lnTo>
                  <a:pt x="60" y="155"/>
                </a:lnTo>
                <a:lnTo>
                  <a:pt x="62" y="158"/>
                </a:lnTo>
                <a:lnTo>
                  <a:pt x="64" y="161"/>
                </a:lnTo>
                <a:lnTo>
                  <a:pt x="66" y="164"/>
                </a:lnTo>
                <a:lnTo>
                  <a:pt x="69" y="168"/>
                </a:lnTo>
                <a:lnTo>
                  <a:pt x="71" y="173"/>
                </a:lnTo>
                <a:lnTo>
                  <a:pt x="74" y="177"/>
                </a:lnTo>
                <a:lnTo>
                  <a:pt x="76" y="182"/>
                </a:lnTo>
                <a:lnTo>
                  <a:pt x="78" y="188"/>
                </a:lnTo>
                <a:lnTo>
                  <a:pt x="85" y="202"/>
                </a:lnTo>
                <a:lnTo>
                  <a:pt x="85" y="202"/>
                </a:lnTo>
                <a:lnTo>
                  <a:pt x="90" y="195"/>
                </a:lnTo>
                <a:lnTo>
                  <a:pt x="95" y="187"/>
                </a:lnTo>
                <a:lnTo>
                  <a:pt x="100" y="180"/>
                </a:lnTo>
                <a:lnTo>
                  <a:pt x="105" y="173"/>
                </a:lnTo>
                <a:lnTo>
                  <a:pt x="110" y="165"/>
                </a:lnTo>
                <a:lnTo>
                  <a:pt x="115" y="158"/>
                </a:lnTo>
                <a:lnTo>
                  <a:pt x="121" y="151"/>
                </a:lnTo>
                <a:lnTo>
                  <a:pt x="127" y="143"/>
                </a:lnTo>
                <a:lnTo>
                  <a:pt x="133" y="136"/>
                </a:lnTo>
                <a:lnTo>
                  <a:pt x="139" y="129"/>
                </a:lnTo>
                <a:lnTo>
                  <a:pt x="145" y="122"/>
                </a:lnTo>
                <a:lnTo>
                  <a:pt x="151" y="115"/>
                </a:lnTo>
                <a:lnTo>
                  <a:pt x="158" y="107"/>
                </a:lnTo>
                <a:lnTo>
                  <a:pt x="164" y="100"/>
                </a:lnTo>
                <a:lnTo>
                  <a:pt x="171" y="93"/>
                </a:lnTo>
                <a:lnTo>
                  <a:pt x="178" y="86"/>
                </a:lnTo>
                <a:lnTo>
                  <a:pt x="178" y="86"/>
                </a:lnTo>
                <a:lnTo>
                  <a:pt x="185" y="79"/>
                </a:lnTo>
                <a:lnTo>
                  <a:pt x="193" y="72"/>
                </a:lnTo>
                <a:lnTo>
                  <a:pt x="200" y="66"/>
                </a:lnTo>
                <a:lnTo>
                  <a:pt x="207" y="60"/>
                </a:lnTo>
                <a:lnTo>
                  <a:pt x="214" y="53"/>
                </a:lnTo>
                <a:lnTo>
                  <a:pt x="221" y="48"/>
                </a:lnTo>
                <a:lnTo>
                  <a:pt x="228" y="42"/>
                </a:lnTo>
                <a:lnTo>
                  <a:pt x="235" y="36"/>
                </a:lnTo>
                <a:lnTo>
                  <a:pt x="242" y="31"/>
                </a:lnTo>
                <a:lnTo>
                  <a:pt x="248" y="26"/>
                </a:lnTo>
                <a:lnTo>
                  <a:pt x="255" y="21"/>
                </a:lnTo>
                <a:lnTo>
                  <a:pt x="262" y="16"/>
                </a:lnTo>
                <a:lnTo>
                  <a:pt x="269" y="12"/>
                </a:lnTo>
                <a:lnTo>
                  <a:pt x="276" y="8"/>
                </a:lnTo>
                <a:lnTo>
                  <a:pt x="283" y="3"/>
                </a:lnTo>
                <a:lnTo>
                  <a:pt x="29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82" name="path"/>
          <p:cNvSpPr/>
          <p:nvPr/>
        </p:nvSpPr>
        <p:spPr>
          <a:xfrm>
            <a:off x="8205216" y="4322064"/>
            <a:ext cx="150876" cy="144780"/>
          </a:xfrm>
          <a:custGeom>
            <a:avLst/>
            <a:gdLst/>
            <a:ahLst/>
            <a:cxnLst/>
            <a:rect l="0" t="0" r="0" b="0"/>
            <a:pathLst>
              <a:path w="237" h="228">
                <a:moveTo>
                  <a:pt x="117" y="165"/>
                </a:moveTo>
                <a:lnTo>
                  <a:pt x="117" y="165"/>
                </a:lnTo>
                <a:lnTo>
                  <a:pt x="114" y="170"/>
                </a:lnTo>
                <a:lnTo>
                  <a:pt x="114" y="170"/>
                </a:lnTo>
                <a:lnTo>
                  <a:pt x="109" y="177"/>
                </a:lnTo>
                <a:lnTo>
                  <a:pt x="105" y="183"/>
                </a:lnTo>
                <a:lnTo>
                  <a:pt x="100" y="189"/>
                </a:lnTo>
                <a:lnTo>
                  <a:pt x="96" y="195"/>
                </a:lnTo>
                <a:lnTo>
                  <a:pt x="92" y="200"/>
                </a:lnTo>
                <a:lnTo>
                  <a:pt x="88" y="205"/>
                </a:lnTo>
                <a:lnTo>
                  <a:pt x="84" y="209"/>
                </a:lnTo>
                <a:lnTo>
                  <a:pt x="80" y="213"/>
                </a:lnTo>
                <a:lnTo>
                  <a:pt x="76" y="217"/>
                </a:lnTo>
                <a:lnTo>
                  <a:pt x="73" y="219"/>
                </a:lnTo>
                <a:lnTo>
                  <a:pt x="69" y="222"/>
                </a:lnTo>
                <a:lnTo>
                  <a:pt x="65" y="224"/>
                </a:lnTo>
                <a:lnTo>
                  <a:pt x="64" y="225"/>
                </a:lnTo>
                <a:lnTo>
                  <a:pt x="62" y="225"/>
                </a:lnTo>
                <a:lnTo>
                  <a:pt x="61" y="226"/>
                </a:lnTo>
                <a:lnTo>
                  <a:pt x="59" y="227"/>
                </a:lnTo>
                <a:lnTo>
                  <a:pt x="58" y="227"/>
                </a:lnTo>
                <a:lnTo>
                  <a:pt x="56" y="227"/>
                </a:lnTo>
                <a:lnTo>
                  <a:pt x="54" y="228"/>
                </a:lnTo>
                <a:lnTo>
                  <a:pt x="53" y="228"/>
                </a:lnTo>
                <a:lnTo>
                  <a:pt x="53" y="228"/>
                </a:lnTo>
                <a:lnTo>
                  <a:pt x="50" y="227"/>
                </a:lnTo>
                <a:lnTo>
                  <a:pt x="46" y="227"/>
                </a:lnTo>
                <a:lnTo>
                  <a:pt x="43" y="226"/>
                </a:lnTo>
                <a:lnTo>
                  <a:pt x="40" y="225"/>
                </a:lnTo>
                <a:lnTo>
                  <a:pt x="36" y="223"/>
                </a:lnTo>
                <a:lnTo>
                  <a:pt x="33" y="221"/>
                </a:lnTo>
                <a:lnTo>
                  <a:pt x="29" y="219"/>
                </a:lnTo>
                <a:lnTo>
                  <a:pt x="26" y="216"/>
                </a:lnTo>
                <a:lnTo>
                  <a:pt x="23" y="213"/>
                </a:lnTo>
                <a:lnTo>
                  <a:pt x="19" y="210"/>
                </a:lnTo>
                <a:lnTo>
                  <a:pt x="16" y="206"/>
                </a:lnTo>
                <a:lnTo>
                  <a:pt x="13" y="202"/>
                </a:lnTo>
                <a:lnTo>
                  <a:pt x="9" y="197"/>
                </a:lnTo>
                <a:lnTo>
                  <a:pt x="6" y="192"/>
                </a:lnTo>
                <a:lnTo>
                  <a:pt x="3" y="187"/>
                </a:lnTo>
                <a:lnTo>
                  <a:pt x="0" y="182"/>
                </a:lnTo>
                <a:lnTo>
                  <a:pt x="0" y="182"/>
                </a:lnTo>
                <a:lnTo>
                  <a:pt x="5" y="182"/>
                </a:lnTo>
                <a:lnTo>
                  <a:pt x="5" y="182"/>
                </a:lnTo>
                <a:lnTo>
                  <a:pt x="7" y="182"/>
                </a:lnTo>
                <a:lnTo>
                  <a:pt x="9" y="182"/>
                </a:lnTo>
                <a:lnTo>
                  <a:pt x="10" y="182"/>
                </a:lnTo>
                <a:lnTo>
                  <a:pt x="13" y="181"/>
                </a:lnTo>
                <a:lnTo>
                  <a:pt x="17" y="180"/>
                </a:lnTo>
                <a:lnTo>
                  <a:pt x="20" y="179"/>
                </a:lnTo>
                <a:lnTo>
                  <a:pt x="25" y="177"/>
                </a:lnTo>
                <a:lnTo>
                  <a:pt x="29" y="175"/>
                </a:lnTo>
                <a:lnTo>
                  <a:pt x="33" y="173"/>
                </a:lnTo>
                <a:lnTo>
                  <a:pt x="37" y="170"/>
                </a:lnTo>
                <a:lnTo>
                  <a:pt x="42" y="167"/>
                </a:lnTo>
                <a:lnTo>
                  <a:pt x="46" y="163"/>
                </a:lnTo>
                <a:lnTo>
                  <a:pt x="51" y="159"/>
                </a:lnTo>
                <a:lnTo>
                  <a:pt x="55" y="155"/>
                </a:lnTo>
                <a:lnTo>
                  <a:pt x="60" y="150"/>
                </a:lnTo>
                <a:lnTo>
                  <a:pt x="64" y="145"/>
                </a:lnTo>
                <a:lnTo>
                  <a:pt x="69" y="139"/>
                </a:lnTo>
                <a:lnTo>
                  <a:pt x="74" y="133"/>
                </a:lnTo>
                <a:lnTo>
                  <a:pt x="80" y="125"/>
                </a:lnTo>
                <a:lnTo>
                  <a:pt x="72" y="116"/>
                </a:lnTo>
                <a:lnTo>
                  <a:pt x="72" y="116"/>
                </a:lnTo>
                <a:lnTo>
                  <a:pt x="68" y="111"/>
                </a:lnTo>
                <a:lnTo>
                  <a:pt x="64" y="106"/>
                </a:lnTo>
                <a:lnTo>
                  <a:pt x="60" y="102"/>
                </a:lnTo>
                <a:lnTo>
                  <a:pt x="57" y="97"/>
                </a:lnTo>
                <a:lnTo>
                  <a:pt x="54" y="93"/>
                </a:lnTo>
                <a:lnTo>
                  <a:pt x="51" y="89"/>
                </a:lnTo>
                <a:lnTo>
                  <a:pt x="48" y="85"/>
                </a:lnTo>
                <a:lnTo>
                  <a:pt x="46" y="80"/>
                </a:lnTo>
                <a:lnTo>
                  <a:pt x="44" y="76"/>
                </a:lnTo>
                <a:lnTo>
                  <a:pt x="42" y="73"/>
                </a:lnTo>
                <a:lnTo>
                  <a:pt x="40" y="69"/>
                </a:lnTo>
                <a:lnTo>
                  <a:pt x="40" y="65"/>
                </a:lnTo>
                <a:lnTo>
                  <a:pt x="39" y="61"/>
                </a:lnTo>
                <a:lnTo>
                  <a:pt x="38" y="58"/>
                </a:lnTo>
                <a:lnTo>
                  <a:pt x="37" y="54"/>
                </a:lnTo>
                <a:lnTo>
                  <a:pt x="37" y="51"/>
                </a:lnTo>
                <a:lnTo>
                  <a:pt x="37" y="51"/>
                </a:lnTo>
                <a:lnTo>
                  <a:pt x="37" y="48"/>
                </a:lnTo>
                <a:lnTo>
                  <a:pt x="38" y="45"/>
                </a:lnTo>
                <a:lnTo>
                  <a:pt x="39" y="42"/>
                </a:lnTo>
                <a:lnTo>
                  <a:pt x="40" y="40"/>
                </a:lnTo>
                <a:lnTo>
                  <a:pt x="41" y="37"/>
                </a:lnTo>
                <a:lnTo>
                  <a:pt x="43" y="33"/>
                </a:lnTo>
                <a:lnTo>
                  <a:pt x="45" y="30"/>
                </a:lnTo>
                <a:lnTo>
                  <a:pt x="47" y="27"/>
                </a:lnTo>
                <a:lnTo>
                  <a:pt x="49" y="24"/>
                </a:lnTo>
                <a:lnTo>
                  <a:pt x="52" y="21"/>
                </a:lnTo>
                <a:lnTo>
                  <a:pt x="55" y="17"/>
                </a:lnTo>
                <a:lnTo>
                  <a:pt x="59" y="14"/>
                </a:lnTo>
                <a:lnTo>
                  <a:pt x="62" y="10"/>
                </a:lnTo>
                <a:lnTo>
                  <a:pt x="66" y="7"/>
                </a:lnTo>
                <a:lnTo>
                  <a:pt x="70" y="3"/>
                </a:lnTo>
                <a:lnTo>
                  <a:pt x="75" y="0"/>
                </a:lnTo>
                <a:lnTo>
                  <a:pt x="75" y="0"/>
                </a:lnTo>
                <a:lnTo>
                  <a:pt x="76" y="4"/>
                </a:lnTo>
                <a:lnTo>
                  <a:pt x="77" y="9"/>
                </a:lnTo>
                <a:lnTo>
                  <a:pt x="78" y="13"/>
                </a:lnTo>
                <a:lnTo>
                  <a:pt x="79" y="19"/>
                </a:lnTo>
                <a:lnTo>
                  <a:pt x="81" y="23"/>
                </a:lnTo>
                <a:lnTo>
                  <a:pt x="82" y="28"/>
                </a:lnTo>
                <a:lnTo>
                  <a:pt x="84" y="32"/>
                </a:lnTo>
                <a:lnTo>
                  <a:pt x="86" y="37"/>
                </a:lnTo>
                <a:lnTo>
                  <a:pt x="88" y="42"/>
                </a:lnTo>
                <a:lnTo>
                  <a:pt x="90" y="46"/>
                </a:lnTo>
                <a:lnTo>
                  <a:pt x="93" y="51"/>
                </a:lnTo>
                <a:lnTo>
                  <a:pt x="95" y="55"/>
                </a:lnTo>
                <a:lnTo>
                  <a:pt x="98" y="60"/>
                </a:lnTo>
                <a:lnTo>
                  <a:pt x="101" y="64"/>
                </a:lnTo>
                <a:lnTo>
                  <a:pt x="104" y="69"/>
                </a:lnTo>
                <a:lnTo>
                  <a:pt x="108" y="73"/>
                </a:lnTo>
                <a:lnTo>
                  <a:pt x="115" y="83"/>
                </a:lnTo>
                <a:lnTo>
                  <a:pt x="120" y="75"/>
                </a:lnTo>
                <a:lnTo>
                  <a:pt x="120" y="75"/>
                </a:lnTo>
                <a:lnTo>
                  <a:pt x="125" y="69"/>
                </a:lnTo>
                <a:lnTo>
                  <a:pt x="130" y="63"/>
                </a:lnTo>
                <a:lnTo>
                  <a:pt x="135" y="57"/>
                </a:lnTo>
                <a:lnTo>
                  <a:pt x="140" y="52"/>
                </a:lnTo>
                <a:lnTo>
                  <a:pt x="144" y="48"/>
                </a:lnTo>
                <a:lnTo>
                  <a:pt x="149" y="43"/>
                </a:lnTo>
                <a:lnTo>
                  <a:pt x="154" y="40"/>
                </a:lnTo>
                <a:lnTo>
                  <a:pt x="158" y="36"/>
                </a:lnTo>
                <a:lnTo>
                  <a:pt x="163" y="33"/>
                </a:lnTo>
                <a:lnTo>
                  <a:pt x="167" y="30"/>
                </a:lnTo>
                <a:lnTo>
                  <a:pt x="171" y="28"/>
                </a:lnTo>
                <a:lnTo>
                  <a:pt x="175" y="26"/>
                </a:lnTo>
                <a:lnTo>
                  <a:pt x="178" y="26"/>
                </a:lnTo>
                <a:lnTo>
                  <a:pt x="180" y="25"/>
                </a:lnTo>
                <a:lnTo>
                  <a:pt x="182" y="24"/>
                </a:lnTo>
                <a:lnTo>
                  <a:pt x="184" y="24"/>
                </a:lnTo>
                <a:lnTo>
                  <a:pt x="186" y="23"/>
                </a:lnTo>
                <a:lnTo>
                  <a:pt x="188" y="23"/>
                </a:lnTo>
                <a:lnTo>
                  <a:pt x="190" y="23"/>
                </a:lnTo>
                <a:lnTo>
                  <a:pt x="192" y="23"/>
                </a:lnTo>
                <a:lnTo>
                  <a:pt x="192" y="23"/>
                </a:lnTo>
                <a:lnTo>
                  <a:pt x="195" y="23"/>
                </a:lnTo>
                <a:lnTo>
                  <a:pt x="198" y="23"/>
                </a:lnTo>
                <a:lnTo>
                  <a:pt x="201" y="24"/>
                </a:lnTo>
                <a:lnTo>
                  <a:pt x="204" y="25"/>
                </a:lnTo>
                <a:lnTo>
                  <a:pt x="207" y="27"/>
                </a:lnTo>
                <a:lnTo>
                  <a:pt x="209" y="29"/>
                </a:lnTo>
                <a:lnTo>
                  <a:pt x="211" y="30"/>
                </a:lnTo>
                <a:lnTo>
                  <a:pt x="214" y="33"/>
                </a:lnTo>
                <a:lnTo>
                  <a:pt x="216" y="35"/>
                </a:lnTo>
                <a:lnTo>
                  <a:pt x="219" y="38"/>
                </a:lnTo>
                <a:lnTo>
                  <a:pt x="221" y="42"/>
                </a:lnTo>
                <a:lnTo>
                  <a:pt x="223" y="45"/>
                </a:lnTo>
                <a:lnTo>
                  <a:pt x="225" y="49"/>
                </a:lnTo>
                <a:lnTo>
                  <a:pt x="227" y="53"/>
                </a:lnTo>
                <a:lnTo>
                  <a:pt x="228" y="58"/>
                </a:lnTo>
                <a:lnTo>
                  <a:pt x="230" y="62"/>
                </a:lnTo>
                <a:lnTo>
                  <a:pt x="230" y="62"/>
                </a:lnTo>
                <a:lnTo>
                  <a:pt x="227" y="62"/>
                </a:lnTo>
                <a:lnTo>
                  <a:pt x="225" y="62"/>
                </a:lnTo>
                <a:lnTo>
                  <a:pt x="225" y="62"/>
                </a:lnTo>
                <a:lnTo>
                  <a:pt x="223" y="62"/>
                </a:lnTo>
                <a:lnTo>
                  <a:pt x="221" y="62"/>
                </a:lnTo>
                <a:lnTo>
                  <a:pt x="220" y="63"/>
                </a:lnTo>
                <a:lnTo>
                  <a:pt x="218" y="63"/>
                </a:lnTo>
                <a:lnTo>
                  <a:pt x="217" y="63"/>
                </a:lnTo>
                <a:lnTo>
                  <a:pt x="215" y="64"/>
                </a:lnTo>
                <a:lnTo>
                  <a:pt x="211" y="66"/>
                </a:lnTo>
                <a:lnTo>
                  <a:pt x="207" y="68"/>
                </a:lnTo>
                <a:lnTo>
                  <a:pt x="202" y="71"/>
                </a:lnTo>
                <a:lnTo>
                  <a:pt x="198" y="74"/>
                </a:lnTo>
                <a:lnTo>
                  <a:pt x="193" y="78"/>
                </a:lnTo>
                <a:lnTo>
                  <a:pt x="193" y="78"/>
                </a:lnTo>
                <a:lnTo>
                  <a:pt x="188" y="82"/>
                </a:lnTo>
                <a:lnTo>
                  <a:pt x="183" y="86"/>
                </a:lnTo>
                <a:lnTo>
                  <a:pt x="178" y="90"/>
                </a:lnTo>
                <a:lnTo>
                  <a:pt x="174" y="95"/>
                </a:lnTo>
                <a:lnTo>
                  <a:pt x="170" y="99"/>
                </a:lnTo>
                <a:lnTo>
                  <a:pt x="165" y="104"/>
                </a:lnTo>
                <a:lnTo>
                  <a:pt x="162" y="108"/>
                </a:lnTo>
                <a:lnTo>
                  <a:pt x="158" y="113"/>
                </a:lnTo>
                <a:lnTo>
                  <a:pt x="151" y="123"/>
                </a:lnTo>
                <a:lnTo>
                  <a:pt x="158" y="130"/>
                </a:lnTo>
                <a:lnTo>
                  <a:pt x="158" y="130"/>
                </a:lnTo>
                <a:lnTo>
                  <a:pt x="163" y="135"/>
                </a:lnTo>
                <a:lnTo>
                  <a:pt x="167" y="139"/>
                </a:lnTo>
                <a:lnTo>
                  <a:pt x="172" y="143"/>
                </a:lnTo>
                <a:lnTo>
                  <a:pt x="177" y="147"/>
                </a:lnTo>
                <a:lnTo>
                  <a:pt x="182" y="150"/>
                </a:lnTo>
                <a:lnTo>
                  <a:pt x="187" y="153"/>
                </a:lnTo>
                <a:lnTo>
                  <a:pt x="192" y="156"/>
                </a:lnTo>
                <a:lnTo>
                  <a:pt x="197" y="159"/>
                </a:lnTo>
                <a:lnTo>
                  <a:pt x="201" y="161"/>
                </a:lnTo>
                <a:lnTo>
                  <a:pt x="207" y="163"/>
                </a:lnTo>
                <a:lnTo>
                  <a:pt x="211" y="164"/>
                </a:lnTo>
                <a:lnTo>
                  <a:pt x="217" y="166"/>
                </a:lnTo>
                <a:lnTo>
                  <a:pt x="222" y="167"/>
                </a:lnTo>
                <a:lnTo>
                  <a:pt x="227" y="168"/>
                </a:lnTo>
                <a:lnTo>
                  <a:pt x="232" y="168"/>
                </a:lnTo>
                <a:lnTo>
                  <a:pt x="237" y="168"/>
                </a:lnTo>
                <a:lnTo>
                  <a:pt x="237" y="168"/>
                </a:lnTo>
                <a:lnTo>
                  <a:pt x="234" y="174"/>
                </a:lnTo>
                <a:lnTo>
                  <a:pt x="231" y="179"/>
                </a:lnTo>
                <a:lnTo>
                  <a:pt x="229" y="184"/>
                </a:lnTo>
                <a:lnTo>
                  <a:pt x="226" y="188"/>
                </a:lnTo>
                <a:lnTo>
                  <a:pt x="223" y="192"/>
                </a:lnTo>
                <a:lnTo>
                  <a:pt x="220" y="196"/>
                </a:lnTo>
                <a:lnTo>
                  <a:pt x="217" y="200"/>
                </a:lnTo>
                <a:lnTo>
                  <a:pt x="215" y="203"/>
                </a:lnTo>
                <a:lnTo>
                  <a:pt x="211" y="206"/>
                </a:lnTo>
                <a:lnTo>
                  <a:pt x="209" y="208"/>
                </a:lnTo>
                <a:lnTo>
                  <a:pt x="205" y="210"/>
                </a:lnTo>
                <a:lnTo>
                  <a:pt x="203" y="212"/>
                </a:lnTo>
                <a:lnTo>
                  <a:pt x="200" y="213"/>
                </a:lnTo>
                <a:lnTo>
                  <a:pt x="197" y="213"/>
                </a:lnTo>
                <a:lnTo>
                  <a:pt x="194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88" y="214"/>
                </a:lnTo>
                <a:lnTo>
                  <a:pt x="185" y="214"/>
                </a:lnTo>
                <a:lnTo>
                  <a:pt x="182" y="213"/>
                </a:lnTo>
                <a:lnTo>
                  <a:pt x="179" y="212"/>
                </a:lnTo>
                <a:lnTo>
                  <a:pt x="175" y="210"/>
                </a:lnTo>
                <a:lnTo>
                  <a:pt x="172" y="209"/>
                </a:lnTo>
                <a:lnTo>
                  <a:pt x="168" y="207"/>
                </a:lnTo>
                <a:lnTo>
                  <a:pt x="164" y="204"/>
                </a:lnTo>
                <a:lnTo>
                  <a:pt x="160" y="202"/>
                </a:lnTo>
                <a:lnTo>
                  <a:pt x="156" y="199"/>
                </a:lnTo>
                <a:lnTo>
                  <a:pt x="152" y="196"/>
                </a:lnTo>
                <a:lnTo>
                  <a:pt x="147" y="192"/>
                </a:lnTo>
                <a:lnTo>
                  <a:pt x="143" y="188"/>
                </a:lnTo>
                <a:lnTo>
                  <a:pt x="138" y="184"/>
                </a:lnTo>
                <a:lnTo>
                  <a:pt x="133" y="180"/>
                </a:lnTo>
                <a:lnTo>
                  <a:pt x="128" y="175"/>
                </a:lnTo>
                <a:lnTo>
                  <a:pt x="117" y="165"/>
                </a:lnTo>
                <a:close/>
              </a:path>
            </a:pathLst>
          </a:custGeom>
          <a:solidFill>
            <a:srgbClr val="DC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83" name="textbox 2983"/>
          <p:cNvSpPr/>
          <p:nvPr/>
        </p:nvSpPr>
        <p:spPr>
          <a:xfrm>
            <a:off x="6515610" y="3239290"/>
            <a:ext cx="177164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</a:t>
            </a:r>
            <a:endParaRPr lang="en-US" altLang="en-US" sz="1100" dirty="0"/>
          </a:p>
        </p:txBody>
      </p:sp>
      <p:sp>
        <p:nvSpPr>
          <p:cNvPr id="2984" name="textbox 2984"/>
          <p:cNvSpPr/>
          <p:nvPr/>
        </p:nvSpPr>
        <p:spPr>
          <a:xfrm>
            <a:off x="6553710" y="2831747"/>
            <a:ext cx="177164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</a:t>
            </a:r>
            <a:endParaRPr lang="en-US" altLang="en-US" sz="1100" dirty="0"/>
          </a:p>
        </p:txBody>
      </p:sp>
      <p:sp>
        <p:nvSpPr>
          <p:cNvPr id="2985" name="textbox 2985"/>
          <p:cNvSpPr/>
          <p:nvPr/>
        </p:nvSpPr>
        <p:spPr>
          <a:xfrm>
            <a:off x="4591051" y="2831747"/>
            <a:ext cx="177164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</a:t>
            </a:r>
            <a:endParaRPr lang="en-US" altLang="en-US" sz="1100" dirty="0"/>
          </a:p>
        </p:txBody>
      </p:sp>
      <p:sp>
        <p:nvSpPr>
          <p:cNvPr id="2986" name="textbox 2986"/>
          <p:cNvSpPr/>
          <p:nvPr/>
        </p:nvSpPr>
        <p:spPr>
          <a:xfrm>
            <a:off x="6023652" y="3239290"/>
            <a:ext cx="166370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</a:t>
            </a:r>
            <a:endParaRPr lang="en-US" altLang="en-US" sz="1100" dirty="0"/>
          </a:p>
        </p:txBody>
      </p:sp>
      <p:sp>
        <p:nvSpPr>
          <p:cNvPr id="2987" name="textbox 2987"/>
          <p:cNvSpPr/>
          <p:nvPr/>
        </p:nvSpPr>
        <p:spPr>
          <a:xfrm>
            <a:off x="6526827" y="2542187"/>
            <a:ext cx="166370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12</a:t>
            </a:r>
            <a:endParaRPr lang="en-US" altLang="en-US" sz="1100" dirty="0"/>
          </a:p>
        </p:txBody>
      </p:sp>
      <p:sp>
        <p:nvSpPr>
          <p:cNvPr id="2988" name="textbox 2988"/>
          <p:cNvSpPr/>
          <p:nvPr/>
        </p:nvSpPr>
        <p:spPr>
          <a:xfrm>
            <a:off x="8527204" y="2136168"/>
            <a:ext cx="166370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12</a:t>
            </a:r>
            <a:endParaRPr lang="en-US" altLang="en-US" sz="1100" dirty="0"/>
          </a:p>
        </p:txBody>
      </p:sp>
      <p:sp>
        <p:nvSpPr>
          <p:cNvPr id="2989" name="textbox 2989"/>
          <p:cNvSpPr/>
          <p:nvPr/>
        </p:nvSpPr>
        <p:spPr>
          <a:xfrm>
            <a:off x="6564927" y="2136168"/>
            <a:ext cx="166370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12</a:t>
            </a:r>
            <a:endParaRPr lang="en-US" altLang="en-US" sz="1100" dirty="0"/>
          </a:p>
        </p:txBody>
      </p:sp>
      <p:sp>
        <p:nvSpPr>
          <p:cNvPr id="2990" name="textbox 2990"/>
          <p:cNvSpPr/>
          <p:nvPr/>
        </p:nvSpPr>
        <p:spPr>
          <a:xfrm>
            <a:off x="4602268" y="2136168"/>
            <a:ext cx="166370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12</a:t>
            </a:r>
            <a:endParaRPr lang="en-US" altLang="en-US" sz="1100" dirty="0"/>
          </a:p>
        </p:txBody>
      </p:sp>
      <p:sp>
        <p:nvSpPr>
          <p:cNvPr id="2991" name="textbox 2991"/>
          <p:cNvSpPr/>
          <p:nvPr/>
        </p:nvSpPr>
        <p:spPr>
          <a:xfrm>
            <a:off x="3243836" y="2542187"/>
            <a:ext cx="99694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100" dirty="0"/>
          </a:p>
        </p:txBody>
      </p:sp>
      <p:sp>
        <p:nvSpPr>
          <p:cNvPr id="2992" name="textbox 2992"/>
          <p:cNvSpPr/>
          <p:nvPr/>
        </p:nvSpPr>
        <p:spPr>
          <a:xfrm>
            <a:off x="3615691" y="1846100"/>
            <a:ext cx="99694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100" dirty="0"/>
          </a:p>
        </p:txBody>
      </p:sp>
      <p:sp>
        <p:nvSpPr>
          <p:cNvPr id="2993" name="textbox 2993"/>
          <p:cNvSpPr/>
          <p:nvPr/>
        </p:nvSpPr>
        <p:spPr>
          <a:xfrm>
            <a:off x="7943122" y="2542187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8</a:t>
            </a:r>
            <a:endParaRPr lang="en-US" altLang="en-US" sz="1100" dirty="0"/>
          </a:p>
        </p:txBody>
      </p:sp>
      <p:sp>
        <p:nvSpPr>
          <p:cNvPr id="2994" name="textbox 2994"/>
          <p:cNvSpPr/>
          <p:nvPr/>
        </p:nvSpPr>
        <p:spPr>
          <a:xfrm>
            <a:off x="4889800" y="1450368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2995" name="textbox 2995"/>
          <p:cNvSpPr/>
          <p:nvPr/>
        </p:nvSpPr>
        <p:spPr>
          <a:xfrm>
            <a:off x="6852458" y="1450368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2996" name="textbox 2996"/>
          <p:cNvSpPr/>
          <p:nvPr/>
        </p:nvSpPr>
        <p:spPr>
          <a:xfrm>
            <a:off x="4889800" y="2136168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2997" name="textbox 2997"/>
          <p:cNvSpPr/>
          <p:nvPr/>
        </p:nvSpPr>
        <p:spPr>
          <a:xfrm>
            <a:off x="6852458" y="2136168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2998" name="textbox 2998"/>
          <p:cNvSpPr/>
          <p:nvPr/>
        </p:nvSpPr>
        <p:spPr>
          <a:xfrm>
            <a:off x="4889800" y="2831747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2999" name="textbox 2999"/>
          <p:cNvSpPr/>
          <p:nvPr/>
        </p:nvSpPr>
        <p:spPr>
          <a:xfrm>
            <a:off x="6852458" y="2831747"/>
            <a:ext cx="9778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3000" name="textbox 3000"/>
          <p:cNvSpPr/>
          <p:nvPr/>
        </p:nvSpPr>
        <p:spPr>
          <a:xfrm>
            <a:off x="6516543" y="1847923"/>
            <a:ext cx="97789" cy="1581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9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1100" dirty="0"/>
          </a:p>
        </p:txBody>
      </p:sp>
      <p:sp>
        <p:nvSpPr>
          <p:cNvPr id="3001" name="textbox 3001"/>
          <p:cNvSpPr/>
          <p:nvPr/>
        </p:nvSpPr>
        <p:spPr>
          <a:xfrm>
            <a:off x="4632498" y="1452191"/>
            <a:ext cx="97789" cy="1581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9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1100" dirty="0"/>
          </a:p>
        </p:txBody>
      </p:sp>
      <p:sp>
        <p:nvSpPr>
          <p:cNvPr id="3002" name="textbox 3002"/>
          <p:cNvSpPr/>
          <p:nvPr/>
        </p:nvSpPr>
        <p:spPr>
          <a:xfrm>
            <a:off x="6595156" y="1452191"/>
            <a:ext cx="97789" cy="1581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9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1100" dirty="0"/>
          </a:p>
        </p:txBody>
      </p:sp>
      <p:sp>
        <p:nvSpPr>
          <p:cNvPr id="3003" name="textbox 3003"/>
          <p:cNvSpPr/>
          <p:nvPr/>
        </p:nvSpPr>
        <p:spPr>
          <a:xfrm>
            <a:off x="8557814" y="1452191"/>
            <a:ext cx="97789" cy="1581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9000"/>
              </a:lnSpc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1100"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04" name="table 3004"/>
          <p:cNvGraphicFramePr>
            <a:graphicFrameLocks noGrp="1"/>
          </p:cNvGraphicFramePr>
          <p:nvPr/>
        </p:nvGraphicFramePr>
        <p:xfrm>
          <a:off x="4040504" y="1615821"/>
          <a:ext cx="4394200" cy="3705225"/>
        </p:xfrm>
        <a:graphic>
          <a:graphicData uri="http://schemas.openxmlformats.org/drawingml/2006/table">
            <a:tbl>
              <a:tblPr/>
              <a:tblGrid>
                <a:gridCol w="4394200"/>
              </a:tblGrid>
              <a:tr h="3686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1000" dirty="0"/>
                    </a:p>
                    <a:p>
                      <a:pPr marL="132080" algn="l" rtl="0" eaLnBrk="0">
                        <a:lnSpc>
                          <a:spcPct val="91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数量分</a:t>
                      </a:r>
                      <a:r>
                        <a:rPr sz="1200" spc="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布</a:t>
                      </a:r>
                      <a:endParaRPr lang="en-US" altLang="en-US" sz="1200" dirty="0"/>
                    </a:p>
                    <a:p>
                      <a:pPr marL="126365" algn="l" rtl="0" eaLnBrk="0">
                        <a:lnSpc>
                          <a:spcPts val="1460"/>
                        </a:lnSpc>
                        <a:spcBef>
                          <a:spcPts val="125"/>
                        </a:spcBef>
                      </a:pPr>
                      <a:r>
                        <a:rPr sz="1200" spc="-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单</a:t>
                      </a:r>
                      <a:r>
                        <a:rPr sz="1200" spc="-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位</a:t>
                      </a:r>
                      <a:endParaRPr lang="en-US" altLang="en-US" sz="1200" dirty="0"/>
                    </a:p>
                    <a:p>
                      <a:pPr marL="2898140" algn="l" rtl="0" eaLnBrk="0">
                        <a:lnSpc>
                          <a:spcPct val="84000"/>
                        </a:lnSpc>
                        <a:spcBef>
                          <a:spcPts val="1195"/>
                        </a:spcBef>
                        <a:tabLst>
                          <a:tab pos="2944495" algn="l"/>
                        </a:tabLst>
                      </a:pP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  <a:p>
                      <a:pPr marL="2898140" algn="l" rtl="0" eaLnBrk="0">
                        <a:lnSpc>
                          <a:spcPts val="1100"/>
                        </a:lnSpc>
                        <a:spcBef>
                          <a:spcPts val="205"/>
                        </a:spcBef>
                        <a:tabLst>
                          <a:tab pos="2935605" algn="l"/>
                        </a:tabLst>
                      </a:pP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5.00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  <a:p>
                      <a:pPr marL="136525" algn="l" rtl="0" eaLnBrk="0">
                        <a:lnSpc>
                          <a:spcPts val="1455"/>
                        </a:lnSpc>
                        <a:spcBef>
                          <a:spcPts val="1080"/>
                        </a:spcBef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</a:t>
                      </a:r>
                      <a:r>
                        <a:rPr sz="1200" spc="-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舱宽</a:t>
                      </a:r>
                      <a:r>
                        <a:rPr sz="1200" spc="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300" dirty="0"/>
                    </a:p>
                    <a:p>
                      <a:pPr marL="2802890" algn="l" rtl="0" eaLnBrk="0">
                        <a:lnSpc>
                          <a:spcPts val="1455"/>
                        </a:lnSpc>
                        <a:spcBef>
                          <a:spcPts val="5"/>
                        </a:spcBef>
                      </a:pP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舱顶</a:t>
                      </a:r>
                      <a:r>
                        <a:rPr sz="1200" spc="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高度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005" name="path"/>
          <p:cNvSpPr/>
          <p:nvPr/>
        </p:nvSpPr>
        <p:spPr>
          <a:xfrm>
            <a:off x="6795516" y="2496311"/>
            <a:ext cx="143256" cy="140208"/>
          </a:xfrm>
          <a:custGeom>
            <a:avLst/>
            <a:gdLst/>
            <a:ahLst/>
            <a:cxnLst/>
            <a:rect l="0" t="0" r="0" b="0"/>
            <a:pathLst>
              <a:path w="225" h="220">
                <a:moveTo>
                  <a:pt x="0" y="220"/>
                </a:moveTo>
                <a:lnTo>
                  <a:pt x="225" y="220"/>
                </a:lnTo>
                <a:lnTo>
                  <a:pt x="225" y="0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rgbClr val="538DD5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06" name="path"/>
          <p:cNvSpPr/>
          <p:nvPr/>
        </p:nvSpPr>
        <p:spPr>
          <a:xfrm>
            <a:off x="6795516" y="2307336"/>
            <a:ext cx="143256" cy="141732"/>
          </a:xfrm>
          <a:custGeom>
            <a:avLst/>
            <a:gdLst/>
            <a:ahLst/>
            <a:cxnLst/>
            <a:rect l="0" t="0" r="0" b="0"/>
            <a:pathLst>
              <a:path w="225" h="223">
                <a:moveTo>
                  <a:pt x="0" y="223"/>
                </a:moveTo>
                <a:lnTo>
                  <a:pt x="225" y="223"/>
                </a:lnTo>
                <a:lnTo>
                  <a:pt x="225" y="0"/>
                </a:lnTo>
                <a:lnTo>
                  <a:pt x="0" y="0"/>
                </a:lnTo>
                <a:lnTo>
                  <a:pt x="0" y="223"/>
                </a:lnTo>
                <a:close/>
              </a:path>
            </a:pathLst>
          </a:custGeom>
          <a:solidFill>
            <a:srgbClr val="AFCAE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007" name="table 3007"/>
          <p:cNvGraphicFramePr>
            <a:graphicFrameLocks noGrp="1"/>
          </p:cNvGraphicFramePr>
          <p:nvPr/>
        </p:nvGraphicFramePr>
        <p:xfrm>
          <a:off x="422529" y="1615821"/>
          <a:ext cx="3533140" cy="3705225"/>
        </p:xfrm>
        <a:graphic>
          <a:graphicData uri="http://schemas.openxmlformats.org/drawingml/2006/table">
            <a:tbl>
              <a:tblPr/>
              <a:tblGrid>
                <a:gridCol w="3533140"/>
              </a:tblGrid>
              <a:tr h="3686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2000"/>
                        </a:lnSpc>
                      </a:pPr>
                      <a:endParaRPr lang="en-US" altLang="en-US" sz="1000" dirty="0"/>
                    </a:p>
                    <a:p>
                      <a:pPr marL="74295" algn="l" rtl="0" eaLnBrk="0">
                        <a:lnSpc>
                          <a:spcPct val="91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数量分</a:t>
                      </a:r>
                      <a:r>
                        <a:rPr sz="1200" spc="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布</a:t>
                      </a:r>
                      <a:endParaRPr lang="en-US" altLang="en-US" sz="1200" dirty="0"/>
                    </a:p>
                    <a:p>
                      <a:pPr marL="67945" algn="l" rtl="0" eaLnBrk="0">
                        <a:lnSpc>
                          <a:spcPts val="1460"/>
                        </a:lnSpc>
                        <a:spcBef>
                          <a:spcPts val="125"/>
                        </a:spcBef>
                      </a:pPr>
                      <a:r>
                        <a:rPr sz="1200" spc="-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单</a:t>
                      </a:r>
                      <a:r>
                        <a:rPr sz="1200" spc="-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位</a:t>
                      </a:r>
                      <a:endParaRPr lang="en-US" altLang="en-US" sz="1200" dirty="0"/>
                    </a:p>
                    <a:p>
                      <a:pPr marL="2066290" algn="l" rtl="0" eaLnBrk="0">
                        <a:lnSpc>
                          <a:spcPct val="84000"/>
                        </a:lnSpc>
                        <a:spcBef>
                          <a:spcPts val="1170"/>
                        </a:spcBef>
                        <a:tabLst>
                          <a:tab pos="2111375" algn="l"/>
                        </a:tabLst>
                      </a:pP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  <a:p>
                      <a:pPr marL="2066290" algn="l" rtl="0" eaLnBrk="0">
                        <a:lnSpc>
                          <a:spcPts val="1100"/>
                        </a:lnSpc>
                        <a:spcBef>
                          <a:spcPts val="205"/>
                        </a:spcBef>
                        <a:tabLst>
                          <a:tab pos="2103120" algn="l"/>
                        </a:tabLst>
                      </a:pP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5.00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  <a:p>
                      <a:pPr marL="81915" algn="l" rtl="0" eaLnBrk="0">
                        <a:lnSpc>
                          <a:spcPct val="83000"/>
                        </a:lnSpc>
                        <a:spcBef>
                          <a:spcPts val="1110"/>
                        </a:spcBef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架子</a:t>
                      </a:r>
                      <a:endParaRPr lang="en-US" altLang="en-US" sz="1200" dirty="0"/>
                    </a:p>
                    <a:p>
                      <a:pPr marL="79375" algn="l" rtl="0" eaLnBrk="0">
                        <a:lnSpc>
                          <a:spcPts val="1565"/>
                        </a:lnSpc>
                      </a:pPr>
                      <a:r>
                        <a:rPr sz="1200" spc="-20" dirty="0">
                          <a:ln w="436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</a:t>
                      </a:r>
                      <a:r>
                        <a:rPr sz="1200" spc="-10" dirty="0">
                          <a:ln w="436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300" dirty="0"/>
                    </a:p>
                    <a:p>
                      <a:pPr marL="2742565" algn="l" rtl="0" eaLnBrk="0">
                        <a:lnSpc>
                          <a:spcPts val="1455"/>
                        </a:lnSpc>
                        <a:spcBef>
                          <a:spcPts val="0"/>
                        </a:spcBef>
                      </a:pPr>
                      <a:r>
                        <a:rPr sz="1200" spc="-2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1200" spc="0" dirty="0">
                          <a:ln w="435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008" name="path"/>
          <p:cNvSpPr/>
          <p:nvPr/>
        </p:nvSpPr>
        <p:spPr>
          <a:xfrm>
            <a:off x="2345436" y="2496311"/>
            <a:ext cx="143255" cy="140208"/>
          </a:xfrm>
          <a:custGeom>
            <a:avLst/>
            <a:gdLst/>
            <a:ahLst/>
            <a:cxnLst/>
            <a:rect l="0" t="0" r="0" b="0"/>
            <a:pathLst>
              <a:path w="225" h="220">
                <a:moveTo>
                  <a:pt x="0" y="220"/>
                </a:moveTo>
                <a:lnTo>
                  <a:pt x="225" y="220"/>
                </a:lnTo>
                <a:lnTo>
                  <a:pt x="225" y="0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rgbClr val="8DB4E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09" name="path"/>
          <p:cNvSpPr/>
          <p:nvPr/>
        </p:nvSpPr>
        <p:spPr>
          <a:xfrm>
            <a:off x="2345436" y="2307336"/>
            <a:ext cx="143255" cy="141732"/>
          </a:xfrm>
          <a:custGeom>
            <a:avLst/>
            <a:gdLst/>
            <a:ahLst/>
            <a:cxnLst/>
            <a:rect l="0" t="0" r="0" b="0"/>
            <a:pathLst>
              <a:path w="225" h="223">
                <a:moveTo>
                  <a:pt x="0" y="223"/>
                </a:moveTo>
                <a:lnTo>
                  <a:pt x="225" y="223"/>
                </a:lnTo>
                <a:lnTo>
                  <a:pt x="225" y="0"/>
                </a:lnTo>
                <a:lnTo>
                  <a:pt x="0" y="0"/>
                </a:lnTo>
                <a:lnTo>
                  <a:pt x="0" y="223"/>
                </a:lnTo>
                <a:close/>
              </a:path>
            </a:pathLst>
          </a:custGeom>
          <a:solidFill>
            <a:srgbClr val="CBDDF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010" name="picture 301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827270" y="2733294"/>
            <a:ext cx="3505580" cy="2345435"/>
          </a:xfrm>
          <a:prstGeom prst="rect">
            <a:avLst/>
          </a:prstGeom>
        </p:spPr>
      </p:pic>
      <p:sp>
        <p:nvSpPr>
          <p:cNvPr id="3011" name="path"/>
          <p:cNvSpPr/>
          <p:nvPr/>
        </p:nvSpPr>
        <p:spPr>
          <a:xfrm>
            <a:off x="4914900" y="2767584"/>
            <a:ext cx="100583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5" y="2"/>
                </a:moveTo>
                <a:lnTo>
                  <a:pt x="158" y="2"/>
                </a:lnTo>
                <a:lnTo>
                  <a:pt x="158" y="0"/>
                </a:lnTo>
                <a:lnTo>
                  <a:pt x="155" y="0"/>
                </a:lnTo>
                <a:lnTo>
                  <a:pt x="155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00" name="group 600"/>
          <p:cNvGrpSpPr/>
          <p:nvPr/>
        </p:nvGrpSpPr>
        <p:grpSpPr>
          <a:xfrm rot="21600000">
            <a:off x="8279892" y="4140708"/>
            <a:ext cx="2913" cy="260470"/>
            <a:chOff x="0" y="0"/>
            <a:chExt cx="2913" cy="260470"/>
          </a:xfrm>
        </p:grpSpPr>
        <p:sp>
          <p:nvSpPr>
            <p:cNvPr id="3012" name="path"/>
            <p:cNvSpPr/>
            <p:nvPr/>
          </p:nvSpPr>
          <p:spPr>
            <a:xfrm>
              <a:off x="133" y="133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13" name="path"/>
            <p:cNvSpPr/>
            <p:nvPr/>
          </p:nvSpPr>
          <p:spPr>
            <a:xfrm>
              <a:off x="0" y="0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14" name="path"/>
            <p:cNvSpPr/>
            <p:nvPr/>
          </p:nvSpPr>
          <p:spPr>
            <a:xfrm>
              <a:off x="133" y="87001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15" name="path"/>
            <p:cNvSpPr/>
            <p:nvPr/>
          </p:nvSpPr>
          <p:spPr>
            <a:xfrm>
              <a:off x="0" y="86867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16" name="path"/>
            <p:cNvSpPr/>
            <p:nvPr/>
          </p:nvSpPr>
          <p:spPr>
            <a:xfrm>
              <a:off x="133" y="172345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17" name="path"/>
            <p:cNvSpPr/>
            <p:nvPr/>
          </p:nvSpPr>
          <p:spPr>
            <a:xfrm>
              <a:off x="0" y="172211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18" name="path"/>
            <p:cNvSpPr/>
            <p:nvPr/>
          </p:nvSpPr>
          <p:spPr>
            <a:xfrm>
              <a:off x="133" y="257689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19" name="path"/>
            <p:cNvSpPr/>
            <p:nvPr/>
          </p:nvSpPr>
          <p:spPr>
            <a:xfrm>
              <a:off x="0" y="257555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020" name="path"/>
          <p:cNvSpPr/>
          <p:nvPr/>
        </p:nvSpPr>
        <p:spPr>
          <a:xfrm>
            <a:off x="6694931" y="2767584"/>
            <a:ext cx="199644" cy="1523"/>
          </a:xfrm>
          <a:custGeom>
            <a:avLst/>
            <a:gdLst/>
            <a:ahLst/>
            <a:cxnLst/>
            <a:rect l="0" t="0" r="0" b="0"/>
            <a:pathLst>
              <a:path w="314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314" h="2">
                <a:moveTo>
                  <a:pt x="156" y="2"/>
                </a:moveTo>
                <a:lnTo>
                  <a:pt x="158" y="2"/>
                </a:lnTo>
                <a:lnTo>
                  <a:pt x="158" y="0"/>
                </a:lnTo>
                <a:lnTo>
                  <a:pt x="156" y="0"/>
                </a:lnTo>
                <a:lnTo>
                  <a:pt x="156" y="2"/>
                </a:lnTo>
                <a:close/>
              </a:path>
              <a:path w="314" h="2">
                <a:moveTo>
                  <a:pt x="312" y="2"/>
                </a:moveTo>
                <a:lnTo>
                  <a:pt x="314" y="2"/>
                </a:lnTo>
                <a:lnTo>
                  <a:pt x="314" y="0"/>
                </a:lnTo>
                <a:lnTo>
                  <a:pt x="312" y="0"/>
                </a:lnTo>
                <a:lnTo>
                  <a:pt x="312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1" name="path"/>
          <p:cNvSpPr/>
          <p:nvPr/>
        </p:nvSpPr>
        <p:spPr>
          <a:xfrm>
            <a:off x="5311140" y="2767584"/>
            <a:ext cx="100583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5" y="2"/>
                </a:moveTo>
                <a:lnTo>
                  <a:pt x="158" y="2"/>
                </a:lnTo>
                <a:lnTo>
                  <a:pt x="158" y="0"/>
                </a:lnTo>
                <a:lnTo>
                  <a:pt x="155" y="0"/>
                </a:lnTo>
                <a:lnTo>
                  <a:pt x="155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2" name="path"/>
          <p:cNvSpPr/>
          <p:nvPr/>
        </p:nvSpPr>
        <p:spPr>
          <a:xfrm>
            <a:off x="5113020" y="2767584"/>
            <a:ext cx="100583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5" y="2"/>
                </a:moveTo>
                <a:lnTo>
                  <a:pt x="158" y="2"/>
                </a:lnTo>
                <a:lnTo>
                  <a:pt x="158" y="0"/>
                </a:lnTo>
                <a:lnTo>
                  <a:pt x="155" y="0"/>
                </a:lnTo>
                <a:lnTo>
                  <a:pt x="155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3" name="path"/>
          <p:cNvSpPr/>
          <p:nvPr/>
        </p:nvSpPr>
        <p:spPr>
          <a:xfrm>
            <a:off x="5509259" y="2767584"/>
            <a:ext cx="100584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6" y="2"/>
                </a:moveTo>
                <a:lnTo>
                  <a:pt x="158" y="2"/>
                </a:lnTo>
                <a:lnTo>
                  <a:pt x="158" y="0"/>
                </a:lnTo>
                <a:lnTo>
                  <a:pt x="156" y="0"/>
                </a:lnTo>
                <a:lnTo>
                  <a:pt x="156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4" name="path"/>
          <p:cNvSpPr/>
          <p:nvPr/>
        </p:nvSpPr>
        <p:spPr>
          <a:xfrm>
            <a:off x="7190231" y="2767584"/>
            <a:ext cx="100584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6" y="2"/>
                </a:moveTo>
                <a:lnTo>
                  <a:pt x="158" y="2"/>
                </a:lnTo>
                <a:lnTo>
                  <a:pt x="158" y="0"/>
                </a:lnTo>
                <a:lnTo>
                  <a:pt x="156" y="0"/>
                </a:lnTo>
                <a:lnTo>
                  <a:pt x="156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5" name="path"/>
          <p:cNvSpPr/>
          <p:nvPr/>
        </p:nvSpPr>
        <p:spPr>
          <a:xfrm>
            <a:off x="7388352" y="2767584"/>
            <a:ext cx="100583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5" y="2"/>
                </a:moveTo>
                <a:lnTo>
                  <a:pt x="158" y="2"/>
                </a:lnTo>
                <a:lnTo>
                  <a:pt x="158" y="0"/>
                </a:lnTo>
                <a:lnTo>
                  <a:pt x="155" y="0"/>
                </a:lnTo>
                <a:lnTo>
                  <a:pt x="155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6" name="path"/>
          <p:cNvSpPr/>
          <p:nvPr/>
        </p:nvSpPr>
        <p:spPr>
          <a:xfrm>
            <a:off x="6992111" y="2767584"/>
            <a:ext cx="102108" cy="1523"/>
          </a:xfrm>
          <a:custGeom>
            <a:avLst/>
            <a:gdLst/>
            <a:ahLst/>
            <a:cxnLst/>
            <a:rect l="0" t="0" r="0" b="0"/>
            <a:pathLst>
              <a:path w="160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60" h="2">
                <a:moveTo>
                  <a:pt x="158" y="2"/>
                </a:moveTo>
                <a:lnTo>
                  <a:pt x="160" y="2"/>
                </a:lnTo>
                <a:lnTo>
                  <a:pt x="160" y="0"/>
                </a:lnTo>
                <a:lnTo>
                  <a:pt x="158" y="0"/>
                </a:lnTo>
                <a:lnTo>
                  <a:pt x="158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7" name="path"/>
          <p:cNvSpPr/>
          <p:nvPr/>
        </p:nvSpPr>
        <p:spPr>
          <a:xfrm>
            <a:off x="7783067" y="2767584"/>
            <a:ext cx="100583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5" y="2"/>
                </a:moveTo>
                <a:lnTo>
                  <a:pt x="158" y="2"/>
                </a:lnTo>
                <a:lnTo>
                  <a:pt x="158" y="0"/>
                </a:lnTo>
                <a:lnTo>
                  <a:pt x="155" y="0"/>
                </a:lnTo>
                <a:lnTo>
                  <a:pt x="155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8" name="path"/>
          <p:cNvSpPr/>
          <p:nvPr/>
        </p:nvSpPr>
        <p:spPr>
          <a:xfrm>
            <a:off x="7982711" y="2767584"/>
            <a:ext cx="100583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5" y="2"/>
                </a:moveTo>
                <a:lnTo>
                  <a:pt x="158" y="2"/>
                </a:lnTo>
                <a:lnTo>
                  <a:pt x="158" y="0"/>
                </a:lnTo>
                <a:lnTo>
                  <a:pt x="155" y="0"/>
                </a:lnTo>
                <a:lnTo>
                  <a:pt x="155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02" name="group 602"/>
          <p:cNvGrpSpPr/>
          <p:nvPr/>
        </p:nvGrpSpPr>
        <p:grpSpPr>
          <a:xfrm rot="21600000">
            <a:off x="8279892" y="3884676"/>
            <a:ext cx="2913" cy="173602"/>
            <a:chOff x="0" y="0"/>
            <a:chExt cx="2913" cy="173602"/>
          </a:xfrm>
        </p:grpSpPr>
        <p:sp>
          <p:nvSpPr>
            <p:cNvPr id="3029" name="path"/>
            <p:cNvSpPr/>
            <p:nvPr/>
          </p:nvSpPr>
          <p:spPr>
            <a:xfrm>
              <a:off x="133" y="133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30" name="path"/>
            <p:cNvSpPr/>
            <p:nvPr/>
          </p:nvSpPr>
          <p:spPr>
            <a:xfrm>
              <a:off x="0" y="0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31" name="path"/>
            <p:cNvSpPr/>
            <p:nvPr/>
          </p:nvSpPr>
          <p:spPr>
            <a:xfrm>
              <a:off x="133" y="85477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32" name="path"/>
            <p:cNvSpPr/>
            <p:nvPr/>
          </p:nvSpPr>
          <p:spPr>
            <a:xfrm>
              <a:off x="0" y="85344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33" name="path"/>
            <p:cNvSpPr/>
            <p:nvPr/>
          </p:nvSpPr>
          <p:spPr>
            <a:xfrm>
              <a:off x="133" y="170821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34" name="path"/>
            <p:cNvSpPr/>
            <p:nvPr/>
          </p:nvSpPr>
          <p:spPr>
            <a:xfrm>
              <a:off x="0" y="170688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04" name="group 604"/>
          <p:cNvGrpSpPr/>
          <p:nvPr/>
        </p:nvGrpSpPr>
        <p:grpSpPr>
          <a:xfrm rot="21600000">
            <a:off x="8279892" y="3540252"/>
            <a:ext cx="2913" cy="260470"/>
            <a:chOff x="0" y="0"/>
            <a:chExt cx="2913" cy="260470"/>
          </a:xfrm>
        </p:grpSpPr>
        <p:sp>
          <p:nvSpPr>
            <p:cNvPr id="3035" name="path"/>
            <p:cNvSpPr/>
            <p:nvPr/>
          </p:nvSpPr>
          <p:spPr>
            <a:xfrm>
              <a:off x="133" y="133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36" name="path"/>
            <p:cNvSpPr/>
            <p:nvPr/>
          </p:nvSpPr>
          <p:spPr>
            <a:xfrm>
              <a:off x="0" y="0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37" name="path"/>
            <p:cNvSpPr/>
            <p:nvPr/>
          </p:nvSpPr>
          <p:spPr>
            <a:xfrm>
              <a:off x="133" y="87001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38" name="path"/>
            <p:cNvSpPr/>
            <p:nvPr/>
          </p:nvSpPr>
          <p:spPr>
            <a:xfrm>
              <a:off x="0" y="86868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39" name="path"/>
            <p:cNvSpPr/>
            <p:nvPr/>
          </p:nvSpPr>
          <p:spPr>
            <a:xfrm>
              <a:off x="133" y="172345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40" name="path"/>
            <p:cNvSpPr/>
            <p:nvPr/>
          </p:nvSpPr>
          <p:spPr>
            <a:xfrm>
              <a:off x="0" y="172212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41" name="path"/>
            <p:cNvSpPr/>
            <p:nvPr/>
          </p:nvSpPr>
          <p:spPr>
            <a:xfrm>
              <a:off x="133" y="257689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42" name="path"/>
            <p:cNvSpPr/>
            <p:nvPr/>
          </p:nvSpPr>
          <p:spPr>
            <a:xfrm>
              <a:off x="0" y="257556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06" name="group 606"/>
          <p:cNvGrpSpPr/>
          <p:nvPr/>
        </p:nvGrpSpPr>
        <p:grpSpPr>
          <a:xfrm rot="21600000">
            <a:off x="8279892" y="4742688"/>
            <a:ext cx="2913" cy="89782"/>
            <a:chOff x="0" y="0"/>
            <a:chExt cx="2913" cy="89782"/>
          </a:xfrm>
        </p:grpSpPr>
        <p:sp>
          <p:nvSpPr>
            <p:cNvPr id="3043" name="path"/>
            <p:cNvSpPr/>
            <p:nvPr/>
          </p:nvSpPr>
          <p:spPr>
            <a:xfrm>
              <a:off x="133" y="133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44" name="path"/>
            <p:cNvSpPr/>
            <p:nvPr/>
          </p:nvSpPr>
          <p:spPr>
            <a:xfrm>
              <a:off x="0" y="0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45" name="path"/>
            <p:cNvSpPr/>
            <p:nvPr/>
          </p:nvSpPr>
          <p:spPr>
            <a:xfrm>
              <a:off x="133" y="87001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46" name="path"/>
            <p:cNvSpPr/>
            <p:nvPr/>
          </p:nvSpPr>
          <p:spPr>
            <a:xfrm>
              <a:off x="0" y="86867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047" name="path"/>
          <p:cNvSpPr/>
          <p:nvPr/>
        </p:nvSpPr>
        <p:spPr>
          <a:xfrm>
            <a:off x="7586471" y="2767584"/>
            <a:ext cx="99059" cy="1523"/>
          </a:xfrm>
          <a:custGeom>
            <a:avLst/>
            <a:gdLst/>
            <a:ahLst/>
            <a:cxnLst/>
            <a:rect l="0" t="0" r="0" b="0"/>
            <a:pathLst>
              <a:path w="15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5" h="2">
                <a:moveTo>
                  <a:pt x="153" y="2"/>
                </a:moveTo>
                <a:lnTo>
                  <a:pt x="155" y="2"/>
                </a:lnTo>
                <a:lnTo>
                  <a:pt x="155" y="0"/>
                </a:lnTo>
                <a:lnTo>
                  <a:pt x="153" y="0"/>
                </a:lnTo>
                <a:lnTo>
                  <a:pt x="153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08" name="group 608"/>
          <p:cNvGrpSpPr/>
          <p:nvPr/>
        </p:nvGrpSpPr>
        <p:grpSpPr>
          <a:xfrm rot="21600000">
            <a:off x="8179307" y="2767584"/>
            <a:ext cx="103498" cy="88258"/>
            <a:chOff x="0" y="0"/>
            <a:chExt cx="103498" cy="88258"/>
          </a:xfrm>
        </p:grpSpPr>
        <p:sp>
          <p:nvSpPr>
            <p:cNvPr id="3048" name="path"/>
            <p:cNvSpPr/>
            <p:nvPr/>
          </p:nvSpPr>
          <p:spPr>
            <a:xfrm>
              <a:off x="0" y="0"/>
              <a:ext cx="100583" cy="1523"/>
            </a:xfrm>
            <a:custGeom>
              <a:avLst/>
              <a:gdLst/>
              <a:ahLst/>
              <a:cxnLst/>
              <a:rect l="0" t="0" r="0" b="0"/>
              <a:pathLst>
                <a:path w="158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  <a:path w="158" h="2">
                  <a:moveTo>
                    <a:pt x="155" y="2"/>
                  </a:moveTo>
                  <a:lnTo>
                    <a:pt x="158" y="2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5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49" name="path"/>
            <p:cNvSpPr/>
            <p:nvPr/>
          </p:nvSpPr>
          <p:spPr>
            <a:xfrm>
              <a:off x="100717" y="133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50" name="path"/>
            <p:cNvSpPr/>
            <p:nvPr/>
          </p:nvSpPr>
          <p:spPr>
            <a:xfrm>
              <a:off x="100584" y="0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51" name="path"/>
            <p:cNvSpPr/>
            <p:nvPr/>
          </p:nvSpPr>
          <p:spPr>
            <a:xfrm>
              <a:off x="100717" y="85477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52" name="path"/>
            <p:cNvSpPr/>
            <p:nvPr/>
          </p:nvSpPr>
          <p:spPr>
            <a:xfrm>
              <a:off x="100584" y="85344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10" name="group 610"/>
          <p:cNvGrpSpPr/>
          <p:nvPr/>
        </p:nvGrpSpPr>
        <p:grpSpPr>
          <a:xfrm rot="21600000">
            <a:off x="8279892" y="2938272"/>
            <a:ext cx="2913" cy="260470"/>
            <a:chOff x="0" y="0"/>
            <a:chExt cx="2913" cy="260470"/>
          </a:xfrm>
        </p:grpSpPr>
        <p:sp>
          <p:nvSpPr>
            <p:cNvPr id="3053" name="path"/>
            <p:cNvSpPr/>
            <p:nvPr/>
          </p:nvSpPr>
          <p:spPr>
            <a:xfrm>
              <a:off x="133" y="133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54" name="path"/>
            <p:cNvSpPr/>
            <p:nvPr/>
          </p:nvSpPr>
          <p:spPr>
            <a:xfrm>
              <a:off x="0" y="0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55" name="path"/>
            <p:cNvSpPr/>
            <p:nvPr/>
          </p:nvSpPr>
          <p:spPr>
            <a:xfrm>
              <a:off x="133" y="87001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56" name="path"/>
            <p:cNvSpPr/>
            <p:nvPr/>
          </p:nvSpPr>
          <p:spPr>
            <a:xfrm>
              <a:off x="0" y="86868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57" name="path"/>
            <p:cNvSpPr/>
            <p:nvPr/>
          </p:nvSpPr>
          <p:spPr>
            <a:xfrm>
              <a:off x="133" y="172345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58" name="path"/>
            <p:cNvSpPr/>
            <p:nvPr/>
          </p:nvSpPr>
          <p:spPr>
            <a:xfrm>
              <a:off x="0" y="172211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59" name="path"/>
            <p:cNvSpPr/>
            <p:nvPr/>
          </p:nvSpPr>
          <p:spPr>
            <a:xfrm>
              <a:off x="133" y="257689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60" name="path"/>
            <p:cNvSpPr/>
            <p:nvPr/>
          </p:nvSpPr>
          <p:spPr>
            <a:xfrm>
              <a:off x="0" y="257555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061" name="path"/>
          <p:cNvSpPr/>
          <p:nvPr/>
        </p:nvSpPr>
        <p:spPr>
          <a:xfrm>
            <a:off x="5705855" y="2767584"/>
            <a:ext cx="100583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5" y="2"/>
                </a:moveTo>
                <a:lnTo>
                  <a:pt x="158" y="2"/>
                </a:lnTo>
                <a:lnTo>
                  <a:pt x="158" y="0"/>
                </a:lnTo>
                <a:lnTo>
                  <a:pt x="155" y="0"/>
                </a:lnTo>
                <a:lnTo>
                  <a:pt x="155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12" name="group 612"/>
          <p:cNvGrpSpPr/>
          <p:nvPr/>
        </p:nvGrpSpPr>
        <p:grpSpPr>
          <a:xfrm rot="21600000">
            <a:off x="8279892" y="4485132"/>
            <a:ext cx="2913" cy="175126"/>
            <a:chOff x="0" y="0"/>
            <a:chExt cx="2913" cy="175126"/>
          </a:xfrm>
        </p:grpSpPr>
        <p:sp>
          <p:nvSpPr>
            <p:cNvPr id="3062" name="path"/>
            <p:cNvSpPr/>
            <p:nvPr/>
          </p:nvSpPr>
          <p:spPr>
            <a:xfrm>
              <a:off x="133" y="133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63" name="path"/>
            <p:cNvSpPr/>
            <p:nvPr/>
          </p:nvSpPr>
          <p:spPr>
            <a:xfrm>
              <a:off x="0" y="0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64" name="path"/>
            <p:cNvSpPr/>
            <p:nvPr/>
          </p:nvSpPr>
          <p:spPr>
            <a:xfrm>
              <a:off x="133" y="87001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65" name="path"/>
            <p:cNvSpPr/>
            <p:nvPr/>
          </p:nvSpPr>
          <p:spPr>
            <a:xfrm>
              <a:off x="0" y="86867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66" name="path"/>
            <p:cNvSpPr/>
            <p:nvPr/>
          </p:nvSpPr>
          <p:spPr>
            <a:xfrm>
              <a:off x="133" y="172345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67" name="path"/>
            <p:cNvSpPr/>
            <p:nvPr/>
          </p:nvSpPr>
          <p:spPr>
            <a:xfrm>
              <a:off x="0" y="172211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14" name="group 614"/>
          <p:cNvGrpSpPr/>
          <p:nvPr/>
        </p:nvGrpSpPr>
        <p:grpSpPr>
          <a:xfrm rot="21600000">
            <a:off x="8279892" y="3282696"/>
            <a:ext cx="2913" cy="173602"/>
            <a:chOff x="0" y="0"/>
            <a:chExt cx="2913" cy="173602"/>
          </a:xfrm>
        </p:grpSpPr>
        <p:sp>
          <p:nvSpPr>
            <p:cNvPr id="3068" name="path"/>
            <p:cNvSpPr/>
            <p:nvPr/>
          </p:nvSpPr>
          <p:spPr>
            <a:xfrm>
              <a:off x="133" y="133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69" name="path"/>
            <p:cNvSpPr/>
            <p:nvPr/>
          </p:nvSpPr>
          <p:spPr>
            <a:xfrm>
              <a:off x="0" y="0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0" name="path"/>
            <p:cNvSpPr/>
            <p:nvPr/>
          </p:nvSpPr>
          <p:spPr>
            <a:xfrm>
              <a:off x="133" y="85477"/>
              <a:ext cx="2780" cy="2780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1" name="path"/>
            <p:cNvSpPr/>
            <p:nvPr/>
          </p:nvSpPr>
          <p:spPr>
            <a:xfrm>
              <a:off x="0" y="85344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2" name="path"/>
            <p:cNvSpPr/>
            <p:nvPr/>
          </p:nvSpPr>
          <p:spPr>
            <a:xfrm>
              <a:off x="133" y="170821"/>
              <a:ext cx="2780" cy="2781"/>
            </a:xfrm>
            <a:custGeom>
              <a:avLst/>
              <a:gdLst/>
              <a:ahLst/>
              <a:cxnLst/>
              <a:rect l="0" t="0" r="0" b="0"/>
              <a:pathLst>
                <a:path w="4" h="4">
                  <a:moveTo>
                    <a:pt x="0" y="0"/>
                  </a:moveTo>
                  <a:lnTo>
                    <a:pt x="3" y="3"/>
                  </a:lnTo>
                </a:path>
              </a:pathLst>
            </a:custGeom>
            <a:noFill/>
            <a:ln w="1778" cap="flat">
              <a:solidFill>
                <a:srgbClr val="D4D4D4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3" name="path"/>
            <p:cNvSpPr/>
            <p:nvPr/>
          </p:nvSpPr>
          <p:spPr>
            <a:xfrm>
              <a:off x="0" y="170688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4D4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16" name="group 616"/>
          <p:cNvGrpSpPr/>
          <p:nvPr/>
        </p:nvGrpSpPr>
        <p:grpSpPr>
          <a:xfrm rot="21600000">
            <a:off x="4914900" y="2766060"/>
            <a:ext cx="3366516" cy="2240279"/>
            <a:chOff x="0" y="0"/>
            <a:chExt cx="3366516" cy="2240279"/>
          </a:xfrm>
        </p:grpSpPr>
        <p:sp>
          <p:nvSpPr>
            <p:cNvPr id="3074" name="path"/>
            <p:cNvSpPr/>
            <p:nvPr/>
          </p:nvSpPr>
          <p:spPr>
            <a:xfrm>
              <a:off x="890015" y="152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5" name="path"/>
            <p:cNvSpPr/>
            <p:nvPr/>
          </p:nvSpPr>
          <p:spPr>
            <a:xfrm>
              <a:off x="1088135" y="1523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6" name="path"/>
            <p:cNvSpPr/>
            <p:nvPr/>
          </p:nvSpPr>
          <p:spPr>
            <a:xfrm>
              <a:off x="1187195" y="152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7" name="path"/>
            <p:cNvSpPr/>
            <p:nvPr/>
          </p:nvSpPr>
          <p:spPr>
            <a:xfrm>
              <a:off x="1286255" y="152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8" name="path"/>
            <p:cNvSpPr/>
            <p:nvPr/>
          </p:nvSpPr>
          <p:spPr>
            <a:xfrm>
              <a:off x="1385315" y="152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9" name="path"/>
            <p:cNvSpPr/>
            <p:nvPr/>
          </p:nvSpPr>
          <p:spPr>
            <a:xfrm>
              <a:off x="1484375" y="152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28C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80" name="path"/>
            <p:cNvSpPr/>
            <p:nvPr/>
          </p:nvSpPr>
          <p:spPr>
            <a:xfrm>
              <a:off x="1583435" y="1523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81" name="path"/>
            <p:cNvSpPr/>
            <p:nvPr/>
          </p:nvSpPr>
          <p:spPr>
            <a:xfrm>
              <a:off x="2473452" y="1523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82" name="path"/>
            <p:cNvSpPr/>
            <p:nvPr/>
          </p:nvSpPr>
          <p:spPr>
            <a:xfrm>
              <a:off x="790955" y="8686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83" name="path"/>
            <p:cNvSpPr/>
            <p:nvPr/>
          </p:nvSpPr>
          <p:spPr>
            <a:xfrm>
              <a:off x="890015" y="8686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84" name="path"/>
            <p:cNvSpPr/>
            <p:nvPr/>
          </p:nvSpPr>
          <p:spPr>
            <a:xfrm>
              <a:off x="989075" y="86867"/>
              <a:ext cx="298704" cy="86867"/>
            </a:xfrm>
            <a:custGeom>
              <a:avLst/>
              <a:gdLst/>
              <a:ahLst/>
              <a:cxnLst/>
              <a:rect l="0" t="0" r="0" b="0"/>
              <a:pathLst>
                <a:path w="470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  <a:path w="470" h="136">
                  <a:moveTo>
                    <a:pt x="312" y="136"/>
                  </a:moveTo>
                  <a:lnTo>
                    <a:pt x="470" y="136"/>
                  </a:lnTo>
                  <a:lnTo>
                    <a:pt x="470" y="0"/>
                  </a:lnTo>
                  <a:lnTo>
                    <a:pt x="312" y="0"/>
                  </a:lnTo>
                  <a:lnTo>
                    <a:pt x="312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85" name="path"/>
            <p:cNvSpPr/>
            <p:nvPr/>
          </p:nvSpPr>
          <p:spPr>
            <a:xfrm>
              <a:off x="1286255" y="8686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28BD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86" name="path"/>
            <p:cNvSpPr/>
            <p:nvPr/>
          </p:nvSpPr>
          <p:spPr>
            <a:xfrm>
              <a:off x="1385315" y="8686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87" name="path"/>
            <p:cNvSpPr/>
            <p:nvPr/>
          </p:nvSpPr>
          <p:spPr>
            <a:xfrm>
              <a:off x="1484375" y="8686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88" name="path"/>
            <p:cNvSpPr/>
            <p:nvPr/>
          </p:nvSpPr>
          <p:spPr>
            <a:xfrm>
              <a:off x="1583435" y="8686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089D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89" name="path"/>
            <p:cNvSpPr/>
            <p:nvPr/>
          </p:nvSpPr>
          <p:spPr>
            <a:xfrm>
              <a:off x="1682496" y="8686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90" name="path"/>
            <p:cNvSpPr/>
            <p:nvPr/>
          </p:nvSpPr>
          <p:spPr>
            <a:xfrm>
              <a:off x="693420" y="172211"/>
              <a:ext cx="493775" cy="86867"/>
            </a:xfrm>
            <a:custGeom>
              <a:avLst/>
              <a:gdLst/>
              <a:ahLst/>
              <a:cxnLst/>
              <a:rect l="0" t="0" r="0" b="0"/>
              <a:pathLst>
                <a:path w="777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  <a:path w="777" h="136">
                  <a:moveTo>
                    <a:pt x="465" y="136"/>
                  </a:moveTo>
                  <a:lnTo>
                    <a:pt x="777" y="136"/>
                  </a:lnTo>
                  <a:lnTo>
                    <a:pt x="777" y="0"/>
                  </a:lnTo>
                  <a:lnTo>
                    <a:pt x="465" y="0"/>
                  </a:lnTo>
                  <a:lnTo>
                    <a:pt x="465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91" name="path"/>
            <p:cNvSpPr/>
            <p:nvPr/>
          </p:nvSpPr>
          <p:spPr>
            <a:xfrm>
              <a:off x="1187195" y="172211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92" name="path"/>
            <p:cNvSpPr/>
            <p:nvPr/>
          </p:nvSpPr>
          <p:spPr>
            <a:xfrm>
              <a:off x="1286255" y="172211"/>
              <a:ext cx="594359" cy="86867"/>
            </a:xfrm>
            <a:custGeom>
              <a:avLst/>
              <a:gdLst/>
              <a:ahLst/>
              <a:cxnLst/>
              <a:rect l="0" t="0" r="0" b="0"/>
              <a:pathLst>
                <a:path w="935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  <a:path w="935" h="136">
                  <a:moveTo>
                    <a:pt x="311" y="136"/>
                  </a:moveTo>
                  <a:lnTo>
                    <a:pt x="935" y="136"/>
                  </a:lnTo>
                  <a:lnTo>
                    <a:pt x="935" y="0"/>
                  </a:lnTo>
                  <a:lnTo>
                    <a:pt x="311" y="0"/>
                  </a:lnTo>
                  <a:lnTo>
                    <a:pt x="311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93" name="path"/>
            <p:cNvSpPr/>
            <p:nvPr/>
          </p:nvSpPr>
          <p:spPr>
            <a:xfrm>
              <a:off x="790955" y="259079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94" name="path"/>
            <p:cNvSpPr/>
            <p:nvPr/>
          </p:nvSpPr>
          <p:spPr>
            <a:xfrm>
              <a:off x="1286255" y="259079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95" name="path"/>
            <p:cNvSpPr/>
            <p:nvPr/>
          </p:nvSpPr>
          <p:spPr>
            <a:xfrm>
              <a:off x="1484375" y="259079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96" name="path"/>
            <p:cNvSpPr/>
            <p:nvPr/>
          </p:nvSpPr>
          <p:spPr>
            <a:xfrm>
              <a:off x="1682496" y="259079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97" name="path"/>
            <p:cNvSpPr/>
            <p:nvPr/>
          </p:nvSpPr>
          <p:spPr>
            <a:xfrm>
              <a:off x="1780031" y="259079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98" name="path"/>
            <p:cNvSpPr/>
            <p:nvPr/>
          </p:nvSpPr>
          <p:spPr>
            <a:xfrm>
              <a:off x="890015" y="34442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99" name="path"/>
            <p:cNvSpPr/>
            <p:nvPr/>
          </p:nvSpPr>
          <p:spPr>
            <a:xfrm>
              <a:off x="1286255" y="34442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00" name="path"/>
            <p:cNvSpPr/>
            <p:nvPr/>
          </p:nvSpPr>
          <p:spPr>
            <a:xfrm>
              <a:off x="1385315" y="34442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01" name="path"/>
            <p:cNvSpPr/>
            <p:nvPr/>
          </p:nvSpPr>
          <p:spPr>
            <a:xfrm>
              <a:off x="1484375" y="34442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28BD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02" name="path"/>
            <p:cNvSpPr/>
            <p:nvPr/>
          </p:nvSpPr>
          <p:spPr>
            <a:xfrm>
              <a:off x="1583435" y="344423"/>
              <a:ext cx="198119" cy="86867"/>
            </a:xfrm>
            <a:custGeom>
              <a:avLst/>
              <a:gdLst/>
              <a:ahLst/>
              <a:cxnLst/>
              <a:rect l="0" t="0" r="0" b="0"/>
              <a:pathLst>
                <a:path w="311" h="136">
                  <a:moveTo>
                    <a:pt x="0" y="136"/>
                  </a:moveTo>
                  <a:lnTo>
                    <a:pt x="311" y="136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03" name="path"/>
            <p:cNvSpPr/>
            <p:nvPr/>
          </p:nvSpPr>
          <p:spPr>
            <a:xfrm>
              <a:off x="1780031" y="344423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04" name="path"/>
            <p:cNvSpPr/>
            <p:nvPr/>
          </p:nvSpPr>
          <p:spPr>
            <a:xfrm>
              <a:off x="1879092" y="344423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18AD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05" name="path"/>
            <p:cNvSpPr/>
            <p:nvPr/>
          </p:nvSpPr>
          <p:spPr>
            <a:xfrm>
              <a:off x="1978152" y="344423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06" name="path"/>
            <p:cNvSpPr/>
            <p:nvPr/>
          </p:nvSpPr>
          <p:spPr>
            <a:xfrm>
              <a:off x="1583435" y="42976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07" name="path"/>
            <p:cNvSpPr/>
            <p:nvPr/>
          </p:nvSpPr>
          <p:spPr>
            <a:xfrm>
              <a:off x="1682496" y="42976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08" name="path"/>
            <p:cNvSpPr/>
            <p:nvPr/>
          </p:nvSpPr>
          <p:spPr>
            <a:xfrm>
              <a:off x="1780031" y="42976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09" name="path"/>
            <p:cNvSpPr/>
            <p:nvPr/>
          </p:nvSpPr>
          <p:spPr>
            <a:xfrm>
              <a:off x="1879092" y="42976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0" name="path"/>
            <p:cNvSpPr/>
            <p:nvPr/>
          </p:nvSpPr>
          <p:spPr>
            <a:xfrm>
              <a:off x="1978152" y="42976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1" name="path"/>
            <p:cNvSpPr/>
            <p:nvPr/>
          </p:nvSpPr>
          <p:spPr>
            <a:xfrm>
              <a:off x="2077211" y="42976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2" name="path"/>
            <p:cNvSpPr/>
            <p:nvPr/>
          </p:nvSpPr>
          <p:spPr>
            <a:xfrm>
              <a:off x="1088135" y="516636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3" name="path"/>
            <p:cNvSpPr/>
            <p:nvPr/>
          </p:nvSpPr>
          <p:spPr>
            <a:xfrm>
              <a:off x="1286255" y="516636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4" name="path"/>
            <p:cNvSpPr/>
            <p:nvPr/>
          </p:nvSpPr>
          <p:spPr>
            <a:xfrm>
              <a:off x="1385315" y="516636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5" name="path"/>
            <p:cNvSpPr/>
            <p:nvPr/>
          </p:nvSpPr>
          <p:spPr>
            <a:xfrm>
              <a:off x="1484375" y="516636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6" name="path"/>
            <p:cNvSpPr/>
            <p:nvPr/>
          </p:nvSpPr>
          <p:spPr>
            <a:xfrm>
              <a:off x="1583435" y="516636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7" name="path"/>
            <p:cNvSpPr/>
            <p:nvPr/>
          </p:nvSpPr>
          <p:spPr>
            <a:xfrm>
              <a:off x="1682496" y="516636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8" name="path"/>
            <p:cNvSpPr/>
            <p:nvPr/>
          </p:nvSpPr>
          <p:spPr>
            <a:xfrm>
              <a:off x="1780031" y="516636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9" name="path"/>
            <p:cNvSpPr/>
            <p:nvPr/>
          </p:nvSpPr>
          <p:spPr>
            <a:xfrm>
              <a:off x="1879092" y="516636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0" name="path"/>
            <p:cNvSpPr/>
            <p:nvPr/>
          </p:nvSpPr>
          <p:spPr>
            <a:xfrm>
              <a:off x="1978152" y="516636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1" name="path"/>
            <p:cNvSpPr/>
            <p:nvPr/>
          </p:nvSpPr>
          <p:spPr>
            <a:xfrm>
              <a:off x="2077211" y="516636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2" name="path"/>
            <p:cNvSpPr/>
            <p:nvPr/>
          </p:nvSpPr>
          <p:spPr>
            <a:xfrm>
              <a:off x="693420" y="601979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3" name="path"/>
            <p:cNvSpPr/>
            <p:nvPr/>
          </p:nvSpPr>
          <p:spPr>
            <a:xfrm>
              <a:off x="1088135" y="601979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4" name="path"/>
            <p:cNvSpPr/>
            <p:nvPr/>
          </p:nvSpPr>
          <p:spPr>
            <a:xfrm>
              <a:off x="1187195" y="601979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5" name="path"/>
            <p:cNvSpPr/>
            <p:nvPr/>
          </p:nvSpPr>
          <p:spPr>
            <a:xfrm>
              <a:off x="1385315" y="601979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6" name="path"/>
            <p:cNvSpPr/>
            <p:nvPr/>
          </p:nvSpPr>
          <p:spPr>
            <a:xfrm>
              <a:off x="1583435" y="601979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7" name="path"/>
            <p:cNvSpPr/>
            <p:nvPr/>
          </p:nvSpPr>
          <p:spPr>
            <a:xfrm>
              <a:off x="1682496" y="601979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8" name="path"/>
            <p:cNvSpPr/>
            <p:nvPr/>
          </p:nvSpPr>
          <p:spPr>
            <a:xfrm>
              <a:off x="1780031" y="601979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9" name="path"/>
            <p:cNvSpPr/>
            <p:nvPr/>
          </p:nvSpPr>
          <p:spPr>
            <a:xfrm>
              <a:off x="1879092" y="601979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0" name="path"/>
            <p:cNvSpPr/>
            <p:nvPr/>
          </p:nvSpPr>
          <p:spPr>
            <a:xfrm>
              <a:off x="1978152" y="601979"/>
              <a:ext cx="298704" cy="86867"/>
            </a:xfrm>
            <a:custGeom>
              <a:avLst/>
              <a:gdLst/>
              <a:ahLst/>
              <a:cxnLst/>
              <a:rect l="0" t="0" r="0" b="0"/>
              <a:pathLst>
                <a:path w="470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  <a:path w="470" h="136">
                  <a:moveTo>
                    <a:pt x="314" y="136"/>
                  </a:moveTo>
                  <a:lnTo>
                    <a:pt x="470" y="136"/>
                  </a:lnTo>
                  <a:lnTo>
                    <a:pt x="470" y="0"/>
                  </a:lnTo>
                  <a:lnTo>
                    <a:pt x="314" y="0"/>
                  </a:lnTo>
                  <a:lnTo>
                    <a:pt x="314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1" name="path"/>
            <p:cNvSpPr/>
            <p:nvPr/>
          </p:nvSpPr>
          <p:spPr>
            <a:xfrm>
              <a:off x="693420" y="687323"/>
              <a:ext cx="396239" cy="88391"/>
            </a:xfrm>
            <a:custGeom>
              <a:avLst/>
              <a:gdLst/>
              <a:ahLst/>
              <a:cxnLst/>
              <a:rect l="0" t="0" r="0" b="0"/>
              <a:pathLst>
                <a:path w="623" h="139">
                  <a:moveTo>
                    <a:pt x="0" y="139"/>
                  </a:moveTo>
                  <a:lnTo>
                    <a:pt x="155" y="139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  <a:path w="623" h="139">
                  <a:moveTo>
                    <a:pt x="465" y="139"/>
                  </a:moveTo>
                  <a:lnTo>
                    <a:pt x="623" y="139"/>
                  </a:lnTo>
                  <a:lnTo>
                    <a:pt x="623" y="0"/>
                  </a:lnTo>
                  <a:lnTo>
                    <a:pt x="465" y="0"/>
                  </a:lnTo>
                  <a:lnTo>
                    <a:pt x="465" y="139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2" name="path"/>
            <p:cNvSpPr/>
            <p:nvPr/>
          </p:nvSpPr>
          <p:spPr>
            <a:xfrm>
              <a:off x="1088135" y="687323"/>
              <a:ext cx="99059" cy="88391"/>
            </a:xfrm>
            <a:custGeom>
              <a:avLst/>
              <a:gdLst/>
              <a:ahLst/>
              <a:cxnLst/>
              <a:rect l="0" t="0" r="0" b="0"/>
              <a:pathLst>
                <a:path w="155" h="139">
                  <a:moveTo>
                    <a:pt x="0" y="139"/>
                  </a:moveTo>
                  <a:lnTo>
                    <a:pt x="155" y="139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3" name="path"/>
            <p:cNvSpPr/>
            <p:nvPr/>
          </p:nvSpPr>
          <p:spPr>
            <a:xfrm>
              <a:off x="1187195" y="687323"/>
              <a:ext cx="100584" cy="88391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4" name="path"/>
            <p:cNvSpPr/>
            <p:nvPr/>
          </p:nvSpPr>
          <p:spPr>
            <a:xfrm>
              <a:off x="1286255" y="687323"/>
              <a:ext cx="100584" cy="88391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1F497D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5" name="path"/>
            <p:cNvSpPr/>
            <p:nvPr/>
          </p:nvSpPr>
          <p:spPr>
            <a:xfrm>
              <a:off x="1385315" y="687323"/>
              <a:ext cx="100584" cy="88391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6" name="path"/>
            <p:cNvSpPr/>
            <p:nvPr/>
          </p:nvSpPr>
          <p:spPr>
            <a:xfrm>
              <a:off x="1484375" y="687323"/>
              <a:ext cx="100584" cy="88391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457BB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7" name="path"/>
            <p:cNvSpPr/>
            <p:nvPr/>
          </p:nvSpPr>
          <p:spPr>
            <a:xfrm>
              <a:off x="1583435" y="687323"/>
              <a:ext cx="99059" cy="88391"/>
            </a:xfrm>
            <a:custGeom>
              <a:avLst/>
              <a:gdLst/>
              <a:ahLst/>
              <a:cxnLst/>
              <a:rect l="0" t="0" r="0" b="0"/>
              <a:pathLst>
                <a:path w="155" h="139">
                  <a:moveTo>
                    <a:pt x="0" y="139"/>
                  </a:moveTo>
                  <a:lnTo>
                    <a:pt x="155" y="139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8" name="path"/>
            <p:cNvSpPr/>
            <p:nvPr/>
          </p:nvSpPr>
          <p:spPr>
            <a:xfrm>
              <a:off x="1682496" y="687323"/>
              <a:ext cx="99059" cy="88391"/>
            </a:xfrm>
            <a:custGeom>
              <a:avLst/>
              <a:gdLst/>
              <a:ahLst/>
              <a:cxnLst/>
              <a:rect l="0" t="0" r="0" b="0"/>
              <a:pathLst>
                <a:path w="155" h="139">
                  <a:moveTo>
                    <a:pt x="0" y="139"/>
                  </a:moveTo>
                  <a:lnTo>
                    <a:pt x="155" y="139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9" name="path"/>
            <p:cNvSpPr/>
            <p:nvPr/>
          </p:nvSpPr>
          <p:spPr>
            <a:xfrm>
              <a:off x="1780031" y="687323"/>
              <a:ext cx="100583" cy="88391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40" name="path"/>
            <p:cNvSpPr/>
            <p:nvPr/>
          </p:nvSpPr>
          <p:spPr>
            <a:xfrm>
              <a:off x="1879092" y="687323"/>
              <a:ext cx="100583" cy="88391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41" name="path"/>
            <p:cNvSpPr/>
            <p:nvPr/>
          </p:nvSpPr>
          <p:spPr>
            <a:xfrm>
              <a:off x="1978152" y="687323"/>
              <a:ext cx="100583" cy="88391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42" name="path"/>
            <p:cNvSpPr/>
            <p:nvPr/>
          </p:nvSpPr>
          <p:spPr>
            <a:xfrm>
              <a:off x="2077211" y="687323"/>
              <a:ext cx="100583" cy="88391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43" name="path"/>
            <p:cNvSpPr/>
            <p:nvPr/>
          </p:nvSpPr>
          <p:spPr>
            <a:xfrm>
              <a:off x="2275331" y="687323"/>
              <a:ext cx="100583" cy="88391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44" name="path"/>
            <p:cNvSpPr/>
            <p:nvPr/>
          </p:nvSpPr>
          <p:spPr>
            <a:xfrm>
              <a:off x="790955" y="774191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45" name="path"/>
            <p:cNvSpPr/>
            <p:nvPr/>
          </p:nvSpPr>
          <p:spPr>
            <a:xfrm>
              <a:off x="989075" y="774191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46" name="path"/>
            <p:cNvSpPr/>
            <p:nvPr/>
          </p:nvSpPr>
          <p:spPr>
            <a:xfrm>
              <a:off x="1187195" y="774191"/>
              <a:ext cx="298703" cy="86867"/>
            </a:xfrm>
            <a:custGeom>
              <a:avLst/>
              <a:gdLst/>
              <a:ahLst/>
              <a:cxnLst/>
              <a:rect l="0" t="0" r="0" b="0"/>
              <a:pathLst>
                <a:path w="470" h="136">
                  <a:moveTo>
                    <a:pt x="0" y="136"/>
                  </a:moveTo>
                  <a:lnTo>
                    <a:pt x="470" y="136"/>
                  </a:lnTo>
                  <a:lnTo>
                    <a:pt x="470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47" name="path"/>
            <p:cNvSpPr/>
            <p:nvPr/>
          </p:nvSpPr>
          <p:spPr>
            <a:xfrm>
              <a:off x="1484375" y="774191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48" name="path"/>
            <p:cNvSpPr/>
            <p:nvPr/>
          </p:nvSpPr>
          <p:spPr>
            <a:xfrm>
              <a:off x="1682496" y="774191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49" name="path"/>
            <p:cNvSpPr/>
            <p:nvPr/>
          </p:nvSpPr>
          <p:spPr>
            <a:xfrm>
              <a:off x="1879092" y="774191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0" name="path"/>
            <p:cNvSpPr/>
            <p:nvPr/>
          </p:nvSpPr>
          <p:spPr>
            <a:xfrm>
              <a:off x="1978152" y="774191"/>
              <a:ext cx="199643" cy="86867"/>
            </a:xfrm>
            <a:custGeom>
              <a:avLst/>
              <a:gdLst/>
              <a:ahLst/>
              <a:cxnLst/>
              <a:rect l="0" t="0" r="0" b="0"/>
              <a:pathLst>
                <a:path w="314" h="136">
                  <a:moveTo>
                    <a:pt x="0" y="136"/>
                  </a:moveTo>
                  <a:lnTo>
                    <a:pt x="314" y="136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1" name="path"/>
            <p:cNvSpPr/>
            <p:nvPr/>
          </p:nvSpPr>
          <p:spPr>
            <a:xfrm>
              <a:off x="2275331" y="774191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2" name="path"/>
            <p:cNvSpPr/>
            <p:nvPr/>
          </p:nvSpPr>
          <p:spPr>
            <a:xfrm>
              <a:off x="2473452" y="774191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3" name="path"/>
            <p:cNvSpPr/>
            <p:nvPr/>
          </p:nvSpPr>
          <p:spPr>
            <a:xfrm>
              <a:off x="890015" y="861059"/>
              <a:ext cx="297179" cy="85344"/>
            </a:xfrm>
            <a:custGeom>
              <a:avLst/>
              <a:gdLst/>
              <a:ahLst/>
              <a:cxnLst/>
              <a:rect l="0" t="0" r="0" b="0"/>
              <a:pathLst>
                <a:path w="467" h="134">
                  <a:moveTo>
                    <a:pt x="0" y="134"/>
                  </a:moveTo>
                  <a:lnTo>
                    <a:pt x="467" y="134"/>
                  </a:lnTo>
                  <a:lnTo>
                    <a:pt x="467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4" name="path"/>
            <p:cNvSpPr/>
            <p:nvPr/>
          </p:nvSpPr>
          <p:spPr>
            <a:xfrm>
              <a:off x="1187195" y="861059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5" name="path"/>
            <p:cNvSpPr/>
            <p:nvPr/>
          </p:nvSpPr>
          <p:spPr>
            <a:xfrm>
              <a:off x="1286255" y="861059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6" name="path"/>
            <p:cNvSpPr/>
            <p:nvPr/>
          </p:nvSpPr>
          <p:spPr>
            <a:xfrm>
              <a:off x="1385315" y="861059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7" name="path"/>
            <p:cNvSpPr/>
            <p:nvPr/>
          </p:nvSpPr>
          <p:spPr>
            <a:xfrm>
              <a:off x="1484375" y="861059"/>
              <a:ext cx="198120" cy="85344"/>
            </a:xfrm>
            <a:custGeom>
              <a:avLst/>
              <a:gdLst/>
              <a:ahLst/>
              <a:cxnLst/>
              <a:rect l="0" t="0" r="0" b="0"/>
              <a:pathLst>
                <a:path w="312" h="134">
                  <a:moveTo>
                    <a:pt x="0" y="134"/>
                  </a:moveTo>
                  <a:lnTo>
                    <a:pt x="312" y="134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8" name="path"/>
            <p:cNvSpPr/>
            <p:nvPr/>
          </p:nvSpPr>
          <p:spPr>
            <a:xfrm>
              <a:off x="1682496" y="861059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28BD2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9" name="path"/>
            <p:cNvSpPr/>
            <p:nvPr/>
          </p:nvSpPr>
          <p:spPr>
            <a:xfrm>
              <a:off x="1879092" y="861059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60" name="path"/>
            <p:cNvSpPr/>
            <p:nvPr/>
          </p:nvSpPr>
          <p:spPr>
            <a:xfrm>
              <a:off x="1978152" y="861059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61" name="path"/>
            <p:cNvSpPr/>
            <p:nvPr/>
          </p:nvSpPr>
          <p:spPr>
            <a:xfrm>
              <a:off x="2077211" y="861059"/>
              <a:ext cx="298704" cy="85344"/>
            </a:xfrm>
            <a:custGeom>
              <a:avLst/>
              <a:gdLst/>
              <a:ahLst/>
              <a:cxnLst/>
              <a:rect l="0" t="0" r="0" b="0"/>
              <a:pathLst>
                <a:path w="470" h="134">
                  <a:moveTo>
                    <a:pt x="0" y="134"/>
                  </a:moveTo>
                  <a:lnTo>
                    <a:pt x="470" y="134"/>
                  </a:lnTo>
                  <a:lnTo>
                    <a:pt x="470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62" name="path"/>
            <p:cNvSpPr/>
            <p:nvPr/>
          </p:nvSpPr>
          <p:spPr>
            <a:xfrm>
              <a:off x="2374392" y="861059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63" name="path"/>
            <p:cNvSpPr/>
            <p:nvPr/>
          </p:nvSpPr>
          <p:spPr>
            <a:xfrm>
              <a:off x="2473452" y="861059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64" name="path"/>
            <p:cNvSpPr/>
            <p:nvPr/>
          </p:nvSpPr>
          <p:spPr>
            <a:xfrm>
              <a:off x="2572511" y="861059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65" name="path"/>
            <p:cNvSpPr/>
            <p:nvPr/>
          </p:nvSpPr>
          <p:spPr>
            <a:xfrm>
              <a:off x="2671571" y="861059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66" name="path"/>
            <p:cNvSpPr/>
            <p:nvPr/>
          </p:nvSpPr>
          <p:spPr>
            <a:xfrm>
              <a:off x="2868167" y="861059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67" name="path"/>
            <p:cNvSpPr/>
            <p:nvPr/>
          </p:nvSpPr>
          <p:spPr>
            <a:xfrm>
              <a:off x="790955" y="946404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68" name="path"/>
            <p:cNvSpPr/>
            <p:nvPr/>
          </p:nvSpPr>
          <p:spPr>
            <a:xfrm>
              <a:off x="989075" y="946404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69" name="path"/>
            <p:cNvSpPr/>
            <p:nvPr/>
          </p:nvSpPr>
          <p:spPr>
            <a:xfrm>
              <a:off x="1088135" y="946404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70" name="path"/>
            <p:cNvSpPr/>
            <p:nvPr/>
          </p:nvSpPr>
          <p:spPr>
            <a:xfrm>
              <a:off x="1187195" y="946404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71" name="path"/>
            <p:cNvSpPr/>
            <p:nvPr/>
          </p:nvSpPr>
          <p:spPr>
            <a:xfrm>
              <a:off x="1286255" y="946404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72" name="path"/>
            <p:cNvSpPr/>
            <p:nvPr/>
          </p:nvSpPr>
          <p:spPr>
            <a:xfrm>
              <a:off x="1385315" y="946404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73" name="path"/>
            <p:cNvSpPr/>
            <p:nvPr/>
          </p:nvSpPr>
          <p:spPr>
            <a:xfrm>
              <a:off x="1484375" y="946404"/>
              <a:ext cx="198120" cy="86867"/>
            </a:xfrm>
            <a:custGeom>
              <a:avLst/>
              <a:gdLst/>
              <a:ahLst/>
              <a:cxnLst/>
              <a:rect l="0" t="0" r="0" b="0"/>
              <a:pathLst>
                <a:path w="312" h="136">
                  <a:moveTo>
                    <a:pt x="0" y="136"/>
                  </a:moveTo>
                  <a:lnTo>
                    <a:pt x="312" y="136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74" name="path"/>
            <p:cNvSpPr/>
            <p:nvPr/>
          </p:nvSpPr>
          <p:spPr>
            <a:xfrm>
              <a:off x="1682496" y="946404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75" name="path"/>
            <p:cNvSpPr/>
            <p:nvPr/>
          </p:nvSpPr>
          <p:spPr>
            <a:xfrm>
              <a:off x="1780031" y="9464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76" name="path"/>
            <p:cNvSpPr/>
            <p:nvPr/>
          </p:nvSpPr>
          <p:spPr>
            <a:xfrm>
              <a:off x="1879092" y="9464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77" name="path"/>
            <p:cNvSpPr/>
            <p:nvPr/>
          </p:nvSpPr>
          <p:spPr>
            <a:xfrm>
              <a:off x="2077211" y="9464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78" name="path"/>
            <p:cNvSpPr/>
            <p:nvPr/>
          </p:nvSpPr>
          <p:spPr>
            <a:xfrm>
              <a:off x="2275331" y="9464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79" name="path"/>
            <p:cNvSpPr/>
            <p:nvPr/>
          </p:nvSpPr>
          <p:spPr>
            <a:xfrm>
              <a:off x="2374392" y="9464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0" name="path"/>
            <p:cNvSpPr/>
            <p:nvPr/>
          </p:nvSpPr>
          <p:spPr>
            <a:xfrm>
              <a:off x="2671571" y="946404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1" name="path"/>
            <p:cNvSpPr/>
            <p:nvPr/>
          </p:nvSpPr>
          <p:spPr>
            <a:xfrm>
              <a:off x="495300" y="10317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2" name="path"/>
            <p:cNvSpPr/>
            <p:nvPr/>
          </p:nvSpPr>
          <p:spPr>
            <a:xfrm>
              <a:off x="693420" y="103174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089C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3" name="path"/>
            <p:cNvSpPr/>
            <p:nvPr/>
          </p:nvSpPr>
          <p:spPr>
            <a:xfrm>
              <a:off x="890015" y="1031747"/>
              <a:ext cx="199644" cy="86867"/>
            </a:xfrm>
            <a:custGeom>
              <a:avLst/>
              <a:gdLst/>
              <a:ahLst/>
              <a:cxnLst/>
              <a:rect l="0" t="0" r="0" b="0"/>
              <a:pathLst>
                <a:path w="314" h="136">
                  <a:moveTo>
                    <a:pt x="0" y="136"/>
                  </a:moveTo>
                  <a:lnTo>
                    <a:pt x="314" y="136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4" name="path"/>
            <p:cNvSpPr/>
            <p:nvPr/>
          </p:nvSpPr>
          <p:spPr>
            <a:xfrm>
              <a:off x="1088135" y="103174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5" name="path"/>
            <p:cNvSpPr/>
            <p:nvPr/>
          </p:nvSpPr>
          <p:spPr>
            <a:xfrm>
              <a:off x="1187195" y="10317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29568D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6" name="path"/>
            <p:cNvSpPr/>
            <p:nvPr/>
          </p:nvSpPr>
          <p:spPr>
            <a:xfrm>
              <a:off x="1286255" y="10317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18AD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7" name="path"/>
            <p:cNvSpPr/>
            <p:nvPr/>
          </p:nvSpPr>
          <p:spPr>
            <a:xfrm>
              <a:off x="1385315" y="10317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8" name="path"/>
            <p:cNvSpPr/>
            <p:nvPr/>
          </p:nvSpPr>
          <p:spPr>
            <a:xfrm>
              <a:off x="1484375" y="1031747"/>
              <a:ext cx="198120" cy="86867"/>
            </a:xfrm>
            <a:custGeom>
              <a:avLst/>
              <a:gdLst/>
              <a:ahLst/>
              <a:cxnLst/>
              <a:rect l="0" t="0" r="0" b="0"/>
              <a:pathLst>
                <a:path w="312" h="136">
                  <a:moveTo>
                    <a:pt x="0" y="136"/>
                  </a:moveTo>
                  <a:lnTo>
                    <a:pt x="312" y="136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9" name="path"/>
            <p:cNvSpPr/>
            <p:nvPr/>
          </p:nvSpPr>
          <p:spPr>
            <a:xfrm>
              <a:off x="1682496" y="103174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4E87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0" name="path"/>
            <p:cNvSpPr/>
            <p:nvPr/>
          </p:nvSpPr>
          <p:spPr>
            <a:xfrm>
              <a:off x="1780031" y="103174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1" name="path"/>
            <p:cNvSpPr/>
            <p:nvPr/>
          </p:nvSpPr>
          <p:spPr>
            <a:xfrm>
              <a:off x="1879092" y="1031747"/>
              <a:ext cx="298704" cy="86867"/>
            </a:xfrm>
            <a:custGeom>
              <a:avLst/>
              <a:gdLst/>
              <a:ahLst/>
              <a:cxnLst/>
              <a:rect l="0" t="0" r="0" b="0"/>
              <a:pathLst>
                <a:path w="470" h="136">
                  <a:moveTo>
                    <a:pt x="0" y="136"/>
                  </a:moveTo>
                  <a:lnTo>
                    <a:pt x="470" y="136"/>
                  </a:lnTo>
                  <a:lnTo>
                    <a:pt x="470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2" name="path"/>
            <p:cNvSpPr/>
            <p:nvPr/>
          </p:nvSpPr>
          <p:spPr>
            <a:xfrm>
              <a:off x="2177796" y="103174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3" name="path"/>
            <p:cNvSpPr/>
            <p:nvPr/>
          </p:nvSpPr>
          <p:spPr>
            <a:xfrm>
              <a:off x="2275331" y="1031747"/>
              <a:ext cx="298704" cy="86867"/>
            </a:xfrm>
            <a:custGeom>
              <a:avLst/>
              <a:gdLst/>
              <a:ahLst/>
              <a:cxnLst/>
              <a:rect l="0" t="0" r="0" b="0"/>
              <a:pathLst>
                <a:path w="470" h="136">
                  <a:moveTo>
                    <a:pt x="0" y="136"/>
                  </a:moveTo>
                  <a:lnTo>
                    <a:pt x="470" y="136"/>
                  </a:lnTo>
                  <a:lnTo>
                    <a:pt x="470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4" name="path"/>
            <p:cNvSpPr/>
            <p:nvPr/>
          </p:nvSpPr>
          <p:spPr>
            <a:xfrm>
              <a:off x="2572511" y="1031747"/>
              <a:ext cx="198119" cy="86867"/>
            </a:xfrm>
            <a:custGeom>
              <a:avLst/>
              <a:gdLst/>
              <a:ahLst/>
              <a:cxnLst/>
              <a:rect l="0" t="0" r="0" b="0"/>
              <a:pathLst>
                <a:path w="311" h="136">
                  <a:moveTo>
                    <a:pt x="0" y="136"/>
                  </a:moveTo>
                  <a:lnTo>
                    <a:pt x="311" y="136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5" name="path"/>
            <p:cNvSpPr/>
            <p:nvPr/>
          </p:nvSpPr>
          <p:spPr>
            <a:xfrm>
              <a:off x="2769107" y="103174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6" name="path"/>
            <p:cNvSpPr/>
            <p:nvPr/>
          </p:nvSpPr>
          <p:spPr>
            <a:xfrm>
              <a:off x="2868167" y="103174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7" name="path"/>
            <p:cNvSpPr/>
            <p:nvPr/>
          </p:nvSpPr>
          <p:spPr>
            <a:xfrm>
              <a:off x="495300" y="1031747"/>
              <a:ext cx="2572511" cy="172211"/>
            </a:xfrm>
            <a:custGeom>
              <a:avLst/>
              <a:gdLst/>
              <a:ahLst/>
              <a:cxnLst/>
              <a:rect l="0" t="0" r="0" b="0"/>
              <a:pathLst>
                <a:path w="4051" h="271">
                  <a:moveTo>
                    <a:pt x="3892" y="136"/>
                  </a:moveTo>
                  <a:lnTo>
                    <a:pt x="4051" y="136"/>
                  </a:lnTo>
                  <a:lnTo>
                    <a:pt x="4051" y="0"/>
                  </a:lnTo>
                  <a:lnTo>
                    <a:pt x="3892" y="0"/>
                  </a:lnTo>
                  <a:lnTo>
                    <a:pt x="3892" y="136"/>
                  </a:lnTo>
                  <a:close/>
                </a:path>
                <a:path w="4051" h="271">
                  <a:moveTo>
                    <a:pt x="0" y="271"/>
                  </a:moveTo>
                  <a:lnTo>
                    <a:pt x="158" y="271"/>
                  </a:lnTo>
                  <a:lnTo>
                    <a:pt x="158" y="136"/>
                  </a:lnTo>
                  <a:lnTo>
                    <a:pt x="0" y="136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8" name="path"/>
            <p:cNvSpPr/>
            <p:nvPr/>
          </p:nvSpPr>
          <p:spPr>
            <a:xfrm>
              <a:off x="594359" y="1118615"/>
              <a:ext cx="396240" cy="85344"/>
            </a:xfrm>
            <a:custGeom>
              <a:avLst/>
              <a:gdLst/>
              <a:ahLst/>
              <a:cxnLst/>
              <a:rect l="0" t="0" r="0" b="0"/>
              <a:pathLst>
                <a:path w="624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  <a:path w="624" h="134">
                  <a:moveTo>
                    <a:pt x="309" y="134"/>
                  </a:moveTo>
                  <a:lnTo>
                    <a:pt x="624" y="134"/>
                  </a:lnTo>
                  <a:lnTo>
                    <a:pt x="624" y="0"/>
                  </a:lnTo>
                  <a:lnTo>
                    <a:pt x="309" y="0"/>
                  </a:lnTo>
                  <a:lnTo>
                    <a:pt x="309" y="134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9" name="path"/>
            <p:cNvSpPr/>
            <p:nvPr/>
          </p:nvSpPr>
          <p:spPr>
            <a:xfrm>
              <a:off x="989075" y="1118615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0" name="path"/>
            <p:cNvSpPr/>
            <p:nvPr/>
          </p:nvSpPr>
          <p:spPr>
            <a:xfrm>
              <a:off x="1088135" y="1118615"/>
              <a:ext cx="199644" cy="85344"/>
            </a:xfrm>
            <a:custGeom>
              <a:avLst/>
              <a:gdLst/>
              <a:ahLst/>
              <a:cxnLst/>
              <a:rect l="0" t="0" r="0" b="0"/>
              <a:pathLst>
                <a:path w="314" h="134">
                  <a:moveTo>
                    <a:pt x="0" y="134"/>
                  </a:moveTo>
                  <a:lnTo>
                    <a:pt x="314" y="134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1" name="path"/>
            <p:cNvSpPr/>
            <p:nvPr/>
          </p:nvSpPr>
          <p:spPr>
            <a:xfrm>
              <a:off x="1286255" y="1118615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479B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2" name="path"/>
            <p:cNvSpPr/>
            <p:nvPr/>
          </p:nvSpPr>
          <p:spPr>
            <a:xfrm>
              <a:off x="1385315" y="1118615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3" name="path"/>
            <p:cNvSpPr/>
            <p:nvPr/>
          </p:nvSpPr>
          <p:spPr>
            <a:xfrm>
              <a:off x="1484375" y="1118615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4" name="path"/>
            <p:cNvSpPr/>
            <p:nvPr/>
          </p:nvSpPr>
          <p:spPr>
            <a:xfrm>
              <a:off x="1583435" y="1118615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5" name="path"/>
            <p:cNvSpPr/>
            <p:nvPr/>
          </p:nvSpPr>
          <p:spPr>
            <a:xfrm>
              <a:off x="1682496" y="1118615"/>
              <a:ext cx="297180" cy="85344"/>
            </a:xfrm>
            <a:custGeom>
              <a:avLst/>
              <a:gdLst/>
              <a:ahLst/>
              <a:cxnLst/>
              <a:rect l="0" t="0" r="0" b="0"/>
              <a:pathLst>
                <a:path w="468" h="134">
                  <a:moveTo>
                    <a:pt x="0" y="134"/>
                  </a:moveTo>
                  <a:lnTo>
                    <a:pt x="468" y="134"/>
                  </a:lnTo>
                  <a:lnTo>
                    <a:pt x="46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6" name="path"/>
            <p:cNvSpPr/>
            <p:nvPr/>
          </p:nvSpPr>
          <p:spPr>
            <a:xfrm>
              <a:off x="1978152" y="1118615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7" name="path"/>
            <p:cNvSpPr/>
            <p:nvPr/>
          </p:nvSpPr>
          <p:spPr>
            <a:xfrm>
              <a:off x="2077211" y="1118615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8" name="path"/>
            <p:cNvSpPr/>
            <p:nvPr/>
          </p:nvSpPr>
          <p:spPr>
            <a:xfrm>
              <a:off x="2177796" y="1118615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9" name="path"/>
            <p:cNvSpPr/>
            <p:nvPr/>
          </p:nvSpPr>
          <p:spPr>
            <a:xfrm>
              <a:off x="2275331" y="1118615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0" name="path"/>
            <p:cNvSpPr/>
            <p:nvPr/>
          </p:nvSpPr>
          <p:spPr>
            <a:xfrm>
              <a:off x="2374392" y="1118615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1" name="path"/>
            <p:cNvSpPr/>
            <p:nvPr/>
          </p:nvSpPr>
          <p:spPr>
            <a:xfrm>
              <a:off x="2572511" y="1118615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2" name="path"/>
            <p:cNvSpPr/>
            <p:nvPr/>
          </p:nvSpPr>
          <p:spPr>
            <a:xfrm>
              <a:off x="2671571" y="1118615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3" name="path"/>
            <p:cNvSpPr/>
            <p:nvPr/>
          </p:nvSpPr>
          <p:spPr>
            <a:xfrm>
              <a:off x="2868167" y="1118615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4" name="path"/>
            <p:cNvSpPr/>
            <p:nvPr/>
          </p:nvSpPr>
          <p:spPr>
            <a:xfrm>
              <a:off x="3067811" y="1118615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5" name="path"/>
            <p:cNvSpPr/>
            <p:nvPr/>
          </p:nvSpPr>
          <p:spPr>
            <a:xfrm>
              <a:off x="3264407" y="1118615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6" name="path"/>
            <p:cNvSpPr/>
            <p:nvPr/>
          </p:nvSpPr>
          <p:spPr>
            <a:xfrm>
              <a:off x="495300" y="1203960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7" name="path"/>
            <p:cNvSpPr/>
            <p:nvPr/>
          </p:nvSpPr>
          <p:spPr>
            <a:xfrm>
              <a:off x="890015" y="1203960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8" name="path"/>
            <p:cNvSpPr/>
            <p:nvPr/>
          </p:nvSpPr>
          <p:spPr>
            <a:xfrm>
              <a:off x="989075" y="1203960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9" name="path"/>
            <p:cNvSpPr/>
            <p:nvPr/>
          </p:nvSpPr>
          <p:spPr>
            <a:xfrm>
              <a:off x="1088135" y="1203960"/>
              <a:ext cx="496823" cy="86867"/>
            </a:xfrm>
            <a:custGeom>
              <a:avLst/>
              <a:gdLst/>
              <a:ahLst/>
              <a:cxnLst/>
              <a:rect l="0" t="0" r="0" b="0"/>
              <a:pathLst>
                <a:path w="782" h="136">
                  <a:moveTo>
                    <a:pt x="0" y="136"/>
                  </a:moveTo>
                  <a:lnTo>
                    <a:pt x="782" y="136"/>
                  </a:lnTo>
                  <a:lnTo>
                    <a:pt x="782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20" name="path"/>
            <p:cNvSpPr/>
            <p:nvPr/>
          </p:nvSpPr>
          <p:spPr>
            <a:xfrm>
              <a:off x="1583435" y="1203960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21" name="path"/>
            <p:cNvSpPr/>
            <p:nvPr/>
          </p:nvSpPr>
          <p:spPr>
            <a:xfrm>
              <a:off x="1682496" y="1203960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22" name="path"/>
            <p:cNvSpPr/>
            <p:nvPr/>
          </p:nvSpPr>
          <p:spPr>
            <a:xfrm>
              <a:off x="1780031" y="12039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23" name="path"/>
            <p:cNvSpPr/>
            <p:nvPr/>
          </p:nvSpPr>
          <p:spPr>
            <a:xfrm>
              <a:off x="1879092" y="1203960"/>
              <a:ext cx="298704" cy="86867"/>
            </a:xfrm>
            <a:custGeom>
              <a:avLst/>
              <a:gdLst/>
              <a:ahLst/>
              <a:cxnLst/>
              <a:rect l="0" t="0" r="0" b="0"/>
              <a:pathLst>
                <a:path w="470" h="136">
                  <a:moveTo>
                    <a:pt x="0" y="136"/>
                  </a:moveTo>
                  <a:lnTo>
                    <a:pt x="470" y="136"/>
                  </a:lnTo>
                  <a:lnTo>
                    <a:pt x="470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24" name="path"/>
            <p:cNvSpPr/>
            <p:nvPr/>
          </p:nvSpPr>
          <p:spPr>
            <a:xfrm>
              <a:off x="2177796" y="1203960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25" name="path"/>
            <p:cNvSpPr/>
            <p:nvPr/>
          </p:nvSpPr>
          <p:spPr>
            <a:xfrm>
              <a:off x="2275331" y="12039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26" name="path"/>
            <p:cNvSpPr/>
            <p:nvPr/>
          </p:nvSpPr>
          <p:spPr>
            <a:xfrm>
              <a:off x="2374392" y="12039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27" name="path"/>
            <p:cNvSpPr/>
            <p:nvPr/>
          </p:nvSpPr>
          <p:spPr>
            <a:xfrm>
              <a:off x="2473452" y="1203960"/>
              <a:ext cx="198119" cy="86867"/>
            </a:xfrm>
            <a:custGeom>
              <a:avLst/>
              <a:gdLst/>
              <a:ahLst/>
              <a:cxnLst/>
              <a:rect l="0" t="0" r="0" b="0"/>
              <a:pathLst>
                <a:path w="311" h="136">
                  <a:moveTo>
                    <a:pt x="0" y="136"/>
                  </a:moveTo>
                  <a:lnTo>
                    <a:pt x="311" y="136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28" name="path"/>
            <p:cNvSpPr/>
            <p:nvPr/>
          </p:nvSpPr>
          <p:spPr>
            <a:xfrm>
              <a:off x="2671571" y="1203960"/>
              <a:ext cx="297179" cy="86867"/>
            </a:xfrm>
            <a:custGeom>
              <a:avLst/>
              <a:gdLst/>
              <a:ahLst/>
              <a:cxnLst/>
              <a:rect l="0" t="0" r="0" b="0"/>
              <a:pathLst>
                <a:path w="467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  <a:path w="467" h="136">
                  <a:moveTo>
                    <a:pt x="309" y="136"/>
                  </a:moveTo>
                  <a:lnTo>
                    <a:pt x="467" y="136"/>
                  </a:lnTo>
                  <a:lnTo>
                    <a:pt x="467" y="0"/>
                  </a:lnTo>
                  <a:lnTo>
                    <a:pt x="309" y="0"/>
                  </a:lnTo>
                  <a:lnTo>
                    <a:pt x="309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29" name="path"/>
            <p:cNvSpPr/>
            <p:nvPr/>
          </p:nvSpPr>
          <p:spPr>
            <a:xfrm>
              <a:off x="3166871" y="1203960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0" name="path"/>
            <p:cNvSpPr/>
            <p:nvPr/>
          </p:nvSpPr>
          <p:spPr>
            <a:xfrm>
              <a:off x="3264407" y="12039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1" name="path"/>
            <p:cNvSpPr/>
            <p:nvPr/>
          </p:nvSpPr>
          <p:spPr>
            <a:xfrm>
              <a:off x="297179" y="1289304"/>
              <a:ext cx="693420" cy="86867"/>
            </a:xfrm>
            <a:custGeom>
              <a:avLst/>
              <a:gdLst/>
              <a:ahLst/>
              <a:cxnLst/>
              <a:rect l="0" t="0" r="0" b="0"/>
              <a:pathLst>
                <a:path w="1092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  <a:path w="1092" h="136">
                  <a:moveTo>
                    <a:pt x="933" y="136"/>
                  </a:moveTo>
                  <a:lnTo>
                    <a:pt x="1092" y="136"/>
                  </a:lnTo>
                  <a:lnTo>
                    <a:pt x="1092" y="0"/>
                  </a:lnTo>
                  <a:lnTo>
                    <a:pt x="933" y="0"/>
                  </a:lnTo>
                  <a:lnTo>
                    <a:pt x="933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2" name="path"/>
            <p:cNvSpPr/>
            <p:nvPr/>
          </p:nvSpPr>
          <p:spPr>
            <a:xfrm>
              <a:off x="989075" y="1289304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4E8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3" name="path"/>
            <p:cNvSpPr/>
            <p:nvPr/>
          </p:nvSpPr>
          <p:spPr>
            <a:xfrm>
              <a:off x="1088135" y="1289304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4" name="path"/>
            <p:cNvSpPr/>
            <p:nvPr/>
          </p:nvSpPr>
          <p:spPr>
            <a:xfrm>
              <a:off x="1187195" y="1289304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5" name="path"/>
            <p:cNvSpPr/>
            <p:nvPr/>
          </p:nvSpPr>
          <p:spPr>
            <a:xfrm>
              <a:off x="1286255" y="1289304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6" name="path"/>
            <p:cNvSpPr/>
            <p:nvPr/>
          </p:nvSpPr>
          <p:spPr>
            <a:xfrm>
              <a:off x="1385315" y="1289304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7" name="path"/>
            <p:cNvSpPr/>
            <p:nvPr/>
          </p:nvSpPr>
          <p:spPr>
            <a:xfrm>
              <a:off x="1484375" y="1289304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8" name="path"/>
            <p:cNvSpPr/>
            <p:nvPr/>
          </p:nvSpPr>
          <p:spPr>
            <a:xfrm>
              <a:off x="1583435" y="1289304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9" name="path"/>
            <p:cNvSpPr/>
            <p:nvPr/>
          </p:nvSpPr>
          <p:spPr>
            <a:xfrm>
              <a:off x="1682496" y="1289304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0" name="path"/>
            <p:cNvSpPr/>
            <p:nvPr/>
          </p:nvSpPr>
          <p:spPr>
            <a:xfrm>
              <a:off x="1780031" y="12893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1" name="path"/>
            <p:cNvSpPr/>
            <p:nvPr/>
          </p:nvSpPr>
          <p:spPr>
            <a:xfrm>
              <a:off x="1879092" y="12893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2" name="path"/>
            <p:cNvSpPr/>
            <p:nvPr/>
          </p:nvSpPr>
          <p:spPr>
            <a:xfrm>
              <a:off x="1978152" y="12893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3" name="path"/>
            <p:cNvSpPr/>
            <p:nvPr/>
          </p:nvSpPr>
          <p:spPr>
            <a:xfrm>
              <a:off x="2077211" y="12893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4" name="path"/>
            <p:cNvSpPr/>
            <p:nvPr/>
          </p:nvSpPr>
          <p:spPr>
            <a:xfrm>
              <a:off x="2177796" y="1289304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5" name="path"/>
            <p:cNvSpPr/>
            <p:nvPr/>
          </p:nvSpPr>
          <p:spPr>
            <a:xfrm>
              <a:off x="2275331" y="12893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6" name="path"/>
            <p:cNvSpPr/>
            <p:nvPr/>
          </p:nvSpPr>
          <p:spPr>
            <a:xfrm>
              <a:off x="2374392" y="12893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7" name="path"/>
            <p:cNvSpPr/>
            <p:nvPr/>
          </p:nvSpPr>
          <p:spPr>
            <a:xfrm>
              <a:off x="2473452" y="12893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8" name="path"/>
            <p:cNvSpPr/>
            <p:nvPr/>
          </p:nvSpPr>
          <p:spPr>
            <a:xfrm>
              <a:off x="2572511" y="1289304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9" name="path"/>
            <p:cNvSpPr/>
            <p:nvPr/>
          </p:nvSpPr>
          <p:spPr>
            <a:xfrm>
              <a:off x="2671571" y="1289304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0" name="path"/>
            <p:cNvSpPr/>
            <p:nvPr/>
          </p:nvSpPr>
          <p:spPr>
            <a:xfrm>
              <a:off x="2769107" y="12893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1" name="path"/>
            <p:cNvSpPr/>
            <p:nvPr/>
          </p:nvSpPr>
          <p:spPr>
            <a:xfrm>
              <a:off x="2868167" y="12893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2" name="path"/>
            <p:cNvSpPr/>
            <p:nvPr/>
          </p:nvSpPr>
          <p:spPr>
            <a:xfrm>
              <a:off x="2967227" y="1289304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3" name="path"/>
            <p:cNvSpPr/>
            <p:nvPr/>
          </p:nvSpPr>
          <p:spPr>
            <a:xfrm>
              <a:off x="3067811" y="1289304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4" name="path"/>
            <p:cNvSpPr/>
            <p:nvPr/>
          </p:nvSpPr>
          <p:spPr>
            <a:xfrm>
              <a:off x="297179" y="13746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5" name="path"/>
            <p:cNvSpPr/>
            <p:nvPr/>
          </p:nvSpPr>
          <p:spPr>
            <a:xfrm>
              <a:off x="396240" y="13746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6" name="path"/>
            <p:cNvSpPr/>
            <p:nvPr/>
          </p:nvSpPr>
          <p:spPr>
            <a:xfrm>
              <a:off x="495300" y="13746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7" name="path"/>
            <p:cNvSpPr/>
            <p:nvPr/>
          </p:nvSpPr>
          <p:spPr>
            <a:xfrm>
              <a:off x="594359" y="137464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8" name="path"/>
            <p:cNvSpPr/>
            <p:nvPr/>
          </p:nvSpPr>
          <p:spPr>
            <a:xfrm>
              <a:off x="693420" y="1374647"/>
              <a:ext cx="297179" cy="86867"/>
            </a:xfrm>
            <a:custGeom>
              <a:avLst/>
              <a:gdLst/>
              <a:ahLst/>
              <a:cxnLst/>
              <a:rect l="0" t="0" r="0" b="0"/>
              <a:pathLst>
                <a:path w="467" h="136">
                  <a:moveTo>
                    <a:pt x="0" y="136"/>
                  </a:moveTo>
                  <a:lnTo>
                    <a:pt x="467" y="136"/>
                  </a:lnTo>
                  <a:lnTo>
                    <a:pt x="467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9" name="path"/>
            <p:cNvSpPr/>
            <p:nvPr/>
          </p:nvSpPr>
          <p:spPr>
            <a:xfrm>
              <a:off x="989075" y="13746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28CD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0" name="path"/>
            <p:cNvSpPr/>
            <p:nvPr/>
          </p:nvSpPr>
          <p:spPr>
            <a:xfrm>
              <a:off x="1088135" y="137464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4980C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1" name="path"/>
            <p:cNvSpPr/>
            <p:nvPr/>
          </p:nvSpPr>
          <p:spPr>
            <a:xfrm>
              <a:off x="1187195" y="13746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2" name="path"/>
            <p:cNvSpPr/>
            <p:nvPr/>
          </p:nvSpPr>
          <p:spPr>
            <a:xfrm>
              <a:off x="1286255" y="13746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2F5E9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3" name="path"/>
            <p:cNvSpPr/>
            <p:nvPr/>
          </p:nvSpPr>
          <p:spPr>
            <a:xfrm>
              <a:off x="1385315" y="13746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4" name="path"/>
            <p:cNvSpPr/>
            <p:nvPr/>
          </p:nvSpPr>
          <p:spPr>
            <a:xfrm>
              <a:off x="1484375" y="137464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5" name="path"/>
            <p:cNvSpPr/>
            <p:nvPr/>
          </p:nvSpPr>
          <p:spPr>
            <a:xfrm>
              <a:off x="1583435" y="137464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6" name="path"/>
            <p:cNvSpPr/>
            <p:nvPr/>
          </p:nvSpPr>
          <p:spPr>
            <a:xfrm>
              <a:off x="1682496" y="1374647"/>
              <a:ext cx="693419" cy="86867"/>
            </a:xfrm>
            <a:custGeom>
              <a:avLst/>
              <a:gdLst/>
              <a:ahLst/>
              <a:cxnLst/>
              <a:rect l="0" t="0" r="0" b="0"/>
              <a:pathLst>
                <a:path w="1091" h="136">
                  <a:moveTo>
                    <a:pt x="0" y="136"/>
                  </a:moveTo>
                  <a:lnTo>
                    <a:pt x="1091" y="136"/>
                  </a:lnTo>
                  <a:lnTo>
                    <a:pt x="1091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7" name="path"/>
            <p:cNvSpPr/>
            <p:nvPr/>
          </p:nvSpPr>
          <p:spPr>
            <a:xfrm>
              <a:off x="2374392" y="137464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8" name="path"/>
            <p:cNvSpPr/>
            <p:nvPr/>
          </p:nvSpPr>
          <p:spPr>
            <a:xfrm>
              <a:off x="2473452" y="1374647"/>
              <a:ext cx="198119" cy="86867"/>
            </a:xfrm>
            <a:custGeom>
              <a:avLst/>
              <a:gdLst/>
              <a:ahLst/>
              <a:cxnLst/>
              <a:rect l="0" t="0" r="0" b="0"/>
              <a:pathLst>
                <a:path w="311" h="136">
                  <a:moveTo>
                    <a:pt x="0" y="136"/>
                  </a:moveTo>
                  <a:lnTo>
                    <a:pt x="311" y="136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9" name="path"/>
            <p:cNvSpPr/>
            <p:nvPr/>
          </p:nvSpPr>
          <p:spPr>
            <a:xfrm>
              <a:off x="2671571" y="137464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457BB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70" name="path"/>
            <p:cNvSpPr/>
            <p:nvPr/>
          </p:nvSpPr>
          <p:spPr>
            <a:xfrm>
              <a:off x="2769107" y="137464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71" name="path"/>
            <p:cNvSpPr/>
            <p:nvPr/>
          </p:nvSpPr>
          <p:spPr>
            <a:xfrm>
              <a:off x="2868167" y="137464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72" name="path"/>
            <p:cNvSpPr/>
            <p:nvPr/>
          </p:nvSpPr>
          <p:spPr>
            <a:xfrm>
              <a:off x="2967227" y="137464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73" name="path"/>
            <p:cNvSpPr/>
            <p:nvPr/>
          </p:nvSpPr>
          <p:spPr>
            <a:xfrm>
              <a:off x="3067811" y="137464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74" name="path"/>
            <p:cNvSpPr/>
            <p:nvPr/>
          </p:nvSpPr>
          <p:spPr>
            <a:xfrm>
              <a:off x="3166871" y="137464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75" name="path"/>
            <p:cNvSpPr/>
            <p:nvPr/>
          </p:nvSpPr>
          <p:spPr>
            <a:xfrm>
              <a:off x="3264407" y="1374647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76" name="path"/>
            <p:cNvSpPr/>
            <p:nvPr/>
          </p:nvSpPr>
          <p:spPr>
            <a:xfrm>
              <a:off x="297179" y="1461516"/>
              <a:ext cx="199644" cy="86867"/>
            </a:xfrm>
            <a:custGeom>
              <a:avLst/>
              <a:gdLst/>
              <a:ahLst/>
              <a:cxnLst/>
              <a:rect l="0" t="0" r="0" b="0"/>
              <a:pathLst>
                <a:path w="314" h="136">
                  <a:moveTo>
                    <a:pt x="0" y="136"/>
                  </a:moveTo>
                  <a:lnTo>
                    <a:pt x="314" y="136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77" name="path"/>
            <p:cNvSpPr/>
            <p:nvPr/>
          </p:nvSpPr>
          <p:spPr>
            <a:xfrm>
              <a:off x="693420" y="1461516"/>
              <a:ext cx="198120" cy="86867"/>
            </a:xfrm>
            <a:custGeom>
              <a:avLst/>
              <a:gdLst/>
              <a:ahLst/>
              <a:cxnLst/>
              <a:rect l="0" t="0" r="0" b="0"/>
              <a:pathLst>
                <a:path w="312" h="136">
                  <a:moveTo>
                    <a:pt x="0" y="136"/>
                  </a:moveTo>
                  <a:lnTo>
                    <a:pt x="312" y="136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78" name="path"/>
            <p:cNvSpPr/>
            <p:nvPr/>
          </p:nvSpPr>
          <p:spPr>
            <a:xfrm>
              <a:off x="890015" y="1461516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79" name="path"/>
            <p:cNvSpPr/>
            <p:nvPr/>
          </p:nvSpPr>
          <p:spPr>
            <a:xfrm>
              <a:off x="989075" y="1461516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0" name="path"/>
            <p:cNvSpPr/>
            <p:nvPr/>
          </p:nvSpPr>
          <p:spPr>
            <a:xfrm>
              <a:off x="1088135" y="1461516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1" name="path"/>
            <p:cNvSpPr/>
            <p:nvPr/>
          </p:nvSpPr>
          <p:spPr>
            <a:xfrm>
              <a:off x="1187195" y="1461516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2" name="path"/>
            <p:cNvSpPr/>
            <p:nvPr/>
          </p:nvSpPr>
          <p:spPr>
            <a:xfrm>
              <a:off x="1286255" y="1461516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089C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3" name="path"/>
            <p:cNvSpPr/>
            <p:nvPr/>
          </p:nvSpPr>
          <p:spPr>
            <a:xfrm>
              <a:off x="1385315" y="1461516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4" name="path"/>
            <p:cNvSpPr/>
            <p:nvPr/>
          </p:nvSpPr>
          <p:spPr>
            <a:xfrm>
              <a:off x="1484375" y="1461516"/>
              <a:ext cx="198120" cy="86867"/>
            </a:xfrm>
            <a:custGeom>
              <a:avLst/>
              <a:gdLst/>
              <a:ahLst/>
              <a:cxnLst/>
              <a:rect l="0" t="0" r="0" b="0"/>
              <a:pathLst>
                <a:path w="312" h="136">
                  <a:moveTo>
                    <a:pt x="0" y="136"/>
                  </a:moveTo>
                  <a:lnTo>
                    <a:pt x="312" y="136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5" name="path"/>
            <p:cNvSpPr/>
            <p:nvPr/>
          </p:nvSpPr>
          <p:spPr>
            <a:xfrm>
              <a:off x="1682496" y="1461516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6" name="path"/>
            <p:cNvSpPr/>
            <p:nvPr/>
          </p:nvSpPr>
          <p:spPr>
            <a:xfrm>
              <a:off x="1879092" y="1461516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7" name="path"/>
            <p:cNvSpPr/>
            <p:nvPr/>
          </p:nvSpPr>
          <p:spPr>
            <a:xfrm>
              <a:off x="1978152" y="1461516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8" name="path"/>
            <p:cNvSpPr/>
            <p:nvPr/>
          </p:nvSpPr>
          <p:spPr>
            <a:xfrm>
              <a:off x="2077211" y="1461516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9" name="path"/>
            <p:cNvSpPr/>
            <p:nvPr/>
          </p:nvSpPr>
          <p:spPr>
            <a:xfrm>
              <a:off x="2177796" y="1461516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90" name="path"/>
            <p:cNvSpPr/>
            <p:nvPr/>
          </p:nvSpPr>
          <p:spPr>
            <a:xfrm>
              <a:off x="2275331" y="1461516"/>
              <a:ext cx="298704" cy="86867"/>
            </a:xfrm>
            <a:custGeom>
              <a:avLst/>
              <a:gdLst/>
              <a:ahLst/>
              <a:cxnLst/>
              <a:rect l="0" t="0" r="0" b="0"/>
              <a:pathLst>
                <a:path w="470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  <a:path w="470" h="136">
                  <a:moveTo>
                    <a:pt x="312" y="136"/>
                  </a:moveTo>
                  <a:lnTo>
                    <a:pt x="470" y="136"/>
                  </a:lnTo>
                  <a:lnTo>
                    <a:pt x="470" y="0"/>
                  </a:lnTo>
                  <a:lnTo>
                    <a:pt x="312" y="0"/>
                  </a:lnTo>
                  <a:lnTo>
                    <a:pt x="312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91" name="path"/>
            <p:cNvSpPr/>
            <p:nvPr/>
          </p:nvSpPr>
          <p:spPr>
            <a:xfrm>
              <a:off x="2572511" y="1461516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92" name="path"/>
            <p:cNvSpPr/>
            <p:nvPr/>
          </p:nvSpPr>
          <p:spPr>
            <a:xfrm>
              <a:off x="2671571" y="1461516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93" name="path"/>
            <p:cNvSpPr/>
            <p:nvPr/>
          </p:nvSpPr>
          <p:spPr>
            <a:xfrm>
              <a:off x="2769107" y="1461516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94" name="path"/>
            <p:cNvSpPr/>
            <p:nvPr/>
          </p:nvSpPr>
          <p:spPr>
            <a:xfrm>
              <a:off x="2868167" y="1461516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95" name="path"/>
            <p:cNvSpPr/>
            <p:nvPr/>
          </p:nvSpPr>
          <p:spPr>
            <a:xfrm>
              <a:off x="2967227" y="1461516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96" name="path"/>
            <p:cNvSpPr/>
            <p:nvPr/>
          </p:nvSpPr>
          <p:spPr>
            <a:xfrm>
              <a:off x="3067811" y="1461516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97" name="path"/>
            <p:cNvSpPr/>
            <p:nvPr/>
          </p:nvSpPr>
          <p:spPr>
            <a:xfrm>
              <a:off x="297179" y="1546860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98" name="path"/>
            <p:cNvSpPr/>
            <p:nvPr/>
          </p:nvSpPr>
          <p:spPr>
            <a:xfrm>
              <a:off x="396240" y="1546860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99" name="path"/>
            <p:cNvSpPr/>
            <p:nvPr/>
          </p:nvSpPr>
          <p:spPr>
            <a:xfrm>
              <a:off x="495300" y="1546860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00" name="path"/>
            <p:cNvSpPr/>
            <p:nvPr/>
          </p:nvSpPr>
          <p:spPr>
            <a:xfrm>
              <a:off x="594359" y="1546860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01" name="path"/>
            <p:cNvSpPr/>
            <p:nvPr/>
          </p:nvSpPr>
          <p:spPr>
            <a:xfrm>
              <a:off x="693420" y="1546860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02" name="path"/>
            <p:cNvSpPr/>
            <p:nvPr/>
          </p:nvSpPr>
          <p:spPr>
            <a:xfrm>
              <a:off x="790955" y="1546860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03" name="path"/>
            <p:cNvSpPr/>
            <p:nvPr/>
          </p:nvSpPr>
          <p:spPr>
            <a:xfrm>
              <a:off x="890015" y="1546860"/>
              <a:ext cx="199644" cy="86867"/>
            </a:xfrm>
            <a:custGeom>
              <a:avLst/>
              <a:gdLst/>
              <a:ahLst/>
              <a:cxnLst/>
              <a:rect l="0" t="0" r="0" b="0"/>
              <a:pathLst>
                <a:path w="314" h="136">
                  <a:moveTo>
                    <a:pt x="0" y="136"/>
                  </a:moveTo>
                  <a:lnTo>
                    <a:pt x="314" y="136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04" name="path"/>
            <p:cNvSpPr/>
            <p:nvPr/>
          </p:nvSpPr>
          <p:spPr>
            <a:xfrm>
              <a:off x="1088135" y="1546860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487FC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05" name="path"/>
            <p:cNvSpPr/>
            <p:nvPr/>
          </p:nvSpPr>
          <p:spPr>
            <a:xfrm>
              <a:off x="1187195" y="1546860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06" name="path"/>
            <p:cNvSpPr/>
            <p:nvPr/>
          </p:nvSpPr>
          <p:spPr>
            <a:xfrm>
              <a:off x="1286255" y="1546860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4980C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07" name="path"/>
            <p:cNvSpPr/>
            <p:nvPr/>
          </p:nvSpPr>
          <p:spPr>
            <a:xfrm>
              <a:off x="1385315" y="1546860"/>
              <a:ext cx="199644" cy="86867"/>
            </a:xfrm>
            <a:custGeom>
              <a:avLst/>
              <a:gdLst/>
              <a:ahLst/>
              <a:cxnLst/>
              <a:rect l="0" t="0" r="0" b="0"/>
              <a:pathLst>
                <a:path w="314" h="136">
                  <a:moveTo>
                    <a:pt x="0" y="136"/>
                  </a:moveTo>
                  <a:lnTo>
                    <a:pt x="314" y="136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08" name="path"/>
            <p:cNvSpPr/>
            <p:nvPr/>
          </p:nvSpPr>
          <p:spPr>
            <a:xfrm>
              <a:off x="1583435" y="1546860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09" name="path"/>
            <p:cNvSpPr/>
            <p:nvPr/>
          </p:nvSpPr>
          <p:spPr>
            <a:xfrm>
              <a:off x="1682496" y="1546860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10" name="path"/>
            <p:cNvSpPr/>
            <p:nvPr/>
          </p:nvSpPr>
          <p:spPr>
            <a:xfrm>
              <a:off x="1780031" y="15468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11" name="path"/>
            <p:cNvSpPr/>
            <p:nvPr/>
          </p:nvSpPr>
          <p:spPr>
            <a:xfrm>
              <a:off x="1879092" y="15468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28CD4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12" name="path"/>
            <p:cNvSpPr/>
            <p:nvPr/>
          </p:nvSpPr>
          <p:spPr>
            <a:xfrm>
              <a:off x="1978152" y="15468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13" name="path"/>
            <p:cNvSpPr/>
            <p:nvPr/>
          </p:nvSpPr>
          <p:spPr>
            <a:xfrm>
              <a:off x="2077211" y="15468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14" name="path"/>
            <p:cNvSpPr/>
            <p:nvPr/>
          </p:nvSpPr>
          <p:spPr>
            <a:xfrm>
              <a:off x="2177796" y="1546860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15" name="path"/>
            <p:cNvSpPr/>
            <p:nvPr/>
          </p:nvSpPr>
          <p:spPr>
            <a:xfrm>
              <a:off x="2275331" y="15468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16" name="path"/>
            <p:cNvSpPr/>
            <p:nvPr/>
          </p:nvSpPr>
          <p:spPr>
            <a:xfrm>
              <a:off x="2374392" y="15468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17" name="path"/>
            <p:cNvSpPr/>
            <p:nvPr/>
          </p:nvSpPr>
          <p:spPr>
            <a:xfrm>
              <a:off x="2473452" y="1546860"/>
              <a:ext cx="198119" cy="86867"/>
            </a:xfrm>
            <a:custGeom>
              <a:avLst/>
              <a:gdLst/>
              <a:ahLst/>
              <a:cxnLst/>
              <a:rect l="0" t="0" r="0" b="0"/>
              <a:pathLst>
                <a:path w="311" h="136">
                  <a:moveTo>
                    <a:pt x="0" y="136"/>
                  </a:moveTo>
                  <a:lnTo>
                    <a:pt x="311" y="136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18" name="path"/>
            <p:cNvSpPr/>
            <p:nvPr/>
          </p:nvSpPr>
          <p:spPr>
            <a:xfrm>
              <a:off x="2671571" y="1546860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4377B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19" name="path"/>
            <p:cNvSpPr/>
            <p:nvPr/>
          </p:nvSpPr>
          <p:spPr>
            <a:xfrm>
              <a:off x="2769107" y="15468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20" name="path"/>
            <p:cNvSpPr/>
            <p:nvPr/>
          </p:nvSpPr>
          <p:spPr>
            <a:xfrm>
              <a:off x="2868167" y="1546860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21" name="path"/>
            <p:cNvSpPr/>
            <p:nvPr/>
          </p:nvSpPr>
          <p:spPr>
            <a:xfrm>
              <a:off x="297179" y="1632203"/>
              <a:ext cx="100584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22" name="path"/>
            <p:cNvSpPr/>
            <p:nvPr/>
          </p:nvSpPr>
          <p:spPr>
            <a:xfrm>
              <a:off x="396240" y="1632203"/>
              <a:ext cx="100584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23" name="path"/>
            <p:cNvSpPr/>
            <p:nvPr/>
          </p:nvSpPr>
          <p:spPr>
            <a:xfrm>
              <a:off x="495300" y="1632203"/>
              <a:ext cx="100584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24" name="path"/>
            <p:cNvSpPr/>
            <p:nvPr/>
          </p:nvSpPr>
          <p:spPr>
            <a:xfrm>
              <a:off x="594359" y="1632203"/>
              <a:ext cx="99059" cy="88392"/>
            </a:xfrm>
            <a:custGeom>
              <a:avLst/>
              <a:gdLst/>
              <a:ahLst/>
              <a:cxnLst/>
              <a:rect l="0" t="0" r="0" b="0"/>
              <a:pathLst>
                <a:path w="155" h="139">
                  <a:moveTo>
                    <a:pt x="0" y="139"/>
                  </a:moveTo>
                  <a:lnTo>
                    <a:pt x="155" y="139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25" name="path"/>
            <p:cNvSpPr/>
            <p:nvPr/>
          </p:nvSpPr>
          <p:spPr>
            <a:xfrm>
              <a:off x="693420" y="1632203"/>
              <a:ext cx="99059" cy="88392"/>
            </a:xfrm>
            <a:custGeom>
              <a:avLst/>
              <a:gdLst/>
              <a:ahLst/>
              <a:cxnLst/>
              <a:rect l="0" t="0" r="0" b="0"/>
              <a:pathLst>
                <a:path w="155" h="139">
                  <a:moveTo>
                    <a:pt x="0" y="139"/>
                  </a:moveTo>
                  <a:lnTo>
                    <a:pt x="155" y="139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26" name="path"/>
            <p:cNvSpPr/>
            <p:nvPr/>
          </p:nvSpPr>
          <p:spPr>
            <a:xfrm>
              <a:off x="790955" y="1632203"/>
              <a:ext cx="100584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18AD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27" name="path"/>
            <p:cNvSpPr/>
            <p:nvPr/>
          </p:nvSpPr>
          <p:spPr>
            <a:xfrm>
              <a:off x="890015" y="1632203"/>
              <a:ext cx="100584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28" name="path"/>
            <p:cNvSpPr/>
            <p:nvPr/>
          </p:nvSpPr>
          <p:spPr>
            <a:xfrm>
              <a:off x="989075" y="1632203"/>
              <a:ext cx="100584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4F88C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29" name="path"/>
            <p:cNvSpPr/>
            <p:nvPr/>
          </p:nvSpPr>
          <p:spPr>
            <a:xfrm>
              <a:off x="1088135" y="1632203"/>
              <a:ext cx="99059" cy="88392"/>
            </a:xfrm>
            <a:custGeom>
              <a:avLst/>
              <a:gdLst/>
              <a:ahLst/>
              <a:cxnLst/>
              <a:rect l="0" t="0" r="0" b="0"/>
              <a:pathLst>
                <a:path w="155" h="139">
                  <a:moveTo>
                    <a:pt x="0" y="139"/>
                  </a:moveTo>
                  <a:lnTo>
                    <a:pt x="155" y="139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28CD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30" name="path"/>
            <p:cNvSpPr/>
            <p:nvPr/>
          </p:nvSpPr>
          <p:spPr>
            <a:xfrm>
              <a:off x="1187195" y="1632203"/>
              <a:ext cx="100584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31" name="path"/>
            <p:cNvSpPr/>
            <p:nvPr/>
          </p:nvSpPr>
          <p:spPr>
            <a:xfrm>
              <a:off x="1286255" y="1632203"/>
              <a:ext cx="100584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32" name="path"/>
            <p:cNvSpPr/>
            <p:nvPr/>
          </p:nvSpPr>
          <p:spPr>
            <a:xfrm>
              <a:off x="1385315" y="1632203"/>
              <a:ext cx="100584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33" name="path"/>
            <p:cNvSpPr/>
            <p:nvPr/>
          </p:nvSpPr>
          <p:spPr>
            <a:xfrm>
              <a:off x="1484375" y="1632203"/>
              <a:ext cx="100584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34" name="path"/>
            <p:cNvSpPr/>
            <p:nvPr/>
          </p:nvSpPr>
          <p:spPr>
            <a:xfrm>
              <a:off x="2275331" y="1632203"/>
              <a:ext cx="100583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35" name="path"/>
            <p:cNvSpPr/>
            <p:nvPr/>
          </p:nvSpPr>
          <p:spPr>
            <a:xfrm>
              <a:off x="2374392" y="1632203"/>
              <a:ext cx="100583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36" name="path"/>
            <p:cNvSpPr/>
            <p:nvPr/>
          </p:nvSpPr>
          <p:spPr>
            <a:xfrm>
              <a:off x="2473452" y="1632203"/>
              <a:ext cx="100583" cy="88392"/>
            </a:xfrm>
            <a:custGeom>
              <a:avLst/>
              <a:gdLst/>
              <a:ahLst/>
              <a:cxnLst/>
              <a:rect l="0" t="0" r="0" b="0"/>
              <a:pathLst>
                <a:path w="158" h="139">
                  <a:moveTo>
                    <a:pt x="0" y="139"/>
                  </a:moveTo>
                  <a:lnTo>
                    <a:pt x="158" y="139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37" name="path"/>
            <p:cNvSpPr/>
            <p:nvPr/>
          </p:nvSpPr>
          <p:spPr>
            <a:xfrm>
              <a:off x="2671571" y="1632203"/>
              <a:ext cx="99059" cy="88392"/>
            </a:xfrm>
            <a:custGeom>
              <a:avLst/>
              <a:gdLst/>
              <a:ahLst/>
              <a:cxnLst/>
              <a:rect l="0" t="0" r="0" b="0"/>
              <a:pathLst>
                <a:path w="155" h="139">
                  <a:moveTo>
                    <a:pt x="0" y="139"/>
                  </a:moveTo>
                  <a:lnTo>
                    <a:pt x="155" y="139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089D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38" name="path"/>
            <p:cNvSpPr/>
            <p:nvPr/>
          </p:nvSpPr>
          <p:spPr>
            <a:xfrm>
              <a:off x="0" y="1719072"/>
              <a:ext cx="297179" cy="86867"/>
            </a:xfrm>
            <a:custGeom>
              <a:avLst/>
              <a:gdLst/>
              <a:ahLst/>
              <a:cxnLst/>
              <a:rect l="0" t="0" r="0" b="0"/>
              <a:pathLst>
                <a:path w="467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  <a:path w="467" h="136">
                  <a:moveTo>
                    <a:pt x="312" y="136"/>
                  </a:moveTo>
                  <a:lnTo>
                    <a:pt x="467" y="136"/>
                  </a:lnTo>
                  <a:lnTo>
                    <a:pt x="467" y="0"/>
                  </a:lnTo>
                  <a:lnTo>
                    <a:pt x="312" y="0"/>
                  </a:lnTo>
                  <a:lnTo>
                    <a:pt x="312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39" name="path"/>
            <p:cNvSpPr/>
            <p:nvPr/>
          </p:nvSpPr>
          <p:spPr>
            <a:xfrm>
              <a:off x="297179" y="1719072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40" name="path"/>
            <p:cNvSpPr/>
            <p:nvPr/>
          </p:nvSpPr>
          <p:spPr>
            <a:xfrm>
              <a:off x="396240" y="1719072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4F88C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41" name="path"/>
            <p:cNvSpPr/>
            <p:nvPr/>
          </p:nvSpPr>
          <p:spPr>
            <a:xfrm>
              <a:off x="495300" y="1719072"/>
              <a:ext cx="198120" cy="86867"/>
            </a:xfrm>
            <a:custGeom>
              <a:avLst/>
              <a:gdLst/>
              <a:ahLst/>
              <a:cxnLst/>
              <a:rect l="0" t="0" r="0" b="0"/>
              <a:pathLst>
                <a:path w="312" h="136">
                  <a:moveTo>
                    <a:pt x="0" y="136"/>
                  </a:moveTo>
                  <a:lnTo>
                    <a:pt x="312" y="136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42" name="path"/>
            <p:cNvSpPr/>
            <p:nvPr/>
          </p:nvSpPr>
          <p:spPr>
            <a:xfrm>
              <a:off x="693420" y="1719072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4479B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43" name="path"/>
            <p:cNvSpPr/>
            <p:nvPr/>
          </p:nvSpPr>
          <p:spPr>
            <a:xfrm>
              <a:off x="790955" y="1719072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44" name="path"/>
            <p:cNvSpPr/>
            <p:nvPr/>
          </p:nvSpPr>
          <p:spPr>
            <a:xfrm>
              <a:off x="890015" y="1719072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45" name="path"/>
            <p:cNvSpPr/>
            <p:nvPr/>
          </p:nvSpPr>
          <p:spPr>
            <a:xfrm>
              <a:off x="989075" y="1719072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18BD2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46" name="path"/>
            <p:cNvSpPr/>
            <p:nvPr/>
          </p:nvSpPr>
          <p:spPr>
            <a:xfrm>
              <a:off x="1088135" y="1719072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28BD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47" name="path"/>
            <p:cNvSpPr/>
            <p:nvPr/>
          </p:nvSpPr>
          <p:spPr>
            <a:xfrm>
              <a:off x="1187195" y="1719072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48" name="path"/>
            <p:cNvSpPr/>
            <p:nvPr/>
          </p:nvSpPr>
          <p:spPr>
            <a:xfrm>
              <a:off x="1286255" y="1719072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49" name="path"/>
            <p:cNvSpPr/>
            <p:nvPr/>
          </p:nvSpPr>
          <p:spPr>
            <a:xfrm>
              <a:off x="1385315" y="1719072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50" name="path"/>
            <p:cNvSpPr/>
            <p:nvPr/>
          </p:nvSpPr>
          <p:spPr>
            <a:xfrm>
              <a:off x="1484375" y="1719072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51" name="path"/>
            <p:cNvSpPr/>
            <p:nvPr/>
          </p:nvSpPr>
          <p:spPr>
            <a:xfrm>
              <a:off x="1682496" y="1719072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52" name="path"/>
            <p:cNvSpPr/>
            <p:nvPr/>
          </p:nvSpPr>
          <p:spPr>
            <a:xfrm>
              <a:off x="1780031" y="1719072"/>
              <a:ext cx="199643" cy="86867"/>
            </a:xfrm>
            <a:custGeom>
              <a:avLst/>
              <a:gdLst/>
              <a:ahLst/>
              <a:cxnLst/>
              <a:rect l="0" t="0" r="0" b="0"/>
              <a:pathLst>
                <a:path w="314" h="136">
                  <a:moveTo>
                    <a:pt x="0" y="136"/>
                  </a:moveTo>
                  <a:lnTo>
                    <a:pt x="314" y="136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53" name="path"/>
            <p:cNvSpPr/>
            <p:nvPr/>
          </p:nvSpPr>
          <p:spPr>
            <a:xfrm>
              <a:off x="1978152" y="1719072"/>
              <a:ext cx="1089659" cy="86867"/>
            </a:xfrm>
            <a:custGeom>
              <a:avLst/>
              <a:gdLst/>
              <a:ahLst/>
              <a:cxnLst/>
              <a:rect l="0" t="0" r="0" b="0"/>
              <a:pathLst>
                <a:path w="1715" h="136">
                  <a:moveTo>
                    <a:pt x="0" y="136"/>
                  </a:moveTo>
                  <a:lnTo>
                    <a:pt x="314" y="136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  <a:path w="1715" h="136">
                  <a:moveTo>
                    <a:pt x="1557" y="136"/>
                  </a:moveTo>
                  <a:lnTo>
                    <a:pt x="1715" y="136"/>
                  </a:lnTo>
                  <a:lnTo>
                    <a:pt x="1715" y="0"/>
                  </a:lnTo>
                  <a:lnTo>
                    <a:pt x="1557" y="0"/>
                  </a:lnTo>
                  <a:lnTo>
                    <a:pt x="1557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54" name="path"/>
            <p:cNvSpPr/>
            <p:nvPr/>
          </p:nvSpPr>
          <p:spPr>
            <a:xfrm>
              <a:off x="297179" y="1805939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55" name="path"/>
            <p:cNvSpPr/>
            <p:nvPr/>
          </p:nvSpPr>
          <p:spPr>
            <a:xfrm>
              <a:off x="396240" y="1805939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56" name="path"/>
            <p:cNvSpPr/>
            <p:nvPr/>
          </p:nvSpPr>
          <p:spPr>
            <a:xfrm>
              <a:off x="495300" y="1805939"/>
              <a:ext cx="198120" cy="85344"/>
            </a:xfrm>
            <a:custGeom>
              <a:avLst/>
              <a:gdLst/>
              <a:ahLst/>
              <a:cxnLst/>
              <a:rect l="0" t="0" r="0" b="0"/>
              <a:pathLst>
                <a:path w="312" h="134">
                  <a:moveTo>
                    <a:pt x="0" y="134"/>
                  </a:moveTo>
                  <a:lnTo>
                    <a:pt x="312" y="134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57" name="path"/>
            <p:cNvSpPr/>
            <p:nvPr/>
          </p:nvSpPr>
          <p:spPr>
            <a:xfrm>
              <a:off x="693420" y="1805939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58" name="path"/>
            <p:cNvSpPr/>
            <p:nvPr/>
          </p:nvSpPr>
          <p:spPr>
            <a:xfrm>
              <a:off x="790955" y="1805939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59" name="path"/>
            <p:cNvSpPr/>
            <p:nvPr/>
          </p:nvSpPr>
          <p:spPr>
            <a:xfrm>
              <a:off x="890015" y="1805939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60" name="path"/>
            <p:cNvSpPr/>
            <p:nvPr/>
          </p:nvSpPr>
          <p:spPr>
            <a:xfrm>
              <a:off x="989075" y="1805939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61" name="path"/>
            <p:cNvSpPr/>
            <p:nvPr/>
          </p:nvSpPr>
          <p:spPr>
            <a:xfrm>
              <a:off x="1088135" y="1805939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62" name="path"/>
            <p:cNvSpPr/>
            <p:nvPr/>
          </p:nvSpPr>
          <p:spPr>
            <a:xfrm>
              <a:off x="1187195" y="1805939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63" name="path"/>
            <p:cNvSpPr/>
            <p:nvPr/>
          </p:nvSpPr>
          <p:spPr>
            <a:xfrm>
              <a:off x="1286255" y="1805939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3C3E9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64" name="path"/>
            <p:cNvSpPr/>
            <p:nvPr/>
          </p:nvSpPr>
          <p:spPr>
            <a:xfrm>
              <a:off x="1484375" y="1805939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65" name="path"/>
            <p:cNvSpPr/>
            <p:nvPr/>
          </p:nvSpPr>
          <p:spPr>
            <a:xfrm>
              <a:off x="1879092" y="1805939"/>
              <a:ext cx="100583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66" name="path"/>
            <p:cNvSpPr/>
            <p:nvPr/>
          </p:nvSpPr>
          <p:spPr>
            <a:xfrm>
              <a:off x="297179" y="189128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67" name="path"/>
            <p:cNvSpPr/>
            <p:nvPr/>
          </p:nvSpPr>
          <p:spPr>
            <a:xfrm>
              <a:off x="396240" y="189128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68" name="path"/>
            <p:cNvSpPr/>
            <p:nvPr/>
          </p:nvSpPr>
          <p:spPr>
            <a:xfrm>
              <a:off x="495300" y="189128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69" name="path"/>
            <p:cNvSpPr/>
            <p:nvPr/>
          </p:nvSpPr>
          <p:spPr>
            <a:xfrm>
              <a:off x="594359" y="1891283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70" name="path"/>
            <p:cNvSpPr/>
            <p:nvPr/>
          </p:nvSpPr>
          <p:spPr>
            <a:xfrm>
              <a:off x="693420" y="1891283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71" name="path"/>
            <p:cNvSpPr/>
            <p:nvPr/>
          </p:nvSpPr>
          <p:spPr>
            <a:xfrm>
              <a:off x="790955" y="189128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72" name="path"/>
            <p:cNvSpPr/>
            <p:nvPr/>
          </p:nvSpPr>
          <p:spPr>
            <a:xfrm>
              <a:off x="890015" y="189128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73" name="path"/>
            <p:cNvSpPr/>
            <p:nvPr/>
          </p:nvSpPr>
          <p:spPr>
            <a:xfrm>
              <a:off x="989075" y="189128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74" name="path"/>
            <p:cNvSpPr/>
            <p:nvPr/>
          </p:nvSpPr>
          <p:spPr>
            <a:xfrm>
              <a:off x="1088135" y="1891283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75" name="path"/>
            <p:cNvSpPr/>
            <p:nvPr/>
          </p:nvSpPr>
          <p:spPr>
            <a:xfrm>
              <a:off x="1187195" y="189128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76" name="path"/>
            <p:cNvSpPr/>
            <p:nvPr/>
          </p:nvSpPr>
          <p:spPr>
            <a:xfrm>
              <a:off x="1286255" y="189128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1ACE1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77" name="path"/>
            <p:cNvSpPr/>
            <p:nvPr/>
          </p:nvSpPr>
          <p:spPr>
            <a:xfrm>
              <a:off x="1385315" y="189128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78" name="path"/>
            <p:cNvSpPr/>
            <p:nvPr/>
          </p:nvSpPr>
          <p:spPr>
            <a:xfrm>
              <a:off x="1484375" y="1891283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79" name="path"/>
            <p:cNvSpPr/>
            <p:nvPr/>
          </p:nvSpPr>
          <p:spPr>
            <a:xfrm>
              <a:off x="2077211" y="1891283"/>
              <a:ext cx="100583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80" name="path"/>
            <p:cNvSpPr/>
            <p:nvPr/>
          </p:nvSpPr>
          <p:spPr>
            <a:xfrm>
              <a:off x="0" y="197662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81" name="path"/>
            <p:cNvSpPr/>
            <p:nvPr/>
          </p:nvSpPr>
          <p:spPr>
            <a:xfrm>
              <a:off x="198120" y="197662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82" name="path"/>
            <p:cNvSpPr/>
            <p:nvPr/>
          </p:nvSpPr>
          <p:spPr>
            <a:xfrm>
              <a:off x="297179" y="197662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83" name="path"/>
            <p:cNvSpPr/>
            <p:nvPr/>
          </p:nvSpPr>
          <p:spPr>
            <a:xfrm>
              <a:off x="396240" y="197662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84" name="path"/>
            <p:cNvSpPr/>
            <p:nvPr/>
          </p:nvSpPr>
          <p:spPr>
            <a:xfrm>
              <a:off x="495300" y="1976627"/>
              <a:ext cx="198120" cy="86867"/>
            </a:xfrm>
            <a:custGeom>
              <a:avLst/>
              <a:gdLst/>
              <a:ahLst/>
              <a:cxnLst/>
              <a:rect l="0" t="0" r="0" b="0"/>
              <a:pathLst>
                <a:path w="312" h="136">
                  <a:moveTo>
                    <a:pt x="0" y="136"/>
                  </a:moveTo>
                  <a:lnTo>
                    <a:pt x="312" y="136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85" name="path"/>
            <p:cNvSpPr/>
            <p:nvPr/>
          </p:nvSpPr>
          <p:spPr>
            <a:xfrm>
              <a:off x="693420" y="197662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86" name="path"/>
            <p:cNvSpPr/>
            <p:nvPr/>
          </p:nvSpPr>
          <p:spPr>
            <a:xfrm>
              <a:off x="790955" y="1976627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87" name="path"/>
            <p:cNvSpPr/>
            <p:nvPr/>
          </p:nvSpPr>
          <p:spPr>
            <a:xfrm>
              <a:off x="890015" y="1976627"/>
              <a:ext cx="199644" cy="86867"/>
            </a:xfrm>
            <a:custGeom>
              <a:avLst/>
              <a:gdLst/>
              <a:ahLst/>
              <a:cxnLst/>
              <a:rect l="0" t="0" r="0" b="0"/>
              <a:pathLst>
                <a:path w="314" h="136">
                  <a:moveTo>
                    <a:pt x="0" y="136"/>
                  </a:moveTo>
                  <a:lnTo>
                    <a:pt x="314" y="136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88" name="path"/>
            <p:cNvSpPr/>
            <p:nvPr/>
          </p:nvSpPr>
          <p:spPr>
            <a:xfrm>
              <a:off x="1088135" y="1976627"/>
              <a:ext cx="99059" cy="86867"/>
            </a:xfrm>
            <a:custGeom>
              <a:avLst/>
              <a:gdLst/>
              <a:ahLst/>
              <a:cxnLst/>
              <a:rect l="0" t="0" r="0" b="0"/>
              <a:pathLst>
                <a:path w="155" h="136">
                  <a:moveTo>
                    <a:pt x="0" y="136"/>
                  </a:moveTo>
                  <a:lnTo>
                    <a:pt x="155" y="136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89" name="path"/>
            <p:cNvSpPr/>
            <p:nvPr/>
          </p:nvSpPr>
          <p:spPr>
            <a:xfrm>
              <a:off x="1187195" y="1976627"/>
              <a:ext cx="1583435" cy="86867"/>
            </a:xfrm>
            <a:custGeom>
              <a:avLst/>
              <a:gdLst/>
              <a:ahLst/>
              <a:cxnLst/>
              <a:rect l="0" t="0" r="0" b="0"/>
              <a:pathLst>
                <a:path w="2493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  <a:path w="2493" h="136">
                  <a:moveTo>
                    <a:pt x="2337" y="136"/>
                  </a:moveTo>
                  <a:lnTo>
                    <a:pt x="2493" y="136"/>
                  </a:lnTo>
                  <a:lnTo>
                    <a:pt x="2493" y="0"/>
                  </a:lnTo>
                  <a:lnTo>
                    <a:pt x="2337" y="0"/>
                  </a:lnTo>
                  <a:lnTo>
                    <a:pt x="2337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90" name="path"/>
            <p:cNvSpPr/>
            <p:nvPr/>
          </p:nvSpPr>
          <p:spPr>
            <a:xfrm>
              <a:off x="99059" y="2063495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5F95D8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91" name="path"/>
            <p:cNvSpPr/>
            <p:nvPr/>
          </p:nvSpPr>
          <p:spPr>
            <a:xfrm>
              <a:off x="198120" y="2063495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92" name="path"/>
            <p:cNvSpPr/>
            <p:nvPr/>
          </p:nvSpPr>
          <p:spPr>
            <a:xfrm>
              <a:off x="297179" y="2063495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6A9DD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93" name="path"/>
            <p:cNvSpPr/>
            <p:nvPr/>
          </p:nvSpPr>
          <p:spPr>
            <a:xfrm>
              <a:off x="396240" y="2063495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94" name="path"/>
            <p:cNvSpPr/>
            <p:nvPr/>
          </p:nvSpPr>
          <p:spPr>
            <a:xfrm>
              <a:off x="495300" y="2063495"/>
              <a:ext cx="297179" cy="85344"/>
            </a:xfrm>
            <a:custGeom>
              <a:avLst/>
              <a:gdLst/>
              <a:ahLst/>
              <a:cxnLst/>
              <a:rect l="0" t="0" r="0" b="0"/>
              <a:pathLst>
                <a:path w="467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  <a:path w="467" h="134">
                  <a:moveTo>
                    <a:pt x="312" y="134"/>
                  </a:moveTo>
                  <a:lnTo>
                    <a:pt x="467" y="134"/>
                  </a:lnTo>
                  <a:lnTo>
                    <a:pt x="467" y="0"/>
                  </a:lnTo>
                  <a:lnTo>
                    <a:pt x="312" y="0"/>
                  </a:lnTo>
                  <a:lnTo>
                    <a:pt x="312" y="134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95" name="path"/>
            <p:cNvSpPr/>
            <p:nvPr/>
          </p:nvSpPr>
          <p:spPr>
            <a:xfrm>
              <a:off x="790955" y="2063495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98BB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96" name="path"/>
            <p:cNvSpPr/>
            <p:nvPr/>
          </p:nvSpPr>
          <p:spPr>
            <a:xfrm>
              <a:off x="890015" y="2063495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97" name="path"/>
            <p:cNvSpPr/>
            <p:nvPr/>
          </p:nvSpPr>
          <p:spPr>
            <a:xfrm>
              <a:off x="989075" y="2063495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98" name="path"/>
            <p:cNvSpPr/>
            <p:nvPr/>
          </p:nvSpPr>
          <p:spPr>
            <a:xfrm>
              <a:off x="1088135" y="2063495"/>
              <a:ext cx="99059" cy="85344"/>
            </a:xfrm>
            <a:custGeom>
              <a:avLst/>
              <a:gdLst/>
              <a:ahLst/>
              <a:cxnLst/>
              <a:rect l="0" t="0" r="0" b="0"/>
              <a:pathLst>
                <a:path w="155" h="134">
                  <a:moveTo>
                    <a:pt x="0" y="134"/>
                  </a:moveTo>
                  <a:lnTo>
                    <a:pt x="155" y="13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8CB3E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99" name="path"/>
            <p:cNvSpPr/>
            <p:nvPr/>
          </p:nvSpPr>
          <p:spPr>
            <a:xfrm>
              <a:off x="1286255" y="2063495"/>
              <a:ext cx="100584" cy="85344"/>
            </a:xfrm>
            <a:custGeom>
              <a:avLst/>
              <a:gdLst/>
              <a:ahLst/>
              <a:cxnLst/>
              <a:rect l="0" t="0" r="0" b="0"/>
              <a:pathLst>
                <a:path w="158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76A4DE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00" name="path"/>
            <p:cNvSpPr/>
            <p:nvPr/>
          </p:nvSpPr>
          <p:spPr>
            <a:xfrm>
              <a:off x="1484375" y="2063495"/>
              <a:ext cx="495300" cy="85344"/>
            </a:xfrm>
            <a:custGeom>
              <a:avLst/>
              <a:gdLst/>
              <a:ahLst/>
              <a:cxnLst/>
              <a:rect l="0" t="0" r="0" b="0"/>
              <a:pathLst>
                <a:path w="780" h="134">
                  <a:moveTo>
                    <a:pt x="0" y="134"/>
                  </a:moveTo>
                  <a:lnTo>
                    <a:pt x="158" y="134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4"/>
                  </a:lnTo>
                  <a:close/>
                </a:path>
                <a:path w="780" h="134">
                  <a:moveTo>
                    <a:pt x="621" y="134"/>
                  </a:moveTo>
                  <a:lnTo>
                    <a:pt x="780" y="134"/>
                  </a:lnTo>
                  <a:lnTo>
                    <a:pt x="780" y="0"/>
                  </a:lnTo>
                  <a:lnTo>
                    <a:pt x="621" y="0"/>
                  </a:lnTo>
                  <a:lnTo>
                    <a:pt x="621" y="134"/>
                  </a:lnTo>
                  <a:close/>
                </a:path>
              </a:pathLst>
            </a:custGeom>
            <a:solidFill>
              <a:srgbClr val="BAD2E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01" name="path"/>
            <p:cNvSpPr/>
            <p:nvPr/>
          </p:nvSpPr>
          <p:spPr>
            <a:xfrm>
              <a:off x="495300" y="2148839"/>
              <a:ext cx="100584" cy="86867"/>
            </a:xfrm>
            <a:custGeom>
              <a:avLst/>
              <a:gdLst/>
              <a:ahLst/>
              <a:cxnLst/>
              <a:rect l="0" t="0" r="0" b="0"/>
              <a:pathLst>
                <a:path w="158" h="136">
                  <a:moveTo>
                    <a:pt x="0" y="136"/>
                  </a:moveTo>
                  <a:lnTo>
                    <a:pt x="158" y="136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02" name="path"/>
            <p:cNvSpPr/>
            <p:nvPr/>
          </p:nvSpPr>
          <p:spPr>
            <a:xfrm>
              <a:off x="1523" y="0"/>
              <a:ext cx="3364992" cy="2240279"/>
            </a:xfrm>
            <a:custGeom>
              <a:avLst/>
              <a:gdLst/>
              <a:ahLst/>
              <a:cxnLst/>
              <a:rect l="0" t="0" r="0" b="0"/>
              <a:pathLst>
                <a:path w="5299" h="3527">
                  <a:moveTo>
                    <a:pt x="2640" y="0"/>
                  </a:moveTo>
                  <a:lnTo>
                    <a:pt x="5299" y="1763"/>
                  </a:lnTo>
                  <a:lnTo>
                    <a:pt x="5299" y="0"/>
                  </a:lnTo>
                  <a:lnTo>
                    <a:pt x="2640" y="0"/>
                  </a:lnTo>
                  <a:close/>
                </a:path>
                <a:path w="5299" h="3527">
                  <a:moveTo>
                    <a:pt x="0" y="2700"/>
                  </a:moveTo>
                  <a:lnTo>
                    <a:pt x="1411" y="0"/>
                  </a:lnTo>
                  <a:lnTo>
                    <a:pt x="0" y="0"/>
                  </a:lnTo>
                  <a:lnTo>
                    <a:pt x="0" y="2700"/>
                  </a:lnTo>
                  <a:close/>
                </a:path>
                <a:path w="5299" h="3527">
                  <a:moveTo>
                    <a:pt x="0" y="3378"/>
                  </a:moveTo>
                  <a:lnTo>
                    <a:pt x="2500" y="3378"/>
                  </a:lnTo>
                  <a:lnTo>
                    <a:pt x="5299" y="2299"/>
                  </a:lnTo>
                  <a:lnTo>
                    <a:pt x="5299" y="3527"/>
                  </a:lnTo>
                  <a:lnTo>
                    <a:pt x="0" y="3527"/>
                  </a:lnTo>
                  <a:lnTo>
                    <a:pt x="0" y="3378"/>
                  </a:lnTo>
                  <a:close/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3403" name="picture 340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154430" y="2736341"/>
            <a:ext cx="2605404" cy="2345436"/>
          </a:xfrm>
          <a:prstGeom prst="rect">
            <a:avLst/>
          </a:prstGeom>
        </p:spPr>
      </p:pic>
      <p:sp>
        <p:nvSpPr>
          <p:cNvPr id="3404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05" name="textbox 3405"/>
          <p:cNvSpPr/>
          <p:nvPr/>
        </p:nvSpPr>
        <p:spPr>
          <a:xfrm>
            <a:off x="437388" y="1240535"/>
            <a:ext cx="7987665" cy="344804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600" dirty="0"/>
          </a:p>
          <a:p>
            <a:pPr marL="2700020" algn="l" rtl="0" eaLnBrk="0">
              <a:lnSpc>
                <a:spcPct val="97000"/>
              </a:lnSpc>
              <a:spcBef>
                <a:spcPts val="5"/>
              </a:spcBef>
            </a:pPr>
            <a:r>
              <a:rPr sz="1200" spc="-4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经验法则。</a:t>
            </a:r>
            <a:r>
              <a:rPr sz="1200" spc="-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只为大宗货物制定解决方</a:t>
            </a:r>
            <a:r>
              <a:rPr sz="12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案</a:t>
            </a:r>
            <a:endParaRPr lang="en-US" altLang="en-US" sz="1200" dirty="0"/>
          </a:p>
        </p:txBody>
      </p:sp>
      <p:sp>
        <p:nvSpPr>
          <p:cNvPr id="3406" name="textbox 3406"/>
          <p:cNvSpPr/>
          <p:nvPr/>
        </p:nvSpPr>
        <p:spPr>
          <a:xfrm>
            <a:off x="463897" y="255327"/>
            <a:ext cx="3795395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基于市场数据的数量分析表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明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性能范围的尺寸和界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限</a:t>
            </a:r>
            <a:endParaRPr lang="en-US" altLang="en-US" sz="1800" dirty="0"/>
          </a:p>
        </p:txBody>
      </p:sp>
      <p:graphicFrame>
        <p:nvGraphicFramePr>
          <p:cNvPr id="3407" name="table 3407"/>
          <p:cNvGraphicFramePr>
            <a:graphicFrameLocks noGrp="1"/>
          </p:cNvGraphicFramePr>
          <p:nvPr/>
        </p:nvGraphicFramePr>
        <p:xfrm>
          <a:off x="4040504" y="5611748"/>
          <a:ext cx="4394200" cy="442594"/>
        </p:xfrm>
        <a:graphic>
          <a:graphicData uri="http://schemas.openxmlformats.org/drawingml/2006/table">
            <a:tbl>
              <a:tblPr/>
              <a:tblGrid>
                <a:gridCol w="4394200"/>
              </a:tblGrid>
              <a:tr h="42354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900" dirty="0"/>
                    </a:p>
                    <a:p>
                      <a:pPr marL="723265" algn="l" rtl="0" eaLnBrk="0">
                        <a:lnSpc>
                          <a:spcPts val="146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排除船舱罕见的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地面形状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408" name="table 3408"/>
          <p:cNvGraphicFramePr>
            <a:graphicFrameLocks noGrp="1"/>
          </p:cNvGraphicFramePr>
          <p:nvPr/>
        </p:nvGraphicFramePr>
        <p:xfrm>
          <a:off x="428625" y="5611748"/>
          <a:ext cx="3526790" cy="442594"/>
        </p:xfrm>
        <a:graphic>
          <a:graphicData uri="http://schemas.openxmlformats.org/drawingml/2006/table">
            <a:tbl>
              <a:tblPr/>
              <a:tblGrid>
                <a:gridCol w="3526790"/>
              </a:tblGrid>
              <a:tr h="42354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3000"/>
                        </a:lnSpc>
                      </a:pPr>
                      <a:endParaRPr lang="en-US" altLang="en-US" sz="1000" dirty="0"/>
                    </a:p>
                    <a:p>
                      <a:pPr marL="806450" algn="l" rtl="0" eaLnBrk="0">
                        <a:lnSpc>
                          <a:spcPts val="1455"/>
                        </a:lnSpc>
                        <a:spcBef>
                          <a:spcPts val="5"/>
                        </a:spcBef>
                      </a:pP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排除高架高度的低有效载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409" name="path"/>
          <p:cNvSpPr/>
          <p:nvPr/>
        </p:nvSpPr>
        <p:spPr>
          <a:xfrm>
            <a:off x="4055363" y="5382768"/>
            <a:ext cx="4369308" cy="175260"/>
          </a:xfrm>
          <a:custGeom>
            <a:avLst/>
            <a:gdLst/>
            <a:ahLst/>
            <a:cxnLst/>
            <a:rect l="0" t="0" r="0" b="0"/>
            <a:pathLst>
              <a:path w="6880" h="276">
                <a:moveTo>
                  <a:pt x="6880" y="0"/>
                </a:moveTo>
                <a:lnTo>
                  <a:pt x="3440" y="276"/>
                </a:lnTo>
                <a:lnTo>
                  <a:pt x="0" y="0"/>
                </a:lnTo>
                <a:lnTo>
                  <a:pt x="6880" y="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10" name="path"/>
          <p:cNvSpPr/>
          <p:nvPr/>
        </p:nvSpPr>
        <p:spPr>
          <a:xfrm>
            <a:off x="431292" y="5373623"/>
            <a:ext cx="3514344" cy="184404"/>
          </a:xfrm>
          <a:custGeom>
            <a:avLst/>
            <a:gdLst/>
            <a:ahLst/>
            <a:cxnLst/>
            <a:rect l="0" t="0" r="0" b="0"/>
            <a:pathLst>
              <a:path w="5534" h="290">
                <a:moveTo>
                  <a:pt x="5534" y="0"/>
                </a:moveTo>
                <a:lnTo>
                  <a:pt x="2767" y="290"/>
                </a:lnTo>
                <a:lnTo>
                  <a:pt x="0" y="0"/>
                </a:lnTo>
                <a:lnTo>
                  <a:pt x="5534" y="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11" name="textbox 3411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3417" name="textbox 3417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620" name="group 620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3419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20" name="textbox 3420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1430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F</a:t>
              </a:r>
              <a:endParaRPr lang="en-US" altLang="en-US" sz="1800" dirty="0"/>
            </a:p>
          </p:txBody>
        </p:sp>
      </p:grpSp>
      <p:sp>
        <p:nvSpPr>
          <p:cNvPr id="3421" name="textbox 3421"/>
          <p:cNvSpPr/>
          <p:nvPr/>
        </p:nvSpPr>
        <p:spPr>
          <a:xfrm>
            <a:off x="7622540" y="2294636"/>
            <a:ext cx="588009" cy="193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30000"/>
              </a:lnSpc>
            </a:pPr>
            <a:endParaRPr lang="en-US" altLang="en-US" sz="200" dirty="0"/>
          </a:p>
          <a:p>
            <a:pPr marL="156210" algn="l" rtl="0" eaLnBrk="0">
              <a:lnSpc>
                <a:spcPct val="86000"/>
              </a:lnSpc>
              <a:spcBef>
                <a:spcPts val="0"/>
              </a:spcBef>
              <a:tabLst>
                <a:tab pos="191770" algn="l"/>
              </a:tabLst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20.00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900" dirty="0"/>
          </a:p>
        </p:txBody>
      </p:sp>
      <p:sp>
        <p:nvSpPr>
          <p:cNvPr id="3422" name="path"/>
          <p:cNvSpPr/>
          <p:nvPr/>
        </p:nvSpPr>
        <p:spPr>
          <a:xfrm>
            <a:off x="7635240" y="2307336"/>
            <a:ext cx="143256" cy="141732"/>
          </a:xfrm>
          <a:custGeom>
            <a:avLst/>
            <a:gdLst/>
            <a:ahLst/>
            <a:cxnLst/>
            <a:rect l="0" t="0" r="0" b="0"/>
            <a:pathLst>
              <a:path w="225" h="223">
                <a:moveTo>
                  <a:pt x="0" y="223"/>
                </a:moveTo>
                <a:lnTo>
                  <a:pt x="225" y="223"/>
                </a:lnTo>
                <a:lnTo>
                  <a:pt x="225" y="0"/>
                </a:lnTo>
                <a:lnTo>
                  <a:pt x="0" y="0"/>
                </a:lnTo>
                <a:lnTo>
                  <a:pt x="0" y="223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23" name="textbox 3423"/>
          <p:cNvSpPr/>
          <p:nvPr/>
        </p:nvSpPr>
        <p:spPr>
          <a:xfrm>
            <a:off x="3172460" y="2294636"/>
            <a:ext cx="586740" cy="193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30000"/>
              </a:lnSpc>
            </a:pPr>
            <a:endParaRPr lang="en-US" altLang="en-US" sz="200" dirty="0"/>
          </a:p>
          <a:p>
            <a:pPr marL="156210" algn="l" rtl="0" eaLnBrk="0">
              <a:lnSpc>
                <a:spcPct val="86000"/>
              </a:lnSpc>
              <a:spcBef>
                <a:spcPts val="0"/>
              </a:spcBef>
              <a:tabLst>
                <a:tab pos="191135" algn="l"/>
              </a:tabLst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20.00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900" dirty="0"/>
          </a:p>
        </p:txBody>
      </p:sp>
      <p:sp>
        <p:nvSpPr>
          <p:cNvPr id="3424" name="path"/>
          <p:cNvSpPr/>
          <p:nvPr/>
        </p:nvSpPr>
        <p:spPr>
          <a:xfrm>
            <a:off x="3185160" y="2307336"/>
            <a:ext cx="143256" cy="141732"/>
          </a:xfrm>
          <a:custGeom>
            <a:avLst/>
            <a:gdLst/>
            <a:ahLst/>
            <a:cxnLst/>
            <a:rect l="0" t="0" r="0" b="0"/>
            <a:pathLst>
              <a:path w="225" h="223">
                <a:moveTo>
                  <a:pt x="0" y="223"/>
                </a:moveTo>
                <a:lnTo>
                  <a:pt x="225" y="223"/>
                </a:lnTo>
                <a:lnTo>
                  <a:pt x="225" y="0"/>
                </a:lnTo>
                <a:lnTo>
                  <a:pt x="0" y="0"/>
                </a:lnTo>
                <a:lnTo>
                  <a:pt x="0" y="223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22" name="group 622"/>
          <p:cNvGrpSpPr/>
          <p:nvPr/>
        </p:nvGrpSpPr>
        <p:grpSpPr>
          <a:xfrm rot="21600000">
            <a:off x="3521963" y="2735580"/>
            <a:ext cx="236220" cy="196596"/>
            <a:chOff x="0" y="0"/>
            <a:chExt cx="236220" cy="196596"/>
          </a:xfrm>
        </p:grpSpPr>
        <p:sp>
          <p:nvSpPr>
            <p:cNvPr id="3425" name="path"/>
            <p:cNvSpPr/>
            <p:nvPr/>
          </p:nvSpPr>
          <p:spPr>
            <a:xfrm>
              <a:off x="0" y="0"/>
              <a:ext cx="236220" cy="100584"/>
            </a:xfrm>
            <a:custGeom>
              <a:avLst/>
              <a:gdLst/>
              <a:ahLst/>
              <a:cxnLst/>
              <a:rect l="0" t="0" r="0" b="0"/>
              <a:pathLst>
                <a:path w="372" h="158">
                  <a:moveTo>
                    <a:pt x="0" y="158"/>
                  </a:moveTo>
                  <a:lnTo>
                    <a:pt x="372" y="158"/>
                  </a:lnTo>
                  <a:lnTo>
                    <a:pt x="372" y="0"/>
                  </a:lnTo>
                  <a:lnTo>
                    <a:pt x="0" y="0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F2F7F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26" name="path"/>
            <p:cNvSpPr/>
            <p:nvPr/>
          </p:nvSpPr>
          <p:spPr>
            <a:xfrm>
              <a:off x="0" y="96011"/>
              <a:ext cx="236220" cy="100584"/>
            </a:xfrm>
            <a:custGeom>
              <a:avLst/>
              <a:gdLst/>
              <a:ahLst/>
              <a:cxnLst/>
              <a:rect l="0" t="0" r="0" b="0"/>
              <a:pathLst>
                <a:path w="372" h="158">
                  <a:moveTo>
                    <a:pt x="0" y="158"/>
                  </a:moveTo>
                  <a:lnTo>
                    <a:pt x="372" y="158"/>
                  </a:lnTo>
                  <a:lnTo>
                    <a:pt x="372" y="0"/>
                  </a:lnTo>
                  <a:lnTo>
                    <a:pt x="0" y="0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DBE8F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427" name="path"/>
          <p:cNvSpPr/>
          <p:nvPr/>
        </p:nvSpPr>
        <p:spPr>
          <a:xfrm>
            <a:off x="4163567" y="2174557"/>
            <a:ext cx="4139946" cy="9525"/>
          </a:xfrm>
          <a:custGeom>
            <a:avLst/>
            <a:gdLst/>
            <a:ahLst/>
            <a:cxnLst/>
            <a:rect l="0" t="0" r="0" b="0"/>
            <a:pathLst>
              <a:path w="6519" h="15">
                <a:moveTo>
                  <a:pt x="0" y="7"/>
                </a:moveTo>
                <a:lnTo>
                  <a:pt x="6519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32" name="textbox 3432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28</a:t>
            </a:r>
            <a:endParaRPr lang="en-US" altLang="en-US" sz="900" dirty="0"/>
          </a:p>
        </p:txBody>
      </p:sp>
      <p:sp>
        <p:nvSpPr>
          <p:cNvPr id="3433" name="path"/>
          <p:cNvSpPr/>
          <p:nvPr/>
        </p:nvSpPr>
        <p:spPr>
          <a:xfrm>
            <a:off x="507492" y="2174557"/>
            <a:ext cx="3275965" cy="9525"/>
          </a:xfrm>
          <a:custGeom>
            <a:avLst/>
            <a:gdLst/>
            <a:ahLst/>
            <a:cxnLst/>
            <a:rect l="0" t="0" r="0" b="0"/>
            <a:pathLst>
              <a:path w="5159" h="15">
                <a:moveTo>
                  <a:pt x="0" y="7"/>
                </a:moveTo>
                <a:lnTo>
                  <a:pt x="5159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34" name="path"/>
          <p:cNvSpPr/>
          <p:nvPr/>
        </p:nvSpPr>
        <p:spPr>
          <a:xfrm>
            <a:off x="6498335" y="2767584"/>
            <a:ext cx="100584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6" y="2"/>
                </a:moveTo>
                <a:lnTo>
                  <a:pt x="158" y="2"/>
                </a:lnTo>
                <a:lnTo>
                  <a:pt x="158" y="0"/>
                </a:lnTo>
                <a:lnTo>
                  <a:pt x="156" y="0"/>
                </a:lnTo>
                <a:lnTo>
                  <a:pt x="156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35" name="path"/>
          <p:cNvSpPr/>
          <p:nvPr/>
        </p:nvSpPr>
        <p:spPr>
          <a:xfrm>
            <a:off x="6102095" y="2767584"/>
            <a:ext cx="100584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6" y="2"/>
                </a:moveTo>
                <a:lnTo>
                  <a:pt x="158" y="2"/>
                </a:lnTo>
                <a:lnTo>
                  <a:pt x="158" y="0"/>
                </a:lnTo>
                <a:lnTo>
                  <a:pt x="156" y="0"/>
                </a:lnTo>
                <a:lnTo>
                  <a:pt x="156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36" name="path"/>
          <p:cNvSpPr/>
          <p:nvPr/>
        </p:nvSpPr>
        <p:spPr>
          <a:xfrm>
            <a:off x="5903975" y="2767584"/>
            <a:ext cx="100584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6" y="2"/>
                </a:moveTo>
                <a:lnTo>
                  <a:pt x="158" y="2"/>
                </a:lnTo>
                <a:lnTo>
                  <a:pt x="158" y="0"/>
                </a:lnTo>
                <a:lnTo>
                  <a:pt x="156" y="0"/>
                </a:lnTo>
                <a:lnTo>
                  <a:pt x="156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37" name="path"/>
          <p:cNvSpPr/>
          <p:nvPr/>
        </p:nvSpPr>
        <p:spPr>
          <a:xfrm>
            <a:off x="6300215" y="2767584"/>
            <a:ext cx="100583" cy="1523"/>
          </a:xfrm>
          <a:custGeom>
            <a:avLst/>
            <a:gdLst/>
            <a:ahLst/>
            <a:cxnLst/>
            <a:rect l="0" t="0" r="0" b="0"/>
            <a:pathLst>
              <a:path w="158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  <a:path w="158" h="2">
                <a:moveTo>
                  <a:pt x="155" y="2"/>
                </a:moveTo>
                <a:lnTo>
                  <a:pt x="158" y="2"/>
                </a:lnTo>
                <a:lnTo>
                  <a:pt x="158" y="0"/>
                </a:lnTo>
                <a:lnTo>
                  <a:pt x="155" y="0"/>
                </a:lnTo>
                <a:lnTo>
                  <a:pt x="155" y="2"/>
                </a:lnTo>
                <a:close/>
              </a:path>
            </a:pathLst>
          </a:custGeom>
          <a:solidFill>
            <a:srgbClr val="D4D4D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592073" y="1232154"/>
            <a:ext cx="8369045" cy="5078729"/>
          </a:xfrm>
          <a:prstGeom prst="rect">
            <a:avLst/>
          </a:prstGeom>
        </p:spPr>
      </p:pic>
      <p:graphicFrame>
        <p:nvGraphicFramePr>
          <p:cNvPr id="50" name="table 50"/>
          <p:cNvGraphicFramePr>
            <a:graphicFrameLocks noGrp="1"/>
          </p:cNvGraphicFramePr>
          <p:nvPr/>
        </p:nvGraphicFramePr>
        <p:xfrm>
          <a:off x="582548" y="1222629"/>
          <a:ext cx="7797165" cy="4294504"/>
        </p:xfrm>
        <a:graphic>
          <a:graphicData uri="http://schemas.openxmlformats.org/drawingml/2006/table">
            <a:tbl>
              <a:tblPr/>
              <a:tblGrid>
                <a:gridCol w="7797165"/>
              </a:tblGrid>
              <a:tr h="42945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"/>
                        </a:lnSpc>
                      </a:pPr>
                      <a:endParaRPr lang="en-US" altLang="en-US" sz="100" dirty="0"/>
                    </a:p>
                    <a:p>
                      <a:pPr marL="99060" algn="l" rtl="0" eaLnBrk="0">
                        <a:lnSpc>
                          <a:spcPct val="82000"/>
                        </a:lnSpc>
                      </a:pPr>
                      <a:r>
                        <a:rPr sz="20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本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PD</a:t>
                      </a:r>
                      <a:r>
                        <a:rPr sz="1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基于</a:t>
                      </a:r>
                      <a:r>
                        <a:rPr sz="1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2015</a:t>
                      </a:r>
                      <a:r>
                        <a:rPr sz="1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年为某全球大型机械客户进行的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研究</a:t>
                      </a:r>
                      <a:endParaRPr lang="en-US" altLang="en-US" sz="1500" dirty="0"/>
                    </a:p>
                    <a:p>
                      <a:pPr marL="276225" algn="l" rtl="0" eaLnBrk="0">
                        <a:lnSpc>
                          <a:spcPct val="86000"/>
                        </a:lnSpc>
                        <a:spcBef>
                          <a:spcPts val="85"/>
                        </a:spcBef>
                      </a:pPr>
                      <a:r>
                        <a:rPr sz="19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</a:t>
                      </a:r>
                      <a:r>
                        <a:rPr sz="1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范围内的产品与基础设施设备有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关</a:t>
                      </a:r>
                      <a:endParaRPr lang="en-US" altLang="en-US" sz="1500" dirty="0"/>
                    </a:p>
                    <a:p>
                      <a:pPr marL="276225" algn="l" rtl="0" eaLnBrk="0">
                        <a:lnSpc>
                          <a:spcPct val="85000"/>
                        </a:lnSpc>
                        <a:spcBef>
                          <a:spcPts val="130"/>
                        </a:spcBef>
                      </a:pPr>
                      <a:r>
                        <a:rPr sz="19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</a:t>
                      </a:r>
                      <a:r>
                        <a:rPr sz="1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客户的生产足迹遍布全球，在全球几乎所有国家都有代</a:t>
                      </a:r>
                      <a:r>
                        <a:rPr sz="15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表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500" dirty="0"/>
                    </a:p>
                    <a:p>
                      <a:pPr marL="99060" algn="l" rtl="0" eaLnBrk="0">
                        <a:lnSpc>
                          <a:spcPct val="82000"/>
                        </a:lnSpc>
                        <a:spcBef>
                          <a:spcPts val="270"/>
                        </a:spcBef>
                      </a:pPr>
                      <a:r>
                        <a:rPr sz="20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研究目标是制定一个全球模块化平台</a:t>
                      </a:r>
                      <a:r>
                        <a:rPr sz="1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战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略。</a:t>
                      </a:r>
                      <a:endParaRPr lang="en-US" altLang="en-US" sz="1500" dirty="0"/>
                    </a:p>
                    <a:p>
                      <a:pPr marL="276225" algn="l" rtl="0" eaLnBrk="0">
                        <a:lnSpc>
                          <a:spcPct val="85000"/>
                        </a:lnSpc>
                        <a:spcBef>
                          <a:spcPts val="115"/>
                        </a:spcBef>
                      </a:pPr>
                      <a:r>
                        <a:rPr sz="19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</a:t>
                      </a:r>
                      <a:r>
                        <a:rPr sz="1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该范围涵盖了该产品类别年销售量的</a:t>
                      </a:r>
                      <a:r>
                        <a:rPr sz="1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r>
                        <a:rPr sz="1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%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500" dirty="0"/>
                    </a:p>
                    <a:p>
                      <a:pPr marL="276225" algn="l" rtl="0" eaLnBrk="0">
                        <a:lnSpc>
                          <a:spcPct val="85000"/>
                        </a:lnSpc>
                        <a:spcBef>
                          <a:spcPts val="135"/>
                        </a:spcBef>
                      </a:pPr>
                      <a:r>
                        <a:rPr sz="19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</a:t>
                      </a:r>
                      <a:r>
                        <a:rPr sz="15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从历史上看，客户正经历着快速增长的产品组合碎片</a:t>
                      </a:r>
                      <a:r>
                        <a:rPr sz="1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500" dirty="0"/>
                    </a:p>
                    <a:p>
                      <a:pPr marL="276225" algn="l" rtl="0" eaLnBrk="0">
                        <a:lnSpc>
                          <a:spcPct val="85000"/>
                        </a:lnSpc>
                        <a:spcBef>
                          <a:spcPts val="140"/>
                        </a:spcBef>
                      </a:pPr>
                      <a:r>
                        <a:rPr sz="19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</a:t>
                      </a:r>
                      <a:r>
                        <a:rPr sz="1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驱动因素主要是成本压力的增加和对定制化的需</a:t>
                      </a:r>
                      <a:r>
                        <a:rPr sz="15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求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500" dirty="0"/>
                    </a:p>
                    <a:p>
                      <a:pPr marL="283210" indent="-184150" algn="l" rtl="0" eaLnBrk="0">
                        <a:lnSpc>
                          <a:spcPct val="89000"/>
                        </a:lnSpc>
                        <a:spcBef>
                          <a:spcPts val="245"/>
                        </a:spcBef>
                      </a:pPr>
                      <a:r>
                        <a:rPr sz="20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重点是技术平台的定义，但也要模拟复杂性的成本和模块化的影响(</a:t>
                      </a:r>
                      <a:endParaRPr lang="en-US" altLang="en-US" sz="1500" dirty="0"/>
                    </a:p>
                    <a:p>
                      <a:pPr marL="99060" algn="l" rtl="0" eaLnBrk="0">
                        <a:lnSpc>
                          <a:spcPct val="82000"/>
                        </a:lnSpc>
                        <a:spcBef>
                          <a:spcPts val="405"/>
                        </a:spcBef>
                      </a:pPr>
                      <a:r>
                        <a:rPr sz="20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为了在更广泛的背景下展示该方法，  并独立于该客户，它被应用于本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PD</a:t>
                      </a:r>
                      <a:r>
                        <a:rPr sz="15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中</a:t>
                      </a:r>
                      <a:r>
                        <a:rPr sz="15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叉车。</a:t>
                      </a:r>
                      <a:endParaRPr lang="en-US" altLang="en-US" sz="1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1" name="textbox 51"/>
          <p:cNvSpPr/>
          <p:nvPr/>
        </p:nvSpPr>
        <p:spPr>
          <a:xfrm>
            <a:off x="0" y="6300216"/>
            <a:ext cx="8961119" cy="425450"/>
          </a:xfrm>
          <a:prstGeom prst="rect">
            <a:avLst/>
          </a:prstGeom>
          <a:solidFill>
            <a:srgbClr val="C7DF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3000"/>
              </a:lnSpc>
            </a:pPr>
            <a:endParaRPr lang="en-US" altLang="en-US" sz="900" dirty="0"/>
          </a:p>
          <a:p>
            <a:pPr algn="r" rtl="0" eaLnBrk="0">
              <a:lnSpc>
                <a:spcPct val="82000"/>
              </a:lnSpc>
              <a:spcBef>
                <a:spcPts val="0"/>
              </a:spcBef>
            </a:pP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2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 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900" dirty="0"/>
          </a:p>
        </p:txBody>
      </p:sp>
      <p:sp>
        <p:nvSpPr>
          <p:cNvPr id="52" name="textbox 52"/>
          <p:cNvSpPr/>
          <p:nvPr/>
        </p:nvSpPr>
        <p:spPr>
          <a:xfrm>
            <a:off x="109847" y="255327"/>
            <a:ext cx="504190" cy="30352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185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介</a:t>
            </a:r>
            <a:r>
              <a:rPr sz="18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紹</a:t>
            </a:r>
            <a:endParaRPr lang="en-US" altLang="en-US" sz="180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38" name="table 3438"/>
          <p:cNvGraphicFramePr>
            <a:graphicFrameLocks noGrp="1"/>
          </p:cNvGraphicFramePr>
          <p:nvPr/>
        </p:nvGraphicFramePr>
        <p:xfrm>
          <a:off x="2987420" y="939165"/>
          <a:ext cx="5774690" cy="5200650"/>
        </p:xfrm>
        <a:graphic>
          <a:graphicData uri="http://schemas.openxmlformats.org/drawingml/2006/table">
            <a:tbl>
              <a:tblPr/>
              <a:tblGrid>
                <a:gridCol w="5774690"/>
              </a:tblGrid>
              <a:tr h="51816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marL="321310" indent="-179070" algn="l" rtl="0" eaLnBrk="0">
                        <a:lnSpc>
                          <a:spcPct val="90000"/>
                        </a:lnSpc>
                        <a:spcBef>
                          <a:spcPts val="5"/>
                        </a:spcBef>
                      </a:pPr>
                      <a:r>
                        <a:rPr sz="18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对预期趋势的</a:t>
                      </a:r>
                      <a:r>
                        <a:rPr sz="1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                                                                     </a:t>
                      </a:r>
                      <a:r>
                        <a:rPr sz="1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性概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述</a:t>
                      </a:r>
                      <a:endParaRPr lang="en-US" altLang="en-US" sz="1500" dirty="0"/>
                    </a:p>
                    <a:p>
                      <a:pPr marL="323215" indent="-180975" algn="l" rtl="0" eaLnBrk="0">
                        <a:lnSpc>
                          <a:spcPct val="90000"/>
                        </a:lnSpc>
                        <a:spcBef>
                          <a:spcPts val="935"/>
                        </a:spcBef>
                      </a:pPr>
                      <a:r>
                        <a:rPr sz="18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平台和接口开</a:t>
                      </a:r>
                      <a:r>
                        <a:rPr sz="1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发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                                                                     </a:t>
                      </a:r>
                      <a:r>
                        <a:rPr sz="1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事实基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础</a:t>
                      </a:r>
                      <a:endParaRPr lang="en-US" altLang="en-US" sz="15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marL="142240" algn="l" rtl="0" eaLnBrk="0">
                        <a:lnSpc>
                          <a:spcPct val="74000"/>
                        </a:lnSpc>
                        <a:spcBef>
                          <a:spcPts val="545"/>
                        </a:spcBef>
                      </a:pPr>
                      <a:r>
                        <a:rPr sz="18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每个趋势对系</a:t>
                      </a:r>
                      <a:r>
                        <a:rPr sz="1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endParaRPr lang="en-US" altLang="en-US" sz="1500" dirty="0"/>
                    </a:p>
                    <a:p>
                      <a:pPr marL="320675" algn="l" rtl="0" eaLnBrk="0">
                        <a:lnSpc>
                          <a:spcPts val="1965"/>
                        </a:lnSpc>
                      </a:pPr>
                      <a:r>
                        <a:rPr sz="1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的影响分析</a:t>
                      </a:r>
                      <a:endParaRPr lang="en-US" altLang="en-US" sz="1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439" name="textbox 3439"/>
          <p:cNvSpPr/>
          <p:nvPr/>
        </p:nvSpPr>
        <p:spPr>
          <a:xfrm>
            <a:off x="2996183" y="947928"/>
            <a:ext cx="5756275" cy="403859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5000"/>
              </a:lnSpc>
            </a:pPr>
            <a:endParaRPr lang="en-US" altLang="en-US" sz="700" dirty="0"/>
          </a:p>
          <a:p>
            <a:pPr marL="78740" algn="l" rtl="0" eaLnBrk="0">
              <a:lnSpc>
                <a:spcPct val="100000"/>
              </a:lnSpc>
              <a:spcBef>
                <a:spcPts val="5"/>
              </a:spcBef>
            </a:pPr>
            <a:r>
              <a:rPr sz="14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结果：技术</a:t>
            </a:r>
            <a:r>
              <a:rPr sz="14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状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况</a:t>
            </a:r>
            <a:endParaRPr lang="en-US" altLang="en-US" sz="1400" dirty="0"/>
          </a:p>
        </p:txBody>
      </p:sp>
      <p:sp>
        <p:nvSpPr>
          <p:cNvPr id="3440" name="path"/>
          <p:cNvSpPr/>
          <p:nvPr/>
        </p:nvSpPr>
        <p:spPr>
          <a:xfrm>
            <a:off x="209550" y="948690"/>
            <a:ext cx="2874264" cy="5181600"/>
          </a:xfrm>
          <a:custGeom>
            <a:avLst/>
            <a:gdLst/>
            <a:ahLst/>
            <a:cxnLst/>
            <a:rect l="0" t="0" r="0" b="0"/>
            <a:pathLst>
              <a:path w="4526" h="8160">
                <a:moveTo>
                  <a:pt x="0" y="0"/>
                </a:moveTo>
                <a:lnTo>
                  <a:pt x="3967" y="0"/>
                </a:lnTo>
                <a:lnTo>
                  <a:pt x="4526" y="4080"/>
                </a:lnTo>
                <a:lnTo>
                  <a:pt x="3967" y="8160"/>
                </a:lnTo>
                <a:lnTo>
                  <a:pt x="0" y="816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41" name="path"/>
          <p:cNvSpPr/>
          <p:nvPr/>
        </p:nvSpPr>
        <p:spPr>
          <a:xfrm>
            <a:off x="2719792" y="947398"/>
            <a:ext cx="373458" cy="5184182"/>
          </a:xfrm>
          <a:custGeom>
            <a:avLst/>
            <a:gdLst/>
            <a:ahLst/>
            <a:cxnLst/>
            <a:rect l="0" t="0" r="0" b="0"/>
            <a:pathLst>
              <a:path w="588" h="8164">
                <a:moveTo>
                  <a:pt x="14" y="2"/>
                </a:moveTo>
                <a:lnTo>
                  <a:pt x="573" y="4082"/>
                </a:lnTo>
                <a:lnTo>
                  <a:pt x="14" y="8162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42" name="rect"/>
          <p:cNvSpPr/>
          <p:nvPr/>
        </p:nvSpPr>
        <p:spPr>
          <a:xfrm>
            <a:off x="208788" y="947928"/>
            <a:ext cx="2575559" cy="385571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443" name="table 3443"/>
          <p:cNvGraphicFramePr>
            <a:graphicFrameLocks noGrp="1"/>
          </p:cNvGraphicFramePr>
          <p:nvPr/>
        </p:nvGraphicFramePr>
        <p:xfrm>
          <a:off x="200025" y="939165"/>
          <a:ext cx="2583814" cy="5200015"/>
        </p:xfrm>
        <a:graphic>
          <a:graphicData uri="http://schemas.openxmlformats.org/drawingml/2006/table">
            <a:tbl>
              <a:tblPr/>
              <a:tblGrid>
                <a:gridCol w="2583814"/>
              </a:tblGrid>
              <a:tr h="3937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063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444" name="textbox 3444"/>
          <p:cNvSpPr/>
          <p:nvPr/>
        </p:nvSpPr>
        <p:spPr>
          <a:xfrm>
            <a:off x="290368" y="1380740"/>
            <a:ext cx="2495550" cy="3346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68000"/>
              </a:lnSpc>
            </a:pPr>
            <a:endParaRPr lang="en-US" altLang="en-US" sz="100" dirty="0"/>
          </a:p>
          <a:p>
            <a:pPr marL="202565" indent="-189865" algn="l" rtl="0" eaLnBrk="0">
              <a:lnSpc>
                <a:spcPct val="90000"/>
              </a:lnSpc>
            </a:pPr>
            <a:r>
              <a:rPr sz="18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收集可能影响产品设计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、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 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品使用或客户行为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的趋势。</a:t>
            </a:r>
            <a:endParaRPr lang="en-US" altLang="en-US" sz="1400" dirty="0"/>
          </a:p>
          <a:p>
            <a:pPr marL="12700" algn="l" rtl="0" eaLnBrk="0">
              <a:lnSpc>
                <a:spcPct val="81000"/>
              </a:lnSpc>
              <a:spcBef>
                <a:spcPts val="45"/>
              </a:spcBef>
            </a:pPr>
            <a:r>
              <a:rPr sz="18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考虑广泛的</a:t>
            </a:r>
            <a:r>
              <a:rPr sz="14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因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素</a:t>
            </a:r>
            <a:endParaRPr lang="en-US" altLang="en-US" sz="1400" dirty="0"/>
          </a:p>
          <a:p>
            <a:pPr marL="455930" indent="-264795" algn="l" rtl="0" eaLnBrk="0">
              <a:lnSpc>
                <a:spcPct val="89000"/>
              </a:lnSpc>
              <a:spcBef>
                <a:spcPts val="15"/>
              </a:spcBef>
            </a:pPr>
            <a:r>
              <a:rPr sz="1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技术趋势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例如，</a:t>
            </a:r>
            <a:r>
              <a:rPr sz="14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无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钥匙 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进入</a:t>
            </a:r>
            <a:r>
              <a:rPr sz="1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400" dirty="0"/>
          </a:p>
          <a:p>
            <a:pPr marL="457835" indent="-266700" algn="l" rtl="0" eaLnBrk="0">
              <a:lnSpc>
                <a:spcPct val="91000"/>
              </a:lnSpc>
              <a:spcBef>
                <a:spcPts val="150"/>
              </a:spcBef>
            </a:pPr>
            <a:r>
              <a:rPr sz="17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1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立法改革(例如，能</a:t>
            </a:r>
            <a:r>
              <a:rPr sz="1400" spc="1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效 </a:t>
            </a:r>
            <a:r>
              <a:rPr sz="1400" spc="1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率</a:t>
            </a:r>
            <a:r>
              <a:rPr sz="1400" spc="1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&gt;97%</a:t>
            </a:r>
            <a:r>
              <a:rPr sz="1400" spc="1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r>
              <a:rPr sz="14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456565" indent="-265430" algn="l" rtl="0" eaLnBrk="0">
              <a:lnSpc>
                <a:spcPct val="89000"/>
              </a:lnSpc>
              <a:spcBef>
                <a:spcPts val="115"/>
              </a:spcBef>
            </a:pPr>
            <a:r>
              <a:rPr sz="1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设计趋势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如玻璃</a:t>
            </a:r>
            <a:r>
              <a:rPr sz="14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材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料的 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使用</a:t>
            </a: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400" dirty="0"/>
          </a:p>
          <a:p>
            <a:pPr marL="191135" algn="l" rtl="0" eaLnBrk="0">
              <a:lnSpc>
                <a:spcPct val="81000"/>
              </a:lnSpc>
              <a:spcBef>
                <a:spcPts val="160"/>
              </a:spcBef>
            </a:pPr>
            <a:r>
              <a:rPr sz="1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客户趋势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如免费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</a:t>
            </a:r>
            <a:r>
              <a:rPr sz="14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Fi)</a:t>
            </a:r>
            <a:endParaRPr lang="en-US" altLang="en-US" sz="1400" dirty="0"/>
          </a:p>
          <a:p>
            <a:pPr marL="12700" algn="l" rtl="0" eaLnBrk="0">
              <a:lnSpc>
                <a:spcPct val="80000"/>
              </a:lnSpc>
              <a:spcBef>
                <a:spcPts val="90"/>
              </a:spcBef>
            </a:pPr>
            <a:r>
              <a:rPr sz="18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各个方面的集群趋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势</a:t>
            </a:r>
            <a:endParaRPr lang="en-US" altLang="en-US" sz="1400" dirty="0"/>
          </a:p>
          <a:p>
            <a:pPr marL="191135" algn="l" rtl="0" eaLnBrk="0">
              <a:lnSpc>
                <a:spcPct val="85000"/>
              </a:lnSpc>
              <a:spcBef>
                <a:spcPts val="10"/>
              </a:spcBef>
            </a:pPr>
            <a:r>
              <a:rPr sz="1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系统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级</a:t>
            </a:r>
            <a:endParaRPr lang="en-US" altLang="en-US" sz="1400" dirty="0"/>
          </a:p>
          <a:p>
            <a:pPr marL="191135" algn="l" rtl="0" eaLnBrk="0">
              <a:lnSpc>
                <a:spcPct val="85000"/>
              </a:lnSpc>
              <a:spcBef>
                <a:spcPts val="5"/>
              </a:spcBef>
            </a:pPr>
            <a:r>
              <a:rPr sz="1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级</a:t>
            </a:r>
            <a:endParaRPr lang="en-US" altLang="en-US" sz="1400" dirty="0"/>
          </a:p>
          <a:p>
            <a:pPr marL="191135" algn="l" rtl="0" eaLnBrk="0">
              <a:lnSpc>
                <a:spcPct val="85000"/>
              </a:lnSpc>
              <a:spcBef>
                <a:spcPts val="5"/>
              </a:spcBef>
            </a:pPr>
            <a:r>
              <a:rPr sz="1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环境整</a:t>
            </a:r>
            <a:r>
              <a:rPr sz="14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</a:t>
            </a:r>
            <a:endParaRPr lang="en-US" altLang="en-US" sz="1400" dirty="0"/>
          </a:p>
          <a:p>
            <a:pPr marL="191135" algn="l" rtl="0" eaLnBrk="0">
              <a:lnSpc>
                <a:spcPct val="86000"/>
              </a:lnSpc>
              <a:spcBef>
                <a:spcPts val="15"/>
              </a:spcBef>
            </a:pPr>
            <a:r>
              <a:rPr sz="1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商业模</a:t>
            </a:r>
            <a:r>
              <a:rPr sz="14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式</a:t>
            </a:r>
            <a:endParaRPr lang="en-US" altLang="en-US" sz="1400" dirty="0"/>
          </a:p>
        </p:txBody>
      </p:sp>
      <p:sp>
        <p:nvSpPr>
          <p:cNvPr id="3445" name="path"/>
          <p:cNvSpPr/>
          <p:nvPr/>
        </p:nvSpPr>
        <p:spPr>
          <a:xfrm>
            <a:off x="5456374" y="1795019"/>
            <a:ext cx="3105588" cy="1703819"/>
          </a:xfrm>
          <a:custGeom>
            <a:avLst/>
            <a:gdLst/>
            <a:ahLst/>
            <a:cxnLst/>
            <a:rect l="0" t="0" r="0" b="0"/>
            <a:pathLst>
              <a:path w="4890" h="2683">
                <a:moveTo>
                  <a:pt x="703" y="2362"/>
                </a:moveTo>
                <a:lnTo>
                  <a:pt x="1370" y="2362"/>
                </a:lnTo>
                <a:lnTo>
                  <a:pt x="1370" y="991"/>
                </a:lnTo>
                <a:lnTo>
                  <a:pt x="703" y="991"/>
                </a:lnTo>
                <a:lnTo>
                  <a:pt x="703" y="2362"/>
                </a:lnTo>
                <a:close/>
              </a:path>
              <a:path w="4890" h="2683">
                <a:moveTo>
                  <a:pt x="1407" y="2362"/>
                </a:moveTo>
                <a:lnTo>
                  <a:pt x="2074" y="2362"/>
                </a:lnTo>
                <a:lnTo>
                  <a:pt x="2074" y="991"/>
                </a:lnTo>
                <a:lnTo>
                  <a:pt x="1407" y="991"/>
                </a:lnTo>
                <a:lnTo>
                  <a:pt x="1407" y="2362"/>
                </a:lnTo>
                <a:close/>
              </a:path>
              <a:path w="4890" h="2683">
                <a:moveTo>
                  <a:pt x="2111" y="2362"/>
                </a:moveTo>
                <a:lnTo>
                  <a:pt x="2778" y="2362"/>
                </a:lnTo>
                <a:lnTo>
                  <a:pt x="2778" y="991"/>
                </a:lnTo>
                <a:lnTo>
                  <a:pt x="2111" y="991"/>
                </a:lnTo>
                <a:lnTo>
                  <a:pt x="2111" y="2362"/>
                </a:lnTo>
                <a:close/>
              </a:path>
              <a:path w="4890" h="2683">
                <a:moveTo>
                  <a:pt x="2816" y="2362"/>
                </a:moveTo>
                <a:lnTo>
                  <a:pt x="3483" y="2362"/>
                </a:lnTo>
                <a:lnTo>
                  <a:pt x="3483" y="991"/>
                </a:lnTo>
                <a:lnTo>
                  <a:pt x="2816" y="991"/>
                </a:lnTo>
                <a:lnTo>
                  <a:pt x="2816" y="2362"/>
                </a:lnTo>
                <a:close/>
              </a:path>
              <a:path w="4890" h="2683">
                <a:moveTo>
                  <a:pt x="3520" y="2362"/>
                </a:moveTo>
                <a:lnTo>
                  <a:pt x="4187" y="2362"/>
                </a:lnTo>
                <a:lnTo>
                  <a:pt x="4187" y="991"/>
                </a:lnTo>
                <a:lnTo>
                  <a:pt x="3520" y="991"/>
                </a:lnTo>
                <a:lnTo>
                  <a:pt x="3520" y="2362"/>
                </a:lnTo>
                <a:close/>
              </a:path>
              <a:path w="4890" h="2683">
                <a:moveTo>
                  <a:pt x="0" y="2362"/>
                </a:moveTo>
                <a:lnTo>
                  <a:pt x="666" y="2362"/>
                </a:lnTo>
                <a:lnTo>
                  <a:pt x="666" y="991"/>
                </a:lnTo>
                <a:lnTo>
                  <a:pt x="0" y="991"/>
                </a:lnTo>
                <a:lnTo>
                  <a:pt x="0" y="2362"/>
                </a:lnTo>
                <a:close/>
              </a:path>
              <a:path w="4890" h="2683">
                <a:moveTo>
                  <a:pt x="4224" y="2362"/>
                </a:moveTo>
                <a:lnTo>
                  <a:pt x="4890" y="2362"/>
                </a:lnTo>
                <a:lnTo>
                  <a:pt x="4890" y="991"/>
                </a:lnTo>
                <a:lnTo>
                  <a:pt x="4224" y="991"/>
                </a:lnTo>
                <a:lnTo>
                  <a:pt x="4224" y="2362"/>
                </a:lnTo>
                <a:close/>
              </a:path>
              <a:path w="4890" h="2683">
                <a:moveTo>
                  <a:pt x="0" y="529"/>
                </a:moveTo>
                <a:lnTo>
                  <a:pt x="4890" y="529"/>
                </a:lnTo>
                <a:lnTo>
                  <a:pt x="4890" y="0"/>
                </a:lnTo>
                <a:lnTo>
                  <a:pt x="0" y="0"/>
                </a:lnTo>
                <a:lnTo>
                  <a:pt x="0" y="529"/>
                </a:lnTo>
                <a:close/>
              </a:path>
              <a:path w="4890" h="2683">
                <a:moveTo>
                  <a:pt x="0" y="961"/>
                </a:moveTo>
                <a:lnTo>
                  <a:pt x="4890" y="961"/>
                </a:lnTo>
                <a:lnTo>
                  <a:pt x="4890" y="560"/>
                </a:lnTo>
                <a:lnTo>
                  <a:pt x="0" y="560"/>
                </a:lnTo>
                <a:lnTo>
                  <a:pt x="0" y="961"/>
                </a:lnTo>
                <a:close/>
              </a:path>
              <a:path w="4890" h="2683">
                <a:moveTo>
                  <a:pt x="0" y="2683"/>
                </a:moveTo>
                <a:lnTo>
                  <a:pt x="4890" y="2683"/>
                </a:lnTo>
                <a:lnTo>
                  <a:pt x="4890" y="2392"/>
                </a:lnTo>
                <a:lnTo>
                  <a:pt x="0" y="2392"/>
                </a:lnTo>
                <a:lnTo>
                  <a:pt x="0" y="2683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446" name="table 3446"/>
          <p:cNvGraphicFramePr>
            <a:graphicFrameLocks noGrp="1"/>
          </p:cNvGraphicFramePr>
          <p:nvPr/>
        </p:nvGraphicFramePr>
        <p:xfrm>
          <a:off x="5145023" y="1418896"/>
          <a:ext cx="3453129" cy="2112010"/>
        </p:xfrm>
        <a:graphic>
          <a:graphicData uri="http://schemas.openxmlformats.org/drawingml/2006/table">
            <a:tbl>
              <a:tblPr/>
              <a:tblGrid>
                <a:gridCol w="297179"/>
                <a:gridCol w="3155950"/>
              </a:tblGrid>
              <a:tr h="283209"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1000" dirty="0"/>
                    </a:p>
                    <a:p>
                      <a:pPr marL="36830" indent="0" algn="l" rtl="0" eaLnBrk="0">
                        <a:lnSpc>
                          <a:spcPct val="139000"/>
                        </a:lnSpc>
                        <a:spcBef>
                          <a:spcPts val="5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Trends</a:t>
                      </a:r>
                      <a:r>
                        <a:rPr sz="300" spc="4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300" b="1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</a:t>
                      </a: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0"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" dirty="0"/>
                    </a:p>
                    <a:p>
                      <a:pPr marL="463550" algn="l" rtl="0" eaLnBrk="0">
                        <a:lnSpc>
                          <a:spcPts val="375"/>
                        </a:lnSpc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Cabin</a:t>
                      </a:r>
                      <a:r>
                        <a:rPr sz="300" spc="3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3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doors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275"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300" dirty="0"/>
                    </a:p>
                    <a:p>
                      <a:pPr marL="3238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400" spc="2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Faster</a:t>
                      </a:r>
                      <a:r>
                        <a:rPr sz="3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maneuvering</a:t>
                      </a:r>
                      <a:r>
                        <a:rPr sz="3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speeds</a:t>
                      </a:r>
                      <a:r>
                        <a:rPr sz="3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</a:t>
                      </a:r>
                      <a:r>
                        <a:rPr sz="3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3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precision</a:t>
                      </a:r>
                      <a:endParaRPr lang="en-US" altLang="en-US" sz="300" dirty="0"/>
                    </a:p>
                    <a:p>
                      <a:pPr marL="32385" algn="l" rtl="0" eaLnBrk="0">
                        <a:lnSpc>
                          <a:spcPct val="85000"/>
                        </a:lnSpc>
                        <a:spcBef>
                          <a:spcPts val="230"/>
                        </a:spcBef>
                      </a:pPr>
                      <a:r>
                        <a:rPr sz="400" spc="2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Light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projection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driving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tracks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floor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especially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backwards</a:t>
                      </a:r>
                      <a:r>
                        <a:rPr sz="3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drive</a:t>
                      </a:r>
                      <a:endParaRPr lang="en-US" altLang="en-US" sz="300" dirty="0"/>
                    </a:p>
                    <a:p>
                      <a:pPr marL="32385" algn="l" rtl="0" eaLnBrk="0">
                        <a:lnSpc>
                          <a:spcPct val="85000"/>
                        </a:lnSpc>
                        <a:spcBef>
                          <a:spcPts val="235"/>
                        </a:spcBef>
                      </a:pPr>
                      <a:r>
                        <a:rPr sz="400" spc="2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3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communication</a:t>
                      </a:r>
                      <a:r>
                        <a:rPr sz="3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additional</a:t>
                      </a:r>
                      <a:r>
                        <a:rPr sz="3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functions</a:t>
                      </a:r>
                      <a:r>
                        <a:rPr sz="3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(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collision</a:t>
                      </a:r>
                      <a:r>
                        <a:rPr sz="3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prevention</a:t>
                      </a:r>
                      <a:r>
                        <a:rPr sz="3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higher</a:t>
                      </a:r>
                      <a:r>
                        <a:rPr sz="3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efficiency</a:t>
                      </a:r>
                      <a:r>
                        <a:rPr sz="3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300" dirty="0"/>
                    </a:p>
                    <a:p>
                      <a:pPr marL="32385" algn="l" rtl="0" eaLnBrk="0">
                        <a:lnSpc>
                          <a:spcPct val="85000"/>
                        </a:lnSpc>
                        <a:spcBef>
                          <a:spcPts val="230"/>
                        </a:spcBef>
                      </a:pPr>
                      <a:r>
                        <a:rPr sz="400" spc="2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Predictive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maintenance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health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monitoring</a:t>
                      </a:r>
                      <a:endParaRPr lang="en-US" altLang="en-US" sz="300" dirty="0"/>
                    </a:p>
                    <a:p>
                      <a:pPr marL="32385" algn="l" rtl="0" eaLnBrk="0">
                        <a:lnSpc>
                          <a:spcPct val="85000"/>
                        </a:lnSpc>
                        <a:spcBef>
                          <a:spcPts val="475"/>
                        </a:spcBef>
                      </a:pPr>
                      <a:r>
                        <a:rPr sz="400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Pedestrian</a:t>
                      </a:r>
                      <a:r>
                        <a:rPr sz="3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safety</a:t>
                      </a:r>
                      <a:r>
                        <a:rPr sz="3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codes</a:t>
                      </a:r>
                      <a:endParaRPr lang="en-US" altLang="en-US" sz="300" dirty="0"/>
                    </a:p>
                    <a:p>
                      <a:pPr marL="32385" algn="l" rtl="0" eaLnBrk="0">
                        <a:lnSpc>
                          <a:spcPct val="85000"/>
                        </a:lnSpc>
                        <a:spcBef>
                          <a:spcPts val="230"/>
                        </a:spcBef>
                      </a:pPr>
                      <a:r>
                        <a:rPr sz="400" spc="2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Safety</a:t>
                      </a:r>
                      <a:r>
                        <a:rPr sz="3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requirements</a:t>
                      </a:r>
                      <a:r>
                        <a:rPr sz="3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3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energy</a:t>
                      </a:r>
                      <a:r>
                        <a:rPr sz="3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density</a:t>
                      </a:r>
                      <a:r>
                        <a:rPr sz="3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batteries</a:t>
                      </a:r>
                      <a:endParaRPr lang="en-US" altLang="en-US" sz="300" dirty="0"/>
                    </a:p>
                    <a:p>
                      <a:pPr marL="32385" algn="l" rtl="0" eaLnBrk="0">
                        <a:lnSpc>
                          <a:spcPct val="97000"/>
                        </a:lnSpc>
                        <a:spcBef>
                          <a:spcPts val="235"/>
                        </a:spcBef>
                      </a:pPr>
                      <a:r>
                        <a:rPr sz="400" spc="2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Overload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misuse</a:t>
                      </a:r>
                      <a:r>
                        <a:rPr sz="3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detection</a:t>
                      </a:r>
                      <a:endParaRPr lang="en-US" altLang="en-US" sz="300" dirty="0"/>
                    </a:p>
                    <a:p>
                      <a:pPr marL="1442085" indent="-67945" algn="l" rtl="0" eaLnBrk="0">
                        <a:lnSpc>
                          <a:spcPct val="120000"/>
                        </a:lnSpc>
                        <a:spcBef>
                          <a:spcPts val="410"/>
                        </a:spcBef>
                      </a:pPr>
                      <a:r>
                        <a:rPr sz="4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Increase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                                                                                                                                           </a:t>
                      </a:r>
                      <a:r>
                        <a:rPr sz="3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functionalitie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                                                                                </a:t>
                      </a:r>
                      <a:r>
                        <a:rPr sz="3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whil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                                                                                                  </a:t>
                      </a:r>
                      <a:r>
                        <a:rPr sz="3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standardizi</a:t>
                      </a: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                                                                                                                                      </a:t>
                      </a:r>
                      <a:r>
                        <a:rPr sz="3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300" dirty="0"/>
                    </a:p>
                    <a:p>
                      <a:pPr marL="1442085" indent="-68580" algn="l" rtl="0" eaLnBrk="0">
                        <a:lnSpc>
                          <a:spcPct val="116000"/>
                        </a:lnSpc>
                        <a:spcBef>
                          <a:spcPts val="255"/>
                        </a:spcBef>
                      </a:pPr>
                      <a:r>
                        <a:rPr sz="500" spc="2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500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Outsourcing                                                                                                                                         of</a:t>
                      </a:r>
                      <a:r>
                        <a:rPr sz="300" spc="4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special                                                                                                                                              functions</a:t>
                      </a:r>
                      <a:r>
                        <a:rPr sz="300" spc="6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from                                                                                                                                     OEM</a:t>
                      </a:r>
                      <a:r>
                        <a:rPr sz="300" spc="3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                                                                                                                                                  </a:t>
                      </a:r>
                      <a:r>
                        <a:rPr sz="3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extern</a:t>
                      </a:r>
                      <a:r>
                        <a:rPr sz="3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                                                                                                                                                  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companie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0" dirty="0"/>
                    </a:p>
                    <a:p>
                      <a:pPr marL="32385" algn="l" rtl="0" eaLnBrk="0">
                        <a:lnSpc>
                          <a:spcPct val="85000"/>
                        </a:lnSpc>
                        <a:spcBef>
                          <a:spcPts val="120"/>
                        </a:spcBef>
                      </a:pPr>
                      <a:r>
                        <a:rPr sz="400" spc="2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Further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integration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forklift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trucks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overall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logistics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improved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truck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utilization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driving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distance</a:t>
                      </a:r>
                      <a:r>
                        <a:rPr sz="3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optimization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92000"/>
                        </a:lnSpc>
                      </a:pPr>
                      <a:endParaRPr lang="en-US" altLang="en-US" sz="100" dirty="0"/>
                    </a:p>
                    <a:p>
                      <a:pPr marL="32385" algn="l" rtl="0" eaLnBrk="0">
                        <a:lnSpc>
                          <a:spcPct val="85000"/>
                        </a:lnSpc>
                      </a:pPr>
                      <a:r>
                        <a:rPr sz="400" spc="2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Autonomous</a:t>
                      </a:r>
                      <a:r>
                        <a:rPr sz="3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driving</a:t>
                      </a:r>
                      <a:r>
                        <a:rPr sz="3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forklift</a:t>
                      </a:r>
                      <a:r>
                        <a:rPr sz="3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trucks</a:t>
                      </a:r>
                      <a:r>
                        <a:rPr sz="3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surveyed</a:t>
                      </a:r>
                      <a:r>
                        <a:rPr sz="3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from</a:t>
                      </a:r>
                      <a:r>
                        <a:rPr sz="3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control</a:t>
                      </a:r>
                      <a:r>
                        <a:rPr sz="3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center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66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00" dirty="0"/>
                    </a:p>
                    <a:p>
                      <a:pPr marL="38100" indent="1905" algn="l" rtl="0" eaLnBrk="0">
                        <a:lnSpc>
                          <a:spcPct val="137000"/>
                        </a:lnSpc>
                        <a:spcBef>
                          <a:spcPts val="0"/>
                        </a:spcBef>
                      </a:pP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Futur</a:t>
                      </a: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code</a:t>
                      </a:r>
                      <a:r>
                        <a:rPr sz="300" spc="4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regulator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rule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44000"/>
                        </a:lnSpc>
                      </a:pPr>
                      <a:endParaRPr lang="en-US" altLang="en-US" sz="100" dirty="0"/>
                    </a:p>
                    <a:p>
                      <a:pPr marL="39370" indent="-1905" algn="l" rtl="0" eaLnBrk="0">
                        <a:lnSpc>
                          <a:spcPct val="139000"/>
                        </a:lnSpc>
                        <a:spcBef>
                          <a:spcPts val="0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Trends</a:t>
                      </a:r>
                      <a:r>
                        <a:rPr sz="300" spc="4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300" b="1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</a:t>
                      </a:r>
                      <a:r>
                        <a:rPr sz="3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</a:t>
                      </a: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6324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marL="36830" indent="3175" algn="l" rtl="0" eaLnBrk="0">
                        <a:lnSpc>
                          <a:spcPct val="139000"/>
                        </a:lnSpc>
                        <a:spcBef>
                          <a:spcPts val="5"/>
                        </a:spcBef>
                      </a:pPr>
                      <a:r>
                        <a:rPr sz="3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Forklif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</a:t>
                      </a:r>
                      <a:r>
                        <a:rPr sz="300" b="1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busines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</a:t>
                      </a: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trend</a:t>
                      </a:r>
                      <a:r>
                        <a:rPr sz="3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24" name="group 624"/>
          <p:cNvGrpSpPr/>
          <p:nvPr/>
        </p:nvGrpSpPr>
        <p:grpSpPr>
          <a:xfrm rot="21600000">
            <a:off x="7799378" y="3966179"/>
            <a:ext cx="567683" cy="212429"/>
            <a:chOff x="0" y="0"/>
            <a:chExt cx="567683" cy="212429"/>
          </a:xfrm>
        </p:grpSpPr>
        <p:sp>
          <p:nvSpPr>
            <p:cNvPr id="3447" name="path"/>
            <p:cNvSpPr/>
            <p:nvPr/>
          </p:nvSpPr>
          <p:spPr>
            <a:xfrm>
              <a:off x="1775" y="662"/>
              <a:ext cx="564215" cy="211103"/>
            </a:xfrm>
            <a:custGeom>
              <a:avLst/>
              <a:gdLst/>
              <a:ahLst/>
              <a:cxnLst/>
              <a:rect l="0" t="0" r="0" b="0"/>
              <a:pathLst>
                <a:path w="888" h="332">
                  <a:moveTo>
                    <a:pt x="0" y="325"/>
                  </a:moveTo>
                  <a:lnTo>
                    <a:pt x="72" y="0"/>
                  </a:lnTo>
                  <a:lnTo>
                    <a:pt x="759" y="0"/>
                  </a:lnTo>
                  <a:lnTo>
                    <a:pt x="888" y="332"/>
                  </a:lnTo>
                  <a:lnTo>
                    <a:pt x="0" y="325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48" name="path"/>
            <p:cNvSpPr/>
            <p:nvPr/>
          </p:nvSpPr>
          <p:spPr>
            <a:xfrm>
              <a:off x="0" y="0"/>
              <a:ext cx="567683" cy="212429"/>
            </a:xfrm>
            <a:custGeom>
              <a:avLst/>
              <a:gdLst/>
              <a:ahLst/>
              <a:cxnLst/>
              <a:rect l="0" t="0" r="0" b="0"/>
              <a:pathLst>
                <a:path w="893" h="334">
                  <a:moveTo>
                    <a:pt x="2" y="326"/>
                  </a:moveTo>
                  <a:lnTo>
                    <a:pt x="75" y="1"/>
                  </a:lnTo>
                  <a:moveTo>
                    <a:pt x="762" y="1"/>
                  </a:moveTo>
                  <a:lnTo>
                    <a:pt x="891" y="333"/>
                  </a:lnTo>
                </a:path>
              </a:pathLst>
            </a:custGeom>
            <a:noFill/>
            <a:ln w="3643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449" name="path"/>
          <p:cNvSpPr/>
          <p:nvPr/>
        </p:nvSpPr>
        <p:spPr>
          <a:xfrm>
            <a:off x="5826702" y="4733993"/>
            <a:ext cx="103025" cy="139315"/>
          </a:xfrm>
          <a:custGeom>
            <a:avLst/>
            <a:gdLst/>
            <a:ahLst/>
            <a:cxnLst/>
            <a:rect l="0" t="0" r="0" b="0"/>
            <a:pathLst>
              <a:path w="162" h="219">
                <a:moveTo>
                  <a:pt x="2" y="216"/>
                </a:moveTo>
                <a:lnTo>
                  <a:pt x="159" y="216"/>
                </a:lnTo>
                <a:lnTo>
                  <a:pt x="159" y="2"/>
                </a:lnTo>
                <a:lnTo>
                  <a:pt x="2" y="2"/>
                </a:lnTo>
                <a:lnTo>
                  <a:pt x="2" y="216"/>
                </a:lnTo>
                <a:close/>
              </a:path>
            </a:pathLst>
          </a:custGeom>
          <a:noFill/>
          <a:ln w="3643" cap="flat">
            <a:solidFill>
              <a:srgbClr val="FFFFF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50" name="path"/>
          <p:cNvSpPr/>
          <p:nvPr/>
        </p:nvSpPr>
        <p:spPr>
          <a:xfrm>
            <a:off x="5859428" y="4743119"/>
            <a:ext cx="78178" cy="121065"/>
          </a:xfrm>
          <a:custGeom>
            <a:avLst/>
            <a:gdLst/>
            <a:ahLst/>
            <a:cxnLst/>
            <a:rect l="0" t="0" r="0" b="0"/>
            <a:pathLst>
              <a:path w="123" h="190">
                <a:moveTo>
                  <a:pt x="0" y="0"/>
                </a:moveTo>
                <a:lnTo>
                  <a:pt x="61" y="0"/>
                </a:lnTo>
                <a:lnTo>
                  <a:pt x="123" y="95"/>
                </a:lnTo>
                <a:lnTo>
                  <a:pt x="61" y="190"/>
                </a:lnTo>
                <a:lnTo>
                  <a:pt x="0" y="190"/>
                </a:lnTo>
                <a:lnTo>
                  <a:pt x="61" y="95"/>
                </a:lnTo>
                <a:lnTo>
                  <a:pt x="0" y="0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451" name="table 3451"/>
          <p:cNvGraphicFramePr>
            <a:graphicFrameLocks noGrp="1"/>
          </p:cNvGraphicFramePr>
          <p:nvPr/>
        </p:nvGraphicFramePr>
        <p:xfrm>
          <a:off x="5247336" y="3750243"/>
          <a:ext cx="3434714" cy="2107564"/>
        </p:xfrm>
        <a:graphic>
          <a:graphicData uri="http://schemas.openxmlformats.org/drawingml/2006/table">
            <a:tbl>
              <a:tblPr/>
              <a:tblGrid>
                <a:gridCol w="603884"/>
                <a:gridCol w="60325"/>
                <a:gridCol w="34290"/>
                <a:gridCol w="378459"/>
                <a:gridCol w="882650"/>
                <a:gridCol w="200660"/>
                <a:gridCol w="1274444"/>
              </a:tblGrid>
              <a:tr h="182880">
                <a:tc rowSpan="6"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300" dirty="0"/>
                    </a:p>
                    <a:p>
                      <a:pPr marL="113665" indent="-755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7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Analyze</a:t>
                      </a:r>
                      <a:r>
                        <a:rPr sz="5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trend    by</a:t>
                      </a:r>
                      <a:r>
                        <a:rPr sz="5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trend</a:t>
                      </a:r>
                      <a:endParaRPr lang="en-US" altLang="en-US" sz="500" dirty="0"/>
                    </a:p>
                    <a:p>
                      <a:pPr marL="111760" indent="-73025" algn="l" rtl="0" eaLnBrk="0">
                        <a:lnSpc>
                          <a:spcPct val="103000"/>
                        </a:lnSpc>
                        <a:spcBef>
                          <a:spcPts val="295"/>
                        </a:spcBef>
                      </a:pPr>
                      <a:r>
                        <a:rPr sz="6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Collect                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affect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ed              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500" dirty="0"/>
                    </a:p>
                    <a:p>
                      <a:pPr marL="111760" indent="-73025" algn="l" rtl="0" eaLnBrk="0">
                        <a:lnSpc>
                          <a:spcPct val="107000"/>
                        </a:lnSpc>
                        <a:spcBef>
                          <a:spcPts val="175"/>
                        </a:spcBef>
                      </a:pPr>
                      <a:r>
                        <a:rPr sz="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6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Define                 counter</a:t>
                      </a:r>
                      <a:r>
                        <a:rPr sz="5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measures</a:t>
                      </a:r>
                      <a:r>
                        <a:rPr sz="500" spc="2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or      aspects</a:t>
                      </a:r>
                      <a:r>
                        <a:rPr sz="5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5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    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consider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500" dirty="0"/>
                    </a:p>
                    <a:p>
                      <a:pPr marL="111760" algn="l" rtl="0" eaLnBrk="0">
                        <a:lnSpc>
                          <a:spcPct val="84000"/>
                        </a:lnSpc>
                        <a:spcBef>
                          <a:spcPts val="30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duri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500" dirty="0"/>
                    </a:p>
                    <a:p>
                      <a:pPr marL="111760" algn="l" rtl="0" eaLnBrk="0">
                        <a:lnSpc>
                          <a:spcPct val="88000"/>
                        </a:lnSpc>
                        <a:spcBef>
                          <a:spcPts val="190"/>
                        </a:spcBef>
                      </a:pP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developmen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   </a:t>
                      </a:r>
                      <a:endParaRPr lang="en-US" altLang="en-US" sz="500" dirty="0"/>
                    </a:p>
                    <a:p>
                      <a:pPr marL="110490" algn="l" rtl="0" eaLnBrk="0">
                        <a:lnSpc>
                          <a:spcPts val="640"/>
                        </a:lnSpc>
                        <a:spcBef>
                          <a:spcPts val="120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5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make</a:t>
                      </a:r>
                      <a:r>
                        <a:rPr sz="5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endParaRPr lang="en-US" altLang="en-US" sz="500" dirty="0"/>
                    </a:p>
                    <a:p>
                      <a:pPr marL="114300" indent="-2540" algn="l" rtl="0" eaLnBrk="0">
                        <a:lnSpc>
                          <a:spcPct val="101000"/>
                        </a:lnSpc>
                        <a:spcBef>
                          <a:spcPts val="3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5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future</a:t>
                      </a:r>
                      <a:r>
                        <a:rPr sz="5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endParaRPr lang="en-US" altLang="en-US" sz="5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300" dirty="0"/>
                    </a:p>
                    <a:p>
                      <a:pPr marL="26035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Trend</a:t>
                      </a:r>
                      <a:r>
                        <a:rPr sz="500" spc="3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analysis</a:t>
                      </a:r>
                      <a:endParaRPr lang="en-US" altLang="en-US" sz="5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</a:tr>
              <a:tr h="294004"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300" dirty="0"/>
                    </a:p>
                    <a:p>
                      <a:pPr marL="1953260" indent="-4445" algn="l" rtl="0" eaLnBrk="0">
                        <a:lnSpc>
                          <a:spcPct val="120000"/>
                        </a:lnSpc>
                        <a:spcBef>
                          <a:spcPts val="5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Autono</a:t>
                      </a:r>
                      <a:r>
                        <a:rPr sz="500" b="1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mous</a:t>
                      </a:r>
                      <a:r>
                        <a:rPr sz="500" spc="2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drive</a:t>
                      </a:r>
                      <a:endParaRPr lang="en-US" altLang="en-US" sz="5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20014"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200" dirty="0"/>
                    </a:p>
                    <a:p>
                      <a:pPr marL="1397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Affected</a:t>
                      </a:r>
                      <a:r>
                        <a:rPr sz="500" spc="4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modules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47000"/>
                        </a:lnSpc>
                      </a:pPr>
                      <a:endParaRPr lang="en-US" altLang="en-US" sz="200" dirty="0"/>
                    </a:p>
                    <a:p>
                      <a:pPr marL="27940" algn="l" rtl="0" eaLnBrk="0">
                        <a:lnSpc>
                          <a:spcPct val="91000"/>
                        </a:lnSpc>
                        <a:spcBef>
                          <a:spcPts val="0"/>
                        </a:spcBef>
                      </a:pPr>
                      <a:r>
                        <a:rPr sz="5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What</a:t>
                      </a:r>
                      <a:r>
                        <a:rPr sz="500" u="sng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500" u="sng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do</a:t>
                      </a:r>
                      <a:r>
                        <a:rPr sz="500" u="sng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500" u="sng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make</a:t>
                      </a:r>
                      <a:r>
                        <a:rPr sz="500" u="sng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it</a:t>
                      </a:r>
                      <a:r>
                        <a:rPr sz="500" u="sng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future</a:t>
                      </a:r>
                      <a:r>
                        <a:rPr sz="500" b="1" u="sng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5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proof</a:t>
                      </a:r>
                      <a:r>
                        <a:rPr sz="500" b="1" u="sng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?</a:t>
                      </a:r>
                      <a:endParaRPr lang="en-US" altLang="en-US" sz="500" dirty="0"/>
                    </a:p>
                    <a:p>
                      <a:pPr marL="107950" indent="-73660" algn="l" rtl="0" eaLnBrk="0">
                        <a:lnSpc>
                          <a:spcPct val="84000"/>
                        </a:lnSpc>
                        <a:spcBef>
                          <a:spcPts val="780"/>
                        </a:spcBef>
                      </a:pPr>
                      <a:r>
                        <a:rPr sz="7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Foresee</a:t>
                      </a:r>
                      <a:r>
                        <a:rPr sz="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new</a:t>
                      </a:r>
                      <a:r>
                        <a:rPr sz="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control</a:t>
                      </a:r>
                      <a:r>
                        <a:rPr sz="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design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          connector</a:t>
                      </a:r>
                      <a:r>
                        <a:rPr sz="5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5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5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r>
                        <a:rPr sz="5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design</a:t>
                      </a:r>
                      <a:endParaRPr lang="en-US" altLang="en-US" sz="500" dirty="0"/>
                    </a:p>
                    <a:p>
                      <a:pPr marL="34290" algn="l" rtl="0" eaLnBrk="0">
                        <a:lnSpc>
                          <a:spcPct val="78000"/>
                        </a:lnSpc>
                        <a:spcBef>
                          <a:spcPts val="295"/>
                        </a:spcBef>
                      </a:pPr>
                      <a:r>
                        <a:rPr sz="6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Allow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more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package</a:t>
                      </a:r>
                      <a:r>
                        <a:rPr sz="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space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51000"/>
                        </a:lnSpc>
                      </a:pPr>
                      <a:endParaRPr lang="en-US" altLang="en-US" sz="1000" dirty="0"/>
                    </a:p>
                    <a:p>
                      <a:pPr marL="107315" indent="-73025" algn="l" rtl="0" eaLnBrk="0">
                        <a:lnSpc>
                          <a:spcPct val="92000"/>
                        </a:lnSpc>
                        <a:spcBef>
                          <a:spcPts val="180"/>
                        </a:spcBef>
                      </a:pPr>
                      <a:r>
                        <a:rPr sz="6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Ensure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buffer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cooling</a:t>
                      </a:r>
                      <a:r>
                        <a:rPr sz="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capacity       of</a:t>
                      </a:r>
                      <a:r>
                        <a:rPr sz="5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battery</a:t>
                      </a:r>
                      <a:endParaRPr lang="en-US" altLang="en-US" sz="500" dirty="0"/>
                    </a:p>
                    <a:p>
                      <a:pPr marL="107950" indent="-73660" algn="l" rtl="0" eaLnBrk="0">
                        <a:lnSpc>
                          <a:spcPct val="84000"/>
                        </a:lnSpc>
                        <a:spcBef>
                          <a:spcPts val="295"/>
                        </a:spcBef>
                      </a:pPr>
                      <a:r>
                        <a:rPr sz="700" spc="1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Allow</a:t>
                      </a:r>
                      <a:r>
                        <a:rPr sz="5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package</a:t>
                      </a:r>
                      <a:r>
                        <a:rPr sz="5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space</a:t>
                      </a:r>
                      <a:r>
                        <a:rPr sz="5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additional     components</a:t>
                      </a:r>
                      <a:r>
                        <a:rPr sz="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.,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5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charging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8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76000"/>
                        </a:lnSpc>
                      </a:pPr>
                      <a:endParaRPr lang="en-US" altLang="en-US" sz="100" dirty="0"/>
                    </a:p>
                    <a:p>
                      <a:pPr marL="105410" indent="-71120" algn="l" rtl="0" eaLnBrk="0">
                        <a:lnSpc>
                          <a:spcPct val="93000"/>
                        </a:lnSpc>
                      </a:pPr>
                      <a:r>
                        <a:rPr sz="7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Ensure</a:t>
                      </a:r>
                      <a:r>
                        <a:rPr sz="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heat</a:t>
                      </a:r>
                      <a:r>
                        <a:rPr sz="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transfer</a:t>
                      </a:r>
                      <a:r>
                        <a:rPr sz="5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lighting            fixtures</a:t>
                      </a:r>
                      <a:r>
                        <a:rPr sz="5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5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avoid</a:t>
                      </a:r>
                      <a:r>
                        <a:rPr sz="5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overheating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8620"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600" dirty="0"/>
                    </a:p>
                    <a:p>
                      <a:pPr marL="107315" indent="-73025" algn="l" rtl="0" eaLnBrk="0">
                        <a:lnSpc>
                          <a:spcPct val="84000"/>
                        </a:lnSpc>
                      </a:pPr>
                      <a:r>
                        <a:rPr sz="7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density</a:t>
                      </a:r>
                      <a:r>
                        <a:rPr sz="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air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cooled    asynchronous</a:t>
                      </a:r>
                      <a:r>
                        <a:rPr sz="500" spc="5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motors</a:t>
                      </a:r>
                      <a:endParaRPr lang="en-US" altLang="en-US" sz="500" dirty="0"/>
                    </a:p>
                    <a:p>
                      <a:pPr marL="109220" indent="-75565" algn="l" rtl="0" eaLnBrk="0">
                        <a:lnSpc>
                          <a:spcPct val="99000"/>
                        </a:lnSpc>
                        <a:spcBef>
                          <a:spcPts val="295"/>
                        </a:spcBef>
                      </a:pPr>
                      <a:r>
                        <a:rPr sz="6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Wheel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hub</a:t>
                      </a:r>
                      <a:r>
                        <a:rPr sz="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integrated      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moto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500" dirty="0"/>
                    </a:p>
                    <a:p>
                      <a:pPr marL="33655" algn="l" rtl="0" eaLnBrk="0">
                        <a:lnSpc>
                          <a:spcPct val="78000"/>
                        </a:lnSpc>
                        <a:spcBef>
                          <a:spcPts val="1255"/>
                        </a:spcBef>
                      </a:pPr>
                      <a:r>
                        <a:rPr sz="6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density</a:t>
                      </a:r>
                      <a:r>
                        <a:rPr sz="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batteries</a:t>
                      </a:r>
                      <a:endParaRPr lang="en-US" altLang="en-US" sz="500" dirty="0"/>
                    </a:p>
                    <a:p>
                      <a:pPr marL="33655" algn="l" rtl="0" eaLnBrk="0">
                        <a:lnSpc>
                          <a:spcPct val="78000"/>
                        </a:lnSpc>
                        <a:spcBef>
                          <a:spcPts val="270"/>
                        </a:spcBef>
                      </a:pPr>
                      <a:r>
                        <a:rPr sz="6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Lithium</a:t>
                      </a:r>
                      <a:r>
                        <a:rPr sz="5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Ion</a:t>
                      </a:r>
                      <a:r>
                        <a:rPr sz="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technology</a:t>
                      </a:r>
                      <a:endParaRPr lang="en-US" altLang="en-US" sz="500" dirty="0"/>
                    </a:p>
                    <a:p>
                      <a:pPr marL="33655" algn="l" rtl="0" eaLnBrk="0">
                        <a:lnSpc>
                          <a:spcPct val="71000"/>
                        </a:lnSpc>
                        <a:spcBef>
                          <a:spcPts val="260"/>
                        </a:spcBef>
                      </a:pPr>
                      <a:r>
                        <a:rPr sz="7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7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Recuperation</a:t>
                      </a:r>
                      <a:endParaRPr lang="en-US" altLang="en-US" sz="500" dirty="0"/>
                    </a:p>
                    <a:p>
                      <a:pPr marL="33655" algn="l" rtl="0" eaLnBrk="0">
                        <a:lnSpc>
                          <a:spcPct val="78000"/>
                        </a:lnSpc>
                        <a:spcBef>
                          <a:spcPts val="240"/>
                        </a:spcBef>
                      </a:pPr>
                      <a:r>
                        <a:rPr sz="6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Inductive</a:t>
                      </a:r>
                      <a:r>
                        <a:rPr sz="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charging</a:t>
                      </a:r>
                      <a:endParaRPr lang="en-US" altLang="en-US" sz="500" dirty="0"/>
                    </a:p>
                    <a:p>
                      <a:pPr marL="33655" algn="l" rtl="0" eaLnBrk="0">
                        <a:lnSpc>
                          <a:spcPct val="78000"/>
                        </a:lnSpc>
                        <a:spcBef>
                          <a:spcPts val="270"/>
                        </a:spcBef>
                      </a:pPr>
                      <a:r>
                        <a:rPr sz="6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Fast</a:t>
                      </a:r>
                      <a:r>
                        <a:rPr sz="5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charging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100" dirty="0"/>
                    </a:p>
                    <a:p>
                      <a:pPr marL="33655" algn="l" rtl="0" eaLnBrk="0">
                        <a:lnSpc>
                          <a:spcPct val="70000"/>
                        </a:lnSpc>
                        <a:spcBef>
                          <a:spcPts val="5"/>
                        </a:spcBef>
                      </a:pPr>
                      <a:r>
                        <a:rPr sz="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LED</a:t>
                      </a:r>
                      <a:r>
                        <a:rPr sz="5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lighting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5254"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065"/>
                        </a:lnSpc>
                      </a:pPr>
                      <a:endParaRPr lang="en-US" altLang="en-US" sz="8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86790"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452" name="path"/>
          <p:cNvSpPr/>
          <p:nvPr/>
        </p:nvSpPr>
        <p:spPr>
          <a:xfrm>
            <a:off x="5789889" y="4755991"/>
            <a:ext cx="61332" cy="98458"/>
          </a:xfrm>
          <a:custGeom>
            <a:avLst/>
            <a:gdLst/>
            <a:ahLst/>
            <a:cxnLst/>
            <a:rect l="0" t="0" r="0" b="0"/>
            <a:pathLst>
              <a:path w="96" h="155">
                <a:moveTo>
                  <a:pt x="0" y="0"/>
                </a:moveTo>
                <a:lnTo>
                  <a:pt x="48" y="0"/>
                </a:lnTo>
                <a:lnTo>
                  <a:pt x="96" y="77"/>
                </a:lnTo>
                <a:lnTo>
                  <a:pt x="48" y="155"/>
                </a:lnTo>
                <a:lnTo>
                  <a:pt x="0" y="155"/>
                </a:lnTo>
                <a:lnTo>
                  <a:pt x="48" y="77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53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54" name="textbox 3454"/>
          <p:cNvSpPr/>
          <p:nvPr/>
        </p:nvSpPr>
        <p:spPr>
          <a:xfrm>
            <a:off x="464619" y="255327"/>
            <a:ext cx="4793615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4605" algn="l" rtl="0" eaLnBrk="0">
              <a:lnSpc>
                <a:spcPts val="2200"/>
              </a:lnSpc>
            </a:pP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需要从一开始就考虑技术趋势。</a:t>
            </a:r>
            <a:endParaRPr lang="en-US" altLang="en-US" sz="1800" dirty="0"/>
          </a:p>
          <a:p>
            <a:pPr marL="12700" algn="l" rtl="0" eaLnBrk="0">
              <a:lnSpc>
                <a:spcPts val="2200"/>
              </a:lnSpc>
              <a:spcBef>
                <a:spcPts val="80"/>
              </a:spcBef>
            </a:pP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开始，以确保未来的成功和产品的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升级性。</a:t>
            </a:r>
            <a:endParaRPr lang="en-US" altLang="en-US" sz="1800" dirty="0"/>
          </a:p>
        </p:txBody>
      </p:sp>
      <p:sp>
        <p:nvSpPr>
          <p:cNvPr id="3455" name="textbox 3455"/>
          <p:cNvSpPr/>
          <p:nvPr/>
        </p:nvSpPr>
        <p:spPr>
          <a:xfrm>
            <a:off x="5461987" y="2439310"/>
            <a:ext cx="413384" cy="8470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82550" indent="-69850" algn="l" rtl="0" eaLnBrk="0">
              <a:lnSpc>
                <a:spcPct val="117000"/>
              </a:lnSpc>
            </a:pPr>
            <a:r>
              <a:rPr sz="4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4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System                integration</a:t>
            </a:r>
            <a:r>
              <a:rPr sz="300" spc="5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    </a:t>
            </a:r>
            <a:r>
              <a:rPr sz="3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componen</a:t>
            </a:r>
            <a:r>
              <a:rPr sz="3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      into</a:t>
            </a:r>
            <a:r>
              <a:rPr sz="300" spc="3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300" dirty="0"/>
          </a:p>
          <a:p>
            <a:pPr marL="82550" indent="-69850" algn="l" rtl="0" eaLnBrk="0">
              <a:lnSpc>
                <a:spcPct val="102000"/>
              </a:lnSpc>
              <a:spcBef>
                <a:spcPts val="255"/>
              </a:spcBef>
            </a:pPr>
            <a:r>
              <a:rPr sz="5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</a:t>
            </a:r>
            <a:r>
              <a:rPr sz="3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        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maintainabil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ity  and</a:t>
            </a:r>
            <a:r>
              <a:rPr sz="300" spc="4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repair</a:t>
            </a:r>
            <a:endParaRPr lang="en-US" altLang="en-US" sz="300" dirty="0"/>
          </a:p>
          <a:p>
            <a:pPr algn="l" rtl="0" eaLnBrk="0">
              <a:lnSpc>
                <a:spcPct val="107000"/>
              </a:lnSpc>
            </a:pPr>
            <a:endParaRPr lang="en-US" altLang="en-US" sz="200" dirty="0"/>
          </a:p>
          <a:p>
            <a:pPr marL="81280" indent="-68580" algn="l" rtl="0" eaLnBrk="0">
              <a:lnSpc>
                <a:spcPct val="122000"/>
              </a:lnSpc>
              <a:spcBef>
                <a:spcPts val="0"/>
              </a:spcBef>
            </a:pPr>
            <a:r>
              <a:rPr sz="4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400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Alternative          material</a:t>
            </a:r>
            <a:r>
              <a:rPr sz="300" spc="5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use      for</a:t>
            </a:r>
            <a:r>
              <a:rPr sz="300" spc="3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upper             body</a:t>
            </a:r>
            <a:r>
              <a:rPr sz="3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(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GFRP</a:t>
            </a:r>
            <a:r>
              <a:rPr sz="300" spc="1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CFRP</a:t>
            </a:r>
            <a:r>
              <a:rPr sz="300" spc="2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Plastics</a:t>
            </a:r>
            <a:r>
              <a:rPr sz="300" spc="3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300" dirty="0"/>
          </a:p>
        </p:txBody>
      </p:sp>
      <p:sp>
        <p:nvSpPr>
          <p:cNvPr id="3456" name="textbox 3456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3457" name="textbox 3457"/>
          <p:cNvSpPr/>
          <p:nvPr/>
        </p:nvSpPr>
        <p:spPr>
          <a:xfrm>
            <a:off x="5909222" y="2439310"/>
            <a:ext cx="409575" cy="6032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82550" indent="-69850" algn="l" rtl="0" eaLnBrk="0">
              <a:lnSpc>
                <a:spcPct val="112000"/>
              </a:lnSpc>
            </a:pPr>
            <a:r>
              <a:rPr sz="400" spc="1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4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Singleframe      and</a:t>
            </a:r>
            <a:r>
              <a:rPr sz="300" spc="5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singlepart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</a:t>
            </a: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300" dirty="0"/>
          </a:p>
          <a:p>
            <a:pPr marL="82550" indent="-69850" algn="l" rtl="0" eaLnBrk="0">
              <a:lnSpc>
                <a:spcPct val="103000"/>
              </a:lnSpc>
              <a:spcBef>
                <a:spcPts val="255"/>
              </a:spcBef>
            </a:pPr>
            <a:r>
              <a:rPr sz="400" spc="1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400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Lightweight      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</a:t>
            </a: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300" dirty="0"/>
          </a:p>
          <a:p>
            <a:pPr algn="l" rtl="0" eaLnBrk="0">
              <a:lnSpc>
                <a:spcPct val="109000"/>
              </a:lnSpc>
            </a:pPr>
            <a:endParaRPr lang="en-US" altLang="en-US" sz="200" dirty="0"/>
          </a:p>
          <a:p>
            <a:pPr marL="81915" indent="-69215" algn="l" rtl="0" eaLnBrk="0">
              <a:lnSpc>
                <a:spcPct val="117000"/>
              </a:lnSpc>
              <a:spcBef>
                <a:spcPts val="0"/>
              </a:spcBef>
            </a:pPr>
            <a:r>
              <a:rPr sz="400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Hinges</a:t>
            </a:r>
            <a:r>
              <a:rPr sz="3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with     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integrat</a:t>
            </a: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           stopper</a:t>
            </a:r>
            <a:r>
              <a:rPr sz="300" spc="4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       </a:t>
            </a:r>
            <a:r>
              <a:rPr sz="3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dampe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300" dirty="0"/>
          </a:p>
        </p:txBody>
      </p:sp>
      <p:sp>
        <p:nvSpPr>
          <p:cNvPr id="3458" name="textbox 3458"/>
          <p:cNvSpPr/>
          <p:nvPr/>
        </p:nvSpPr>
        <p:spPr>
          <a:xfrm>
            <a:off x="7250742" y="2439311"/>
            <a:ext cx="399415" cy="5854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83820" indent="-71120" algn="l" rtl="0" eaLnBrk="0">
              <a:lnSpc>
                <a:spcPct val="110000"/>
              </a:lnSpc>
            </a:pPr>
            <a:r>
              <a:rPr sz="400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High</a:t>
            </a:r>
            <a:r>
              <a:rPr sz="3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density     </a:t>
            </a:r>
            <a:r>
              <a:rPr sz="3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batterie</a:t>
            </a: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300" dirty="0"/>
          </a:p>
          <a:p>
            <a:pPr marL="81280" indent="-68580" algn="l" rtl="0" eaLnBrk="0">
              <a:lnSpc>
                <a:spcPct val="102000"/>
              </a:lnSpc>
              <a:spcBef>
                <a:spcPts val="200"/>
              </a:spcBef>
            </a:pPr>
            <a:r>
              <a:rPr sz="4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Lithium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3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Ion     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technolog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y</a:t>
            </a:r>
            <a:endParaRPr lang="en-US" altLang="en-US" sz="300" dirty="0"/>
          </a:p>
          <a:p>
            <a:pPr marL="12700" algn="l" rtl="0" eaLnBrk="0">
              <a:lnSpc>
                <a:spcPct val="73000"/>
              </a:lnSpc>
              <a:spcBef>
                <a:spcPts val="255"/>
              </a:spcBef>
            </a:pPr>
            <a:r>
              <a:rPr sz="500" spc="1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5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Recuperation</a:t>
            </a:r>
            <a:endParaRPr lang="en-US" altLang="en-US" sz="300" dirty="0"/>
          </a:p>
          <a:p>
            <a:pPr marL="82550" indent="-69850" algn="l" rtl="0" eaLnBrk="0">
              <a:lnSpc>
                <a:spcPct val="102000"/>
              </a:lnSpc>
              <a:spcBef>
                <a:spcPts val="210"/>
              </a:spcBef>
            </a:pPr>
            <a:r>
              <a:rPr sz="400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4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Inductive          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chargin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endParaRPr lang="en-US" altLang="en-US" sz="300" dirty="0"/>
          </a:p>
          <a:p>
            <a:pPr algn="l" rtl="0" eaLnBrk="0">
              <a:lnSpc>
                <a:spcPct val="106000"/>
              </a:lnSpc>
            </a:pPr>
            <a:endParaRPr lang="en-US" altLang="en-US" sz="200" dirty="0"/>
          </a:p>
          <a:p>
            <a:pPr marL="12700" algn="l" rtl="0" eaLnBrk="0">
              <a:lnSpc>
                <a:spcPct val="85000"/>
              </a:lnSpc>
            </a:pPr>
            <a:r>
              <a:rPr sz="4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Fast</a:t>
            </a:r>
            <a:r>
              <a:rPr sz="3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charging</a:t>
            </a:r>
            <a:endParaRPr lang="en-US" altLang="en-US" sz="300" dirty="0"/>
          </a:p>
        </p:txBody>
      </p:sp>
      <p:sp>
        <p:nvSpPr>
          <p:cNvPr id="3461" name="textbox 3461"/>
          <p:cNvSpPr/>
          <p:nvPr/>
        </p:nvSpPr>
        <p:spPr>
          <a:xfrm>
            <a:off x="5953969" y="4938993"/>
            <a:ext cx="337820" cy="51435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51000"/>
              </a:lnSpc>
            </a:pPr>
            <a:endParaRPr lang="en-US" altLang="en-US" sz="1000" dirty="0"/>
          </a:p>
          <a:p>
            <a:pPr marL="33655" algn="l" rtl="0" eaLnBrk="0">
              <a:lnSpc>
                <a:spcPct val="90000"/>
              </a:lnSpc>
              <a:spcBef>
                <a:spcPts val="5"/>
              </a:spcBef>
            </a:pP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Batte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ry</a:t>
            </a:r>
            <a:endParaRPr lang="en-US" altLang="en-US" sz="500" dirty="0"/>
          </a:p>
        </p:txBody>
      </p:sp>
      <p:sp>
        <p:nvSpPr>
          <p:cNvPr id="3462" name="textbox 3462"/>
          <p:cNvSpPr/>
          <p:nvPr/>
        </p:nvSpPr>
        <p:spPr>
          <a:xfrm>
            <a:off x="7697967" y="2439311"/>
            <a:ext cx="407034" cy="467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82550" indent="-69850" algn="l" rtl="0" eaLnBrk="0">
              <a:lnSpc>
                <a:spcPct val="121000"/>
              </a:lnSpc>
            </a:pPr>
            <a:r>
              <a:rPr sz="4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High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density     air</a:t>
            </a:r>
            <a:r>
              <a:rPr sz="300" spc="4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cooled         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asynchronou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r>
              <a:rPr sz="3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300" dirty="0"/>
          </a:p>
          <a:p>
            <a:pPr algn="l" rtl="0" eaLnBrk="0">
              <a:lnSpc>
                <a:spcPct val="167000"/>
              </a:lnSpc>
            </a:pPr>
            <a:endParaRPr lang="en-US" altLang="en-US" sz="100" dirty="0"/>
          </a:p>
          <a:p>
            <a:pPr marL="83820" indent="-71120" algn="l" rtl="0" eaLnBrk="0">
              <a:lnSpc>
                <a:spcPct val="106000"/>
              </a:lnSpc>
            </a:pPr>
            <a:r>
              <a:rPr sz="500" spc="1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Wheel</a:t>
            </a:r>
            <a:r>
              <a:rPr sz="3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hub      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integrat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ed        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300" dirty="0"/>
          </a:p>
        </p:txBody>
      </p:sp>
      <p:sp>
        <p:nvSpPr>
          <p:cNvPr id="3463" name="textbox 3463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3464" name="textbox 3464"/>
          <p:cNvSpPr/>
          <p:nvPr/>
        </p:nvSpPr>
        <p:spPr>
          <a:xfrm>
            <a:off x="8145191" y="2500271"/>
            <a:ext cx="411480" cy="399415"/>
          </a:xfrm>
          <a:prstGeom prst="rect">
            <a:avLst/>
          </a:prstGeom>
        </p:spPr>
        <p:txBody>
          <a:bodyPr vert="horz" wrap="square" lIns="0" tIns="641" rIns="0" bIns="0"/>
          <a:lstStyle/>
          <a:p>
            <a:pPr marL="81915" indent="635" algn="l" rtl="0" eaLnBrk="0">
              <a:lnSpc>
                <a:spcPct val="133000"/>
              </a:lnSpc>
              <a:spcBef>
                <a:spcPts val="5"/>
              </a:spcBef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cation</a:t>
            </a:r>
            <a:r>
              <a:rPr sz="300" spc="3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by             signal</a:t>
            </a:r>
            <a:r>
              <a:rPr sz="300" spc="5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overlay</a:t>
            </a:r>
            <a:endParaRPr lang="en-US" altLang="en-US" sz="300" dirty="0"/>
          </a:p>
          <a:p>
            <a:pPr algn="l" rtl="0" eaLnBrk="0">
              <a:lnSpc>
                <a:spcPct val="134000"/>
              </a:lnSpc>
            </a:pPr>
            <a:endParaRPr lang="en-US" altLang="en-US" sz="100" dirty="0"/>
          </a:p>
          <a:p>
            <a:pPr marL="82550" indent="-69850" algn="l" rtl="0" eaLnBrk="0">
              <a:lnSpc>
                <a:spcPct val="123000"/>
              </a:lnSpc>
            </a:pPr>
            <a:r>
              <a:rPr sz="4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4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WiFi                      connection</a:t>
            </a:r>
            <a:r>
              <a:rPr sz="300" spc="6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remot</a:t>
            </a:r>
            <a:r>
              <a:rPr sz="3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monitori</a:t>
            </a:r>
            <a:r>
              <a:rPr sz="3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endParaRPr lang="en-US" altLang="en-US" sz="300" dirty="0"/>
          </a:p>
        </p:txBody>
      </p:sp>
      <p:grpSp>
        <p:nvGrpSpPr>
          <p:cNvPr id="626" name="group 626"/>
          <p:cNvGrpSpPr/>
          <p:nvPr/>
        </p:nvGrpSpPr>
        <p:grpSpPr>
          <a:xfrm rot="21600000">
            <a:off x="5957605" y="3965017"/>
            <a:ext cx="639969" cy="214753"/>
            <a:chOff x="0" y="0"/>
            <a:chExt cx="639969" cy="214753"/>
          </a:xfrm>
        </p:grpSpPr>
        <p:sp>
          <p:nvSpPr>
            <p:cNvPr id="3465" name="path"/>
            <p:cNvSpPr/>
            <p:nvPr/>
          </p:nvSpPr>
          <p:spPr>
            <a:xfrm>
              <a:off x="1818" y="1824"/>
              <a:ext cx="636333" cy="211103"/>
            </a:xfrm>
            <a:custGeom>
              <a:avLst/>
              <a:gdLst/>
              <a:ahLst/>
              <a:cxnLst/>
              <a:rect l="0" t="0" r="0" b="0"/>
              <a:pathLst>
                <a:path w="1002" h="332">
                  <a:moveTo>
                    <a:pt x="0" y="324"/>
                  </a:moveTo>
                  <a:cubicBezTo>
                    <a:pt x="0" y="214"/>
                    <a:pt x="3" y="109"/>
                    <a:pt x="3" y="0"/>
                  </a:cubicBezTo>
                  <a:lnTo>
                    <a:pt x="760" y="2"/>
                  </a:lnTo>
                  <a:lnTo>
                    <a:pt x="1002" y="332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66" name="path"/>
            <p:cNvSpPr/>
            <p:nvPr/>
          </p:nvSpPr>
          <p:spPr>
            <a:xfrm>
              <a:off x="0" y="0"/>
              <a:ext cx="639969" cy="214753"/>
            </a:xfrm>
            <a:custGeom>
              <a:avLst/>
              <a:gdLst/>
              <a:ahLst/>
              <a:cxnLst/>
              <a:rect l="0" t="0" r="0" b="0"/>
              <a:pathLst>
                <a:path w="1007" h="338">
                  <a:moveTo>
                    <a:pt x="2" y="327"/>
                  </a:moveTo>
                  <a:cubicBezTo>
                    <a:pt x="3" y="217"/>
                    <a:pt x="6" y="112"/>
                    <a:pt x="6" y="2"/>
                  </a:cubicBezTo>
                  <a:lnTo>
                    <a:pt x="763" y="5"/>
                  </a:lnTo>
                  <a:lnTo>
                    <a:pt x="1004" y="335"/>
                  </a:lnTo>
                  <a:lnTo>
                    <a:pt x="2" y="327"/>
                  </a:lnTo>
                  <a:close/>
                </a:path>
              </a:pathLst>
            </a:custGeom>
            <a:noFill/>
            <a:ln w="364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467" name="textbox 3467"/>
          <p:cNvSpPr/>
          <p:nvPr/>
        </p:nvSpPr>
        <p:spPr>
          <a:xfrm>
            <a:off x="5959423" y="4423117"/>
            <a:ext cx="338454" cy="37909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3000"/>
              </a:lnSpc>
            </a:pPr>
            <a:endParaRPr lang="en-US" altLang="en-US" sz="1000" dirty="0"/>
          </a:p>
          <a:p>
            <a:pPr marL="34290" algn="l" rtl="0" eaLnBrk="0">
              <a:lnSpc>
                <a:spcPct val="87000"/>
              </a:lnSpc>
              <a:spcBef>
                <a:spcPts val="5"/>
              </a:spcBef>
            </a:pP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</a:t>
            </a:r>
            <a:r>
              <a:rPr sz="5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500" dirty="0"/>
          </a:p>
        </p:txBody>
      </p:sp>
      <p:grpSp>
        <p:nvGrpSpPr>
          <p:cNvPr id="628" name="group 628"/>
          <p:cNvGrpSpPr/>
          <p:nvPr/>
        </p:nvGrpSpPr>
        <p:grpSpPr>
          <a:xfrm rot="21600000">
            <a:off x="7209710" y="3966179"/>
            <a:ext cx="567683" cy="212429"/>
            <a:chOff x="0" y="0"/>
            <a:chExt cx="567683" cy="212429"/>
          </a:xfrm>
        </p:grpSpPr>
        <p:sp>
          <p:nvSpPr>
            <p:cNvPr id="3468" name="path"/>
            <p:cNvSpPr/>
            <p:nvPr/>
          </p:nvSpPr>
          <p:spPr>
            <a:xfrm>
              <a:off x="1774" y="662"/>
              <a:ext cx="564215" cy="211103"/>
            </a:xfrm>
            <a:custGeom>
              <a:avLst/>
              <a:gdLst/>
              <a:ahLst/>
              <a:cxnLst/>
              <a:rect l="0" t="0" r="0" b="0"/>
              <a:pathLst>
                <a:path w="888" h="332">
                  <a:moveTo>
                    <a:pt x="0" y="325"/>
                  </a:moveTo>
                  <a:lnTo>
                    <a:pt x="72" y="0"/>
                  </a:lnTo>
                  <a:lnTo>
                    <a:pt x="759" y="0"/>
                  </a:lnTo>
                  <a:lnTo>
                    <a:pt x="888" y="332"/>
                  </a:lnTo>
                  <a:lnTo>
                    <a:pt x="0" y="325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69" name="path"/>
            <p:cNvSpPr/>
            <p:nvPr/>
          </p:nvSpPr>
          <p:spPr>
            <a:xfrm>
              <a:off x="0" y="0"/>
              <a:ext cx="567683" cy="212429"/>
            </a:xfrm>
            <a:custGeom>
              <a:avLst/>
              <a:gdLst/>
              <a:ahLst/>
              <a:cxnLst/>
              <a:rect l="0" t="0" r="0" b="0"/>
              <a:pathLst>
                <a:path w="893" h="334">
                  <a:moveTo>
                    <a:pt x="2" y="326"/>
                  </a:moveTo>
                  <a:lnTo>
                    <a:pt x="75" y="1"/>
                  </a:lnTo>
                  <a:moveTo>
                    <a:pt x="762" y="1"/>
                  </a:moveTo>
                  <a:lnTo>
                    <a:pt x="891" y="333"/>
                  </a:lnTo>
                </a:path>
              </a:pathLst>
            </a:custGeom>
            <a:noFill/>
            <a:ln w="3643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30" name="group 630"/>
          <p:cNvGrpSpPr/>
          <p:nvPr/>
        </p:nvGrpSpPr>
        <p:grpSpPr>
          <a:xfrm rot="21600000">
            <a:off x="6619435" y="3966179"/>
            <a:ext cx="567683" cy="212429"/>
            <a:chOff x="0" y="0"/>
            <a:chExt cx="567683" cy="212429"/>
          </a:xfrm>
        </p:grpSpPr>
        <p:sp>
          <p:nvSpPr>
            <p:cNvPr id="3470" name="path"/>
            <p:cNvSpPr/>
            <p:nvPr/>
          </p:nvSpPr>
          <p:spPr>
            <a:xfrm>
              <a:off x="1774" y="662"/>
              <a:ext cx="564215" cy="211103"/>
            </a:xfrm>
            <a:custGeom>
              <a:avLst/>
              <a:gdLst/>
              <a:ahLst/>
              <a:cxnLst/>
              <a:rect l="0" t="0" r="0" b="0"/>
              <a:pathLst>
                <a:path w="888" h="332">
                  <a:moveTo>
                    <a:pt x="0" y="325"/>
                  </a:moveTo>
                  <a:lnTo>
                    <a:pt x="72" y="0"/>
                  </a:lnTo>
                  <a:lnTo>
                    <a:pt x="759" y="0"/>
                  </a:lnTo>
                  <a:lnTo>
                    <a:pt x="888" y="332"/>
                  </a:lnTo>
                  <a:lnTo>
                    <a:pt x="0" y="325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71" name="path"/>
            <p:cNvSpPr/>
            <p:nvPr/>
          </p:nvSpPr>
          <p:spPr>
            <a:xfrm>
              <a:off x="0" y="0"/>
              <a:ext cx="567683" cy="212429"/>
            </a:xfrm>
            <a:custGeom>
              <a:avLst/>
              <a:gdLst/>
              <a:ahLst/>
              <a:cxnLst/>
              <a:rect l="0" t="0" r="0" b="0"/>
              <a:pathLst>
                <a:path w="893" h="334">
                  <a:moveTo>
                    <a:pt x="2" y="326"/>
                  </a:moveTo>
                  <a:lnTo>
                    <a:pt x="75" y="1"/>
                  </a:lnTo>
                  <a:moveTo>
                    <a:pt x="762" y="1"/>
                  </a:moveTo>
                  <a:lnTo>
                    <a:pt x="891" y="333"/>
                  </a:lnTo>
                </a:path>
              </a:pathLst>
            </a:custGeom>
            <a:noFill/>
            <a:ln w="3643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32" name="group 632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3473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74" name="textbox 3474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826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G</a:t>
              </a:r>
              <a:endParaRPr lang="en-US" altLang="en-US" sz="1800" dirty="0"/>
            </a:p>
          </p:txBody>
        </p:sp>
      </p:grpSp>
      <p:pic>
        <p:nvPicPr>
          <p:cNvPr id="3475" name="picture 347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179324" y="1446329"/>
            <a:ext cx="342424" cy="238353"/>
          </a:xfrm>
          <a:prstGeom prst="rect">
            <a:avLst/>
          </a:prstGeom>
        </p:spPr>
      </p:pic>
      <p:sp>
        <p:nvSpPr>
          <p:cNvPr id="3476" name="textbox 3476"/>
          <p:cNvSpPr/>
          <p:nvPr/>
        </p:nvSpPr>
        <p:spPr>
          <a:xfrm>
            <a:off x="274196" y="1046731"/>
            <a:ext cx="392429" cy="2413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700"/>
              </a:lnSpc>
            </a:pPr>
            <a:r>
              <a:rPr sz="14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办</a:t>
            </a:r>
            <a:r>
              <a:rPr sz="14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endParaRPr lang="en-US" altLang="en-US" sz="1400" dirty="0"/>
          </a:p>
        </p:txBody>
      </p:sp>
      <p:sp>
        <p:nvSpPr>
          <p:cNvPr id="3477" name="path"/>
          <p:cNvSpPr/>
          <p:nvPr/>
        </p:nvSpPr>
        <p:spPr>
          <a:xfrm>
            <a:off x="3112007" y="3620770"/>
            <a:ext cx="5494019" cy="12700"/>
          </a:xfrm>
          <a:custGeom>
            <a:avLst/>
            <a:gdLst/>
            <a:ahLst/>
            <a:cxnLst/>
            <a:rect l="0" t="0" r="0" b="0"/>
            <a:pathLst>
              <a:path w="8651" h="20">
                <a:moveTo>
                  <a:pt x="0" y="10"/>
                </a:moveTo>
                <a:lnTo>
                  <a:pt x="8651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478" name="picture 34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5484402" y="1471322"/>
            <a:ext cx="366796" cy="188366"/>
          </a:xfrm>
          <a:prstGeom prst="rect">
            <a:avLst/>
          </a:prstGeom>
        </p:spPr>
      </p:pic>
      <p:pic>
        <p:nvPicPr>
          <p:cNvPr id="3479" name="picture 347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7754035" y="1460959"/>
            <a:ext cx="298555" cy="209092"/>
          </a:xfrm>
          <a:prstGeom prst="rect">
            <a:avLst/>
          </a:prstGeom>
        </p:spPr>
      </p:pic>
      <p:sp>
        <p:nvSpPr>
          <p:cNvPr id="3480" name="textbox 3480"/>
          <p:cNvSpPr/>
          <p:nvPr/>
        </p:nvSpPr>
        <p:spPr>
          <a:xfrm>
            <a:off x="5953969" y="5602721"/>
            <a:ext cx="337820" cy="17462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0000"/>
              </a:lnSpc>
            </a:pPr>
            <a:endParaRPr lang="en-US" altLang="en-US" sz="400" dirty="0"/>
          </a:p>
          <a:p>
            <a:pPr marL="34290" algn="l" rtl="0" eaLnBrk="0">
              <a:lnSpc>
                <a:spcPct val="90000"/>
              </a:lnSpc>
              <a:spcBef>
                <a:spcPts val="0"/>
              </a:spcBef>
            </a:pP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Lighti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ng</a:t>
            </a:r>
            <a:endParaRPr lang="en-US" altLang="en-US" sz="500" dirty="0"/>
          </a:p>
        </p:txBody>
      </p:sp>
      <p:pic>
        <p:nvPicPr>
          <p:cNvPr id="3481" name="picture 348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6893707" y="1445109"/>
            <a:ext cx="230923" cy="240791"/>
          </a:xfrm>
          <a:prstGeom prst="rect">
            <a:avLst/>
          </a:prstGeom>
        </p:spPr>
      </p:pic>
      <p:pic>
        <p:nvPicPr>
          <p:cNvPr id="3482" name="picture 348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990119" y="1457911"/>
            <a:ext cx="249811" cy="214579"/>
          </a:xfrm>
          <a:prstGeom prst="rect">
            <a:avLst/>
          </a:prstGeom>
        </p:spPr>
      </p:pic>
      <p:sp>
        <p:nvSpPr>
          <p:cNvPr id="3483" name="textbox 3483"/>
          <p:cNvSpPr/>
          <p:nvPr/>
        </p:nvSpPr>
        <p:spPr>
          <a:xfrm>
            <a:off x="6356446" y="2439310"/>
            <a:ext cx="328929" cy="196850"/>
          </a:xfrm>
          <a:prstGeom prst="rect">
            <a:avLst/>
          </a:prstGeom>
        </p:spPr>
        <p:txBody>
          <a:bodyPr vert="horz" wrap="square" lIns="0" tIns="788" rIns="0" bIns="0"/>
          <a:lstStyle/>
          <a:p>
            <a:pPr marL="82550" indent="-69850" algn="l" rtl="0" eaLnBrk="0">
              <a:lnSpc>
                <a:spcPct val="120000"/>
              </a:lnSpc>
              <a:spcBef>
                <a:spcPts val="5"/>
              </a:spcBef>
            </a:pPr>
            <a:r>
              <a:rPr sz="400" spc="1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Silent</a:t>
            </a:r>
            <a:r>
              <a:rPr sz="3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high  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capaci</a:t>
            </a:r>
            <a:r>
              <a:rPr sz="3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y       </a:t>
            </a:r>
            <a:r>
              <a:rPr sz="3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r>
              <a:rPr sz="3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300" dirty="0"/>
          </a:p>
        </p:txBody>
      </p:sp>
      <p:grpSp>
        <p:nvGrpSpPr>
          <p:cNvPr id="634" name="group 634"/>
          <p:cNvGrpSpPr/>
          <p:nvPr/>
        </p:nvGrpSpPr>
        <p:grpSpPr>
          <a:xfrm rot="21600000">
            <a:off x="8391428" y="3966552"/>
            <a:ext cx="234510" cy="211683"/>
            <a:chOff x="0" y="0"/>
            <a:chExt cx="234510" cy="211683"/>
          </a:xfrm>
        </p:grpSpPr>
        <p:sp>
          <p:nvSpPr>
            <p:cNvPr id="3484" name="path"/>
            <p:cNvSpPr/>
            <p:nvPr/>
          </p:nvSpPr>
          <p:spPr>
            <a:xfrm>
              <a:off x="0" y="289"/>
              <a:ext cx="232716" cy="211103"/>
            </a:xfrm>
            <a:custGeom>
              <a:avLst/>
              <a:gdLst/>
              <a:ahLst/>
              <a:cxnLst/>
              <a:rect l="0" t="0" r="0" b="0"/>
              <a:pathLst>
                <a:path w="366" h="332">
                  <a:moveTo>
                    <a:pt x="0" y="325"/>
                  </a:moveTo>
                  <a:lnTo>
                    <a:pt x="29" y="0"/>
                  </a:lnTo>
                  <a:lnTo>
                    <a:pt x="313" y="0"/>
                  </a:lnTo>
                  <a:lnTo>
                    <a:pt x="366" y="332"/>
                  </a:lnTo>
                  <a:lnTo>
                    <a:pt x="0" y="325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85" name="path"/>
            <p:cNvSpPr/>
            <p:nvPr/>
          </p:nvSpPr>
          <p:spPr>
            <a:xfrm>
              <a:off x="197084" y="0"/>
              <a:ext cx="37426" cy="211683"/>
            </a:xfrm>
            <a:custGeom>
              <a:avLst/>
              <a:gdLst/>
              <a:ahLst/>
              <a:cxnLst/>
              <a:rect l="0" t="0" r="0" b="0"/>
              <a:pathLst>
                <a:path w="58" h="333">
                  <a:moveTo>
                    <a:pt x="2" y="0"/>
                  </a:moveTo>
                  <a:lnTo>
                    <a:pt x="56" y="332"/>
                  </a:lnTo>
                </a:path>
              </a:pathLst>
            </a:custGeom>
            <a:noFill/>
            <a:ln w="3643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486" name="textbox 3486"/>
          <p:cNvSpPr/>
          <p:nvPr/>
        </p:nvSpPr>
        <p:spPr>
          <a:xfrm>
            <a:off x="6013736" y="3992565"/>
            <a:ext cx="349884" cy="1797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indent="3175" algn="l" rtl="0" eaLnBrk="0">
              <a:lnSpc>
                <a:spcPct val="101000"/>
              </a:lnSpc>
            </a:pPr>
            <a:r>
              <a:rPr sz="500" b="1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Energ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y</a:t>
            </a:r>
            <a:r>
              <a:rPr sz="5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</a:t>
            </a:r>
            <a:r>
              <a:rPr sz="500" b="1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efficien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cy</a:t>
            </a:r>
            <a:endParaRPr lang="en-US" altLang="en-US" sz="500" dirty="0"/>
          </a:p>
        </p:txBody>
      </p:sp>
      <p:pic>
        <p:nvPicPr>
          <p:cNvPr id="3487" name="picture 348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7349461" y="1454253"/>
            <a:ext cx="213863" cy="221894"/>
          </a:xfrm>
          <a:prstGeom prst="rect">
            <a:avLst/>
          </a:prstGeom>
        </p:spPr>
      </p:pic>
      <p:pic>
        <p:nvPicPr>
          <p:cNvPr id="3488" name="picture 348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6453185" y="1456692"/>
            <a:ext cx="217519" cy="217627"/>
          </a:xfrm>
          <a:prstGeom prst="rect">
            <a:avLst/>
          </a:prstGeom>
        </p:spPr>
      </p:pic>
      <p:sp>
        <p:nvSpPr>
          <p:cNvPr id="3493" name="textbox 3493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29</a:t>
            </a:r>
            <a:endParaRPr lang="en-US" altLang="en-US" sz="900" dirty="0"/>
          </a:p>
        </p:txBody>
      </p:sp>
      <p:sp>
        <p:nvSpPr>
          <p:cNvPr id="3494" name="path"/>
          <p:cNvSpPr/>
          <p:nvPr/>
        </p:nvSpPr>
        <p:spPr>
          <a:xfrm>
            <a:off x="8391391" y="4171406"/>
            <a:ext cx="232789" cy="8364"/>
          </a:xfrm>
          <a:custGeom>
            <a:avLst/>
            <a:gdLst/>
            <a:ahLst/>
            <a:cxnLst/>
            <a:rect l="0" t="0" r="0" b="0"/>
            <a:pathLst>
              <a:path w="366" h="13">
                <a:moveTo>
                  <a:pt x="366" y="10"/>
                </a:moveTo>
                <a:lnTo>
                  <a:pt x="0" y="2"/>
                </a:lnTo>
                <a:close/>
              </a:path>
            </a:pathLst>
          </a:custGeom>
          <a:noFill/>
          <a:ln w="3643" cap="flat">
            <a:solidFill>
              <a:srgbClr val="B3B3B3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36" name="group 636"/>
          <p:cNvGrpSpPr/>
          <p:nvPr/>
        </p:nvGrpSpPr>
        <p:grpSpPr>
          <a:xfrm rot="21600000">
            <a:off x="5959726" y="4171405"/>
            <a:ext cx="2664317" cy="10798"/>
            <a:chOff x="0" y="0"/>
            <a:chExt cx="2664317" cy="10798"/>
          </a:xfrm>
        </p:grpSpPr>
        <p:sp>
          <p:nvSpPr>
            <p:cNvPr id="3495" name="path"/>
            <p:cNvSpPr/>
            <p:nvPr/>
          </p:nvSpPr>
          <p:spPr>
            <a:xfrm>
              <a:off x="661468" y="0"/>
              <a:ext cx="1744188" cy="8364"/>
            </a:xfrm>
            <a:custGeom>
              <a:avLst/>
              <a:gdLst/>
              <a:ahLst/>
              <a:cxnLst/>
              <a:rect l="0" t="0" r="0" b="0"/>
              <a:pathLst>
                <a:path w="2746" h="13">
                  <a:moveTo>
                    <a:pt x="888" y="10"/>
                  </a:moveTo>
                  <a:lnTo>
                    <a:pt x="0" y="2"/>
                  </a:lnTo>
                  <a:close/>
                  <a:moveTo>
                    <a:pt x="2746" y="10"/>
                  </a:moveTo>
                  <a:lnTo>
                    <a:pt x="1858" y="2"/>
                  </a:lnTo>
                  <a:close/>
                  <a:moveTo>
                    <a:pt x="1818" y="10"/>
                  </a:moveTo>
                  <a:lnTo>
                    <a:pt x="929" y="2"/>
                  </a:lnTo>
                  <a:close/>
                </a:path>
              </a:pathLst>
            </a:custGeom>
            <a:noFill/>
            <a:ln w="3643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96" name="path"/>
            <p:cNvSpPr/>
            <p:nvPr/>
          </p:nvSpPr>
          <p:spPr>
            <a:xfrm>
              <a:off x="0" y="2889"/>
              <a:ext cx="2664317" cy="7908"/>
            </a:xfrm>
            <a:custGeom>
              <a:avLst/>
              <a:gdLst/>
              <a:ahLst/>
              <a:cxnLst/>
              <a:rect l="0" t="0" r="0" b="0"/>
              <a:pathLst>
                <a:path w="4195" h="12">
                  <a:moveTo>
                    <a:pt x="0" y="6"/>
                  </a:moveTo>
                  <a:lnTo>
                    <a:pt x="4195" y="6"/>
                  </a:lnTo>
                </a:path>
              </a:pathLst>
            </a:custGeom>
            <a:noFill/>
            <a:ln w="789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497" name="textbox 3497"/>
          <p:cNvSpPr/>
          <p:nvPr/>
        </p:nvSpPr>
        <p:spPr>
          <a:xfrm>
            <a:off x="6678784" y="4077736"/>
            <a:ext cx="451484" cy="946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0000"/>
              </a:lnSpc>
            </a:pPr>
            <a:r>
              <a:rPr sz="5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Recyclabi</a:t>
            </a:r>
            <a:r>
              <a:rPr sz="5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ity</a:t>
            </a:r>
            <a:endParaRPr lang="en-US" altLang="en-US" sz="500" dirty="0"/>
          </a:p>
        </p:txBody>
      </p:sp>
      <p:sp>
        <p:nvSpPr>
          <p:cNvPr id="3498" name="textbox 3498"/>
          <p:cNvSpPr/>
          <p:nvPr/>
        </p:nvSpPr>
        <p:spPr>
          <a:xfrm>
            <a:off x="7277472" y="4077736"/>
            <a:ext cx="436244" cy="946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0000"/>
              </a:lnSpc>
            </a:pP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Light</a:t>
            </a:r>
            <a:r>
              <a:rPr sz="500" spc="2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weight</a:t>
            </a:r>
            <a:endParaRPr lang="en-US" altLang="en-US" sz="500" dirty="0"/>
          </a:p>
        </p:txBody>
      </p:sp>
      <p:sp>
        <p:nvSpPr>
          <p:cNvPr id="3499" name="path"/>
          <p:cNvSpPr/>
          <p:nvPr/>
        </p:nvSpPr>
        <p:spPr>
          <a:xfrm>
            <a:off x="2720206" y="953287"/>
            <a:ext cx="68846" cy="380949"/>
          </a:xfrm>
          <a:custGeom>
            <a:avLst/>
            <a:gdLst/>
            <a:ahLst/>
            <a:cxnLst/>
            <a:rect l="0" t="0" r="0" b="0"/>
            <a:pathLst>
              <a:path w="108" h="599">
                <a:moveTo>
                  <a:pt x="7" y="1"/>
                </a:moveTo>
                <a:lnTo>
                  <a:pt x="101" y="598"/>
                </a:lnTo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00" name="textbox 3500"/>
          <p:cNvSpPr/>
          <p:nvPr/>
        </p:nvSpPr>
        <p:spPr>
          <a:xfrm>
            <a:off x="8130458" y="1705607"/>
            <a:ext cx="417830" cy="730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375"/>
              </a:lnSpc>
            </a:pP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</a:t>
            </a:r>
            <a:r>
              <a:rPr sz="300" spc="7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300" dirty="0"/>
          </a:p>
        </p:txBody>
      </p:sp>
      <p:sp>
        <p:nvSpPr>
          <p:cNvPr id="3501" name="textbox 3501"/>
          <p:cNvSpPr/>
          <p:nvPr/>
        </p:nvSpPr>
        <p:spPr>
          <a:xfrm>
            <a:off x="7236010" y="1705607"/>
            <a:ext cx="389890" cy="730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375"/>
              </a:lnSpc>
            </a:pP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Energy</a:t>
            </a:r>
            <a:r>
              <a:rPr sz="300" spc="6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storage</a:t>
            </a:r>
            <a:endParaRPr lang="en-US" altLang="en-US" sz="300" dirty="0"/>
          </a:p>
        </p:txBody>
      </p:sp>
      <p:sp>
        <p:nvSpPr>
          <p:cNvPr id="3502" name="rect"/>
          <p:cNvSpPr/>
          <p:nvPr/>
        </p:nvSpPr>
        <p:spPr>
          <a:xfrm>
            <a:off x="7319358" y="4423117"/>
            <a:ext cx="3636" cy="135177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38" name="group 638"/>
          <p:cNvGrpSpPr/>
          <p:nvPr/>
        </p:nvGrpSpPr>
        <p:grpSpPr>
          <a:xfrm rot="21600000">
            <a:off x="7261786" y="5029051"/>
            <a:ext cx="118781" cy="139924"/>
            <a:chOff x="0" y="0"/>
            <a:chExt cx="118781" cy="139924"/>
          </a:xfrm>
        </p:grpSpPr>
        <p:sp>
          <p:nvSpPr>
            <p:cNvPr id="3503" name="path"/>
            <p:cNvSpPr/>
            <p:nvPr/>
          </p:nvSpPr>
          <p:spPr>
            <a:xfrm>
              <a:off x="35755" y="0"/>
              <a:ext cx="41816" cy="139924"/>
            </a:xfrm>
            <a:custGeom>
              <a:avLst/>
              <a:gdLst/>
              <a:ahLst/>
              <a:cxnLst/>
              <a:rect l="0" t="0" r="0" b="0"/>
              <a:pathLst>
                <a:path w="65" h="220">
                  <a:moveTo>
                    <a:pt x="2" y="217"/>
                  </a:moveTo>
                  <a:lnTo>
                    <a:pt x="62" y="217"/>
                  </a:lnTo>
                  <a:lnTo>
                    <a:pt x="62" y="2"/>
                  </a:lnTo>
                  <a:lnTo>
                    <a:pt x="2" y="2"/>
                  </a:lnTo>
                  <a:lnTo>
                    <a:pt x="2" y="217"/>
                  </a:lnTo>
                  <a:close/>
                </a:path>
              </a:pathLst>
            </a:custGeom>
            <a:noFill/>
            <a:ln w="3643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04" name="path"/>
            <p:cNvSpPr/>
            <p:nvPr/>
          </p:nvSpPr>
          <p:spPr>
            <a:xfrm>
              <a:off x="40603" y="9125"/>
              <a:ext cx="78178" cy="121673"/>
            </a:xfrm>
            <a:custGeom>
              <a:avLst/>
              <a:gdLst/>
              <a:ahLst/>
              <a:cxnLst/>
              <a:rect l="0" t="0" r="0" b="0"/>
              <a:pathLst>
                <a:path w="123" h="191">
                  <a:moveTo>
                    <a:pt x="0" y="0"/>
                  </a:moveTo>
                  <a:lnTo>
                    <a:pt x="61" y="0"/>
                  </a:lnTo>
                  <a:lnTo>
                    <a:pt x="123" y="95"/>
                  </a:lnTo>
                  <a:lnTo>
                    <a:pt x="61" y="191"/>
                  </a:lnTo>
                  <a:lnTo>
                    <a:pt x="0" y="191"/>
                  </a:lnTo>
                  <a:lnTo>
                    <a:pt x="61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05" name="path"/>
            <p:cNvSpPr/>
            <p:nvPr/>
          </p:nvSpPr>
          <p:spPr>
            <a:xfrm>
              <a:off x="0" y="18859"/>
              <a:ext cx="65451" cy="102205"/>
            </a:xfrm>
            <a:custGeom>
              <a:avLst/>
              <a:gdLst/>
              <a:ahLst/>
              <a:cxnLst/>
              <a:rect l="0" t="0" r="0" b="0"/>
              <a:pathLst>
                <a:path w="103" h="160">
                  <a:moveTo>
                    <a:pt x="0" y="0"/>
                  </a:moveTo>
                  <a:lnTo>
                    <a:pt x="51" y="0"/>
                  </a:lnTo>
                  <a:lnTo>
                    <a:pt x="103" y="80"/>
                  </a:lnTo>
                  <a:lnTo>
                    <a:pt x="51" y="160"/>
                  </a:lnTo>
                  <a:lnTo>
                    <a:pt x="0" y="160"/>
                  </a:lnTo>
                  <a:lnTo>
                    <a:pt x="51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506" name="textbox 3506"/>
          <p:cNvSpPr/>
          <p:nvPr/>
        </p:nvSpPr>
        <p:spPr>
          <a:xfrm>
            <a:off x="8145191" y="2439311"/>
            <a:ext cx="328295" cy="850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400" spc="1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Communi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endParaRPr lang="en-US" altLang="en-US" sz="300" dirty="0"/>
          </a:p>
        </p:txBody>
      </p:sp>
      <p:sp>
        <p:nvSpPr>
          <p:cNvPr id="3507" name="textbox 3507"/>
          <p:cNvSpPr/>
          <p:nvPr/>
        </p:nvSpPr>
        <p:spPr>
          <a:xfrm>
            <a:off x="6786155" y="1705607"/>
            <a:ext cx="175895" cy="819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300" b="1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Towe</a:t>
            </a:r>
            <a:r>
              <a:rPr sz="3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300" dirty="0"/>
          </a:p>
        </p:txBody>
      </p:sp>
      <p:sp>
        <p:nvSpPr>
          <p:cNvPr id="3508" name="textbox 3508"/>
          <p:cNvSpPr/>
          <p:nvPr/>
        </p:nvSpPr>
        <p:spPr>
          <a:xfrm>
            <a:off x="7683132" y="1705607"/>
            <a:ext cx="164464" cy="819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300" b="1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</a:t>
            </a: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300" dirty="0"/>
          </a:p>
        </p:txBody>
      </p:sp>
      <p:sp>
        <p:nvSpPr>
          <p:cNvPr id="3509" name="textbox 3509"/>
          <p:cNvSpPr/>
          <p:nvPr/>
        </p:nvSpPr>
        <p:spPr>
          <a:xfrm>
            <a:off x="6341560" y="1705607"/>
            <a:ext cx="162560" cy="730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375"/>
              </a:lnSpc>
            </a:pPr>
            <a:r>
              <a:rPr sz="300" b="1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</a:t>
            </a: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300" dirty="0"/>
          </a:p>
        </p:txBody>
      </p:sp>
      <p:sp>
        <p:nvSpPr>
          <p:cNvPr id="3510" name="textbox 3510"/>
          <p:cNvSpPr/>
          <p:nvPr/>
        </p:nvSpPr>
        <p:spPr>
          <a:xfrm>
            <a:off x="5447244" y="1705607"/>
            <a:ext cx="148589" cy="730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375"/>
              </a:lnSpc>
            </a:pPr>
            <a:r>
              <a:rPr sz="300" b="1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</a:t>
            </a: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y</a:t>
            </a:r>
            <a:endParaRPr lang="en-US" altLang="en-US" sz="300" dirty="0"/>
          </a:p>
        </p:txBody>
      </p:sp>
      <p:sp>
        <p:nvSpPr>
          <p:cNvPr id="3511" name="rect"/>
          <p:cNvSpPr/>
          <p:nvPr/>
        </p:nvSpPr>
        <p:spPr>
          <a:xfrm>
            <a:off x="8389618" y="3966674"/>
            <a:ext cx="22559" cy="206723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2" name="path"/>
          <p:cNvSpPr/>
          <p:nvPr/>
        </p:nvSpPr>
        <p:spPr>
          <a:xfrm>
            <a:off x="7435110" y="4861750"/>
            <a:ext cx="1188832" cy="3650"/>
          </a:xfrm>
          <a:custGeom>
            <a:avLst/>
            <a:gdLst/>
            <a:ahLst/>
            <a:cxnLst/>
            <a:rect l="0" t="0" r="0" b="0"/>
            <a:pathLst>
              <a:path w="1872" h="5">
                <a:moveTo>
                  <a:pt x="0" y="2"/>
                </a:moveTo>
                <a:lnTo>
                  <a:pt x="1872" y="2"/>
                </a:lnTo>
              </a:path>
            </a:pathLst>
          </a:custGeom>
          <a:noFill/>
          <a:ln w="3643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3" name="rect"/>
          <p:cNvSpPr/>
          <p:nvPr/>
        </p:nvSpPr>
        <p:spPr>
          <a:xfrm>
            <a:off x="7435110" y="5525458"/>
            <a:ext cx="1188832" cy="365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4" name="path"/>
          <p:cNvSpPr/>
          <p:nvPr/>
        </p:nvSpPr>
        <p:spPr>
          <a:xfrm>
            <a:off x="6351526" y="4861750"/>
            <a:ext cx="801325" cy="3650"/>
          </a:xfrm>
          <a:custGeom>
            <a:avLst/>
            <a:gdLst/>
            <a:ahLst/>
            <a:cxnLst/>
            <a:rect l="0" t="0" r="0" b="0"/>
            <a:pathLst>
              <a:path w="1261" h="5">
                <a:moveTo>
                  <a:pt x="0" y="2"/>
                </a:moveTo>
                <a:lnTo>
                  <a:pt x="1261" y="2"/>
                </a:lnTo>
              </a:path>
            </a:pathLst>
          </a:custGeom>
          <a:noFill/>
          <a:ln w="3643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5" name="path"/>
          <p:cNvSpPr/>
          <p:nvPr/>
        </p:nvSpPr>
        <p:spPr>
          <a:xfrm>
            <a:off x="6351526" y="5525458"/>
            <a:ext cx="801325" cy="3650"/>
          </a:xfrm>
          <a:custGeom>
            <a:avLst/>
            <a:gdLst/>
            <a:ahLst/>
            <a:cxnLst/>
            <a:rect l="0" t="0" r="0" b="0"/>
            <a:pathLst>
              <a:path w="1261" h="5">
                <a:moveTo>
                  <a:pt x="0" y="2"/>
                </a:moveTo>
                <a:lnTo>
                  <a:pt x="1261" y="2"/>
                </a:lnTo>
              </a:path>
            </a:pathLst>
          </a:custGeom>
          <a:noFill/>
          <a:ln w="3643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6" name="rect"/>
          <p:cNvSpPr/>
          <p:nvPr/>
        </p:nvSpPr>
        <p:spPr>
          <a:xfrm>
            <a:off x="7847060" y="3965017"/>
            <a:ext cx="436291" cy="3649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7" name="rect"/>
          <p:cNvSpPr/>
          <p:nvPr/>
        </p:nvSpPr>
        <p:spPr>
          <a:xfrm>
            <a:off x="6667117" y="3965017"/>
            <a:ext cx="436291" cy="3649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8" name="rect"/>
          <p:cNvSpPr/>
          <p:nvPr/>
        </p:nvSpPr>
        <p:spPr>
          <a:xfrm>
            <a:off x="7257391" y="3965017"/>
            <a:ext cx="436291" cy="3649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9" name="rect"/>
          <p:cNvSpPr/>
          <p:nvPr/>
        </p:nvSpPr>
        <p:spPr>
          <a:xfrm>
            <a:off x="8410366" y="3965017"/>
            <a:ext cx="179940" cy="3649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20" name="textbox 3520"/>
          <p:cNvSpPr/>
          <p:nvPr/>
        </p:nvSpPr>
        <p:spPr>
          <a:xfrm>
            <a:off x="8466784" y="4119660"/>
            <a:ext cx="89535" cy="508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95"/>
              </a:lnSpc>
            </a:pPr>
            <a:r>
              <a:rPr sz="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500" dirty="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21" name="table 3521"/>
          <p:cNvGraphicFramePr>
            <a:graphicFrameLocks noGrp="1"/>
          </p:cNvGraphicFramePr>
          <p:nvPr/>
        </p:nvGraphicFramePr>
        <p:xfrm>
          <a:off x="110109" y="923925"/>
          <a:ext cx="8636634" cy="5279389"/>
        </p:xfrm>
        <a:graphic>
          <a:graphicData uri="http://schemas.openxmlformats.org/drawingml/2006/table">
            <a:tbl>
              <a:tblPr/>
              <a:tblGrid>
                <a:gridCol w="688975"/>
                <a:gridCol w="7947659"/>
              </a:tblGrid>
              <a:tr h="699134"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marL="102235" indent="-1270" algn="l" rtl="0" eaLnBrk="0">
                        <a:lnSpc>
                          <a:spcPct val="115000"/>
                        </a:lnSpc>
                        <a:spcBef>
                          <a:spcPts val="5"/>
                        </a:spcBef>
                      </a:pPr>
                      <a:r>
                        <a:rPr sz="900" spc="9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</a:t>
                      </a:r>
                      <a:r>
                        <a:rPr sz="9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</a:t>
                      </a:r>
                      <a:r>
                        <a:rPr sz="900" spc="9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</a:t>
                      </a:r>
                      <a:r>
                        <a:rPr sz="9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级</a:t>
                      </a:r>
                      <a:r>
                        <a:rPr sz="9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7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趋</a:t>
                      </a:r>
                      <a:r>
                        <a:rPr sz="9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80975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00" dirty="0"/>
                    </a:p>
                    <a:p>
                      <a:pPr marL="99695" algn="l" rtl="0" eaLnBrk="0">
                        <a:lnSpc>
                          <a:spcPts val="1110"/>
                        </a:lnSpc>
                        <a:spcBef>
                          <a:spcPts val="0"/>
                        </a:spcBef>
                      </a:pPr>
                      <a:r>
                        <a:rPr sz="900" spc="2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身体</a:t>
                      </a:r>
                      <a:r>
                        <a:rPr sz="9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</a:t>
                      </a:r>
                      <a:r>
                        <a:rPr sz="900" spc="2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</a:t>
                      </a:r>
                      <a:r>
                        <a:rPr sz="9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舱</a:t>
                      </a:r>
                      <a:r>
                        <a:rPr sz="900" spc="2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r>
                        <a:rPr sz="9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门                  泵                             </a:t>
                      </a:r>
                      <a:r>
                        <a:rPr sz="900" spc="2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桅杆</a:t>
                      </a:r>
                      <a:r>
                        <a:rPr sz="9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储</a:t>
                      </a:r>
                      <a:r>
                        <a:rPr sz="900" spc="2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能</a:t>
                      </a:r>
                      <a:r>
                        <a:rPr sz="9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</a:t>
                      </a:r>
                      <a:r>
                        <a:rPr sz="9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电</a:t>
                      </a:r>
                      <a:r>
                        <a:rPr sz="900" spc="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</a:t>
                      </a:r>
                      <a:r>
                        <a:rPr sz="9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电</a:t>
                      </a:r>
                      <a:r>
                        <a:rPr sz="900" spc="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气控制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748665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700" dirty="0"/>
                    </a:p>
                    <a:p>
                      <a:pPr marL="135255" algn="l" rtl="0" eaLnBrk="0">
                        <a:lnSpc>
                          <a:spcPct val="88000"/>
                        </a:lnSpc>
                        <a:spcBef>
                          <a:spcPts val="5"/>
                        </a:spcBef>
                      </a:pPr>
                      <a:r>
                        <a:rPr sz="1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更高的操纵速度，更高的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精度。</a:t>
                      </a:r>
                      <a:endParaRPr lang="en-US" altLang="en-US" sz="900" dirty="0"/>
                    </a:p>
                    <a:p>
                      <a:pPr marL="135255" algn="l" rtl="0" eaLnBrk="0">
                        <a:lnSpc>
                          <a:spcPct val="88000"/>
                        </a:lnSpc>
                        <a:spcBef>
                          <a:spcPts val="340"/>
                        </a:spcBef>
                      </a:pPr>
                      <a:r>
                        <a:rPr sz="12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在地面上投射出行驶轨道的光线，特别是倒车时的光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线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900" dirty="0"/>
                    </a:p>
                    <a:p>
                      <a:pPr marL="135255" algn="l" rtl="0" eaLnBrk="0">
                        <a:lnSpc>
                          <a:spcPct val="86000"/>
                        </a:lnSpc>
                        <a:spcBef>
                          <a:spcPts val="330"/>
                        </a:spcBef>
                      </a:pPr>
                      <a:r>
                        <a:rPr sz="12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系统与系统之间的通信，以实现更多的功能(防碰撞、更高的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效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率)。</a:t>
                      </a:r>
                      <a:endParaRPr lang="en-US" altLang="en-US" sz="900" dirty="0"/>
                    </a:p>
                    <a:p>
                      <a:pPr marL="135255" algn="l" rtl="0" eaLnBrk="0">
                        <a:lnSpc>
                          <a:spcPct val="88000"/>
                        </a:lnSpc>
                        <a:spcBef>
                          <a:spcPts val="355"/>
                        </a:spcBef>
                      </a:pPr>
                      <a:r>
                        <a:rPr sz="12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预测性维护和系统健康</a:t>
                      </a: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监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测</a:t>
                      </a:r>
                      <a:endParaRPr lang="en-US" altLang="en-US" sz="900" dirty="0"/>
                    </a:p>
                    <a:p>
                      <a:pPr marL="135255" algn="l" rtl="0" eaLnBrk="0">
                        <a:lnSpc>
                          <a:spcPct val="88000"/>
                        </a:lnSpc>
                        <a:spcBef>
                          <a:spcPts val="945"/>
                        </a:spcBef>
                      </a:pPr>
                      <a:r>
                        <a:rPr sz="12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行人安全守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则</a:t>
                      </a:r>
                      <a:endParaRPr lang="en-US" altLang="en-US" sz="900" dirty="0"/>
                    </a:p>
                    <a:p>
                      <a:pPr marL="135255" algn="l" rtl="0" eaLnBrk="0">
                        <a:lnSpc>
                          <a:spcPct val="81000"/>
                        </a:lnSpc>
                        <a:spcBef>
                          <a:spcPts val="330"/>
                        </a:spcBef>
                      </a:pPr>
                      <a:r>
                        <a:rPr sz="12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高能量密度电池的安全要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求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marL="135255" algn="l" rtl="0" eaLnBrk="0">
                        <a:lnSpc>
                          <a:spcPct val="88000"/>
                        </a:lnSpc>
                        <a:spcBef>
                          <a:spcPts val="360"/>
                        </a:spcBef>
                      </a:pPr>
                      <a:r>
                        <a:rPr sz="12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将叉车进一步纳入整体物流体系，提高货车利用率， 优化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行驶距离。</a:t>
                      </a:r>
                      <a:endParaRPr lang="en-US" altLang="en-US" sz="900" dirty="0"/>
                    </a:p>
                    <a:p>
                      <a:pPr marL="135255" algn="l" rtl="0" eaLnBrk="0">
                        <a:lnSpc>
                          <a:spcPct val="88000"/>
                        </a:lnSpc>
                        <a:spcBef>
                          <a:spcPts val="345"/>
                        </a:spcBef>
                      </a:pPr>
                      <a:r>
                        <a:rPr sz="12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叉车的自主驾驶，从控制中心进行调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查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</a:tr>
              <a:tr h="22377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90805" indent="3175" algn="l" rtl="0" eaLnBrk="0">
                        <a:lnSpc>
                          <a:spcPct val="113000"/>
                        </a:lnSpc>
                      </a:pPr>
                      <a:r>
                        <a:rPr sz="900" spc="10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未来的</a:t>
                      </a:r>
                      <a:r>
                        <a:rPr sz="900" spc="8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守</a:t>
                      </a:r>
                      <a:r>
                        <a:rPr sz="9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则</a:t>
                      </a:r>
                      <a:r>
                        <a:rPr sz="900" spc="10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监</a:t>
                      </a:r>
                      <a:r>
                        <a:rPr sz="900" spc="8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管</a:t>
                      </a:r>
                      <a:r>
                        <a:rPr sz="9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</a:t>
                      </a:r>
                      <a:r>
                        <a:rPr sz="9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则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200" dirty="0"/>
                    </a:p>
                    <a:p>
                      <a:pPr marL="102235" indent="-8255" algn="l" rtl="0" eaLnBrk="0">
                        <a:lnSpc>
                          <a:spcPct val="115000"/>
                        </a:lnSpc>
                      </a:pPr>
                      <a:r>
                        <a:rPr sz="900" spc="10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块层</a:t>
                      </a:r>
                      <a:r>
                        <a:rPr sz="900" spc="6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</a:t>
                      </a:r>
                      <a:r>
                        <a:rPr sz="9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7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趋</a:t>
                      </a:r>
                      <a:r>
                        <a:rPr sz="9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128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marL="90805" indent="7620" algn="l" rtl="0" eaLnBrk="0">
                        <a:lnSpc>
                          <a:spcPct val="116000"/>
                        </a:lnSpc>
                        <a:spcBef>
                          <a:spcPts val="5"/>
                        </a:spcBef>
                      </a:pPr>
                      <a:r>
                        <a:rPr sz="900" spc="9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叉</a:t>
                      </a:r>
                      <a:r>
                        <a:rPr sz="9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车业</a:t>
                      </a:r>
                      <a:r>
                        <a:rPr sz="9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务</a:t>
                      </a:r>
                      <a:r>
                        <a:rPr sz="9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趋</a:t>
                      </a:r>
                      <a:r>
                        <a:rPr sz="9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522" name="table 3522"/>
          <p:cNvGraphicFramePr>
            <a:graphicFrameLocks noGrp="1"/>
          </p:cNvGraphicFramePr>
          <p:nvPr/>
        </p:nvGraphicFramePr>
        <p:xfrm>
          <a:off x="934297" y="3211885"/>
          <a:ext cx="7640320" cy="1574800"/>
        </p:xfrm>
        <a:graphic>
          <a:graphicData uri="http://schemas.openxmlformats.org/drawingml/2006/table">
            <a:tbl>
              <a:tblPr/>
              <a:tblGrid>
                <a:gridCol w="1087120"/>
                <a:gridCol w="1055370"/>
                <a:gridCol w="2254885"/>
                <a:gridCol w="185420"/>
                <a:gridCol w="851535"/>
                <a:gridCol w="1181735"/>
                <a:gridCol w="1024255"/>
              </a:tblGrid>
              <a:tr h="15748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12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超载和滥用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检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测</a:t>
                      </a:r>
                      <a:endParaRPr lang="en-US" altLang="en-US" sz="900" dirty="0"/>
                    </a:p>
                    <a:p>
                      <a:pPr marL="177800" indent="-177800" algn="l" rtl="0" eaLnBrk="0">
                        <a:lnSpc>
                          <a:spcPct val="91000"/>
                        </a:lnSpc>
                        <a:spcBef>
                          <a:spcPts val="930"/>
                        </a:spcBef>
                      </a:pPr>
                      <a:r>
                        <a:rPr sz="12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系统集成组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件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到主体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中</a:t>
                      </a:r>
                      <a:endParaRPr lang="en-US" altLang="en-US" sz="900" dirty="0"/>
                    </a:p>
                    <a:p>
                      <a:pPr marL="173990" indent="-173990" algn="l" rtl="0" eaLnBrk="0">
                        <a:lnSpc>
                          <a:spcPct val="95000"/>
                        </a:lnSpc>
                        <a:spcBef>
                          <a:spcPts val="510"/>
                        </a:spcBef>
                      </a:pPr>
                      <a:r>
                        <a:rPr sz="12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可维护性和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维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修性设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300" dirty="0"/>
                    </a:p>
                    <a:p>
                      <a:pPr marL="173990" indent="-173990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12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上半身的替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代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材料使用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(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GFRP</a:t>
                      </a:r>
                      <a:r>
                        <a:rPr sz="900" spc="2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CFRP    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、塑料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)。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2000"/>
                        </a:lnSpc>
                      </a:pPr>
                      <a:endParaRPr lang="en-US" altLang="en-US" sz="1000" dirty="0"/>
                    </a:p>
                    <a:p>
                      <a:pPr marL="203200" indent="-171450" algn="l" rtl="0" eaLnBrk="0">
                        <a:lnSpc>
                          <a:spcPct val="95000"/>
                        </a:lnSpc>
                        <a:spcBef>
                          <a:spcPts val="5"/>
                        </a:spcBef>
                      </a:pPr>
                      <a:r>
                        <a:rPr sz="12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单框和单件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</a:t>
                      </a:r>
                      <a:endParaRPr lang="en-US" altLang="en-US" sz="900" dirty="0"/>
                    </a:p>
                    <a:p>
                      <a:pPr marL="31750" algn="l" rtl="0" eaLnBrk="0">
                        <a:lnSpc>
                          <a:spcPct val="88000"/>
                        </a:lnSpc>
                        <a:spcBef>
                          <a:spcPts val="420"/>
                        </a:spcBef>
                      </a:pPr>
                      <a:r>
                        <a:rPr sz="12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轻量化设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</a:t>
                      </a:r>
                      <a:endParaRPr lang="en-US" altLang="en-US" sz="900" dirty="0"/>
                    </a:p>
                    <a:p>
                      <a:pPr marL="202565" indent="-171450" algn="l" rtl="0" eaLnBrk="0">
                        <a:lnSpc>
                          <a:spcPct val="95000"/>
                        </a:lnSpc>
                        <a:spcBef>
                          <a:spcPts val="330"/>
                        </a:spcBef>
                      </a:pPr>
                      <a:r>
                        <a:rPr sz="12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铰链带集成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挡板和阻尼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器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94615" algn="l" rtl="0" eaLnBrk="0">
                        <a:lnSpc>
                          <a:spcPct val="83000"/>
                        </a:lnSpc>
                      </a:pPr>
                      <a:r>
                        <a:rPr sz="12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静音高容量泵     </a:t>
                      </a:r>
                      <a:r>
                        <a:rPr sz="12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增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加功能，同</a:t>
                      </a:r>
                      <a:endParaRPr lang="en-US" altLang="en-US" sz="900" dirty="0"/>
                    </a:p>
                    <a:p>
                      <a:pPr marL="1389380" indent="0" algn="l" rtl="0" eaLnBrk="0">
                        <a:lnSpc>
                          <a:spcPct val="106000"/>
                        </a:lnSpc>
                        <a:spcBef>
                          <a:spcPts val="15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时实现部件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准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1388745" indent="-175895" algn="l" rtl="0" eaLnBrk="0">
                        <a:lnSpc>
                          <a:spcPct val="99000"/>
                        </a:lnSpc>
                        <a:spcBef>
                          <a:spcPts val="5"/>
                        </a:spcBef>
                      </a:pPr>
                      <a:r>
                        <a:rPr sz="12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将特殊功能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从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OEM</a:t>
                      </a:r>
                      <a:r>
                        <a:rPr sz="9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外包给</a:t>
                      </a:r>
                      <a:r>
                        <a:rPr sz="9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外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部公司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marL="76835" algn="l" rtl="0" eaLnBrk="0">
                        <a:lnSpc>
                          <a:spcPct val="93000"/>
                        </a:lnSpc>
                        <a:spcBef>
                          <a:spcPts val="0"/>
                        </a:spcBef>
                      </a:pPr>
                      <a:r>
                        <a:rPr sz="5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500" dirty="0"/>
                    </a:p>
                    <a:p>
                      <a:pPr marL="76835" algn="l" rtl="0" eaLnBrk="0">
                        <a:lnSpc>
                          <a:spcPts val="1610"/>
                        </a:lnSpc>
                      </a:pPr>
                      <a:r>
                        <a:rPr sz="5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500" dirty="0"/>
                    </a:p>
                    <a:p>
                      <a:pPr marL="76835" algn="l" rtl="0" eaLnBrk="0">
                        <a:lnSpc>
                          <a:spcPts val="1610"/>
                        </a:lnSpc>
                      </a:pPr>
                      <a:r>
                        <a:rPr sz="5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500" dirty="0"/>
                    </a:p>
                    <a:p>
                      <a:pPr marL="76835" algn="l" rtl="0" eaLnBrk="0">
                        <a:lnSpc>
                          <a:spcPts val="1585"/>
                        </a:lnSpc>
                      </a:pPr>
                      <a:r>
                        <a:rPr sz="5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500" dirty="0"/>
                    </a:p>
                    <a:p>
                      <a:pPr marL="76835" algn="l" rtl="0" eaLnBrk="0">
                        <a:lnSpc>
                          <a:spcPts val="1610"/>
                        </a:lnSpc>
                      </a:pPr>
                      <a:r>
                        <a:rPr sz="5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1000" dirty="0"/>
                    </a:p>
                    <a:p>
                      <a:pPr marL="62230" indent="6350" algn="l" rtl="0" eaLnBrk="0">
                        <a:lnSpc>
                          <a:spcPct val="148000"/>
                        </a:lnSpc>
                        <a:spcBef>
                          <a:spcPts val="5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高密度电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池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锂离子技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休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养</a:t>
                      </a:r>
                      <a:endParaRPr lang="en-US" altLang="en-US" sz="900" dirty="0"/>
                    </a:p>
                    <a:p>
                      <a:pPr marL="66040" indent="1905" algn="l" rtl="0" eaLnBrk="0">
                        <a:lnSpc>
                          <a:spcPct val="146000"/>
                        </a:lnSpc>
                        <a:spcBef>
                          <a:spcPts val="40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感应式充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快速充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336550" indent="-177800" algn="l" rtl="0" eaLnBrk="0">
                        <a:lnSpc>
                          <a:spcPct val="95000"/>
                        </a:lnSpc>
                      </a:pPr>
                      <a:r>
                        <a:rPr sz="12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高密度风冷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异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步电动机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300" dirty="0"/>
                    </a:p>
                    <a:p>
                      <a:pPr marL="335280" indent="-176530" algn="l" rtl="0" eaLnBrk="0">
                        <a:lnSpc>
                          <a:spcPct val="91000"/>
                        </a:lnSpc>
                        <a:spcBef>
                          <a:spcPts val="0"/>
                        </a:spcBef>
                      </a:pPr>
                      <a:r>
                        <a:rPr sz="12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轮毂式集成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3000"/>
                        </a:lnSpc>
                      </a:pPr>
                      <a:endParaRPr lang="en-US" altLang="en-US" sz="1000" dirty="0"/>
                    </a:p>
                    <a:p>
                      <a:pPr marL="266065" indent="-171450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通过信号叠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加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进行通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信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273685" indent="-17843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WiFi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连接，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于远程监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控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3523" name="textbox 3523"/>
          <p:cNvSpPr/>
          <p:nvPr/>
        </p:nvSpPr>
        <p:spPr>
          <a:xfrm>
            <a:off x="0" y="6300216"/>
            <a:ext cx="8961119" cy="425450"/>
          </a:xfrm>
          <a:prstGeom prst="rect">
            <a:avLst/>
          </a:prstGeom>
          <a:solidFill>
            <a:srgbClr val="C7DF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3000"/>
              </a:lnSpc>
            </a:pPr>
            <a:endParaRPr lang="en-US" altLang="en-US" sz="900" dirty="0"/>
          </a:p>
          <a:p>
            <a:pPr marL="121285" algn="l" rtl="0" eaLnBrk="0">
              <a:lnSpc>
                <a:spcPct val="85000"/>
              </a:lnSpc>
              <a:spcBef>
                <a:spcPts val="0"/>
              </a:spcBef>
            </a:pP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资料来源：乙方机械客户实例。伪装的乙方机械客户实例；乙方；互联网图片。                                                                       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30</a:t>
            </a:r>
            <a:endParaRPr lang="en-US" altLang="en-US" sz="900" dirty="0"/>
          </a:p>
        </p:txBody>
      </p:sp>
      <p:sp>
        <p:nvSpPr>
          <p:cNvPr id="3524" name="textbox 3524"/>
          <p:cNvSpPr/>
          <p:nvPr/>
        </p:nvSpPr>
        <p:spPr>
          <a:xfrm>
            <a:off x="471035" y="255327"/>
            <a:ext cx="3314065" cy="595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示例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趋势景观图所有影响因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素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对于产品系统和单个部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件</a:t>
            </a:r>
            <a:endParaRPr lang="en-US" altLang="en-US" sz="1800" dirty="0"/>
          </a:p>
        </p:txBody>
      </p:sp>
      <p:pic>
        <p:nvPicPr>
          <p:cNvPr id="3525" name="picture 352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7699247" y="992123"/>
            <a:ext cx="856488" cy="595884"/>
          </a:xfrm>
          <a:prstGeom prst="rect">
            <a:avLst/>
          </a:prstGeom>
        </p:spPr>
      </p:pic>
      <p:pic>
        <p:nvPicPr>
          <p:cNvPr id="3526" name="picture 35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958596" y="1054608"/>
            <a:ext cx="917447" cy="470915"/>
          </a:xfrm>
          <a:prstGeom prst="rect">
            <a:avLst/>
          </a:prstGeom>
        </p:spPr>
      </p:pic>
      <p:pic>
        <p:nvPicPr>
          <p:cNvPr id="3527" name="picture 35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6635496" y="1028700"/>
            <a:ext cx="746759" cy="522732"/>
          </a:xfrm>
          <a:prstGeom prst="rect">
            <a:avLst/>
          </a:prstGeom>
        </p:spPr>
      </p:pic>
      <p:pic>
        <p:nvPicPr>
          <p:cNvPr id="3528" name="picture 35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4483608" y="989076"/>
            <a:ext cx="577596" cy="601979"/>
          </a:xfrm>
          <a:prstGeom prst="rect">
            <a:avLst/>
          </a:prstGeom>
        </p:spPr>
      </p:pic>
      <p:pic>
        <p:nvPicPr>
          <p:cNvPr id="3529" name="picture 352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2223516" y="1021080"/>
            <a:ext cx="624839" cy="536447"/>
          </a:xfrm>
          <a:prstGeom prst="rect">
            <a:avLst/>
          </a:prstGeom>
        </p:spPr>
      </p:pic>
      <p:pic>
        <p:nvPicPr>
          <p:cNvPr id="3530" name="picture 35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5623559" y="1011936"/>
            <a:ext cx="534923" cy="554735"/>
          </a:xfrm>
          <a:prstGeom prst="rect">
            <a:avLst/>
          </a:prstGeom>
        </p:spPr>
      </p:pic>
      <p:pic>
        <p:nvPicPr>
          <p:cNvPr id="3531" name="picture 353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3381755" y="1018032"/>
            <a:ext cx="544067" cy="544067"/>
          </a:xfrm>
          <a:prstGeom prst="rect">
            <a:avLst/>
          </a:prstGeom>
        </p:spPr>
      </p:pic>
      <p:grpSp>
        <p:nvGrpSpPr>
          <p:cNvPr id="640" name="group 640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3535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36" name="textbox 3536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826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G</a:t>
              </a:r>
              <a:endParaRPr lang="en-US" altLang="en-US" sz="1800" dirty="0"/>
            </a:p>
          </p:txBody>
        </p:sp>
      </p:grpSp>
      <p:sp>
        <p:nvSpPr>
          <p:cNvPr id="3537" name="path"/>
          <p:cNvSpPr/>
          <p:nvPr/>
        </p:nvSpPr>
        <p:spPr>
          <a:xfrm>
            <a:off x="888491" y="1811845"/>
            <a:ext cx="7769225" cy="9525"/>
          </a:xfrm>
          <a:custGeom>
            <a:avLst/>
            <a:gdLst/>
            <a:ahLst/>
            <a:cxnLst/>
            <a:rect l="0" t="0" r="0" b="0"/>
            <a:pathLst>
              <a:path w="12235" h="15">
                <a:moveTo>
                  <a:pt x="0" y="7"/>
                </a:moveTo>
                <a:lnTo>
                  <a:pt x="1667" y="7"/>
                </a:lnTo>
                <a:moveTo>
                  <a:pt x="1759" y="7"/>
                </a:moveTo>
                <a:lnTo>
                  <a:pt x="3427" y="7"/>
                </a:lnTo>
                <a:moveTo>
                  <a:pt x="3520" y="7"/>
                </a:moveTo>
                <a:lnTo>
                  <a:pt x="5188" y="7"/>
                </a:lnTo>
                <a:moveTo>
                  <a:pt x="5282" y="7"/>
                </a:moveTo>
                <a:lnTo>
                  <a:pt x="6950" y="7"/>
                </a:lnTo>
                <a:moveTo>
                  <a:pt x="7044" y="7"/>
                </a:moveTo>
                <a:lnTo>
                  <a:pt x="8711" y="7"/>
                </a:lnTo>
                <a:moveTo>
                  <a:pt x="8805" y="7"/>
                </a:moveTo>
                <a:lnTo>
                  <a:pt x="10473" y="7"/>
                </a:lnTo>
                <a:moveTo>
                  <a:pt x="10567" y="7"/>
                </a:moveTo>
                <a:lnTo>
                  <a:pt x="12235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" name="group 642"/>
          <p:cNvGrpSpPr/>
          <p:nvPr/>
        </p:nvGrpSpPr>
        <p:grpSpPr>
          <a:xfrm rot="21600000">
            <a:off x="3559987" y="1464357"/>
            <a:ext cx="5046170" cy="532289"/>
            <a:chOff x="0" y="0"/>
            <a:chExt cx="5046170" cy="532289"/>
          </a:xfrm>
        </p:grpSpPr>
        <p:sp>
          <p:nvSpPr>
            <p:cNvPr id="3542" name="path"/>
            <p:cNvSpPr/>
            <p:nvPr/>
          </p:nvSpPr>
          <p:spPr>
            <a:xfrm>
              <a:off x="4456252" y="1730"/>
              <a:ext cx="585216" cy="528828"/>
            </a:xfrm>
            <a:custGeom>
              <a:avLst/>
              <a:gdLst/>
              <a:ahLst/>
              <a:cxnLst/>
              <a:rect l="0" t="0" r="0" b="0"/>
              <a:pathLst>
                <a:path w="921" h="832">
                  <a:moveTo>
                    <a:pt x="0" y="814"/>
                  </a:moveTo>
                  <a:lnTo>
                    <a:pt x="75" y="0"/>
                  </a:lnTo>
                  <a:lnTo>
                    <a:pt x="787" y="0"/>
                  </a:lnTo>
                  <a:lnTo>
                    <a:pt x="921" y="832"/>
                  </a:lnTo>
                  <a:lnTo>
                    <a:pt x="0" y="814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43" name="path"/>
            <p:cNvSpPr/>
            <p:nvPr/>
          </p:nvSpPr>
          <p:spPr>
            <a:xfrm>
              <a:off x="4451510" y="973"/>
              <a:ext cx="594660" cy="530341"/>
            </a:xfrm>
            <a:custGeom>
              <a:avLst/>
              <a:gdLst/>
              <a:ahLst/>
              <a:cxnLst/>
              <a:rect l="0" t="0" r="0" b="0"/>
              <a:pathLst>
                <a:path w="936" h="835">
                  <a:moveTo>
                    <a:pt x="7" y="815"/>
                  </a:moveTo>
                  <a:lnTo>
                    <a:pt x="82" y="1"/>
                  </a:lnTo>
                  <a:moveTo>
                    <a:pt x="795" y="1"/>
                  </a:moveTo>
                  <a:lnTo>
                    <a:pt x="929" y="833"/>
                  </a:lnTo>
                </a:path>
              </a:pathLst>
            </a:custGeom>
            <a:noFill/>
            <a:ln w="952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44" name="path"/>
            <p:cNvSpPr/>
            <p:nvPr/>
          </p:nvSpPr>
          <p:spPr>
            <a:xfrm>
              <a:off x="4648" y="1730"/>
              <a:ext cx="1418844" cy="528828"/>
            </a:xfrm>
            <a:custGeom>
              <a:avLst/>
              <a:gdLst/>
              <a:ahLst/>
              <a:cxnLst/>
              <a:rect l="0" t="0" r="0" b="0"/>
              <a:pathLst>
                <a:path w="2234" h="832">
                  <a:moveTo>
                    <a:pt x="0" y="814"/>
                  </a:moveTo>
                  <a:lnTo>
                    <a:pt x="181" y="0"/>
                  </a:lnTo>
                  <a:lnTo>
                    <a:pt x="1909" y="0"/>
                  </a:lnTo>
                  <a:lnTo>
                    <a:pt x="2234" y="832"/>
                  </a:lnTo>
                  <a:lnTo>
                    <a:pt x="0" y="814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45" name="path"/>
            <p:cNvSpPr/>
            <p:nvPr/>
          </p:nvSpPr>
          <p:spPr>
            <a:xfrm>
              <a:off x="0" y="0"/>
              <a:ext cx="1427929" cy="532289"/>
            </a:xfrm>
            <a:custGeom>
              <a:avLst/>
              <a:gdLst/>
              <a:ahLst/>
              <a:cxnLst/>
              <a:rect l="0" t="0" r="0" b="0"/>
              <a:pathLst>
                <a:path w="2248" h="838">
                  <a:moveTo>
                    <a:pt x="7" y="816"/>
                  </a:moveTo>
                  <a:lnTo>
                    <a:pt x="189" y="2"/>
                  </a:lnTo>
                  <a:moveTo>
                    <a:pt x="1916" y="2"/>
                  </a:moveTo>
                  <a:lnTo>
                    <a:pt x="2241" y="835"/>
                  </a:lnTo>
                </a:path>
              </a:pathLst>
            </a:custGeom>
            <a:noFill/>
            <a:ln w="952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46" name="path"/>
            <p:cNvSpPr/>
            <p:nvPr/>
          </p:nvSpPr>
          <p:spPr>
            <a:xfrm>
              <a:off x="2971876" y="1730"/>
              <a:ext cx="1418843" cy="528828"/>
            </a:xfrm>
            <a:custGeom>
              <a:avLst/>
              <a:gdLst/>
              <a:ahLst/>
              <a:cxnLst/>
              <a:rect l="0" t="0" r="0" b="0"/>
              <a:pathLst>
                <a:path w="2234" h="832">
                  <a:moveTo>
                    <a:pt x="0" y="814"/>
                  </a:moveTo>
                  <a:lnTo>
                    <a:pt x="181" y="0"/>
                  </a:lnTo>
                  <a:lnTo>
                    <a:pt x="1909" y="0"/>
                  </a:lnTo>
                  <a:lnTo>
                    <a:pt x="2234" y="832"/>
                  </a:lnTo>
                  <a:lnTo>
                    <a:pt x="0" y="814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47" name="path"/>
            <p:cNvSpPr/>
            <p:nvPr/>
          </p:nvSpPr>
          <p:spPr>
            <a:xfrm>
              <a:off x="2967228" y="0"/>
              <a:ext cx="1427928" cy="532289"/>
            </a:xfrm>
            <a:custGeom>
              <a:avLst/>
              <a:gdLst/>
              <a:ahLst/>
              <a:cxnLst/>
              <a:rect l="0" t="0" r="0" b="0"/>
              <a:pathLst>
                <a:path w="2248" h="838">
                  <a:moveTo>
                    <a:pt x="7" y="816"/>
                  </a:moveTo>
                  <a:lnTo>
                    <a:pt x="189" y="2"/>
                  </a:lnTo>
                  <a:moveTo>
                    <a:pt x="1916" y="2"/>
                  </a:moveTo>
                  <a:lnTo>
                    <a:pt x="2241" y="835"/>
                  </a:lnTo>
                </a:path>
              </a:pathLst>
            </a:custGeom>
            <a:noFill/>
            <a:ln w="952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48" name="path"/>
            <p:cNvSpPr/>
            <p:nvPr/>
          </p:nvSpPr>
          <p:spPr>
            <a:xfrm>
              <a:off x="1489024" y="1730"/>
              <a:ext cx="1418844" cy="528828"/>
            </a:xfrm>
            <a:custGeom>
              <a:avLst/>
              <a:gdLst/>
              <a:ahLst/>
              <a:cxnLst/>
              <a:rect l="0" t="0" r="0" b="0"/>
              <a:pathLst>
                <a:path w="2234" h="832">
                  <a:moveTo>
                    <a:pt x="0" y="814"/>
                  </a:moveTo>
                  <a:lnTo>
                    <a:pt x="181" y="0"/>
                  </a:lnTo>
                  <a:lnTo>
                    <a:pt x="1909" y="0"/>
                  </a:lnTo>
                  <a:lnTo>
                    <a:pt x="2234" y="832"/>
                  </a:lnTo>
                  <a:lnTo>
                    <a:pt x="0" y="814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49" name="path"/>
            <p:cNvSpPr/>
            <p:nvPr/>
          </p:nvSpPr>
          <p:spPr>
            <a:xfrm>
              <a:off x="1484376" y="0"/>
              <a:ext cx="1427929" cy="532289"/>
            </a:xfrm>
            <a:custGeom>
              <a:avLst/>
              <a:gdLst/>
              <a:ahLst/>
              <a:cxnLst/>
              <a:rect l="0" t="0" r="0" b="0"/>
              <a:pathLst>
                <a:path w="2248" h="838">
                  <a:moveTo>
                    <a:pt x="7" y="816"/>
                  </a:moveTo>
                  <a:lnTo>
                    <a:pt x="189" y="2"/>
                  </a:lnTo>
                  <a:moveTo>
                    <a:pt x="1916" y="2"/>
                  </a:moveTo>
                  <a:lnTo>
                    <a:pt x="2241" y="835"/>
                  </a:lnTo>
                </a:path>
              </a:pathLst>
            </a:custGeom>
            <a:noFill/>
            <a:ln w="952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3550" name="table 3550"/>
          <p:cNvGraphicFramePr>
            <a:graphicFrameLocks noGrp="1"/>
          </p:cNvGraphicFramePr>
          <p:nvPr/>
        </p:nvGraphicFramePr>
        <p:xfrm>
          <a:off x="110109" y="923925"/>
          <a:ext cx="8637270" cy="5279389"/>
        </p:xfrm>
        <a:graphic>
          <a:graphicData uri="http://schemas.openxmlformats.org/drawingml/2006/table">
            <a:tbl>
              <a:tblPr/>
              <a:tblGrid>
                <a:gridCol w="1390650"/>
                <a:gridCol w="264794"/>
                <a:gridCol w="1052830"/>
                <a:gridCol w="2219960"/>
                <a:gridCol w="504190"/>
                <a:gridCol w="3204845"/>
              </a:tblGrid>
              <a:tr h="1183005"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600" dirty="0"/>
                    </a:p>
                    <a:p>
                      <a:pPr marL="9652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17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按趋势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析</a:t>
                      </a:r>
                      <a:endParaRPr lang="en-US" altLang="en-US" sz="1400" dirty="0"/>
                    </a:p>
                    <a:p>
                      <a:pPr marL="280670" indent="-184150" algn="l" rtl="0" eaLnBrk="0">
                        <a:lnSpc>
                          <a:spcPct val="89000"/>
                        </a:lnSpc>
                        <a:spcBef>
                          <a:spcPts val="380"/>
                        </a:spcBef>
                      </a:pPr>
                      <a:r>
                        <a:rPr sz="17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收集受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影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响的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</a:t>
                      </a:r>
                      <a:endParaRPr lang="en-US" altLang="en-US" sz="1400" dirty="0"/>
                    </a:p>
                    <a:p>
                      <a:pPr marL="276860" indent="-180340" algn="l" rtl="0" eaLnBrk="0">
                        <a:lnSpc>
                          <a:spcPct val="95000"/>
                        </a:lnSpc>
                        <a:spcBef>
                          <a:spcPts val="33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确定在开发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过 程中应考虑的 </a:t>
                      </a:r>
                      <a:r>
                        <a:rPr sz="1400" spc="-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对策或方面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使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系统不受未 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来影响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1967230" algn="l" rtl="0" eaLnBrk="0">
                        <a:lnSpc>
                          <a:spcPct val="98000"/>
                        </a:lnSpc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可回收性</a:t>
                      </a:r>
                      <a:r>
                        <a:rPr sz="14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</a:t>
                      </a:r>
                      <a:r>
                        <a:rPr sz="1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重量轻</a:t>
                      </a:r>
                      <a:r>
                        <a:rPr sz="1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自动驾驶</a:t>
                      </a:r>
                      <a:r>
                        <a:rPr sz="1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</a:t>
                      </a:r>
                      <a:r>
                        <a:rPr sz="1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311150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600" dirty="0"/>
                    </a:p>
                    <a:p>
                      <a:pPr marL="152400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-2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受影响的</a:t>
                      </a: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600" dirty="0"/>
                    </a:p>
                    <a:p>
                      <a:pPr marL="81280" algn="l" rtl="0" eaLnBrk="0">
                        <a:lnSpc>
                          <a:spcPct val="92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怎么做才能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让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它面向未来？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marL="85725" algn="l" rtl="0" eaLnBrk="0">
                        <a:lnSpc>
                          <a:spcPct val="84000"/>
                        </a:lnSpc>
                        <a:spcBef>
                          <a:spcPts val="510"/>
                        </a:spcBef>
                      </a:pPr>
                      <a:r>
                        <a:rPr sz="1700" spc="-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确保照明灯具的热传导，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避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免过热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700" dirty="0"/>
                    </a:p>
                    <a:p>
                      <a:pPr marL="274955" algn="l" rtl="0" eaLnBrk="0">
                        <a:lnSpc>
                          <a:spcPts val="390"/>
                        </a:lnSpc>
                        <a:spcBef>
                          <a:spcPts val="5"/>
                        </a:spcBef>
                      </a:pPr>
                      <a:r>
                        <a:rPr sz="3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85234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000" dirty="0"/>
                    </a:p>
                    <a:p>
                      <a:pPr marL="84455" algn="l" rtl="0" eaLnBrk="0">
                        <a:lnSpc>
                          <a:spcPct val="83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高密度风冷异步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电动机</a:t>
                      </a:r>
                      <a:endParaRPr lang="en-US" altLang="en-US" sz="1400" dirty="0"/>
                    </a:p>
                    <a:p>
                      <a:pPr marL="273685" algn="l" rtl="0" eaLnBrk="0">
                        <a:lnSpc>
                          <a:spcPts val="390"/>
                        </a:lnSpc>
                        <a:spcBef>
                          <a:spcPts val="940"/>
                        </a:spcBef>
                      </a:pPr>
                      <a:r>
                        <a:rPr sz="3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300" dirty="0"/>
                    </a:p>
                    <a:p>
                      <a:pPr marL="84455" algn="l" rtl="0" eaLnBrk="0">
                        <a:lnSpc>
                          <a:spcPct val="84000"/>
                        </a:lnSpc>
                        <a:spcBef>
                          <a:spcPts val="73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轮毂式集成电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marL="84455" algn="l" rtl="0" eaLnBrk="0">
                        <a:lnSpc>
                          <a:spcPct val="84000"/>
                        </a:lnSpc>
                        <a:spcBef>
                          <a:spcPts val="515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高密度电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池</a:t>
                      </a:r>
                      <a:endParaRPr lang="en-US" altLang="en-US" sz="1400" dirty="0"/>
                    </a:p>
                    <a:p>
                      <a:pPr marL="84455" algn="l" rtl="0" eaLnBrk="0">
                        <a:lnSpc>
                          <a:spcPct val="84000"/>
                        </a:lnSpc>
                        <a:spcBef>
                          <a:spcPts val="36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锂离子技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endParaRPr lang="en-US" altLang="en-US" sz="1400" dirty="0"/>
                    </a:p>
                    <a:p>
                      <a:pPr marL="84455" algn="l" rtl="0" eaLnBrk="0">
                        <a:lnSpc>
                          <a:spcPct val="84000"/>
                        </a:lnSpc>
                        <a:spcBef>
                          <a:spcPts val="360"/>
                        </a:spcBef>
                      </a:pPr>
                      <a:r>
                        <a:rPr sz="17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休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养</a:t>
                      </a:r>
                      <a:endParaRPr lang="en-US" altLang="en-US" sz="1400" dirty="0"/>
                    </a:p>
                    <a:p>
                      <a:pPr marL="84455" algn="l" rtl="0" eaLnBrk="0">
                        <a:lnSpc>
                          <a:spcPct val="84000"/>
                        </a:lnSpc>
                        <a:spcBef>
                          <a:spcPts val="385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感应式充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endParaRPr lang="en-US" altLang="en-US" sz="1400" dirty="0"/>
                    </a:p>
                    <a:p>
                      <a:pPr marL="84455" algn="l" rtl="0" eaLnBrk="0">
                        <a:lnSpc>
                          <a:spcPct val="84000"/>
                        </a:lnSpc>
                        <a:spcBef>
                          <a:spcPts val="360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快速充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400" dirty="0"/>
                    </a:p>
                    <a:p>
                      <a:pPr marL="8445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17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照明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551" name="table 3551"/>
          <p:cNvGraphicFramePr>
            <a:graphicFrameLocks noGrp="1"/>
          </p:cNvGraphicFramePr>
          <p:nvPr/>
        </p:nvGraphicFramePr>
        <p:xfrm>
          <a:off x="5611367" y="2413825"/>
          <a:ext cx="2988945" cy="2966085"/>
        </p:xfrm>
        <a:graphic>
          <a:graphicData uri="http://schemas.openxmlformats.org/drawingml/2006/table">
            <a:tbl>
              <a:tblPr/>
              <a:tblGrid>
                <a:gridCol w="2988945"/>
              </a:tblGrid>
              <a:tr h="12985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4000"/>
                        </a:lnSpc>
                      </a:pPr>
                      <a:endParaRPr lang="en-US" altLang="en-US" sz="1000" dirty="0"/>
                    </a:p>
                    <a:p>
                      <a:pPr marL="196850" indent="-180340" algn="l" rtl="0" eaLnBrk="0">
                        <a:lnSpc>
                          <a:spcPct val="90000"/>
                        </a:lnSpc>
                        <a:spcBef>
                          <a:spcPts val="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在接口设计上预见了新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的控制设计  </a:t>
                      </a:r>
                      <a:r>
                        <a:rPr sz="14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和连接器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16510" algn="l" rtl="0" eaLnBrk="0">
                        <a:lnSpc>
                          <a:spcPct val="84000"/>
                        </a:lnSpc>
                        <a:spcBef>
                          <a:spcPts val="430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允许更多的包装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空间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75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000" dirty="0"/>
                    </a:p>
                    <a:p>
                      <a:pPr marL="16510" algn="l" rtl="0" eaLnBrk="0">
                        <a:lnSpc>
                          <a:spcPct val="83000"/>
                        </a:lnSpc>
                        <a:spcBef>
                          <a:spcPts val="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确保电池冷却能力的缓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冲</a:t>
                      </a:r>
                      <a:endParaRPr lang="en-US" altLang="en-US" sz="1400" dirty="0"/>
                    </a:p>
                    <a:p>
                      <a:pPr marL="221615" indent="-205105" algn="l" rtl="0" eaLnBrk="0">
                        <a:lnSpc>
                          <a:spcPct val="89000"/>
                        </a:lnSpc>
                        <a:spcBef>
                          <a:spcPts val="380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留出包装空间，以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容纳额外的组件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，例如充电用的组件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52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53" name="textbox 3553"/>
          <p:cNvSpPr/>
          <p:nvPr/>
        </p:nvSpPr>
        <p:spPr>
          <a:xfrm>
            <a:off x="1764791" y="932688"/>
            <a:ext cx="6972300" cy="387350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4000"/>
              </a:lnSpc>
            </a:pPr>
            <a:endParaRPr lang="en-US" altLang="en-US" sz="600" dirty="0"/>
          </a:p>
          <a:p>
            <a:pPr marL="78105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趋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势分析</a:t>
            </a:r>
            <a:endParaRPr lang="en-US" altLang="en-US" sz="1400" dirty="0"/>
          </a:p>
        </p:txBody>
      </p:sp>
      <p:sp>
        <p:nvSpPr>
          <p:cNvPr id="3554" name="textbox 3554"/>
          <p:cNvSpPr/>
          <p:nvPr/>
        </p:nvSpPr>
        <p:spPr>
          <a:xfrm>
            <a:off x="470554" y="255327"/>
            <a:ext cx="3555365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趋势影响分析确定了关键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模块和组件，并提出设计要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求</a:t>
            </a:r>
            <a:endParaRPr lang="en-US" altLang="en-US" sz="1800" dirty="0"/>
          </a:p>
        </p:txBody>
      </p:sp>
      <p:sp>
        <p:nvSpPr>
          <p:cNvPr id="3555" name="textbox 3555"/>
          <p:cNvSpPr/>
          <p:nvPr/>
        </p:nvSpPr>
        <p:spPr>
          <a:xfrm>
            <a:off x="1886711" y="3901440"/>
            <a:ext cx="848994" cy="130238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3000"/>
              </a:lnSpc>
            </a:pPr>
            <a:endParaRPr lang="en-US" altLang="en-US" sz="1000" dirty="0"/>
          </a:p>
          <a:p>
            <a:pPr algn="l" rtl="0" eaLnBrk="0">
              <a:lnSpc>
                <a:spcPct val="123000"/>
              </a:lnSpc>
            </a:pPr>
            <a:endParaRPr lang="en-US" altLang="en-US" sz="1000" dirty="0"/>
          </a:p>
          <a:p>
            <a:pPr algn="l" rtl="0" eaLnBrk="0">
              <a:lnSpc>
                <a:spcPct val="123000"/>
              </a:lnSpc>
            </a:pPr>
            <a:endParaRPr lang="en-US" altLang="en-US" sz="1000" dirty="0"/>
          </a:p>
          <a:p>
            <a:pPr algn="l" rtl="0" eaLnBrk="0">
              <a:lnSpc>
                <a:spcPct val="8000"/>
              </a:lnSpc>
            </a:pPr>
            <a:endParaRPr lang="en-US" altLang="en-US" sz="100" dirty="0"/>
          </a:p>
          <a:p>
            <a:pPr marL="76835" algn="l" rtl="0" eaLnBrk="0">
              <a:lnSpc>
                <a:spcPct val="98000"/>
              </a:lnSpc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蓄电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池</a:t>
            </a:r>
            <a:endParaRPr lang="en-US" altLang="en-US" sz="1400" dirty="0"/>
          </a:p>
        </p:txBody>
      </p:sp>
      <p:grpSp>
        <p:nvGrpSpPr>
          <p:cNvPr id="644" name="group 644"/>
          <p:cNvGrpSpPr/>
          <p:nvPr/>
        </p:nvGrpSpPr>
        <p:grpSpPr>
          <a:xfrm rot="21600000">
            <a:off x="1895665" y="1461325"/>
            <a:ext cx="1609725" cy="538353"/>
            <a:chOff x="0" y="0"/>
            <a:chExt cx="1609725" cy="538353"/>
          </a:xfrm>
        </p:grpSpPr>
        <p:sp>
          <p:nvSpPr>
            <p:cNvPr id="3556" name="path"/>
            <p:cNvSpPr/>
            <p:nvPr/>
          </p:nvSpPr>
          <p:spPr>
            <a:xfrm>
              <a:off x="4762" y="4762"/>
              <a:ext cx="1600200" cy="528828"/>
            </a:xfrm>
            <a:custGeom>
              <a:avLst/>
              <a:gdLst/>
              <a:ahLst/>
              <a:cxnLst/>
              <a:rect l="0" t="0" r="0" b="0"/>
              <a:pathLst>
                <a:path w="2520" h="832">
                  <a:moveTo>
                    <a:pt x="0" y="812"/>
                  </a:moveTo>
                  <a:cubicBezTo>
                    <a:pt x="1" y="538"/>
                    <a:pt x="7" y="274"/>
                    <a:pt x="9" y="0"/>
                  </a:cubicBezTo>
                  <a:lnTo>
                    <a:pt x="1911" y="5"/>
                  </a:lnTo>
                  <a:lnTo>
                    <a:pt x="2520" y="832"/>
                  </a:lnTo>
                  <a:lnTo>
                    <a:pt x="0" y="812"/>
                  </a:lnTo>
                  <a:close/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57" name="path"/>
            <p:cNvSpPr/>
            <p:nvPr/>
          </p:nvSpPr>
          <p:spPr>
            <a:xfrm>
              <a:off x="0" y="0"/>
              <a:ext cx="1609725" cy="538353"/>
            </a:xfrm>
            <a:custGeom>
              <a:avLst/>
              <a:gdLst/>
              <a:ahLst/>
              <a:cxnLst/>
              <a:rect l="0" t="0" r="0" b="0"/>
              <a:pathLst>
                <a:path w="2535" h="847">
                  <a:moveTo>
                    <a:pt x="7" y="820"/>
                  </a:moveTo>
                  <a:cubicBezTo>
                    <a:pt x="9" y="545"/>
                    <a:pt x="15" y="282"/>
                    <a:pt x="17" y="7"/>
                  </a:cubicBezTo>
                  <a:lnTo>
                    <a:pt x="1919" y="12"/>
                  </a:lnTo>
                  <a:lnTo>
                    <a:pt x="2527" y="840"/>
                  </a:lnTo>
                  <a:lnTo>
                    <a:pt x="7" y="820"/>
                  </a:lnTo>
                  <a:close/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558" name="textbox 3558"/>
          <p:cNvSpPr/>
          <p:nvPr/>
        </p:nvSpPr>
        <p:spPr>
          <a:xfrm>
            <a:off x="1900427" y="2609088"/>
            <a:ext cx="850900" cy="93154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3000"/>
              </a:lnSpc>
            </a:pPr>
            <a:endParaRPr lang="en-US" altLang="en-US" sz="1000" dirty="0"/>
          </a:p>
          <a:p>
            <a:pPr algn="l" rtl="0" eaLnBrk="0">
              <a:lnSpc>
                <a:spcPct val="124000"/>
              </a:lnSpc>
            </a:pPr>
            <a:endParaRPr lang="en-US" altLang="en-US" sz="1000" dirty="0"/>
          </a:p>
          <a:p>
            <a:pPr marL="83820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-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电机</a:t>
            </a:r>
            <a:endParaRPr lang="en-US" altLang="en-US" sz="1400" dirty="0"/>
          </a:p>
        </p:txBody>
      </p:sp>
      <p:sp>
        <p:nvSpPr>
          <p:cNvPr id="3559" name="textbox 3559"/>
          <p:cNvSpPr/>
          <p:nvPr/>
        </p:nvSpPr>
        <p:spPr>
          <a:xfrm>
            <a:off x="1886711" y="5564123"/>
            <a:ext cx="848994" cy="45085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0000"/>
              </a:lnSpc>
            </a:pPr>
            <a:endParaRPr lang="en-US" altLang="en-US" sz="900" dirty="0"/>
          </a:p>
          <a:p>
            <a:pPr marL="74295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灯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光</a:t>
            </a:r>
            <a:endParaRPr lang="en-US" altLang="en-US" sz="1400" dirty="0"/>
          </a:p>
        </p:txBody>
      </p:sp>
      <p:grpSp>
        <p:nvGrpSpPr>
          <p:cNvPr id="646" name="group 646"/>
          <p:cNvGrpSpPr/>
          <p:nvPr/>
        </p:nvGrpSpPr>
        <p:grpSpPr>
          <a:xfrm rot="21600000">
            <a:off x="5265229" y="2609088"/>
            <a:ext cx="105536" cy="3386340"/>
            <a:chOff x="0" y="0"/>
            <a:chExt cx="105536" cy="3386340"/>
          </a:xfrm>
        </p:grpSpPr>
        <p:sp>
          <p:nvSpPr>
            <p:cNvPr id="3560" name="path"/>
            <p:cNvSpPr/>
            <p:nvPr/>
          </p:nvSpPr>
          <p:spPr>
            <a:xfrm>
              <a:off x="54864" y="0"/>
              <a:ext cx="9525" cy="3386340"/>
            </a:xfrm>
            <a:custGeom>
              <a:avLst/>
              <a:gdLst/>
              <a:ahLst/>
              <a:cxnLst/>
              <a:rect l="0" t="0" r="0" b="0"/>
              <a:pathLst>
                <a:path w="15" h="5332">
                  <a:moveTo>
                    <a:pt x="7" y="0"/>
                  </a:moveTo>
                  <a:lnTo>
                    <a:pt x="7" y="5332"/>
                  </a:lnTo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61" name="path"/>
            <p:cNvSpPr/>
            <p:nvPr/>
          </p:nvSpPr>
          <p:spPr>
            <a:xfrm>
              <a:off x="0" y="1517713"/>
              <a:ext cx="105536" cy="350901"/>
            </a:xfrm>
            <a:custGeom>
              <a:avLst/>
              <a:gdLst/>
              <a:ahLst/>
              <a:cxnLst/>
              <a:rect l="0" t="0" r="0" b="0"/>
              <a:pathLst>
                <a:path w="166" h="552">
                  <a:moveTo>
                    <a:pt x="7" y="545"/>
                  </a:moveTo>
                  <a:lnTo>
                    <a:pt x="158" y="545"/>
                  </a:lnTo>
                  <a:lnTo>
                    <a:pt x="158" y="7"/>
                  </a:lnTo>
                  <a:lnTo>
                    <a:pt x="7" y="7"/>
                  </a:lnTo>
                  <a:lnTo>
                    <a:pt x="7" y="545"/>
                  </a:lnTo>
                  <a:close/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563" name="textbox 3563"/>
          <p:cNvSpPr/>
          <p:nvPr/>
        </p:nvSpPr>
        <p:spPr>
          <a:xfrm>
            <a:off x="115352" y="6438896"/>
            <a:ext cx="1390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来源：客户案例；乙方。</a:t>
            </a:r>
            <a:endParaRPr lang="en-US" altLang="en-US" sz="900" dirty="0"/>
          </a:p>
        </p:txBody>
      </p:sp>
      <p:grpSp>
        <p:nvGrpSpPr>
          <p:cNvPr id="648" name="group 648"/>
          <p:cNvGrpSpPr/>
          <p:nvPr/>
        </p:nvGrpSpPr>
        <p:grpSpPr>
          <a:xfrm rot="21600000">
            <a:off x="1901189" y="1978342"/>
            <a:ext cx="6700362" cy="26860"/>
            <a:chOff x="0" y="0"/>
            <a:chExt cx="6700362" cy="26860"/>
          </a:xfrm>
        </p:grpSpPr>
        <p:sp>
          <p:nvSpPr>
            <p:cNvPr id="3564" name="path"/>
            <p:cNvSpPr/>
            <p:nvPr/>
          </p:nvSpPr>
          <p:spPr>
            <a:xfrm>
              <a:off x="1663406" y="0"/>
              <a:ext cx="5036956" cy="21335"/>
            </a:xfrm>
            <a:custGeom>
              <a:avLst/>
              <a:gdLst/>
              <a:ahLst/>
              <a:cxnLst/>
              <a:rect l="0" t="0" r="0" b="0"/>
              <a:pathLst>
                <a:path w="7932" h="33">
                  <a:moveTo>
                    <a:pt x="7932" y="26"/>
                  </a:moveTo>
                  <a:lnTo>
                    <a:pt x="7010" y="7"/>
                  </a:lnTo>
                  <a:close/>
                  <a:moveTo>
                    <a:pt x="2234" y="26"/>
                  </a:moveTo>
                  <a:lnTo>
                    <a:pt x="0" y="7"/>
                  </a:lnTo>
                  <a:close/>
                  <a:moveTo>
                    <a:pt x="6907" y="26"/>
                  </a:moveTo>
                  <a:lnTo>
                    <a:pt x="4672" y="7"/>
                  </a:lnTo>
                  <a:close/>
                  <a:moveTo>
                    <a:pt x="4572" y="26"/>
                  </a:moveTo>
                  <a:lnTo>
                    <a:pt x="2337" y="7"/>
                  </a:lnTo>
                  <a:close/>
                </a:path>
              </a:pathLst>
            </a:custGeom>
            <a:noFill/>
            <a:ln w="952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65" name="path"/>
            <p:cNvSpPr/>
            <p:nvPr/>
          </p:nvSpPr>
          <p:spPr>
            <a:xfrm>
              <a:off x="0" y="7810"/>
              <a:ext cx="6700011" cy="19050"/>
            </a:xfrm>
            <a:custGeom>
              <a:avLst/>
              <a:gdLst/>
              <a:ahLst/>
              <a:cxnLst/>
              <a:rect l="0" t="0" r="0" b="0"/>
              <a:pathLst>
                <a:path w="10551" h="30">
                  <a:moveTo>
                    <a:pt x="0" y="15"/>
                  </a:moveTo>
                  <a:lnTo>
                    <a:pt x="10551" y="15"/>
                  </a:lnTo>
                </a:path>
              </a:pathLst>
            </a:custGeom>
            <a:noFill/>
            <a:ln w="1905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567" name="textbox 3567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3568" name="textbox 3568"/>
          <p:cNvSpPr/>
          <p:nvPr/>
        </p:nvSpPr>
        <p:spPr>
          <a:xfrm>
            <a:off x="2052146" y="1534789"/>
            <a:ext cx="381000" cy="4470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5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99000"/>
              </a:lnSpc>
            </a:pPr>
            <a:r>
              <a:rPr sz="1400" spc="-1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能源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-1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效</a:t>
            </a:r>
            <a:r>
              <a:rPr sz="14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率</a:t>
            </a:r>
            <a:endParaRPr lang="en-US" altLang="en-US" sz="1400" dirty="0"/>
          </a:p>
        </p:txBody>
      </p:sp>
      <p:sp>
        <p:nvSpPr>
          <p:cNvPr id="3570" name="rect"/>
          <p:cNvSpPr/>
          <p:nvPr/>
        </p:nvSpPr>
        <p:spPr>
          <a:xfrm>
            <a:off x="1618869" y="933450"/>
            <a:ext cx="19050" cy="526084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71" name="path"/>
          <p:cNvSpPr/>
          <p:nvPr/>
        </p:nvSpPr>
        <p:spPr>
          <a:xfrm>
            <a:off x="1546860" y="3392424"/>
            <a:ext cx="298704" cy="341375"/>
          </a:xfrm>
          <a:custGeom>
            <a:avLst/>
            <a:gdLst/>
            <a:ahLst/>
            <a:cxnLst/>
            <a:rect l="0" t="0" r="0" b="0"/>
            <a:pathLst>
              <a:path w="470" h="537">
                <a:moveTo>
                  <a:pt x="69" y="537"/>
                </a:moveTo>
                <a:lnTo>
                  <a:pt x="270" y="537"/>
                </a:lnTo>
                <a:lnTo>
                  <a:pt x="470" y="268"/>
                </a:lnTo>
                <a:lnTo>
                  <a:pt x="270" y="0"/>
                </a:lnTo>
                <a:lnTo>
                  <a:pt x="69" y="0"/>
                </a:lnTo>
                <a:lnTo>
                  <a:pt x="270" y="268"/>
                </a:lnTo>
                <a:lnTo>
                  <a:pt x="69" y="537"/>
                </a:lnTo>
                <a:close/>
              </a:path>
              <a:path w="470" h="537">
                <a:moveTo>
                  <a:pt x="0" y="412"/>
                </a:moveTo>
                <a:lnTo>
                  <a:pt x="107" y="412"/>
                </a:lnTo>
                <a:lnTo>
                  <a:pt x="216" y="268"/>
                </a:lnTo>
                <a:lnTo>
                  <a:pt x="107" y="124"/>
                </a:lnTo>
                <a:lnTo>
                  <a:pt x="0" y="124"/>
                </a:lnTo>
                <a:lnTo>
                  <a:pt x="107" y="268"/>
                </a:lnTo>
                <a:lnTo>
                  <a:pt x="0" y="412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50" name="group 650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3572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73" name="textbox 3573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826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G</a:t>
              </a:r>
              <a:endParaRPr lang="en-US" altLang="en-US" sz="1800" dirty="0"/>
            </a:p>
          </p:txBody>
        </p:sp>
      </p:grpSp>
      <p:sp>
        <p:nvSpPr>
          <p:cNvPr id="3574" name="path"/>
          <p:cNvSpPr/>
          <p:nvPr/>
        </p:nvSpPr>
        <p:spPr>
          <a:xfrm>
            <a:off x="5175503" y="4149852"/>
            <a:ext cx="298704" cy="304800"/>
          </a:xfrm>
          <a:custGeom>
            <a:avLst/>
            <a:gdLst/>
            <a:ahLst/>
            <a:cxnLst/>
            <a:rect l="0" t="0" r="0" b="0"/>
            <a:pathLst>
              <a:path w="470" h="480">
                <a:moveTo>
                  <a:pt x="69" y="480"/>
                </a:moveTo>
                <a:lnTo>
                  <a:pt x="270" y="480"/>
                </a:lnTo>
                <a:lnTo>
                  <a:pt x="470" y="240"/>
                </a:lnTo>
                <a:lnTo>
                  <a:pt x="270" y="0"/>
                </a:lnTo>
                <a:lnTo>
                  <a:pt x="69" y="0"/>
                </a:lnTo>
                <a:lnTo>
                  <a:pt x="270" y="240"/>
                </a:lnTo>
                <a:lnTo>
                  <a:pt x="69" y="480"/>
                </a:lnTo>
                <a:close/>
              </a:path>
              <a:path w="470" h="480">
                <a:moveTo>
                  <a:pt x="0" y="369"/>
                </a:moveTo>
                <a:lnTo>
                  <a:pt x="107" y="369"/>
                </a:lnTo>
                <a:lnTo>
                  <a:pt x="215" y="240"/>
                </a:lnTo>
                <a:lnTo>
                  <a:pt x="107" y="110"/>
                </a:lnTo>
                <a:lnTo>
                  <a:pt x="0" y="110"/>
                </a:lnTo>
                <a:lnTo>
                  <a:pt x="107" y="240"/>
                </a:lnTo>
                <a:lnTo>
                  <a:pt x="0" y="369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79" name="textbox 3579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31</a:t>
            </a:r>
            <a:endParaRPr lang="en-US" altLang="en-US" sz="900" dirty="0"/>
          </a:p>
        </p:txBody>
      </p:sp>
      <p:sp>
        <p:nvSpPr>
          <p:cNvPr id="3580" name="path"/>
          <p:cNvSpPr/>
          <p:nvPr/>
        </p:nvSpPr>
        <p:spPr>
          <a:xfrm>
            <a:off x="2886455" y="3707701"/>
            <a:ext cx="2015108" cy="9525"/>
          </a:xfrm>
          <a:custGeom>
            <a:avLst/>
            <a:gdLst/>
            <a:ahLst/>
            <a:cxnLst/>
            <a:rect l="0" t="0" r="0" b="0"/>
            <a:pathLst>
              <a:path w="3173" h="15">
                <a:moveTo>
                  <a:pt x="0" y="7"/>
                </a:moveTo>
                <a:lnTo>
                  <a:pt x="3173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1" name="path"/>
          <p:cNvSpPr/>
          <p:nvPr/>
        </p:nvSpPr>
        <p:spPr>
          <a:xfrm>
            <a:off x="2886455" y="5370385"/>
            <a:ext cx="2015108" cy="9525"/>
          </a:xfrm>
          <a:custGeom>
            <a:avLst/>
            <a:gdLst/>
            <a:ahLst/>
            <a:cxnLst/>
            <a:rect l="0" t="0" r="0" b="0"/>
            <a:pathLst>
              <a:path w="3173" h="15">
                <a:moveTo>
                  <a:pt x="0" y="7"/>
                </a:moveTo>
                <a:lnTo>
                  <a:pt x="3173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2" name="rect"/>
          <p:cNvSpPr/>
          <p:nvPr/>
        </p:nvSpPr>
        <p:spPr>
          <a:xfrm>
            <a:off x="5164454" y="1461325"/>
            <a:ext cx="1097153" cy="9525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3" name="rect"/>
          <p:cNvSpPr/>
          <p:nvPr/>
        </p:nvSpPr>
        <p:spPr>
          <a:xfrm>
            <a:off x="3680079" y="1461325"/>
            <a:ext cx="1097152" cy="9525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4" name="rect"/>
          <p:cNvSpPr/>
          <p:nvPr/>
        </p:nvSpPr>
        <p:spPr>
          <a:xfrm>
            <a:off x="6647307" y="1461325"/>
            <a:ext cx="1097152" cy="9525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5" name="rect"/>
          <p:cNvSpPr/>
          <p:nvPr/>
        </p:nvSpPr>
        <p:spPr>
          <a:xfrm>
            <a:off x="8063865" y="1461325"/>
            <a:ext cx="452501" cy="9525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86" name="table 3586"/>
          <p:cNvGraphicFramePr>
            <a:graphicFrameLocks noGrp="1"/>
          </p:cNvGraphicFramePr>
          <p:nvPr/>
        </p:nvGraphicFramePr>
        <p:xfrm>
          <a:off x="152780" y="1022985"/>
          <a:ext cx="8551544" cy="5080000"/>
        </p:xfrm>
        <a:graphic>
          <a:graphicData uri="http://schemas.openxmlformats.org/drawingml/2006/table">
            <a:tbl>
              <a:tblPr/>
              <a:tblGrid>
                <a:gridCol w="8551544"/>
              </a:tblGrid>
              <a:tr h="50609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600" dirty="0"/>
                    </a:p>
                    <a:p>
                      <a:pPr marL="4558030" algn="l" rtl="0" eaLnBrk="0">
                        <a:lnSpc>
                          <a:spcPts val="171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办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法</a:t>
                      </a:r>
                      <a:endParaRPr lang="en-US" altLang="en-US" sz="1400" dirty="0"/>
                    </a:p>
                    <a:p>
                      <a:pPr marL="4745355" indent="-179070" algn="l" rtl="0" eaLnBrk="0">
                        <a:lnSpc>
                          <a:spcPct val="93000"/>
                        </a:lnSpc>
                        <a:spcBef>
                          <a:spcPts val="535"/>
                        </a:spcBef>
                      </a:pPr>
                      <a:r>
                        <a:rPr sz="17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与产品经理和销售人员密切配合，从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客户的角 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度出发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，并与专家进行确认，为客户的决策做    </a:t>
                      </a:r>
                      <a:r>
                        <a:rPr sz="140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准备。</a:t>
                      </a:r>
                      <a:endParaRPr lang="en-US" altLang="en-US" sz="1400" dirty="0"/>
                    </a:p>
                    <a:p>
                      <a:pPr marL="4566920" algn="l" rtl="0" eaLnBrk="0">
                        <a:lnSpc>
                          <a:spcPct val="83000"/>
                        </a:lnSpc>
                        <a:spcBef>
                          <a:spcPts val="2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进行客户调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查</a:t>
                      </a:r>
                      <a:endParaRPr lang="en-US" altLang="en-US" sz="1400" dirty="0"/>
                    </a:p>
                    <a:p>
                      <a:pPr marL="4566920" algn="l" rtl="0" eaLnBrk="0">
                        <a:lnSpc>
                          <a:spcPct val="81000"/>
                        </a:lnSpc>
                        <a:spcBef>
                          <a:spcPts val="10"/>
                        </a:spcBef>
                      </a:pPr>
                      <a:r>
                        <a:rPr sz="17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使用外部来源的特征分布(如果有的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话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)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dirty="0"/>
                    </a:p>
                    <a:p>
                      <a:pPr marL="4566920" algn="l" rtl="0" eaLnBrk="0">
                        <a:lnSpc>
                          <a:spcPct val="82000"/>
                        </a:lnSpc>
                        <a:spcBef>
                          <a:spcPts val="520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用数字来支持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策</a:t>
                      </a:r>
                      <a:endParaRPr lang="en-US" altLang="en-US" sz="1400" dirty="0"/>
                    </a:p>
                    <a:p>
                      <a:pPr marL="4746625" indent="-180340" algn="l" rtl="0" eaLnBrk="0">
                        <a:lnSpc>
                          <a:spcPct val="88000"/>
                        </a:lnSpc>
                        <a:spcBef>
                          <a:spcPts val="10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除非有战略上的需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要，否则不为极低的接受率    </a:t>
                      </a:r>
                      <a:r>
                        <a:rPr sz="14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提供解决方案(不包括在内)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4747260" indent="-180975" algn="l" rtl="0" eaLnBrk="0">
                        <a:lnSpc>
                          <a:spcPct val="90000"/>
                        </a:lnSpc>
                        <a:spcBef>
                          <a:spcPts val="60"/>
                        </a:spcBef>
                      </a:pPr>
                      <a:r>
                        <a:rPr sz="17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宁可考虑小批量的替代解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方案，例如，定制     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或从批量生产中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修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改。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marL="4745990" indent="-179705" algn="l" rtl="0" eaLnBrk="0">
                        <a:lnSpc>
                          <a:spcPct val="89000"/>
                        </a:lnSpc>
                        <a:spcBef>
                          <a:spcPts val="520"/>
                        </a:spcBef>
                      </a:pPr>
                      <a:r>
                        <a:rPr sz="17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举办跨职能和跨区域的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趋势研讨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会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，以获得     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广泛的视角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4566920" algn="l" rtl="0" eaLnBrk="0">
                        <a:lnSpc>
                          <a:spcPct val="82000"/>
                        </a:lnSpc>
                        <a:spcBef>
                          <a:spcPts val="5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通过采访等方式获取外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部观点</a:t>
                      </a:r>
                      <a:endParaRPr lang="en-US" altLang="en-US" sz="1400" dirty="0"/>
                    </a:p>
                    <a:p>
                      <a:pPr marL="4745990" algn="l" rtl="0" eaLnBrk="0">
                        <a:lnSpc>
                          <a:spcPct val="87000"/>
                        </a:lnSpc>
                        <a:spcBef>
                          <a:spcPts val="10"/>
                        </a:spcBef>
                      </a:pPr>
                      <a:r>
                        <a:rPr sz="16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行业专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家</a:t>
                      </a:r>
                      <a:endParaRPr lang="en-US" altLang="en-US" sz="1400" dirty="0"/>
                    </a:p>
                    <a:p>
                      <a:pPr marL="4745990" algn="l" rtl="0" eaLnBrk="0">
                        <a:lnSpc>
                          <a:spcPct val="87000"/>
                        </a:lnSpc>
                        <a:spcBef>
                          <a:spcPts val="10"/>
                        </a:spcBef>
                      </a:pPr>
                      <a:r>
                        <a:rPr sz="16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研究人员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教授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学术界人士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5010150" indent="-264795" algn="l" rtl="0" eaLnBrk="0">
                        <a:lnSpc>
                          <a:spcPct val="90000"/>
                        </a:lnSpc>
                        <a:spcBef>
                          <a:spcPts val="35"/>
                        </a:spcBef>
                      </a:pPr>
                      <a:r>
                        <a:rPr sz="16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专家网络服务(美国格理集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团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Alphasight    </a:t>
                      </a:r>
                      <a:r>
                        <a:rPr sz="14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等)</a:t>
                      </a:r>
                      <a:r>
                        <a:rPr sz="14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87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8" name="textbox 3588"/>
          <p:cNvSpPr/>
          <p:nvPr/>
        </p:nvSpPr>
        <p:spPr>
          <a:xfrm>
            <a:off x="1648663" y="1106673"/>
            <a:ext cx="2881629" cy="11684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潜在的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陷阱</a:t>
            </a:r>
            <a:endParaRPr lang="en-US" altLang="en-US" sz="1400" dirty="0"/>
          </a:p>
          <a:p>
            <a:pPr marL="19685" algn="l" rtl="0" eaLnBrk="0">
              <a:lnSpc>
                <a:spcPct val="82000"/>
              </a:lnSpc>
              <a:spcBef>
                <a:spcPts val="695"/>
              </a:spcBef>
            </a:pPr>
            <a:r>
              <a:rPr sz="17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决策历程太详细或不够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详细</a:t>
            </a:r>
            <a:endParaRPr lang="en-US" altLang="en-US" sz="1400" dirty="0"/>
          </a:p>
          <a:p>
            <a:pPr marL="198120" indent="-179070" algn="l" rtl="0" eaLnBrk="0">
              <a:lnSpc>
                <a:spcPct val="89000"/>
              </a:lnSpc>
              <a:spcBef>
                <a:spcPts val="25"/>
              </a:spcBef>
            </a:pPr>
            <a:r>
              <a:rPr sz="17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客户决策的相关性被</a:t>
            </a:r>
            <a:r>
              <a:rPr sz="14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错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误地分配到 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、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、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级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19685" algn="l" rtl="0" eaLnBrk="0">
              <a:lnSpc>
                <a:spcPct val="84000"/>
              </a:lnSpc>
              <a:spcBef>
                <a:spcPts val="35"/>
              </a:spcBef>
            </a:pPr>
            <a:r>
              <a:rPr sz="17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没有关于特征分布的信</a:t>
            </a: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息</a:t>
            </a:r>
            <a:endParaRPr lang="en-US" altLang="en-US" sz="1400" dirty="0"/>
          </a:p>
        </p:txBody>
      </p:sp>
      <p:sp>
        <p:nvSpPr>
          <p:cNvPr id="3589" name="textbox 3589"/>
          <p:cNvSpPr/>
          <p:nvPr/>
        </p:nvSpPr>
        <p:spPr>
          <a:xfrm>
            <a:off x="109607" y="255327"/>
            <a:ext cx="3817620" cy="5962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5875" indent="-3175" algn="l" rtl="0" eaLnBrk="0">
              <a:lnSpc>
                <a:spcPct val="104000"/>
              </a:lnSpc>
            </a:pP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避免在</a:t>
            </a:r>
            <a:r>
              <a:rPr sz="18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市场需求和</a:t>
            </a:r>
            <a:r>
              <a:rPr sz="18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上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的常见陷阱。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需求</a:t>
            </a:r>
            <a:r>
              <a:rPr sz="18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路</a:t>
            </a: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径</a:t>
            </a:r>
            <a:endParaRPr lang="en-US" altLang="en-US" sz="1800" dirty="0"/>
          </a:p>
        </p:txBody>
      </p:sp>
      <p:sp>
        <p:nvSpPr>
          <p:cNvPr id="3590" name="rect"/>
          <p:cNvSpPr/>
          <p:nvPr/>
        </p:nvSpPr>
        <p:spPr>
          <a:xfrm>
            <a:off x="402336" y="4306823"/>
            <a:ext cx="1171955" cy="1723644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91" name="textbox 3591"/>
          <p:cNvSpPr/>
          <p:nvPr/>
        </p:nvSpPr>
        <p:spPr>
          <a:xfrm>
            <a:off x="1655334" y="2857240"/>
            <a:ext cx="2874645" cy="6597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17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规格范围的界定过于宽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泛</a:t>
            </a:r>
            <a:endParaRPr lang="en-US" altLang="en-US" sz="1400" dirty="0"/>
          </a:p>
          <a:p>
            <a:pPr marL="196850" indent="-184150" algn="l" rtl="0" eaLnBrk="0">
              <a:lnSpc>
                <a:spcPct val="89000"/>
              </a:lnSpc>
              <a:spcBef>
                <a:spcPts val="15"/>
              </a:spcBef>
            </a:pPr>
            <a:r>
              <a:rPr sz="17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对于基本变体，有太</a:t>
            </a:r>
            <a:r>
              <a:rPr sz="14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多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的功能被选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为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必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</p:txBody>
      </p:sp>
      <p:sp>
        <p:nvSpPr>
          <p:cNvPr id="3592" name="rect"/>
          <p:cNvSpPr/>
          <p:nvPr/>
        </p:nvSpPr>
        <p:spPr>
          <a:xfrm>
            <a:off x="402336" y="2842260"/>
            <a:ext cx="1171955" cy="1292351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93" name="rect"/>
          <p:cNvSpPr/>
          <p:nvPr/>
        </p:nvSpPr>
        <p:spPr>
          <a:xfrm>
            <a:off x="402336" y="1377696"/>
            <a:ext cx="1171955" cy="1292351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94" name="textbox 3594"/>
          <p:cNvSpPr/>
          <p:nvPr/>
        </p:nvSpPr>
        <p:spPr>
          <a:xfrm>
            <a:off x="1655334" y="4322439"/>
            <a:ext cx="2341879" cy="669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17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只关注中短期产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品趋势</a:t>
            </a:r>
            <a:endParaRPr lang="en-US" altLang="en-US" sz="1400" dirty="0"/>
          </a:p>
          <a:p>
            <a:pPr marL="12700" algn="l" rtl="0" eaLnBrk="0">
              <a:lnSpc>
                <a:spcPct val="82000"/>
              </a:lnSpc>
              <a:spcBef>
                <a:spcPts val="5"/>
              </a:spcBef>
            </a:pPr>
            <a:r>
              <a:rPr sz="17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对产品趋势的看法过于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狭隘</a:t>
            </a:r>
            <a:endParaRPr lang="en-US" altLang="en-US" sz="1400" dirty="0"/>
          </a:p>
          <a:p>
            <a:pPr marL="12700" algn="l" rtl="0" eaLnBrk="0">
              <a:lnSpc>
                <a:spcPct val="83000"/>
              </a:lnSpc>
              <a:spcBef>
                <a:spcPts val="20"/>
              </a:spcBef>
            </a:pPr>
            <a:r>
              <a:rPr sz="17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只有区域性的产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品趋势</a:t>
            </a:r>
            <a:endParaRPr lang="en-US" altLang="en-US" sz="1400" dirty="0"/>
          </a:p>
        </p:txBody>
      </p:sp>
      <p:sp>
        <p:nvSpPr>
          <p:cNvPr id="3595" name="textbox 3595"/>
          <p:cNvSpPr/>
          <p:nvPr/>
        </p:nvSpPr>
        <p:spPr>
          <a:xfrm>
            <a:off x="528935" y="4969002"/>
            <a:ext cx="915669" cy="4502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5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99000"/>
              </a:lnSpc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技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术逻辑学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趋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势</a:t>
            </a:r>
            <a:endParaRPr lang="en-US" altLang="en-US" sz="1400" dirty="0"/>
          </a:p>
        </p:txBody>
      </p:sp>
      <p:sp>
        <p:nvSpPr>
          <p:cNvPr id="3596" name="textbox 3596"/>
          <p:cNvSpPr/>
          <p:nvPr/>
        </p:nvSpPr>
        <p:spPr>
          <a:xfrm>
            <a:off x="529292" y="1823713"/>
            <a:ext cx="915035" cy="4495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客户决策历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程</a:t>
            </a:r>
            <a:endParaRPr lang="en-US" altLang="en-US" sz="1400" dirty="0"/>
          </a:p>
        </p:txBody>
      </p:sp>
      <p:sp>
        <p:nvSpPr>
          <p:cNvPr id="3597" name="textbox 3597"/>
          <p:cNvSpPr/>
          <p:nvPr/>
        </p:nvSpPr>
        <p:spPr>
          <a:xfrm>
            <a:off x="529292" y="3288913"/>
            <a:ext cx="915035" cy="4502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7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99000"/>
              </a:lnSpc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具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体内容和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特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点</a:t>
            </a:r>
            <a:endParaRPr lang="en-US" altLang="en-US" sz="1400" dirty="0"/>
          </a:p>
        </p:txBody>
      </p:sp>
      <p:sp>
        <p:nvSpPr>
          <p:cNvPr id="3600" name="textbox 3600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3602" name="textbox 3602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3603" name="path"/>
          <p:cNvSpPr/>
          <p:nvPr/>
        </p:nvSpPr>
        <p:spPr>
          <a:xfrm>
            <a:off x="1652016" y="2749041"/>
            <a:ext cx="6925182" cy="12700"/>
          </a:xfrm>
          <a:custGeom>
            <a:avLst/>
            <a:gdLst/>
            <a:ahLst/>
            <a:cxnLst/>
            <a:rect l="0" t="0" r="0" b="0"/>
            <a:pathLst>
              <a:path w="10905" h="20">
                <a:moveTo>
                  <a:pt x="0" y="10"/>
                </a:moveTo>
                <a:lnTo>
                  <a:pt x="10905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04" name="path"/>
          <p:cNvSpPr/>
          <p:nvPr/>
        </p:nvSpPr>
        <p:spPr>
          <a:xfrm>
            <a:off x="1652016" y="4213606"/>
            <a:ext cx="6925182" cy="12700"/>
          </a:xfrm>
          <a:custGeom>
            <a:avLst/>
            <a:gdLst/>
            <a:ahLst/>
            <a:cxnLst/>
            <a:rect l="0" t="0" r="0" b="0"/>
            <a:pathLst>
              <a:path w="10905" h="20">
                <a:moveTo>
                  <a:pt x="0" y="10"/>
                </a:moveTo>
                <a:lnTo>
                  <a:pt x="10905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52" name="group 652"/>
          <p:cNvGrpSpPr/>
          <p:nvPr/>
        </p:nvGrpSpPr>
        <p:grpSpPr>
          <a:xfrm rot="21600000">
            <a:off x="265366" y="3363658"/>
            <a:ext cx="251079" cy="251079"/>
            <a:chOff x="0" y="0"/>
            <a:chExt cx="251079" cy="251079"/>
          </a:xfrm>
        </p:grpSpPr>
        <p:sp>
          <p:nvSpPr>
            <p:cNvPr id="3605" name="path"/>
            <p:cNvSpPr/>
            <p:nvPr/>
          </p:nvSpPr>
          <p:spPr>
            <a:xfrm>
              <a:off x="14287" y="14287"/>
              <a:ext cx="222504" cy="222504"/>
            </a:xfrm>
            <a:custGeom>
              <a:avLst/>
              <a:gdLst/>
              <a:ahLst/>
              <a:cxnLst/>
              <a:rect l="0" t="0" r="0" b="0"/>
              <a:pathLst>
                <a:path w="350" h="350">
                  <a:moveTo>
                    <a:pt x="0" y="175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1" y="0"/>
                    <a:pt x="350" y="78"/>
                    <a:pt x="350" y="175"/>
                  </a:cubicBezTo>
                  <a:cubicBezTo>
                    <a:pt x="350" y="271"/>
                    <a:pt x="271" y="350"/>
                    <a:pt x="175" y="350"/>
                  </a:cubicBezTo>
                  <a:cubicBezTo>
                    <a:pt x="78" y="350"/>
                    <a:pt x="0" y="271"/>
                    <a:pt x="0" y="17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06" name="path"/>
            <p:cNvSpPr/>
            <p:nvPr/>
          </p:nvSpPr>
          <p:spPr>
            <a:xfrm>
              <a:off x="0" y="0"/>
              <a:ext cx="251079" cy="251079"/>
            </a:xfrm>
            <a:custGeom>
              <a:avLst/>
              <a:gdLst/>
              <a:ahLst/>
              <a:cxnLst/>
              <a:rect l="0" t="0" r="0" b="0"/>
              <a:pathLst>
                <a:path w="395" h="395">
                  <a:moveTo>
                    <a:pt x="22" y="197"/>
                  </a:moveTo>
                  <a:cubicBezTo>
                    <a:pt x="22" y="100"/>
                    <a:pt x="100" y="22"/>
                    <a:pt x="197" y="22"/>
                  </a:cubicBezTo>
                  <a:cubicBezTo>
                    <a:pt x="294" y="22"/>
                    <a:pt x="372" y="100"/>
                    <a:pt x="372" y="197"/>
                  </a:cubicBezTo>
                  <a:cubicBezTo>
                    <a:pt x="372" y="294"/>
                    <a:pt x="294" y="372"/>
                    <a:pt x="197" y="372"/>
                  </a:cubicBezTo>
                  <a:cubicBezTo>
                    <a:pt x="100" y="372"/>
                    <a:pt x="22" y="294"/>
                    <a:pt x="22" y="197"/>
                  </a:cubicBezTo>
                </a:path>
              </a:pathLst>
            </a:custGeom>
            <a:noFill/>
            <a:ln w="2857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54" name="group 654"/>
          <p:cNvGrpSpPr/>
          <p:nvPr/>
        </p:nvGrpSpPr>
        <p:grpSpPr>
          <a:xfrm rot="21600000">
            <a:off x="265366" y="5043106"/>
            <a:ext cx="251079" cy="251078"/>
            <a:chOff x="0" y="0"/>
            <a:chExt cx="251079" cy="251078"/>
          </a:xfrm>
        </p:grpSpPr>
        <p:sp>
          <p:nvSpPr>
            <p:cNvPr id="3607" name="path"/>
            <p:cNvSpPr/>
            <p:nvPr/>
          </p:nvSpPr>
          <p:spPr>
            <a:xfrm>
              <a:off x="14287" y="14287"/>
              <a:ext cx="222504" cy="222503"/>
            </a:xfrm>
            <a:custGeom>
              <a:avLst/>
              <a:gdLst/>
              <a:ahLst/>
              <a:cxnLst/>
              <a:rect l="0" t="0" r="0" b="0"/>
              <a:pathLst>
                <a:path w="350" h="350">
                  <a:moveTo>
                    <a:pt x="0" y="175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1" y="0"/>
                    <a:pt x="350" y="78"/>
                    <a:pt x="350" y="175"/>
                  </a:cubicBezTo>
                  <a:cubicBezTo>
                    <a:pt x="350" y="271"/>
                    <a:pt x="271" y="350"/>
                    <a:pt x="175" y="350"/>
                  </a:cubicBezTo>
                  <a:cubicBezTo>
                    <a:pt x="78" y="350"/>
                    <a:pt x="0" y="271"/>
                    <a:pt x="0" y="17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08" name="path"/>
            <p:cNvSpPr/>
            <p:nvPr/>
          </p:nvSpPr>
          <p:spPr>
            <a:xfrm>
              <a:off x="0" y="0"/>
              <a:ext cx="251079" cy="251078"/>
            </a:xfrm>
            <a:custGeom>
              <a:avLst/>
              <a:gdLst/>
              <a:ahLst/>
              <a:cxnLst/>
              <a:rect l="0" t="0" r="0" b="0"/>
              <a:pathLst>
                <a:path w="395" h="395">
                  <a:moveTo>
                    <a:pt x="22" y="197"/>
                  </a:moveTo>
                  <a:cubicBezTo>
                    <a:pt x="22" y="100"/>
                    <a:pt x="100" y="22"/>
                    <a:pt x="197" y="22"/>
                  </a:cubicBezTo>
                  <a:cubicBezTo>
                    <a:pt x="294" y="22"/>
                    <a:pt x="372" y="100"/>
                    <a:pt x="372" y="197"/>
                  </a:cubicBezTo>
                  <a:cubicBezTo>
                    <a:pt x="372" y="294"/>
                    <a:pt x="294" y="372"/>
                    <a:pt x="197" y="372"/>
                  </a:cubicBezTo>
                  <a:cubicBezTo>
                    <a:pt x="100" y="372"/>
                    <a:pt x="22" y="294"/>
                    <a:pt x="22" y="197"/>
                  </a:cubicBezTo>
                </a:path>
              </a:pathLst>
            </a:custGeom>
            <a:noFill/>
            <a:ln w="2857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56" name="group 656"/>
          <p:cNvGrpSpPr/>
          <p:nvPr/>
        </p:nvGrpSpPr>
        <p:grpSpPr>
          <a:xfrm rot="21600000">
            <a:off x="265366" y="1899094"/>
            <a:ext cx="251079" cy="249554"/>
            <a:chOff x="0" y="0"/>
            <a:chExt cx="251079" cy="249554"/>
          </a:xfrm>
        </p:grpSpPr>
        <p:sp>
          <p:nvSpPr>
            <p:cNvPr id="3609" name="path"/>
            <p:cNvSpPr/>
            <p:nvPr/>
          </p:nvSpPr>
          <p:spPr>
            <a:xfrm>
              <a:off x="14287" y="14287"/>
              <a:ext cx="222504" cy="220979"/>
            </a:xfrm>
            <a:custGeom>
              <a:avLst/>
              <a:gdLst/>
              <a:ahLst/>
              <a:cxnLst/>
              <a:rect l="0" t="0" r="0" b="0"/>
              <a:pathLst>
                <a:path w="350" h="347">
                  <a:moveTo>
                    <a:pt x="0" y="174"/>
                  </a:moveTo>
                  <a:cubicBezTo>
                    <a:pt x="0" y="77"/>
                    <a:pt x="78" y="0"/>
                    <a:pt x="175" y="0"/>
                  </a:cubicBezTo>
                  <a:cubicBezTo>
                    <a:pt x="271" y="0"/>
                    <a:pt x="350" y="77"/>
                    <a:pt x="350" y="174"/>
                  </a:cubicBezTo>
                  <a:cubicBezTo>
                    <a:pt x="350" y="270"/>
                    <a:pt x="271" y="347"/>
                    <a:pt x="175" y="347"/>
                  </a:cubicBezTo>
                  <a:cubicBezTo>
                    <a:pt x="78" y="347"/>
                    <a:pt x="0" y="270"/>
                    <a:pt x="0" y="174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10" name="path"/>
            <p:cNvSpPr/>
            <p:nvPr/>
          </p:nvSpPr>
          <p:spPr>
            <a:xfrm>
              <a:off x="0" y="0"/>
              <a:ext cx="251079" cy="249554"/>
            </a:xfrm>
            <a:custGeom>
              <a:avLst/>
              <a:gdLst/>
              <a:ahLst/>
              <a:cxnLst/>
              <a:rect l="0" t="0" r="0" b="0"/>
              <a:pathLst>
                <a:path w="395" h="392">
                  <a:moveTo>
                    <a:pt x="22" y="196"/>
                  </a:moveTo>
                  <a:cubicBezTo>
                    <a:pt x="22" y="100"/>
                    <a:pt x="100" y="22"/>
                    <a:pt x="197" y="22"/>
                  </a:cubicBezTo>
                  <a:cubicBezTo>
                    <a:pt x="294" y="22"/>
                    <a:pt x="372" y="100"/>
                    <a:pt x="372" y="196"/>
                  </a:cubicBezTo>
                  <a:cubicBezTo>
                    <a:pt x="372" y="292"/>
                    <a:pt x="294" y="370"/>
                    <a:pt x="197" y="370"/>
                  </a:cubicBezTo>
                  <a:cubicBezTo>
                    <a:pt x="100" y="370"/>
                    <a:pt x="22" y="292"/>
                    <a:pt x="22" y="196"/>
                  </a:cubicBezTo>
                </a:path>
              </a:pathLst>
            </a:custGeom>
            <a:noFill/>
            <a:ln w="2857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615" name="path"/>
          <p:cNvSpPr/>
          <p:nvPr/>
        </p:nvSpPr>
        <p:spPr>
          <a:xfrm>
            <a:off x="4703063" y="1324165"/>
            <a:ext cx="3874262" cy="9525"/>
          </a:xfrm>
          <a:custGeom>
            <a:avLst/>
            <a:gdLst/>
            <a:ahLst/>
            <a:cxnLst/>
            <a:rect l="0" t="0" r="0" b="0"/>
            <a:pathLst>
              <a:path w="6101" h="15">
                <a:moveTo>
                  <a:pt x="0" y="7"/>
                </a:moveTo>
                <a:lnTo>
                  <a:pt x="6101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16" name="textbox 3616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32</a:t>
            </a:r>
            <a:endParaRPr lang="en-US" altLang="en-US" sz="900" dirty="0"/>
          </a:p>
        </p:txBody>
      </p:sp>
      <p:sp>
        <p:nvSpPr>
          <p:cNvPr id="3617" name="path"/>
          <p:cNvSpPr/>
          <p:nvPr/>
        </p:nvSpPr>
        <p:spPr>
          <a:xfrm>
            <a:off x="1652016" y="1324165"/>
            <a:ext cx="2887852" cy="9525"/>
          </a:xfrm>
          <a:custGeom>
            <a:avLst/>
            <a:gdLst/>
            <a:ahLst/>
            <a:cxnLst/>
            <a:rect l="0" t="0" r="0" b="0"/>
            <a:pathLst>
              <a:path w="4547" h="15">
                <a:moveTo>
                  <a:pt x="0" y="7"/>
                </a:moveTo>
                <a:lnTo>
                  <a:pt x="4547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18" name="textbox 3618"/>
          <p:cNvSpPr/>
          <p:nvPr/>
        </p:nvSpPr>
        <p:spPr>
          <a:xfrm>
            <a:off x="316508" y="5092686"/>
            <a:ext cx="155575" cy="1981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endParaRPr lang="en-US" altLang="en-US" sz="1400" dirty="0"/>
          </a:p>
        </p:txBody>
      </p:sp>
      <p:sp>
        <p:nvSpPr>
          <p:cNvPr id="3619" name="textbox 3619"/>
          <p:cNvSpPr/>
          <p:nvPr/>
        </p:nvSpPr>
        <p:spPr>
          <a:xfrm>
            <a:off x="331634" y="1949035"/>
            <a:ext cx="131445" cy="196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1400" dirty="0"/>
          </a:p>
        </p:txBody>
      </p:sp>
      <p:sp>
        <p:nvSpPr>
          <p:cNvPr id="3620" name="textbox 3620"/>
          <p:cNvSpPr/>
          <p:nvPr/>
        </p:nvSpPr>
        <p:spPr>
          <a:xfrm>
            <a:off x="336384" y="3414234"/>
            <a:ext cx="121285" cy="1930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1300" b="1" spc="-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</a:t>
            </a:r>
            <a:endParaRPr lang="en-US" altLang="en-US" sz="1300" dirty="0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21" name="table 3621"/>
          <p:cNvGraphicFramePr>
            <a:graphicFrameLocks noGrp="1"/>
          </p:cNvGraphicFramePr>
          <p:nvPr/>
        </p:nvGraphicFramePr>
        <p:xfrm>
          <a:off x="2027301" y="1347597"/>
          <a:ext cx="4802505" cy="1559559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405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300" dirty="0"/>
                    </a:p>
                    <a:p>
                      <a:pPr marL="88900" algn="l" rtl="0" eaLnBrk="0">
                        <a:lnSpc>
                          <a:spcPct val="97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规模和价值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25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今天真实的市场容量和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价值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市场增长和未来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绘制竞争者战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图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3000"/>
                        </a:lnSpc>
                        <a:spcBef>
                          <a:spcPts val="20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市场细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622" name="table 3622"/>
          <p:cNvGraphicFramePr>
            <a:graphicFrameLocks noGrp="1"/>
          </p:cNvGraphicFramePr>
          <p:nvPr/>
        </p:nvGraphicFramePr>
        <p:xfrm>
          <a:off x="2027301" y="2963036"/>
          <a:ext cx="4802505" cy="1558289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392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8890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需求和要求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125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客户决策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历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程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基于市场的规格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和特点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3000"/>
                        </a:lnSpc>
                        <a:spcBef>
                          <a:spcPts val="15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技术趋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623" name="table 3623"/>
          <p:cNvGraphicFramePr>
            <a:graphicFrameLocks noGrp="1"/>
          </p:cNvGraphicFramePr>
          <p:nvPr/>
        </p:nvGraphicFramePr>
        <p:xfrm>
          <a:off x="2029714" y="4579366"/>
          <a:ext cx="4796155" cy="1553210"/>
        </p:xfrm>
        <a:graphic>
          <a:graphicData uri="http://schemas.openxmlformats.org/drawingml/2006/table">
            <a:tbl>
              <a:tblPr/>
              <a:tblGrid>
                <a:gridCol w="4796155"/>
              </a:tblGrid>
              <a:tr h="15405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82550" algn="l" rtl="0" eaLnBrk="0">
                        <a:lnSpc>
                          <a:spcPct val="89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驱动因素和技术解</a:t>
                      </a:r>
                      <a:endParaRPr lang="en-US" altLang="en-US" sz="1400" dirty="0"/>
                    </a:p>
                    <a:p>
                      <a:pPr marL="81915" algn="l" rtl="0" eaLnBrk="0">
                        <a:lnSpc>
                          <a:spcPts val="1835"/>
                        </a:lnSpc>
                      </a:pPr>
                      <a:r>
                        <a:rPr sz="1400" spc="-1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方案</a:t>
                      </a:r>
                      <a:endParaRPr lang="en-US" altLang="en-US" sz="1400" dirty="0"/>
                    </a:p>
                    <a:p>
                      <a:pPr marL="1911350" algn="l" rtl="0" eaLnBrk="0">
                        <a:lnSpc>
                          <a:spcPct val="82000"/>
                        </a:lnSpc>
                        <a:spcBef>
                          <a:spcPts val="460"/>
                        </a:spcBef>
                      </a:pPr>
                      <a:r>
                        <a:rPr sz="17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不同业绩水平的</a:t>
                      </a:r>
                      <a:r>
                        <a:rPr sz="1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费用</a:t>
                      </a:r>
                      <a:endParaRPr lang="en-US" altLang="en-US" sz="1400" dirty="0"/>
                    </a:p>
                    <a:p>
                      <a:pPr marL="1911350" algn="l" rtl="0" eaLnBrk="0">
                        <a:lnSpc>
                          <a:spcPct val="84000"/>
                        </a:lnSpc>
                      </a:pPr>
                      <a:r>
                        <a:rPr sz="17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产品之间的成本</a:t>
                      </a:r>
                      <a:r>
                        <a:rPr sz="1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差异</a:t>
                      </a:r>
                      <a:endParaRPr lang="en-US" altLang="en-US" sz="14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624" name="table 3624"/>
          <p:cNvGraphicFramePr>
            <a:graphicFrameLocks noGrp="1"/>
          </p:cNvGraphicFramePr>
          <p:nvPr/>
        </p:nvGraphicFramePr>
        <p:xfrm>
          <a:off x="7251572" y="1338453"/>
          <a:ext cx="1461769" cy="4806950"/>
        </p:xfrm>
        <a:graphic>
          <a:graphicData uri="http://schemas.openxmlformats.org/drawingml/2006/table">
            <a:tbl>
              <a:tblPr/>
              <a:tblGrid>
                <a:gridCol w="1461769"/>
              </a:tblGrid>
              <a:tr h="47879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700" dirty="0"/>
                    </a:p>
                    <a:p>
                      <a:pPr marL="65405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块化产品设计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marL="87630" algn="l" rtl="0" eaLnBrk="0">
                        <a:lnSpc>
                          <a:spcPct val="98000"/>
                        </a:lnSpc>
                        <a:spcBef>
                          <a:spcPts val="430"/>
                        </a:spcBef>
                      </a:pP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要解决的问题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4000"/>
                        </a:lnSpc>
                        <a:spcBef>
                          <a:spcPts val="38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模块的区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  <a:p>
                      <a:pPr marL="280035" indent="-180975" algn="l" rtl="0" eaLnBrk="0">
                        <a:lnSpc>
                          <a:spcPct val="85000"/>
                        </a:lnSpc>
                        <a:spcBef>
                          <a:spcPts val="30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数  量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4000"/>
                        </a:lnSpc>
                        <a:spcBef>
                          <a:spcPts val="540"/>
                        </a:spcBef>
                      </a:pPr>
                      <a:r>
                        <a:rPr sz="17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合并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3000"/>
                        </a:lnSpc>
                        <a:spcBef>
                          <a:spcPts val="310"/>
                        </a:spcBef>
                      </a:pPr>
                      <a:r>
                        <a:rPr sz="17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介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400" dirty="0"/>
                    </a:p>
                    <a:p>
                      <a:pPr marL="280670" indent="-181610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模块化的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组合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25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26" name="textbox 3626"/>
          <p:cNvSpPr/>
          <p:nvPr/>
        </p:nvSpPr>
        <p:spPr>
          <a:xfrm>
            <a:off x="112978" y="255327"/>
            <a:ext cx="6615430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需要考虑</a:t>
            </a:r>
            <a:r>
              <a:rPr sz="1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个关键路径，以衍生出基于市场的模块化产品设计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800" dirty="0"/>
          </a:p>
        </p:txBody>
      </p:sp>
      <p:sp>
        <p:nvSpPr>
          <p:cNvPr id="3627" name="textbox 3627"/>
          <p:cNvSpPr/>
          <p:nvPr/>
        </p:nvSpPr>
        <p:spPr>
          <a:xfrm>
            <a:off x="105155" y="1623060"/>
            <a:ext cx="1430019" cy="102616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marL="81915" algn="l" rtl="0" eaLnBrk="0">
              <a:lnSpc>
                <a:spcPts val="1705"/>
              </a:lnSpc>
              <a:spcBef>
                <a:spcPts val="0"/>
              </a:spcBef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场</a:t>
            </a: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在哪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里？</a:t>
            </a:r>
            <a:endParaRPr lang="en-US" altLang="en-US" sz="1400" dirty="0"/>
          </a:p>
        </p:txBody>
      </p:sp>
      <p:sp>
        <p:nvSpPr>
          <p:cNvPr id="3628" name="textbox 3628"/>
          <p:cNvSpPr/>
          <p:nvPr/>
        </p:nvSpPr>
        <p:spPr>
          <a:xfrm>
            <a:off x="105155" y="4852416"/>
            <a:ext cx="1430019" cy="1026160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95000"/>
              </a:lnSpc>
            </a:pPr>
            <a:endParaRPr lang="en-US" altLang="en-US" sz="1000" dirty="0"/>
          </a:p>
          <a:p>
            <a:pPr marL="83820" indent="-1905" algn="l" rtl="0" eaLnBrk="0">
              <a:lnSpc>
                <a:spcPct val="100000"/>
              </a:lnSpc>
              <a:spcBef>
                <a:spcPts val="0"/>
              </a:spcBef>
            </a:pPr>
            <a:r>
              <a:rPr sz="1400" spc="-1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有哪些技</a:t>
            </a:r>
            <a:r>
              <a:rPr sz="14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术</a:t>
            </a:r>
            <a:r>
              <a:rPr sz="1400" spc="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解决</a:t>
            </a:r>
            <a:r>
              <a:rPr sz="14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400" spc="-9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方案</a:t>
            </a:r>
            <a:r>
              <a:rPr sz="1400" spc="-8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1400" dirty="0"/>
          </a:p>
        </p:txBody>
      </p:sp>
      <p:sp>
        <p:nvSpPr>
          <p:cNvPr id="3629" name="textbox 3629"/>
          <p:cNvSpPr/>
          <p:nvPr/>
        </p:nvSpPr>
        <p:spPr>
          <a:xfrm>
            <a:off x="105155" y="3238500"/>
            <a:ext cx="1430019" cy="102488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94000"/>
              </a:lnSpc>
            </a:pPr>
            <a:endParaRPr lang="en-US" altLang="en-US" sz="1000" dirty="0"/>
          </a:p>
          <a:p>
            <a:pPr marL="81280" indent="-6985" algn="l" rtl="0" eaLnBrk="0">
              <a:lnSpc>
                <a:spcPct val="100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400" spc="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需要涵盖哪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400" spc="-6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些内容</a:t>
            </a:r>
            <a:r>
              <a:rPr sz="1400" spc="-3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1400" dirty="0"/>
          </a:p>
        </p:txBody>
      </p:sp>
      <p:graphicFrame>
        <p:nvGraphicFramePr>
          <p:cNvPr id="3630" name="table 3630"/>
          <p:cNvGraphicFramePr>
            <a:graphicFrameLocks noGrp="1"/>
          </p:cNvGraphicFramePr>
          <p:nvPr/>
        </p:nvGraphicFramePr>
        <p:xfrm>
          <a:off x="2285555" y="1866455"/>
          <a:ext cx="1428750" cy="960754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512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631" name="table 3631"/>
          <p:cNvGraphicFramePr>
            <a:graphicFrameLocks noGrp="1"/>
          </p:cNvGraphicFramePr>
          <p:nvPr/>
        </p:nvGraphicFramePr>
        <p:xfrm>
          <a:off x="2285555" y="3481895"/>
          <a:ext cx="1428750" cy="958850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49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632" name="table 3632"/>
          <p:cNvGraphicFramePr>
            <a:graphicFrameLocks noGrp="1"/>
          </p:cNvGraphicFramePr>
          <p:nvPr/>
        </p:nvGraphicFramePr>
        <p:xfrm>
          <a:off x="2285555" y="5097399"/>
          <a:ext cx="1428750" cy="958850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49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3633" name="picture 363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295144" y="1876044"/>
            <a:ext cx="1409700" cy="941832"/>
          </a:xfrm>
          <a:prstGeom prst="rect">
            <a:avLst/>
          </a:prstGeom>
        </p:spPr>
      </p:pic>
      <p:pic>
        <p:nvPicPr>
          <p:cNvPr id="3634" name="picture 363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2295144" y="3491484"/>
            <a:ext cx="1409700" cy="940308"/>
          </a:xfrm>
          <a:prstGeom prst="rect">
            <a:avLst/>
          </a:prstGeom>
        </p:spPr>
      </p:pic>
      <p:pic>
        <p:nvPicPr>
          <p:cNvPr id="3635" name="picture 363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2295144" y="5106923"/>
            <a:ext cx="1409700" cy="940308"/>
          </a:xfrm>
          <a:prstGeom prst="rect">
            <a:avLst/>
          </a:prstGeom>
        </p:spPr>
      </p:pic>
      <p:sp>
        <p:nvSpPr>
          <p:cNvPr id="3636" name="textbox 3636"/>
          <p:cNvSpPr/>
          <p:nvPr/>
        </p:nvSpPr>
        <p:spPr>
          <a:xfrm>
            <a:off x="7252651" y="892550"/>
            <a:ext cx="1369694" cy="441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4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97000"/>
              </a:lnSpc>
            </a:pPr>
            <a:r>
              <a:rPr sz="1400" spc="1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主要讨论(见第</a:t>
            </a:r>
            <a:r>
              <a:rPr sz="14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4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400" dirty="0"/>
          </a:p>
        </p:txBody>
      </p:sp>
      <p:sp>
        <p:nvSpPr>
          <p:cNvPr id="3637" name="textbox 3637"/>
          <p:cNvSpPr/>
          <p:nvPr/>
        </p:nvSpPr>
        <p:spPr>
          <a:xfrm>
            <a:off x="3915520" y="4648575"/>
            <a:ext cx="1092835" cy="4819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要解决的问题</a:t>
            </a:r>
            <a:endParaRPr lang="en-US" altLang="en-US" sz="1400" dirty="0"/>
          </a:p>
          <a:p>
            <a:pPr marL="25400" algn="l" rtl="0" eaLnBrk="0">
              <a:lnSpc>
                <a:spcPct val="84000"/>
              </a:lnSpc>
              <a:spcBef>
                <a:spcPts val="240"/>
              </a:spcBef>
            </a:pPr>
            <a:r>
              <a:rPr sz="1700" spc="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6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代表产</a:t>
            </a:r>
            <a:r>
              <a:rPr sz="1400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endParaRPr lang="en-US" altLang="en-US" sz="1400" dirty="0"/>
          </a:p>
        </p:txBody>
      </p:sp>
      <p:pic>
        <p:nvPicPr>
          <p:cNvPr id="3638" name="picture 363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7598664" y="1969008"/>
            <a:ext cx="766571" cy="585215"/>
          </a:xfrm>
          <a:prstGeom prst="rect">
            <a:avLst/>
          </a:prstGeom>
        </p:spPr>
      </p:pic>
      <p:sp>
        <p:nvSpPr>
          <p:cNvPr id="3639" name="textbox 3639"/>
          <p:cNvSpPr/>
          <p:nvPr/>
        </p:nvSpPr>
        <p:spPr>
          <a:xfrm>
            <a:off x="2027997" y="1108069"/>
            <a:ext cx="1680210" cy="2279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14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主要分析(见</a:t>
            </a:r>
            <a:r>
              <a:rPr sz="14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1-3</a:t>
            </a:r>
            <a:r>
              <a:rPr sz="14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r>
              <a:rPr sz="14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400" dirty="0"/>
          </a:p>
        </p:txBody>
      </p:sp>
      <p:sp>
        <p:nvSpPr>
          <p:cNvPr id="3640" name="textbox 3640"/>
          <p:cNvSpPr/>
          <p:nvPr/>
        </p:nvSpPr>
        <p:spPr>
          <a:xfrm>
            <a:off x="3922295" y="1395598"/>
            <a:ext cx="1087755" cy="2425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705"/>
              </a:lnSpc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问题</a:t>
            </a:r>
            <a:endParaRPr lang="en-US" altLang="en-US" sz="1400" dirty="0"/>
          </a:p>
        </p:txBody>
      </p:sp>
      <p:sp>
        <p:nvSpPr>
          <p:cNvPr id="3641" name="textbox 3641"/>
          <p:cNvSpPr/>
          <p:nvPr/>
        </p:nvSpPr>
        <p:spPr>
          <a:xfrm>
            <a:off x="3922295" y="2994274"/>
            <a:ext cx="1087755" cy="2425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705"/>
              </a:lnSpc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问题</a:t>
            </a:r>
            <a:endParaRPr lang="en-US" altLang="en-US" sz="1400" dirty="0"/>
          </a:p>
        </p:txBody>
      </p:sp>
      <p:sp>
        <p:nvSpPr>
          <p:cNvPr id="3642" name="textbox 3642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3643" name="rect"/>
          <p:cNvSpPr/>
          <p:nvPr/>
        </p:nvSpPr>
        <p:spPr>
          <a:xfrm>
            <a:off x="7051357" y="1356360"/>
            <a:ext cx="9525" cy="4769827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44" name="path"/>
          <p:cNvSpPr/>
          <p:nvPr/>
        </p:nvSpPr>
        <p:spPr>
          <a:xfrm>
            <a:off x="6905244" y="1969008"/>
            <a:ext cx="269747" cy="365760"/>
          </a:xfrm>
          <a:custGeom>
            <a:avLst/>
            <a:gdLst/>
            <a:ahLst/>
            <a:cxnLst/>
            <a:rect l="0" t="0" r="0" b="0"/>
            <a:pathLst>
              <a:path w="424" h="576">
                <a:moveTo>
                  <a:pt x="64" y="576"/>
                </a:moveTo>
                <a:lnTo>
                  <a:pt x="244" y="576"/>
                </a:lnTo>
                <a:lnTo>
                  <a:pt x="424" y="287"/>
                </a:lnTo>
                <a:lnTo>
                  <a:pt x="244" y="0"/>
                </a:lnTo>
                <a:lnTo>
                  <a:pt x="64" y="0"/>
                </a:lnTo>
                <a:lnTo>
                  <a:pt x="244" y="287"/>
                </a:lnTo>
                <a:lnTo>
                  <a:pt x="64" y="576"/>
                </a:lnTo>
                <a:close/>
              </a:path>
              <a:path w="424" h="576">
                <a:moveTo>
                  <a:pt x="0" y="444"/>
                </a:moveTo>
                <a:lnTo>
                  <a:pt x="97" y="444"/>
                </a:lnTo>
                <a:lnTo>
                  <a:pt x="194" y="289"/>
                </a:lnTo>
                <a:lnTo>
                  <a:pt x="97" y="134"/>
                </a:lnTo>
                <a:lnTo>
                  <a:pt x="0" y="134"/>
                </a:lnTo>
                <a:lnTo>
                  <a:pt x="97" y="289"/>
                </a:lnTo>
                <a:lnTo>
                  <a:pt x="0" y="444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45" name="path"/>
          <p:cNvSpPr/>
          <p:nvPr/>
        </p:nvSpPr>
        <p:spPr>
          <a:xfrm>
            <a:off x="6905244" y="3558540"/>
            <a:ext cx="269747" cy="365760"/>
          </a:xfrm>
          <a:custGeom>
            <a:avLst/>
            <a:gdLst/>
            <a:ahLst/>
            <a:cxnLst/>
            <a:rect l="0" t="0" r="0" b="0"/>
            <a:pathLst>
              <a:path w="424" h="576">
                <a:moveTo>
                  <a:pt x="64" y="576"/>
                </a:moveTo>
                <a:lnTo>
                  <a:pt x="244" y="576"/>
                </a:lnTo>
                <a:lnTo>
                  <a:pt x="424" y="287"/>
                </a:lnTo>
                <a:lnTo>
                  <a:pt x="244" y="0"/>
                </a:lnTo>
                <a:lnTo>
                  <a:pt x="64" y="0"/>
                </a:lnTo>
                <a:lnTo>
                  <a:pt x="244" y="287"/>
                </a:lnTo>
                <a:lnTo>
                  <a:pt x="64" y="576"/>
                </a:lnTo>
                <a:close/>
              </a:path>
              <a:path w="424" h="576">
                <a:moveTo>
                  <a:pt x="0" y="443"/>
                </a:moveTo>
                <a:lnTo>
                  <a:pt x="97" y="443"/>
                </a:lnTo>
                <a:lnTo>
                  <a:pt x="194" y="287"/>
                </a:lnTo>
                <a:lnTo>
                  <a:pt x="97" y="132"/>
                </a:lnTo>
                <a:lnTo>
                  <a:pt x="0" y="132"/>
                </a:lnTo>
                <a:lnTo>
                  <a:pt x="97" y="287"/>
                </a:lnTo>
                <a:lnTo>
                  <a:pt x="0" y="44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46" name="path"/>
          <p:cNvSpPr/>
          <p:nvPr/>
        </p:nvSpPr>
        <p:spPr>
          <a:xfrm>
            <a:off x="6905244" y="5173980"/>
            <a:ext cx="269747" cy="364236"/>
          </a:xfrm>
          <a:custGeom>
            <a:avLst/>
            <a:gdLst/>
            <a:ahLst/>
            <a:cxnLst/>
            <a:rect l="0" t="0" r="0" b="0"/>
            <a:pathLst>
              <a:path w="424" h="573">
                <a:moveTo>
                  <a:pt x="64" y="573"/>
                </a:moveTo>
                <a:lnTo>
                  <a:pt x="244" y="573"/>
                </a:lnTo>
                <a:lnTo>
                  <a:pt x="424" y="286"/>
                </a:lnTo>
                <a:lnTo>
                  <a:pt x="244" y="0"/>
                </a:lnTo>
                <a:lnTo>
                  <a:pt x="64" y="0"/>
                </a:lnTo>
                <a:lnTo>
                  <a:pt x="244" y="286"/>
                </a:lnTo>
                <a:lnTo>
                  <a:pt x="64" y="573"/>
                </a:lnTo>
                <a:close/>
              </a:path>
              <a:path w="424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47" name="path"/>
          <p:cNvSpPr/>
          <p:nvPr/>
        </p:nvSpPr>
        <p:spPr>
          <a:xfrm>
            <a:off x="1633727" y="3558540"/>
            <a:ext cx="268223" cy="365760"/>
          </a:xfrm>
          <a:custGeom>
            <a:avLst/>
            <a:gdLst/>
            <a:ahLst/>
            <a:cxnLst/>
            <a:rect l="0" t="0" r="0" b="0"/>
            <a:pathLst>
              <a:path w="422" h="576">
                <a:moveTo>
                  <a:pt x="64" y="576"/>
                </a:moveTo>
                <a:lnTo>
                  <a:pt x="243" y="576"/>
                </a:lnTo>
                <a:lnTo>
                  <a:pt x="422" y="287"/>
                </a:lnTo>
                <a:lnTo>
                  <a:pt x="243" y="0"/>
                </a:lnTo>
                <a:lnTo>
                  <a:pt x="64" y="0"/>
                </a:lnTo>
                <a:lnTo>
                  <a:pt x="243" y="287"/>
                </a:lnTo>
                <a:lnTo>
                  <a:pt x="64" y="576"/>
                </a:lnTo>
                <a:close/>
              </a:path>
              <a:path w="422" h="576">
                <a:moveTo>
                  <a:pt x="0" y="443"/>
                </a:moveTo>
                <a:lnTo>
                  <a:pt x="97" y="443"/>
                </a:lnTo>
                <a:lnTo>
                  <a:pt x="194" y="287"/>
                </a:lnTo>
                <a:lnTo>
                  <a:pt x="97" y="132"/>
                </a:lnTo>
                <a:lnTo>
                  <a:pt x="0" y="132"/>
                </a:lnTo>
                <a:lnTo>
                  <a:pt x="97" y="287"/>
                </a:lnTo>
                <a:lnTo>
                  <a:pt x="0" y="44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48" name="path"/>
          <p:cNvSpPr/>
          <p:nvPr/>
        </p:nvSpPr>
        <p:spPr>
          <a:xfrm>
            <a:off x="1633727" y="5173980"/>
            <a:ext cx="268223" cy="364236"/>
          </a:xfrm>
          <a:custGeom>
            <a:avLst/>
            <a:gdLst/>
            <a:ahLst/>
            <a:cxnLst/>
            <a:rect l="0" t="0" r="0" b="0"/>
            <a:pathLst>
              <a:path w="422" h="573">
                <a:moveTo>
                  <a:pt x="64" y="573"/>
                </a:moveTo>
                <a:lnTo>
                  <a:pt x="243" y="573"/>
                </a:lnTo>
                <a:lnTo>
                  <a:pt x="422" y="286"/>
                </a:lnTo>
                <a:lnTo>
                  <a:pt x="243" y="0"/>
                </a:lnTo>
                <a:lnTo>
                  <a:pt x="64" y="0"/>
                </a:lnTo>
                <a:lnTo>
                  <a:pt x="243" y="286"/>
                </a:lnTo>
                <a:lnTo>
                  <a:pt x="64" y="573"/>
                </a:lnTo>
                <a:close/>
              </a:path>
              <a:path w="422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49" name="path"/>
          <p:cNvSpPr/>
          <p:nvPr/>
        </p:nvSpPr>
        <p:spPr>
          <a:xfrm>
            <a:off x="1633727" y="1944624"/>
            <a:ext cx="268223" cy="364235"/>
          </a:xfrm>
          <a:custGeom>
            <a:avLst/>
            <a:gdLst/>
            <a:ahLst/>
            <a:cxnLst/>
            <a:rect l="0" t="0" r="0" b="0"/>
            <a:pathLst>
              <a:path w="422" h="573">
                <a:moveTo>
                  <a:pt x="64" y="573"/>
                </a:moveTo>
                <a:lnTo>
                  <a:pt x="243" y="573"/>
                </a:lnTo>
                <a:lnTo>
                  <a:pt x="422" y="286"/>
                </a:lnTo>
                <a:lnTo>
                  <a:pt x="243" y="0"/>
                </a:lnTo>
                <a:lnTo>
                  <a:pt x="64" y="0"/>
                </a:lnTo>
                <a:lnTo>
                  <a:pt x="243" y="286"/>
                </a:lnTo>
                <a:lnTo>
                  <a:pt x="64" y="573"/>
                </a:lnTo>
                <a:close/>
              </a:path>
              <a:path w="422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50" name="textbox 3650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3651" name="textbox 3651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33</a:t>
            </a:r>
            <a:endParaRPr lang="en-US" altLang="en-US" sz="900" dirty="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2" name="textbox 3652"/>
          <p:cNvSpPr/>
          <p:nvPr/>
        </p:nvSpPr>
        <p:spPr>
          <a:xfrm>
            <a:off x="240113" y="2307967"/>
            <a:ext cx="8371840" cy="12249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03000"/>
              </a:lnSpc>
            </a:pPr>
            <a:endParaRPr lang="en-US" altLang="en-US" sz="100" dirty="0"/>
          </a:p>
          <a:p>
            <a:pPr marL="195580" indent="-182880" algn="l" rtl="0" eaLnBrk="0">
              <a:lnSpc>
                <a:spcPct val="87000"/>
              </a:lnSpc>
            </a:pPr>
            <a:r>
              <a:rPr sz="20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在市场摸底的过程中， 选择具   </a:t>
            </a:r>
            <a:r>
              <a:rPr sz="20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确定不同市场映射范围的价   </a:t>
            </a:r>
            <a:r>
              <a:rPr sz="20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分析低性能的低成本</a:t>
            </a:r>
            <a:r>
              <a:rPr sz="15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品和 </a:t>
            </a:r>
            <a:r>
              <a:rPr sz="15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有代表性的产品，具体的性能      格水平。                                 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高性能的高成本产品之间的 </a:t>
            </a:r>
            <a:r>
              <a:rPr sz="15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参数                                         </a:t>
            </a:r>
            <a:r>
              <a:rPr sz="20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引导到自上而下的成本目标  </a:t>
            </a:r>
            <a:r>
              <a:rPr sz="15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成本差额。</a:t>
            </a:r>
            <a:endParaRPr lang="en-US" altLang="en-US" sz="1500" dirty="0"/>
          </a:p>
          <a:p>
            <a:pPr marL="195580" indent="-182880" algn="l" rtl="0" eaLnBrk="0">
              <a:lnSpc>
                <a:spcPct val="87000"/>
              </a:lnSpc>
              <a:spcBef>
                <a:spcPts val="25"/>
              </a:spcBef>
            </a:pPr>
            <a:r>
              <a:rPr sz="20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以此作为跟踪成本和价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格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                                                                                                      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参</a:t>
            </a:r>
            <a:r>
              <a:rPr sz="15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考</a:t>
            </a:r>
            <a:endParaRPr lang="en-US" altLang="en-US" sz="1500" dirty="0"/>
          </a:p>
        </p:txBody>
      </p:sp>
      <p:sp>
        <p:nvSpPr>
          <p:cNvPr id="3653" name="rect"/>
          <p:cNvSpPr/>
          <p:nvPr/>
        </p:nvSpPr>
        <p:spPr>
          <a:xfrm>
            <a:off x="172974" y="1468374"/>
            <a:ext cx="3011423" cy="79247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54" name="path"/>
          <p:cNvSpPr/>
          <p:nvPr/>
        </p:nvSpPr>
        <p:spPr>
          <a:xfrm>
            <a:off x="2966646" y="1465153"/>
            <a:ext cx="226715" cy="402681"/>
          </a:xfrm>
          <a:custGeom>
            <a:avLst/>
            <a:gdLst/>
            <a:ahLst/>
            <a:cxnLst/>
            <a:rect l="0" t="0" r="0" b="0"/>
            <a:pathLst>
              <a:path w="357" h="634">
                <a:moveTo>
                  <a:pt x="118" y="5"/>
                </a:moveTo>
                <a:lnTo>
                  <a:pt x="342" y="629"/>
                </a:lnTo>
                <a:moveTo>
                  <a:pt x="238" y="629"/>
                </a:moveTo>
                <a:lnTo>
                  <a:pt x="14" y="5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55" name="rect"/>
          <p:cNvSpPr/>
          <p:nvPr/>
        </p:nvSpPr>
        <p:spPr>
          <a:xfrm>
            <a:off x="2975610" y="1468374"/>
            <a:ext cx="3011423" cy="79247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56" name="path"/>
          <p:cNvSpPr/>
          <p:nvPr/>
        </p:nvSpPr>
        <p:spPr>
          <a:xfrm>
            <a:off x="5835703" y="1465153"/>
            <a:ext cx="160294" cy="798921"/>
          </a:xfrm>
          <a:custGeom>
            <a:avLst/>
            <a:gdLst/>
            <a:ahLst/>
            <a:cxnLst/>
            <a:rect l="0" t="0" r="0" b="0"/>
            <a:pathLst>
              <a:path w="252" h="1258">
                <a:moveTo>
                  <a:pt x="14" y="5"/>
                </a:moveTo>
                <a:lnTo>
                  <a:pt x="238" y="629"/>
                </a:lnTo>
                <a:lnTo>
                  <a:pt x="14" y="1253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57" name="path"/>
          <p:cNvSpPr/>
          <p:nvPr/>
        </p:nvSpPr>
        <p:spPr>
          <a:xfrm>
            <a:off x="5778245" y="1468374"/>
            <a:ext cx="3012948" cy="792479"/>
          </a:xfrm>
          <a:custGeom>
            <a:avLst/>
            <a:gdLst/>
            <a:ahLst/>
            <a:cxnLst/>
            <a:rect l="0" t="0" r="0" b="0"/>
            <a:pathLst>
              <a:path w="4744" h="1247">
                <a:moveTo>
                  <a:pt x="0" y="0"/>
                </a:moveTo>
                <a:lnTo>
                  <a:pt x="4520" y="0"/>
                </a:lnTo>
                <a:lnTo>
                  <a:pt x="4744" y="624"/>
                </a:lnTo>
                <a:lnTo>
                  <a:pt x="4520" y="1247"/>
                </a:lnTo>
                <a:lnTo>
                  <a:pt x="0" y="1247"/>
                </a:lnTo>
                <a:lnTo>
                  <a:pt x="224" y="624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658" name="table 3658"/>
          <p:cNvGraphicFramePr>
            <a:graphicFrameLocks noGrp="1"/>
          </p:cNvGraphicFramePr>
          <p:nvPr/>
        </p:nvGraphicFramePr>
        <p:xfrm>
          <a:off x="163449" y="1458849"/>
          <a:ext cx="8636635" cy="810895"/>
        </p:xfrm>
        <a:graphic>
          <a:graphicData uri="http://schemas.openxmlformats.org/drawingml/2006/table">
            <a:tbl>
              <a:tblPr/>
              <a:tblGrid>
                <a:gridCol w="1159510"/>
                <a:gridCol w="1134110"/>
                <a:gridCol w="3018789"/>
                <a:gridCol w="3324225"/>
              </a:tblGrid>
              <a:tr h="81089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82550" algn="l" rtl="0" eaLnBrk="0">
                        <a:lnSpc>
                          <a:spcPts val="1930"/>
                        </a:lnSpc>
                      </a:pPr>
                      <a:r>
                        <a:rPr sz="1500" spc="9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代表</a:t>
                      </a:r>
                      <a:r>
                        <a:rPr sz="1500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500" spc="5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endParaRPr lang="en-US" altLang="en-US" sz="1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723265" algn="l" rtl="0" eaLnBrk="0">
                        <a:lnSpc>
                          <a:spcPts val="1925"/>
                        </a:lnSpc>
                        <a:tabLst>
                          <a:tab pos="735965" algn="l"/>
                        </a:tabLst>
                      </a:pP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	</a:t>
                      </a:r>
                      <a:r>
                        <a:rPr sz="1500" spc="9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不同</a:t>
                      </a:r>
                      <a:r>
                        <a:rPr sz="1500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业绩</a:t>
                      </a:r>
                      <a:r>
                        <a:rPr sz="1500" spc="9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水平的</a:t>
                      </a:r>
                      <a:r>
                        <a:rPr sz="1500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</a:t>
                      </a:r>
                      <a:r>
                        <a:rPr sz="1500" spc="1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</a:t>
                      </a:r>
                      <a:endParaRPr lang="en-US" altLang="en-US" sz="1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498475" algn="l" rtl="0" eaLnBrk="0">
                        <a:lnSpc>
                          <a:spcPts val="1930"/>
                        </a:lnSpc>
                      </a:pPr>
                      <a:r>
                        <a:rPr sz="1500" spc="1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500" spc="11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品之</a:t>
                      </a:r>
                      <a:r>
                        <a:rPr sz="1500" spc="1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间</a:t>
                      </a:r>
                      <a:r>
                        <a:rPr sz="1500" spc="11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的成本差</a:t>
                      </a:r>
                      <a:r>
                        <a:rPr sz="1500" spc="3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异</a:t>
                      </a:r>
                      <a:endParaRPr lang="en-US" altLang="en-US" sz="1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59" name="path"/>
          <p:cNvSpPr/>
          <p:nvPr/>
        </p:nvSpPr>
        <p:spPr>
          <a:xfrm>
            <a:off x="3033066" y="1861393"/>
            <a:ext cx="160294" cy="402681"/>
          </a:xfrm>
          <a:custGeom>
            <a:avLst/>
            <a:gdLst/>
            <a:ahLst/>
            <a:cxnLst/>
            <a:rect l="0" t="0" r="0" b="0"/>
            <a:pathLst>
              <a:path w="252" h="634">
                <a:moveTo>
                  <a:pt x="238" y="5"/>
                </a:moveTo>
                <a:lnTo>
                  <a:pt x="14" y="629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60" name="path"/>
          <p:cNvSpPr/>
          <p:nvPr/>
        </p:nvSpPr>
        <p:spPr>
          <a:xfrm>
            <a:off x="2966646" y="1861393"/>
            <a:ext cx="160294" cy="402681"/>
          </a:xfrm>
          <a:custGeom>
            <a:avLst/>
            <a:gdLst/>
            <a:ahLst/>
            <a:cxnLst/>
            <a:rect l="0" t="0" r="0" b="0"/>
            <a:pathLst>
              <a:path w="252" h="634">
                <a:moveTo>
                  <a:pt x="14" y="629"/>
                </a:moveTo>
                <a:lnTo>
                  <a:pt x="238" y="5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61" name="path"/>
          <p:cNvSpPr/>
          <p:nvPr/>
        </p:nvSpPr>
        <p:spPr>
          <a:xfrm>
            <a:off x="302063" y="4134693"/>
            <a:ext cx="1077827" cy="1434648"/>
          </a:xfrm>
          <a:custGeom>
            <a:avLst/>
            <a:gdLst/>
            <a:ahLst/>
            <a:cxnLst/>
            <a:rect l="0" t="0" r="0" b="0"/>
            <a:pathLst>
              <a:path w="1697" h="2259">
                <a:moveTo>
                  <a:pt x="0" y="0"/>
                </a:moveTo>
                <a:lnTo>
                  <a:pt x="1487" y="0"/>
                </a:lnTo>
                <a:lnTo>
                  <a:pt x="1697" y="1129"/>
                </a:lnTo>
                <a:lnTo>
                  <a:pt x="1487" y="2259"/>
                </a:lnTo>
                <a:lnTo>
                  <a:pt x="0" y="2259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662" name="table 3662"/>
          <p:cNvGraphicFramePr>
            <a:graphicFrameLocks noGrp="1"/>
          </p:cNvGraphicFramePr>
          <p:nvPr/>
        </p:nvGraphicFramePr>
        <p:xfrm>
          <a:off x="217741" y="3858577"/>
          <a:ext cx="2827019" cy="1988820"/>
        </p:xfrm>
        <a:graphic>
          <a:graphicData uri="http://schemas.openxmlformats.org/drawingml/2006/table">
            <a:tbl>
              <a:tblPr/>
              <a:tblGrid>
                <a:gridCol w="2827019"/>
              </a:tblGrid>
              <a:tr h="19792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162560" indent="-57785" algn="l" rtl="0" eaLnBrk="0">
                        <a:lnSpc>
                          <a:spcPct val="88000"/>
                        </a:lnSpc>
                      </a:pPr>
                      <a:r>
                        <a:rPr sz="5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Select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representative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systems</a:t>
                      </a:r>
                      <a:r>
                        <a:rPr sz="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that                                                                                                                                 are</a:t>
                      </a: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commonly</a:t>
                      </a: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used</a:t>
                      </a: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endParaRPr lang="en-US" altLang="en-US" sz="400" dirty="0"/>
                    </a:p>
                    <a:p>
                      <a:pPr marL="246380" indent="-85725" algn="l" rtl="0" eaLnBrk="0">
                        <a:lnSpc>
                          <a:spcPct val="95000"/>
                        </a:lnSpc>
                        <a:spcBef>
                          <a:spcPts val="180"/>
                        </a:spcBef>
                      </a:pPr>
                      <a:r>
                        <a:rPr sz="5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Physical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at</a:t>
                      </a:r>
                      <a:r>
                        <a:rPr sz="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exact                                                                                                                                            performance</a:t>
                      </a:r>
                      <a:r>
                        <a:rPr sz="4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parameter</a:t>
                      </a:r>
                      <a:r>
                        <a:rPr sz="4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values                                                                                                                                  </a:t>
                      </a:r>
                      <a:r>
                        <a:rPr sz="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= 2.0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s)</a:t>
                      </a:r>
                      <a:endParaRPr lang="en-US" altLang="en-US" sz="400" dirty="0"/>
                    </a:p>
                    <a:p>
                      <a:pPr marL="246380" indent="-85725" algn="l" rtl="0" eaLnBrk="0">
                        <a:lnSpc>
                          <a:spcPct val="95000"/>
                        </a:lnSpc>
                        <a:spcBef>
                          <a:spcPts val="180"/>
                        </a:spcBef>
                      </a:pPr>
                      <a:r>
                        <a:rPr sz="5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Virtual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systems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within</a:t>
                      </a:r>
                      <a:r>
                        <a:rPr sz="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small                                                                                                                                       parameter</a:t>
                      </a:r>
                      <a:r>
                        <a:rPr sz="4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value</a:t>
                      </a:r>
                      <a:r>
                        <a:rPr sz="4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variations                                                                                                                                         </a:t>
                      </a:r>
                      <a:r>
                        <a:rPr sz="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= 1.8 … 2.</a:t>
                      </a: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m/s)</a:t>
                      </a:r>
                      <a:endParaRPr lang="en-US" altLang="en-US" sz="400" dirty="0"/>
                    </a:p>
                    <a:p>
                      <a:pPr marL="104775" algn="l" rtl="0" eaLnBrk="0">
                        <a:lnSpc>
                          <a:spcPct val="88000"/>
                        </a:lnSpc>
                        <a:spcBef>
                          <a:spcPts val="180"/>
                        </a:spcBef>
                      </a:pPr>
                      <a:r>
                        <a:rPr sz="5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Selection</a:t>
                      </a: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criteria</a:t>
                      </a: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:</a:t>
                      </a:r>
                      <a:r>
                        <a:rPr sz="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Ensure</a:t>
                      </a:r>
                      <a:endParaRPr lang="en-US" altLang="en-US" sz="400" dirty="0"/>
                    </a:p>
                    <a:p>
                      <a:pPr marL="247015" indent="-85725" algn="l" rtl="0" eaLnBrk="0">
                        <a:lnSpc>
                          <a:spcPct val="89000"/>
                        </a:lnSpc>
                        <a:spcBef>
                          <a:spcPts val="75"/>
                        </a:spcBef>
                      </a:pPr>
                      <a:r>
                        <a:rPr sz="5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Focus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key</a:t>
                      </a:r>
                      <a:r>
                        <a:rPr sz="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performance                                                                                                                                         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paramete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rs</a:t>
                      </a:r>
                      <a:endParaRPr lang="en-US" altLang="en-US" sz="400" dirty="0"/>
                    </a:p>
                    <a:p>
                      <a:pPr marL="246380" indent="-85725" algn="l" rtl="0" eaLnBrk="0">
                        <a:lnSpc>
                          <a:spcPct val="88000"/>
                        </a:lnSpc>
                        <a:spcBef>
                          <a:spcPts val="180"/>
                        </a:spcBef>
                      </a:pPr>
                      <a:r>
                        <a:rPr sz="5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Sufficient</a:t>
                      </a:r>
                      <a:r>
                        <a:rPr sz="4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coverage                                                                                                                                        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(&gt;60%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400" dirty="0"/>
                    </a:p>
                    <a:p>
                      <a:pPr marL="246380" indent="-85725" algn="l" rtl="0" eaLnBrk="0">
                        <a:lnSpc>
                          <a:spcPct val="88000"/>
                        </a:lnSpc>
                        <a:spcBef>
                          <a:spcPts val="185"/>
                        </a:spcBef>
                      </a:pPr>
                      <a:r>
                        <a:rPr sz="5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Full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range</a:t>
                      </a:r>
                      <a:r>
                        <a:rPr sz="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coverage                                                                                                                                        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performance</a:t>
                      </a: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400" dirty="0"/>
                    </a:p>
                    <a:p>
                      <a:pPr algn="l" rtl="0" eaLnBrk="0">
                        <a:lnSpc>
                          <a:spcPct val="153000"/>
                        </a:lnSpc>
                      </a:pPr>
                      <a:endParaRPr lang="en-US" altLang="en-US" sz="100" dirty="0"/>
                    </a:p>
                    <a:p>
                      <a:pPr marL="243840" indent="-82550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5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Global</a:t>
                      </a:r>
                      <a:r>
                        <a:rPr sz="4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representatives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identical                                                                                                                                for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regions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4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local                                                                                                                                               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representati</a:t>
                      </a: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es</a:t>
                      </a:r>
                      <a:endParaRPr lang="en-US" altLang="en-US" sz="4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3663" name="picture 366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5171209" y="5531868"/>
            <a:ext cx="430262" cy="91617"/>
          </a:xfrm>
          <a:prstGeom prst="rect">
            <a:avLst/>
          </a:prstGeom>
        </p:spPr>
      </p:pic>
      <p:graphicFrame>
        <p:nvGraphicFramePr>
          <p:cNvPr id="3664" name="table 3664"/>
          <p:cNvGraphicFramePr>
            <a:graphicFrameLocks noGrp="1"/>
          </p:cNvGraphicFramePr>
          <p:nvPr/>
        </p:nvGraphicFramePr>
        <p:xfrm>
          <a:off x="3165157" y="3858577"/>
          <a:ext cx="2684145" cy="1988820"/>
        </p:xfrm>
        <a:graphic>
          <a:graphicData uri="http://schemas.openxmlformats.org/drawingml/2006/table">
            <a:tbl>
              <a:tblPr/>
              <a:tblGrid>
                <a:gridCol w="2684145"/>
              </a:tblGrid>
              <a:tr h="19792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1000" dirty="0"/>
                    </a:p>
                    <a:p>
                      <a:pPr marL="2395855" algn="l" rtl="0" eaLnBrk="0">
                        <a:lnSpc>
                          <a:spcPct val="195000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Technology</a:t>
                      </a:r>
                      <a:r>
                        <a:rPr sz="2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                Technology</a:t>
                      </a:r>
                      <a:r>
                        <a:rPr sz="2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marL="1926590" indent="-52705" algn="l" rtl="0" eaLnBrk="0">
                        <a:lnSpc>
                          <a:spcPct val="96000"/>
                        </a:lnSpc>
                        <a:spcBef>
                          <a:spcPts val="130"/>
                        </a:spcBef>
                      </a:pPr>
                      <a:r>
                        <a:rPr sz="4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Technology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is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more</a:t>
                      </a:r>
                      <a:r>
                        <a:rPr sz="3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favorable              for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clusters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1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300" dirty="0"/>
                    </a:p>
                    <a:p>
                      <a:pPr marL="1873885" algn="l" rtl="0" eaLnBrk="0">
                        <a:lnSpc>
                          <a:spcPct val="86000"/>
                        </a:lnSpc>
                        <a:spcBef>
                          <a:spcPts val="25"/>
                        </a:spcBef>
                      </a:pPr>
                      <a:r>
                        <a:rPr sz="4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2</a:t>
                      </a: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could</a:t>
                      </a:r>
                      <a:endParaRPr lang="en-US" altLang="en-US" sz="300" dirty="0"/>
                    </a:p>
                    <a:p>
                      <a:pPr marL="1926590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sz="4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Use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technologies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endParaRPr lang="en-US" altLang="en-US" sz="300" dirty="0"/>
                    </a:p>
                    <a:p>
                      <a:pPr marL="2004695" indent="-78105" algn="l" rtl="0" eaLnBrk="0">
                        <a:lnSpc>
                          <a:spcPct val="89000"/>
                        </a:lnSpc>
                        <a:spcBef>
                          <a:spcPts val="55"/>
                        </a:spcBef>
                      </a:pPr>
                      <a:r>
                        <a:rPr sz="4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Rely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leads to                    expensive</a:t>
                      </a:r>
                      <a:r>
                        <a:rPr sz="3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</a:t>
                      </a:r>
                      <a:r>
                        <a:rPr sz="3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end</a:t>
                      </a:r>
                      <a:r>
                        <a:rPr sz="3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products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300" dirty="0"/>
                    </a:p>
                    <a:p>
                      <a:pPr marL="2004695" indent="-78105" algn="l" rtl="0" eaLnBrk="0">
                        <a:lnSpc>
                          <a:spcPct val="97000"/>
                        </a:lnSpc>
                        <a:spcBef>
                          <a:spcPts val="80"/>
                        </a:spcBef>
                      </a:pPr>
                      <a:r>
                        <a:rPr sz="4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Share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clusters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and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2 (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leads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expensive                 high</a:t>
                      </a:r>
                      <a:r>
                        <a:rPr sz="3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end</a:t>
                      </a:r>
                      <a:r>
                        <a:rPr sz="3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products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300" dirty="0"/>
                    </a:p>
                    <a:p>
                      <a:pPr marL="1927860" indent="-53975" algn="l" rtl="0" eaLnBrk="0">
                        <a:lnSpc>
                          <a:spcPct val="89000"/>
                        </a:lnSpc>
                        <a:spcBef>
                          <a:spcPts val="80"/>
                        </a:spcBef>
                      </a:pPr>
                      <a:r>
                        <a:rPr sz="4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Decision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depends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volumes                 and</a:t>
                      </a:r>
                      <a:r>
                        <a:rPr sz="3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requires</a:t>
                      </a:r>
                      <a:r>
                        <a:rPr sz="3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careful</a:t>
                      </a:r>
                      <a:r>
                        <a:rPr sz="3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analysis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700" dirty="0"/>
                    </a:p>
                    <a:p>
                      <a:pPr marL="2067560" algn="l" rtl="0" eaLnBrk="0">
                        <a:lnSpc>
                          <a:spcPct val="92000"/>
                        </a:lnSpc>
                      </a:pPr>
                      <a:r>
                        <a:rPr sz="300" b="1" spc="1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3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technologies</a:t>
                      </a:r>
                      <a:endParaRPr lang="en-US" altLang="en-US" sz="3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65" name="path"/>
          <p:cNvSpPr/>
          <p:nvPr/>
        </p:nvSpPr>
        <p:spPr>
          <a:xfrm>
            <a:off x="6779383" y="4754699"/>
            <a:ext cx="67529" cy="67502"/>
          </a:xfrm>
          <a:custGeom>
            <a:avLst/>
            <a:gdLst/>
            <a:ahLst/>
            <a:cxnLst/>
            <a:rect l="0" t="0" r="0" b="0"/>
            <a:pathLst>
              <a:path w="106" h="106">
                <a:moveTo>
                  <a:pt x="0" y="53"/>
                </a:moveTo>
                <a:cubicBezTo>
                  <a:pt x="0" y="23"/>
                  <a:pt x="23" y="0"/>
                  <a:pt x="53" y="0"/>
                </a:cubicBezTo>
                <a:cubicBezTo>
                  <a:pt x="82" y="0"/>
                  <a:pt x="106" y="23"/>
                  <a:pt x="106" y="53"/>
                </a:cubicBezTo>
                <a:cubicBezTo>
                  <a:pt x="106" y="82"/>
                  <a:pt x="82" y="106"/>
                  <a:pt x="53" y="106"/>
                </a:cubicBezTo>
                <a:cubicBezTo>
                  <a:pt x="23" y="106"/>
                  <a:pt x="0" y="82"/>
                  <a:pt x="0" y="53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66" name="path"/>
          <p:cNvSpPr/>
          <p:nvPr/>
        </p:nvSpPr>
        <p:spPr>
          <a:xfrm>
            <a:off x="6779383" y="5139969"/>
            <a:ext cx="67529" cy="67502"/>
          </a:xfrm>
          <a:custGeom>
            <a:avLst/>
            <a:gdLst/>
            <a:ahLst/>
            <a:cxnLst/>
            <a:rect l="0" t="0" r="0" b="0"/>
            <a:pathLst>
              <a:path w="106" h="106">
                <a:moveTo>
                  <a:pt x="0" y="53"/>
                </a:moveTo>
                <a:cubicBezTo>
                  <a:pt x="0" y="23"/>
                  <a:pt x="23" y="0"/>
                  <a:pt x="53" y="0"/>
                </a:cubicBezTo>
                <a:cubicBezTo>
                  <a:pt x="82" y="0"/>
                  <a:pt x="106" y="23"/>
                  <a:pt x="106" y="53"/>
                </a:cubicBezTo>
                <a:cubicBezTo>
                  <a:pt x="106" y="82"/>
                  <a:pt x="82" y="106"/>
                  <a:pt x="53" y="106"/>
                </a:cubicBezTo>
                <a:cubicBezTo>
                  <a:pt x="23" y="106"/>
                  <a:pt x="0" y="82"/>
                  <a:pt x="0" y="53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67" name="path"/>
          <p:cNvSpPr/>
          <p:nvPr/>
        </p:nvSpPr>
        <p:spPr>
          <a:xfrm>
            <a:off x="6779383" y="4947104"/>
            <a:ext cx="67529" cy="67502"/>
          </a:xfrm>
          <a:custGeom>
            <a:avLst/>
            <a:gdLst/>
            <a:ahLst/>
            <a:cxnLst/>
            <a:rect l="0" t="0" r="0" b="0"/>
            <a:pathLst>
              <a:path w="106" h="106">
                <a:moveTo>
                  <a:pt x="0" y="53"/>
                </a:moveTo>
                <a:cubicBezTo>
                  <a:pt x="0" y="23"/>
                  <a:pt x="23" y="0"/>
                  <a:pt x="53" y="0"/>
                </a:cubicBezTo>
                <a:cubicBezTo>
                  <a:pt x="82" y="0"/>
                  <a:pt x="106" y="23"/>
                  <a:pt x="106" y="53"/>
                </a:cubicBezTo>
                <a:cubicBezTo>
                  <a:pt x="106" y="82"/>
                  <a:pt x="82" y="106"/>
                  <a:pt x="53" y="106"/>
                </a:cubicBezTo>
                <a:cubicBezTo>
                  <a:pt x="23" y="106"/>
                  <a:pt x="0" y="82"/>
                  <a:pt x="0" y="53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68" name="path"/>
          <p:cNvSpPr/>
          <p:nvPr/>
        </p:nvSpPr>
        <p:spPr>
          <a:xfrm>
            <a:off x="6779383" y="4561835"/>
            <a:ext cx="67529" cy="67502"/>
          </a:xfrm>
          <a:custGeom>
            <a:avLst/>
            <a:gdLst/>
            <a:ahLst/>
            <a:cxnLst/>
            <a:rect l="0" t="0" r="0" b="0"/>
            <a:pathLst>
              <a:path w="106" h="106">
                <a:moveTo>
                  <a:pt x="0" y="53"/>
                </a:moveTo>
                <a:cubicBezTo>
                  <a:pt x="0" y="23"/>
                  <a:pt x="23" y="0"/>
                  <a:pt x="53" y="0"/>
                </a:cubicBezTo>
                <a:cubicBezTo>
                  <a:pt x="82" y="0"/>
                  <a:pt x="106" y="23"/>
                  <a:pt x="106" y="53"/>
                </a:cubicBezTo>
                <a:cubicBezTo>
                  <a:pt x="106" y="82"/>
                  <a:pt x="82" y="106"/>
                  <a:pt x="53" y="106"/>
                </a:cubicBezTo>
                <a:cubicBezTo>
                  <a:pt x="23" y="106"/>
                  <a:pt x="0" y="82"/>
                  <a:pt x="0" y="53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69" name="path"/>
          <p:cNvSpPr/>
          <p:nvPr/>
        </p:nvSpPr>
        <p:spPr>
          <a:xfrm>
            <a:off x="6779383" y="5332374"/>
            <a:ext cx="67529" cy="67502"/>
          </a:xfrm>
          <a:custGeom>
            <a:avLst/>
            <a:gdLst/>
            <a:ahLst/>
            <a:cxnLst/>
            <a:rect l="0" t="0" r="0" b="0"/>
            <a:pathLst>
              <a:path w="106" h="106">
                <a:moveTo>
                  <a:pt x="0" y="53"/>
                </a:moveTo>
                <a:cubicBezTo>
                  <a:pt x="0" y="23"/>
                  <a:pt x="23" y="0"/>
                  <a:pt x="53" y="0"/>
                </a:cubicBezTo>
                <a:cubicBezTo>
                  <a:pt x="82" y="0"/>
                  <a:pt x="106" y="23"/>
                  <a:pt x="106" y="53"/>
                </a:cubicBezTo>
                <a:cubicBezTo>
                  <a:pt x="106" y="82"/>
                  <a:pt x="82" y="106"/>
                  <a:pt x="53" y="106"/>
                </a:cubicBezTo>
                <a:cubicBezTo>
                  <a:pt x="23" y="106"/>
                  <a:pt x="0" y="82"/>
                  <a:pt x="0" y="53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670" name="picture 367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6743091" y="4140748"/>
            <a:ext cx="1556844" cy="1424900"/>
          </a:xfrm>
          <a:prstGeom prst="rect">
            <a:avLst/>
          </a:prstGeom>
        </p:spPr>
      </p:pic>
      <p:sp>
        <p:nvSpPr>
          <p:cNvPr id="3671" name="rect"/>
          <p:cNvSpPr/>
          <p:nvPr/>
        </p:nvSpPr>
        <p:spPr>
          <a:xfrm>
            <a:off x="6746077" y="4143732"/>
            <a:ext cx="1550872" cy="91381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672" name="table 3672"/>
          <p:cNvGraphicFramePr>
            <a:graphicFrameLocks noGrp="1"/>
          </p:cNvGraphicFramePr>
          <p:nvPr/>
        </p:nvGraphicFramePr>
        <p:xfrm>
          <a:off x="5967793" y="3858577"/>
          <a:ext cx="2684145" cy="1988820"/>
        </p:xfrm>
        <a:graphic>
          <a:graphicData uri="http://schemas.openxmlformats.org/drawingml/2006/table">
            <a:tbl>
              <a:tblPr/>
              <a:tblGrid>
                <a:gridCol w="2684145"/>
              </a:tblGrid>
              <a:tr h="19792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814705" algn="l" rtl="0" eaLnBrk="0">
                        <a:lnSpc>
                          <a:spcPct val="94000"/>
                        </a:lnSpc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Evaluation</a:t>
                      </a:r>
                      <a:r>
                        <a:rPr sz="300" spc="2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2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performance</a:t>
                      </a:r>
                      <a:r>
                        <a:rPr sz="300" spc="2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spreads</a:t>
                      </a:r>
                      <a:endParaRPr lang="en-US" altLang="en-US" sz="300" dirty="0"/>
                    </a:p>
                    <a:p>
                      <a:pPr marL="814705" algn="l" rtl="0" eaLnBrk="0">
                        <a:lnSpc>
                          <a:spcPct val="90000"/>
                        </a:lnSpc>
                        <a:spcBef>
                          <a:spcPts val="690"/>
                        </a:spcBef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Performa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ce</a:t>
                      </a:r>
                      <a:endParaRPr lang="en-US" altLang="en-US" sz="300" dirty="0"/>
                    </a:p>
                    <a:p>
                      <a:pPr marL="814705" algn="l" rtl="0" eaLnBrk="0">
                        <a:lnSpc>
                          <a:spcPts val="415"/>
                        </a:lnSpc>
                        <a:spcBef>
                          <a:spcPts val="0"/>
                        </a:spcBef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paramet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rs</a:t>
                      </a:r>
                      <a:endParaRPr lang="en-US" altLang="en-US" sz="300" dirty="0"/>
                    </a:p>
                    <a:p>
                      <a:pPr marL="814705" algn="l" rtl="0" eaLnBrk="0">
                        <a:lnSpc>
                          <a:spcPct val="89000"/>
                        </a:lnSpc>
                        <a:spcBef>
                          <a:spcPts val="700"/>
                        </a:spcBef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300" dirty="0"/>
                    </a:p>
                    <a:p>
                      <a:pPr marL="836295" algn="l" rtl="0" eaLnBrk="0">
                        <a:lnSpc>
                          <a:spcPts val="395"/>
                        </a:lnSpc>
                        <a:spcBef>
                          <a:spcPts val="390"/>
                        </a:spcBef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3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  <a:hlinkClick r:id="rId3" action="ppaction://hlinksldjump">
                            <a:extLst>
                              <a:ext uri="{DAF060AB-1E55-43B9-8AAB-6FB025537F2F}">
                                <wpsdc:hlinkClr xmlns:wpsdc="http://www.wps.cn/officeDocument/2017/drawingmlCustomData" val="000000"/>
                                <wpsdc:folHlinkClr xmlns:wpsdc="http://www.wps.cn/officeDocument/2017/drawingmlCustomData" val="000000"/>
                                <wpsdc:hlinkUnderline xmlns:wpsdc="http://www.wps.cn/officeDocument/2017/drawingmlCustomData" val="0"/>
                              </a:ext>
                            </a:extLst>
                          </a:hlinkClick>
                        </a:rPr>
                        <a:t>1</a:t>
                      </a:r>
                      <a:endParaRPr lang="en-US" altLang="en-US" sz="300" dirty="0"/>
                    </a:p>
                    <a:p>
                      <a:pPr marL="834390" algn="l" rtl="0" eaLnBrk="0">
                        <a:lnSpc>
                          <a:spcPts val="395"/>
                        </a:lnSpc>
                        <a:spcBef>
                          <a:spcPts val="1125"/>
                        </a:spcBef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3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  <a:hlinkClick r:id="rId4" action="ppaction://hlinksldjump">
                            <a:extLst>
                              <a:ext uri="{DAF060AB-1E55-43B9-8AAB-6FB025537F2F}">
                                <wpsdc:hlinkClr xmlns:wpsdc="http://www.wps.cn/officeDocument/2017/drawingmlCustomData" val="000000"/>
                                <wpsdc:folHlinkClr xmlns:wpsdc="http://www.wps.cn/officeDocument/2017/drawingmlCustomData" val="000000"/>
                                <wpsdc:hlinkUnderline xmlns:wpsdc="http://www.wps.cn/officeDocument/2017/drawingmlCustomData" val="0"/>
                              </a:ext>
                            </a:extLst>
                          </a:hlinkClick>
                        </a:rPr>
                        <a:t>2</a:t>
                      </a:r>
                      <a:endParaRPr lang="en-US" altLang="en-US" sz="300" dirty="0"/>
                    </a:p>
                    <a:p>
                      <a:pPr marL="835025" algn="l" rtl="0" eaLnBrk="0">
                        <a:lnSpc>
                          <a:spcPts val="395"/>
                        </a:lnSpc>
                        <a:spcBef>
                          <a:spcPts val="1125"/>
                        </a:spcBef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3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  <a:hlinkClick r:id="rId5" action="ppaction://hlinksldjump">
                            <a:extLst>
                              <a:ext uri="{DAF060AB-1E55-43B9-8AAB-6FB025537F2F}">
                                <wpsdc:hlinkClr xmlns:wpsdc="http://www.wps.cn/officeDocument/2017/drawingmlCustomData" val="000000"/>
                                <wpsdc:folHlinkClr xmlns:wpsdc="http://www.wps.cn/officeDocument/2017/drawingmlCustomData" val="000000"/>
                                <wpsdc:hlinkUnderline xmlns:wpsdc="http://www.wps.cn/officeDocument/2017/drawingmlCustomData" val="0"/>
                              </a:ext>
                            </a:extLst>
                          </a:hlinkClick>
                        </a:rPr>
                        <a:t>3</a:t>
                      </a:r>
                      <a:endParaRPr lang="en-US" altLang="en-US" sz="300" dirty="0"/>
                    </a:p>
                    <a:p>
                      <a:pPr marL="833755" algn="l" rtl="0" eaLnBrk="0">
                        <a:lnSpc>
                          <a:spcPts val="395"/>
                        </a:lnSpc>
                        <a:spcBef>
                          <a:spcPts val="1120"/>
                        </a:spcBef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3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  <a:hlinkClick r:id="rId6" action="ppaction://hlinksldjump">
                            <a:extLst>
                              <a:ext uri="{DAF060AB-1E55-43B9-8AAB-6FB025537F2F}">
                                <wpsdc:hlinkClr xmlns:wpsdc="http://www.wps.cn/officeDocument/2017/drawingmlCustomData" val="000000"/>
                                <wpsdc:folHlinkClr xmlns:wpsdc="http://www.wps.cn/officeDocument/2017/drawingmlCustomData" val="000000"/>
                                <wpsdc:hlinkUnderline xmlns:wpsdc="http://www.wps.cn/officeDocument/2017/drawingmlCustomData" val="0"/>
                              </a:ext>
                            </a:extLst>
                          </a:hlinkClick>
                        </a:rPr>
                        <a:t>4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900" dirty="0"/>
                    </a:p>
                    <a:p>
                      <a:pPr marL="835025" algn="l" rtl="0" eaLnBrk="0">
                        <a:lnSpc>
                          <a:spcPts val="395"/>
                        </a:lnSpc>
                        <a:spcBef>
                          <a:spcPts val="0"/>
                        </a:spcBef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3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  <a:hlinkClick r:id="rId7" action="ppaction://hlinksldjump">
                            <a:extLst>
                              <a:ext uri="{DAF060AB-1E55-43B9-8AAB-6FB025537F2F}">
                                <wpsdc:hlinkClr xmlns:wpsdc="http://www.wps.cn/officeDocument/2017/drawingmlCustomData" val="000000"/>
                                <wpsdc:folHlinkClr xmlns:wpsdc="http://www.wps.cn/officeDocument/2017/drawingmlCustomData" val="000000"/>
                                <wpsdc:hlinkUnderline xmlns:wpsdc="http://www.wps.cn/officeDocument/2017/drawingmlCustomData" val="0"/>
                              </a:ext>
                            </a:extLst>
                          </a:hlinkClick>
                        </a:rPr>
                        <a:t>5</a:t>
                      </a:r>
                      <a:endParaRPr lang="en-US" altLang="en-US" sz="3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73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674" name="table 3674"/>
          <p:cNvGraphicFramePr>
            <a:graphicFrameLocks noGrp="1"/>
          </p:cNvGraphicFramePr>
          <p:nvPr/>
        </p:nvGraphicFramePr>
        <p:xfrm>
          <a:off x="1383473" y="4131595"/>
          <a:ext cx="1600200" cy="1440814"/>
        </p:xfrm>
        <a:graphic>
          <a:graphicData uri="http://schemas.openxmlformats.org/drawingml/2006/table">
            <a:tbl>
              <a:tblPr/>
              <a:tblGrid>
                <a:gridCol w="1600200"/>
              </a:tblGrid>
              <a:tr h="14376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900" dirty="0"/>
                    </a:p>
                    <a:p>
                      <a:pPr marL="29845" algn="l" rtl="0" eaLnBrk="0">
                        <a:lnSpc>
                          <a:spcPct val="75000"/>
                        </a:lnSpc>
                        <a:spcBef>
                          <a:spcPts val="5"/>
                        </a:spcBef>
                      </a:pPr>
                      <a:r>
                        <a:rPr sz="5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Defined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representative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systems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acc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peaks</a:t>
                      </a:r>
                      <a:endParaRPr lang="en-US" altLang="en-US" sz="400" dirty="0"/>
                    </a:p>
                    <a:p>
                      <a:pPr marL="170180" indent="-84455" algn="l" rtl="0" eaLnBrk="0">
                        <a:lnSpc>
                          <a:spcPct val="96000"/>
                        </a:lnSpc>
                        <a:spcBef>
                          <a:spcPts val="75"/>
                        </a:spcBef>
                      </a:pPr>
                      <a:r>
                        <a:rPr sz="5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At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performance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ranges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each</a:t>
                      </a:r>
                      <a:r>
                        <a:rPr sz="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          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</a:t>
                      </a: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400" dirty="0"/>
                    </a:p>
                    <a:p>
                      <a:pPr marL="85725" algn="l" rtl="0" eaLnBrk="0">
                        <a:lnSpc>
                          <a:spcPct val="75000"/>
                        </a:lnSpc>
                        <a:spcBef>
                          <a:spcPts val="20"/>
                        </a:spcBef>
                      </a:pPr>
                      <a:r>
                        <a:rPr sz="5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each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region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set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4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global</a:t>
                      </a: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representatives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75" name="path"/>
          <p:cNvSpPr/>
          <p:nvPr/>
        </p:nvSpPr>
        <p:spPr>
          <a:xfrm>
            <a:off x="7468454" y="4924374"/>
            <a:ext cx="494754" cy="71941"/>
          </a:xfrm>
          <a:custGeom>
            <a:avLst/>
            <a:gdLst/>
            <a:ahLst/>
            <a:cxnLst/>
            <a:rect l="0" t="0" r="0" b="0"/>
            <a:pathLst>
              <a:path w="779" h="113">
                <a:moveTo>
                  <a:pt x="4" y="0"/>
                </a:moveTo>
                <a:lnTo>
                  <a:pt x="4" y="48"/>
                </a:lnTo>
                <a:moveTo>
                  <a:pt x="774" y="65"/>
                </a:moveTo>
                <a:lnTo>
                  <a:pt x="774" y="113"/>
                </a:lnTo>
              </a:path>
            </a:pathLst>
          </a:custGeom>
          <a:noFill/>
          <a:ln w="597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676" name="picture 367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6689803" y="4143502"/>
            <a:ext cx="1270266" cy="1418931"/>
          </a:xfrm>
          <a:prstGeom prst="rect">
            <a:avLst/>
          </a:prstGeom>
        </p:spPr>
      </p:pic>
      <p:sp>
        <p:nvSpPr>
          <p:cNvPr id="3677" name="textbox 3677"/>
          <p:cNvSpPr/>
          <p:nvPr/>
        </p:nvSpPr>
        <p:spPr>
          <a:xfrm>
            <a:off x="110088" y="255327"/>
            <a:ext cx="2670810" cy="595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4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建立成本透明度对于确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保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未来产品的成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功</a:t>
            </a:r>
            <a:endParaRPr lang="en-US" altLang="en-US" sz="1800" dirty="0"/>
          </a:p>
        </p:txBody>
      </p:sp>
      <p:graphicFrame>
        <p:nvGraphicFramePr>
          <p:cNvPr id="3678" name="table 3678"/>
          <p:cNvGraphicFramePr>
            <a:graphicFrameLocks noGrp="1"/>
          </p:cNvGraphicFramePr>
          <p:nvPr/>
        </p:nvGraphicFramePr>
        <p:xfrm>
          <a:off x="298957" y="4131584"/>
          <a:ext cx="947419" cy="1440814"/>
        </p:xfrm>
        <a:graphic>
          <a:graphicData uri="http://schemas.openxmlformats.org/drawingml/2006/table">
            <a:tbl>
              <a:tblPr/>
              <a:tblGrid>
                <a:gridCol w="947419"/>
              </a:tblGrid>
              <a:tr h="14376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679" name="table 3679"/>
          <p:cNvGraphicFramePr>
            <a:graphicFrameLocks noGrp="1"/>
          </p:cNvGraphicFramePr>
          <p:nvPr/>
        </p:nvGraphicFramePr>
        <p:xfrm>
          <a:off x="1406128" y="4607251"/>
          <a:ext cx="1550034" cy="864235"/>
        </p:xfrm>
        <a:graphic>
          <a:graphicData uri="http://schemas.openxmlformats.org/drawingml/2006/table">
            <a:tbl>
              <a:tblPr/>
              <a:tblGrid>
                <a:gridCol w="32384"/>
                <a:gridCol w="30480"/>
                <a:gridCol w="1424305"/>
                <a:gridCol w="30480"/>
                <a:gridCol w="32384"/>
              </a:tblGrid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405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94000"/>
                        </a:lnSpc>
                      </a:pPr>
                      <a:endParaRPr lang="en-US" altLang="en-US" sz="100" dirty="0"/>
                    </a:p>
                    <a:p>
                      <a:pPr marL="24130" algn="l" rtl="0" eaLnBrk="0">
                        <a:lnSpc>
                          <a:spcPct val="96000"/>
                        </a:lnSpc>
                      </a:pPr>
                      <a:r>
                        <a:rPr sz="2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Chin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5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5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100" dirty="0"/>
                    </a:p>
                    <a:p>
                      <a:pPr algn="l" rtl="0" eaLnBrk="0">
                        <a:lnSpc>
                          <a:spcPts val="245"/>
                        </a:lnSpc>
                      </a:pP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Europ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88340">
                <a:tc rowSpan="3"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3" h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3" h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 gridSpan="3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350"/>
                        </a:lnSpc>
                      </a:pP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ts val="530"/>
                        </a:lnSpc>
                      </a:pP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0">
                <a:tc vMerge="1" gridSpan="3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80"/>
                        </a:lnSpc>
                      </a:pPr>
                      <a:endParaRPr lang="en-US" altLang="en-US" sz="1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pic>
        <p:nvPicPr>
          <p:cNvPr id="3680" name="picture 368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1578171" y="4669804"/>
            <a:ext cx="36491" cy="38353"/>
          </a:xfrm>
          <a:prstGeom prst="rect">
            <a:avLst/>
          </a:prstGeom>
        </p:spPr>
      </p:pic>
      <p:pic>
        <p:nvPicPr>
          <p:cNvPr id="3681" name="picture 368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1597239" y="4613498"/>
            <a:ext cx="38657" cy="38353"/>
          </a:xfrm>
          <a:prstGeom prst="rect">
            <a:avLst/>
          </a:prstGeom>
        </p:spPr>
      </p:pic>
      <p:sp>
        <p:nvSpPr>
          <p:cNvPr id="3682" name="rect"/>
          <p:cNvSpPr/>
          <p:nvPr/>
        </p:nvSpPr>
        <p:spPr>
          <a:xfrm>
            <a:off x="2134364" y="4763250"/>
            <a:ext cx="3539" cy="682480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683" name="table 3683"/>
          <p:cNvGraphicFramePr>
            <a:graphicFrameLocks noGrp="1"/>
          </p:cNvGraphicFramePr>
          <p:nvPr/>
        </p:nvGraphicFramePr>
        <p:xfrm>
          <a:off x="1421646" y="4762289"/>
          <a:ext cx="715010" cy="57150"/>
        </p:xfrm>
        <a:graphic>
          <a:graphicData uri="http://schemas.openxmlformats.org/drawingml/2006/table">
            <a:tbl>
              <a:tblPr/>
              <a:tblGrid>
                <a:gridCol w="715010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" dirty="0"/>
                    </a:p>
                    <a:p>
                      <a:pPr marL="15875" algn="l" rtl="0" eaLnBrk="0">
                        <a:lnSpc>
                          <a:spcPts val="26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Estimated</a:t>
                      </a:r>
                      <a:r>
                        <a:rPr sz="2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2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2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</a:t>
                      </a:r>
                      <a:r>
                        <a:rPr sz="2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</a:tr>
            </a:tbl>
          </a:graphicData>
        </a:graphic>
      </p:graphicFrame>
      <p:pic>
        <p:nvPicPr>
          <p:cNvPr id="3684" name="picture 368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1649509" y="4720671"/>
            <a:ext cx="167970" cy="167559"/>
          </a:xfrm>
          <a:prstGeom prst="rect">
            <a:avLst/>
          </a:prstGeom>
        </p:spPr>
      </p:pic>
      <p:graphicFrame>
        <p:nvGraphicFramePr>
          <p:cNvPr id="3685" name="table 3685"/>
          <p:cNvGraphicFramePr>
            <a:graphicFrameLocks noGrp="1"/>
          </p:cNvGraphicFramePr>
          <p:nvPr/>
        </p:nvGraphicFramePr>
        <p:xfrm>
          <a:off x="1420829" y="4720671"/>
          <a:ext cx="1459865" cy="726439"/>
        </p:xfrm>
        <a:graphic>
          <a:graphicData uri="http://schemas.openxmlformats.org/drawingml/2006/table">
            <a:tbl>
              <a:tblPr>
                <a:solidFill>
                  <a:srgbClr val="FFFFFF"/>
                </a:solidFill>
              </a:tblPr>
              <a:tblGrid>
                <a:gridCol w="718184"/>
                <a:gridCol w="741679"/>
              </a:tblGrid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62000"/>
                        </a:lnSpc>
                      </a:pPr>
                      <a:endParaRPr lang="en-US" altLang="en-US" sz="100" dirty="0"/>
                    </a:p>
                    <a:p>
                      <a:pPr marL="4445" algn="l" rtl="0" eaLnBrk="0">
                        <a:lnSpc>
                          <a:spcPts val="245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Global</a:t>
                      </a:r>
                      <a:r>
                        <a:rPr sz="200" spc="4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perspective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4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4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280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" dirty="0"/>
                    </a:p>
                    <a:p>
                      <a:pPr marL="13335" algn="l" rtl="0" eaLnBrk="0">
                        <a:lnSpc>
                          <a:spcPct val="93000"/>
                        </a:lnSpc>
                      </a:pPr>
                      <a:r>
                        <a:rPr sz="2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2020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units</a:t>
                      </a:r>
                      <a:r>
                        <a:rPr sz="2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mapped</a:t>
                      </a:r>
                      <a:r>
                        <a:rPr sz="2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2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payload</a:t>
                      </a:r>
                      <a:r>
                        <a:rPr sz="2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2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endParaRPr lang="en-US" altLang="en-US" sz="200" dirty="0"/>
                    </a:p>
                    <a:p>
                      <a:pPr marL="483870" algn="l" rtl="0" eaLnBrk="0">
                        <a:lnSpc>
                          <a:spcPts val="130"/>
                        </a:lnSpc>
                        <a:spcBef>
                          <a:spcPts val="135"/>
                        </a:spcBef>
                      </a:pPr>
                      <a:r>
                        <a:rPr sz="1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&lt;100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" dirty="0"/>
                    </a:p>
                    <a:p>
                      <a:pPr marL="483870" algn="l" rtl="0" eaLnBrk="0">
                        <a:lnSpc>
                          <a:spcPts val="300"/>
                        </a:lnSpc>
                        <a:spcBef>
                          <a:spcPts val="35"/>
                        </a:spcBef>
                      </a:pPr>
                      <a:r>
                        <a:rPr sz="1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&lt;500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60000"/>
                        </a:lnSpc>
                      </a:pPr>
                      <a:endParaRPr lang="en-US" altLang="en-US" sz="100" dirty="0"/>
                    </a:p>
                    <a:p>
                      <a:pPr marL="600075" algn="l" rtl="0" eaLnBrk="0">
                        <a:lnSpc>
                          <a:spcPct val="86000"/>
                        </a:lnSpc>
                      </a:pP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load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300" dirty="0"/>
                    </a:p>
                    <a:p>
                      <a:pPr marL="449580" algn="l" rtl="0" eaLnBrk="0">
                        <a:lnSpc>
                          <a:spcPts val="245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Share</a:t>
                      </a:r>
                      <a:r>
                        <a:rPr sz="2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endParaRPr lang="en-US" altLang="en-US" sz="200" dirty="0"/>
                    </a:p>
                    <a:p>
                      <a:pPr marL="215265" algn="l" rtl="0" eaLnBrk="0">
                        <a:lnSpc>
                          <a:spcPct val="88000"/>
                        </a:lnSpc>
                        <a:spcBef>
                          <a:spcPts val="1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total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vol-</a:t>
                      </a:r>
                      <a:endParaRPr lang="en-US" altLang="en-US" sz="200" dirty="0"/>
                    </a:p>
                    <a:p>
                      <a:pPr marL="216535" algn="l" rtl="0" eaLnBrk="0">
                        <a:lnSpc>
                          <a:spcPct val="92000"/>
                        </a:lnSpc>
                        <a:spcBef>
                          <a:spcPts val="45"/>
                        </a:spcBef>
                      </a:pP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2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Payload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ume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2020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58000"/>
                        </a:lnSpc>
                      </a:pPr>
                      <a:endParaRPr lang="en-US" altLang="en-US" sz="1000" dirty="0"/>
                    </a:p>
                    <a:p>
                      <a:pPr algn="r" rtl="0" eaLnBrk="0">
                        <a:lnSpc>
                          <a:spcPct val="85000"/>
                        </a:lnSpc>
                        <a:spcBef>
                          <a:spcPts val="70"/>
                        </a:spcBef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&gt;6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0%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53000"/>
                        </a:lnSpc>
                      </a:pPr>
                      <a:endParaRPr lang="en-US" altLang="en-US" sz="100" dirty="0"/>
                    </a:p>
                    <a:p>
                      <a:pPr marL="34290" algn="l" rtl="0" eaLnBrk="0">
                        <a:lnSpc>
                          <a:spcPts val="245"/>
                        </a:lnSpc>
                        <a:tabLst>
                          <a:tab pos="60960" algn="l"/>
                        </a:tabLst>
                      </a:pP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5   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8             20             2.2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3686" name="picture 368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2157504" y="5392550"/>
            <a:ext cx="43558" cy="43526"/>
          </a:xfrm>
          <a:prstGeom prst="rect">
            <a:avLst/>
          </a:prstGeom>
        </p:spPr>
      </p:pic>
      <p:grpSp>
        <p:nvGrpSpPr>
          <p:cNvPr id="658" name="group 658"/>
          <p:cNvGrpSpPr/>
          <p:nvPr/>
        </p:nvGrpSpPr>
        <p:grpSpPr>
          <a:xfrm rot="21600000">
            <a:off x="6779383" y="4534742"/>
            <a:ext cx="1184055" cy="737017"/>
            <a:chOff x="0" y="0"/>
            <a:chExt cx="1184055" cy="737017"/>
          </a:xfrm>
        </p:grpSpPr>
        <p:sp>
          <p:nvSpPr>
            <p:cNvPr id="3687" name="path"/>
            <p:cNvSpPr/>
            <p:nvPr/>
          </p:nvSpPr>
          <p:spPr>
            <a:xfrm>
              <a:off x="0" y="0"/>
              <a:ext cx="1184055" cy="2755"/>
            </a:xfrm>
            <a:custGeom>
              <a:avLst/>
              <a:gdLst/>
              <a:ahLst/>
              <a:cxnLst/>
              <a:rect l="0" t="0" r="0" b="0"/>
              <a:pathLst>
                <a:path w="1864" h="4">
                  <a:moveTo>
                    <a:pt x="0" y="2"/>
                  </a:moveTo>
                  <a:lnTo>
                    <a:pt x="1864" y="2"/>
                  </a:lnTo>
                </a:path>
              </a:pathLst>
            </a:custGeom>
            <a:noFill/>
            <a:ln w="275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88" name="path"/>
            <p:cNvSpPr/>
            <p:nvPr/>
          </p:nvSpPr>
          <p:spPr>
            <a:xfrm>
              <a:off x="0" y="155209"/>
              <a:ext cx="1169202" cy="581807"/>
            </a:xfrm>
            <a:custGeom>
              <a:avLst/>
              <a:gdLst/>
              <a:ahLst/>
              <a:cxnLst/>
              <a:rect l="0" t="0" r="0" b="0"/>
              <a:pathLst>
                <a:path w="1841" h="916">
                  <a:moveTo>
                    <a:pt x="0" y="913"/>
                  </a:moveTo>
                  <a:lnTo>
                    <a:pt x="1841" y="913"/>
                  </a:lnTo>
                  <a:moveTo>
                    <a:pt x="0" y="306"/>
                  </a:moveTo>
                  <a:lnTo>
                    <a:pt x="1841" y="306"/>
                  </a:lnTo>
                  <a:moveTo>
                    <a:pt x="0" y="2"/>
                  </a:moveTo>
                  <a:lnTo>
                    <a:pt x="1841" y="2"/>
                  </a:lnTo>
                  <a:moveTo>
                    <a:pt x="0" y="609"/>
                  </a:moveTo>
                  <a:lnTo>
                    <a:pt x="1841" y="609"/>
                  </a:lnTo>
                </a:path>
              </a:pathLst>
            </a:custGeom>
            <a:noFill/>
            <a:ln w="3674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689" name="rect"/>
          <p:cNvSpPr/>
          <p:nvPr/>
        </p:nvSpPr>
        <p:spPr>
          <a:xfrm>
            <a:off x="8037858" y="4335219"/>
            <a:ext cx="531504" cy="1128256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90" name="path"/>
          <p:cNvSpPr/>
          <p:nvPr/>
        </p:nvSpPr>
        <p:spPr>
          <a:xfrm>
            <a:off x="8034872" y="4332234"/>
            <a:ext cx="537477" cy="1134226"/>
          </a:xfrm>
          <a:custGeom>
            <a:avLst/>
            <a:gdLst/>
            <a:ahLst/>
            <a:cxnLst/>
            <a:rect l="0" t="0" r="0" b="0"/>
            <a:pathLst>
              <a:path w="846" h="1786">
                <a:moveTo>
                  <a:pt x="4" y="1781"/>
                </a:moveTo>
                <a:lnTo>
                  <a:pt x="841" y="1781"/>
                </a:lnTo>
                <a:lnTo>
                  <a:pt x="841" y="4"/>
                </a:lnTo>
                <a:lnTo>
                  <a:pt x="4" y="4"/>
                </a:lnTo>
                <a:lnTo>
                  <a:pt x="4" y="1781"/>
                </a:lnTo>
                <a:close/>
              </a:path>
            </a:pathLst>
          </a:custGeom>
          <a:noFill/>
          <a:ln w="5970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691" name="table 3691"/>
          <p:cNvGraphicFramePr>
            <a:graphicFrameLocks noGrp="1"/>
          </p:cNvGraphicFramePr>
          <p:nvPr/>
        </p:nvGraphicFramePr>
        <p:xfrm>
          <a:off x="6036563" y="4395144"/>
          <a:ext cx="647700" cy="871855"/>
        </p:xfrm>
        <a:graphic>
          <a:graphicData uri="http://schemas.openxmlformats.org/drawingml/2006/table">
            <a:tbl>
              <a:tblPr/>
              <a:tblGrid>
                <a:gridCol w="647700"/>
              </a:tblGrid>
              <a:tr h="8686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400" dirty="0"/>
                    </a:p>
                    <a:p>
                      <a:pPr marL="36195" algn="l" rtl="0" eaLnBrk="0">
                        <a:lnSpc>
                          <a:spcPct val="93000"/>
                        </a:lnSpc>
                        <a:spcBef>
                          <a:spcPts val="0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3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mapping</a:t>
                      </a:r>
                      <a:r>
                        <a:rPr sz="3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repre</a:t>
                      </a:r>
                      <a:r>
                        <a:rPr sz="300" b="1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300" dirty="0"/>
                    </a:p>
                    <a:p>
                      <a:pPr marL="34290" algn="l" rtl="0" eaLnBrk="0">
                        <a:lnSpc>
                          <a:spcPct val="93000"/>
                        </a:lnSpc>
                        <a:spcBef>
                          <a:spcPts val="80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sentatives</a:t>
                      </a:r>
                      <a:r>
                        <a:rPr sz="300" spc="5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configurations</a:t>
                      </a:r>
                      <a:endParaRPr lang="en-US" altLang="en-US" sz="300" dirty="0"/>
                    </a:p>
                    <a:p>
                      <a:pPr marL="34290" algn="l" rtl="0" eaLnBrk="0">
                        <a:lnSpc>
                          <a:spcPts val="395"/>
                        </a:lnSpc>
                        <a:spcBef>
                          <a:spcPts val="255"/>
                        </a:spcBef>
                      </a:pPr>
                      <a:r>
                        <a:rPr sz="300" spc="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2020</a:t>
                      </a:r>
                      <a:r>
                        <a:rPr sz="3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units</a:t>
                      </a:r>
                      <a:endParaRPr lang="en-US" altLang="en-US" sz="300" dirty="0"/>
                    </a:p>
                    <a:p>
                      <a:pPr marL="424180" algn="l" rtl="0" eaLnBrk="0">
                        <a:lnSpc>
                          <a:spcPts val="130"/>
                        </a:lnSpc>
                        <a:spcBef>
                          <a:spcPts val="255"/>
                        </a:spcBef>
                      </a:pPr>
                      <a:r>
                        <a:rPr sz="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&lt;100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" dirty="0"/>
                    </a:p>
                    <a:p>
                      <a:pPr marL="424180" algn="l" rtl="0" eaLnBrk="0">
                        <a:lnSpc>
                          <a:spcPts val="245"/>
                        </a:lnSpc>
                        <a:spcBef>
                          <a:spcPts val="5"/>
                        </a:spcBef>
                      </a:pPr>
                      <a:r>
                        <a:rPr sz="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&lt;500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" dirty="0"/>
                    </a:p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31000"/>
                        </a:lnSpc>
                      </a:pPr>
                      <a:endParaRPr lang="en-US" altLang="en-US" sz="100" dirty="0"/>
                    </a:p>
                    <a:p>
                      <a:pPr marL="521970" algn="l" rtl="0" eaLnBrk="0">
                        <a:lnSpc>
                          <a:spcPts val="165"/>
                        </a:lnSpc>
                      </a:pPr>
                      <a:r>
                        <a:rPr sz="1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</a:t>
                      </a:r>
                      <a:r>
                        <a:rPr sz="1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1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92" name="textbox 3692"/>
          <p:cNvSpPr/>
          <p:nvPr/>
        </p:nvSpPr>
        <p:spPr>
          <a:xfrm>
            <a:off x="8046449" y="4337112"/>
            <a:ext cx="509269" cy="11322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68580" indent="-55880" algn="l" rtl="0" eaLnBrk="0">
              <a:lnSpc>
                <a:spcPct val="109000"/>
              </a:lnSpc>
            </a:pPr>
            <a:r>
              <a:rPr sz="4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Large</a:t>
            </a:r>
            <a:r>
              <a:rPr sz="3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performance       spread</a:t>
            </a:r>
            <a:r>
              <a:rPr sz="3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values</a:t>
            </a:r>
            <a:r>
              <a:rPr sz="3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can</a:t>
            </a:r>
            <a:r>
              <a:rPr sz="300" spc="1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   indicators</a:t>
            </a:r>
            <a:r>
              <a:rPr sz="300" spc="1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300" spc="1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3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too        wide</a:t>
            </a:r>
            <a:r>
              <a:rPr sz="300" spc="3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performance         range</a:t>
            </a:r>
            <a:r>
              <a:rPr sz="3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leading</a:t>
            </a:r>
            <a:r>
              <a:rPr sz="3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high  cost</a:t>
            </a:r>
            <a:r>
              <a:rPr sz="3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3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basic</a:t>
            </a:r>
            <a:r>
              <a:rPr sz="3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variants</a:t>
            </a:r>
            <a:endParaRPr lang="en-US" altLang="en-US" sz="300" dirty="0"/>
          </a:p>
          <a:p>
            <a:pPr marL="12700" algn="l" rtl="0" eaLnBrk="0">
              <a:lnSpc>
                <a:spcPct val="87000"/>
              </a:lnSpc>
              <a:spcBef>
                <a:spcPts val="20"/>
              </a:spcBef>
            </a:pPr>
            <a:r>
              <a:rPr sz="4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solve</a:t>
            </a:r>
            <a:endParaRPr lang="en-US" altLang="en-US" sz="300" dirty="0"/>
          </a:p>
          <a:p>
            <a:pPr marL="152400" indent="-83185" algn="l" rtl="0" eaLnBrk="0">
              <a:lnSpc>
                <a:spcPct val="97000"/>
              </a:lnSpc>
              <a:spcBef>
                <a:spcPts val="0"/>
              </a:spcBef>
            </a:pPr>
            <a:r>
              <a:rPr sz="4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4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Reduce                    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nce           </a:t>
            </a: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rang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300" dirty="0"/>
          </a:p>
          <a:p>
            <a:pPr marL="68580" algn="l" rtl="0" eaLnBrk="0">
              <a:lnSpc>
                <a:spcPct val="76000"/>
              </a:lnSpc>
              <a:spcBef>
                <a:spcPts val="80"/>
              </a:spcBef>
            </a:pPr>
            <a:r>
              <a:rPr sz="4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Split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endParaRPr lang="en-US" altLang="en-US" sz="300" dirty="0"/>
          </a:p>
          <a:p>
            <a:pPr marL="149860" indent="-81280" algn="l" rtl="0" eaLnBrk="0">
              <a:lnSpc>
                <a:spcPct val="107000"/>
              </a:lnSpc>
              <a:spcBef>
                <a:spcPts val="60"/>
              </a:spcBef>
            </a:pPr>
            <a:r>
              <a:rPr sz="4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Carefully</a:t>
            </a:r>
            <a:r>
              <a:rPr sz="3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     modules</a:t>
            </a:r>
            <a:r>
              <a:rPr sz="300" spc="2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with           potentially</a:t>
            </a:r>
            <a:r>
              <a:rPr sz="3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</a:t>
            </a: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ce           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versi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ns</a:t>
            </a:r>
            <a:endParaRPr lang="en-US" altLang="en-US" sz="300" dirty="0"/>
          </a:p>
          <a:p>
            <a:pPr marL="69215" indent="-56515" algn="l" rtl="0" eaLnBrk="0">
              <a:lnSpc>
                <a:spcPct val="107000"/>
              </a:lnSpc>
              <a:spcBef>
                <a:spcPts val="25"/>
              </a:spcBef>
            </a:pPr>
            <a:r>
              <a:rPr sz="4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Experience</a:t>
            </a:r>
            <a:r>
              <a:rPr sz="3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shows</a:t>
            </a:r>
            <a:r>
              <a:rPr sz="3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Performance</a:t>
            </a:r>
            <a:r>
              <a:rPr sz="300" spc="3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range       values</a:t>
            </a:r>
            <a:r>
              <a:rPr sz="3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3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up</a:t>
            </a:r>
            <a:r>
              <a:rPr sz="3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3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1.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can</a:t>
            </a: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</a:t>
            </a: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covered</a:t>
            </a: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with</a:t>
            </a: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variant</a:t>
            </a:r>
            <a:r>
              <a:rPr sz="300" spc="140" baseline="35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95" dirty="0"/>
          </a:p>
        </p:txBody>
      </p:sp>
      <p:pic>
        <p:nvPicPr>
          <p:cNvPr id="3693" name="picture 369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3673276" y="5531868"/>
            <a:ext cx="430262" cy="91617"/>
          </a:xfrm>
          <a:prstGeom prst="rect">
            <a:avLst/>
          </a:prstGeom>
        </p:spPr>
      </p:pic>
      <p:sp>
        <p:nvSpPr>
          <p:cNvPr id="3694" name="textbox 3694"/>
          <p:cNvSpPr/>
          <p:nvPr/>
        </p:nvSpPr>
        <p:spPr>
          <a:xfrm>
            <a:off x="3525022" y="4867954"/>
            <a:ext cx="706755" cy="7569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67945" indent="-55245" algn="l" rtl="0" eaLnBrk="0">
              <a:lnSpc>
                <a:spcPct val="89000"/>
              </a:lnSpc>
            </a:pPr>
            <a:r>
              <a:rPr sz="4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Linear</a:t>
            </a:r>
            <a:r>
              <a:rPr sz="3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3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behavior</a:t>
            </a:r>
            <a:r>
              <a:rPr sz="3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with               performance</a:t>
            </a:r>
            <a:r>
              <a:rPr sz="300" spc="4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parameter</a:t>
            </a:r>
            <a:endParaRPr lang="en-US" altLang="en-US" sz="300" dirty="0"/>
          </a:p>
          <a:p>
            <a:pPr marL="66675" indent="-53975" algn="l" rtl="0" eaLnBrk="0">
              <a:lnSpc>
                <a:spcPct val="97000"/>
              </a:lnSpc>
              <a:spcBef>
                <a:spcPts val="80"/>
              </a:spcBef>
            </a:pPr>
            <a:r>
              <a:rPr sz="400" spc="1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Likely</a:t>
            </a:r>
            <a:r>
              <a:rPr sz="3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good</a:t>
            </a:r>
            <a:r>
              <a:rPr sz="3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scalability</a:t>
            </a:r>
            <a:r>
              <a:rPr sz="3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3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system  and</a:t>
            </a:r>
            <a:r>
              <a:rPr sz="3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components</a:t>
            </a:r>
            <a:r>
              <a:rPr sz="3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along</a:t>
            </a:r>
            <a:r>
              <a:rPr sz="3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this           performance</a:t>
            </a:r>
            <a:r>
              <a:rPr sz="300" spc="4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dimension</a:t>
            </a:r>
            <a:endParaRPr lang="en-US" altLang="en-US" sz="300" dirty="0"/>
          </a:p>
          <a:p>
            <a:pPr algn="l" rtl="0" eaLnBrk="0">
              <a:lnSpc>
                <a:spcPct val="136000"/>
              </a:lnSpc>
            </a:pPr>
            <a:endParaRPr lang="en-US" altLang="en-US" sz="1000" dirty="0"/>
          </a:p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203200" algn="l" rtl="0" eaLnBrk="0">
              <a:lnSpc>
                <a:spcPts val="390"/>
              </a:lnSpc>
            </a:pP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One</a:t>
            </a:r>
            <a:r>
              <a:rPr sz="300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size</a:t>
            </a:r>
            <a:r>
              <a:rPr sz="300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fits</a:t>
            </a:r>
            <a:r>
              <a:rPr sz="3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all</a:t>
            </a:r>
            <a:endParaRPr lang="en-US" altLang="en-US" sz="300" dirty="0"/>
          </a:p>
        </p:txBody>
      </p:sp>
      <p:pic>
        <p:nvPicPr>
          <p:cNvPr id="3695" name="picture 369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4424239" y="5531868"/>
            <a:ext cx="430262" cy="91617"/>
          </a:xfrm>
          <a:prstGeom prst="rect">
            <a:avLst/>
          </a:prstGeom>
        </p:spPr>
      </p:pic>
      <p:sp>
        <p:nvSpPr>
          <p:cNvPr id="3696" name="textbox 3696"/>
          <p:cNvSpPr/>
          <p:nvPr/>
        </p:nvSpPr>
        <p:spPr>
          <a:xfrm>
            <a:off x="4275807" y="4867954"/>
            <a:ext cx="677544" cy="7569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4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Linear</a:t>
            </a:r>
            <a:r>
              <a:rPr sz="3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3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behavior</a:t>
            </a:r>
            <a:r>
              <a:rPr sz="3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with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step</a:t>
            </a:r>
            <a:endParaRPr lang="en-US" altLang="en-US" sz="300" dirty="0"/>
          </a:p>
          <a:p>
            <a:pPr marL="65405" indent="-52705" algn="l" rtl="0" eaLnBrk="0">
              <a:lnSpc>
                <a:spcPct val="101000"/>
              </a:lnSpc>
              <a:spcBef>
                <a:spcPts val="60"/>
              </a:spcBef>
            </a:pPr>
            <a:r>
              <a:rPr sz="4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While</a:t>
            </a:r>
            <a:r>
              <a:rPr sz="3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clusters</a:t>
            </a:r>
            <a:r>
              <a:rPr sz="3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1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3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2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are well  within</a:t>
            </a:r>
            <a:r>
              <a:rPr sz="3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linear</a:t>
            </a:r>
            <a:r>
              <a:rPr sz="3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range</a:t>
            </a:r>
            <a:r>
              <a:rPr sz="3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the</a:t>
            </a:r>
            <a:r>
              <a:rPr sz="3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step       change</a:t>
            </a:r>
            <a:r>
              <a:rPr sz="300" spc="1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within</a:t>
            </a:r>
            <a:r>
              <a:rPr sz="300" spc="1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300" spc="1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3</a:t>
            </a:r>
            <a:r>
              <a:rPr sz="3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might     </a:t>
            </a: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requ</a:t>
            </a:r>
            <a:r>
              <a:rPr sz="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</a:t>
            </a:r>
            <a:endParaRPr lang="en-US" altLang="en-US" sz="300" dirty="0"/>
          </a:p>
          <a:p>
            <a:pPr marL="65405" algn="l" rtl="0" eaLnBrk="0">
              <a:lnSpc>
                <a:spcPct val="75000"/>
              </a:lnSpc>
              <a:spcBef>
                <a:spcPts val="80"/>
              </a:spcBef>
            </a:pPr>
            <a:r>
              <a:rPr sz="4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Split</a:t>
            </a:r>
            <a:r>
              <a:rPr sz="3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endParaRPr lang="en-US" altLang="en-US" sz="300" dirty="0"/>
          </a:p>
          <a:p>
            <a:pPr marL="65405" algn="l" rtl="0" eaLnBrk="0">
              <a:lnSpc>
                <a:spcPct val="75000"/>
              </a:lnSpc>
              <a:spcBef>
                <a:spcPts val="55"/>
              </a:spcBef>
            </a:pPr>
            <a:r>
              <a:rPr sz="4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Split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some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modules</a:t>
            </a:r>
            <a:endParaRPr lang="en-US" altLang="en-US" sz="300" dirty="0"/>
          </a:p>
          <a:p>
            <a:pPr algn="l" rtl="0" eaLnBrk="0">
              <a:lnSpc>
                <a:spcPct val="101000"/>
              </a:lnSpc>
            </a:pPr>
            <a:endParaRPr lang="en-US" altLang="en-US" sz="1000" dirty="0"/>
          </a:p>
          <a:p>
            <a:pPr algn="l" rtl="0" eaLnBrk="0">
              <a:lnSpc>
                <a:spcPct val="101000"/>
              </a:lnSpc>
            </a:pPr>
            <a:endParaRPr lang="en-US" altLang="en-US" sz="1000" dirty="0"/>
          </a:p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292100" algn="l" rtl="0" eaLnBrk="0">
              <a:lnSpc>
                <a:spcPts val="390"/>
              </a:lnSpc>
            </a:pPr>
            <a:r>
              <a:rPr sz="3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3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sizes</a:t>
            </a:r>
            <a:endParaRPr lang="en-US" altLang="en-US" sz="300" dirty="0"/>
          </a:p>
        </p:txBody>
      </p:sp>
      <p:sp>
        <p:nvSpPr>
          <p:cNvPr id="3697" name="rect"/>
          <p:cNvSpPr/>
          <p:nvPr/>
        </p:nvSpPr>
        <p:spPr>
          <a:xfrm>
            <a:off x="4284958" y="4211373"/>
            <a:ext cx="707586" cy="181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98" name="path"/>
          <p:cNvSpPr/>
          <p:nvPr/>
        </p:nvSpPr>
        <p:spPr>
          <a:xfrm>
            <a:off x="4638894" y="4216930"/>
            <a:ext cx="357136" cy="106649"/>
          </a:xfrm>
          <a:custGeom>
            <a:avLst/>
            <a:gdLst/>
            <a:ahLst/>
            <a:cxnLst/>
            <a:rect l="0" t="0" r="0" b="0"/>
            <a:pathLst>
              <a:path w="562" h="167">
                <a:moveTo>
                  <a:pt x="1" y="161"/>
                </a:moveTo>
                <a:lnTo>
                  <a:pt x="560" y="6"/>
                </a:lnTo>
              </a:path>
            </a:pathLst>
          </a:custGeom>
          <a:noFill/>
          <a:ln w="83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99" name="path"/>
          <p:cNvSpPr/>
          <p:nvPr/>
        </p:nvSpPr>
        <p:spPr>
          <a:xfrm>
            <a:off x="4356218" y="4408530"/>
            <a:ext cx="293618" cy="98358"/>
          </a:xfrm>
          <a:custGeom>
            <a:avLst/>
            <a:gdLst/>
            <a:ahLst/>
            <a:cxnLst/>
            <a:rect l="0" t="0" r="0" b="0"/>
            <a:pathLst>
              <a:path w="462" h="154">
                <a:moveTo>
                  <a:pt x="1" y="148"/>
                </a:moveTo>
                <a:lnTo>
                  <a:pt x="460" y="6"/>
                </a:lnTo>
              </a:path>
            </a:pathLst>
          </a:custGeom>
          <a:noFill/>
          <a:ln w="83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00" name="path"/>
          <p:cNvSpPr/>
          <p:nvPr/>
        </p:nvSpPr>
        <p:spPr>
          <a:xfrm>
            <a:off x="4343108" y="4497135"/>
            <a:ext cx="22209" cy="21912"/>
          </a:xfrm>
          <a:custGeom>
            <a:avLst/>
            <a:gdLst/>
            <a:ahLst/>
            <a:cxnLst/>
            <a:rect l="0" t="0" r="0" b="0"/>
            <a:pathLst>
              <a:path w="34" h="34">
                <a:moveTo>
                  <a:pt x="1" y="15"/>
                </a:moveTo>
                <a:cubicBezTo>
                  <a:pt x="1" y="24"/>
                  <a:pt x="7" y="33"/>
                  <a:pt x="16" y="33"/>
                </a:cubicBezTo>
                <a:cubicBezTo>
                  <a:pt x="24" y="33"/>
                  <a:pt x="33" y="24"/>
                  <a:pt x="33" y="15"/>
                </a:cubicBezTo>
                <a:cubicBezTo>
                  <a:pt x="33" y="7"/>
                  <a:pt x="24" y="1"/>
                  <a:pt x="16" y="1"/>
                </a:cubicBezTo>
                <a:cubicBezTo>
                  <a:pt x="7" y="1"/>
                  <a:pt x="1" y="7"/>
                  <a:pt x="1" y="15"/>
                </a:cubicBezTo>
              </a:path>
            </a:pathLst>
          </a:custGeom>
          <a:solidFill>
            <a:srgbClr val="002960">
              <a:alpha val="100000"/>
            </a:srgbClr>
          </a:solidFill>
          <a:ln w="183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01" name="rect"/>
          <p:cNvSpPr/>
          <p:nvPr/>
        </p:nvSpPr>
        <p:spPr>
          <a:xfrm>
            <a:off x="4378107" y="4675740"/>
            <a:ext cx="269246" cy="74083"/>
          </a:xfrm>
          <a:prstGeom prst="rect">
            <a:avLst/>
          </a:prstGeom>
          <a:solidFill>
            <a:srgbClr val="E6E6E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02" name="rect"/>
          <p:cNvSpPr/>
          <p:nvPr/>
        </p:nvSpPr>
        <p:spPr>
          <a:xfrm>
            <a:off x="4349275" y="4610863"/>
            <a:ext cx="238196" cy="74083"/>
          </a:xfrm>
          <a:prstGeom prst="rect">
            <a:avLst/>
          </a:prstGeom>
          <a:solidFill>
            <a:srgbClr val="FFE0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703" name="table 3703"/>
          <p:cNvGraphicFramePr>
            <a:graphicFrameLocks noGrp="1"/>
          </p:cNvGraphicFramePr>
          <p:nvPr/>
        </p:nvGraphicFramePr>
        <p:xfrm>
          <a:off x="4284514" y="4186527"/>
          <a:ext cx="717550" cy="638175"/>
        </p:xfrm>
        <a:graphic>
          <a:graphicData uri="http://schemas.openxmlformats.org/drawingml/2006/table">
            <a:tbl>
              <a:tblPr/>
              <a:tblGrid>
                <a:gridCol w="64769"/>
                <a:gridCol w="29209"/>
                <a:gridCol w="109855"/>
                <a:gridCol w="100330"/>
                <a:gridCol w="58420"/>
                <a:gridCol w="137795"/>
                <a:gridCol w="217170"/>
              </a:tblGrid>
              <a:tr h="3816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marL="12700" algn="l" rtl="0" eaLnBrk="0">
                        <a:lnSpc>
                          <a:spcPct val="92000"/>
                        </a:lnSpc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335"/>
                        </a:lnSpc>
                      </a:pP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335"/>
                        </a:lnSpc>
                      </a:pP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335"/>
                        </a:lnSpc>
                      </a:pP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ts val="855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0">
                <a:tc v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20"/>
                        </a:lnSpc>
                      </a:pP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2000"/>
                        </a:lnSpc>
                      </a:pPr>
                      <a:endParaRPr lang="en-US" altLang="en-US" sz="100" dirty="0"/>
                    </a:p>
                    <a:p>
                      <a:pPr marL="3175" algn="l" rtl="0" eaLnBrk="0">
                        <a:lnSpc>
                          <a:spcPct val="90000"/>
                        </a:lnSpc>
                      </a:pP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2000"/>
                        </a:lnSpc>
                      </a:pPr>
                      <a:endParaRPr lang="en-US" altLang="en-US" sz="100" dirty="0"/>
                    </a:p>
                    <a:p>
                      <a:pPr algn="l" rtl="0" eaLnBrk="0">
                        <a:lnSpc>
                          <a:spcPct val="97000"/>
                        </a:lnSpc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0">
                <a:tc v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ts val="116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100" dirty="0"/>
                    </a:p>
                    <a:p>
                      <a:pPr marL="47625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0404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4000"/>
                        </a:lnSpc>
                      </a:pPr>
                      <a:endParaRPr lang="en-US" altLang="en-US" sz="100" dirty="0"/>
                    </a:p>
                    <a:p>
                      <a:pPr marL="3175" algn="l" rtl="0" eaLnBrk="0">
                        <a:lnSpc>
                          <a:spcPct val="94000"/>
                        </a:lnSpc>
                        <a:spcBef>
                          <a:spcPts val="0"/>
                        </a:spcBef>
                      </a:pP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ste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40404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00"/>
                        </a:lnSpc>
                      </a:pP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0">
                <a:tc v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65"/>
                        </a:lnSpc>
                      </a:pP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00" dirty="0"/>
                    </a:p>
                    <a:p>
                      <a:pPr marL="62230" algn="l" rtl="0" eaLnBrk="0">
                        <a:lnSpc>
                          <a:spcPct val="90000"/>
                        </a:lnSpc>
                      </a:pP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00" dirty="0"/>
                    </a:p>
                    <a:p>
                      <a:pPr marL="4445" algn="l" rtl="0" eaLnBrk="0">
                        <a:lnSpc>
                          <a:spcPts val="390"/>
                        </a:lnSpc>
                        <a:spcBef>
                          <a:spcPts val="0"/>
                        </a:spcBef>
                      </a:pP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00" dirty="0"/>
                    </a:p>
                    <a:p>
                      <a:pPr marL="4445" algn="l" rtl="0" eaLnBrk="0">
                        <a:lnSpc>
                          <a:spcPts val="390"/>
                        </a:lnSpc>
                        <a:spcBef>
                          <a:spcPts val="0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r>
                        <a:rPr sz="3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3704" name="rect"/>
          <p:cNvSpPr/>
          <p:nvPr/>
        </p:nvSpPr>
        <p:spPr>
          <a:xfrm>
            <a:off x="3577465" y="4610863"/>
            <a:ext cx="275013" cy="74083"/>
          </a:xfrm>
          <a:prstGeom prst="rect">
            <a:avLst/>
          </a:prstGeom>
          <a:solidFill>
            <a:srgbClr val="FFE0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05" name="rect"/>
          <p:cNvSpPr/>
          <p:nvPr/>
        </p:nvSpPr>
        <p:spPr>
          <a:xfrm>
            <a:off x="3911917" y="4675740"/>
            <a:ext cx="294086" cy="74083"/>
          </a:xfrm>
          <a:prstGeom prst="rect">
            <a:avLst/>
          </a:prstGeom>
          <a:solidFill>
            <a:srgbClr val="E6E6E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06" name="rect"/>
          <p:cNvSpPr/>
          <p:nvPr/>
        </p:nvSpPr>
        <p:spPr>
          <a:xfrm>
            <a:off x="3577466" y="4740618"/>
            <a:ext cx="275012" cy="74083"/>
          </a:xfrm>
          <a:prstGeom prst="rect">
            <a:avLst/>
          </a:prstGeom>
          <a:solidFill>
            <a:srgbClr val="92D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07" name="textbox 3707"/>
          <p:cNvSpPr/>
          <p:nvPr/>
        </p:nvSpPr>
        <p:spPr>
          <a:xfrm>
            <a:off x="3615776" y="4496733"/>
            <a:ext cx="607694" cy="3282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462280" algn="l" rtl="0" eaLnBrk="0">
              <a:lnSpc>
                <a:spcPct val="94000"/>
              </a:lnSpc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</a:t>
            </a: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300" dirty="0"/>
          </a:p>
          <a:p>
            <a:pPr marL="12700" algn="l" rtl="0" eaLnBrk="0">
              <a:lnSpc>
                <a:spcPts val="390"/>
              </a:lnSpc>
              <a:spcBef>
                <a:spcPts val="630"/>
              </a:spcBef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3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300" dirty="0"/>
          </a:p>
          <a:p>
            <a:pPr marL="356235" algn="l" rtl="0" eaLnBrk="0">
              <a:lnSpc>
                <a:spcPct val="90000"/>
              </a:lnSpc>
              <a:spcBef>
                <a:spcPts val="120"/>
              </a:spcBef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300" dirty="0"/>
          </a:p>
          <a:p>
            <a:pPr algn="l" rtl="0" eaLnBrk="0">
              <a:lnSpc>
                <a:spcPct val="15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0000"/>
              </a:lnSpc>
              <a:spcBef>
                <a:spcPts val="0"/>
              </a:spcBef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300" dirty="0"/>
          </a:p>
        </p:txBody>
      </p:sp>
      <p:sp>
        <p:nvSpPr>
          <p:cNvPr id="3708" name="path"/>
          <p:cNvSpPr/>
          <p:nvPr/>
        </p:nvSpPr>
        <p:spPr>
          <a:xfrm>
            <a:off x="3576135" y="4739303"/>
            <a:ext cx="277674" cy="76713"/>
          </a:xfrm>
          <a:custGeom>
            <a:avLst/>
            <a:gdLst/>
            <a:ahLst/>
            <a:cxnLst/>
            <a:rect l="0" t="0" r="0" b="0"/>
            <a:pathLst>
              <a:path w="437" h="120">
                <a:moveTo>
                  <a:pt x="2" y="118"/>
                </a:moveTo>
                <a:lnTo>
                  <a:pt x="435" y="118"/>
                </a:lnTo>
                <a:lnTo>
                  <a:pt x="435" y="2"/>
                </a:lnTo>
                <a:lnTo>
                  <a:pt x="2" y="2"/>
                </a:lnTo>
                <a:lnTo>
                  <a:pt x="2" y="118"/>
                </a:lnTo>
                <a:close/>
              </a:path>
            </a:pathLst>
          </a:custGeom>
          <a:noFill/>
          <a:ln w="2645" cap="flat">
            <a:solidFill>
              <a:srgbClr val="00B05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09" name="path"/>
          <p:cNvSpPr/>
          <p:nvPr/>
        </p:nvSpPr>
        <p:spPr>
          <a:xfrm>
            <a:off x="3576135" y="4609548"/>
            <a:ext cx="277674" cy="76713"/>
          </a:xfrm>
          <a:custGeom>
            <a:avLst/>
            <a:gdLst/>
            <a:ahLst/>
            <a:cxnLst/>
            <a:rect l="0" t="0" r="0" b="0"/>
            <a:pathLst>
              <a:path w="437" h="120">
                <a:moveTo>
                  <a:pt x="2" y="118"/>
                </a:moveTo>
                <a:lnTo>
                  <a:pt x="435" y="118"/>
                </a:lnTo>
                <a:lnTo>
                  <a:pt x="435" y="2"/>
                </a:lnTo>
                <a:lnTo>
                  <a:pt x="2" y="2"/>
                </a:lnTo>
                <a:lnTo>
                  <a:pt x="2" y="118"/>
                </a:lnTo>
                <a:close/>
              </a:path>
            </a:pathLst>
          </a:custGeom>
          <a:noFill/>
          <a:ln w="2645" cap="flat">
            <a:solidFill>
              <a:srgbClr val="FF660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10" name="path"/>
          <p:cNvSpPr/>
          <p:nvPr/>
        </p:nvSpPr>
        <p:spPr>
          <a:xfrm>
            <a:off x="3910586" y="4674425"/>
            <a:ext cx="296747" cy="76713"/>
          </a:xfrm>
          <a:custGeom>
            <a:avLst/>
            <a:gdLst/>
            <a:ahLst/>
            <a:cxnLst/>
            <a:rect l="0" t="0" r="0" b="0"/>
            <a:pathLst>
              <a:path w="467" h="120">
                <a:moveTo>
                  <a:pt x="2" y="118"/>
                </a:moveTo>
                <a:lnTo>
                  <a:pt x="465" y="118"/>
                </a:lnTo>
                <a:lnTo>
                  <a:pt x="465" y="2"/>
                </a:lnTo>
                <a:lnTo>
                  <a:pt x="2" y="2"/>
                </a:lnTo>
                <a:lnTo>
                  <a:pt x="2" y="118"/>
                </a:lnTo>
                <a:close/>
              </a:path>
            </a:pathLst>
          </a:custGeom>
          <a:noFill/>
          <a:ln w="2645" cap="flat">
            <a:solidFill>
              <a:srgbClr val="40404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711" name="picture 3711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3534639" y="4199444"/>
            <a:ext cx="710621" cy="369792"/>
          </a:xfrm>
          <a:prstGeom prst="rect">
            <a:avLst/>
          </a:prstGeom>
        </p:spPr>
      </p:pic>
      <p:sp>
        <p:nvSpPr>
          <p:cNvPr id="3712" name="path"/>
          <p:cNvSpPr/>
          <p:nvPr/>
        </p:nvSpPr>
        <p:spPr>
          <a:xfrm>
            <a:off x="3576135" y="4209760"/>
            <a:ext cx="631198" cy="615170"/>
          </a:xfrm>
          <a:custGeom>
            <a:avLst/>
            <a:gdLst/>
            <a:ahLst/>
            <a:cxnLst/>
            <a:rect l="0" t="0" r="0" b="0"/>
            <a:pathLst>
              <a:path w="994" h="968">
                <a:moveTo>
                  <a:pt x="2" y="271"/>
                </a:moveTo>
                <a:lnTo>
                  <a:pt x="2" y="967"/>
                </a:lnTo>
                <a:moveTo>
                  <a:pt x="435" y="72"/>
                </a:moveTo>
                <a:lnTo>
                  <a:pt x="435" y="968"/>
                </a:lnTo>
                <a:moveTo>
                  <a:pt x="528" y="0"/>
                </a:moveTo>
                <a:lnTo>
                  <a:pt x="528" y="968"/>
                </a:lnTo>
                <a:moveTo>
                  <a:pt x="991" y="0"/>
                </a:moveTo>
                <a:lnTo>
                  <a:pt x="991" y="968"/>
                </a:lnTo>
              </a:path>
            </a:pathLst>
          </a:custGeom>
          <a:noFill/>
          <a:ln w="2645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713" name="table 3713"/>
          <p:cNvGraphicFramePr>
            <a:graphicFrameLocks noGrp="1"/>
          </p:cNvGraphicFramePr>
          <p:nvPr/>
        </p:nvGraphicFramePr>
        <p:xfrm>
          <a:off x="1446087" y="4954251"/>
          <a:ext cx="676909" cy="438150"/>
        </p:xfrm>
        <a:graphic>
          <a:graphicData uri="http://schemas.openxmlformats.org/drawingml/2006/table">
            <a:tbl>
              <a:tblPr/>
              <a:tblGrid>
                <a:gridCol w="676909"/>
              </a:tblGrid>
              <a:tr h="4349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7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91440" algn="l" rtl="0" eaLnBrk="0">
                        <a:lnSpc>
                          <a:spcPct val="8500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600" dirty="0"/>
                    </a:p>
                    <a:p>
                      <a:pPr marL="51244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  <a:tabLst>
                          <a:tab pos="539750" algn="l"/>
                        </a:tabLst>
                      </a:pP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200" b="1" spc="-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3714" name="picture 371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1942709" y="5176565"/>
            <a:ext cx="43558" cy="43522"/>
          </a:xfrm>
          <a:prstGeom prst="rect">
            <a:avLst/>
          </a:prstGeom>
        </p:spPr>
      </p:pic>
      <p:grpSp>
        <p:nvGrpSpPr>
          <p:cNvPr id="660" name="group 660"/>
          <p:cNvGrpSpPr/>
          <p:nvPr/>
        </p:nvGrpSpPr>
        <p:grpSpPr>
          <a:xfrm rot="21600000">
            <a:off x="5073624" y="4610863"/>
            <a:ext cx="470626" cy="203839"/>
            <a:chOff x="0" y="0"/>
            <a:chExt cx="470626" cy="203839"/>
          </a:xfrm>
        </p:grpSpPr>
        <p:sp>
          <p:nvSpPr>
            <p:cNvPr id="3715" name="path"/>
            <p:cNvSpPr/>
            <p:nvPr/>
          </p:nvSpPr>
          <p:spPr>
            <a:xfrm>
              <a:off x="0" y="129755"/>
              <a:ext cx="299409" cy="74083"/>
            </a:xfrm>
            <a:custGeom>
              <a:avLst/>
              <a:gdLst/>
              <a:ahLst/>
              <a:cxnLst/>
              <a:rect l="0" t="0" r="0" b="0"/>
              <a:pathLst>
                <a:path w="471" h="116">
                  <a:moveTo>
                    <a:pt x="0" y="116"/>
                  </a:moveTo>
                  <a:lnTo>
                    <a:pt x="471" y="116"/>
                  </a:lnTo>
                  <a:lnTo>
                    <a:pt x="471" y="0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92D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16" name="path"/>
            <p:cNvSpPr/>
            <p:nvPr/>
          </p:nvSpPr>
          <p:spPr>
            <a:xfrm>
              <a:off x="174322" y="64877"/>
              <a:ext cx="296304" cy="74083"/>
            </a:xfrm>
            <a:custGeom>
              <a:avLst/>
              <a:gdLst/>
              <a:ahLst/>
              <a:cxnLst/>
              <a:rect l="0" t="0" r="0" b="0"/>
              <a:pathLst>
                <a:path w="466" h="116">
                  <a:moveTo>
                    <a:pt x="0" y="116"/>
                  </a:moveTo>
                  <a:lnTo>
                    <a:pt x="466" y="116"/>
                  </a:lnTo>
                  <a:lnTo>
                    <a:pt x="466" y="0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E6E6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17" name="path"/>
            <p:cNvSpPr/>
            <p:nvPr/>
          </p:nvSpPr>
          <p:spPr>
            <a:xfrm>
              <a:off x="0" y="0"/>
              <a:ext cx="296747" cy="74083"/>
            </a:xfrm>
            <a:custGeom>
              <a:avLst/>
              <a:gdLst/>
              <a:ahLst/>
              <a:cxnLst/>
              <a:rect l="0" t="0" r="0" b="0"/>
              <a:pathLst>
                <a:path w="467" h="116">
                  <a:moveTo>
                    <a:pt x="0" y="116"/>
                  </a:moveTo>
                  <a:lnTo>
                    <a:pt x="467" y="116"/>
                  </a:lnTo>
                  <a:lnTo>
                    <a:pt x="467" y="0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E0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718" name="path"/>
          <p:cNvSpPr/>
          <p:nvPr/>
        </p:nvSpPr>
        <p:spPr>
          <a:xfrm>
            <a:off x="5072293" y="4739303"/>
            <a:ext cx="302070" cy="76713"/>
          </a:xfrm>
          <a:custGeom>
            <a:avLst/>
            <a:gdLst/>
            <a:ahLst/>
            <a:cxnLst/>
            <a:rect l="0" t="0" r="0" b="0"/>
            <a:pathLst>
              <a:path w="475" h="120">
                <a:moveTo>
                  <a:pt x="2" y="118"/>
                </a:moveTo>
                <a:lnTo>
                  <a:pt x="473" y="118"/>
                </a:lnTo>
                <a:lnTo>
                  <a:pt x="473" y="2"/>
                </a:lnTo>
                <a:lnTo>
                  <a:pt x="2" y="2"/>
                </a:lnTo>
                <a:lnTo>
                  <a:pt x="2" y="118"/>
                </a:lnTo>
                <a:close/>
              </a:path>
            </a:pathLst>
          </a:custGeom>
          <a:noFill/>
          <a:ln w="2645" cap="flat">
            <a:solidFill>
              <a:srgbClr val="00B05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19" name="path"/>
          <p:cNvSpPr/>
          <p:nvPr/>
        </p:nvSpPr>
        <p:spPr>
          <a:xfrm>
            <a:off x="5246616" y="4674425"/>
            <a:ext cx="298965" cy="76713"/>
          </a:xfrm>
          <a:custGeom>
            <a:avLst/>
            <a:gdLst/>
            <a:ahLst/>
            <a:cxnLst/>
            <a:rect l="0" t="0" r="0" b="0"/>
            <a:pathLst>
              <a:path w="470" h="120">
                <a:moveTo>
                  <a:pt x="2" y="118"/>
                </a:moveTo>
                <a:lnTo>
                  <a:pt x="468" y="118"/>
                </a:lnTo>
                <a:lnTo>
                  <a:pt x="468" y="2"/>
                </a:lnTo>
                <a:lnTo>
                  <a:pt x="2" y="2"/>
                </a:lnTo>
                <a:lnTo>
                  <a:pt x="2" y="118"/>
                </a:lnTo>
                <a:close/>
              </a:path>
            </a:pathLst>
          </a:custGeom>
          <a:noFill/>
          <a:ln w="2645" cap="flat">
            <a:solidFill>
              <a:srgbClr val="40404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20" name="path"/>
          <p:cNvSpPr/>
          <p:nvPr/>
        </p:nvSpPr>
        <p:spPr>
          <a:xfrm>
            <a:off x="5072293" y="4609548"/>
            <a:ext cx="299409" cy="76713"/>
          </a:xfrm>
          <a:custGeom>
            <a:avLst/>
            <a:gdLst/>
            <a:ahLst/>
            <a:cxnLst/>
            <a:rect l="0" t="0" r="0" b="0"/>
            <a:pathLst>
              <a:path w="471" h="120">
                <a:moveTo>
                  <a:pt x="2" y="118"/>
                </a:moveTo>
                <a:lnTo>
                  <a:pt x="469" y="118"/>
                </a:lnTo>
                <a:lnTo>
                  <a:pt x="469" y="2"/>
                </a:lnTo>
                <a:lnTo>
                  <a:pt x="2" y="2"/>
                </a:lnTo>
                <a:lnTo>
                  <a:pt x="2" y="118"/>
                </a:lnTo>
                <a:close/>
              </a:path>
            </a:pathLst>
          </a:custGeom>
          <a:noFill/>
          <a:ln w="2645" cap="flat">
            <a:solidFill>
              <a:srgbClr val="FF660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62" name="group 662"/>
          <p:cNvGrpSpPr/>
          <p:nvPr/>
        </p:nvGrpSpPr>
        <p:grpSpPr>
          <a:xfrm rot="21600000">
            <a:off x="5033531" y="4200353"/>
            <a:ext cx="711544" cy="374338"/>
            <a:chOff x="0" y="0"/>
            <a:chExt cx="711544" cy="374338"/>
          </a:xfrm>
        </p:grpSpPr>
        <p:sp>
          <p:nvSpPr>
            <p:cNvPr id="3721" name="path"/>
            <p:cNvSpPr/>
            <p:nvPr/>
          </p:nvSpPr>
          <p:spPr>
            <a:xfrm>
              <a:off x="0" y="11019"/>
              <a:ext cx="703236" cy="357864"/>
            </a:xfrm>
            <a:custGeom>
              <a:avLst/>
              <a:gdLst/>
              <a:ahLst/>
              <a:cxnLst/>
              <a:rect l="0" t="0" r="0" b="0"/>
              <a:pathLst>
                <a:path w="1107" h="563">
                  <a:moveTo>
                    <a:pt x="1" y="1"/>
                  </a:moveTo>
                  <a:lnTo>
                    <a:pt x="1103" y="1"/>
                  </a:lnTo>
                  <a:moveTo>
                    <a:pt x="1106" y="1"/>
                  </a:moveTo>
                  <a:lnTo>
                    <a:pt x="1106" y="559"/>
                  </a:lnTo>
                  <a:moveTo>
                    <a:pt x="1106" y="562"/>
                  </a:moveTo>
                  <a:lnTo>
                    <a:pt x="4" y="562"/>
                  </a:lnTo>
                  <a:moveTo>
                    <a:pt x="1" y="562"/>
                  </a:moveTo>
                  <a:lnTo>
                    <a:pt x="1" y="4"/>
                  </a:lnTo>
                </a:path>
              </a:pathLst>
            </a:custGeom>
            <a:noFill/>
            <a:ln w="1832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22" name="path"/>
            <p:cNvSpPr/>
            <p:nvPr/>
          </p:nvSpPr>
          <p:spPr>
            <a:xfrm>
              <a:off x="0" y="11019"/>
              <a:ext cx="701390" cy="357864"/>
            </a:xfrm>
            <a:custGeom>
              <a:avLst/>
              <a:gdLst/>
              <a:ahLst/>
              <a:cxnLst/>
              <a:rect l="0" t="0" r="0" b="0"/>
              <a:pathLst>
                <a:path w="1104" h="563">
                  <a:moveTo>
                    <a:pt x="1" y="1"/>
                  </a:moveTo>
                  <a:lnTo>
                    <a:pt x="1" y="559"/>
                  </a:lnTo>
                  <a:moveTo>
                    <a:pt x="1" y="562"/>
                  </a:moveTo>
                  <a:lnTo>
                    <a:pt x="1103" y="562"/>
                  </a:lnTo>
                </a:path>
              </a:pathLst>
            </a:custGeom>
            <a:noFill/>
            <a:ln w="1832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23" name="path"/>
            <p:cNvSpPr/>
            <p:nvPr/>
          </p:nvSpPr>
          <p:spPr>
            <a:xfrm>
              <a:off x="24093" y="0"/>
              <a:ext cx="514462" cy="374338"/>
            </a:xfrm>
            <a:custGeom>
              <a:avLst/>
              <a:gdLst/>
              <a:ahLst/>
              <a:cxnLst/>
              <a:rect l="0" t="0" r="0" b="0"/>
              <a:pathLst>
                <a:path w="810" h="589">
                  <a:moveTo>
                    <a:pt x="18" y="553"/>
                  </a:moveTo>
                  <a:lnTo>
                    <a:pt x="36" y="570"/>
                  </a:lnTo>
                  <a:lnTo>
                    <a:pt x="18" y="588"/>
                  </a:lnTo>
                  <a:lnTo>
                    <a:pt x="1" y="570"/>
                  </a:lnTo>
                  <a:lnTo>
                    <a:pt x="18" y="553"/>
                  </a:lnTo>
                  <a:close/>
                </a:path>
                <a:path w="810" h="589">
                  <a:moveTo>
                    <a:pt x="74" y="550"/>
                  </a:moveTo>
                  <a:lnTo>
                    <a:pt x="91" y="567"/>
                  </a:lnTo>
                  <a:lnTo>
                    <a:pt x="74" y="585"/>
                  </a:lnTo>
                  <a:lnTo>
                    <a:pt x="56" y="567"/>
                  </a:lnTo>
                  <a:lnTo>
                    <a:pt x="74" y="550"/>
                  </a:lnTo>
                  <a:close/>
                </a:path>
                <a:path w="810" h="589">
                  <a:moveTo>
                    <a:pt x="129" y="544"/>
                  </a:moveTo>
                  <a:lnTo>
                    <a:pt x="147" y="562"/>
                  </a:lnTo>
                  <a:lnTo>
                    <a:pt x="129" y="579"/>
                  </a:lnTo>
                  <a:lnTo>
                    <a:pt x="112" y="562"/>
                  </a:lnTo>
                  <a:lnTo>
                    <a:pt x="129" y="544"/>
                  </a:lnTo>
                  <a:close/>
                </a:path>
                <a:path w="810" h="589">
                  <a:moveTo>
                    <a:pt x="185" y="513"/>
                  </a:moveTo>
                  <a:lnTo>
                    <a:pt x="202" y="530"/>
                  </a:lnTo>
                  <a:lnTo>
                    <a:pt x="185" y="547"/>
                  </a:lnTo>
                  <a:lnTo>
                    <a:pt x="167" y="530"/>
                  </a:lnTo>
                  <a:lnTo>
                    <a:pt x="185" y="513"/>
                  </a:lnTo>
                  <a:close/>
                </a:path>
                <a:path w="810" h="589">
                  <a:moveTo>
                    <a:pt x="240" y="461"/>
                  </a:moveTo>
                  <a:lnTo>
                    <a:pt x="257" y="478"/>
                  </a:lnTo>
                  <a:lnTo>
                    <a:pt x="240" y="496"/>
                  </a:lnTo>
                  <a:lnTo>
                    <a:pt x="222" y="478"/>
                  </a:lnTo>
                  <a:lnTo>
                    <a:pt x="240" y="461"/>
                  </a:lnTo>
                  <a:close/>
                </a:path>
                <a:path w="810" h="589">
                  <a:moveTo>
                    <a:pt x="295" y="475"/>
                  </a:moveTo>
                  <a:lnTo>
                    <a:pt x="313" y="493"/>
                  </a:lnTo>
                  <a:lnTo>
                    <a:pt x="295" y="510"/>
                  </a:lnTo>
                  <a:lnTo>
                    <a:pt x="278" y="493"/>
                  </a:lnTo>
                  <a:lnTo>
                    <a:pt x="295" y="475"/>
                  </a:lnTo>
                  <a:close/>
                </a:path>
                <a:path w="810" h="589">
                  <a:moveTo>
                    <a:pt x="351" y="461"/>
                  </a:moveTo>
                  <a:lnTo>
                    <a:pt x="368" y="478"/>
                  </a:lnTo>
                  <a:lnTo>
                    <a:pt x="351" y="496"/>
                  </a:lnTo>
                  <a:lnTo>
                    <a:pt x="333" y="478"/>
                  </a:lnTo>
                  <a:lnTo>
                    <a:pt x="351" y="461"/>
                  </a:lnTo>
                  <a:close/>
                </a:path>
                <a:path w="810" h="589">
                  <a:moveTo>
                    <a:pt x="406" y="395"/>
                  </a:moveTo>
                  <a:lnTo>
                    <a:pt x="423" y="412"/>
                  </a:lnTo>
                  <a:lnTo>
                    <a:pt x="406" y="430"/>
                  </a:lnTo>
                  <a:lnTo>
                    <a:pt x="389" y="412"/>
                  </a:lnTo>
                  <a:lnTo>
                    <a:pt x="406" y="395"/>
                  </a:lnTo>
                  <a:close/>
                </a:path>
                <a:path w="810" h="589">
                  <a:moveTo>
                    <a:pt x="461" y="349"/>
                  </a:moveTo>
                  <a:lnTo>
                    <a:pt x="479" y="366"/>
                  </a:lnTo>
                  <a:lnTo>
                    <a:pt x="461" y="383"/>
                  </a:lnTo>
                  <a:lnTo>
                    <a:pt x="444" y="366"/>
                  </a:lnTo>
                  <a:lnTo>
                    <a:pt x="461" y="349"/>
                  </a:lnTo>
                  <a:close/>
                </a:path>
                <a:path w="810" h="589">
                  <a:moveTo>
                    <a:pt x="517" y="289"/>
                  </a:moveTo>
                  <a:lnTo>
                    <a:pt x="534" y="306"/>
                  </a:lnTo>
                  <a:lnTo>
                    <a:pt x="517" y="323"/>
                  </a:lnTo>
                  <a:lnTo>
                    <a:pt x="499" y="306"/>
                  </a:lnTo>
                  <a:lnTo>
                    <a:pt x="517" y="289"/>
                  </a:lnTo>
                  <a:close/>
                </a:path>
                <a:path w="810" h="589">
                  <a:moveTo>
                    <a:pt x="569" y="277"/>
                  </a:moveTo>
                  <a:lnTo>
                    <a:pt x="587" y="294"/>
                  </a:lnTo>
                  <a:lnTo>
                    <a:pt x="569" y="312"/>
                  </a:lnTo>
                  <a:lnTo>
                    <a:pt x="552" y="294"/>
                  </a:lnTo>
                  <a:lnTo>
                    <a:pt x="569" y="277"/>
                  </a:lnTo>
                  <a:close/>
                </a:path>
                <a:path w="810" h="589">
                  <a:moveTo>
                    <a:pt x="625" y="214"/>
                  </a:moveTo>
                  <a:lnTo>
                    <a:pt x="642" y="231"/>
                  </a:lnTo>
                  <a:lnTo>
                    <a:pt x="625" y="248"/>
                  </a:lnTo>
                  <a:lnTo>
                    <a:pt x="607" y="231"/>
                  </a:lnTo>
                  <a:lnTo>
                    <a:pt x="625" y="214"/>
                  </a:lnTo>
                  <a:close/>
                </a:path>
                <a:path w="810" h="589">
                  <a:moveTo>
                    <a:pt x="680" y="113"/>
                  </a:moveTo>
                  <a:lnTo>
                    <a:pt x="697" y="130"/>
                  </a:lnTo>
                  <a:lnTo>
                    <a:pt x="680" y="148"/>
                  </a:lnTo>
                  <a:lnTo>
                    <a:pt x="662" y="130"/>
                  </a:lnTo>
                  <a:lnTo>
                    <a:pt x="680" y="113"/>
                  </a:lnTo>
                  <a:close/>
                </a:path>
                <a:path w="810" h="589">
                  <a:moveTo>
                    <a:pt x="735" y="73"/>
                  </a:moveTo>
                  <a:lnTo>
                    <a:pt x="753" y="90"/>
                  </a:lnTo>
                  <a:lnTo>
                    <a:pt x="735" y="107"/>
                  </a:lnTo>
                  <a:lnTo>
                    <a:pt x="718" y="90"/>
                  </a:lnTo>
                  <a:lnTo>
                    <a:pt x="735" y="73"/>
                  </a:lnTo>
                  <a:close/>
                </a:path>
                <a:path w="810" h="589">
                  <a:moveTo>
                    <a:pt x="791" y="1"/>
                  </a:moveTo>
                  <a:lnTo>
                    <a:pt x="808" y="18"/>
                  </a:lnTo>
                  <a:lnTo>
                    <a:pt x="791" y="35"/>
                  </a:lnTo>
                  <a:lnTo>
                    <a:pt x="773" y="18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1832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24" name="path"/>
            <p:cNvSpPr/>
            <p:nvPr/>
          </p:nvSpPr>
          <p:spPr>
            <a:xfrm>
              <a:off x="58340" y="8291"/>
              <a:ext cx="653204" cy="273851"/>
            </a:xfrm>
            <a:custGeom>
              <a:avLst/>
              <a:gdLst/>
              <a:ahLst/>
              <a:cxnLst/>
              <a:rect l="0" t="0" r="0" b="0"/>
              <a:pathLst>
                <a:path w="1028" h="431">
                  <a:moveTo>
                    <a:pt x="1" y="401"/>
                  </a:moveTo>
                  <a:cubicBezTo>
                    <a:pt x="1" y="409"/>
                    <a:pt x="7" y="418"/>
                    <a:pt x="15" y="418"/>
                  </a:cubicBezTo>
                  <a:cubicBezTo>
                    <a:pt x="24" y="418"/>
                    <a:pt x="33" y="409"/>
                    <a:pt x="33" y="401"/>
                  </a:cubicBezTo>
                  <a:cubicBezTo>
                    <a:pt x="33" y="392"/>
                    <a:pt x="24" y="386"/>
                    <a:pt x="15" y="386"/>
                  </a:cubicBezTo>
                  <a:cubicBezTo>
                    <a:pt x="7" y="386"/>
                    <a:pt x="1" y="392"/>
                    <a:pt x="1" y="401"/>
                  </a:cubicBezTo>
                </a:path>
                <a:path w="1028" h="431">
                  <a:moveTo>
                    <a:pt x="56" y="412"/>
                  </a:moveTo>
                  <a:cubicBezTo>
                    <a:pt x="56" y="421"/>
                    <a:pt x="62" y="429"/>
                    <a:pt x="71" y="429"/>
                  </a:cubicBezTo>
                  <a:cubicBezTo>
                    <a:pt x="80" y="429"/>
                    <a:pt x="88" y="421"/>
                    <a:pt x="88" y="412"/>
                  </a:cubicBezTo>
                  <a:cubicBezTo>
                    <a:pt x="88" y="403"/>
                    <a:pt x="80" y="398"/>
                    <a:pt x="71" y="398"/>
                  </a:cubicBezTo>
                  <a:cubicBezTo>
                    <a:pt x="62" y="398"/>
                    <a:pt x="56" y="403"/>
                    <a:pt x="56" y="412"/>
                  </a:cubicBezTo>
                </a:path>
                <a:path w="1028" h="431">
                  <a:moveTo>
                    <a:pt x="112" y="401"/>
                  </a:moveTo>
                  <a:cubicBezTo>
                    <a:pt x="112" y="409"/>
                    <a:pt x="117" y="418"/>
                    <a:pt x="126" y="418"/>
                  </a:cubicBezTo>
                  <a:cubicBezTo>
                    <a:pt x="135" y="418"/>
                    <a:pt x="144" y="409"/>
                    <a:pt x="144" y="401"/>
                  </a:cubicBezTo>
                  <a:cubicBezTo>
                    <a:pt x="144" y="392"/>
                    <a:pt x="135" y="386"/>
                    <a:pt x="126" y="386"/>
                  </a:cubicBezTo>
                  <a:cubicBezTo>
                    <a:pt x="117" y="386"/>
                    <a:pt x="112" y="392"/>
                    <a:pt x="112" y="401"/>
                  </a:cubicBezTo>
                </a:path>
                <a:path w="1028" h="431">
                  <a:moveTo>
                    <a:pt x="167" y="386"/>
                  </a:moveTo>
                  <a:cubicBezTo>
                    <a:pt x="167" y="395"/>
                    <a:pt x="173" y="403"/>
                    <a:pt x="182" y="403"/>
                  </a:cubicBezTo>
                  <a:cubicBezTo>
                    <a:pt x="190" y="403"/>
                    <a:pt x="199" y="395"/>
                    <a:pt x="199" y="386"/>
                  </a:cubicBezTo>
                  <a:cubicBezTo>
                    <a:pt x="199" y="377"/>
                    <a:pt x="190" y="372"/>
                    <a:pt x="182" y="372"/>
                  </a:cubicBezTo>
                  <a:cubicBezTo>
                    <a:pt x="173" y="372"/>
                    <a:pt x="167" y="377"/>
                    <a:pt x="167" y="386"/>
                  </a:cubicBezTo>
                </a:path>
                <a:path w="1028" h="431">
                  <a:moveTo>
                    <a:pt x="222" y="363"/>
                  </a:moveTo>
                  <a:cubicBezTo>
                    <a:pt x="222" y="372"/>
                    <a:pt x="228" y="381"/>
                    <a:pt x="237" y="381"/>
                  </a:cubicBezTo>
                  <a:cubicBezTo>
                    <a:pt x="246" y="381"/>
                    <a:pt x="254" y="372"/>
                    <a:pt x="254" y="363"/>
                  </a:cubicBezTo>
                  <a:cubicBezTo>
                    <a:pt x="254" y="355"/>
                    <a:pt x="246" y="349"/>
                    <a:pt x="237" y="349"/>
                  </a:cubicBezTo>
                  <a:cubicBezTo>
                    <a:pt x="228" y="349"/>
                    <a:pt x="222" y="355"/>
                    <a:pt x="222" y="363"/>
                  </a:cubicBezTo>
                </a:path>
                <a:path w="1028" h="431">
                  <a:moveTo>
                    <a:pt x="278" y="369"/>
                  </a:moveTo>
                  <a:cubicBezTo>
                    <a:pt x="278" y="377"/>
                    <a:pt x="284" y="386"/>
                    <a:pt x="292" y="386"/>
                  </a:cubicBezTo>
                  <a:cubicBezTo>
                    <a:pt x="301" y="386"/>
                    <a:pt x="310" y="377"/>
                    <a:pt x="310" y="369"/>
                  </a:cubicBezTo>
                  <a:cubicBezTo>
                    <a:pt x="310" y="360"/>
                    <a:pt x="301" y="355"/>
                    <a:pt x="292" y="355"/>
                  </a:cubicBezTo>
                  <a:cubicBezTo>
                    <a:pt x="284" y="355"/>
                    <a:pt x="278" y="360"/>
                    <a:pt x="278" y="369"/>
                  </a:cubicBezTo>
                </a:path>
                <a:path w="1028" h="431">
                  <a:moveTo>
                    <a:pt x="333" y="340"/>
                  </a:moveTo>
                  <a:cubicBezTo>
                    <a:pt x="333" y="349"/>
                    <a:pt x="339" y="357"/>
                    <a:pt x="348" y="357"/>
                  </a:cubicBezTo>
                  <a:cubicBezTo>
                    <a:pt x="356" y="357"/>
                    <a:pt x="365" y="349"/>
                    <a:pt x="365" y="340"/>
                  </a:cubicBezTo>
                  <a:cubicBezTo>
                    <a:pt x="365" y="332"/>
                    <a:pt x="356" y="326"/>
                    <a:pt x="348" y="326"/>
                  </a:cubicBezTo>
                  <a:cubicBezTo>
                    <a:pt x="339" y="326"/>
                    <a:pt x="333" y="332"/>
                    <a:pt x="333" y="340"/>
                  </a:cubicBezTo>
                </a:path>
                <a:path w="1028" h="431">
                  <a:moveTo>
                    <a:pt x="389" y="363"/>
                  </a:moveTo>
                  <a:cubicBezTo>
                    <a:pt x="389" y="372"/>
                    <a:pt x="394" y="381"/>
                    <a:pt x="403" y="381"/>
                  </a:cubicBezTo>
                  <a:cubicBezTo>
                    <a:pt x="412" y="381"/>
                    <a:pt x="420" y="372"/>
                    <a:pt x="420" y="363"/>
                  </a:cubicBezTo>
                  <a:cubicBezTo>
                    <a:pt x="420" y="355"/>
                    <a:pt x="412" y="349"/>
                    <a:pt x="403" y="349"/>
                  </a:cubicBezTo>
                  <a:cubicBezTo>
                    <a:pt x="394" y="349"/>
                    <a:pt x="389" y="355"/>
                    <a:pt x="389" y="363"/>
                  </a:cubicBezTo>
                </a:path>
                <a:path w="1028" h="431">
                  <a:moveTo>
                    <a:pt x="444" y="288"/>
                  </a:moveTo>
                  <a:cubicBezTo>
                    <a:pt x="444" y="297"/>
                    <a:pt x="450" y="306"/>
                    <a:pt x="458" y="306"/>
                  </a:cubicBezTo>
                  <a:cubicBezTo>
                    <a:pt x="467" y="306"/>
                    <a:pt x="476" y="297"/>
                    <a:pt x="476" y="288"/>
                  </a:cubicBezTo>
                  <a:cubicBezTo>
                    <a:pt x="476" y="280"/>
                    <a:pt x="467" y="274"/>
                    <a:pt x="458" y="274"/>
                  </a:cubicBezTo>
                  <a:cubicBezTo>
                    <a:pt x="450" y="274"/>
                    <a:pt x="444" y="280"/>
                    <a:pt x="444" y="288"/>
                  </a:cubicBezTo>
                </a:path>
                <a:path w="1028" h="431">
                  <a:moveTo>
                    <a:pt x="496" y="288"/>
                  </a:moveTo>
                  <a:cubicBezTo>
                    <a:pt x="496" y="297"/>
                    <a:pt x="502" y="306"/>
                    <a:pt x="511" y="306"/>
                  </a:cubicBezTo>
                  <a:cubicBezTo>
                    <a:pt x="520" y="306"/>
                    <a:pt x="528" y="297"/>
                    <a:pt x="528" y="288"/>
                  </a:cubicBezTo>
                  <a:cubicBezTo>
                    <a:pt x="528" y="280"/>
                    <a:pt x="520" y="274"/>
                    <a:pt x="511" y="274"/>
                  </a:cubicBezTo>
                  <a:cubicBezTo>
                    <a:pt x="502" y="274"/>
                    <a:pt x="496" y="280"/>
                    <a:pt x="496" y="288"/>
                  </a:cubicBezTo>
                </a:path>
                <a:path w="1028" h="431">
                  <a:moveTo>
                    <a:pt x="552" y="251"/>
                  </a:moveTo>
                  <a:cubicBezTo>
                    <a:pt x="552" y="260"/>
                    <a:pt x="557" y="268"/>
                    <a:pt x="566" y="268"/>
                  </a:cubicBezTo>
                  <a:cubicBezTo>
                    <a:pt x="575" y="268"/>
                    <a:pt x="584" y="260"/>
                    <a:pt x="584" y="251"/>
                  </a:cubicBezTo>
                  <a:cubicBezTo>
                    <a:pt x="584" y="242"/>
                    <a:pt x="575" y="237"/>
                    <a:pt x="566" y="237"/>
                  </a:cubicBezTo>
                  <a:cubicBezTo>
                    <a:pt x="557" y="237"/>
                    <a:pt x="552" y="242"/>
                    <a:pt x="552" y="251"/>
                  </a:cubicBezTo>
                </a:path>
                <a:path w="1028" h="431">
                  <a:moveTo>
                    <a:pt x="607" y="277"/>
                  </a:moveTo>
                  <a:cubicBezTo>
                    <a:pt x="607" y="286"/>
                    <a:pt x="613" y="294"/>
                    <a:pt x="622" y="294"/>
                  </a:cubicBezTo>
                  <a:cubicBezTo>
                    <a:pt x="630" y="294"/>
                    <a:pt x="639" y="286"/>
                    <a:pt x="639" y="277"/>
                  </a:cubicBezTo>
                  <a:cubicBezTo>
                    <a:pt x="639" y="268"/>
                    <a:pt x="630" y="263"/>
                    <a:pt x="622" y="263"/>
                  </a:cubicBezTo>
                  <a:cubicBezTo>
                    <a:pt x="613" y="263"/>
                    <a:pt x="607" y="268"/>
                    <a:pt x="607" y="277"/>
                  </a:cubicBezTo>
                </a:path>
                <a:path w="1028" h="431">
                  <a:moveTo>
                    <a:pt x="662" y="225"/>
                  </a:moveTo>
                  <a:cubicBezTo>
                    <a:pt x="662" y="234"/>
                    <a:pt x="668" y="242"/>
                    <a:pt x="677" y="242"/>
                  </a:cubicBezTo>
                  <a:cubicBezTo>
                    <a:pt x="686" y="242"/>
                    <a:pt x="695" y="234"/>
                    <a:pt x="695" y="225"/>
                  </a:cubicBezTo>
                  <a:cubicBezTo>
                    <a:pt x="695" y="217"/>
                    <a:pt x="686" y="211"/>
                    <a:pt x="677" y="211"/>
                  </a:cubicBezTo>
                  <a:cubicBezTo>
                    <a:pt x="668" y="211"/>
                    <a:pt x="662" y="217"/>
                    <a:pt x="662" y="225"/>
                  </a:cubicBezTo>
                </a:path>
                <a:path w="1028" h="431">
                  <a:moveTo>
                    <a:pt x="718" y="165"/>
                  </a:moveTo>
                  <a:cubicBezTo>
                    <a:pt x="718" y="173"/>
                    <a:pt x="724" y="182"/>
                    <a:pt x="732" y="182"/>
                  </a:cubicBezTo>
                  <a:cubicBezTo>
                    <a:pt x="741" y="182"/>
                    <a:pt x="750" y="173"/>
                    <a:pt x="750" y="165"/>
                  </a:cubicBezTo>
                  <a:cubicBezTo>
                    <a:pt x="750" y="156"/>
                    <a:pt x="741" y="150"/>
                    <a:pt x="732" y="150"/>
                  </a:cubicBezTo>
                  <a:cubicBezTo>
                    <a:pt x="724" y="150"/>
                    <a:pt x="718" y="156"/>
                    <a:pt x="718" y="165"/>
                  </a:cubicBezTo>
                </a:path>
                <a:path w="1028" h="431">
                  <a:moveTo>
                    <a:pt x="773" y="139"/>
                  </a:moveTo>
                  <a:cubicBezTo>
                    <a:pt x="773" y="148"/>
                    <a:pt x="779" y="156"/>
                    <a:pt x="788" y="156"/>
                  </a:cubicBezTo>
                  <a:cubicBezTo>
                    <a:pt x="796" y="156"/>
                    <a:pt x="805" y="148"/>
                    <a:pt x="805" y="139"/>
                  </a:cubicBezTo>
                  <a:cubicBezTo>
                    <a:pt x="805" y="130"/>
                    <a:pt x="796" y="124"/>
                    <a:pt x="788" y="124"/>
                  </a:cubicBezTo>
                  <a:cubicBezTo>
                    <a:pt x="779" y="124"/>
                    <a:pt x="773" y="130"/>
                    <a:pt x="773" y="139"/>
                  </a:cubicBezTo>
                </a:path>
                <a:path w="1028" h="431">
                  <a:moveTo>
                    <a:pt x="829" y="139"/>
                  </a:moveTo>
                  <a:cubicBezTo>
                    <a:pt x="829" y="148"/>
                    <a:pt x="834" y="156"/>
                    <a:pt x="843" y="156"/>
                  </a:cubicBezTo>
                  <a:cubicBezTo>
                    <a:pt x="852" y="156"/>
                    <a:pt x="861" y="148"/>
                    <a:pt x="861" y="139"/>
                  </a:cubicBezTo>
                  <a:cubicBezTo>
                    <a:pt x="861" y="130"/>
                    <a:pt x="852" y="124"/>
                    <a:pt x="843" y="124"/>
                  </a:cubicBezTo>
                  <a:cubicBezTo>
                    <a:pt x="834" y="124"/>
                    <a:pt x="829" y="130"/>
                    <a:pt x="829" y="139"/>
                  </a:cubicBezTo>
                </a:path>
                <a:path w="1028" h="431">
                  <a:moveTo>
                    <a:pt x="884" y="64"/>
                  </a:moveTo>
                  <a:cubicBezTo>
                    <a:pt x="884" y="73"/>
                    <a:pt x="890" y="81"/>
                    <a:pt x="898" y="81"/>
                  </a:cubicBezTo>
                  <a:cubicBezTo>
                    <a:pt x="907" y="81"/>
                    <a:pt x="916" y="73"/>
                    <a:pt x="916" y="64"/>
                  </a:cubicBezTo>
                  <a:cubicBezTo>
                    <a:pt x="916" y="55"/>
                    <a:pt x="907" y="50"/>
                    <a:pt x="898" y="50"/>
                  </a:cubicBezTo>
                  <a:cubicBezTo>
                    <a:pt x="890" y="50"/>
                    <a:pt x="884" y="55"/>
                    <a:pt x="884" y="64"/>
                  </a:cubicBezTo>
                </a:path>
                <a:path w="1028" h="431">
                  <a:moveTo>
                    <a:pt x="939" y="38"/>
                  </a:moveTo>
                  <a:cubicBezTo>
                    <a:pt x="939" y="47"/>
                    <a:pt x="945" y="55"/>
                    <a:pt x="954" y="55"/>
                  </a:cubicBezTo>
                  <a:cubicBezTo>
                    <a:pt x="963" y="55"/>
                    <a:pt x="971" y="47"/>
                    <a:pt x="971" y="38"/>
                  </a:cubicBezTo>
                  <a:cubicBezTo>
                    <a:pt x="971" y="30"/>
                    <a:pt x="963" y="24"/>
                    <a:pt x="954" y="24"/>
                  </a:cubicBezTo>
                  <a:cubicBezTo>
                    <a:pt x="945" y="24"/>
                    <a:pt x="939" y="30"/>
                    <a:pt x="939" y="38"/>
                  </a:cubicBezTo>
                </a:path>
                <a:path w="1028" h="431">
                  <a:moveTo>
                    <a:pt x="995" y="15"/>
                  </a:moveTo>
                  <a:cubicBezTo>
                    <a:pt x="995" y="24"/>
                    <a:pt x="1001" y="33"/>
                    <a:pt x="1009" y="33"/>
                  </a:cubicBezTo>
                  <a:cubicBezTo>
                    <a:pt x="1018" y="33"/>
                    <a:pt x="1027" y="24"/>
                    <a:pt x="1027" y="15"/>
                  </a:cubicBezTo>
                  <a:cubicBezTo>
                    <a:pt x="1027" y="7"/>
                    <a:pt x="1018" y="1"/>
                    <a:pt x="1009" y="1"/>
                  </a:cubicBezTo>
                  <a:cubicBezTo>
                    <a:pt x="1001" y="1"/>
                    <a:pt x="995" y="7"/>
                    <a:pt x="995" y="1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832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725" name="textbox 3725"/>
          <p:cNvSpPr/>
          <p:nvPr/>
        </p:nvSpPr>
        <p:spPr>
          <a:xfrm>
            <a:off x="5122949" y="4496733"/>
            <a:ext cx="610869" cy="3194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510540" algn="l" rtl="0" eaLnBrk="0">
              <a:lnSpc>
                <a:spcPct val="90000"/>
              </a:lnSpc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</a:t>
            </a: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z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300" dirty="0"/>
          </a:p>
          <a:p>
            <a:pPr marL="12700" algn="l" rtl="0" eaLnBrk="0">
              <a:lnSpc>
                <a:spcPts val="390"/>
              </a:lnSpc>
              <a:spcBef>
                <a:spcPts val="645"/>
              </a:spcBef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3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300" dirty="0"/>
          </a:p>
          <a:p>
            <a:pPr marL="186690" algn="l" rtl="0" eaLnBrk="0">
              <a:lnSpc>
                <a:spcPct val="90000"/>
              </a:lnSpc>
              <a:spcBef>
                <a:spcPts val="120"/>
              </a:spcBef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300" dirty="0"/>
          </a:p>
          <a:p>
            <a:pPr marL="13970" algn="l" rtl="0" eaLnBrk="0">
              <a:lnSpc>
                <a:spcPts val="440"/>
              </a:lnSpc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300" dirty="0"/>
          </a:p>
        </p:txBody>
      </p:sp>
      <p:sp>
        <p:nvSpPr>
          <p:cNvPr id="3726" name="path"/>
          <p:cNvSpPr/>
          <p:nvPr/>
        </p:nvSpPr>
        <p:spPr>
          <a:xfrm>
            <a:off x="5073180" y="4209760"/>
            <a:ext cx="472401" cy="615170"/>
          </a:xfrm>
          <a:custGeom>
            <a:avLst/>
            <a:gdLst/>
            <a:ahLst/>
            <a:cxnLst/>
            <a:rect l="0" t="0" r="0" b="0"/>
            <a:pathLst>
              <a:path w="743" h="968">
                <a:moveTo>
                  <a:pt x="2" y="0"/>
                </a:moveTo>
                <a:lnTo>
                  <a:pt x="2" y="968"/>
                </a:lnTo>
                <a:moveTo>
                  <a:pt x="275" y="0"/>
                </a:moveTo>
                <a:lnTo>
                  <a:pt x="275" y="968"/>
                </a:lnTo>
                <a:moveTo>
                  <a:pt x="468" y="0"/>
                </a:moveTo>
                <a:lnTo>
                  <a:pt x="468" y="968"/>
                </a:lnTo>
                <a:moveTo>
                  <a:pt x="741" y="0"/>
                </a:moveTo>
                <a:lnTo>
                  <a:pt x="741" y="968"/>
                </a:lnTo>
              </a:path>
            </a:pathLst>
          </a:custGeom>
          <a:noFill/>
          <a:ln w="2645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727" name="picture 3727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7653815" y="4557243"/>
            <a:ext cx="311269" cy="847684"/>
          </a:xfrm>
          <a:prstGeom prst="rect">
            <a:avLst/>
          </a:prstGeom>
        </p:spPr>
      </p:pic>
      <p:grpSp>
        <p:nvGrpSpPr>
          <p:cNvPr id="664" name="group 664"/>
          <p:cNvGrpSpPr/>
          <p:nvPr/>
        </p:nvGrpSpPr>
        <p:grpSpPr>
          <a:xfrm rot="21600000">
            <a:off x="5064309" y="4211952"/>
            <a:ext cx="677773" cy="355512"/>
            <a:chOff x="0" y="0"/>
            <a:chExt cx="677773" cy="355512"/>
          </a:xfrm>
        </p:grpSpPr>
        <p:sp>
          <p:nvSpPr>
            <p:cNvPr id="3728" name="path"/>
            <p:cNvSpPr/>
            <p:nvPr/>
          </p:nvSpPr>
          <p:spPr>
            <a:xfrm>
              <a:off x="37259" y="0"/>
              <a:ext cx="640514" cy="256881"/>
            </a:xfrm>
            <a:custGeom>
              <a:avLst/>
              <a:gdLst/>
              <a:ahLst/>
              <a:cxnLst/>
              <a:rect l="0" t="0" r="0" b="0"/>
              <a:pathLst>
                <a:path w="1008" h="404">
                  <a:moveTo>
                    <a:pt x="6" y="397"/>
                  </a:moveTo>
                  <a:cubicBezTo>
                    <a:pt x="225" y="372"/>
                    <a:pt x="226" y="375"/>
                    <a:pt x="392" y="330"/>
                  </a:cubicBezTo>
                  <a:cubicBezTo>
                    <a:pt x="725" y="185"/>
                    <a:pt x="731" y="179"/>
                    <a:pt x="1002" y="6"/>
                  </a:cubicBezTo>
                </a:path>
              </a:pathLst>
            </a:custGeom>
            <a:noFill/>
            <a:ln w="8378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29" name="path"/>
            <p:cNvSpPr/>
            <p:nvPr/>
          </p:nvSpPr>
          <p:spPr>
            <a:xfrm>
              <a:off x="0" y="0"/>
              <a:ext cx="502120" cy="355512"/>
            </a:xfrm>
            <a:custGeom>
              <a:avLst/>
              <a:gdLst/>
              <a:ahLst/>
              <a:cxnLst/>
              <a:rect l="0" t="0" r="0" b="0"/>
              <a:pathLst>
                <a:path w="790" h="559">
                  <a:moveTo>
                    <a:pt x="6" y="553"/>
                  </a:moveTo>
                  <a:cubicBezTo>
                    <a:pt x="182" y="522"/>
                    <a:pt x="174" y="520"/>
                    <a:pt x="334" y="436"/>
                  </a:cubicBezTo>
                  <a:cubicBezTo>
                    <a:pt x="563" y="256"/>
                    <a:pt x="566" y="258"/>
                    <a:pt x="784" y="6"/>
                  </a:cubicBezTo>
                </a:path>
              </a:pathLst>
            </a:custGeom>
            <a:noFill/>
            <a:ln w="8378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3730" name="table 3730"/>
          <p:cNvGraphicFramePr>
            <a:graphicFrameLocks noGrp="1"/>
          </p:cNvGraphicFramePr>
          <p:nvPr/>
        </p:nvGraphicFramePr>
        <p:xfrm>
          <a:off x="2157504" y="4993500"/>
          <a:ext cx="589279" cy="373380"/>
        </p:xfrm>
        <a:graphic>
          <a:graphicData uri="http://schemas.openxmlformats.org/drawingml/2006/table">
            <a:tbl>
              <a:tblPr/>
              <a:tblGrid>
                <a:gridCol w="25400"/>
                <a:gridCol w="171450"/>
                <a:gridCol w="119380"/>
                <a:gridCol w="135254"/>
                <a:gridCol w="137795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245"/>
                        </a:lnSpc>
                      </a:pP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74000"/>
                        </a:lnSpc>
                      </a:pPr>
                      <a:endParaRPr lang="en-US" altLang="en-US" sz="100" dirty="0"/>
                    </a:p>
                    <a:p>
                      <a:pPr marL="34925" algn="l" rtl="0" eaLnBrk="0">
                        <a:lnSpc>
                          <a:spcPct val="8400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74000"/>
                        </a:lnSpc>
                      </a:pPr>
                      <a:endParaRPr lang="en-US" altLang="en-US" sz="100" dirty="0"/>
                    </a:p>
                    <a:p>
                      <a:pPr marL="66040" algn="l" rtl="0" eaLnBrk="0">
                        <a:lnSpc>
                          <a:spcPct val="8400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74000"/>
                        </a:lnSpc>
                      </a:pPr>
                      <a:endParaRPr lang="en-US" altLang="en-US" sz="100" dirty="0"/>
                    </a:p>
                    <a:p>
                      <a:pPr marL="60325" algn="l" rtl="0" eaLnBrk="0">
                        <a:lnSpc>
                          <a:spcPct val="84000"/>
                        </a:lnSpc>
                      </a:pPr>
                      <a:r>
                        <a:rPr sz="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51000"/>
                        </a:lnSpc>
                      </a:pPr>
                      <a:endParaRPr lang="en-US" altLang="en-US" sz="100" dirty="0"/>
                    </a:p>
                    <a:p>
                      <a:pPr marL="58420" algn="l" rtl="0" eaLnBrk="0">
                        <a:lnSpc>
                          <a:spcPct val="8400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31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305"/>
                        </a:lnSpc>
                      </a:pP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225"/>
                        </a:lnSpc>
                      </a:pPr>
                      <a:endParaRPr lang="en-US" altLang="en-US" sz="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34925" algn="l" rtl="0" eaLnBrk="0">
                        <a:lnSpc>
                          <a:spcPts val="24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300" dirty="0"/>
                    </a:p>
                    <a:p>
                      <a:pPr marL="66675" algn="l" rtl="0" eaLnBrk="0">
                        <a:lnSpc>
                          <a:spcPct val="8400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300" dirty="0"/>
                    </a:p>
                    <a:p>
                      <a:pPr marL="60325" algn="l" rtl="0" eaLnBrk="0">
                        <a:lnSpc>
                          <a:spcPct val="84000"/>
                        </a:lnSpc>
                      </a:pPr>
                      <a:r>
                        <a:rPr sz="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300" dirty="0"/>
                    </a:p>
                    <a:p>
                      <a:pPr marL="60325" algn="l" rtl="0" eaLnBrk="0">
                        <a:lnSpc>
                          <a:spcPct val="84000"/>
                        </a:lnSpc>
                      </a:pPr>
                      <a:r>
                        <a:rPr sz="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25"/>
                        </a:lnSpc>
                      </a:pPr>
                      <a:endParaRPr lang="en-US" altLang="en-US" sz="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395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225"/>
                        </a:lnSpc>
                      </a:pPr>
                      <a:endParaRPr lang="en-US" altLang="en-US" sz="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300" dirty="0"/>
                    </a:p>
                    <a:p>
                      <a:pPr marL="34925" algn="l" rtl="0" eaLnBrk="0">
                        <a:lnSpc>
                          <a:spcPts val="245"/>
                        </a:lnSpc>
                        <a:spcBef>
                          <a:spcPts val="5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6604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6032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6223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25"/>
                        </a:lnSpc>
                      </a:pPr>
                      <a:endParaRPr lang="en-US" altLang="en-US" sz="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15"/>
                        </a:lnSpc>
                      </a:pP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215"/>
                        </a:lnSpc>
                      </a:pPr>
                      <a:endParaRPr lang="en-US" altLang="en-US" sz="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200" dirty="0"/>
                    </a:p>
                    <a:p>
                      <a:pPr marL="3492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200" dirty="0"/>
                    </a:p>
                    <a:p>
                      <a:pPr marL="5334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200" dirty="0"/>
                    </a:p>
                    <a:p>
                      <a:pPr marL="6032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200" dirty="0"/>
                    </a:p>
                    <a:p>
                      <a:pPr marL="7366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25"/>
                        </a:lnSpc>
                      </a:pPr>
                      <a:endParaRPr lang="en-US" altLang="en-US" sz="1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4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731" name="table 3731"/>
          <p:cNvGraphicFramePr>
            <a:graphicFrameLocks noGrp="1"/>
          </p:cNvGraphicFramePr>
          <p:nvPr/>
        </p:nvGraphicFramePr>
        <p:xfrm>
          <a:off x="6076607" y="4736041"/>
          <a:ext cx="567055" cy="357504"/>
        </p:xfrm>
        <a:graphic>
          <a:graphicData uri="http://schemas.openxmlformats.org/drawingml/2006/table">
            <a:tbl>
              <a:tblPr/>
              <a:tblGrid>
                <a:gridCol w="567055"/>
              </a:tblGrid>
              <a:tr h="3543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500" dirty="0"/>
                    </a:p>
                    <a:p>
                      <a:pPr marL="76200" algn="l" rtl="0" eaLnBrk="0">
                        <a:lnSpc>
                          <a:spcPts val="130"/>
                        </a:lnSpc>
                        <a:spcBef>
                          <a:spcPts val="5"/>
                        </a:spcBef>
                      </a:pPr>
                      <a:r>
                        <a:rPr sz="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1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100" b="1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500" dirty="0"/>
                    </a:p>
                    <a:p>
                      <a:pPr marL="4292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  <a:tabLst>
                          <a:tab pos="452755" algn="l"/>
                        </a:tabLst>
                      </a:pP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200" b="1" spc="-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3732" name="picture 3732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6492861" y="4917343"/>
            <a:ext cx="36509" cy="35490"/>
          </a:xfrm>
          <a:prstGeom prst="rect">
            <a:avLst/>
          </a:prstGeom>
        </p:spPr>
      </p:pic>
      <p:sp>
        <p:nvSpPr>
          <p:cNvPr id="3733" name="path"/>
          <p:cNvSpPr/>
          <p:nvPr/>
        </p:nvSpPr>
        <p:spPr>
          <a:xfrm>
            <a:off x="7236238" y="4953763"/>
            <a:ext cx="238342" cy="29656"/>
          </a:xfrm>
          <a:custGeom>
            <a:avLst/>
            <a:gdLst/>
            <a:ahLst/>
            <a:cxnLst/>
            <a:rect l="0" t="0" r="0" b="0"/>
            <a:pathLst>
              <a:path w="375" h="46">
                <a:moveTo>
                  <a:pt x="370" y="0"/>
                </a:moveTo>
                <a:lnTo>
                  <a:pt x="370" y="42"/>
                </a:lnTo>
                <a:lnTo>
                  <a:pt x="0" y="42"/>
                </a:lnTo>
              </a:path>
            </a:pathLst>
          </a:custGeom>
          <a:noFill/>
          <a:ln w="597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734" name="picture 3734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21600000">
            <a:off x="7236237" y="4558161"/>
            <a:ext cx="238343" cy="846766"/>
          </a:xfrm>
          <a:prstGeom prst="rect">
            <a:avLst/>
          </a:prstGeom>
        </p:spPr>
      </p:pic>
      <p:sp>
        <p:nvSpPr>
          <p:cNvPr id="3735" name="path"/>
          <p:cNvSpPr/>
          <p:nvPr/>
        </p:nvSpPr>
        <p:spPr>
          <a:xfrm>
            <a:off x="1243860" y="4134125"/>
            <a:ext cx="139083" cy="1435783"/>
          </a:xfrm>
          <a:custGeom>
            <a:avLst/>
            <a:gdLst/>
            <a:ahLst/>
            <a:cxnLst/>
            <a:rect l="0" t="0" r="0" b="0"/>
            <a:pathLst>
              <a:path w="219" h="2261">
                <a:moveTo>
                  <a:pt x="4" y="0"/>
                </a:moveTo>
                <a:lnTo>
                  <a:pt x="214" y="1130"/>
                </a:lnTo>
                <a:lnTo>
                  <a:pt x="4" y="2260"/>
                </a:lnTo>
              </a:path>
            </a:pathLst>
          </a:custGeom>
          <a:noFill/>
          <a:ln w="6214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37" name="textbox 3737"/>
          <p:cNvSpPr/>
          <p:nvPr/>
        </p:nvSpPr>
        <p:spPr>
          <a:xfrm>
            <a:off x="1386340" y="4134453"/>
            <a:ext cx="1594485" cy="118110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3000"/>
              </a:lnSpc>
            </a:pPr>
            <a:endParaRPr lang="en-US" altLang="en-US" sz="200" dirty="0"/>
          </a:p>
          <a:p>
            <a:pPr marL="28575" algn="l" rtl="0" eaLnBrk="0">
              <a:lnSpc>
                <a:spcPct val="9000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Result</a:t>
            </a:r>
            <a:r>
              <a:rPr sz="400" b="1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</a:t>
            </a:r>
            <a:r>
              <a:rPr sz="4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Defined</a:t>
            </a:r>
            <a:r>
              <a:rPr sz="4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400" spc="1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representatives</a:t>
            </a:r>
            <a:endParaRPr lang="en-US" altLang="en-US" sz="400" dirty="0"/>
          </a:p>
        </p:txBody>
      </p:sp>
      <p:sp>
        <p:nvSpPr>
          <p:cNvPr id="3739" name="textbox 3739"/>
          <p:cNvSpPr/>
          <p:nvPr/>
        </p:nvSpPr>
        <p:spPr>
          <a:xfrm>
            <a:off x="3252329" y="4869939"/>
            <a:ext cx="266700" cy="58483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64000"/>
              </a:lnSpc>
            </a:pPr>
            <a:endParaRPr lang="en-US" altLang="en-US" sz="1000" dirty="0"/>
          </a:p>
          <a:p>
            <a:pPr marL="22860" algn="l" rtl="0" eaLnBrk="0">
              <a:lnSpc>
                <a:spcPct val="90000"/>
              </a:lnSpc>
              <a:spcBef>
                <a:spcPts val="5"/>
              </a:spcBef>
            </a:pP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Conclu</a:t>
            </a:r>
            <a:r>
              <a:rPr sz="300" b="1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endParaRPr lang="en-US" altLang="en-US" sz="300" dirty="0"/>
          </a:p>
          <a:p>
            <a:pPr marL="21590" algn="l" rtl="0" eaLnBrk="0">
              <a:lnSpc>
                <a:spcPts val="415"/>
              </a:lnSpc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sio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300" dirty="0"/>
          </a:p>
        </p:txBody>
      </p:sp>
      <p:pic>
        <p:nvPicPr>
          <p:cNvPr id="3740" name="picture 3740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21600000">
            <a:off x="6743091" y="4140748"/>
            <a:ext cx="1556843" cy="97350"/>
          </a:xfrm>
          <a:prstGeom prst="rect">
            <a:avLst/>
          </a:prstGeom>
        </p:spPr>
      </p:pic>
      <p:sp>
        <p:nvSpPr>
          <p:cNvPr id="3741" name="textbox 3741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3742" name="path"/>
          <p:cNvSpPr/>
          <p:nvPr/>
        </p:nvSpPr>
        <p:spPr>
          <a:xfrm>
            <a:off x="8639736" y="1465150"/>
            <a:ext cx="160420" cy="798926"/>
          </a:xfrm>
          <a:custGeom>
            <a:avLst/>
            <a:gdLst/>
            <a:ahLst/>
            <a:cxnLst/>
            <a:rect l="0" t="0" r="0" b="0"/>
            <a:pathLst>
              <a:path w="252" h="1258">
                <a:moveTo>
                  <a:pt x="14" y="5"/>
                </a:moveTo>
                <a:lnTo>
                  <a:pt x="238" y="629"/>
                </a:lnTo>
                <a:lnTo>
                  <a:pt x="14" y="1253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43" name="path"/>
          <p:cNvSpPr/>
          <p:nvPr/>
        </p:nvSpPr>
        <p:spPr>
          <a:xfrm>
            <a:off x="5769282" y="1465150"/>
            <a:ext cx="160420" cy="798926"/>
          </a:xfrm>
          <a:custGeom>
            <a:avLst/>
            <a:gdLst/>
            <a:ahLst/>
            <a:cxnLst/>
            <a:rect l="0" t="0" r="0" b="0"/>
            <a:pathLst>
              <a:path w="252" h="1258">
                <a:moveTo>
                  <a:pt x="14" y="1253"/>
                </a:moveTo>
                <a:lnTo>
                  <a:pt x="238" y="629"/>
                </a:lnTo>
                <a:lnTo>
                  <a:pt x="14" y="5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45" name="textbox 3745"/>
          <p:cNvSpPr/>
          <p:nvPr/>
        </p:nvSpPr>
        <p:spPr>
          <a:xfrm>
            <a:off x="301824" y="4134454"/>
            <a:ext cx="965835" cy="11811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3000"/>
              </a:lnSpc>
            </a:pPr>
            <a:endParaRPr lang="en-US" altLang="en-US" sz="200" dirty="0"/>
          </a:p>
          <a:p>
            <a:pPr marL="24130" algn="l" rtl="0" eaLnBrk="0">
              <a:lnSpc>
                <a:spcPct val="90000"/>
              </a:lnSpc>
            </a:pPr>
            <a:r>
              <a:rPr sz="4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Appro</a:t>
            </a:r>
            <a:r>
              <a:rPr sz="4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</a:t>
            </a:r>
            <a:endParaRPr lang="en-US" altLang="en-US" sz="400" dirty="0"/>
          </a:p>
        </p:txBody>
      </p:sp>
      <p:grpSp>
        <p:nvGrpSpPr>
          <p:cNvPr id="666" name="group 666"/>
          <p:cNvGrpSpPr/>
          <p:nvPr/>
        </p:nvGrpSpPr>
        <p:grpSpPr>
          <a:xfrm rot="21600000">
            <a:off x="4317873" y="1318641"/>
            <a:ext cx="326897" cy="311658"/>
            <a:chOff x="0" y="0"/>
            <a:chExt cx="326897" cy="311658"/>
          </a:xfrm>
        </p:grpSpPr>
        <p:sp>
          <p:nvSpPr>
            <p:cNvPr id="3746" name="path"/>
            <p:cNvSpPr/>
            <p:nvPr/>
          </p:nvSpPr>
          <p:spPr>
            <a:xfrm>
              <a:off x="9525" y="9525"/>
              <a:ext cx="307847" cy="292608"/>
            </a:xfrm>
            <a:custGeom>
              <a:avLst/>
              <a:gdLst/>
              <a:ahLst/>
              <a:cxnLst/>
              <a:rect l="0" t="0" r="0" b="0"/>
              <a:pathLst>
                <a:path w="484" h="460">
                  <a:moveTo>
                    <a:pt x="0" y="230"/>
                  </a:moveTo>
                  <a:cubicBezTo>
                    <a:pt x="0" y="103"/>
                    <a:pt x="108" y="0"/>
                    <a:pt x="242" y="0"/>
                  </a:cubicBezTo>
                  <a:cubicBezTo>
                    <a:pt x="376" y="0"/>
                    <a:pt x="484" y="103"/>
                    <a:pt x="484" y="230"/>
                  </a:cubicBezTo>
                  <a:cubicBezTo>
                    <a:pt x="484" y="357"/>
                    <a:pt x="376" y="460"/>
                    <a:pt x="242" y="460"/>
                  </a:cubicBezTo>
                  <a:cubicBezTo>
                    <a:pt x="108" y="460"/>
                    <a:pt x="0" y="357"/>
                    <a:pt x="0" y="230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47" name="path"/>
            <p:cNvSpPr/>
            <p:nvPr/>
          </p:nvSpPr>
          <p:spPr>
            <a:xfrm>
              <a:off x="0" y="0"/>
              <a:ext cx="326897" cy="311658"/>
            </a:xfrm>
            <a:custGeom>
              <a:avLst/>
              <a:gdLst/>
              <a:ahLst/>
              <a:cxnLst/>
              <a:rect l="0" t="0" r="0" b="0"/>
              <a:pathLst>
                <a:path w="514" h="490">
                  <a:moveTo>
                    <a:pt x="15" y="245"/>
                  </a:moveTo>
                  <a:cubicBezTo>
                    <a:pt x="15" y="118"/>
                    <a:pt x="123" y="15"/>
                    <a:pt x="257" y="15"/>
                  </a:cubicBezTo>
                  <a:cubicBezTo>
                    <a:pt x="391" y="15"/>
                    <a:pt x="499" y="118"/>
                    <a:pt x="499" y="245"/>
                  </a:cubicBezTo>
                  <a:cubicBezTo>
                    <a:pt x="499" y="372"/>
                    <a:pt x="391" y="475"/>
                    <a:pt x="257" y="475"/>
                  </a:cubicBezTo>
                  <a:cubicBezTo>
                    <a:pt x="123" y="475"/>
                    <a:pt x="15" y="372"/>
                    <a:pt x="15" y="245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68" name="group 668"/>
          <p:cNvGrpSpPr/>
          <p:nvPr/>
        </p:nvGrpSpPr>
        <p:grpSpPr>
          <a:xfrm rot="21600000">
            <a:off x="1515236" y="1318641"/>
            <a:ext cx="325374" cy="311658"/>
            <a:chOff x="0" y="0"/>
            <a:chExt cx="325374" cy="311658"/>
          </a:xfrm>
        </p:grpSpPr>
        <p:sp>
          <p:nvSpPr>
            <p:cNvPr id="3748" name="path"/>
            <p:cNvSpPr/>
            <p:nvPr/>
          </p:nvSpPr>
          <p:spPr>
            <a:xfrm>
              <a:off x="9525" y="9525"/>
              <a:ext cx="306324" cy="292608"/>
            </a:xfrm>
            <a:custGeom>
              <a:avLst/>
              <a:gdLst/>
              <a:ahLst/>
              <a:cxnLst/>
              <a:rect l="0" t="0" r="0" b="0"/>
              <a:pathLst>
                <a:path w="482" h="460">
                  <a:moveTo>
                    <a:pt x="0" y="230"/>
                  </a:moveTo>
                  <a:cubicBezTo>
                    <a:pt x="0" y="103"/>
                    <a:pt x="108" y="0"/>
                    <a:pt x="241" y="0"/>
                  </a:cubicBezTo>
                  <a:cubicBezTo>
                    <a:pt x="374" y="0"/>
                    <a:pt x="482" y="103"/>
                    <a:pt x="482" y="230"/>
                  </a:cubicBezTo>
                  <a:cubicBezTo>
                    <a:pt x="482" y="357"/>
                    <a:pt x="374" y="460"/>
                    <a:pt x="241" y="460"/>
                  </a:cubicBezTo>
                  <a:cubicBezTo>
                    <a:pt x="108" y="460"/>
                    <a:pt x="0" y="357"/>
                    <a:pt x="0" y="230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49" name="path"/>
            <p:cNvSpPr/>
            <p:nvPr/>
          </p:nvSpPr>
          <p:spPr>
            <a:xfrm>
              <a:off x="0" y="0"/>
              <a:ext cx="325374" cy="311658"/>
            </a:xfrm>
            <a:custGeom>
              <a:avLst/>
              <a:gdLst/>
              <a:ahLst/>
              <a:cxnLst/>
              <a:rect l="0" t="0" r="0" b="0"/>
              <a:pathLst>
                <a:path w="512" h="490">
                  <a:moveTo>
                    <a:pt x="15" y="245"/>
                  </a:moveTo>
                  <a:cubicBezTo>
                    <a:pt x="15" y="118"/>
                    <a:pt x="123" y="15"/>
                    <a:pt x="256" y="15"/>
                  </a:cubicBezTo>
                  <a:cubicBezTo>
                    <a:pt x="389" y="15"/>
                    <a:pt x="497" y="118"/>
                    <a:pt x="497" y="245"/>
                  </a:cubicBezTo>
                  <a:cubicBezTo>
                    <a:pt x="497" y="372"/>
                    <a:pt x="389" y="475"/>
                    <a:pt x="256" y="475"/>
                  </a:cubicBezTo>
                  <a:cubicBezTo>
                    <a:pt x="123" y="475"/>
                    <a:pt x="15" y="372"/>
                    <a:pt x="15" y="245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70" name="group 670"/>
          <p:cNvGrpSpPr/>
          <p:nvPr/>
        </p:nvGrpSpPr>
        <p:grpSpPr>
          <a:xfrm rot="21600000">
            <a:off x="7122032" y="1318641"/>
            <a:ext cx="325373" cy="311658"/>
            <a:chOff x="0" y="0"/>
            <a:chExt cx="325373" cy="311658"/>
          </a:xfrm>
        </p:grpSpPr>
        <p:sp>
          <p:nvSpPr>
            <p:cNvPr id="3750" name="path"/>
            <p:cNvSpPr/>
            <p:nvPr/>
          </p:nvSpPr>
          <p:spPr>
            <a:xfrm>
              <a:off x="9525" y="9525"/>
              <a:ext cx="306323" cy="292608"/>
            </a:xfrm>
            <a:custGeom>
              <a:avLst/>
              <a:gdLst/>
              <a:ahLst/>
              <a:cxnLst/>
              <a:rect l="0" t="0" r="0" b="0"/>
              <a:pathLst>
                <a:path w="482" h="460">
                  <a:moveTo>
                    <a:pt x="0" y="230"/>
                  </a:moveTo>
                  <a:cubicBezTo>
                    <a:pt x="0" y="103"/>
                    <a:pt x="108" y="0"/>
                    <a:pt x="241" y="0"/>
                  </a:cubicBezTo>
                  <a:cubicBezTo>
                    <a:pt x="374" y="0"/>
                    <a:pt x="482" y="103"/>
                    <a:pt x="482" y="230"/>
                  </a:cubicBezTo>
                  <a:cubicBezTo>
                    <a:pt x="482" y="357"/>
                    <a:pt x="374" y="460"/>
                    <a:pt x="241" y="460"/>
                  </a:cubicBezTo>
                  <a:cubicBezTo>
                    <a:pt x="108" y="460"/>
                    <a:pt x="0" y="357"/>
                    <a:pt x="0" y="230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51" name="path"/>
            <p:cNvSpPr/>
            <p:nvPr/>
          </p:nvSpPr>
          <p:spPr>
            <a:xfrm>
              <a:off x="0" y="0"/>
              <a:ext cx="325373" cy="311658"/>
            </a:xfrm>
            <a:custGeom>
              <a:avLst/>
              <a:gdLst/>
              <a:ahLst/>
              <a:cxnLst/>
              <a:rect l="0" t="0" r="0" b="0"/>
              <a:pathLst>
                <a:path w="512" h="490">
                  <a:moveTo>
                    <a:pt x="15" y="245"/>
                  </a:moveTo>
                  <a:cubicBezTo>
                    <a:pt x="15" y="118"/>
                    <a:pt x="123" y="15"/>
                    <a:pt x="256" y="15"/>
                  </a:cubicBezTo>
                  <a:cubicBezTo>
                    <a:pt x="389" y="15"/>
                    <a:pt x="497" y="118"/>
                    <a:pt x="497" y="245"/>
                  </a:cubicBezTo>
                  <a:cubicBezTo>
                    <a:pt x="497" y="372"/>
                    <a:pt x="389" y="475"/>
                    <a:pt x="256" y="475"/>
                  </a:cubicBezTo>
                  <a:cubicBezTo>
                    <a:pt x="123" y="475"/>
                    <a:pt x="15" y="372"/>
                    <a:pt x="15" y="245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752" name="textbox 3752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3753" name="textbox 3753"/>
          <p:cNvSpPr/>
          <p:nvPr/>
        </p:nvSpPr>
        <p:spPr>
          <a:xfrm>
            <a:off x="3252329" y="4209760"/>
            <a:ext cx="266700" cy="36830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700" dirty="0"/>
          </a:p>
          <a:p>
            <a:pPr marL="24130" algn="l" rtl="0" eaLnBrk="0">
              <a:lnSpc>
                <a:spcPct val="89000"/>
              </a:lnSpc>
              <a:spcBef>
                <a:spcPts val="5"/>
              </a:spcBef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</a:t>
            </a:r>
            <a:r>
              <a:rPr sz="3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300" dirty="0"/>
          </a:p>
          <a:p>
            <a:pPr marL="22860" algn="l" rtl="0" eaLnBrk="0">
              <a:lnSpc>
                <a:spcPct val="97000"/>
              </a:lnSpc>
              <a:spcBef>
                <a:spcPts val="90"/>
              </a:spcBef>
            </a:pP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300" b="1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300" dirty="0"/>
          </a:p>
          <a:p>
            <a:pPr marL="24130" algn="l" rtl="0" eaLnBrk="0">
              <a:lnSpc>
                <a:spcPct val="89000"/>
              </a:lnSpc>
              <a:spcBef>
                <a:spcPts val="70"/>
              </a:spcBef>
            </a:pPr>
            <a:r>
              <a:rPr sz="300" spc="3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EU</a:t>
            </a:r>
            <a:r>
              <a:rPr sz="300" spc="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300" dirty="0"/>
          </a:p>
        </p:txBody>
      </p:sp>
      <p:pic>
        <p:nvPicPr>
          <p:cNvPr id="3754" name="picture 3754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21600000">
            <a:off x="1550974" y="5122605"/>
            <a:ext cx="372099" cy="202893"/>
          </a:xfrm>
          <a:prstGeom prst="rect">
            <a:avLst/>
          </a:prstGeom>
        </p:spPr>
      </p:pic>
      <p:sp>
        <p:nvSpPr>
          <p:cNvPr id="3755" name="textbox 3755"/>
          <p:cNvSpPr/>
          <p:nvPr/>
        </p:nvSpPr>
        <p:spPr>
          <a:xfrm>
            <a:off x="3252329" y="4592013"/>
            <a:ext cx="266700" cy="25082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" dirty="0"/>
          </a:p>
          <a:p>
            <a:pPr marL="22860" indent="0" algn="l" rtl="0" eaLnBrk="0">
              <a:lnSpc>
                <a:spcPct val="119000"/>
              </a:lnSpc>
              <a:spcBef>
                <a:spcPts val="0"/>
              </a:spcBef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er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</a:t>
            </a: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covera</a:t>
            </a: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300" spc="1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</a:t>
            </a:r>
            <a:r>
              <a:rPr sz="3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</a:t>
            </a: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manc</a:t>
            </a: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300" dirty="0"/>
          </a:p>
        </p:txBody>
      </p:sp>
      <p:pic>
        <p:nvPicPr>
          <p:cNvPr id="3756" name="picture 3756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21600000">
            <a:off x="6164520" y="4873326"/>
            <a:ext cx="311882" cy="165451"/>
          </a:xfrm>
          <a:prstGeom prst="rect">
            <a:avLst/>
          </a:prstGeom>
        </p:spPr>
      </p:pic>
      <p:sp>
        <p:nvSpPr>
          <p:cNvPr id="3757" name="textbox 3757"/>
          <p:cNvSpPr/>
          <p:nvPr/>
        </p:nvSpPr>
        <p:spPr>
          <a:xfrm>
            <a:off x="7519341" y="4345569"/>
            <a:ext cx="197485" cy="287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9685" algn="l" rtl="0" eaLnBrk="0">
              <a:lnSpc>
                <a:spcPct val="93000"/>
              </a:lnSpc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</a:t>
            </a: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ad</a:t>
            </a:r>
            <a:endParaRPr lang="en-US" altLang="en-US" sz="300" dirty="0"/>
          </a:p>
          <a:p>
            <a:pPr marL="12700" algn="l" rtl="0" eaLnBrk="0">
              <a:lnSpc>
                <a:spcPct val="89000"/>
              </a:lnSpc>
              <a:spcBef>
                <a:spcPts val="275"/>
              </a:spcBef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Valu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300" dirty="0"/>
          </a:p>
          <a:p>
            <a:pPr marL="16510" algn="l" rtl="0" eaLnBrk="0">
              <a:lnSpc>
                <a:spcPts val="395"/>
              </a:lnSpc>
              <a:spcBef>
                <a:spcPts val="90"/>
              </a:spcBef>
            </a:pPr>
            <a:r>
              <a:rPr sz="3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300" spc="10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tons</a:t>
            </a:r>
            <a:endParaRPr lang="en-US" altLang="en-US" sz="300" dirty="0"/>
          </a:p>
          <a:p>
            <a:pPr algn="l" rtl="0" eaLnBrk="0">
              <a:lnSpc>
                <a:spcPct val="136000"/>
              </a:lnSpc>
            </a:pPr>
            <a:endParaRPr lang="en-US" altLang="en-US" sz="200" dirty="0"/>
          </a:p>
          <a:p>
            <a:pPr marL="84455" algn="l" rtl="0" eaLnBrk="0">
              <a:lnSpc>
                <a:spcPct val="88000"/>
              </a:lnSpc>
              <a:spcBef>
                <a:spcPts val="0"/>
              </a:spcBef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300" dirty="0"/>
          </a:p>
        </p:txBody>
      </p:sp>
      <p:graphicFrame>
        <p:nvGraphicFramePr>
          <p:cNvPr id="3758" name="table 3758"/>
          <p:cNvGraphicFramePr>
            <a:graphicFrameLocks noGrp="1"/>
          </p:cNvGraphicFramePr>
          <p:nvPr/>
        </p:nvGraphicFramePr>
        <p:xfrm>
          <a:off x="2145254" y="4762289"/>
          <a:ext cx="734060" cy="57150"/>
        </p:xfrm>
        <a:graphic>
          <a:graphicData uri="http://schemas.openxmlformats.org/drawingml/2006/table">
            <a:tbl>
              <a:tblPr/>
              <a:tblGrid>
                <a:gridCol w="734060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" dirty="0"/>
                    </a:p>
                    <a:p>
                      <a:pPr marL="15875" algn="l" rtl="0" eaLnBrk="0">
                        <a:lnSpc>
                          <a:spcPct val="9400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Representative</a:t>
                      </a:r>
                      <a:r>
                        <a:rPr sz="2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products</a:t>
                      </a:r>
                      <a:r>
                        <a:rPr sz="2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</a:t>
                      </a:r>
                      <a:r>
                        <a:rPr sz="2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</a:tr>
            </a:tbl>
          </a:graphicData>
        </a:graphic>
      </p:graphicFrame>
      <p:sp>
        <p:nvSpPr>
          <p:cNvPr id="3762" name="textbox 3762"/>
          <p:cNvSpPr/>
          <p:nvPr/>
        </p:nvSpPr>
        <p:spPr>
          <a:xfrm>
            <a:off x="7095081" y="4345569"/>
            <a:ext cx="169545" cy="287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300" dirty="0"/>
          </a:p>
          <a:p>
            <a:pPr marL="12700" algn="l" rtl="0" eaLnBrk="0">
              <a:lnSpc>
                <a:spcPct val="94000"/>
              </a:lnSpc>
              <a:spcBef>
                <a:spcPts val="265"/>
              </a:spcBef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300" dirty="0"/>
          </a:p>
          <a:p>
            <a:pPr marL="15240" algn="l" rtl="0" eaLnBrk="0">
              <a:lnSpc>
                <a:spcPts val="395"/>
              </a:lnSpc>
              <a:spcBef>
                <a:spcPts val="75"/>
              </a:spcBef>
            </a:pPr>
            <a:r>
              <a:rPr sz="3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300" spc="7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km</a:t>
            </a:r>
            <a:r>
              <a:rPr sz="300" spc="6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3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</a:t>
            </a:r>
            <a:endParaRPr lang="en-US" altLang="en-US" sz="300" dirty="0"/>
          </a:p>
          <a:p>
            <a:pPr algn="l" rtl="0" eaLnBrk="0">
              <a:lnSpc>
                <a:spcPct val="135000"/>
              </a:lnSpc>
            </a:pPr>
            <a:endParaRPr lang="en-US" altLang="en-US" sz="200" dirty="0"/>
          </a:p>
          <a:p>
            <a:pPr marL="69215" algn="l" rtl="0" eaLnBrk="0">
              <a:lnSpc>
                <a:spcPct val="89000"/>
              </a:lnSpc>
              <a:spcBef>
                <a:spcPts val="0"/>
              </a:spcBef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3763" name="textbox 3763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34</a:t>
            </a:r>
            <a:endParaRPr lang="en-US" altLang="en-US" sz="900" dirty="0"/>
          </a:p>
        </p:txBody>
      </p:sp>
      <p:sp>
        <p:nvSpPr>
          <p:cNvPr id="3764" name="textbox 3764"/>
          <p:cNvSpPr/>
          <p:nvPr/>
        </p:nvSpPr>
        <p:spPr>
          <a:xfrm>
            <a:off x="7295041" y="4422255"/>
            <a:ext cx="173989" cy="2127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4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124000"/>
              </a:lnSpc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Spre</a:t>
            </a: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fact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or</a:t>
            </a:r>
            <a:endParaRPr lang="en-US" altLang="en-US" sz="300" dirty="0"/>
          </a:p>
          <a:p>
            <a:pPr algn="l" rtl="0" eaLnBrk="0">
              <a:lnSpc>
                <a:spcPct val="142000"/>
              </a:lnSpc>
            </a:pPr>
            <a:endParaRPr lang="en-US" altLang="en-US" sz="200" dirty="0"/>
          </a:p>
          <a:p>
            <a:pPr marL="67945" algn="l" rtl="0" eaLnBrk="0">
              <a:lnSpc>
                <a:spcPct val="89000"/>
              </a:lnSpc>
              <a:spcBef>
                <a:spcPts val="0"/>
              </a:spcBef>
            </a:pPr>
            <a:r>
              <a:rPr sz="3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2.</a:t>
            </a:r>
            <a:r>
              <a:rPr sz="3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3765" name="textbox 3765"/>
          <p:cNvSpPr/>
          <p:nvPr/>
        </p:nvSpPr>
        <p:spPr>
          <a:xfrm>
            <a:off x="3252329" y="4091840"/>
            <a:ext cx="266700" cy="10477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6000"/>
              </a:lnSpc>
            </a:pPr>
            <a:endParaRPr lang="en-US" altLang="en-US" sz="200" dirty="0"/>
          </a:p>
          <a:p>
            <a:pPr marL="24130" algn="l" rtl="0" eaLnBrk="0">
              <a:lnSpc>
                <a:spcPct val="89000"/>
              </a:lnSpc>
              <a:spcBef>
                <a:spcPts val="0"/>
              </a:spcBef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Paramet</a:t>
            </a:r>
            <a:r>
              <a:rPr sz="3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300" dirty="0"/>
          </a:p>
        </p:txBody>
      </p:sp>
      <p:sp>
        <p:nvSpPr>
          <p:cNvPr id="3766" name="textbox 3766"/>
          <p:cNvSpPr/>
          <p:nvPr/>
        </p:nvSpPr>
        <p:spPr>
          <a:xfrm>
            <a:off x="1607122" y="1392715"/>
            <a:ext cx="157479" cy="2165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</a:t>
            </a:r>
            <a:endParaRPr lang="en-US" altLang="en-US" sz="1500" dirty="0"/>
          </a:p>
        </p:txBody>
      </p:sp>
      <p:sp>
        <p:nvSpPr>
          <p:cNvPr id="3767" name="textbox 3767"/>
          <p:cNvSpPr/>
          <p:nvPr/>
        </p:nvSpPr>
        <p:spPr>
          <a:xfrm>
            <a:off x="7214959" y="1392715"/>
            <a:ext cx="156845" cy="2165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</a:t>
            </a:r>
            <a:endParaRPr lang="en-US" altLang="en-US" sz="1500" dirty="0"/>
          </a:p>
        </p:txBody>
      </p:sp>
      <p:sp>
        <p:nvSpPr>
          <p:cNvPr id="3768" name="path"/>
          <p:cNvSpPr/>
          <p:nvPr/>
        </p:nvSpPr>
        <p:spPr>
          <a:xfrm>
            <a:off x="4803147" y="4199444"/>
            <a:ext cx="199534" cy="93117"/>
          </a:xfrm>
          <a:custGeom>
            <a:avLst/>
            <a:gdLst/>
            <a:ahLst/>
            <a:cxnLst/>
            <a:rect l="0" t="0" r="0" b="0"/>
            <a:pathLst>
              <a:path w="314" h="146">
                <a:moveTo>
                  <a:pt x="1" y="99"/>
                </a:moveTo>
                <a:cubicBezTo>
                  <a:pt x="1" y="107"/>
                  <a:pt x="7" y="116"/>
                  <a:pt x="15" y="116"/>
                </a:cubicBezTo>
                <a:cubicBezTo>
                  <a:pt x="24" y="116"/>
                  <a:pt x="33" y="107"/>
                  <a:pt x="33" y="99"/>
                </a:cubicBezTo>
                <a:cubicBezTo>
                  <a:pt x="33" y="90"/>
                  <a:pt x="24" y="84"/>
                  <a:pt x="15" y="84"/>
                </a:cubicBezTo>
                <a:cubicBezTo>
                  <a:pt x="7" y="84"/>
                  <a:pt x="1" y="90"/>
                  <a:pt x="1" y="99"/>
                </a:cubicBezTo>
              </a:path>
              <a:path w="314" h="146">
                <a:moveTo>
                  <a:pt x="56" y="93"/>
                </a:moveTo>
                <a:cubicBezTo>
                  <a:pt x="56" y="102"/>
                  <a:pt x="62" y="110"/>
                  <a:pt x="71" y="110"/>
                </a:cubicBezTo>
                <a:cubicBezTo>
                  <a:pt x="79" y="110"/>
                  <a:pt x="88" y="102"/>
                  <a:pt x="88" y="93"/>
                </a:cubicBezTo>
                <a:cubicBezTo>
                  <a:pt x="88" y="84"/>
                  <a:pt x="79" y="79"/>
                  <a:pt x="71" y="79"/>
                </a:cubicBezTo>
                <a:cubicBezTo>
                  <a:pt x="62" y="79"/>
                  <a:pt x="56" y="84"/>
                  <a:pt x="56" y="93"/>
                </a:cubicBezTo>
              </a:path>
              <a:path w="314" h="146">
                <a:moveTo>
                  <a:pt x="114" y="50"/>
                </a:moveTo>
                <a:cubicBezTo>
                  <a:pt x="114" y="59"/>
                  <a:pt x="120" y="67"/>
                  <a:pt x="129" y="67"/>
                </a:cubicBezTo>
                <a:cubicBezTo>
                  <a:pt x="138" y="67"/>
                  <a:pt x="146" y="59"/>
                  <a:pt x="146" y="50"/>
                </a:cubicBezTo>
                <a:cubicBezTo>
                  <a:pt x="146" y="41"/>
                  <a:pt x="138" y="35"/>
                  <a:pt x="129" y="35"/>
                </a:cubicBezTo>
                <a:cubicBezTo>
                  <a:pt x="120" y="35"/>
                  <a:pt x="114" y="41"/>
                  <a:pt x="114" y="50"/>
                </a:cubicBezTo>
              </a:path>
              <a:path w="314" h="146">
                <a:moveTo>
                  <a:pt x="170" y="128"/>
                </a:moveTo>
                <a:cubicBezTo>
                  <a:pt x="170" y="136"/>
                  <a:pt x="176" y="145"/>
                  <a:pt x="184" y="145"/>
                </a:cubicBezTo>
                <a:cubicBezTo>
                  <a:pt x="193" y="145"/>
                  <a:pt x="202" y="136"/>
                  <a:pt x="202" y="128"/>
                </a:cubicBezTo>
                <a:cubicBezTo>
                  <a:pt x="202" y="119"/>
                  <a:pt x="193" y="113"/>
                  <a:pt x="184" y="113"/>
                </a:cubicBezTo>
                <a:cubicBezTo>
                  <a:pt x="176" y="113"/>
                  <a:pt x="170" y="119"/>
                  <a:pt x="170" y="128"/>
                </a:cubicBezTo>
              </a:path>
              <a:path w="314" h="146">
                <a:moveTo>
                  <a:pt x="225" y="44"/>
                </a:moveTo>
                <a:cubicBezTo>
                  <a:pt x="225" y="53"/>
                  <a:pt x="231" y="61"/>
                  <a:pt x="240" y="61"/>
                </a:cubicBezTo>
                <a:cubicBezTo>
                  <a:pt x="248" y="61"/>
                  <a:pt x="257" y="53"/>
                  <a:pt x="257" y="44"/>
                </a:cubicBezTo>
                <a:cubicBezTo>
                  <a:pt x="257" y="35"/>
                  <a:pt x="248" y="30"/>
                  <a:pt x="240" y="30"/>
                </a:cubicBezTo>
                <a:cubicBezTo>
                  <a:pt x="231" y="30"/>
                  <a:pt x="225" y="35"/>
                  <a:pt x="225" y="44"/>
                </a:cubicBezTo>
              </a:path>
              <a:path w="314" h="146">
                <a:moveTo>
                  <a:pt x="280" y="15"/>
                </a:moveTo>
                <a:cubicBezTo>
                  <a:pt x="280" y="24"/>
                  <a:pt x="286" y="33"/>
                  <a:pt x="295" y="33"/>
                </a:cubicBezTo>
                <a:cubicBezTo>
                  <a:pt x="304" y="33"/>
                  <a:pt x="312" y="24"/>
                  <a:pt x="312" y="15"/>
                </a:cubicBezTo>
                <a:cubicBezTo>
                  <a:pt x="312" y="7"/>
                  <a:pt x="304" y="1"/>
                  <a:pt x="295" y="1"/>
                </a:cubicBezTo>
                <a:cubicBezTo>
                  <a:pt x="286" y="1"/>
                  <a:pt x="280" y="7"/>
                  <a:pt x="280" y="15"/>
                </a:cubicBezTo>
              </a:path>
            </a:pathLst>
          </a:custGeom>
          <a:solidFill>
            <a:srgbClr val="002960">
              <a:alpha val="100000"/>
            </a:srgbClr>
          </a:solidFill>
          <a:ln w="183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69" name="rect"/>
          <p:cNvSpPr/>
          <p:nvPr/>
        </p:nvSpPr>
        <p:spPr>
          <a:xfrm>
            <a:off x="6359477" y="4831733"/>
            <a:ext cx="18987" cy="18482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70" name="path"/>
          <p:cNvSpPr/>
          <p:nvPr/>
        </p:nvSpPr>
        <p:spPr>
          <a:xfrm>
            <a:off x="6372862" y="4848036"/>
            <a:ext cx="123443" cy="116457"/>
          </a:xfrm>
          <a:custGeom>
            <a:avLst/>
            <a:gdLst/>
            <a:ahLst/>
            <a:cxnLst/>
            <a:rect l="0" t="0" r="0" b="0"/>
            <a:pathLst>
              <a:path w="194" h="183">
                <a:moveTo>
                  <a:pt x="56" y="0"/>
                </a:moveTo>
                <a:lnTo>
                  <a:pt x="0" y="107"/>
                </a:lnTo>
                <a:moveTo>
                  <a:pt x="194" y="133"/>
                </a:moveTo>
                <a:lnTo>
                  <a:pt x="7" y="183"/>
                </a:lnTo>
              </a:path>
            </a:pathLst>
          </a:custGeom>
          <a:noFill/>
          <a:ln w="4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71" name="path"/>
          <p:cNvSpPr/>
          <p:nvPr/>
        </p:nvSpPr>
        <p:spPr>
          <a:xfrm>
            <a:off x="3252551" y="4849771"/>
            <a:ext cx="2485428" cy="5698"/>
          </a:xfrm>
          <a:custGeom>
            <a:avLst/>
            <a:gdLst/>
            <a:ahLst/>
            <a:cxnLst/>
            <a:rect l="0" t="0" r="0" b="0"/>
            <a:pathLst>
              <a:path w="3914" h="8">
                <a:moveTo>
                  <a:pt x="0" y="4"/>
                </a:moveTo>
                <a:lnTo>
                  <a:pt x="3914" y="4"/>
                </a:lnTo>
              </a:path>
            </a:pathLst>
          </a:custGeom>
          <a:noFill/>
          <a:ln w="5732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72" name="rect"/>
          <p:cNvSpPr/>
          <p:nvPr/>
        </p:nvSpPr>
        <p:spPr>
          <a:xfrm>
            <a:off x="2746627" y="5011997"/>
            <a:ext cx="33757" cy="419452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73" name="textbox 3773"/>
          <p:cNvSpPr/>
          <p:nvPr/>
        </p:nvSpPr>
        <p:spPr>
          <a:xfrm>
            <a:off x="7781526" y="4422255"/>
            <a:ext cx="173989" cy="1282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4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124000"/>
              </a:lnSpc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Spre</a:t>
            </a: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3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fact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or</a:t>
            </a:r>
            <a:endParaRPr lang="en-US" altLang="en-US" sz="300" dirty="0"/>
          </a:p>
        </p:txBody>
      </p:sp>
      <p:sp>
        <p:nvSpPr>
          <p:cNvPr id="3774" name="textbox 3774"/>
          <p:cNvSpPr/>
          <p:nvPr/>
        </p:nvSpPr>
        <p:spPr>
          <a:xfrm>
            <a:off x="2199478" y="4954158"/>
            <a:ext cx="522605" cy="539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Name</a:t>
            </a:r>
            <a:r>
              <a:rPr sz="2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km</a:t>
            </a:r>
            <a:r>
              <a:rPr sz="200" spc="2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</a:t>
            </a:r>
            <a:r>
              <a:rPr sz="200" spc="2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200" spc="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In tons      In percent</a:t>
            </a:r>
            <a:endParaRPr lang="en-US" altLang="en-US" sz="200" dirty="0"/>
          </a:p>
        </p:txBody>
      </p:sp>
      <p:sp>
        <p:nvSpPr>
          <p:cNvPr id="3775" name="path"/>
          <p:cNvSpPr/>
          <p:nvPr/>
        </p:nvSpPr>
        <p:spPr>
          <a:xfrm>
            <a:off x="3692350" y="5493292"/>
            <a:ext cx="392114" cy="25425"/>
          </a:xfrm>
          <a:custGeom>
            <a:avLst/>
            <a:gdLst/>
            <a:ahLst/>
            <a:cxnLst/>
            <a:rect l="0" t="0" r="0" b="0"/>
            <a:pathLst>
              <a:path w="617" h="40">
                <a:moveTo>
                  <a:pt x="0" y="0"/>
                </a:moveTo>
                <a:lnTo>
                  <a:pt x="308" y="40"/>
                </a:lnTo>
                <a:lnTo>
                  <a:pt x="617" y="0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76" name="path"/>
          <p:cNvSpPr/>
          <p:nvPr/>
        </p:nvSpPr>
        <p:spPr>
          <a:xfrm>
            <a:off x="4442869" y="5493292"/>
            <a:ext cx="392114" cy="25425"/>
          </a:xfrm>
          <a:custGeom>
            <a:avLst/>
            <a:gdLst/>
            <a:ahLst/>
            <a:cxnLst/>
            <a:rect l="0" t="0" r="0" b="0"/>
            <a:pathLst>
              <a:path w="617" h="40">
                <a:moveTo>
                  <a:pt x="0" y="0"/>
                </a:moveTo>
                <a:lnTo>
                  <a:pt x="308" y="40"/>
                </a:lnTo>
                <a:lnTo>
                  <a:pt x="617" y="0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77" name="path"/>
          <p:cNvSpPr/>
          <p:nvPr/>
        </p:nvSpPr>
        <p:spPr>
          <a:xfrm>
            <a:off x="5190283" y="5493292"/>
            <a:ext cx="392114" cy="25424"/>
          </a:xfrm>
          <a:custGeom>
            <a:avLst/>
            <a:gdLst/>
            <a:ahLst/>
            <a:cxnLst/>
            <a:rect l="0" t="0" r="0" b="0"/>
            <a:pathLst>
              <a:path w="617" h="40">
                <a:moveTo>
                  <a:pt x="0" y="0"/>
                </a:moveTo>
                <a:lnTo>
                  <a:pt x="308" y="40"/>
                </a:lnTo>
                <a:lnTo>
                  <a:pt x="617" y="0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78" name="path"/>
          <p:cNvSpPr/>
          <p:nvPr/>
        </p:nvSpPr>
        <p:spPr>
          <a:xfrm>
            <a:off x="4662702" y="4257921"/>
            <a:ext cx="127542" cy="74828"/>
          </a:xfrm>
          <a:custGeom>
            <a:avLst/>
            <a:gdLst/>
            <a:ahLst/>
            <a:cxnLst/>
            <a:rect l="0" t="0" r="0" b="0"/>
            <a:pathLst>
              <a:path w="200" h="117">
                <a:moveTo>
                  <a:pt x="1" y="99"/>
                </a:moveTo>
                <a:cubicBezTo>
                  <a:pt x="1" y="107"/>
                  <a:pt x="7" y="116"/>
                  <a:pt x="16" y="116"/>
                </a:cubicBezTo>
                <a:cubicBezTo>
                  <a:pt x="24" y="116"/>
                  <a:pt x="33" y="107"/>
                  <a:pt x="33" y="99"/>
                </a:cubicBezTo>
                <a:cubicBezTo>
                  <a:pt x="33" y="90"/>
                  <a:pt x="24" y="84"/>
                  <a:pt x="16" y="84"/>
                </a:cubicBezTo>
                <a:cubicBezTo>
                  <a:pt x="7" y="84"/>
                  <a:pt x="1" y="90"/>
                  <a:pt x="1" y="99"/>
                </a:cubicBezTo>
              </a:path>
              <a:path w="200" h="117">
                <a:moveTo>
                  <a:pt x="56" y="64"/>
                </a:moveTo>
                <a:cubicBezTo>
                  <a:pt x="56" y="73"/>
                  <a:pt x="62" y="81"/>
                  <a:pt x="71" y="81"/>
                </a:cubicBezTo>
                <a:cubicBezTo>
                  <a:pt x="80" y="81"/>
                  <a:pt x="88" y="73"/>
                  <a:pt x="88" y="64"/>
                </a:cubicBezTo>
                <a:cubicBezTo>
                  <a:pt x="88" y="56"/>
                  <a:pt x="80" y="50"/>
                  <a:pt x="71" y="50"/>
                </a:cubicBezTo>
                <a:cubicBezTo>
                  <a:pt x="62" y="50"/>
                  <a:pt x="56" y="56"/>
                  <a:pt x="56" y="64"/>
                </a:cubicBezTo>
              </a:path>
              <a:path w="200" h="117">
                <a:moveTo>
                  <a:pt x="112" y="70"/>
                </a:moveTo>
                <a:cubicBezTo>
                  <a:pt x="112" y="79"/>
                  <a:pt x="117" y="87"/>
                  <a:pt x="126" y="87"/>
                </a:cubicBezTo>
                <a:cubicBezTo>
                  <a:pt x="135" y="87"/>
                  <a:pt x="144" y="79"/>
                  <a:pt x="144" y="70"/>
                </a:cubicBezTo>
                <a:cubicBezTo>
                  <a:pt x="144" y="61"/>
                  <a:pt x="135" y="56"/>
                  <a:pt x="126" y="56"/>
                </a:cubicBezTo>
                <a:cubicBezTo>
                  <a:pt x="117" y="56"/>
                  <a:pt x="112" y="61"/>
                  <a:pt x="112" y="70"/>
                </a:cubicBezTo>
              </a:path>
              <a:path w="200" h="117">
                <a:moveTo>
                  <a:pt x="167" y="15"/>
                </a:moveTo>
                <a:cubicBezTo>
                  <a:pt x="167" y="24"/>
                  <a:pt x="173" y="33"/>
                  <a:pt x="181" y="33"/>
                </a:cubicBezTo>
                <a:cubicBezTo>
                  <a:pt x="190" y="33"/>
                  <a:pt x="199" y="24"/>
                  <a:pt x="199" y="15"/>
                </a:cubicBezTo>
                <a:cubicBezTo>
                  <a:pt x="199" y="7"/>
                  <a:pt x="190" y="1"/>
                  <a:pt x="181" y="1"/>
                </a:cubicBezTo>
                <a:cubicBezTo>
                  <a:pt x="173" y="1"/>
                  <a:pt x="167" y="7"/>
                  <a:pt x="167" y="15"/>
                </a:cubicBezTo>
              </a:path>
            </a:pathLst>
          </a:custGeom>
          <a:solidFill>
            <a:srgbClr val="002960">
              <a:alpha val="100000"/>
            </a:srgbClr>
          </a:solidFill>
          <a:ln w="183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79" name="path"/>
          <p:cNvSpPr/>
          <p:nvPr/>
        </p:nvSpPr>
        <p:spPr>
          <a:xfrm>
            <a:off x="4590729" y="4298108"/>
            <a:ext cx="59071" cy="155202"/>
          </a:xfrm>
          <a:custGeom>
            <a:avLst/>
            <a:gdLst/>
            <a:ahLst/>
            <a:cxnLst/>
            <a:rect l="0" t="0" r="0" b="0"/>
            <a:pathLst>
              <a:path w="93" h="244">
                <a:moveTo>
                  <a:pt x="1" y="225"/>
                </a:moveTo>
                <a:cubicBezTo>
                  <a:pt x="1" y="234"/>
                  <a:pt x="7" y="242"/>
                  <a:pt x="15" y="242"/>
                </a:cubicBezTo>
                <a:cubicBezTo>
                  <a:pt x="24" y="242"/>
                  <a:pt x="33" y="234"/>
                  <a:pt x="33" y="225"/>
                </a:cubicBezTo>
                <a:cubicBezTo>
                  <a:pt x="33" y="217"/>
                  <a:pt x="24" y="211"/>
                  <a:pt x="15" y="211"/>
                </a:cubicBezTo>
                <a:cubicBezTo>
                  <a:pt x="7" y="211"/>
                  <a:pt x="1" y="217"/>
                  <a:pt x="1" y="225"/>
                </a:cubicBezTo>
              </a:path>
              <a:path w="93" h="244">
                <a:moveTo>
                  <a:pt x="59" y="148"/>
                </a:moveTo>
                <a:cubicBezTo>
                  <a:pt x="59" y="156"/>
                  <a:pt x="65" y="165"/>
                  <a:pt x="74" y="165"/>
                </a:cubicBezTo>
                <a:cubicBezTo>
                  <a:pt x="82" y="165"/>
                  <a:pt x="91" y="156"/>
                  <a:pt x="91" y="148"/>
                </a:cubicBezTo>
                <a:cubicBezTo>
                  <a:pt x="91" y="139"/>
                  <a:pt x="82" y="133"/>
                  <a:pt x="74" y="133"/>
                </a:cubicBezTo>
                <a:cubicBezTo>
                  <a:pt x="65" y="133"/>
                  <a:pt x="59" y="139"/>
                  <a:pt x="59" y="148"/>
                </a:cubicBezTo>
              </a:path>
              <a:path w="93" h="244">
                <a:moveTo>
                  <a:pt x="59" y="15"/>
                </a:moveTo>
                <a:cubicBezTo>
                  <a:pt x="59" y="24"/>
                  <a:pt x="65" y="33"/>
                  <a:pt x="74" y="33"/>
                </a:cubicBezTo>
                <a:cubicBezTo>
                  <a:pt x="82" y="33"/>
                  <a:pt x="91" y="24"/>
                  <a:pt x="91" y="15"/>
                </a:cubicBezTo>
                <a:cubicBezTo>
                  <a:pt x="91" y="7"/>
                  <a:pt x="82" y="1"/>
                  <a:pt x="74" y="1"/>
                </a:cubicBezTo>
                <a:cubicBezTo>
                  <a:pt x="65" y="1"/>
                  <a:pt x="59" y="7"/>
                  <a:pt x="59" y="15"/>
                </a:cubicBezTo>
              </a:path>
            </a:pathLst>
          </a:custGeom>
          <a:solidFill>
            <a:srgbClr val="002960">
              <a:alpha val="100000"/>
            </a:srgbClr>
          </a:solidFill>
          <a:ln w="183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80" name="textbox 3780"/>
          <p:cNvSpPr/>
          <p:nvPr/>
        </p:nvSpPr>
        <p:spPr>
          <a:xfrm>
            <a:off x="5024492" y="4125074"/>
            <a:ext cx="248284" cy="679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Cargo</a:t>
            </a:r>
            <a:r>
              <a:rPr sz="300" spc="2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size</a:t>
            </a:r>
            <a:endParaRPr lang="en-US" altLang="en-US" sz="300" dirty="0"/>
          </a:p>
        </p:txBody>
      </p:sp>
      <p:sp>
        <p:nvSpPr>
          <p:cNvPr id="3781" name="textbox 3781"/>
          <p:cNvSpPr/>
          <p:nvPr/>
        </p:nvSpPr>
        <p:spPr>
          <a:xfrm>
            <a:off x="4275237" y="4125074"/>
            <a:ext cx="191770" cy="679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ad</a:t>
            </a:r>
            <a:endParaRPr lang="en-US" altLang="en-US" sz="300" dirty="0"/>
          </a:p>
        </p:txBody>
      </p:sp>
      <p:sp>
        <p:nvSpPr>
          <p:cNvPr id="3782" name="textbox 3782"/>
          <p:cNvSpPr/>
          <p:nvPr/>
        </p:nvSpPr>
        <p:spPr>
          <a:xfrm>
            <a:off x="4453956" y="1392715"/>
            <a:ext cx="68580" cy="2165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5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endParaRPr lang="en-US" altLang="en-US" sz="1500" dirty="0"/>
          </a:p>
        </p:txBody>
      </p:sp>
      <p:sp>
        <p:nvSpPr>
          <p:cNvPr id="3783" name="path"/>
          <p:cNvSpPr/>
          <p:nvPr/>
        </p:nvSpPr>
        <p:spPr>
          <a:xfrm>
            <a:off x="1805158" y="5195615"/>
            <a:ext cx="141660" cy="38788"/>
          </a:xfrm>
          <a:custGeom>
            <a:avLst/>
            <a:gdLst/>
            <a:ahLst/>
            <a:cxnLst/>
            <a:rect l="0" t="0" r="0" b="0"/>
            <a:pathLst>
              <a:path w="223" h="61">
                <a:moveTo>
                  <a:pt x="222" y="0"/>
                </a:moveTo>
                <a:lnTo>
                  <a:pt x="0" y="60"/>
                </a:lnTo>
              </a:path>
            </a:pathLst>
          </a:custGeom>
          <a:noFill/>
          <a:ln w="54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72" name="group 672"/>
          <p:cNvGrpSpPr/>
          <p:nvPr/>
        </p:nvGrpSpPr>
        <p:grpSpPr>
          <a:xfrm rot="21600000">
            <a:off x="362977" y="4926159"/>
            <a:ext cx="65930" cy="65536"/>
            <a:chOff x="0" y="0"/>
            <a:chExt cx="65930" cy="65536"/>
          </a:xfrm>
        </p:grpSpPr>
        <p:sp>
          <p:nvSpPr>
            <p:cNvPr id="3784" name="path"/>
            <p:cNvSpPr/>
            <p:nvPr/>
          </p:nvSpPr>
          <p:spPr>
            <a:xfrm>
              <a:off x="1911" y="1913"/>
              <a:ext cx="62108" cy="61709"/>
            </a:xfrm>
            <a:custGeom>
              <a:avLst/>
              <a:gdLst/>
              <a:ahLst/>
              <a:cxnLst/>
              <a:rect l="0" t="0" r="0" b="0"/>
              <a:pathLst>
                <a:path w="97" h="97">
                  <a:moveTo>
                    <a:pt x="0" y="97"/>
                  </a:moveTo>
                  <a:lnTo>
                    <a:pt x="97" y="97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85" name="path"/>
            <p:cNvSpPr/>
            <p:nvPr/>
          </p:nvSpPr>
          <p:spPr>
            <a:xfrm>
              <a:off x="0" y="0"/>
              <a:ext cx="65930" cy="65536"/>
            </a:xfrm>
            <a:custGeom>
              <a:avLst/>
              <a:gdLst/>
              <a:ahLst/>
              <a:cxnLst/>
              <a:rect l="0" t="0" r="0" b="0"/>
              <a:pathLst>
                <a:path w="103" h="103">
                  <a:moveTo>
                    <a:pt x="3" y="100"/>
                  </a:moveTo>
                  <a:lnTo>
                    <a:pt x="100" y="100"/>
                  </a:lnTo>
                  <a:lnTo>
                    <a:pt x="100" y="3"/>
                  </a:lnTo>
                  <a:lnTo>
                    <a:pt x="3" y="3"/>
                  </a:lnTo>
                  <a:lnTo>
                    <a:pt x="3" y="100"/>
                  </a:lnTo>
                  <a:close/>
                </a:path>
              </a:pathLst>
            </a:custGeom>
            <a:noFill/>
            <a:ln w="382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786" name="path"/>
          <p:cNvSpPr/>
          <p:nvPr/>
        </p:nvSpPr>
        <p:spPr>
          <a:xfrm>
            <a:off x="371099" y="4913243"/>
            <a:ext cx="75963" cy="72234"/>
          </a:xfrm>
          <a:custGeom>
            <a:avLst/>
            <a:gdLst/>
            <a:ahLst/>
            <a:cxnLst/>
            <a:rect l="0" t="0" r="0" b="0"/>
            <a:pathLst>
              <a:path w="119" h="113">
                <a:moveTo>
                  <a:pt x="116" y="0"/>
                </a:moveTo>
                <a:lnTo>
                  <a:pt x="119" y="4"/>
                </a:lnTo>
                <a:lnTo>
                  <a:pt x="119" y="4"/>
                </a:lnTo>
                <a:lnTo>
                  <a:pt x="117" y="6"/>
                </a:lnTo>
                <a:lnTo>
                  <a:pt x="114" y="8"/>
                </a:lnTo>
                <a:lnTo>
                  <a:pt x="112" y="10"/>
                </a:lnTo>
                <a:lnTo>
                  <a:pt x="110" y="12"/>
                </a:lnTo>
                <a:lnTo>
                  <a:pt x="107" y="14"/>
                </a:lnTo>
                <a:lnTo>
                  <a:pt x="105" y="16"/>
                </a:lnTo>
                <a:lnTo>
                  <a:pt x="102" y="19"/>
                </a:lnTo>
                <a:lnTo>
                  <a:pt x="100" y="21"/>
                </a:lnTo>
                <a:lnTo>
                  <a:pt x="97" y="24"/>
                </a:lnTo>
                <a:lnTo>
                  <a:pt x="94" y="27"/>
                </a:lnTo>
                <a:lnTo>
                  <a:pt x="92" y="30"/>
                </a:lnTo>
                <a:lnTo>
                  <a:pt x="89" y="33"/>
                </a:lnTo>
                <a:lnTo>
                  <a:pt x="86" y="36"/>
                </a:lnTo>
                <a:lnTo>
                  <a:pt x="84" y="40"/>
                </a:lnTo>
                <a:lnTo>
                  <a:pt x="81" y="43"/>
                </a:lnTo>
                <a:lnTo>
                  <a:pt x="78" y="47"/>
                </a:lnTo>
                <a:lnTo>
                  <a:pt x="78" y="47"/>
                </a:lnTo>
                <a:lnTo>
                  <a:pt x="75" y="50"/>
                </a:lnTo>
                <a:lnTo>
                  <a:pt x="73" y="54"/>
                </a:lnTo>
                <a:lnTo>
                  <a:pt x="70" y="57"/>
                </a:lnTo>
                <a:lnTo>
                  <a:pt x="67" y="61"/>
                </a:lnTo>
                <a:lnTo>
                  <a:pt x="65" y="64"/>
                </a:lnTo>
                <a:lnTo>
                  <a:pt x="63" y="68"/>
                </a:lnTo>
                <a:lnTo>
                  <a:pt x="60" y="71"/>
                </a:lnTo>
                <a:lnTo>
                  <a:pt x="58" y="75"/>
                </a:lnTo>
                <a:lnTo>
                  <a:pt x="56" y="78"/>
                </a:lnTo>
                <a:lnTo>
                  <a:pt x="54" y="81"/>
                </a:lnTo>
                <a:lnTo>
                  <a:pt x="52" y="85"/>
                </a:lnTo>
                <a:lnTo>
                  <a:pt x="50" y="88"/>
                </a:lnTo>
                <a:lnTo>
                  <a:pt x="48" y="91"/>
                </a:lnTo>
                <a:lnTo>
                  <a:pt x="47" y="94"/>
                </a:lnTo>
                <a:lnTo>
                  <a:pt x="45" y="98"/>
                </a:lnTo>
                <a:lnTo>
                  <a:pt x="44" y="101"/>
                </a:lnTo>
                <a:lnTo>
                  <a:pt x="37" y="105"/>
                </a:lnTo>
                <a:lnTo>
                  <a:pt x="37" y="105"/>
                </a:lnTo>
                <a:lnTo>
                  <a:pt x="34" y="108"/>
                </a:lnTo>
                <a:lnTo>
                  <a:pt x="31" y="110"/>
                </a:lnTo>
                <a:lnTo>
                  <a:pt x="28" y="112"/>
                </a:lnTo>
                <a:lnTo>
                  <a:pt x="27" y="113"/>
                </a:lnTo>
                <a:lnTo>
                  <a:pt x="26" y="113"/>
                </a:lnTo>
                <a:lnTo>
                  <a:pt x="26" y="113"/>
                </a:lnTo>
                <a:lnTo>
                  <a:pt x="26" y="112"/>
                </a:lnTo>
                <a:lnTo>
                  <a:pt x="26" y="111"/>
                </a:lnTo>
                <a:lnTo>
                  <a:pt x="25" y="108"/>
                </a:lnTo>
                <a:lnTo>
                  <a:pt x="23" y="104"/>
                </a:lnTo>
                <a:lnTo>
                  <a:pt x="22" y="100"/>
                </a:lnTo>
                <a:lnTo>
                  <a:pt x="19" y="94"/>
                </a:lnTo>
                <a:lnTo>
                  <a:pt x="19" y="94"/>
                </a:lnTo>
                <a:lnTo>
                  <a:pt x="18" y="91"/>
                </a:lnTo>
                <a:lnTo>
                  <a:pt x="17" y="89"/>
                </a:lnTo>
                <a:lnTo>
                  <a:pt x="15" y="86"/>
                </a:lnTo>
                <a:lnTo>
                  <a:pt x="14" y="84"/>
                </a:lnTo>
                <a:lnTo>
                  <a:pt x="13" y="82"/>
                </a:lnTo>
                <a:lnTo>
                  <a:pt x="12" y="80"/>
                </a:lnTo>
                <a:lnTo>
                  <a:pt x="11" y="78"/>
                </a:lnTo>
                <a:lnTo>
                  <a:pt x="9" y="76"/>
                </a:lnTo>
                <a:lnTo>
                  <a:pt x="9" y="76"/>
                </a:lnTo>
                <a:lnTo>
                  <a:pt x="8" y="75"/>
                </a:lnTo>
                <a:lnTo>
                  <a:pt x="7" y="74"/>
                </a:lnTo>
                <a:lnTo>
                  <a:pt x="6" y="73"/>
                </a:lnTo>
                <a:lnTo>
                  <a:pt x="5" y="72"/>
                </a:lnTo>
                <a:lnTo>
                  <a:pt x="3" y="71"/>
                </a:lnTo>
                <a:lnTo>
                  <a:pt x="2" y="70"/>
                </a:lnTo>
                <a:lnTo>
                  <a:pt x="1" y="69"/>
                </a:lnTo>
                <a:lnTo>
                  <a:pt x="0" y="69"/>
                </a:lnTo>
                <a:lnTo>
                  <a:pt x="0" y="69"/>
                </a:lnTo>
                <a:lnTo>
                  <a:pt x="1" y="68"/>
                </a:lnTo>
                <a:lnTo>
                  <a:pt x="2" y="66"/>
                </a:lnTo>
                <a:lnTo>
                  <a:pt x="3" y="65"/>
                </a:lnTo>
                <a:lnTo>
                  <a:pt x="4" y="64"/>
                </a:lnTo>
                <a:lnTo>
                  <a:pt x="5" y="64"/>
                </a:lnTo>
                <a:lnTo>
                  <a:pt x="6" y="63"/>
                </a:lnTo>
                <a:lnTo>
                  <a:pt x="7" y="62"/>
                </a:lnTo>
                <a:lnTo>
                  <a:pt x="8" y="61"/>
                </a:lnTo>
                <a:lnTo>
                  <a:pt x="9" y="61"/>
                </a:lnTo>
                <a:lnTo>
                  <a:pt x="11" y="60"/>
                </a:lnTo>
                <a:lnTo>
                  <a:pt x="12" y="60"/>
                </a:lnTo>
                <a:lnTo>
                  <a:pt x="13" y="60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7" y="59"/>
                </a:lnTo>
                <a:lnTo>
                  <a:pt x="17" y="59"/>
                </a:lnTo>
                <a:lnTo>
                  <a:pt x="17" y="59"/>
                </a:lnTo>
                <a:lnTo>
                  <a:pt x="17" y="59"/>
                </a:lnTo>
                <a:lnTo>
                  <a:pt x="18" y="59"/>
                </a:lnTo>
                <a:lnTo>
                  <a:pt x="18" y="59"/>
                </a:lnTo>
                <a:lnTo>
                  <a:pt x="19" y="60"/>
                </a:lnTo>
                <a:lnTo>
                  <a:pt x="20" y="60"/>
                </a:lnTo>
                <a:lnTo>
                  <a:pt x="21" y="61"/>
                </a:lnTo>
                <a:lnTo>
                  <a:pt x="22" y="61"/>
                </a:lnTo>
                <a:lnTo>
                  <a:pt x="23" y="62"/>
                </a:lnTo>
                <a:lnTo>
                  <a:pt x="24" y="63"/>
                </a:lnTo>
                <a:lnTo>
                  <a:pt x="25" y="65"/>
                </a:lnTo>
                <a:lnTo>
                  <a:pt x="25" y="66"/>
                </a:lnTo>
                <a:lnTo>
                  <a:pt x="26" y="67"/>
                </a:lnTo>
                <a:lnTo>
                  <a:pt x="27" y="69"/>
                </a:lnTo>
                <a:lnTo>
                  <a:pt x="28" y="71"/>
                </a:lnTo>
                <a:lnTo>
                  <a:pt x="29" y="73"/>
                </a:lnTo>
                <a:lnTo>
                  <a:pt x="30" y="75"/>
                </a:lnTo>
                <a:lnTo>
                  <a:pt x="31" y="77"/>
                </a:lnTo>
                <a:lnTo>
                  <a:pt x="34" y="83"/>
                </a:lnTo>
                <a:lnTo>
                  <a:pt x="34" y="83"/>
                </a:lnTo>
                <a:lnTo>
                  <a:pt x="36" y="80"/>
                </a:lnTo>
                <a:lnTo>
                  <a:pt x="38" y="77"/>
                </a:lnTo>
                <a:lnTo>
                  <a:pt x="40" y="74"/>
                </a:lnTo>
                <a:lnTo>
                  <a:pt x="42" y="71"/>
                </a:lnTo>
                <a:lnTo>
                  <a:pt x="44" y="68"/>
                </a:lnTo>
                <a:lnTo>
                  <a:pt x="46" y="65"/>
                </a:lnTo>
                <a:lnTo>
                  <a:pt x="48" y="62"/>
                </a:lnTo>
                <a:lnTo>
                  <a:pt x="51" y="59"/>
                </a:lnTo>
                <a:lnTo>
                  <a:pt x="53" y="56"/>
                </a:lnTo>
                <a:lnTo>
                  <a:pt x="55" y="53"/>
                </a:lnTo>
                <a:lnTo>
                  <a:pt x="58" y="50"/>
                </a:lnTo>
                <a:lnTo>
                  <a:pt x="61" y="47"/>
                </a:lnTo>
                <a:lnTo>
                  <a:pt x="63" y="44"/>
                </a:lnTo>
                <a:lnTo>
                  <a:pt x="66" y="41"/>
                </a:lnTo>
                <a:lnTo>
                  <a:pt x="69" y="38"/>
                </a:lnTo>
                <a:lnTo>
                  <a:pt x="71" y="35"/>
                </a:lnTo>
                <a:lnTo>
                  <a:pt x="71" y="35"/>
                </a:lnTo>
                <a:lnTo>
                  <a:pt x="74" y="32"/>
                </a:lnTo>
                <a:lnTo>
                  <a:pt x="77" y="30"/>
                </a:lnTo>
                <a:lnTo>
                  <a:pt x="80" y="27"/>
                </a:lnTo>
                <a:lnTo>
                  <a:pt x="83" y="24"/>
                </a:lnTo>
                <a:lnTo>
                  <a:pt x="86" y="22"/>
                </a:lnTo>
                <a:lnTo>
                  <a:pt x="88" y="19"/>
                </a:lnTo>
                <a:lnTo>
                  <a:pt x="91" y="17"/>
                </a:lnTo>
                <a:lnTo>
                  <a:pt x="94" y="15"/>
                </a:lnTo>
                <a:lnTo>
                  <a:pt x="97" y="12"/>
                </a:lnTo>
                <a:lnTo>
                  <a:pt x="100" y="10"/>
                </a:lnTo>
                <a:lnTo>
                  <a:pt x="102" y="8"/>
                </a:lnTo>
                <a:lnTo>
                  <a:pt x="105" y="6"/>
                </a:lnTo>
                <a:lnTo>
                  <a:pt x="108" y="5"/>
                </a:lnTo>
                <a:lnTo>
                  <a:pt x="111" y="3"/>
                </a:lnTo>
                <a:lnTo>
                  <a:pt x="113" y="1"/>
                </a:lnTo>
                <a:lnTo>
                  <a:pt x="116" y="0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74" name="group 674"/>
          <p:cNvGrpSpPr/>
          <p:nvPr/>
        </p:nvGrpSpPr>
        <p:grpSpPr>
          <a:xfrm rot="21600000">
            <a:off x="366322" y="5202670"/>
            <a:ext cx="65453" cy="66015"/>
            <a:chOff x="0" y="0"/>
            <a:chExt cx="65453" cy="66015"/>
          </a:xfrm>
        </p:grpSpPr>
        <p:sp>
          <p:nvSpPr>
            <p:cNvPr id="3787" name="path"/>
            <p:cNvSpPr/>
            <p:nvPr/>
          </p:nvSpPr>
          <p:spPr>
            <a:xfrm>
              <a:off x="1911" y="1913"/>
              <a:ext cx="61631" cy="62188"/>
            </a:xfrm>
            <a:custGeom>
              <a:avLst/>
              <a:gdLst/>
              <a:ahLst/>
              <a:cxnLst/>
              <a:rect l="0" t="0" r="0" b="0"/>
              <a:pathLst>
                <a:path w="97" h="97">
                  <a:moveTo>
                    <a:pt x="0" y="97"/>
                  </a:moveTo>
                  <a:lnTo>
                    <a:pt x="97" y="97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88" name="path"/>
            <p:cNvSpPr/>
            <p:nvPr/>
          </p:nvSpPr>
          <p:spPr>
            <a:xfrm>
              <a:off x="0" y="0"/>
              <a:ext cx="65453" cy="66015"/>
            </a:xfrm>
            <a:custGeom>
              <a:avLst/>
              <a:gdLst/>
              <a:ahLst/>
              <a:cxnLst/>
              <a:rect l="0" t="0" r="0" b="0"/>
              <a:pathLst>
                <a:path w="103" h="103">
                  <a:moveTo>
                    <a:pt x="3" y="100"/>
                  </a:moveTo>
                  <a:lnTo>
                    <a:pt x="100" y="100"/>
                  </a:lnTo>
                  <a:lnTo>
                    <a:pt x="100" y="3"/>
                  </a:lnTo>
                  <a:lnTo>
                    <a:pt x="3" y="3"/>
                  </a:lnTo>
                  <a:lnTo>
                    <a:pt x="3" y="100"/>
                  </a:lnTo>
                  <a:close/>
                </a:path>
              </a:pathLst>
            </a:custGeom>
            <a:noFill/>
            <a:ln w="382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789" name="path"/>
          <p:cNvSpPr/>
          <p:nvPr/>
        </p:nvSpPr>
        <p:spPr>
          <a:xfrm>
            <a:off x="373966" y="5191667"/>
            <a:ext cx="75963" cy="72234"/>
          </a:xfrm>
          <a:custGeom>
            <a:avLst/>
            <a:gdLst/>
            <a:ahLst/>
            <a:cxnLst/>
            <a:rect l="0" t="0" r="0" b="0"/>
            <a:pathLst>
              <a:path w="119" h="113">
                <a:moveTo>
                  <a:pt x="116" y="0"/>
                </a:moveTo>
                <a:lnTo>
                  <a:pt x="119" y="4"/>
                </a:lnTo>
                <a:lnTo>
                  <a:pt x="119" y="4"/>
                </a:lnTo>
                <a:lnTo>
                  <a:pt x="117" y="6"/>
                </a:lnTo>
                <a:lnTo>
                  <a:pt x="114" y="8"/>
                </a:lnTo>
                <a:lnTo>
                  <a:pt x="112" y="10"/>
                </a:lnTo>
                <a:lnTo>
                  <a:pt x="110" y="12"/>
                </a:lnTo>
                <a:lnTo>
                  <a:pt x="107" y="14"/>
                </a:lnTo>
                <a:lnTo>
                  <a:pt x="105" y="16"/>
                </a:lnTo>
                <a:lnTo>
                  <a:pt x="102" y="19"/>
                </a:lnTo>
                <a:lnTo>
                  <a:pt x="100" y="21"/>
                </a:lnTo>
                <a:lnTo>
                  <a:pt x="97" y="24"/>
                </a:lnTo>
                <a:lnTo>
                  <a:pt x="94" y="27"/>
                </a:lnTo>
                <a:lnTo>
                  <a:pt x="92" y="30"/>
                </a:lnTo>
                <a:lnTo>
                  <a:pt x="89" y="33"/>
                </a:lnTo>
                <a:lnTo>
                  <a:pt x="86" y="36"/>
                </a:lnTo>
                <a:lnTo>
                  <a:pt x="84" y="40"/>
                </a:lnTo>
                <a:lnTo>
                  <a:pt x="81" y="43"/>
                </a:lnTo>
                <a:lnTo>
                  <a:pt x="78" y="47"/>
                </a:lnTo>
                <a:lnTo>
                  <a:pt x="78" y="47"/>
                </a:lnTo>
                <a:lnTo>
                  <a:pt x="75" y="50"/>
                </a:lnTo>
                <a:lnTo>
                  <a:pt x="73" y="54"/>
                </a:lnTo>
                <a:lnTo>
                  <a:pt x="70" y="57"/>
                </a:lnTo>
                <a:lnTo>
                  <a:pt x="67" y="61"/>
                </a:lnTo>
                <a:lnTo>
                  <a:pt x="65" y="64"/>
                </a:lnTo>
                <a:lnTo>
                  <a:pt x="63" y="68"/>
                </a:lnTo>
                <a:lnTo>
                  <a:pt x="60" y="71"/>
                </a:lnTo>
                <a:lnTo>
                  <a:pt x="58" y="75"/>
                </a:lnTo>
                <a:lnTo>
                  <a:pt x="56" y="78"/>
                </a:lnTo>
                <a:lnTo>
                  <a:pt x="54" y="81"/>
                </a:lnTo>
                <a:lnTo>
                  <a:pt x="52" y="85"/>
                </a:lnTo>
                <a:lnTo>
                  <a:pt x="50" y="88"/>
                </a:lnTo>
                <a:lnTo>
                  <a:pt x="48" y="91"/>
                </a:lnTo>
                <a:lnTo>
                  <a:pt x="47" y="94"/>
                </a:lnTo>
                <a:lnTo>
                  <a:pt x="45" y="98"/>
                </a:lnTo>
                <a:lnTo>
                  <a:pt x="44" y="101"/>
                </a:lnTo>
                <a:lnTo>
                  <a:pt x="37" y="105"/>
                </a:lnTo>
                <a:lnTo>
                  <a:pt x="37" y="105"/>
                </a:lnTo>
                <a:lnTo>
                  <a:pt x="34" y="108"/>
                </a:lnTo>
                <a:lnTo>
                  <a:pt x="31" y="110"/>
                </a:lnTo>
                <a:lnTo>
                  <a:pt x="28" y="112"/>
                </a:lnTo>
                <a:lnTo>
                  <a:pt x="27" y="113"/>
                </a:lnTo>
                <a:lnTo>
                  <a:pt x="26" y="113"/>
                </a:lnTo>
                <a:lnTo>
                  <a:pt x="26" y="113"/>
                </a:lnTo>
                <a:lnTo>
                  <a:pt x="26" y="112"/>
                </a:lnTo>
                <a:lnTo>
                  <a:pt x="26" y="111"/>
                </a:lnTo>
                <a:lnTo>
                  <a:pt x="25" y="108"/>
                </a:lnTo>
                <a:lnTo>
                  <a:pt x="23" y="104"/>
                </a:lnTo>
                <a:lnTo>
                  <a:pt x="22" y="100"/>
                </a:lnTo>
                <a:lnTo>
                  <a:pt x="19" y="94"/>
                </a:lnTo>
                <a:lnTo>
                  <a:pt x="19" y="94"/>
                </a:lnTo>
                <a:lnTo>
                  <a:pt x="18" y="91"/>
                </a:lnTo>
                <a:lnTo>
                  <a:pt x="17" y="89"/>
                </a:lnTo>
                <a:lnTo>
                  <a:pt x="15" y="86"/>
                </a:lnTo>
                <a:lnTo>
                  <a:pt x="14" y="84"/>
                </a:lnTo>
                <a:lnTo>
                  <a:pt x="13" y="82"/>
                </a:lnTo>
                <a:lnTo>
                  <a:pt x="12" y="80"/>
                </a:lnTo>
                <a:lnTo>
                  <a:pt x="11" y="78"/>
                </a:lnTo>
                <a:lnTo>
                  <a:pt x="9" y="76"/>
                </a:lnTo>
                <a:lnTo>
                  <a:pt x="9" y="76"/>
                </a:lnTo>
                <a:lnTo>
                  <a:pt x="8" y="75"/>
                </a:lnTo>
                <a:lnTo>
                  <a:pt x="7" y="74"/>
                </a:lnTo>
                <a:lnTo>
                  <a:pt x="6" y="73"/>
                </a:lnTo>
                <a:lnTo>
                  <a:pt x="5" y="72"/>
                </a:lnTo>
                <a:lnTo>
                  <a:pt x="3" y="71"/>
                </a:lnTo>
                <a:lnTo>
                  <a:pt x="2" y="70"/>
                </a:lnTo>
                <a:lnTo>
                  <a:pt x="1" y="69"/>
                </a:lnTo>
                <a:lnTo>
                  <a:pt x="0" y="69"/>
                </a:lnTo>
                <a:lnTo>
                  <a:pt x="0" y="69"/>
                </a:lnTo>
                <a:lnTo>
                  <a:pt x="1" y="68"/>
                </a:lnTo>
                <a:lnTo>
                  <a:pt x="2" y="66"/>
                </a:lnTo>
                <a:lnTo>
                  <a:pt x="3" y="65"/>
                </a:lnTo>
                <a:lnTo>
                  <a:pt x="4" y="64"/>
                </a:lnTo>
                <a:lnTo>
                  <a:pt x="5" y="64"/>
                </a:lnTo>
                <a:lnTo>
                  <a:pt x="6" y="63"/>
                </a:lnTo>
                <a:lnTo>
                  <a:pt x="7" y="62"/>
                </a:lnTo>
                <a:lnTo>
                  <a:pt x="8" y="61"/>
                </a:lnTo>
                <a:lnTo>
                  <a:pt x="9" y="61"/>
                </a:lnTo>
                <a:lnTo>
                  <a:pt x="11" y="60"/>
                </a:lnTo>
                <a:lnTo>
                  <a:pt x="12" y="60"/>
                </a:lnTo>
                <a:lnTo>
                  <a:pt x="13" y="60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7" y="59"/>
                </a:lnTo>
                <a:lnTo>
                  <a:pt x="17" y="59"/>
                </a:lnTo>
                <a:lnTo>
                  <a:pt x="17" y="59"/>
                </a:lnTo>
                <a:lnTo>
                  <a:pt x="17" y="59"/>
                </a:lnTo>
                <a:lnTo>
                  <a:pt x="18" y="59"/>
                </a:lnTo>
                <a:lnTo>
                  <a:pt x="18" y="59"/>
                </a:lnTo>
                <a:lnTo>
                  <a:pt x="19" y="60"/>
                </a:lnTo>
                <a:lnTo>
                  <a:pt x="20" y="60"/>
                </a:lnTo>
                <a:lnTo>
                  <a:pt x="21" y="61"/>
                </a:lnTo>
                <a:lnTo>
                  <a:pt x="22" y="61"/>
                </a:lnTo>
                <a:lnTo>
                  <a:pt x="23" y="62"/>
                </a:lnTo>
                <a:lnTo>
                  <a:pt x="24" y="63"/>
                </a:lnTo>
                <a:lnTo>
                  <a:pt x="25" y="65"/>
                </a:lnTo>
                <a:lnTo>
                  <a:pt x="25" y="66"/>
                </a:lnTo>
                <a:lnTo>
                  <a:pt x="26" y="67"/>
                </a:lnTo>
                <a:lnTo>
                  <a:pt x="27" y="69"/>
                </a:lnTo>
                <a:lnTo>
                  <a:pt x="28" y="71"/>
                </a:lnTo>
                <a:lnTo>
                  <a:pt x="29" y="73"/>
                </a:lnTo>
                <a:lnTo>
                  <a:pt x="30" y="75"/>
                </a:lnTo>
                <a:lnTo>
                  <a:pt x="31" y="77"/>
                </a:lnTo>
                <a:lnTo>
                  <a:pt x="34" y="83"/>
                </a:lnTo>
                <a:lnTo>
                  <a:pt x="34" y="83"/>
                </a:lnTo>
                <a:lnTo>
                  <a:pt x="36" y="80"/>
                </a:lnTo>
                <a:lnTo>
                  <a:pt x="38" y="77"/>
                </a:lnTo>
                <a:lnTo>
                  <a:pt x="40" y="74"/>
                </a:lnTo>
                <a:lnTo>
                  <a:pt x="42" y="71"/>
                </a:lnTo>
                <a:lnTo>
                  <a:pt x="44" y="68"/>
                </a:lnTo>
                <a:lnTo>
                  <a:pt x="46" y="65"/>
                </a:lnTo>
                <a:lnTo>
                  <a:pt x="48" y="62"/>
                </a:lnTo>
                <a:lnTo>
                  <a:pt x="51" y="59"/>
                </a:lnTo>
                <a:lnTo>
                  <a:pt x="53" y="56"/>
                </a:lnTo>
                <a:lnTo>
                  <a:pt x="55" y="53"/>
                </a:lnTo>
                <a:lnTo>
                  <a:pt x="58" y="50"/>
                </a:lnTo>
                <a:lnTo>
                  <a:pt x="61" y="47"/>
                </a:lnTo>
                <a:lnTo>
                  <a:pt x="63" y="44"/>
                </a:lnTo>
                <a:lnTo>
                  <a:pt x="66" y="41"/>
                </a:lnTo>
                <a:lnTo>
                  <a:pt x="69" y="38"/>
                </a:lnTo>
                <a:lnTo>
                  <a:pt x="71" y="35"/>
                </a:lnTo>
                <a:lnTo>
                  <a:pt x="71" y="35"/>
                </a:lnTo>
                <a:lnTo>
                  <a:pt x="74" y="32"/>
                </a:lnTo>
                <a:lnTo>
                  <a:pt x="77" y="30"/>
                </a:lnTo>
                <a:lnTo>
                  <a:pt x="80" y="27"/>
                </a:lnTo>
                <a:lnTo>
                  <a:pt x="83" y="24"/>
                </a:lnTo>
                <a:lnTo>
                  <a:pt x="86" y="22"/>
                </a:lnTo>
                <a:lnTo>
                  <a:pt x="88" y="19"/>
                </a:lnTo>
                <a:lnTo>
                  <a:pt x="91" y="17"/>
                </a:lnTo>
                <a:lnTo>
                  <a:pt x="94" y="15"/>
                </a:lnTo>
                <a:lnTo>
                  <a:pt x="97" y="12"/>
                </a:lnTo>
                <a:lnTo>
                  <a:pt x="100" y="10"/>
                </a:lnTo>
                <a:lnTo>
                  <a:pt x="102" y="8"/>
                </a:lnTo>
                <a:lnTo>
                  <a:pt x="105" y="6"/>
                </a:lnTo>
                <a:lnTo>
                  <a:pt x="108" y="5"/>
                </a:lnTo>
                <a:lnTo>
                  <a:pt x="111" y="3"/>
                </a:lnTo>
                <a:lnTo>
                  <a:pt x="113" y="1"/>
                </a:lnTo>
                <a:lnTo>
                  <a:pt x="116" y="0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76" name="group 676"/>
          <p:cNvGrpSpPr/>
          <p:nvPr/>
        </p:nvGrpSpPr>
        <p:grpSpPr>
          <a:xfrm rot="21600000">
            <a:off x="366322" y="5350966"/>
            <a:ext cx="65453" cy="65536"/>
            <a:chOff x="0" y="0"/>
            <a:chExt cx="65453" cy="65536"/>
          </a:xfrm>
        </p:grpSpPr>
        <p:sp>
          <p:nvSpPr>
            <p:cNvPr id="3790" name="path"/>
            <p:cNvSpPr/>
            <p:nvPr/>
          </p:nvSpPr>
          <p:spPr>
            <a:xfrm>
              <a:off x="1911" y="1913"/>
              <a:ext cx="61631" cy="61709"/>
            </a:xfrm>
            <a:custGeom>
              <a:avLst/>
              <a:gdLst/>
              <a:ahLst/>
              <a:cxnLst/>
              <a:rect l="0" t="0" r="0" b="0"/>
              <a:pathLst>
                <a:path w="97" h="97">
                  <a:moveTo>
                    <a:pt x="0" y="97"/>
                  </a:moveTo>
                  <a:lnTo>
                    <a:pt x="97" y="97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91" name="path"/>
            <p:cNvSpPr/>
            <p:nvPr/>
          </p:nvSpPr>
          <p:spPr>
            <a:xfrm>
              <a:off x="0" y="0"/>
              <a:ext cx="65453" cy="65536"/>
            </a:xfrm>
            <a:custGeom>
              <a:avLst/>
              <a:gdLst/>
              <a:ahLst/>
              <a:cxnLst/>
              <a:rect l="0" t="0" r="0" b="0"/>
              <a:pathLst>
                <a:path w="103" h="103">
                  <a:moveTo>
                    <a:pt x="3" y="100"/>
                  </a:moveTo>
                  <a:lnTo>
                    <a:pt x="100" y="100"/>
                  </a:lnTo>
                  <a:lnTo>
                    <a:pt x="100" y="3"/>
                  </a:lnTo>
                  <a:lnTo>
                    <a:pt x="3" y="3"/>
                  </a:lnTo>
                  <a:lnTo>
                    <a:pt x="3" y="100"/>
                  </a:lnTo>
                  <a:close/>
                </a:path>
              </a:pathLst>
            </a:custGeom>
            <a:noFill/>
            <a:ln w="382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792" name="path"/>
          <p:cNvSpPr/>
          <p:nvPr/>
        </p:nvSpPr>
        <p:spPr>
          <a:xfrm>
            <a:off x="373966" y="5339963"/>
            <a:ext cx="75963" cy="72234"/>
          </a:xfrm>
          <a:custGeom>
            <a:avLst/>
            <a:gdLst/>
            <a:ahLst/>
            <a:cxnLst/>
            <a:rect l="0" t="0" r="0" b="0"/>
            <a:pathLst>
              <a:path w="119" h="113">
                <a:moveTo>
                  <a:pt x="116" y="0"/>
                </a:moveTo>
                <a:lnTo>
                  <a:pt x="119" y="4"/>
                </a:lnTo>
                <a:lnTo>
                  <a:pt x="119" y="4"/>
                </a:lnTo>
                <a:lnTo>
                  <a:pt x="117" y="6"/>
                </a:lnTo>
                <a:lnTo>
                  <a:pt x="114" y="8"/>
                </a:lnTo>
                <a:lnTo>
                  <a:pt x="112" y="10"/>
                </a:lnTo>
                <a:lnTo>
                  <a:pt x="110" y="12"/>
                </a:lnTo>
                <a:lnTo>
                  <a:pt x="107" y="14"/>
                </a:lnTo>
                <a:lnTo>
                  <a:pt x="105" y="16"/>
                </a:lnTo>
                <a:lnTo>
                  <a:pt x="102" y="19"/>
                </a:lnTo>
                <a:lnTo>
                  <a:pt x="100" y="21"/>
                </a:lnTo>
                <a:lnTo>
                  <a:pt x="97" y="24"/>
                </a:lnTo>
                <a:lnTo>
                  <a:pt x="94" y="27"/>
                </a:lnTo>
                <a:lnTo>
                  <a:pt x="92" y="30"/>
                </a:lnTo>
                <a:lnTo>
                  <a:pt x="89" y="33"/>
                </a:lnTo>
                <a:lnTo>
                  <a:pt x="86" y="36"/>
                </a:lnTo>
                <a:lnTo>
                  <a:pt x="84" y="40"/>
                </a:lnTo>
                <a:lnTo>
                  <a:pt x="81" y="43"/>
                </a:lnTo>
                <a:lnTo>
                  <a:pt x="78" y="47"/>
                </a:lnTo>
                <a:lnTo>
                  <a:pt x="78" y="47"/>
                </a:lnTo>
                <a:lnTo>
                  <a:pt x="75" y="50"/>
                </a:lnTo>
                <a:lnTo>
                  <a:pt x="73" y="54"/>
                </a:lnTo>
                <a:lnTo>
                  <a:pt x="70" y="57"/>
                </a:lnTo>
                <a:lnTo>
                  <a:pt x="67" y="61"/>
                </a:lnTo>
                <a:lnTo>
                  <a:pt x="65" y="64"/>
                </a:lnTo>
                <a:lnTo>
                  <a:pt x="63" y="68"/>
                </a:lnTo>
                <a:lnTo>
                  <a:pt x="60" y="71"/>
                </a:lnTo>
                <a:lnTo>
                  <a:pt x="58" y="75"/>
                </a:lnTo>
                <a:lnTo>
                  <a:pt x="56" y="78"/>
                </a:lnTo>
                <a:lnTo>
                  <a:pt x="54" y="81"/>
                </a:lnTo>
                <a:lnTo>
                  <a:pt x="52" y="85"/>
                </a:lnTo>
                <a:lnTo>
                  <a:pt x="50" y="88"/>
                </a:lnTo>
                <a:lnTo>
                  <a:pt x="48" y="91"/>
                </a:lnTo>
                <a:lnTo>
                  <a:pt x="47" y="94"/>
                </a:lnTo>
                <a:lnTo>
                  <a:pt x="45" y="98"/>
                </a:lnTo>
                <a:lnTo>
                  <a:pt x="44" y="101"/>
                </a:lnTo>
                <a:lnTo>
                  <a:pt x="37" y="105"/>
                </a:lnTo>
                <a:lnTo>
                  <a:pt x="37" y="105"/>
                </a:lnTo>
                <a:lnTo>
                  <a:pt x="34" y="108"/>
                </a:lnTo>
                <a:lnTo>
                  <a:pt x="31" y="110"/>
                </a:lnTo>
                <a:lnTo>
                  <a:pt x="28" y="112"/>
                </a:lnTo>
                <a:lnTo>
                  <a:pt x="27" y="113"/>
                </a:lnTo>
                <a:lnTo>
                  <a:pt x="26" y="113"/>
                </a:lnTo>
                <a:lnTo>
                  <a:pt x="26" y="113"/>
                </a:lnTo>
                <a:lnTo>
                  <a:pt x="26" y="112"/>
                </a:lnTo>
                <a:lnTo>
                  <a:pt x="26" y="111"/>
                </a:lnTo>
                <a:lnTo>
                  <a:pt x="25" y="108"/>
                </a:lnTo>
                <a:lnTo>
                  <a:pt x="23" y="104"/>
                </a:lnTo>
                <a:lnTo>
                  <a:pt x="22" y="100"/>
                </a:lnTo>
                <a:lnTo>
                  <a:pt x="19" y="94"/>
                </a:lnTo>
                <a:lnTo>
                  <a:pt x="19" y="94"/>
                </a:lnTo>
                <a:lnTo>
                  <a:pt x="18" y="91"/>
                </a:lnTo>
                <a:lnTo>
                  <a:pt x="17" y="89"/>
                </a:lnTo>
                <a:lnTo>
                  <a:pt x="15" y="86"/>
                </a:lnTo>
                <a:lnTo>
                  <a:pt x="14" y="84"/>
                </a:lnTo>
                <a:lnTo>
                  <a:pt x="13" y="82"/>
                </a:lnTo>
                <a:lnTo>
                  <a:pt x="12" y="80"/>
                </a:lnTo>
                <a:lnTo>
                  <a:pt x="11" y="78"/>
                </a:lnTo>
                <a:lnTo>
                  <a:pt x="9" y="76"/>
                </a:lnTo>
                <a:lnTo>
                  <a:pt x="9" y="76"/>
                </a:lnTo>
                <a:lnTo>
                  <a:pt x="8" y="75"/>
                </a:lnTo>
                <a:lnTo>
                  <a:pt x="7" y="74"/>
                </a:lnTo>
                <a:lnTo>
                  <a:pt x="6" y="73"/>
                </a:lnTo>
                <a:lnTo>
                  <a:pt x="5" y="72"/>
                </a:lnTo>
                <a:lnTo>
                  <a:pt x="3" y="71"/>
                </a:lnTo>
                <a:lnTo>
                  <a:pt x="2" y="70"/>
                </a:lnTo>
                <a:lnTo>
                  <a:pt x="1" y="69"/>
                </a:lnTo>
                <a:lnTo>
                  <a:pt x="0" y="69"/>
                </a:lnTo>
                <a:lnTo>
                  <a:pt x="0" y="69"/>
                </a:lnTo>
                <a:lnTo>
                  <a:pt x="1" y="68"/>
                </a:lnTo>
                <a:lnTo>
                  <a:pt x="2" y="66"/>
                </a:lnTo>
                <a:lnTo>
                  <a:pt x="3" y="65"/>
                </a:lnTo>
                <a:lnTo>
                  <a:pt x="4" y="64"/>
                </a:lnTo>
                <a:lnTo>
                  <a:pt x="5" y="64"/>
                </a:lnTo>
                <a:lnTo>
                  <a:pt x="6" y="63"/>
                </a:lnTo>
                <a:lnTo>
                  <a:pt x="7" y="62"/>
                </a:lnTo>
                <a:lnTo>
                  <a:pt x="8" y="61"/>
                </a:lnTo>
                <a:lnTo>
                  <a:pt x="9" y="61"/>
                </a:lnTo>
                <a:lnTo>
                  <a:pt x="11" y="60"/>
                </a:lnTo>
                <a:lnTo>
                  <a:pt x="12" y="60"/>
                </a:lnTo>
                <a:lnTo>
                  <a:pt x="13" y="60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7" y="59"/>
                </a:lnTo>
                <a:lnTo>
                  <a:pt x="17" y="59"/>
                </a:lnTo>
                <a:lnTo>
                  <a:pt x="17" y="59"/>
                </a:lnTo>
                <a:lnTo>
                  <a:pt x="17" y="59"/>
                </a:lnTo>
                <a:lnTo>
                  <a:pt x="18" y="59"/>
                </a:lnTo>
                <a:lnTo>
                  <a:pt x="18" y="59"/>
                </a:lnTo>
                <a:lnTo>
                  <a:pt x="19" y="60"/>
                </a:lnTo>
                <a:lnTo>
                  <a:pt x="20" y="60"/>
                </a:lnTo>
                <a:lnTo>
                  <a:pt x="21" y="61"/>
                </a:lnTo>
                <a:lnTo>
                  <a:pt x="22" y="61"/>
                </a:lnTo>
                <a:lnTo>
                  <a:pt x="23" y="62"/>
                </a:lnTo>
                <a:lnTo>
                  <a:pt x="24" y="63"/>
                </a:lnTo>
                <a:lnTo>
                  <a:pt x="25" y="65"/>
                </a:lnTo>
                <a:lnTo>
                  <a:pt x="25" y="66"/>
                </a:lnTo>
                <a:lnTo>
                  <a:pt x="26" y="67"/>
                </a:lnTo>
                <a:lnTo>
                  <a:pt x="27" y="69"/>
                </a:lnTo>
                <a:lnTo>
                  <a:pt x="28" y="71"/>
                </a:lnTo>
                <a:lnTo>
                  <a:pt x="29" y="73"/>
                </a:lnTo>
                <a:lnTo>
                  <a:pt x="30" y="75"/>
                </a:lnTo>
                <a:lnTo>
                  <a:pt x="31" y="77"/>
                </a:lnTo>
                <a:lnTo>
                  <a:pt x="34" y="83"/>
                </a:lnTo>
                <a:lnTo>
                  <a:pt x="34" y="83"/>
                </a:lnTo>
                <a:lnTo>
                  <a:pt x="36" y="80"/>
                </a:lnTo>
                <a:lnTo>
                  <a:pt x="38" y="77"/>
                </a:lnTo>
                <a:lnTo>
                  <a:pt x="40" y="74"/>
                </a:lnTo>
                <a:lnTo>
                  <a:pt x="42" y="71"/>
                </a:lnTo>
                <a:lnTo>
                  <a:pt x="44" y="68"/>
                </a:lnTo>
                <a:lnTo>
                  <a:pt x="46" y="65"/>
                </a:lnTo>
                <a:lnTo>
                  <a:pt x="48" y="62"/>
                </a:lnTo>
                <a:lnTo>
                  <a:pt x="51" y="59"/>
                </a:lnTo>
                <a:lnTo>
                  <a:pt x="53" y="56"/>
                </a:lnTo>
                <a:lnTo>
                  <a:pt x="55" y="53"/>
                </a:lnTo>
                <a:lnTo>
                  <a:pt x="58" y="50"/>
                </a:lnTo>
                <a:lnTo>
                  <a:pt x="61" y="47"/>
                </a:lnTo>
                <a:lnTo>
                  <a:pt x="63" y="44"/>
                </a:lnTo>
                <a:lnTo>
                  <a:pt x="66" y="41"/>
                </a:lnTo>
                <a:lnTo>
                  <a:pt x="69" y="38"/>
                </a:lnTo>
                <a:lnTo>
                  <a:pt x="71" y="35"/>
                </a:lnTo>
                <a:lnTo>
                  <a:pt x="71" y="35"/>
                </a:lnTo>
                <a:lnTo>
                  <a:pt x="74" y="32"/>
                </a:lnTo>
                <a:lnTo>
                  <a:pt x="77" y="30"/>
                </a:lnTo>
                <a:lnTo>
                  <a:pt x="80" y="27"/>
                </a:lnTo>
                <a:lnTo>
                  <a:pt x="83" y="24"/>
                </a:lnTo>
                <a:lnTo>
                  <a:pt x="86" y="22"/>
                </a:lnTo>
                <a:lnTo>
                  <a:pt x="88" y="19"/>
                </a:lnTo>
                <a:lnTo>
                  <a:pt x="91" y="17"/>
                </a:lnTo>
                <a:lnTo>
                  <a:pt x="94" y="15"/>
                </a:lnTo>
                <a:lnTo>
                  <a:pt x="97" y="12"/>
                </a:lnTo>
                <a:lnTo>
                  <a:pt x="100" y="10"/>
                </a:lnTo>
                <a:lnTo>
                  <a:pt x="102" y="8"/>
                </a:lnTo>
                <a:lnTo>
                  <a:pt x="105" y="6"/>
                </a:lnTo>
                <a:lnTo>
                  <a:pt x="108" y="5"/>
                </a:lnTo>
                <a:lnTo>
                  <a:pt x="111" y="3"/>
                </a:lnTo>
                <a:lnTo>
                  <a:pt x="113" y="1"/>
                </a:lnTo>
                <a:lnTo>
                  <a:pt x="116" y="0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78" name="group 678"/>
          <p:cNvGrpSpPr/>
          <p:nvPr/>
        </p:nvGrpSpPr>
        <p:grpSpPr>
          <a:xfrm rot="21600000">
            <a:off x="366322" y="5061539"/>
            <a:ext cx="65453" cy="65536"/>
            <a:chOff x="0" y="0"/>
            <a:chExt cx="65453" cy="65536"/>
          </a:xfrm>
        </p:grpSpPr>
        <p:sp>
          <p:nvSpPr>
            <p:cNvPr id="3793" name="path"/>
            <p:cNvSpPr/>
            <p:nvPr/>
          </p:nvSpPr>
          <p:spPr>
            <a:xfrm>
              <a:off x="1911" y="1913"/>
              <a:ext cx="61631" cy="61709"/>
            </a:xfrm>
            <a:custGeom>
              <a:avLst/>
              <a:gdLst/>
              <a:ahLst/>
              <a:cxnLst/>
              <a:rect l="0" t="0" r="0" b="0"/>
              <a:pathLst>
                <a:path w="97" h="97">
                  <a:moveTo>
                    <a:pt x="0" y="97"/>
                  </a:moveTo>
                  <a:lnTo>
                    <a:pt x="97" y="97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94" name="path"/>
            <p:cNvSpPr/>
            <p:nvPr/>
          </p:nvSpPr>
          <p:spPr>
            <a:xfrm>
              <a:off x="0" y="0"/>
              <a:ext cx="65453" cy="65536"/>
            </a:xfrm>
            <a:custGeom>
              <a:avLst/>
              <a:gdLst/>
              <a:ahLst/>
              <a:cxnLst/>
              <a:rect l="0" t="0" r="0" b="0"/>
              <a:pathLst>
                <a:path w="103" h="103">
                  <a:moveTo>
                    <a:pt x="3" y="100"/>
                  </a:moveTo>
                  <a:lnTo>
                    <a:pt x="100" y="100"/>
                  </a:lnTo>
                  <a:lnTo>
                    <a:pt x="100" y="3"/>
                  </a:lnTo>
                  <a:lnTo>
                    <a:pt x="3" y="3"/>
                  </a:lnTo>
                  <a:lnTo>
                    <a:pt x="3" y="100"/>
                  </a:lnTo>
                  <a:close/>
                </a:path>
              </a:pathLst>
            </a:custGeom>
            <a:noFill/>
            <a:ln w="382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795" name="path"/>
          <p:cNvSpPr/>
          <p:nvPr/>
        </p:nvSpPr>
        <p:spPr>
          <a:xfrm>
            <a:off x="373966" y="5048622"/>
            <a:ext cx="75963" cy="71755"/>
          </a:xfrm>
          <a:custGeom>
            <a:avLst/>
            <a:gdLst/>
            <a:ahLst/>
            <a:cxnLst/>
            <a:rect l="0" t="0" r="0" b="0"/>
            <a:pathLst>
              <a:path w="119" h="113">
                <a:moveTo>
                  <a:pt x="116" y="0"/>
                </a:moveTo>
                <a:lnTo>
                  <a:pt x="119" y="4"/>
                </a:lnTo>
                <a:lnTo>
                  <a:pt x="119" y="4"/>
                </a:lnTo>
                <a:lnTo>
                  <a:pt x="117" y="6"/>
                </a:lnTo>
                <a:lnTo>
                  <a:pt x="114" y="7"/>
                </a:lnTo>
                <a:lnTo>
                  <a:pt x="112" y="10"/>
                </a:lnTo>
                <a:lnTo>
                  <a:pt x="110" y="12"/>
                </a:lnTo>
                <a:lnTo>
                  <a:pt x="107" y="14"/>
                </a:lnTo>
                <a:lnTo>
                  <a:pt x="105" y="16"/>
                </a:lnTo>
                <a:lnTo>
                  <a:pt x="102" y="19"/>
                </a:lnTo>
                <a:lnTo>
                  <a:pt x="100" y="21"/>
                </a:lnTo>
                <a:lnTo>
                  <a:pt x="97" y="24"/>
                </a:lnTo>
                <a:lnTo>
                  <a:pt x="94" y="27"/>
                </a:lnTo>
                <a:lnTo>
                  <a:pt x="92" y="30"/>
                </a:lnTo>
                <a:lnTo>
                  <a:pt x="89" y="33"/>
                </a:lnTo>
                <a:lnTo>
                  <a:pt x="86" y="36"/>
                </a:lnTo>
                <a:lnTo>
                  <a:pt x="84" y="39"/>
                </a:lnTo>
                <a:lnTo>
                  <a:pt x="81" y="43"/>
                </a:lnTo>
                <a:lnTo>
                  <a:pt x="78" y="46"/>
                </a:lnTo>
                <a:lnTo>
                  <a:pt x="78" y="46"/>
                </a:lnTo>
                <a:lnTo>
                  <a:pt x="75" y="50"/>
                </a:lnTo>
                <a:lnTo>
                  <a:pt x="73" y="53"/>
                </a:lnTo>
                <a:lnTo>
                  <a:pt x="70" y="57"/>
                </a:lnTo>
                <a:lnTo>
                  <a:pt x="67" y="60"/>
                </a:lnTo>
                <a:lnTo>
                  <a:pt x="65" y="64"/>
                </a:lnTo>
                <a:lnTo>
                  <a:pt x="63" y="67"/>
                </a:lnTo>
                <a:lnTo>
                  <a:pt x="60" y="71"/>
                </a:lnTo>
                <a:lnTo>
                  <a:pt x="58" y="74"/>
                </a:lnTo>
                <a:lnTo>
                  <a:pt x="56" y="78"/>
                </a:lnTo>
                <a:lnTo>
                  <a:pt x="54" y="81"/>
                </a:lnTo>
                <a:lnTo>
                  <a:pt x="52" y="84"/>
                </a:lnTo>
                <a:lnTo>
                  <a:pt x="50" y="87"/>
                </a:lnTo>
                <a:lnTo>
                  <a:pt x="48" y="91"/>
                </a:lnTo>
                <a:lnTo>
                  <a:pt x="47" y="94"/>
                </a:lnTo>
                <a:lnTo>
                  <a:pt x="45" y="97"/>
                </a:lnTo>
                <a:lnTo>
                  <a:pt x="44" y="100"/>
                </a:lnTo>
                <a:lnTo>
                  <a:pt x="37" y="104"/>
                </a:lnTo>
                <a:lnTo>
                  <a:pt x="37" y="104"/>
                </a:lnTo>
                <a:lnTo>
                  <a:pt x="34" y="107"/>
                </a:lnTo>
                <a:lnTo>
                  <a:pt x="31" y="109"/>
                </a:lnTo>
                <a:lnTo>
                  <a:pt x="28" y="111"/>
                </a:lnTo>
                <a:lnTo>
                  <a:pt x="27" y="112"/>
                </a:lnTo>
                <a:lnTo>
                  <a:pt x="26" y="113"/>
                </a:lnTo>
                <a:lnTo>
                  <a:pt x="26" y="113"/>
                </a:lnTo>
                <a:lnTo>
                  <a:pt x="26" y="111"/>
                </a:lnTo>
                <a:lnTo>
                  <a:pt x="26" y="110"/>
                </a:lnTo>
                <a:lnTo>
                  <a:pt x="25" y="107"/>
                </a:lnTo>
                <a:lnTo>
                  <a:pt x="23" y="104"/>
                </a:lnTo>
                <a:lnTo>
                  <a:pt x="22" y="99"/>
                </a:lnTo>
                <a:lnTo>
                  <a:pt x="19" y="94"/>
                </a:lnTo>
                <a:lnTo>
                  <a:pt x="19" y="94"/>
                </a:lnTo>
                <a:lnTo>
                  <a:pt x="18" y="91"/>
                </a:lnTo>
                <a:lnTo>
                  <a:pt x="17" y="88"/>
                </a:lnTo>
                <a:lnTo>
                  <a:pt x="15" y="86"/>
                </a:lnTo>
                <a:lnTo>
                  <a:pt x="14" y="83"/>
                </a:lnTo>
                <a:lnTo>
                  <a:pt x="13" y="81"/>
                </a:lnTo>
                <a:lnTo>
                  <a:pt x="12" y="79"/>
                </a:lnTo>
                <a:lnTo>
                  <a:pt x="11" y="78"/>
                </a:lnTo>
                <a:lnTo>
                  <a:pt x="9" y="76"/>
                </a:lnTo>
                <a:lnTo>
                  <a:pt x="9" y="76"/>
                </a:lnTo>
                <a:lnTo>
                  <a:pt x="8" y="75"/>
                </a:lnTo>
                <a:lnTo>
                  <a:pt x="7" y="73"/>
                </a:lnTo>
                <a:lnTo>
                  <a:pt x="6" y="72"/>
                </a:lnTo>
                <a:lnTo>
                  <a:pt x="5" y="71"/>
                </a:lnTo>
                <a:lnTo>
                  <a:pt x="3" y="70"/>
                </a:lnTo>
                <a:lnTo>
                  <a:pt x="2" y="69"/>
                </a:lnTo>
                <a:lnTo>
                  <a:pt x="1" y="69"/>
                </a:lnTo>
                <a:lnTo>
                  <a:pt x="0" y="68"/>
                </a:lnTo>
                <a:lnTo>
                  <a:pt x="0" y="68"/>
                </a:lnTo>
                <a:lnTo>
                  <a:pt x="1" y="67"/>
                </a:lnTo>
                <a:lnTo>
                  <a:pt x="2" y="66"/>
                </a:lnTo>
                <a:lnTo>
                  <a:pt x="3" y="65"/>
                </a:lnTo>
                <a:lnTo>
                  <a:pt x="4" y="64"/>
                </a:lnTo>
                <a:lnTo>
                  <a:pt x="5" y="63"/>
                </a:lnTo>
                <a:lnTo>
                  <a:pt x="6" y="62"/>
                </a:lnTo>
                <a:lnTo>
                  <a:pt x="7" y="62"/>
                </a:lnTo>
                <a:lnTo>
                  <a:pt x="8" y="61"/>
                </a:lnTo>
                <a:lnTo>
                  <a:pt x="9" y="60"/>
                </a:lnTo>
                <a:lnTo>
                  <a:pt x="11" y="60"/>
                </a:lnTo>
                <a:lnTo>
                  <a:pt x="12" y="60"/>
                </a:lnTo>
                <a:lnTo>
                  <a:pt x="13" y="59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7" y="59"/>
                </a:lnTo>
                <a:lnTo>
                  <a:pt x="17" y="59"/>
                </a:lnTo>
                <a:lnTo>
                  <a:pt x="17" y="59"/>
                </a:lnTo>
                <a:lnTo>
                  <a:pt x="17" y="59"/>
                </a:lnTo>
                <a:lnTo>
                  <a:pt x="18" y="59"/>
                </a:lnTo>
                <a:lnTo>
                  <a:pt x="18" y="59"/>
                </a:lnTo>
                <a:lnTo>
                  <a:pt x="19" y="59"/>
                </a:lnTo>
                <a:lnTo>
                  <a:pt x="20" y="60"/>
                </a:lnTo>
                <a:lnTo>
                  <a:pt x="21" y="60"/>
                </a:lnTo>
                <a:lnTo>
                  <a:pt x="22" y="61"/>
                </a:lnTo>
                <a:lnTo>
                  <a:pt x="23" y="62"/>
                </a:lnTo>
                <a:lnTo>
                  <a:pt x="24" y="63"/>
                </a:lnTo>
                <a:lnTo>
                  <a:pt x="25" y="64"/>
                </a:lnTo>
                <a:lnTo>
                  <a:pt x="25" y="66"/>
                </a:lnTo>
                <a:lnTo>
                  <a:pt x="26" y="67"/>
                </a:lnTo>
                <a:lnTo>
                  <a:pt x="27" y="69"/>
                </a:lnTo>
                <a:lnTo>
                  <a:pt x="28" y="70"/>
                </a:lnTo>
                <a:lnTo>
                  <a:pt x="29" y="72"/>
                </a:lnTo>
                <a:lnTo>
                  <a:pt x="30" y="74"/>
                </a:lnTo>
                <a:lnTo>
                  <a:pt x="31" y="76"/>
                </a:lnTo>
                <a:lnTo>
                  <a:pt x="34" y="82"/>
                </a:lnTo>
                <a:lnTo>
                  <a:pt x="34" y="82"/>
                </a:lnTo>
                <a:lnTo>
                  <a:pt x="36" y="79"/>
                </a:lnTo>
                <a:lnTo>
                  <a:pt x="38" y="76"/>
                </a:lnTo>
                <a:lnTo>
                  <a:pt x="40" y="73"/>
                </a:lnTo>
                <a:lnTo>
                  <a:pt x="42" y="70"/>
                </a:lnTo>
                <a:lnTo>
                  <a:pt x="44" y="67"/>
                </a:lnTo>
                <a:lnTo>
                  <a:pt x="46" y="64"/>
                </a:lnTo>
                <a:lnTo>
                  <a:pt x="48" y="61"/>
                </a:lnTo>
                <a:lnTo>
                  <a:pt x="51" y="58"/>
                </a:lnTo>
                <a:lnTo>
                  <a:pt x="53" y="55"/>
                </a:lnTo>
                <a:lnTo>
                  <a:pt x="55" y="52"/>
                </a:lnTo>
                <a:lnTo>
                  <a:pt x="58" y="50"/>
                </a:lnTo>
                <a:lnTo>
                  <a:pt x="61" y="47"/>
                </a:lnTo>
                <a:lnTo>
                  <a:pt x="63" y="44"/>
                </a:lnTo>
                <a:lnTo>
                  <a:pt x="66" y="41"/>
                </a:lnTo>
                <a:lnTo>
                  <a:pt x="69" y="38"/>
                </a:lnTo>
                <a:lnTo>
                  <a:pt x="71" y="35"/>
                </a:lnTo>
                <a:lnTo>
                  <a:pt x="71" y="35"/>
                </a:lnTo>
                <a:lnTo>
                  <a:pt x="74" y="32"/>
                </a:lnTo>
                <a:lnTo>
                  <a:pt x="77" y="29"/>
                </a:lnTo>
                <a:lnTo>
                  <a:pt x="80" y="27"/>
                </a:lnTo>
                <a:lnTo>
                  <a:pt x="83" y="24"/>
                </a:lnTo>
                <a:lnTo>
                  <a:pt x="86" y="22"/>
                </a:lnTo>
                <a:lnTo>
                  <a:pt x="88" y="19"/>
                </a:lnTo>
                <a:lnTo>
                  <a:pt x="91" y="17"/>
                </a:lnTo>
                <a:lnTo>
                  <a:pt x="94" y="15"/>
                </a:lnTo>
                <a:lnTo>
                  <a:pt x="97" y="12"/>
                </a:lnTo>
                <a:lnTo>
                  <a:pt x="100" y="10"/>
                </a:lnTo>
                <a:lnTo>
                  <a:pt x="102" y="8"/>
                </a:lnTo>
                <a:lnTo>
                  <a:pt x="105" y="6"/>
                </a:lnTo>
                <a:lnTo>
                  <a:pt x="108" y="5"/>
                </a:lnTo>
                <a:lnTo>
                  <a:pt x="111" y="3"/>
                </a:lnTo>
                <a:lnTo>
                  <a:pt x="113" y="1"/>
                </a:lnTo>
                <a:lnTo>
                  <a:pt x="116" y="0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96" name="textbox 3796"/>
          <p:cNvSpPr/>
          <p:nvPr/>
        </p:nvSpPr>
        <p:spPr>
          <a:xfrm>
            <a:off x="3522626" y="4125074"/>
            <a:ext cx="157479" cy="685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</a:t>
            </a:r>
            <a:r>
              <a:rPr sz="3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300" dirty="0"/>
          </a:p>
        </p:txBody>
      </p:sp>
      <p:sp>
        <p:nvSpPr>
          <p:cNvPr id="3797" name="path"/>
          <p:cNvSpPr/>
          <p:nvPr/>
        </p:nvSpPr>
        <p:spPr>
          <a:xfrm>
            <a:off x="1916883" y="5088567"/>
            <a:ext cx="51242" cy="86978"/>
          </a:xfrm>
          <a:custGeom>
            <a:avLst/>
            <a:gdLst/>
            <a:ahLst/>
            <a:cxnLst/>
            <a:rect l="0" t="0" r="0" b="0"/>
            <a:pathLst>
              <a:path w="80" h="136">
                <a:moveTo>
                  <a:pt x="80" y="0"/>
                </a:moveTo>
                <a:lnTo>
                  <a:pt x="0" y="136"/>
                </a:lnTo>
              </a:path>
            </a:pathLst>
          </a:custGeom>
          <a:noFill/>
          <a:ln w="54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98" name="path"/>
          <p:cNvSpPr/>
          <p:nvPr/>
        </p:nvSpPr>
        <p:spPr>
          <a:xfrm>
            <a:off x="4378219" y="4456948"/>
            <a:ext cx="94274" cy="40187"/>
          </a:xfrm>
          <a:custGeom>
            <a:avLst/>
            <a:gdLst/>
            <a:ahLst/>
            <a:cxnLst/>
            <a:rect l="0" t="0" r="0" b="0"/>
            <a:pathLst>
              <a:path w="148" h="63">
                <a:moveTo>
                  <a:pt x="1" y="30"/>
                </a:moveTo>
                <a:cubicBezTo>
                  <a:pt x="1" y="38"/>
                  <a:pt x="7" y="47"/>
                  <a:pt x="15" y="47"/>
                </a:cubicBezTo>
                <a:cubicBezTo>
                  <a:pt x="24" y="47"/>
                  <a:pt x="33" y="38"/>
                  <a:pt x="33" y="30"/>
                </a:cubicBezTo>
                <a:cubicBezTo>
                  <a:pt x="33" y="21"/>
                  <a:pt x="24" y="15"/>
                  <a:pt x="15" y="15"/>
                </a:cubicBezTo>
                <a:cubicBezTo>
                  <a:pt x="7" y="15"/>
                  <a:pt x="1" y="21"/>
                  <a:pt x="1" y="30"/>
                </a:cubicBezTo>
              </a:path>
              <a:path w="148" h="63">
                <a:moveTo>
                  <a:pt x="59" y="15"/>
                </a:moveTo>
                <a:cubicBezTo>
                  <a:pt x="59" y="24"/>
                  <a:pt x="65" y="33"/>
                  <a:pt x="74" y="33"/>
                </a:cubicBezTo>
                <a:cubicBezTo>
                  <a:pt x="83" y="33"/>
                  <a:pt x="91" y="24"/>
                  <a:pt x="91" y="15"/>
                </a:cubicBezTo>
                <a:cubicBezTo>
                  <a:pt x="91" y="7"/>
                  <a:pt x="83" y="1"/>
                  <a:pt x="74" y="1"/>
                </a:cubicBezTo>
                <a:cubicBezTo>
                  <a:pt x="65" y="1"/>
                  <a:pt x="59" y="7"/>
                  <a:pt x="59" y="15"/>
                </a:cubicBezTo>
              </a:path>
              <a:path w="148" h="63">
                <a:moveTo>
                  <a:pt x="114" y="44"/>
                </a:moveTo>
                <a:cubicBezTo>
                  <a:pt x="114" y="53"/>
                  <a:pt x="120" y="61"/>
                  <a:pt x="129" y="61"/>
                </a:cubicBezTo>
                <a:cubicBezTo>
                  <a:pt x="138" y="61"/>
                  <a:pt x="147" y="53"/>
                  <a:pt x="147" y="44"/>
                </a:cubicBezTo>
                <a:cubicBezTo>
                  <a:pt x="147" y="35"/>
                  <a:pt x="138" y="30"/>
                  <a:pt x="129" y="30"/>
                </a:cubicBezTo>
                <a:cubicBezTo>
                  <a:pt x="120" y="30"/>
                  <a:pt x="114" y="35"/>
                  <a:pt x="114" y="44"/>
                </a:cubicBezTo>
              </a:path>
            </a:pathLst>
          </a:custGeom>
          <a:solidFill>
            <a:srgbClr val="002960">
              <a:alpha val="100000"/>
            </a:srgbClr>
          </a:solidFill>
          <a:ln w="183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99" name="rect"/>
          <p:cNvSpPr/>
          <p:nvPr/>
        </p:nvSpPr>
        <p:spPr>
          <a:xfrm>
            <a:off x="1783571" y="5071599"/>
            <a:ext cx="22653" cy="2266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00" name="path"/>
          <p:cNvSpPr/>
          <p:nvPr/>
        </p:nvSpPr>
        <p:spPr>
          <a:xfrm>
            <a:off x="1799541" y="5091573"/>
            <a:ext cx="43022" cy="83845"/>
          </a:xfrm>
          <a:custGeom>
            <a:avLst/>
            <a:gdLst/>
            <a:ahLst/>
            <a:cxnLst/>
            <a:rect l="0" t="0" r="0" b="0"/>
            <a:pathLst>
              <a:path w="67" h="132">
                <a:moveTo>
                  <a:pt x="67" y="0"/>
                </a:moveTo>
                <a:lnTo>
                  <a:pt x="0" y="131"/>
                </a:lnTo>
              </a:path>
            </a:pathLst>
          </a:custGeom>
          <a:noFill/>
          <a:ln w="54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01" name="textbox 3801"/>
          <p:cNvSpPr/>
          <p:nvPr/>
        </p:nvSpPr>
        <p:spPr>
          <a:xfrm>
            <a:off x="1988812" y="4860298"/>
            <a:ext cx="145414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27000"/>
              </a:lnSpc>
            </a:pPr>
            <a:endParaRPr lang="en-US" altLang="en-US" sz="100" dirty="0"/>
          </a:p>
          <a:p>
            <a:pPr marL="39370" algn="l" rtl="0" eaLnBrk="0">
              <a:lnSpc>
                <a:spcPts val="130"/>
              </a:lnSpc>
              <a:tabLst>
                <a:tab pos="57785" algn="l"/>
              </a:tabLst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&lt;2000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</p:txBody>
      </p:sp>
      <p:grpSp>
        <p:nvGrpSpPr>
          <p:cNvPr id="680" name="group 680"/>
          <p:cNvGrpSpPr/>
          <p:nvPr/>
        </p:nvGrpSpPr>
        <p:grpSpPr>
          <a:xfrm rot="21600000">
            <a:off x="2001512" y="4872998"/>
            <a:ext cx="26679" cy="26657"/>
            <a:chOff x="0" y="0"/>
            <a:chExt cx="26679" cy="26657"/>
          </a:xfrm>
        </p:grpSpPr>
        <p:sp>
          <p:nvSpPr>
            <p:cNvPr id="3802" name="path"/>
            <p:cNvSpPr/>
            <p:nvPr/>
          </p:nvSpPr>
          <p:spPr>
            <a:xfrm>
              <a:off x="816" y="816"/>
              <a:ext cx="25045" cy="25025"/>
            </a:xfrm>
            <a:custGeom>
              <a:avLst/>
              <a:gdLst/>
              <a:ahLst/>
              <a:cxnLst/>
              <a:rect l="0" t="0" r="0" b="0"/>
              <a:pathLst>
                <a:path w="39" h="39">
                  <a:moveTo>
                    <a:pt x="0" y="19"/>
                  </a:moveTo>
                  <a:cubicBezTo>
                    <a:pt x="0" y="8"/>
                    <a:pt x="8" y="0"/>
                    <a:pt x="19" y="0"/>
                  </a:cubicBezTo>
                  <a:cubicBezTo>
                    <a:pt x="30" y="0"/>
                    <a:pt x="39" y="8"/>
                    <a:pt x="39" y="19"/>
                  </a:cubicBezTo>
                  <a:cubicBezTo>
                    <a:pt x="39" y="30"/>
                    <a:pt x="30" y="39"/>
                    <a:pt x="19" y="39"/>
                  </a:cubicBezTo>
                  <a:cubicBezTo>
                    <a:pt x="8" y="39"/>
                    <a:pt x="0" y="30"/>
                    <a:pt x="0" y="1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03" name="path"/>
            <p:cNvSpPr/>
            <p:nvPr/>
          </p:nvSpPr>
          <p:spPr>
            <a:xfrm>
              <a:off x="0" y="0"/>
              <a:ext cx="26679" cy="26657"/>
            </a:xfrm>
            <a:custGeom>
              <a:avLst/>
              <a:gdLst/>
              <a:ahLst/>
              <a:cxnLst/>
              <a:rect l="0" t="0" r="0" b="0"/>
              <a:pathLst>
                <a:path w="42" h="41">
                  <a:moveTo>
                    <a:pt x="1" y="20"/>
                  </a:moveTo>
                  <a:cubicBezTo>
                    <a:pt x="1" y="10"/>
                    <a:pt x="10" y="1"/>
                    <a:pt x="21" y="1"/>
                  </a:cubicBezTo>
                  <a:cubicBezTo>
                    <a:pt x="31" y="1"/>
                    <a:pt x="40" y="10"/>
                    <a:pt x="40" y="20"/>
                  </a:cubicBezTo>
                  <a:cubicBezTo>
                    <a:pt x="40" y="31"/>
                    <a:pt x="31" y="40"/>
                    <a:pt x="21" y="40"/>
                  </a:cubicBezTo>
                  <a:cubicBezTo>
                    <a:pt x="10" y="40"/>
                    <a:pt x="1" y="31"/>
                    <a:pt x="1" y="20"/>
                  </a:cubicBezTo>
                </a:path>
              </a:pathLst>
            </a:custGeom>
            <a:noFill/>
            <a:ln w="163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804" name="path"/>
          <p:cNvSpPr/>
          <p:nvPr/>
        </p:nvSpPr>
        <p:spPr>
          <a:xfrm>
            <a:off x="4485396" y="4431399"/>
            <a:ext cx="92339" cy="34641"/>
          </a:xfrm>
          <a:custGeom>
            <a:avLst/>
            <a:gdLst/>
            <a:ahLst/>
            <a:cxnLst/>
            <a:rect l="0" t="0" r="0" b="0"/>
            <a:pathLst>
              <a:path w="145" h="54">
                <a:moveTo>
                  <a:pt x="1" y="21"/>
                </a:moveTo>
                <a:cubicBezTo>
                  <a:pt x="1" y="30"/>
                  <a:pt x="7" y="38"/>
                  <a:pt x="15" y="38"/>
                </a:cubicBezTo>
                <a:cubicBezTo>
                  <a:pt x="24" y="38"/>
                  <a:pt x="33" y="30"/>
                  <a:pt x="33" y="21"/>
                </a:cubicBezTo>
                <a:cubicBezTo>
                  <a:pt x="33" y="12"/>
                  <a:pt x="24" y="7"/>
                  <a:pt x="15" y="7"/>
                </a:cubicBezTo>
                <a:cubicBezTo>
                  <a:pt x="7" y="7"/>
                  <a:pt x="1" y="12"/>
                  <a:pt x="1" y="21"/>
                </a:cubicBezTo>
              </a:path>
              <a:path w="145" h="54">
                <a:moveTo>
                  <a:pt x="56" y="35"/>
                </a:moveTo>
                <a:cubicBezTo>
                  <a:pt x="56" y="44"/>
                  <a:pt x="62" y="53"/>
                  <a:pt x="71" y="53"/>
                </a:cubicBezTo>
                <a:cubicBezTo>
                  <a:pt x="79" y="53"/>
                  <a:pt x="88" y="44"/>
                  <a:pt x="88" y="35"/>
                </a:cubicBezTo>
                <a:cubicBezTo>
                  <a:pt x="88" y="27"/>
                  <a:pt x="79" y="21"/>
                  <a:pt x="71" y="21"/>
                </a:cubicBezTo>
                <a:cubicBezTo>
                  <a:pt x="62" y="21"/>
                  <a:pt x="56" y="27"/>
                  <a:pt x="56" y="35"/>
                </a:cubicBezTo>
              </a:path>
              <a:path w="145" h="54">
                <a:moveTo>
                  <a:pt x="112" y="15"/>
                </a:moveTo>
                <a:cubicBezTo>
                  <a:pt x="112" y="24"/>
                  <a:pt x="117" y="33"/>
                  <a:pt x="126" y="33"/>
                </a:cubicBezTo>
                <a:cubicBezTo>
                  <a:pt x="135" y="33"/>
                  <a:pt x="143" y="24"/>
                  <a:pt x="143" y="15"/>
                </a:cubicBezTo>
                <a:cubicBezTo>
                  <a:pt x="143" y="7"/>
                  <a:pt x="135" y="1"/>
                  <a:pt x="126" y="1"/>
                </a:cubicBezTo>
                <a:cubicBezTo>
                  <a:pt x="117" y="1"/>
                  <a:pt x="112" y="7"/>
                  <a:pt x="112" y="15"/>
                </a:cubicBezTo>
              </a:path>
            </a:pathLst>
          </a:custGeom>
          <a:solidFill>
            <a:srgbClr val="002960">
              <a:alpha val="100000"/>
            </a:srgbClr>
          </a:solidFill>
          <a:ln w="183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05" name="textbox 3805"/>
          <p:cNvSpPr/>
          <p:nvPr/>
        </p:nvSpPr>
        <p:spPr>
          <a:xfrm>
            <a:off x="1761920" y="4866779"/>
            <a:ext cx="74930" cy="901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0"/>
              </a:lnSpc>
            </a:pP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  <a:p>
            <a:pPr algn="l" rtl="0" eaLnBrk="0">
              <a:lnSpc>
                <a:spcPct val="31000"/>
              </a:lnSpc>
            </a:pPr>
            <a:endParaRPr lang="en-US" altLang="en-US" sz="100" dirty="0"/>
          </a:p>
          <a:p>
            <a:pPr marL="12700" algn="l" rtl="0" eaLnBrk="0">
              <a:lnSpc>
                <a:spcPts val="300"/>
              </a:lnSpc>
            </a:pP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</p:txBody>
      </p:sp>
      <p:sp>
        <p:nvSpPr>
          <p:cNvPr id="3806" name="path"/>
          <p:cNvSpPr/>
          <p:nvPr/>
        </p:nvSpPr>
        <p:spPr>
          <a:xfrm>
            <a:off x="6471215" y="4845584"/>
            <a:ext cx="42949" cy="70927"/>
          </a:xfrm>
          <a:custGeom>
            <a:avLst/>
            <a:gdLst/>
            <a:ahLst/>
            <a:cxnLst/>
            <a:rect l="0" t="0" r="0" b="0"/>
            <a:pathLst>
              <a:path w="67" h="111">
                <a:moveTo>
                  <a:pt x="67" y="0"/>
                </a:moveTo>
                <a:lnTo>
                  <a:pt x="0" y="111"/>
                </a:lnTo>
              </a:path>
            </a:pathLst>
          </a:custGeom>
          <a:noFill/>
          <a:ln w="4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07" name="textbox 3807"/>
          <p:cNvSpPr/>
          <p:nvPr/>
        </p:nvSpPr>
        <p:spPr>
          <a:xfrm>
            <a:off x="6529448" y="4657097"/>
            <a:ext cx="126364" cy="508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18000"/>
              </a:lnSpc>
            </a:pPr>
            <a:endParaRPr lang="en-US" altLang="en-US" sz="100" dirty="0"/>
          </a:p>
          <a:p>
            <a:pPr marL="34925" algn="l" rtl="0" eaLnBrk="0">
              <a:lnSpc>
                <a:spcPts val="130"/>
              </a:lnSpc>
              <a:tabLst>
                <a:tab pos="50800" algn="l"/>
              </a:tabLst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&lt;2000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</p:txBody>
      </p:sp>
      <p:grpSp>
        <p:nvGrpSpPr>
          <p:cNvPr id="682" name="group 682"/>
          <p:cNvGrpSpPr/>
          <p:nvPr/>
        </p:nvGrpSpPr>
        <p:grpSpPr>
          <a:xfrm rot="21600000">
            <a:off x="6542148" y="4669797"/>
            <a:ext cx="22361" cy="21737"/>
            <a:chOff x="0" y="0"/>
            <a:chExt cx="22361" cy="21737"/>
          </a:xfrm>
        </p:grpSpPr>
        <p:sp>
          <p:nvSpPr>
            <p:cNvPr id="3808" name="path"/>
            <p:cNvSpPr/>
            <p:nvPr/>
          </p:nvSpPr>
          <p:spPr>
            <a:xfrm>
              <a:off x="684" y="665"/>
              <a:ext cx="20992" cy="20407"/>
            </a:xfrm>
            <a:custGeom>
              <a:avLst/>
              <a:gdLst/>
              <a:ahLst/>
              <a:cxnLst/>
              <a:rect l="0" t="0" r="0" b="0"/>
              <a:pathLst>
                <a:path w="33" h="32">
                  <a:moveTo>
                    <a:pt x="0" y="16"/>
                  </a:move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cubicBezTo>
                    <a:pt x="33" y="24"/>
                    <a:pt x="25" y="32"/>
                    <a:pt x="16" y="32"/>
                  </a:cubicBezTo>
                  <a:cubicBezTo>
                    <a:pt x="7" y="32"/>
                    <a:pt x="0" y="24"/>
                    <a:pt x="0" y="16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09" name="path"/>
            <p:cNvSpPr/>
            <p:nvPr/>
          </p:nvSpPr>
          <p:spPr>
            <a:xfrm>
              <a:off x="0" y="0"/>
              <a:ext cx="22361" cy="21737"/>
            </a:xfrm>
            <a:custGeom>
              <a:avLst/>
              <a:gdLst/>
              <a:ahLst/>
              <a:cxnLst/>
              <a:rect l="0" t="0" r="0" b="0"/>
              <a:pathLst>
                <a:path w="35" h="34">
                  <a:moveTo>
                    <a:pt x="1" y="17"/>
                  </a:moveTo>
                  <a:cubicBezTo>
                    <a:pt x="1" y="8"/>
                    <a:pt x="8" y="1"/>
                    <a:pt x="17" y="1"/>
                  </a:cubicBezTo>
                  <a:cubicBezTo>
                    <a:pt x="26" y="1"/>
                    <a:pt x="34" y="8"/>
                    <a:pt x="34" y="17"/>
                  </a:cubicBezTo>
                  <a:cubicBezTo>
                    <a:pt x="34" y="25"/>
                    <a:pt x="26" y="33"/>
                    <a:pt x="17" y="33"/>
                  </a:cubicBezTo>
                  <a:cubicBezTo>
                    <a:pt x="8" y="33"/>
                    <a:pt x="1" y="25"/>
                    <a:pt x="1" y="17"/>
                  </a:cubicBezTo>
                </a:path>
              </a:pathLst>
            </a:custGeom>
            <a:noFill/>
            <a:ln w="13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810" name="textbox 3810"/>
          <p:cNvSpPr/>
          <p:nvPr/>
        </p:nvSpPr>
        <p:spPr>
          <a:xfrm>
            <a:off x="6339312" y="4662239"/>
            <a:ext cx="67310" cy="781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0"/>
              </a:lnSpc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  <a:p>
            <a:pPr marL="12700" algn="l" rtl="0" eaLnBrk="0">
              <a:lnSpc>
                <a:spcPts val="245"/>
              </a:lnSpc>
              <a:spcBef>
                <a:spcPts val="5"/>
              </a:spcBef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</p:txBody>
      </p:sp>
      <p:sp>
        <p:nvSpPr>
          <p:cNvPr id="3811" name="textbox 3811"/>
          <p:cNvSpPr/>
          <p:nvPr/>
        </p:nvSpPr>
        <p:spPr>
          <a:xfrm>
            <a:off x="1434373" y="4893221"/>
            <a:ext cx="106679" cy="520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7000"/>
              </a:lnSpc>
            </a:pP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ed</a:t>
            </a:r>
            <a:endParaRPr lang="en-US" altLang="en-US" sz="200" dirty="0"/>
          </a:p>
        </p:txBody>
      </p:sp>
      <p:sp>
        <p:nvSpPr>
          <p:cNvPr id="3812" name="textbox 3812"/>
          <p:cNvSpPr/>
          <p:nvPr/>
        </p:nvSpPr>
        <p:spPr>
          <a:xfrm>
            <a:off x="7350208" y="5338949"/>
            <a:ext cx="86360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4.</a:t>
            </a:r>
            <a:r>
              <a:rPr sz="3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3813" name="textbox 3813"/>
          <p:cNvSpPr/>
          <p:nvPr/>
        </p:nvSpPr>
        <p:spPr>
          <a:xfrm>
            <a:off x="7350207" y="5140758"/>
            <a:ext cx="86360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4.</a:t>
            </a:r>
            <a:r>
              <a:rPr sz="3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3814" name="textbox 3814"/>
          <p:cNvSpPr/>
          <p:nvPr/>
        </p:nvSpPr>
        <p:spPr>
          <a:xfrm>
            <a:off x="7836842" y="4567951"/>
            <a:ext cx="85725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2.</a:t>
            </a:r>
            <a:r>
              <a:rPr sz="3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300" dirty="0"/>
          </a:p>
        </p:txBody>
      </p:sp>
      <p:sp>
        <p:nvSpPr>
          <p:cNvPr id="3815" name="textbox 3815"/>
          <p:cNvSpPr/>
          <p:nvPr/>
        </p:nvSpPr>
        <p:spPr>
          <a:xfrm>
            <a:off x="7351045" y="4759438"/>
            <a:ext cx="85089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3.</a:t>
            </a:r>
            <a:r>
              <a:rPr sz="3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3816" name="textbox 3816"/>
          <p:cNvSpPr/>
          <p:nvPr/>
        </p:nvSpPr>
        <p:spPr>
          <a:xfrm>
            <a:off x="7837416" y="4760892"/>
            <a:ext cx="85089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3.</a:t>
            </a:r>
            <a:r>
              <a:rPr sz="3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300" dirty="0"/>
          </a:p>
        </p:txBody>
      </p:sp>
      <p:sp>
        <p:nvSpPr>
          <p:cNvPr id="3817" name="textbox 3817"/>
          <p:cNvSpPr/>
          <p:nvPr/>
        </p:nvSpPr>
        <p:spPr>
          <a:xfrm>
            <a:off x="1818119" y="5042547"/>
            <a:ext cx="69214" cy="755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52000"/>
              </a:lnSpc>
            </a:pPr>
            <a:endParaRPr lang="en-US" altLang="en-US" sz="100" dirty="0"/>
          </a:p>
          <a:p>
            <a:pPr marL="26670" algn="l" rtl="0" eaLnBrk="0">
              <a:lnSpc>
                <a:spcPct val="95000"/>
              </a:lnSpc>
              <a:spcBef>
                <a:spcPts val="0"/>
              </a:spcBef>
              <a:tabLst>
                <a:tab pos="55880" algn="l"/>
              </a:tabLst>
            </a:pP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b="1" spc="-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200" dirty="0"/>
          </a:p>
        </p:txBody>
      </p:sp>
      <p:pic>
        <p:nvPicPr>
          <p:cNvPr id="3818" name="picture 3818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21600000">
            <a:off x="1830819" y="5055247"/>
            <a:ext cx="43558" cy="43522"/>
          </a:xfrm>
          <a:prstGeom prst="rect">
            <a:avLst/>
          </a:prstGeom>
        </p:spPr>
      </p:pic>
      <p:sp>
        <p:nvSpPr>
          <p:cNvPr id="3819" name="textbox 3819"/>
          <p:cNvSpPr/>
          <p:nvPr/>
        </p:nvSpPr>
        <p:spPr>
          <a:xfrm>
            <a:off x="1946887" y="5041731"/>
            <a:ext cx="69214" cy="749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55000"/>
              </a:lnSpc>
            </a:pPr>
            <a:endParaRPr lang="en-US" altLang="en-US" sz="100" dirty="0"/>
          </a:p>
          <a:p>
            <a:pPr marL="27305" algn="l" rtl="0" eaLnBrk="0">
              <a:lnSpc>
                <a:spcPct val="94000"/>
              </a:lnSpc>
              <a:spcBef>
                <a:spcPts val="0"/>
              </a:spcBef>
              <a:tabLst>
                <a:tab pos="55880" algn="l"/>
              </a:tabLst>
            </a:pP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b="1" spc="-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200" dirty="0"/>
          </a:p>
        </p:txBody>
      </p:sp>
      <p:pic>
        <p:nvPicPr>
          <p:cNvPr id="3820" name="picture 382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 rot="21600000">
            <a:off x="1959587" y="5054431"/>
            <a:ext cx="43558" cy="43521"/>
          </a:xfrm>
          <a:prstGeom prst="rect">
            <a:avLst/>
          </a:prstGeom>
        </p:spPr>
      </p:pic>
      <p:sp>
        <p:nvSpPr>
          <p:cNvPr id="3821" name="rect"/>
          <p:cNvSpPr/>
          <p:nvPr/>
        </p:nvSpPr>
        <p:spPr>
          <a:xfrm>
            <a:off x="1696903" y="5071454"/>
            <a:ext cx="24610" cy="52657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22" name="textbox 3822"/>
          <p:cNvSpPr/>
          <p:nvPr/>
        </p:nvSpPr>
        <p:spPr>
          <a:xfrm>
            <a:off x="1665122" y="5027314"/>
            <a:ext cx="69214" cy="755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52000"/>
              </a:lnSpc>
            </a:pPr>
            <a:endParaRPr lang="en-US" altLang="en-US" sz="100" dirty="0"/>
          </a:p>
          <a:p>
            <a:pPr marL="26035" algn="l" rtl="0" eaLnBrk="0">
              <a:lnSpc>
                <a:spcPct val="95000"/>
              </a:lnSpc>
              <a:spcBef>
                <a:spcPts val="0"/>
              </a:spcBef>
              <a:tabLst>
                <a:tab pos="55880" algn="l"/>
              </a:tabLst>
            </a:pP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b="1" spc="-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200" dirty="0"/>
          </a:p>
        </p:txBody>
      </p:sp>
      <p:pic>
        <p:nvPicPr>
          <p:cNvPr id="3823" name="picture 3823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 rot="21600000">
            <a:off x="1677822" y="5040014"/>
            <a:ext cx="43558" cy="43521"/>
          </a:xfrm>
          <a:prstGeom prst="rect">
            <a:avLst/>
          </a:prstGeom>
        </p:spPr>
      </p:pic>
      <p:sp>
        <p:nvSpPr>
          <p:cNvPr id="3824" name="textbox 3824"/>
          <p:cNvSpPr/>
          <p:nvPr/>
        </p:nvSpPr>
        <p:spPr>
          <a:xfrm>
            <a:off x="7837680" y="5146658"/>
            <a:ext cx="85089" cy="660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3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5.</a:t>
            </a:r>
            <a:r>
              <a:rPr sz="3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300" dirty="0"/>
          </a:p>
        </p:txBody>
      </p:sp>
      <p:sp>
        <p:nvSpPr>
          <p:cNvPr id="3825" name="path"/>
          <p:cNvSpPr/>
          <p:nvPr/>
        </p:nvSpPr>
        <p:spPr>
          <a:xfrm>
            <a:off x="3533552" y="4186527"/>
            <a:ext cx="709266" cy="2630"/>
          </a:xfrm>
          <a:custGeom>
            <a:avLst/>
            <a:gdLst/>
            <a:ahLst/>
            <a:cxnLst/>
            <a:rect l="0" t="0" r="0" b="0"/>
            <a:pathLst>
              <a:path w="1116" h="4">
                <a:moveTo>
                  <a:pt x="0" y="2"/>
                </a:moveTo>
                <a:lnTo>
                  <a:pt x="1116" y="2"/>
                </a:lnTo>
              </a:path>
            </a:pathLst>
          </a:custGeom>
          <a:noFill/>
          <a:ln w="264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84" name="group 684"/>
          <p:cNvGrpSpPr/>
          <p:nvPr/>
        </p:nvGrpSpPr>
        <p:grpSpPr>
          <a:xfrm rot="21600000">
            <a:off x="1729274" y="4872998"/>
            <a:ext cx="26679" cy="69635"/>
            <a:chOff x="0" y="0"/>
            <a:chExt cx="26679" cy="69635"/>
          </a:xfrm>
        </p:grpSpPr>
        <p:sp>
          <p:nvSpPr>
            <p:cNvPr id="3826" name="path"/>
            <p:cNvSpPr/>
            <p:nvPr/>
          </p:nvSpPr>
          <p:spPr>
            <a:xfrm>
              <a:off x="816" y="816"/>
              <a:ext cx="25045" cy="25025"/>
            </a:xfrm>
            <a:custGeom>
              <a:avLst/>
              <a:gdLst/>
              <a:ahLst/>
              <a:cxnLst/>
              <a:rect l="0" t="0" r="0" b="0"/>
              <a:pathLst>
                <a:path w="39" h="39">
                  <a:moveTo>
                    <a:pt x="0" y="19"/>
                  </a:moveTo>
                  <a:cubicBezTo>
                    <a:pt x="0" y="8"/>
                    <a:pt x="8" y="0"/>
                    <a:pt x="19" y="0"/>
                  </a:cubicBezTo>
                  <a:cubicBezTo>
                    <a:pt x="30" y="0"/>
                    <a:pt x="39" y="8"/>
                    <a:pt x="39" y="19"/>
                  </a:cubicBezTo>
                  <a:cubicBezTo>
                    <a:pt x="39" y="30"/>
                    <a:pt x="30" y="39"/>
                    <a:pt x="19" y="39"/>
                  </a:cubicBezTo>
                  <a:cubicBezTo>
                    <a:pt x="8" y="39"/>
                    <a:pt x="0" y="30"/>
                    <a:pt x="0" y="19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27" name="path"/>
            <p:cNvSpPr/>
            <p:nvPr/>
          </p:nvSpPr>
          <p:spPr>
            <a:xfrm>
              <a:off x="0" y="0"/>
              <a:ext cx="26679" cy="26657"/>
            </a:xfrm>
            <a:custGeom>
              <a:avLst/>
              <a:gdLst/>
              <a:ahLst/>
              <a:cxnLst/>
              <a:rect l="0" t="0" r="0" b="0"/>
              <a:pathLst>
                <a:path w="42" h="41">
                  <a:moveTo>
                    <a:pt x="1" y="20"/>
                  </a:moveTo>
                  <a:cubicBezTo>
                    <a:pt x="1" y="10"/>
                    <a:pt x="10" y="1"/>
                    <a:pt x="21" y="1"/>
                  </a:cubicBezTo>
                  <a:cubicBezTo>
                    <a:pt x="31" y="1"/>
                    <a:pt x="40" y="10"/>
                    <a:pt x="40" y="20"/>
                  </a:cubicBezTo>
                  <a:cubicBezTo>
                    <a:pt x="40" y="31"/>
                    <a:pt x="31" y="40"/>
                    <a:pt x="21" y="40"/>
                  </a:cubicBezTo>
                  <a:cubicBezTo>
                    <a:pt x="10" y="40"/>
                    <a:pt x="1" y="31"/>
                    <a:pt x="1" y="20"/>
                  </a:cubicBezTo>
                </a:path>
              </a:pathLst>
            </a:custGeom>
            <a:noFill/>
            <a:ln w="163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28" name="path"/>
            <p:cNvSpPr/>
            <p:nvPr/>
          </p:nvSpPr>
          <p:spPr>
            <a:xfrm>
              <a:off x="816" y="43794"/>
              <a:ext cx="25045" cy="25025"/>
            </a:xfrm>
            <a:custGeom>
              <a:avLst/>
              <a:gdLst/>
              <a:ahLst/>
              <a:cxnLst/>
              <a:rect l="0" t="0" r="0" b="0"/>
              <a:pathLst>
                <a:path w="39" h="39">
                  <a:moveTo>
                    <a:pt x="0" y="19"/>
                  </a:moveTo>
                  <a:cubicBezTo>
                    <a:pt x="0" y="8"/>
                    <a:pt x="8" y="0"/>
                    <a:pt x="19" y="0"/>
                  </a:cubicBezTo>
                  <a:cubicBezTo>
                    <a:pt x="30" y="0"/>
                    <a:pt x="39" y="8"/>
                    <a:pt x="39" y="19"/>
                  </a:cubicBezTo>
                  <a:cubicBezTo>
                    <a:pt x="39" y="30"/>
                    <a:pt x="30" y="39"/>
                    <a:pt x="19" y="39"/>
                  </a:cubicBezTo>
                  <a:cubicBezTo>
                    <a:pt x="8" y="39"/>
                    <a:pt x="0" y="30"/>
                    <a:pt x="0" y="1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29" name="path"/>
            <p:cNvSpPr/>
            <p:nvPr/>
          </p:nvSpPr>
          <p:spPr>
            <a:xfrm>
              <a:off x="0" y="42977"/>
              <a:ext cx="26679" cy="26657"/>
            </a:xfrm>
            <a:custGeom>
              <a:avLst/>
              <a:gdLst/>
              <a:ahLst/>
              <a:cxnLst/>
              <a:rect l="0" t="0" r="0" b="0"/>
              <a:pathLst>
                <a:path w="42" h="41">
                  <a:moveTo>
                    <a:pt x="1" y="20"/>
                  </a:moveTo>
                  <a:cubicBezTo>
                    <a:pt x="1" y="10"/>
                    <a:pt x="10" y="1"/>
                    <a:pt x="21" y="1"/>
                  </a:cubicBezTo>
                  <a:cubicBezTo>
                    <a:pt x="31" y="1"/>
                    <a:pt x="40" y="10"/>
                    <a:pt x="40" y="20"/>
                  </a:cubicBezTo>
                  <a:cubicBezTo>
                    <a:pt x="40" y="31"/>
                    <a:pt x="31" y="40"/>
                    <a:pt x="21" y="40"/>
                  </a:cubicBezTo>
                  <a:cubicBezTo>
                    <a:pt x="10" y="40"/>
                    <a:pt x="1" y="31"/>
                    <a:pt x="1" y="20"/>
                  </a:cubicBezTo>
                </a:path>
              </a:pathLst>
            </a:custGeom>
            <a:noFill/>
            <a:ln w="163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830" name="textbox 3830"/>
          <p:cNvSpPr/>
          <p:nvPr/>
        </p:nvSpPr>
        <p:spPr>
          <a:xfrm>
            <a:off x="7839224" y="5338765"/>
            <a:ext cx="83185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3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3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3831" name="path"/>
          <p:cNvSpPr/>
          <p:nvPr/>
        </p:nvSpPr>
        <p:spPr>
          <a:xfrm>
            <a:off x="5035033" y="4186527"/>
            <a:ext cx="702761" cy="2630"/>
          </a:xfrm>
          <a:custGeom>
            <a:avLst/>
            <a:gdLst/>
            <a:ahLst/>
            <a:cxnLst/>
            <a:rect l="0" t="0" r="0" b="0"/>
            <a:pathLst>
              <a:path w="1106" h="4">
                <a:moveTo>
                  <a:pt x="0" y="2"/>
                </a:moveTo>
                <a:lnTo>
                  <a:pt x="1106" y="2"/>
                </a:lnTo>
              </a:path>
            </a:pathLst>
          </a:custGeom>
          <a:noFill/>
          <a:ln w="264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86" name="group 686"/>
          <p:cNvGrpSpPr/>
          <p:nvPr/>
        </p:nvGrpSpPr>
        <p:grpSpPr>
          <a:xfrm rot="21600000">
            <a:off x="1859404" y="4872998"/>
            <a:ext cx="26407" cy="69635"/>
            <a:chOff x="0" y="0"/>
            <a:chExt cx="26407" cy="69635"/>
          </a:xfrm>
        </p:grpSpPr>
        <p:sp>
          <p:nvSpPr>
            <p:cNvPr id="3832" name="path"/>
            <p:cNvSpPr/>
            <p:nvPr/>
          </p:nvSpPr>
          <p:spPr>
            <a:xfrm>
              <a:off x="816" y="43794"/>
              <a:ext cx="24773" cy="25025"/>
            </a:xfrm>
            <a:custGeom>
              <a:avLst/>
              <a:gdLst/>
              <a:ahLst/>
              <a:cxnLst/>
              <a:rect l="0" t="0" r="0" b="0"/>
              <a:pathLst>
                <a:path w="39" h="39">
                  <a:moveTo>
                    <a:pt x="0" y="19"/>
                  </a:moveTo>
                  <a:cubicBezTo>
                    <a:pt x="0" y="8"/>
                    <a:pt x="8" y="0"/>
                    <a:pt x="19" y="0"/>
                  </a:cubicBezTo>
                  <a:cubicBezTo>
                    <a:pt x="30" y="0"/>
                    <a:pt x="39" y="8"/>
                    <a:pt x="39" y="19"/>
                  </a:cubicBezTo>
                  <a:cubicBezTo>
                    <a:pt x="39" y="30"/>
                    <a:pt x="30" y="39"/>
                    <a:pt x="19" y="39"/>
                  </a:cubicBezTo>
                  <a:cubicBezTo>
                    <a:pt x="8" y="39"/>
                    <a:pt x="0" y="30"/>
                    <a:pt x="0" y="19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33" name="path"/>
            <p:cNvSpPr/>
            <p:nvPr/>
          </p:nvSpPr>
          <p:spPr>
            <a:xfrm>
              <a:off x="0" y="42977"/>
              <a:ext cx="26407" cy="26657"/>
            </a:xfrm>
            <a:custGeom>
              <a:avLst/>
              <a:gdLst/>
              <a:ahLst/>
              <a:cxnLst/>
              <a:rect l="0" t="0" r="0" b="0"/>
              <a:pathLst>
                <a:path w="41" h="41">
                  <a:moveTo>
                    <a:pt x="1" y="20"/>
                  </a:moveTo>
                  <a:cubicBezTo>
                    <a:pt x="1" y="10"/>
                    <a:pt x="10" y="1"/>
                    <a:pt x="20" y="1"/>
                  </a:cubicBezTo>
                  <a:cubicBezTo>
                    <a:pt x="31" y="1"/>
                    <a:pt x="40" y="10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ubicBezTo>
                    <a:pt x="10" y="40"/>
                    <a:pt x="1" y="31"/>
                    <a:pt x="1" y="20"/>
                  </a:cubicBezTo>
                </a:path>
              </a:pathLst>
            </a:custGeom>
            <a:noFill/>
            <a:ln w="163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34" name="path"/>
            <p:cNvSpPr/>
            <p:nvPr/>
          </p:nvSpPr>
          <p:spPr>
            <a:xfrm>
              <a:off x="816" y="816"/>
              <a:ext cx="24773" cy="25025"/>
            </a:xfrm>
            <a:custGeom>
              <a:avLst/>
              <a:gdLst/>
              <a:ahLst/>
              <a:cxnLst/>
              <a:rect l="0" t="0" r="0" b="0"/>
              <a:pathLst>
                <a:path w="39" h="39">
                  <a:moveTo>
                    <a:pt x="0" y="19"/>
                  </a:moveTo>
                  <a:cubicBezTo>
                    <a:pt x="0" y="8"/>
                    <a:pt x="8" y="0"/>
                    <a:pt x="19" y="0"/>
                  </a:cubicBezTo>
                  <a:cubicBezTo>
                    <a:pt x="30" y="0"/>
                    <a:pt x="39" y="8"/>
                    <a:pt x="39" y="19"/>
                  </a:cubicBezTo>
                  <a:cubicBezTo>
                    <a:pt x="39" y="30"/>
                    <a:pt x="30" y="39"/>
                    <a:pt x="19" y="39"/>
                  </a:cubicBezTo>
                  <a:cubicBezTo>
                    <a:pt x="8" y="39"/>
                    <a:pt x="0" y="30"/>
                    <a:pt x="0" y="1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35" name="path"/>
            <p:cNvSpPr/>
            <p:nvPr/>
          </p:nvSpPr>
          <p:spPr>
            <a:xfrm>
              <a:off x="0" y="0"/>
              <a:ext cx="26407" cy="26657"/>
            </a:xfrm>
            <a:custGeom>
              <a:avLst/>
              <a:gdLst/>
              <a:ahLst/>
              <a:cxnLst/>
              <a:rect l="0" t="0" r="0" b="0"/>
              <a:pathLst>
                <a:path w="41" h="41">
                  <a:moveTo>
                    <a:pt x="1" y="20"/>
                  </a:moveTo>
                  <a:cubicBezTo>
                    <a:pt x="1" y="10"/>
                    <a:pt x="10" y="1"/>
                    <a:pt x="20" y="1"/>
                  </a:cubicBezTo>
                  <a:cubicBezTo>
                    <a:pt x="31" y="1"/>
                    <a:pt x="40" y="10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ubicBezTo>
                    <a:pt x="10" y="40"/>
                    <a:pt x="1" y="31"/>
                    <a:pt x="1" y="20"/>
                  </a:cubicBezTo>
                </a:path>
              </a:pathLst>
            </a:custGeom>
            <a:noFill/>
            <a:ln w="163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88" name="group 688"/>
          <p:cNvGrpSpPr/>
          <p:nvPr/>
        </p:nvGrpSpPr>
        <p:grpSpPr>
          <a:xfrm rot="21600000">
            <a:off x="5502999" y="4089210"/>
            <a:ext cx="22178" cy="82412"/>
            <a:chOff x="0" y="0"/>
            <a:chExt cx="22178" cy="82412"/>
          </a:xfrm>
        </p:grpSpPr>
        <p:sp>
          <p:nvSpPr>
            <p:cNvPr id="3836" name="path"/>
            <p:cNvSpPr/>
            <p:nvPr/>
          </p:nvSpPr>
          <p:spPr>
            <a:xfrm>
              <a:off x="1330" y="61809"/>
              <a:ext cx="19517" cy="19287"/>
            </a:xfrm>
            <a:custGeom>
              <a:avLst/>
              <a:gdLst/>
              <a:ahLst/>
              <a:cxnLst/>
              <a:rect l="0" t="0" r="0" b="0"/>
              <a:pathLst>
                <a:path w="30" h="30">
                  <a:moveTo>
                    <a:pt x="0" y="15"/>
                  </a:moveTo>
                  <a:cubicBezTo>
                    <a:pt x="0" y="6"/>
                    <a:pt x="6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ubicBezTo>
                    <a:pt x="6" y="30"/>
                    <a:pt x="0" y="23"/>
                    <a:pt x="0" y="1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37" name="path"/>
            <p:cNvSpPr/>
            <p:nvPr/>
          </p:nvSpPr>
          <p:spPr>
            <a:xfrm>
              <a:off x="0" y="60494"/>
              <a:ext cx="22178" cy="21918"/>
            </a:xfrm>
            <a:custGeom>
              <a:avLst/>
              <a:gdLst/>
              <a:ahLst/>
              <a:cxnLst/>
              <a:rect l="0" t="0" r="0" b="0"/>
              <a:pathLst>
                <a:path w="34" h="34">
                  <a:moveTo>
                    <a:pt x="2" y="17"/>
                  </a:moveTo>
                  <a:cubicBezTo>
                    <a:pt x="2" y="8"/>
                    <a:pt x="8" y="2"/>
                    <a:pt x="17" y="2"/>
                  </a:cubicBezTo>
                  <a:cubicBezTo>
                    <a:pt x="25" y="2"/>
                    <a:pt x="32" y="8"/>
                    <a:pt x="32" y="17"/>
                  </a:cubicBezTo>
                  <a:cubicBezTo>
                    <a:pt x="32" y="25"/>
                    <a:pt x="25" y="32"/>
                    <a:pt x="17" y="32"/>
                  </a:cubicBezTo>
                  <a:cubicBezTo>
                    <a:pt x="8" y="32"/>
                    <a:pt x="2" y="25"/>
                    <a:pt x="2" y="17"/>
                  </a:cubicBezTo>
                </a:path>
              </a:pathLst>
            </a:custGeom>
            <a:noFill/>
            <a:ln w="264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38" name="path"/>
            <p:cNvSpPr/>
            <p:nvPr/>
          </p:nvSpPr>
          <p:spPr>
            <a:xfrm>
              <a:off x="1330" y="1315"/>
              <a:ext cx="19517" cy="18849"/>
            </a:xfrm>
            <a:custGeom>
              <a:avLst/>
              <a:gdLst/>
              <a:ahLst/>
              <a:cxnLst/>
              <a:rect l="0" t="0" r="0" b="0"/>
              <a:pathLst>
                <a:path w="30" h="29">
                  <a:moveTo>
                    <a:pt x="0" y="14"/>
                  </a:moveTo>
                  <a:lnTo>
                    <a:pt x="15" y="0"/>
                  </a:lnTo>
                  <a:lnTo>
                    <a:pt x="30" y="14"/>
                  </a:lnTo>
                  <a:lnTo>
                    <a:pt x="15" y="29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39" name="path"/>
            <p:cNvSpPr/>
            <p:nvPr/>
          </p:nvSpPr>
          <p:spPr>
            <a:xfrm>
              <a:off x="0" y="0"/>
              <a:ext cx="22178" cy="21479"/>
            </a:xfrm>
            <a:custGeom>
              <a:avLst/>
              <a:gdLst/>
              <a:ahLst/>
              <a:cxnLst/>
              <a:rect l="0" t="0" r="0" b="0"/>
              <a:pathLst>
                <a:path w="34" h="33">
                  <a:moveTo>
                    <a:pt x="2" y="16"/>
                  </a:moveTo>
                  <a:lnTo>
                    <a:pt x="17" y="2"/>
                  </a:lnTo>
                  <a:lnTo>
                    <a:pt x="32" y="16"/>
                  </a:lnTo>
                  <a:lnTo>
                    <a:pt x="17" y="31"/>
                  </a:lnTo>
                  <a:lnTo>
                    <a:pt x="2" y="16"/>
                  </a:lnTo>
                  <a:close/>
                </a:path>
              </a:pathLst>
            </a:custGeom>
            <a:noFill/>
            <a:ln w="2645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840" name="path"/>
          <p:cNvSpPr/>
          <p:nvPr/>
        </p:nvSpPr>
        <p:spPr>
          <a:xfrm>
            <a:off x="6069638" y="4565508"/>
            <a:ext cx="591760" cy="2755"/>
          </a:xfrm>
          <a:custGeom>
            <a:avLst/>
            <a:gdLst/>
            <a:ahLst/>
            <a:cxnLst/>
            <a:rect l="0" t="0" r="0" b="0"/>
            <a:pathLst>
              <a:path w="931" h="4">
                <a:moveTo>
                  <a:pt x="0" y="2"/>
                </a:moveTo>
                <a:lnTo>
                  <a:pt x="931" y="2"/>
                </a:lnTo>
              </a:path>
            </a:pathLst>
          </a:custGeom>
          <a:noFill/>
          <a:ln w="275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41" name="textbox 3841"/>
          <p:cNvSpPr/>
          <p:nvPr/>
        </p:nvSpPr>
        <p:spPr>
          <a:xfrm>
            <a:off x="7148330" y="5144340"/>
            <a:ext cx="73025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3842" name="textbox 3842"/>
          <p:cNvSpPr/>
          <p:nvPr/>
        </p:nvSpPr>
        <p:spPr>
          <a:xfrm>
            <a:off x="7148330" y="5337112"/>
            <a:ext cx="73025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300" dirty="0"/>
          </a:p>
        </p:txBody>
      </p:sp>
      <p:sp>
        <p:nvSpPr>
          <p:cNvPr id="3843" name="textbox 3843"/>
          <p:cNvSpPr/>
          <p:nvPr/>
        </p:nvSpPr>
        <p:spPr>
          <a:xfrm>
            <a:off x="6064689" y="4683801"/>
            <a:ext cx="93980" cy="463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65"/>
              </a:lnSpc>
            </a:pPr>
            <a:r>
              <a:rPr sz="1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</a:t>
            </a:r>
            <a:r>
              <a:rPr sz="1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100" dirty="0"/>
          </a:p>
        </p:txBody>
      </p:sp>
      <p:sp>
        <p:nvSpPr>
          <p:cNvPr id="3844" name="textbox 3844"/>
          <p:cNvSpPr/>
          <p:nvPr/>
        </p:nvSpPr>
        <p:spPr>
          <a:xfrm>
            <a:off x="7151857" y="4759246"/>
            <a:ext cx="69850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300" dirty="0"/>
          </a:p>
        </p:txBody>
      </p:sp>
      <p:sp>
        <p:nvSpPr>
          <p:cNvPr id="3845" name="textbox 3845"/>
          <p:cNvSpPr/>
          <p:nvPr/>
        </p:nvSpPr>
        <p:spPr>
          <a:xfrm>
            <a:off x="7569244" y="4759246"/>
            <a:ext cx="69850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300" dirty="0"/>
          </a:p>
        </p:txBody>
      </p:sp>
      <p:sp>
        <p:nvSpPr>
          <p:cNvPr id="3846" name="textbox 3846"/>
          <p:cNvSpPr/>
          <p:nvPr/>
        </p:nvSpPr>
        <p:spPr>
          <a:xfrm>
            <a:off x="7569244" y="5144340"/>
            <a:ext cx="69850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300" dirty="0"/>
          </a:p>
        </p:txBody>
      </p:sp>
      <p:sp>
        <p:nvSpPr>
          <p:cNvPr id="3847" name="rect"/>
          <p:cNvSpPr/>
          <p:nvPr/>
        </p:nvSpPr>
        <p:spPr>
          <a:xfrm>
            <a:off x="6286834" y="4831629"/>
            <a:ext cx="20627" cy="4292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48" name="textbox 3848"/>
          <p:cNvSpPr/>
          <p:nvPr/>
        </p:nvSpPr>
        <p:spPr>
          <a:xfrm>
            <a:off x="6258140" y="4793291"/>
            <a:ext cx="62230" cy="673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40000"/>
              </a:lnSpc>
            </a:pPr>
            <a:endParaRPr lang="en-US" altLang="en-US" sz="100" dirty="0"/>
          </a:p>
          <a:p>
            <a:pPr marL="24130" algn="l" rtl="0" eaLnBrk="0">
              <a:lnSpc>
                <a:spcPct val="81000"/>
              </a:lnSpc>
              <a:tabLst>
                <a:tab pos="48260" algn="l"/>
              </a:tabLst>
            </a:pP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b="1" spc="-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200" dirty="0"/>
          </a:p>
        </p:txBody>
      </p:sp>
      <p:pic>
        <p:nvPicPr>
          <p:cNvPr id="3849" name="picture 3849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 rot="21600000">
            <a:off x="6270840" y="4805991"/>
            <a:ext cx="36509" cy="35490"/>
          </a:xfrm>
          <a:prstGeom prst="rect">
            <a:avLst/>
          </a:prstGeom>
        </p:spPr>
      </p:pic>
      <p:sp>
        <p:nvSpPr>
          <p:cNvPr id="3850" name="textbox 3850"/>
          <p:cNvSpPr/>
          <p:nvPr/>
        </p:nvSpPr>
        <p:spPr>
          <a:xfrm>
            <a:off x="6386378" y="4805713"/>
            <a:ext cx="62230" cy="673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40000"/>
              </a:lnSpc>
            </a:pPr>
            <a:endParaRPr lang="en-US" altLang="en-US" sz="100" dirty="0"/>
          </a:p>
          <a:p>
            <a:pPr marL="24130" algn="l" rtl="0" eaLnBrk="0">
              <a:lnSpc>
                <a:spcPct val="81000"/>
              </a:lnSpc>
              <a:tabLst>
                <a:tab pos="48260" algn="l"/>
              </a:tabLst>
            </a:pP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b="1" spc="-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200" dirty="0"/>
          </a:p>
        </p:txBody>
      </p:sp>
      <p:pic>
        <p:nvPicPr>
          <p:cNvPr id="3851" name="picture 3851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 rot="21600000">
            <a:off x="6399078" y="4818413"/>
            <a:ext cx="36509" cy="35490"/>
          </a:xfrm>
          <a:prstGeom prst="rect">
            <a:avLst/>
          </a:prstGeom>
        </p:spPr>
      </p:pic>
      <p:sp>
        <p:nvSpPr>
          <p:cNvPr id="3852" name="textbox 3852"/>
          <p:cNvSpPr/>
          <p:nvPr/>
        </p:nvSpPr>
        <p:spPr>
          <a:xfrm>
            <a:off x="6494309" y="4805048"/>
            <a:ext cx="62230" cy="673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42000"/>
              </a:lnSpc>
            </a:pPr>
            <a:endParaRPr lang="en-US" altLang="en-US" sz="100" dirty="0"/>
          </a:p>
          <a:p>
            <a:pPr marL="24765" algn="l" rtl="0" eaLnBrk="0">
              <a:lnSpc>
                <a:spcPct val="80000"/>
              </a:lnSpc>
              <a:spcBef>
                <a:spcPts val="0"/>
              </a:spcBef>
              <a:tabLst>
                <a:tab pos="48260" algn="l"/>
              </a:tabLst>
            </a:pP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b="1" spc="-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200" dirty="0"/>
          </a:p>
        </p:txBody>
      </p:sp>
      <p:pic>
        <p:nvPicPr>
          <p:cNvPr id="3853" name="picture 3853"/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21600000">
            <a:off x="6507009" y="4817748"/>
            <a:ext cx="36508" cy="35490"/>
          </a:xfrm>
          <a:prstGeom prst="rect">
            <a:avLst/>
          </a:prstGeom>
        </p:spPr>
      </p:pic>
      <p:grpSp>
        <p:nvGrpSpPr>
          <p:cNvPr id="690" name="group 690"/>
          <p:cNvGrpSpPr/>
          <p:nvPr/>
        </p:nvGrpSpPr>
        <p:grpSpPr>
          <a:xfrm rot="21600000">
            <a:off x="6313966" y="4669797"/>
            <a:ext cx="22361" cy="56784"/>
            <a:chOff x="0" y="0"/>
            <a:chExt cx="22361" cy="56784"/>
          </a:xfrm>
        </p:grpSpPr>
        <p:sp>
          <p:nvSpPr>
            <p:cNvPr id="3854" name="path"/>
            <p:cNvSpPr/>
            <p:nvPr/>
          </p:nvSpPr>
          <p:spPr>
            <a:xfrm>
              <a:off x="684" y="665"/>
              <a:ext cx="20992" cy="20407"/>
            </a:xfrm>
            <a:custGeom>
              <a:avLst/>
              <a:gdLst/>
              <a:ahLst/>
              <a:cxnLst/>
              <a:rect l="0" t="0" r="0" b="0"/>
              <a:pathLst>
                <a:path w="33" h="32">
                  <a:moveTo>
                    <a:pt x="0" y="16"/>
                  </a:move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cubicBezTo>
                    <a:pt x="33" y="24"/>
                    <a:pt x="25" y="32"/>
                    <a:pt x="16" y="32"/>
                  </a:cubicBezTo>
                  <a:cubicBezTo>
                    <a:pt x="7" y="32"/>
                    <a:pt x="0" y="24"/>
                    <a:pt x="0" y="16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55" name="path"/>
            <p:cNvSpPr/>
            <p:nvPr/>
          </p:nvSpPr>
          <p:spPr>
            <a:xfrm>
              <a:off x="0" y="0"/>
              <a:ext cx="22361" cy="21737"/>
            </a:xfrm>
            <a:custGeom>
              <a:avLst/>
              <a:gdLst/>
              <a:ahLst/>
              <a:cxnLst/>
              <a:rect l="0" t="0" r="0" b="0"/>
              <a:pathLst>
                <a:path w="35" h="34">
                  <a:moveTo>
                    <a:pt x="1" y="17"/>
                  </a:moveTo>
                  <a:cubicBezTo>
                    <a:pt x="1" y="8"/>
                    <a:pt x="8" y="1"/>
                    <a:pt x="17" y="1"/>
                  </a:cubicBezTo>
                  <a:cubicBezTo>
                    <a:pt x="26" y="1"/>
                    <a:pt x="34" y="8"/>
                    <a:pt x="34" y="17"/>
                  </a:cubicBezTo>
                  <a:cubicBezTo>
                    <a:pt x="34" y="25"/>
                    <a:pt x="26" y="33"/>
                    <a:pt x="17" y="33"/>
                  </a:cubicBezTo>
                  <a:cubicBezTo>
                    <a:pt x="8" y="33"/>
                    <a:pt x="1" y="25"/>
                    <a:pt x="1" y="17"/>
                  </a:cubicBezTo>
                </a:path>
              </a:pathLst>
            </a:custGeom>
            <a:noFill/>
            <a:ln w="13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56" name="path"/>
            <p:cNvSpPr/>
            <p:nvPr/>
          </p:nvSpPr>
          <p:spPr>
            <a:xfrm>
              <a:off x="684" y="35712"/>
              <a:ext cx="20992" cy="20406"/>
            </a:xfrm>
            <a:custGeom>
              <a:avLst/>
              <a:gdLst/>
              <a:ahLst/>
              <a:cxnLst/>
              <a:rect l="0" t="0" r="0" b="0"/>
              <a:pathLst>
                <a:path w="33" h="32">
                  <a:moveTo>
                    <a:pt x="0" y="16"/>
                  </a:move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cubicBezTo>
                    <a:pt x="33" y="24"/>
                    <a:pt x="25" y="32"/>
                    <a:pt x="16" y="32"/>
                  </a:cubicBezTo>
                  <a:cubicBezTo>
                    <a:pt x="7" y="32"/>
                    <a:pt x="0" y="24"/>
                    <a:pt x="0" y="1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57" name="path"/>
            <p:cNvSpPr/>
            <p:nvPr/>
          </p:nvSpPr>
          <p:spPr>
            <a:xfrm>
              <a:off x="0" y="35046"/>
              <a:ext cx="22361" cy="21737"/>
            </a:xfrm>
            <a:custGeom>
              <a:avLst/>
              <a:gdLst/>
              <a:ahLst/>
              <a:cxnLst/>
              <a:rect l="0" t="0" r="0" b="0"/>
              <a:pathLst>
                <a:path w="35" h="34">
                  <a:moveTo>
                    <a:pt x="1" y="17"/>
                  </a:moveTo>
                  <a:cubicBezTo>
                    <a:pt x="1" y="8"/>
                    <a:pt x="8" y="1"/>
                    <a:pt x="17" y="1"/>
                  </a:cubicBezTo>
                  <a:cubicBezTo>
                    <a:pt x="26" y="1"/>
                    <a:pt x="34" y="8"/>
                    <a:pt x="34" y="17"/>
                  </a:cubicBezTo>
                  <a:cubicBezTo>
                    <a:pt x="34" y="25"/>
                    <a:pt x="26" y="33"/>
                    <a:pt x="17" y="33"/>
                  </a:cubicBezTo>
                  <a:cubicBezTo>
                    <a:pt x="8" y="33"/>
                    <a:pt x="1" y="25"/>
                    <a:pt x="1" y="17"/>
                  </a:cubicBezTo>
                </a:path>
              </a:pathLst>
            </a:custGeom>
            <a:noFill/>
            <a:ln w="13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92" name="group 692"/>
          <p:cNvGrpSpPr/>
          <p:nvPr/>
        </p:nvGrpSpPr>
        <p:grpSpPr>
          <a:xfrm rot="21600000">
            <a:off x="6423037" y="4669797"/>
            <a:ext cx="22133" cy="56784"/>
            <a:chOff x="0" y="0"/>
            <a:chExt cx="22133" cy="56784"/>
          </a:xfrm>
        </p:grpSpPr>
        <p:sp>
          <p:nvSpPr>
            <p:cNvPr id="3858" name="path"/>
            <p:cNvSpPr/>
            <p:nvPr/>
          </p:nvSpPr>
          <p:spPr>
            <a:xfrm>
              <a:off x="684" y="35712"/>
              <a:ext cx="20764" cy="20407"/>
            </a:xfrm>
            <a:custGeom>
              <a:avLst/>
              <a:gdLst/>
              <a:ahLst/>
              <a:cxnLst/>
              <a:rect l="0" t="0" r="0" b="0"/>
              <a:pathLst>
                <a:path w="32" h="32">
                  <a:moveTo>
                    <a:pt x="0" y="16"/>
                  </a:move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24"/>
                    <a:pt x="25" y="32"/>
                    <a:pt x="16" y="32"/>
                  </a:cubicBezTo>
                  <a:cubicBezTo>
                    <a:pt x="7" y="32"/>
                    <a:pt x="0" y="24"/>
                    <a:pt x="0" y="16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59" name="path"/>
            <p:cNvSpPr/>
            <p:nvPr/>
          </p:nvSpPr>
          <p:spPr>
            <a:xfrm>
              <a:off x="0" y="35046"/>
              <a:ext cx="22133" cy="21737"/>
            </a:xfrm>
            <a:custGeom>
              <a:avLst/>
              <a:gdLst/>
              <a:ahLst/>
              <a:cxnLst/>
              <a:rect l="0" t="0" r="0" b="0"/>
              <a:pathLst>
                <a:path w="34" h="34">
                  <a:moveTo>
                    <a:pt x="1" y="17"/>
                  </a:moveTo>
                  <a:cubicBezTo>
                    <a:pt x="1" y="8"/>
                    <a:pt x="8" y="1"/>
                    <a:pt x="17" y="1"/>
                  </a:cubicBezTo>
                  <a:cubicBezTo>
                    <a:pt x="26" y="1"/>
                    <a:pt x="33" y="8"/>
                    <a:pt x="33" y="17"/>
                  </a:cubicBezTo>
                  <a:cubicBezTo>
                    <a:pt x="33" y="25"/>
                    <a:pt x="26" y="33"/>
                    <a:pt x="17" y="33"/>
                  </a:cubicBezTo>
                  <a:cubicBezTo>
                    <a:pt x="8" y="33"/>
                    <a:pt x="1" y="25"/>
                    <a:pt x="1" y="17"/>
                  </a:cubicBezTo>
                </a:path>
              </a:pathLst>
            </a:custGeom>
            <a:noFill/>
            <a:ln w="13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60" name="path"/>
            <p:cNvSpPr/>
            <p:nvPr/>
          </p:nvSpPr>
          <p:spPr>
            <a:xfrm>
              <a:off x="684" y="665"/>
              <a:ext cx="20764" cy="20407"/>
            </a:xfrm>
            <a:custGeom>
              <a:avLst/>
              <a:gdLst/>
              <a:ahLst/>
              <a:cxnLst/>
              <a:rect l="0" t="0" r="0" b="0"/>
              <a:pathLst>
                <a:path w="32" h="32">
                  <a:moveTo>
                    <a:pt x="0" y="16"/>
                  </a:move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24"/>
                    <a:pt x="25" y="32"/>
                    <a:pt x="16" y="32"/>
                  </a:cubicBezTo>
                  <a:cubicBezTo>
                    <a:pt x="7" y="32"/>
                    <a:pt x="0" y="24"/>
                    <a:pt x="0" y="1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61" name="path"/>
            <p:cNvSpPr/>
            <p:nvPr/>
          </p:nvSpPr>
          <p:spPr>
            <a:xfrm>
              <a:off x="0" y="0"/>
              <a:ext cx="22133" cy="21737"/>
            </a:xfrm>
            <a:custGeom>
              <a:avLst/>
              <a:gdLst/>
              <a:ahLst/>
              <a:cxnLst/>
              <a:rect l="0" t="0" r="0" b="0"/>
              <a:pathLst>
                <a:path w="34" h="34">
                  <a:moveTo>
                    <a:pt x="1" y="17"/>
                  </a:moveTo>
                  <a:cubicBezTo>
                    <a:pt x="1" y="8"/>
                    <a:pt x="8" y="1"/>
                    <a:pt x="17" y="1"/>
                  </a:cubicBezTo>
                  <a:cubicBezTo>
                    <a:pt x="26" y="1"/>
                    <a:pt x="33" y="8"/>
                    <a:pt x="33" y="17"/>
                  </a:cubicBezTo>
                  <a:cubicBezTo>
                    <a:pt x="33" y="25"/>
                    <a:pt x="26" y="33"/>
                    <a:pt x="17" y="33"/>
                  </a:cubicBezTo>
                  <a:cubicBezTo>
                    <a:pt x="8" y="33"/>
                    <a:pt x="1" y="25"/>
                    <a:pt x="1" y="17"/>
                  </a:cubicBezTo>
                </a:path>
              </a:pathLst>
            </a:custGeom>
            <a:noFill/>
            <a:ln w="13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862" name="rect"/>
          <p:cNvSpPr/>
          <p:nvPr/>
        </p:nvSpPr>
        <p:spPr>
          <a:xfrm>
            <a:off x="7535524" y="4406165"/>
            <a:ext cx="427645" cy="2755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63" name="path"/>
          <p:cNvSpPr/>
          <p:nvPr/>
        </p:nvSpPr>
        <p:spPr>
          <a:xfrm>
            <a:off x="7106002" y="4406165"/>
            <a:ext cx="295726" cy="2755"/>
          </a:xfrm>
          <a:custGeom>
            <a:avLst/>
            <a:gdLst/>
            <a:ahLst/>
            <a:cxnLst/>
            <a:rect l="0" t="0" r="0" b="0"/>
            <a:pathLst>
              <a:path w="465" h="4">
                <a:moveTo>
                  <a:pt x="0" y="2"/>
                </a:moveTo>
                <a:lnTo>
                  <a:pt x="465" y="2"/>
                </a:lnTo>
              </a:path>
            </a:pathLst>
          </a:custGeom>
          <a:noFill/>
          <a:ln w="275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64" name="path"/>
          <p:cNvSpPr/>
          <p:nvPr/>
        </p:nvSpPr>
        <p:spPr>
          <a:xfrm>
            <a:off x="6779383" y="4406165"/>
            <a:ext cx="295726" cy="2755"/>
          </a:xfrm>
          <a:custGeom>
            <a:avLst/>
            <a:gdLst/>
            <a:ahLst/>
            <a:cxnLst/>
            <a:rect l="0" t="0" r="0" b="0"/>
            <a:pathLst>
              <a:path w="465" h="4">
                <a:moveTo>
                  <a:pt x="0" y="2"/>
                </a:moveTo>
                <a:lnTo>
                  <a:pt x="465" y="2"/>
                </a:lnTo>
              </a:path>
            </a:pathLst>
          </a:custGeom>
          <a:noFill/>
          <a:ln w="275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65" name="textbox 3865"/>
          <p:cNvSpPr/>
          <p:nvPr/>
        </p:nvSpPr>
        <p:spPr>
          <a:xfrm>
            <a:off x="4564922" y="4684866"/>
            <a:ext cx="48894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300" dirty="0"/>
          </a:p>
        </p:txBody>
      </p:sp>
      <p:sp>
        <p:nvSpPr>
          <p:cNvPr id="3866" name="textbox 3866"/>
          <p:cNvSpPr/>
          <p:nvPr/>
        </p:nvSpPr>
        <p:spPr>
          <a:xfrm>
            <a:off x="7590904" y="4951919"/>
            <a:ext cx="48259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300" dirty="0"/>
          </a:p>
        </p:txBody>
      </p:sp>
      <p:sp>
        <p:nvSpPr>
          <p:cNvPr id="3867" name="textbox 3867"/>
          <p:cNvSpPr/>
          <p:nvPr/>
        </p:nvSpPr>
        <p:spPr>
          <a:xfrm>
            <a:off x="7590904" y="5337112"/>
            <a:ext cx="48259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300" dirty="0"/>
          </a:p>
        </p:txBody>
      </p:sp>
      <p:sp>
        <p:nvSpPr>
          <p:cNvPr id="3868" name="textbox 3868"/>
          <p:cNvSpPr/>
          <p:nvPr/>
        </p:nvSpPr>
        <p:spPr>
          <a:xfrm>
            <a:off x="7173249" y="4952493"/>
            <a:ext cx="48259" cy="660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300" dirty="0"/>
          </a:p>
        </p:txBody>
      </p:sp>
      <p:sp>
        <p:nvSpPr>
          <p:cNvPr id="3869" name="rect"/>
          <p:cNvSpPr/>
          <p:nvPr/>
        </p:nvSpPr>
        <p:spPr>
          <a:xfrm>
            <a:off x="1900420" y="4993337"/>
            <a:ext cx="22653" cy="2266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70" name="textbox 3870"/>
          <p:cNvSpPr/>
          <p:nvPr/>
        </p:nvSpPr>
        <p:spPr>
          <a:xfrm>
            <a:off x="1600995" y="5196269"/>
            <a:ext cx="41909" cy="546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200" dirty="0"/>
          </a:p>
        </p:txBody>
      </p:sp>
      <p:sp>
        <p:nvSpPr>
          <p:cNvPr id="3871" name="rect"/>
          <p:cNvSpPr/>
          <p:nvPr/>
        </p:nvSpPr>
        <p:spPr>
          <a:xfrm>
            <a:off x="6457415" y="4767913"/>
            <a:ext cx="18987" cy="18482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72" name="textbox 3872"/>
          <p:cNvSpPr/>
          <p:nvPr/>
        </p:nvSpPr>
        <p:spPr>
          <a:xfrm>
            <a:off x="2159638" y="5296060"/>
            <a:ext cx="40640" cy="514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200" dirty="0"/>
          </a:p>
        </p:txBody>
      </p:sp>
      <p:sp>
        <p:nvSpPr>
          <p:cNvPr id="3873" name="textbox 3873"/>
          <p:cNvSpPr/>
          <p:nvPr/>
        </p:nvSpPr>
        <p:spPr>
          <a:xfrm>
            <a:off x="2159800" y="5103686"/>
            <a:ext cx="40005" cy="514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200" dirty="0"/>
          </a:p>
        </p:txBody>
      </p:sp>
      <p:sp>
        <p:nvSpPr>
          <p:cNvPr id="3874" name="textbox 3874"/>
          <p:cNvSpPr/>
          <p:nvPr/>
        </p:nvSpPr>
        <p:spPr>
          <a:xfrm>
            <a:off x="2160154" y="5199911"/>
            <a:ext cx="40005" cy="514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200" dirty="0"/>
          </a:p>
        </p:txBody>
      </p:sp>
      <p:sp>
        <p:nvSpPr>
          <p:cNvPr id="3875" name="textbox 3875"/>
          <p:cNvSpPr/>
          <p:nvPr/>
        </p:nvSpPr>
        <p:spPr>
          <a:xfrm>
            <a:off x="6204391" y="4931049"/>
            <a:ext cx="39369" cy="501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200" dirty="0"/>
          </a:p>
        </p:txBody>
      </p:sp>
      <p:sp>
        <p:nvSpPr>
          <p:cNvPr id="3876" name="textbox 3876"/>
          <p:cNvSpPr/>
          <p:nvPr/>
        </p:nvSpPr>
        <p:spPr>
          <a:xfrm>
            <a:off x="2161270" y="5007439"/>
            <a:ext cx="38734" cy="514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200" dirty="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77" name="table 3877"/>
          <p:cNvGraphicFramePr>
            <a:graphicFrameLocks noGrp="1"/>
          </p:cNvGraphicFramePr>
          <p:nvPr/>
        </p:nvGraphicFramePr>
        <p:xfrm>
          <a:off x="3670173" y="1297305"/>
          <a:ext cx="5104129" cy="4589145"/>
        </p:xfrm>
        <a:graphic>
          <a:graphicData uri="http://schemas.openxmlformats.org/drawingml/2006/table">
            <a:tbl>
              <a:tblPr/>
              <a:tblGrid>
                <a:gridCol w="5104129"/>
              </a:tblGrid>
              <a:tr h="45700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1000" dirty="0"/>
                    </a:p>
                    <a:p>
                      <a:pPr marL="9398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根据体积峰值确定代表性系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统。</a:t>
                      </a:r>
                      <a:endParaRPr lang="en-US" altLang="en-US" sz="1400" dirty="0"/>
                    </a:p>
                    <a:p>
                      <a:pPr marL="273050" algn="l" rtl="0" eaLnBrk="0">
                        <a:lnSpc>
                          <a:spcPct val="87000"/>
                        </a:lnSpc>
                        <a:spcBef>
                          <a:spcPts val="10"/>
                        </a:spcBef>
                      </a:pPr>
                      <a:r>
                        <a:rPr sz="16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每个市场群组的低价位和高性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能范围</a:t>
                      </a:r>
                      <a:endParaRPr lang="en-US" altLang="en-US" sz="1400" dirty="0"/>
                    </a:p>
                    <a:p>
                      <a:pPr marL="273050" algn="l" rtl="0" eaLnBrk="0">
                        <a:lnSpc>
                          <a:spcPct val="87000"/>
                        </a:lnSpc>
                        <a:spcBef>
                          <a:spcPts val="20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每个区域有一组全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球代表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878" name="path"/>
          <p:cNvSpPr/>
          <p:nvPr/>
        </p:nvSpPr>
        <p:spPr>
          <a:xfrm>
            <a:off x="220218" y="1306830"/>
            <a:ext cx="3438144" cy="4570476"/>
          </a:xfrm>
          <a:custGeom>
            <a:avLst/>
            <a:gdLst/>
            <a:ahLst/>
            <a:cxnLst/>
            <a:rect l="0" t="0" r="0" b="0"/>
            <a:pathLst>
              <a:path w="5414" h="7197">
                <a:moveTo>
                  <a:pt x="0" y="0"/>
                </a:moveTo>
                <a:lnTo>
                  <a:pt x="4746" y="0"/>
                </a:lnTo>
                <a:lnTo>
                  <a:pt x="5414" y="3598"/>
                </a:lnTo>
                <a:lnTo>
                  <a:pt x="4746" y="7197"/>
                </a:lnTo>
                <a:lnTo>
                  <a:pt x="0" y="719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879" name="table 3879"/>
          <p:cNvGraphicFramePr>
            <a:graphicFrameLocks noGrp="1"/>
          </p:cNvGraphicFramePr>
          <p:nvPr/>
        </p:nvGraphicFramePr>
        <p:xfrm>
          <a:off x="210693" y="1297305"/>
          <a:ext cx="3023235" cy="4589145"/>
        </p:xfrm>
        <a:graphic>
          <a:graphicData uri="http://schemas.openxmlformats.org/drawingml/2006/table">
            <a:tbl>
              <a:tblPr/>
              <a:tblGrid>
                <a:gridCol w="3023235"/>
              </a:tblGrid>
              <a:tr h="45700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880" name="table 3880"/>
          <p:cNvGraphicFramePr>
            <a:graphicFrameLocks noGrp="1"/>
          </p:cNvGraphicFramePr>
          <p:nvPr/>
        </p:nvGraphicFramePr>
        <p:xfrm>
          <a:off x="3742058" y="2812270"/>
          <a:ext cx="4946014" cy="2754630"/>
        </p:xfrm>
        <a:graphic>
          <a:graphicData uri="http://schemas.openxmlformats.org/drawingml/2006/table">
            <a:tbl>
              <a:tblPr/>
              <a:tblGrid>
                <a:gridCol w="200660"/>
                <a:gridCol w="4641850"/>
                <a:gridCol w="103504"/>
              </a:tblGrid>
              <a:tr h="1631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200" dirty="0"/>
                    </a:p>
                    <a:p>
                      <a:pPr marL="7683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7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Chin</a:t>
                      </a:r>
                      <a:r>
                        <a:rPr sz="7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7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6170"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00" dirty="0"/>
                    </a:p>
                    <a:p>
                      <a:pPr marL="176530" algn="l" rtl="0" eaLnBrk="0">
                        <a:lnSpc>
                          <a:spcPct val="93000"/>
                        </a:lnSpc>
                        <a:spcBef>
                          <a:spcPts val="0"/>
                        </a:spcBef>
                      </a:pPr>
                      <a:r>
                        <a:rPr sz="7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Europ</a:t>
                      </a:r>
                      <a:r>
                        <a:rPr sz="7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265">
                <a:tc vMerge="1" gridSpan="2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pic>
        <p:nvPicPr>
          <p:cNvPr id="3881" name="picture 388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351680" y="2832172"/>
            <a:ext cx="123313" cy="122187"/>
          </a:xfrm>
          <a:prstGeom prst="rect">
            <a:avLst/>
          </a:prstGeom>
        </p:spPr>
      </p:pic>
      <p:sp>
        <p:nvSpPr>
          <p:cNvPr id="3882" name="path"/>
          <p:cNvSpPr/>
          <p:nvPr/>
        </p:nvSpPr>
        <p:spPr>
          <a:xfrm>
            <a:off x="3840188" y="2975620"/>
            <a:ext cx="11289" cy="2517415"/>
          </a:xfrm>
          <a:custGeom>
            <a:avLst/>
            <a:gdLst/>
            <a:ahLst/>
            <a:cxnLst/>
            <a:rect l="0" t="0" r="0" b="0"/>
            <a:pathLst>
              <a:path w="17" h="3964">
                <a:moveTo>
                  <a:pt x="8" y="0"/>
                </a:moveTo>
                <a:lnTo>
                  <a:pt x="8" y="3964"/>
                </a:lnTo>
                <a:close/>
              </a:path>
            </a:pathLst>
          </a:custGeom>
          <a:noFill/>
          <a:ln w="11277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883" name="picture 388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747703" y="3011554"/>
            <a:ext cx="4739763" cy="2549939"/>
          </a:xfrm>
          <a:prstGeom prst="rect">
            <a:avLst/>
          </a:prstGeom>
        </p:spPr>
      </p:pic>
      <p:sp>
        <p:nvSpPr>
          <p:cNvPr id="3884" name="textbox 3884"/>
          <p:cNvSpPr/>
          <p:nvPr/>
        </p:nvSpPr>
        <p:spPr>
          <a:xfrm>
            <a:off x="273117" y="1738370"/>
            <a:ext cx="2961639" cy="280542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1700" spc="-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-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选择常用的代表性系统，  </a:t>
            </a:r>
            <a:r>
              <a:rPr sz="1400" spc="-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如：</a:t>
            </a:r>
            <a:endParaRPr lang="en-US" altLang="en-US" sz="1400" dirty="0"/>
          </a:p>
          <a:p>
            <a:pPr marL="456565" indent="-264795" algn="l" rtl="0" eaLnBrk="0">
              <a:lnSpc>
                <a:spcPct val="91000"/>
              </a:lnSpc>
              <a:spcBef>
                <a:spcPts val="220"/>
              </a:spcBef>
            </a:pPr>
            <a:r>
              <a:rPr sz="16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物理系统在准确的性能参数值</a:t>
            </a: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(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速度</a:t>
            </a:r>
            <a:r>
              <a:rPr sz="1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=2.0</a:t>
            </a:r>
            <a:r>
              <a:rPr sz="14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米</a:t>
            </a:r>
            <a:r>
              <a:rPr sz="1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14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秒)下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464820" indent="-273050" algn="l" rtl="0" eaLnBrk="0">
              <a:lnSpc>
                <a:spcPct val="90000"/>
              </a:lnSpc>
              <a:spcBef>
                <a:spcPts val="320"/>
              </a:spcBef>
            </a:pPr>
            <a:r>
              <a:rPr sz="16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小参数值变化范围内的虚拟系</a:t>
            </a: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统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速度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=1.8 .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.. 2.2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米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秒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400" dirty="0"/>
          </a:p>
          <a:p>
            <a:pPr marL="12700" algn="l" rtl="0" eaLnBrk="0">
              <a:lnSpc>
                <a:spcPct val="84000"/>
              </a:lnSpc>
              <a:spcBef>
                <a:spcPts val="390"/>
              </a:spcBef>
            </a:pPr>
            <a:r>
              <a:rPr sz="17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甄选标准。确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保</a:t>
            </a:r>
            <a:endParaRPr lang="en-US" altLang="en-US" sz="1400" dirty="0"/>
          </a:p>
          <a:p>
            <a:pPr marL="191770" algn="l" rtl="0" eaLnBrk="0">
              <a:lnSpc>
                <a:spcPct val="87000"/>
              </a:lnSpc>
              <a:spcBef>
                <a:spcPts val="230"/>
              </a:spcBef>
            </a:pPr>
            <a:r>
              <a:rPr sz="16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关注关键性能参</a:t>
            </a: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</a:t>
            </a:r>
            <a:endParaRPr lang="en-US" altLang="en-US" sz="1400" dirty="0"/>
          </a:p>
          <a:p>
            <a:pPr marL="191770" algn="l" rtl="0" eaLnBrk="0">
              <a:lnSpc>
                <a:spcPct val="85000"/>
              </a:lnSpc>
              <a:spcBef>
                <a:spcPts val="265"/>
              </a:spcBef>
            </a:pPr>
            <a:r>
              <a:rPr sz="16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足够的容量覆盖率(</a:t>
            </a:r>
            <a:r>
              <a:rPr sz="14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&gt;60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%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400" dirty="0"/>
          </a:p>
          <a:p>
            <a:pPr marL="457200" indent="-265430" algn="l" rtl="0" eaLnBrk="0">
              <a:lnSpc>
                <a:spcPct val="91000"/>
              </a:lnSpc>
              <a:spcBef>
                <a:spcPts val="290"/>
              </a:spcBef>
            </a:pPr>
            <a:r>
              <a:rPr sz="16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全市场范围覆盖(高性能和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低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 </a:t>
            </a:r>
            <a:r>
              <a:rPr sz="1400" spc="2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能)</a:t>
            </a:r>
            <a:r>
              <a:rPr sz="1400" spc="2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455295" indent="-263525" algn="l" rtl="0" eaLnBrk="0">
              <a:lnSpc>
                <a:spcPct val="93000"/>
              </a:lnSpc>
              <a:spcBef>
                <a:spcPts val="315"/>
              </a:spcBef>
            </a:pPr>
            <a:r>
              <a:rPr sz="16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全球代表对所有区域相同</a:t>
            </a: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地方 </a:t>
            </a:r>
            <a:r>
              <a:rPr sz="14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代表对所有区域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相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同。</a:t>
            </a:r>
            <a:endParaRPr lang="en-US" altLang="en-US" sz="1400" dirty="0"/>
          </a:p>
        </p:txBody>
      </p:sp>
      <p:sp>
        <p:nvSpPr>
          <p:cNvPr id="3885" name="path"/>
          <p:cNvSpPr/>
          <p:nvPr/>
        </p:nvSpPr>
        <p:spPr>
          <a:xfrm>
            <a:off x="3788952" y="3309253"/>
            <a:ext cx="2287382" cy="2174250"/>
          </a:xfrm>
          <a:custGeom>
            <a:avLst/>
            <a:gdLst/>
            <a:ahLst/>
            <a:cxnLst/>
            <a:rect l="0" t="0" r="0" b="0"/>
            <a:pathLst>
              <a:path w="3602" h="3424">
                <a:moveTo>
                  <a:pt x="3593" y="3424"/>
                </a:moveTo>
                <a:lnTo>
                  <a:pt x="3593" y="0"/>
                </a:lnTo>
                <a:moveTo>
                  <a:pt x="8" y="0"/>
                </a:moveTo>
                <a:lnTo>
                  <a:pt x="8" y="3424"/>
                </a:lnTo>
                <a:close/>
              </a:path>
            </a:pathLst>
          </a:custGeom>
          <a:noFill/>
          <a:ln w="11277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86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887" name="picture 38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869522" y="3917745"/>
            <a:ext cx="2160334" cy="1394037"/>
          </a:xfrm>
          <a:prstGeom prst="rect">
            <a:avLst/>
          </a:prstGeom>
        </p:spPr>
      </p:pic>
      <p:sp>
        <p:nvSpPr>
          <p:cNvPr id="3888" name="textbox 3888"/>
          <p:cNvSpPr/>
          <p:nvPr/>
        </p:nvSpPr>
        <p:spPr>
          <a:xfrm>
            <a:off x="463415" y="255327"/>
            <a:ext cx="4557395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195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代表性系统用于跟踪和创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建</a:t>
            </a:r>
            <a:endParaRPr lang="en-US" altLang="en-US" sz="1800" dirty="0"/>
          </a:p>
          <a:p>
            <a:pPr marL="13335" algn="l" rtl="0" eaLnBrk="0">
              <a:lnSpc>
                <a:spcPts val="2200"/>
              </a:lnSpc>
              <a:spcBef>
                <a:spcPts val="85"/>
              </a:spcBef>
            </a:pP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如果可以进行审查，成本和价格的透明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；</a:t>
            </a:r>
            <a:endParaRPr lang="en-US" altLang="en-US" sz="1800" dirty="0"/>
          </a:p>
        </p:txBody>
      </p:sp>
      <p:sp>
        <p:nvSpPr>
          <p:cNvPr id="3889" name="path"/>
          <p:cNvSpPr/>
          <p:nvPr/>
        </p:nvSpPr>
        <p:spPr>
          <a:xfrm>
            <a:off x="3224816" y="1305092"/>
            <a:ext cx="442909" cy="4573952"/>
          </a:xfrm>
          <a:custGeom>
            <a:avLst/>
            <a:gdLst/>
            <a:ahLst/>
            <a:cxnLst/>
            <a:rect l="0" t="0" r="0" b="0"/>
            <a:pathLst>
              <a:path w="697" h="7203">
                <a:moveTo>
                  <a:pt x="14" y="2"/>
                </a:moveTo>
                <a:lnTo>
                  <a:pt x="682" y="3601"/>
                </a:lnTo>
                <a:lnTo>
                  <a:pt x="14" y="7200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90" name="textbox 3890"/>
          <p:cNvSpPr/>
          <p:nvPr/>
        </p:nvSpPr>
        <p:spPr>
          <a:xfrm>
            <a:off x="3678935" y="1306068"/>
            <a:ext cx="5085715" cy="387350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6000"/>
              </a:lnSpc>
            </a:pPr>
            <a:endParaRPr lang="en-US" altLang="en-US" sz="600" dirty="0"/>
          </a:p>
          <a:p>
            <a:pPr marL="79375" algn="l" rtl="0" eaLnBrk="0">
              <a:lnSpc>
                <a:spcPct val="97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。确定的产品代表</a:t>
            </a:r>
            <a:endParaRPr lang="en-US" altLang="en-US" sz="1400" dirty="0"/>
          </a:p>
        </p:txBody>
      </p:sp>
      <p:sp>
        <p:nvSpPr>
          <p:cNvPr id="3891" name="textbox 3891"/>
          <p:cNvSpPr/>
          <p:nvPr/>
        </p:nvSpPr>
        <p:spPr>
          <a:xfrm>
            <a:off x="219456" y="1306068"/>
            <a:ext cx="3080385" cy="38862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600" dirty="0"/>
          </a:p>
          <a:p>
            <a:pPr marL="78740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办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endParaRPr lang="en-US" altLang="en-US" sz="1400" dirty="0"/>
          </a:p>
        </p:txBody>
      </p:sp>
      <p:graphicFrame>
        <p:nvGraphicFramePr>
          <p:cNvPr id="3892" name="table 3892"/>
          <p:cNvGraphicFramePr>
            <a:graphicFrameLocks noGrp="1"/>
          </p:cNvGraphicFramePr>
          <p:nvPr/>
        </p:nvGraphicFramePr>
        <p:xfrm>
          <a:off x="4235313" y="4484740"/>
          <a:ext cx="1125220" cy="585470"/>
        </p:xfrm>
        <a:graphic>
          <a:graphicData uri="http://schemas.openxmlformats.org/drawingml/2006/table">
            <a:tbl>
              <a:tblPr/>
              <a:tblGrid>
                <a:gridCol w="1125220"/>
              </a:tblGrid>
              <a:tr h="5759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168910" algn="l" rtl="0" eaLnBrk="0">
                        <a:lnSpc>
                          <a:spcPct val="88000"/>
                        </a:lnSpc>
                      </a:pPr>
                      <a:r>
                        <a:rPr sz="7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893" name="path"/>
          <p:cNvSpPr/>
          <p:nvPr/>
        </p:nvSpPr>
        <p:spPr>
          <a:xfrm>
            <a:off x="8434927" y="3309253"/>
            <a:ext cx="11289" cy="2174250"/>
          </a:xfrm>
          <a:custGeom>
            <a:avLst/>
            <a:gdLst/>
            <a:ahLst/>
            <a:cxnLst/>
            <a:rect l="0" t="0" r="0" b="0"/>
            <a:pathLst>
              <a:path w="17" h="3424">
                <a:moveTo>
                  <a:pt x="8" y="3424"/>
                </a:moveTo>
                <a:lnTo>
                  <a:pt x="8" y="0"/>
                </a:lnTo>
              </a:path>
            </a:pathLst>
          </a:custGeom>
          <a:noFill/>
          <a:ln w="11277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94" name="path"/>
          <p:cNvSpPr/>
          <p:nvPr/>
        </p:nvSpPr>
        <p:spPr>
          <a:xfrm>
            <a:off x="6097177" y="3309253"/>
            <a:ext cx="11289" cy="2174250"/>
          </a:xfrm>
          <a:custGeom>
            <a:avLst/>
            <a:gdLst/>
            <a:ahLst/>
            <a:cxnLst/>
            <a:rect l="0" t="0" r="0" b="0"/>
            <a:pathLst>
              <a:path w="17" h="3424">
                <a:moveTo>
                  <a:pt x="8" y="0"/>
                </a:moveTo>
                <a:lnTo>
                  <a:pt x="8" y="3424"/>
                </a:lnTo>
                <a:close/>
              </a:path>
            </a:pathLst>
          </a:custGeom>
          <a:noFill/>
          <a:ln w="11277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895" name="table 3895"/>
          <p:cNvGraphicFramePr>
            <a:graphicFrameLocks noGrp="1"/>
          </p:cNvGraphicFramePr>
          <p:nvPr/>
        </p:nvGraphicFramePr>
        <p:xfrm>
          <a:off x="6099782" y="3303620"/>
          <a:ext cx="2342514" cy="186054"/>
        </p:xfrm>
        <a:graphic>
          <a:graphicData uri="http://schemas.openxmlformats.org/drawingml/2006/table">
            <a:tbl>
              <a:tblPr/>
              <a:tblGrid>
                <a:gridCol w="2342514"/>
              </a:tblGrid>
              <a:tr h="1797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300" dirty="0"/>
                    </a:p>
                    <a:p>
                      <a:pPr marL="50165" algn="l" rtl="0" eaLnBrk="0">
                        <a:lnSpc>
                          <a:spcPct val="86000"/>
                        </a:lnSpc>
                      </a:pP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Representative</a:t>
                      </a:r>
                      <a:r>
                        <a:rPr sz="7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products</a:t>
                      </a:r>
                      <a:r>
                        <a:rPr sz="7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</a:t>
                      </a:r>
                      <a:r>
                        <a:rPr sz="7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7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896" name="table 3896"/>
          <p:cNvGraphicFramePr>
            <a:graphicFrameLocks noGrp="1"/>
          </p:cNvGraphicFramePr>
          <p:nvPr/>
        </p:nvGraphicFramePr>
        <p:xfrm>
          <a:off x="3791557" y="3303620"/>
          <a:ext cx="2280920" cy="186054"/>
        </p:xfrm>
        <a:graphic>
          <a:graphicData uri="http://schemas.openxmlformats.org/drawingml/2006/table">
            <a:tbl>
              <a:tblPr/>
              <a:tblGrid>
                <a:gridCol w="2280920"/>
              </a:tblGrid>
              <a:tr h="1797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400" dirty="0"/>
                    </a:p>
                    <a:p>
                      <a:pPr marL="50800" algn="l" rtl="0" eaLnBrk="0">
                        <a:lnSpc>
                          <a:spcPts val="850"/>
                        </a:lnSpc>
                      </a:pP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Estimated</a:t>
                      </a:r>
                      <a:r>
                        <a:rPr sz="7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7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7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</a:t>
                      </a:r>
                      <a:r>
                        <a:rPr sz="7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7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897" name="textbox 3897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3898" name="textbox 3898"/>
          <p:cNvSpPr/>
          <p:nvPr/>
        </p:nvSpPr>
        <p:spPr>
          <a:xfrm>
            <a:off x="6175124" y="4713716"/>
            <a:ext cx="2225039" cy="1371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66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75"/>
              </a:lnSpc>
            </a:pPr>
            <a:r>
              <a:rPr sz="6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6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3             6              12            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11               &gt;60%</a:t>
            </a:r>
            <a:endParaRPr lang="en-US" altLang="en-US" sz="600" dirty="0"/>
          </a:p>
        </p:txBody>
      </p:sp>
      <p:sp>
        <p:nvSpPr>
          <p:cNvPr id="3899" name="path"/>
          <p:cNvSpPr/>
          <p:nvPr/>
        </p:nvSpPr>
        <p:spPr>
          <a:xfrm>
            <a:off x="8107446" y="4726416"/>
            <a:ext cx="48414" cy="86930"/>
          </a:xfrm>
          <a:custGeom>
            <a:avLst/>
            <a:gdLst/>
            <a:ahLst/>
            <a:cxnLst/>
            <a:rect l="0" t="0" r="0" b="0"/>
            <a:pathLst>
              <a:path w="76" h="136">
                <a:moveTo>
                  <a:pt x="2" y="3"/>
                </a:moveTo>
                <a:lnTo>
                  <a:pt x="73" y="68"/>
                </a:lnTo>
                <a:lnTo>
                  <a:pt x="2" y="133"/>
                </a:lnTo>
              </a:path>
            </a:pathLst>
          </a:custGeom>
          <a:noFill/>
          <a:ln w="520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02" name="textbox 3902"/>
          <p:cNvSpPr/>
          <p:nvPr/>
        </p:nvSpPr>
        <p:spPr>
          <a:xfrm>
            <a:off x="7499400" y="3633364"/>
            <a:ext cx="421640" cy="4222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indent="1905" algn="l" rtl="0" eaLnBrk="0">
              <a:lnSpc>
                <a:spcPct val="112000"/>
              </a:lnSpc>
            </a:pP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Share</a:t>
            </a:r>
            <a:r>
              <a:rPr sz="600" spc="3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6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total</a:t>
            </a:r>
            <a:r>
              <a:rPr sz="600" spc="1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</a:t>
            </a:r>
            <a:r>
              <a:rPr sz="600" b="1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6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ume</a:t>
            </a:r>
            <a:r>
              <a:rPr sz="6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202</a:t>
            </a:r>
            <a:r>
              <a:rPr sz="600" b="1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600" dirty="0"/>
          </a:p>
          <a:p>
            <a:pPr marL="19685" algn="l" rtl="0" eaLnBrk="0">
              <a:lnSpc>
                <a:spcPct val="92000"/>
              </a:lnSpc>
              <a:spcBef>
                <a:spcPts val="45"/>
              </a:spcBef>
            </a:pP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600" spc="3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percent</a:t>
            </a:r>
            <a:endParaRPr lang="en-US" altLang="en-US" sz="600" dirty="0"/>
          </a:p>
        </p:txBody>
      </p:sp>
      <p:sp>
        <p:nvSpPr>
          <p:cNvPr id="3903" name="textbox 3903"/>
          <p:cNvSpPr/>
          <p:nvPr/>
        </p:nvSpPr>
        <p:spPr>
          <a:xfrm>
            <a:off x="6178684" y="4103325"/>
            <a:ext cx="1675129" cy="1358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70"/>
              </a:lnSpc>
            </a:pPr>
            <a:r>
              <a:rPr sz="6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6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1             6              15      </a:t>
            </a:r>
            <a:r>
              <a:rPr sz="6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</a:t>
            </a:r>
            <a:r>
              <a:rPr sz="1000" spc="0" baseline="8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31</a:t>
            </a:r>
            <a:endParaRPr lang="en-US" altLang="en-US" sz="650" dirty="0"/>
          </a:p>
        </p:txBody>
      </p:sp>
      <p:sp>
        <p:nvSpPr>
          <p:cNvPr id="3904" name="textbox 3904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3905" name="textbox 3905"/>
          <p:cNvSpPr/>
          <p:nvPr/>
        </p:nvSpPr>
        <p:spPr>
          <a:xfrm>
            <a:off x="3819614" y="3523172"/>
            <a:ext cx="483234" cy="3384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0000"/>
              </a:lnSpc>
            </a:pPr>
            <a:r>
              <a:rPr sz="700" spc="4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2020</a:t>
            </a:r>
            <a:r>
              <a:rPr sz="700" spc="2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7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units,</a:t>
            </a:r>
            <a:endParaRPr lang="en-US" altLang="en-US" sz="700" dirty="0"/>
          </a:p>
          <a:p>
            <a:pPr algn="l" rtl="0" eaLnBrk="0">
              <a:lnSpc>
                <a:spcPct val="108000"/>
              </a:lnSpc>
            </a:pPr>
            <a:endParaRPr lang="en-US" altLang="en-US" sz="800" dirty="0"/>
          </a:p>
          <a:p>
            <a:pPr marL="53340" algn="l" rtl="0" eaLnBrk="0">
              <a:lnSpc>
                <a:spcPct val="92000"/>
              </a:lnSpc>
              <a:spcBef>
                <a:spcPts val="0"/>
              </a:spcBef>
            </a:pPr>
            <a:r>
              <a:rPr sz="6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</a:t>
            </a: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600" dirty="0"/>
          </a:p>
        </p:txBody>
      </p:sp>
      <p:sp>
        <p:nvSpPr>
          <p:cNvPr id="3906" name="textbox 3906"/>
          <p:cNvSpPr/>
          <p:nvPr/>
        </p:nvSpPr>
        <p:spPr>
          <a:xfrm>
            <a:off x="6173995" y="4420797"/>
            <a:ext cx="1679575" cy="1244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6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6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2             8              15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18</a:t>
            </a:r>
            <a:endParaRPr lang="en-US" altLang="en-US" sz="600" dirty="0"/>
          </a:p>
        </p:txBody>
      </p:sp>
      <p:sp>
        <p:nvSpPr>
          <p:cNvPr id="3908" name="textbox 3908"/>
          <p:cNvSpPr/>
          <p:nvPr/>
        </p:nvSpPr>
        <p:spPr>
          <a:xfrm>
            <a:off x="4310346" y="3523172"/>
            <a:ext cx="1320164" cy="1162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7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mapped</a:t>
            </a:r>
            <a:r>
              <a:rPr sz="700" spc="14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7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700" spc="14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7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700" spc="14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7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700" spc="1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7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speed</a:t>
            </a:r>
            <a:endParaRPr lang="en-US" altLang="en-US" sz="700" dirty="0"/>
          </a:p>
        </p:txBody>
      </p:sp>
      <p:grpSp>
        <p:nvGrpSpPr>
          <p:cNvPr id="694" name="group 694"/>
          <p:cNvGrpSpPr/>
          <p:nvPr/>
        </p:nvGrpSpPr>
        <p:grpSpPr>
          <a:xfrm rot="21600000">
            <a:off x="3794597" y="5477871"/>
            <a:ext cx="4790130" cy="20798"/>
            <a:chOff x="0" y="0"/>
            <a:chExt cx="4790130" cy="20798"/>
          </a:xfrm>
        </p:grpSpPr>
        <p:sp>
          <p:nvSpPr>
            <p:cNvPr id="3909" name="path"/>
            <p:cNvSpPr/>
            <p:nvPr/>
          </p:nvSpPr>
          <p:spPr>
            <a:xfrm>
              <a:off x="51236" y="9532"/>
              <a:ext cx="4738894" cy="11265"/>
            </a:xfrm>
            <a:custGeom>
              <a:avLst/>
              <a:gdLst/>
              <a:ahLst/>
              <a:cxnLst/>
              <a:rect l="0" t="0" r="0" b="0"/>
              <a:pathLst>
                <a:path w="7462" h="17">
                  <a:moveTo>
                    <a:pt x="0" y="8"/>
                  </a:moveTo>
                  <a:lnTo>
                    <a:pt x="7462" y="8"/>
                  </a:lnTo>
                </a:path>
              </a:pathLst>
            </a:custGeom>
            <a:noFill/>
            <a:ln w="11277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10" name="path"/>
            <p:cNvSpPr/>
            <p:nvPr/>
          </p:nvSpPr>
          <p:spPr>
            <a:xfrm>
              <a:off x="0" y="0"/>
              <a:ext cx="4645974" cy="11265"/>
            </a:xfrm>
            <a:custGeom>
              <a:avLst/>
              <a:gdLst/>
              <a:ahLst/>
              <a:cxnLst/>
              <a:rect l="0" t="0" r="0" b="0"/>
              <a:pathLst>
                <a:path w="7316" h="17">
                  <a:moveTo>
                    <a:pt x="0" y="8"/>
                  </a:moveTo>
                  <a:lnTo>
                    <a:pt x="3584" y="8"/>
                  </a:lnTo>
                  <a:moveTo>
                    <a:pt x="3634" y="8"/>
                  </a:moveTo>
                  <a:lnTo>
                    <a:pt x="7316" y="8"/>
                  </a:lnTo>
                </a:path>
              </a:pathLst>
            </a:custGeom>
            <a:noFill/>
            <a:ln w="11277" cap="flat">
              <a:solidFill>
                <a:srgbClr val="91B0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96" name="group 69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3911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12" name="textbox 3912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033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H</a:t>
              </a:r>
              <a:endParaRPr lang="en-US" altLang="en-US" sz="1800" dirty="0"/>
            </a:p>
          </p:txBody>
        </p:sp>
      </p:grpSp>
      <p:sp>
        <p:nvSpPr>
          <p:cNvPr id="3913" name="textbox 3913"/>
          <p:cNvSpPr/>
          <p:nvPr/>
        </p:nvSpPr>
        <p:spPr>
          <a:xfrm>
            <a:off x="3790160" y="3190938"/>
            <a:ext cx="925830" cy="1244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Global</a:t>
            </a:r>
            <a:r>
              <a:rPr sz="700" spc="8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perspective</a:t>
            </a:r>
            <a:endParaRPr lang="en-US" altLang="en-US" sz="700" dirty="0"/>
          </a:p>
        </p:txBody>
      </p:sp>
      <p:sp>
        <p:nvSpPr>
          <p:cNvPr id="3914" name="textbox 3914"/>
          <p:cNvSpPr/>
          <p:nvPr/>
        </p:nvSpPr>
        <p:spPr>
          <a:xfrm>
            <a:off x="6752947" y="3737715"/>
            <a:ext cx="283845" cy="3149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6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</a:t>
            </a: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600" dirty="0"/>
          </a:p>
          <a:p>
            <a:pPr marL="17780" algn="l" rtl="0" eaLnBrk="0">
              <a:lnSpc>
                <a:spcPct val="68000"/>
              </a:lnSpc>
              <a:spcBef>
                <a:spcPts val="160"/>
              </a:spcBef>
            </a:pP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endParaRPr lang="en-US" altLang="en-US" sz="600" dirty="0"/>
          </a:p>
          <a:p>
            <a:pPr marL="15240" algn="l" rtl="0" eaLnBrk="0">
              <a:lnSpc>
                <a:spcPts val="960"/>
              </a:lnSpc>
            </a:pP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km</a:t>
            </a:r>
            <a:r>
              <a:rPr sz="600" spc="14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</a:t>
            </a:r>
            <a:endParaRPr lang="en-US" altLang="en-US" sz="600" dirty="0"/>
          </a:p>
        </p:txBody>
      </p:sp>
      <p:grpSp>
        <p:nvGrpSpPr>
          <p:cNvPr id="698" name="group 698"/>
          <p:cNvGrpSpPr/>
          <p:nvPr/>
        </p:nvGrpSpPr>
        <p:grpSpPr>
          <a:xfrm rot="21600000">
            <a:off x="414273" y="3787140"/>
            <a:ext cx="268478" cy="250189"/>
            <a:chOff x="0" y="0"/>
            <a:chExt cx="268478" cy="250189"/>
          </a:xfrm>
        </p:grpSpPr>
        <p:sp>
          <p:nvSpPr>
            <p:cNvPr id="3915" name="path"/>
            <p:cNvSpPr/>
            <p:nvPr/>
          </p:nvSpPr>
          <p:spPr>
            <a:xfrm>
              <a:off x="0" y="40894"/>
              <a:ext cx="210820" cy="209295"/>
            </a:xfrm>
            <a:custGeom>
              <a:avLst/>
              <a:gdLst/>
              <a:ahLst/>
              <a:cxnLst/>
              <a:rect l="0" t="0" r="0" b="0"/>
              <a:pathLst>
                <a:path w="332" h="329">
                  <a:moveTo>
                    <a:pt x="10" y="319"/>
                  </a:moveTo>
                  <a:lnTo>
                    <a:pt x="322" y="319"/>
                  </a:lnTo>
                  <a:lnTo>
                    <a:pt x="322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16" name="path"/>
            <p:cNvSpPr/>
            <p:nvPr/>
          </p:nvSpPr>
          <p:spPr>
            <a:xfrm>
              <a:off x="26162" y="0"/>
              <a:ext cx="242316" cy="230123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1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7"/>
                  </a:lnTo>
                  <a:lnTo>
                    <a:pt x="259" y="138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2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2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8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9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6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4" y="199"/>
                  </a:lnTo>
                  <a:lnTo>
                    <a:pt x="28" y="196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1" y="197"/>
                  </a:lnTo>
                  <a:lnTo>
                    <a:pt x="73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6"/>
                  </a:lnTo>
                  <a:lnTo>
                    <a:pt x="110" y="266"/>
                  </a:lnTo>
                  <a:lnTo>
                    <a:pt x="115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4" y="227"/>
                  </a:lnTo>
                  <a:lnTo>
                    <a:pt x="141" y="217"/>
                  </a:lnTo>
                  <a:lnTo>
                    <a:pt x="148" y="207"/>
                  </a:lnTo>
                  <a:lnTo>
                    <a:pt x="155" y="198"/>
                  </a:lnTo>
                  <a:lnTo>
                    <a:pt x="163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1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6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7"/>
                  </a:lnTo>
                  <a:lnTo>
                    <a:pt x="337" y="22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00" name="group 700"/>
          <p:cNvGrpSpPr/>
          <p:nvPr/>
        </p:nvGrpSpPr>
        <p:grpSpPr>
          <a:xfrm rot="21600000">
            <a:off x="424942" y="4218432"/>
            <a:ext cx="266954" cy="250189"/>
            <a:chOff x="0" y="0"/>
            <a:chExt cx="266954" cy="250189"/>
          </a:xfrm>
        </p:grpSpPr>
        <p:sp>
          <p:nvSpPr>
            <p:cNvPr id="3917" name="path"/>
            <p:cNvSpPr/>
            <p:nvPr/>
          </p:nvSpPr>
          <p:spPr>
            <a:xfrm>
              <a:off x="0" y="40894"/>
              <a:ext cx="209295" cy="209295"/>
            </a:xfrm>
            <a:custGeom>
              <a:avLst/>
              <a:gdLst/>
              <a:ahLst/>
              <a:cxnLst/>
              <a:rect l="0" t="0" r="0" b="0"/>
              <a:pathLst>
                <a:path w="329" h="329">
                  <a:moveTo>
                    <a:pt x="10" y="319"/>
                  </a:moveTo>
                  <a:lnTo>
                    <a:pt x="319" y="319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18" name="path"/>
            <p:cNvSpPr/>
            <p:nvPr/>
          </p:nvSpPr>
          <p:spPr>
            <a:xfrm>
              <a:off x="24637" y="0"/>
              <a:ext cx="242316" cy="228600"/>
            </a:xfrm>
            <a:custGeom>
              <a:avLst/>
              <a:gdLst/>
              <a:ahLst/>
              <a:cxnLst/>
              <a:rect l="0" t="0" r="0" b="0"/>
              <a:pathLst>
                <a:path w="381" h="360">
                  <a:moveTo>
                    <a:pt x="371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5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69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6"/>
                  </a:lnTo>
                  <a:lnTo>
                    <a:pt x="285" y="106"/>
                  </a:lnTo>
                  <a:lnTo>
                    <a:pt x="277" y="116"/>
                  </a:lnTo>
                  <a:lnTo>
                    <a:pt x="268" y="126"/>
                  </a:lnTo>
                  <a:lnTo>
                    <a:pt x="259" y="137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1" y="160"/>
                  </a:lnTo>
                  <a:lnTo>
                    <a:pt x="233" y="171"/>
                  </a:lnTo>
                  <a:lnTo>
                    <a:pt x="224" y="183"/>
                  </a:lnTo>
                  <a:lnTo>
                    <a:pt x="216" y="194"/>
                  </a:lnTo>
                  <a:lnTo>
                    <a:pt x="208" y="205"/>
                  </a:lnTo>
                  <a:lnTo>
                    <a:pt x="201" y="216"/>
                  </a:lnTo>
                  <a:lnTo>
                    <a:pt x="194" y="226"/>
                  </a:lnTo>
                  <a:lnTo>
                    <a:pt x="187" y="237"/>
                  </a:lnTo>
                  <a:lnTo>
                    <a:pt x="180" y="248"/>
                  </a:lnTo>
                  <a:lnTo>
                    <a:pt x="173" y="259"/>
                  </a:lnTo>
                  <a:lnTo>
                    <a:pt x="167" y="269"/>
                  </a:lnTo>
                  <a:lnTo>
                    <a:pt x="161" y="279"/>
                  </a:lnTo>
                  <a:lnTo>
                    <a:pt x="156" y="290"/>
                  </a:lnTo>
                  <a:lnTo>
                    <a:pt x="150" y="300"/>
                  </a:lnTo>
                  <a:lnTo>
                    <a:pt x="145" y="310"/>
                  </a:lnTo>
                  <a:lnTo>
                    <a:pt x="140" y="320"/>
                  </a:lnTo>
                  <a:lnTo>
                    <a:pt x="120" y="333"/>
                  </a:lnTo>
                  <a:lnTo>
                    <a:pt x="120" y="333"/>
                  </a:lnTo>
                  <a:lnTo>
                    <a:pt x="108" y="342"/>
                  </a:lnTo>
                  <a:lnTo>
                    <a:pt x="98" y="349"/>
                  </a:lnTo>
                  <a:lnTo>
                    <a:pt x="91" y="355"/>
                  </a:lnTo>
                  <a:lnTo>
                    <a:pt x="88" y="357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4" y="356"/>
                  </a:lnTo>
                  <a:lnTo>
                    <a:pt x="83" y="352"/>
                  </a:lnTo>
                  <a:lnTo>
                    <a:pt x="80" y="342"/>
                  </a:lnTo>
                  <a:lnTo>
                    <a:pt x="75" y="331"/>
                  </a:lnTo>
                  <a:lnTo>
                    <a:pt x="70" y="317"/>
                  </a:lnTo>
                  <a:lnTo>
                    <a:pt x="62" y="300"/>
                  </a:lnTo>
                  <a:lnTo>
                    <a:pt x="62" y="300"/>
                  </a:lnTo>
                  <a:lnTo>
                    <a:pt x="58" y="290"/>
                  </a:lnTo>
                  <a:lnTo>
                    <a:pt x="54" y="282"/>
                  </a:lnTo>
                  <a:lnTo>
                    <a:pt x="50" y="274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9" y="253"/>
                  </a:lnTo>
                  <a:lnTo>
                    <a:pt x="35" y="248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28" y="238"/>
                  </a:lnTo>
                  <a:lnTo>
                    <a:pt x="24" y="235"/>
                  </a:lnTo>
                  <a:lnTo>
                    <a:pt x="20" y="231"/>
                  </a:lnTo>
                  <a:lnTo>
                    <a:pt x="16" y="228"/>
                  </a:lnTo>
                  <a:lnTo>
                    <a:pt x="12" y="225"/>
                  </a:lnTo>
                  <a:lnTo>
                    <a:pt x="8" y="222"/>
                  </a:lnTo>
                  <a:lnTo>
                    <a:pt x="4" y="22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15"/>
                  </a:lnTo>
                  <a:lnTo>
                    <a:pt x="7" y="212"/>
                  </a:lnTo>
                  <a:lnTo>
                    <a:pt x="10" y="208"/>
                  </a:lnTo>
                  <a:lnTo>
                    <a:pt x="14" y="205"/>
                  </a:lnTo>
                  <a:lnTo>
                    <a:pt x="18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8" y="195"/>
                  </a:lnTo>
                  <a:lnTo>
                    <a:pt x="31" y="194"/>
                  </a:lnTo>
                  <a:lnTo>
                    <a:pt x="35" y="192"/>
                  </a:lnTo>
                  <a:lnTo>
                    <a:pt x="38" y="191"/>
                  </a:lnTo>
                  <a:lnTo>
                    <a:pt x="41" y="190"/>
                  </a:lnTo>
                  <a:lnTo>
                    <a:pt x="45" y="189"/>
                  </a:lnTo>
                  <a:lnTo>
                    <a:pt x="48" y="188"/>
                  </a:lnTo>
                  <a:lnTo>
                    <a:pt x="51" y="188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5" y="188"/>
                  </a:lnTo>
                  <a:lnTo>
                    <a:pt x="57" y="188"/>
                  </a:lnTo>
                  <a:lnTo>
                    <a:pt x="58" y="188"/>
                  </a:lnTo>
                  <a:lnTo>
                    <a:pt x="59" y="188"/>
                  </a:lnTo>
                  <a:lnTo>
                    <a:pt x="62" y="190"/>
                  </a:lnTo>
                  <a:lnTo>
                    <a:pt x="65" y="191"/>
                  </a:lnTo>
                  <a:lnTo>
                    <a:pt x="68" y="193"/>
                  </a:lnTo>
                  <a:lnTo>
                    <a:pt x="71" y="196"/>
                  </a:lnTo>
                  <a:lnTo>
                    <a:pt x="73" y="198"/>
                  </a:lnTo>
                  <a:lnTo>
                    <a:pt x="76" y="202"/>
                  </a:lnTo>
                  <a:lnTo>
                    <a:pt x="79" y="206"/>
                  </a:lnTo>
                  <a:lnTo>
                    <a:pt x="82" y="210"/>
                  </a:lnTo>
                  <a:lnTo>
                    <a:pt x="85" y="215"/>
                  </a:lnTo>
                  <a:lnTo>
                    <a:pt x="88" y="220"/>
                  </a:lnTo>
                  <a:lnTo>
                    <a:pt x="92" y="225"/>
                  </a:lnTo>
                  <a:lnTo>
                    <a:pt x="95" y="232"/>
                  </a:lnTo>
                  <a:lnTo>
                    <a:pt x="98" y="238"/>
                  </a:lnTo>
                  <a:lnTo>
                    <a:pt x="101" y="245"/>
                  </a:lnTo>
                  <a:lnTo>
                    <a:pt x="110" y="264"/>
                  </a:lnTo>
                  <a:lnTo>
                    <a:pt x="110" y="264"/>
                  </a:lnTo>
                  <a:lnTo>
                    <a:pt x="115" y="254"/>
                  </a:lnTo>
                  <a:lnTo>
                    <a:pt x="122" y="245"/>
                  </a:lnTo>
                  <a:lnTo>
                    <a:pt x="128" y="235"/>
                  </a:lnTo>
                  <a:lnTo>
                    <a:pt x="134" y="225"/>
                  </a:lnTo>
                  <a:lnTo>
                    <a:pt x="141" y="216"/>
                  </a:lnTo>
                  <a:lnTo>
                    <a:pt x="148" y="206"/>
                  </a:lnTo>
                  <a:lnTo>
                    <a:pt x="155" y="196"/>
                  </a:lnTo>
                  <a:lnTo>
                    <a:pt x="163" y="187"/>
                  </a:lnTo>
                  <a:lnTo>
                    <a:pt x="170" y="178"/>
                  </a:lnTo>
                  <a:lnTo>
                    <a:pt x="178" y="168"/>
                  </a:lnTo>
                  <a:lnTo>
                    <a:pt x="186" y="159"/>
                  </a:lnTo>
                  <a:lnTo>
                    <a:pt x="194" y="150"/>
                  </a:lnTo>
                  <a:lnTo>
                    <a:pt x="203" y="140"/>
                  </a:lnTo>
                  <a:lnTo>
                    <a:pt x="211" y="131"/>
                  </a:lnTo>
                  <a:lnTo>
                    <a:pt x="220" y="122"/>
                  </a:lnTo>
                  <a:lnTo>
                    <a:pt x="229" y="112"/>
                  </a:lnTo>
                  <a:lnTo>
                    <a:pt x="229" y="112"/>
                  </a:lnTo>
                  <a:lnTo>
                    <a:pt x="238" y="103"/>
                  </a:lnTo>
                  <a:lnTo>
                    <a:pt x="247" y="95"/>
                  </a:lnTo>
                  <a:lnTo>
                    <a:pt x="256" y="86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7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7"/>
                  </a:lnTo>
                  <a:lnTo>
                    <a:pt x="337" y="21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02" name="group 702"/>
          <p:cNvGrpSpPr/>
          <p:nvPr/>
        </p:nvGrpSpPr>
        <p:grpSpPr>
          <a:xfrm rot="21600000">
            <a:off x="424942" y="4674108"/>
            <a:ext cx="266954" cy="245617"/>
            <a:chOff x="0" y="0"/>
            <a:chExt cx="266954" cy="245617"/>
          </a:xfrm>
        </p:grpSpPr>
        <p:sp>
          <p:nvSpPr>
            <p:cNvPr id="3919" name="path"/>
            <p:cNvSpPr/>
            <p:nvPr/>
          </p:nvSpPr>
          <p:spPr>
            <a:xfrm>
              <a:off x="0" y="34797"/>
              <a:ext cx="209295" cy="210820"/>
            </a:xfrm>
            <a:custGeom>
              <a:avLst/>
              <a:gdLst/>
              <a:ahLst/>
              <a:cxnLst/>
              <a:rect l="0" t="0" r="0" b="0"/>
              <a:pathLst>
                <a:path w="329" h="332">
                  <a:moveTo>
                    <a:pt x="10" y="322"/>
                  </a:moveTo>
                  <a:lnTo>
                    <a:pt x="319" y="322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22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20" name="path"/>
            <p:cNvSpPr/>
            <p:nvPr/>
          </p:nvSpPr>
          <p:spPr>
            <a:xfrm>
              <a:off x="24637" y="0"/>
              <a:ext cx="242316" cy="230124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1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8"/>
                  </a:lnTo>
                  <a:lnTo>
                    <a:pt x="259" y="139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3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2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8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9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3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4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1" y="197"/>
                  </a:lnTo>
                  <a:lnTo>
                    <a:pt x="73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6"/>
                  </a:lnTo>
                  <a:lnTo>
                    <a:pt x="110" y="266"/>
                  </a:lnTo>
                  <a:lnTo>
                    <a:pt x="115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4" y="227"/>
                  </a:lnTo>
                  <a:lnTo>
                    <a:pt x="141" y="217"/>
                  </a:lnTo>
                  <a:lnTo>
                    <a:pt x="148" y="208"/>
                  </a:lnTo>
                  <a:lnTo>
                    <a:pt x="155" y="198"/>
                  </a:lnTo>
                  <a:lnTo>
                    <a:pt x="163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1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7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3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8"/>
                  </a:lnTo>
                  <a:lnTo>
                    <a:pt x="337" y="22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04" name="group 704"/>
          <p:cNvGrpSpPr/>
          <p:nvPr/>
        </p:nvGrpSpPr>
        <p:grpSpPr>
          <a:xfrm rot="21600000">
            <a:off x="424942" y="5146548"/>
            <a:ext cx="266954" cy="244094"/>
            <a:chOff x="0" y="0"/>
            <a:chExt cx="266954" cy="244094"/>
          </a:xfrm>
        </p:grpSpPr>
        <p:sp>
          <p:nvSpPr>
            <p:cNvPr id="3921" name="path"/>
            <p:cNvSpPr/>
            <p:nvPr/>
          </p:nvSpPr>
          <p:spPr>
            <a:xfrm>
              <a:off x="0" y="34797"/>
              <a:ext cx="209295" cy="209296"/>
            </a:xfrm>
            <a:custGeom>
              <a:avLst/>
              <a:gdLst/>
              <a:ahLst/>
              <a:cxnLst/>
              <a:rect l="0" t="0" r="0" b="0"/>
              <a:pathLst>
                <a:path w="329" h="329">
                  <a:moveTo>
                    <a:pt x="10" y="319"/>
                  </a:moveTo>
                  <a:lnTo>
                    <a:pt x="319" y="319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22" name="path"/>
            <p:cNvSpPr/>
            <p:nvPr/>
          </p:nvSpPr>
          <p:spPr>
            <a:xfrm>
              <a:off x="24637" y="0"/>
              <a:ext cx="242316" cy="230123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1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8"/>
                  </a:lnTo>
                  <a:lnTo>
                    <a:pt x="259" y="138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2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1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8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20"/>
                  </a:lnTo>
                  <a:lnTo>
                    <a:pt x="62" y="301"/>
                  </a:lnTo>
                  <a:lnTo>
                    <a:pt x="62" y="301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9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6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4" y="199"/>
                  </a:lnTo>
                  <a:lnTo>
                    <a:pt x="28" y="196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1" y="197"/>
                  </a:lnTo>
                  <a:lnTo>
                    <a:pt x="73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6"/>
                  </a:lnTo>
                  <a:lnTo>
                    <a:pt x="110" y="266"/>
                  </a:lnTo>
                  <a:lnTo>
                    <a:pt x="115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4" y="227"/>
                  </a:lnTo>
                  <a:lnTo>
                    <a:pt x="141" y="217"/>
                  </a:lnTo>
                  <a:lnTo>
                    <a:pt x="148" y="208"/>
                  </a:lnTo>
                  <a:lnTo>
                    <a:pt x="155" y="198"/>
                  </a:lnTo>
                  <a:lnTo>
                    <a:pt x="163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0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6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8"/>
                  </a:lnTo>
                  <a:lnTo>
                    <a:pt x="337" y="21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923" name="path"/>
          <p:cNvSpPr/>
          <p:nvPr/>
        </p:nvSpPr>
        <p:spPr>
          <a:xfrm>
            <a:off x="6144071" y="4042785"/>
            <a:ext cx="1856508" cy="5199"/>
          </a:xfrm>
          <a:custGeom>
            <a:avLst/>
            <a:gdLst/>
            <a:ahLst/>
            <a:cxnLst/>
            <a:rect l="0" t="0" r="0" b="0"/>
            <a:pathLst>
              <a:path w="2923" h="8">
                <a:moveTo>
                  <a:pt x="0" y="4"/>
                </a:moveTo>
                <a:lnTo>
                  <a:pt x="2923" y="4"/>
                </a:lnTo>
              </a:path>
            </a:pathLst>
          </a:custGeom>
          <a:noFill/>
          <a:ln w="520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24" name="textbox 3924"/>
          <p:cNvSpPr/>
          <p:nvPr/>
        </p:nvSpPr>
        <p:spPr>
          <a:xfrm>
            <a:off x="7094332" y="3847120"/>
            <a:ext cx="351154" cy="2286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6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</a:t>
            </a:r>
            <a:r>
              <a:rPr sz="6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600" dirty="0"/>
          </a:p>
          <a:p>
            <a:pPr marL="14605" algn="l" rtl="0" eaLnBrk="0">
              <a:lnSpc>
                <a:spcPts val="780"/>
              </a:lnSpc>
              <a:spcBef>
                <a:spcPts val="160"/>
              </a:spcBef>
            </a:pP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600" spc="19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tons</a:t>
            </a:r>
            <a:endParaRPr lang="en-US" altLang="en-US" sz="600" dirty="0"/>
          </a:p>
        </p:txBody>
      </p:sp>
      <p:sp>
        <p:nvSpPr>
          <p:cNvPr id="3925" name="path"/>
          <p:cNvSpPr/>
          <p:nvPr/>
        </p:nvSpPr>
        <p:spPr>
          <a:xfrm>
            <a:off x="3747703" y="3152833"/>
            <a:ext cx="4739763" cy="11265"/>
          </a:xfrm>
          <a:custGeom>
            <a:avLst/>
            <a:gdLst/>
            <a:ahLst/>
            <a:cxnLst/>
            <a:rect l="0" t="0" r="0" b="0"/>
            <a:pathLst>
              <a:path w="7464" h="17">
                <a:moveTo>
                  <a:pt x="7464" y="8"/>
                </a:moveTo>
                <a:lnTo>
                  <a:pt x="0" y="8"/>
                </a:lnTo>
              </a:path>
            </a:pathLst>
          </a:custGeom>
          <a:noFill/>
          <a:ln w="11277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26" name="textbox 3926"/>
          <p:cNvSpPr/>
          <p:nvPr/>
        </p:nvSpPr>
        <p:spPr>
          <a:xfrm>
            <a:off x="5319177" y="3666837"/>
            <a:ext cx="223520" cy="2305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&lt;10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500" dirty="0"/>
          </a:p>
          <a:p>
            <a:pPr marL="12700" algn="l" rtl="0" eaLnBrk="0">
              <a:lnSpc>
                <a:spcPts val="965"/>
              </a:lnSpc>
              <a:spcBef>
                <a:spcPts val="5"/>
              </a:spcBef>
            </a:pP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500" dirty="0"/>
          </a:p>
        </p:txBody>
      </p:sp>
      <p:sp>
        <p:nvSpPr>
          <p:cNvPr id="3930" name="textbox 3930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35</a:t>
            </a:r>
            <a:endParaRPr lang="en-US" altLang="en-US" sz="900" dirty="0"/>
          </a:p>
        </p:txBody>
      </p:sp>
      <p:sp>
        <p:nvSpPr>
          <p:cNvPr id="3931" name="textbox 3931"/>
          <p:cNvSpPr/>
          <p:nvPr/>
        </p:nvSpPr>
        <p:spPr>
          <a:xfrm>
            <a:off x="4904803" y="3666837"/>
            <a:ext cx="183514" cy="2305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</a:t>
            </a:r>
            <a:r>
              <a:rPr sz="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500" dirty="0"/>
          </a:p>
          <a:p>
            <a:pPr marL="12700" algn="l" rtl="0" eaLnBrk="0">
              <a:lnSpc>
                <a:spcPts val="965"/>
              </a:lnSpc>
              <a:spcBef>
                <a:spcPts val="5"/>
              </a:spcBef>
            </a:pP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500" dirty="0"/>
          </a:p>
        </p:txBody>
      </p:sp>
      <p:sp>
        <p:nvSpPr>
          <p:cNvPr id="3932" name="textbox 3932"/>
          <p:cNvSpPr/>
          <p:nvPr/>
        </p:nvSpPr>
        <p:spPr>
          <a:xfrm>
            <a:off x="4147496" y="4255063"/>
            <a:ext cx="393065" cy="1244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600" spc="1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600" dirty="0"/>
          </a:p>
        </p:txBody>
      </p:sp>
      <p:sp>
        <p:nvSpPr>
          <p:cNvPr id="3933" name="textbox 3933"/>
          <p:cNvSpPr/>
          <p:nvPr/>
        </p:nvSpPr>
        <p:spPr>
          <a:xfrm>
            <a:off x="6300825" y="5032794"/>
            <a:ext cx="391159" cy="1244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80"/>
              </a:lnSpc>
            </a:pP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6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600" dirty="0"/>
          </a:p>
        </p:txBody>
      </p:sp>
      <p:sp>
        <p:nvSpPr>
          <p:cNvPr id="3934" name="textbox 3934"/>
          <p:cNvSpPr/>
          <p:nvPr/>
        </p:nvSpPr>
        <p:spPr>
          <a:xfrm>
            <a:off x="6300811" y="5339516"/>
            <a:ext cx="391159" cy="1244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75"/>
              </a:lnSpc>
            </a:pP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6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600" dirty="0"/>
          </a:p>
        </p:txBody>
      </p:sp>
      <p:sp>
        <p:nvSpPr>
          <p:cNvPr id="3935" name="path"/>
          <p:cNvSpPr/>
          <p:nvPr/>
        </p:nvSpPr>
        <p:spPr>
          <a:xfrm>
            <a:off x="8481821" y="3158465"/>
            <a:ext cx="11289" cy="2403027"/>
          </a:xfrm>
          <a:custGeom>
            <a:avLst/>
            <a:gdLst/>
            <a:ahLst/>
            <a:cxnLst/>
            <a:rect l="0" t="0" r="0" b="0"/>
            <a:pathLst>
              <a:path w="17" h="3784">
                <a:moveTo>
                  <a:pt x="8" y="3784"/>
                </a:moveTo>
                <a:lnTo>
                  <a:pt x="8" y="0"/>
                </a:lnTo>
              </a:path>
            </a:pathLst>
          </a:custGeom>
          <a:noFill/>
          <a:ln w="11277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36" name="textbox 3936"/>
          <p:cNvSpPr/>
          <p:nvPr/>
        </p:nvSpPr>
        <p:spPr>
          <a:xfrm>
            <a:off x="5690625" y="5381459"/>
            <a:ext cx="351154" cy="1092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6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</a:t>
            </a:r>
            <a:r>
              <a:rPr sz="6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600" dirty="0"/>
          </a:p>
        </p:txBody>
      </p:sp>
      <p:sp>
        <p:nvSpPr>
          <p:cNvPr id="3937" name="textbox 3937"/>
          <p:cNvSpPr/>
          <p:nvPr/>
        </p:nvSpPr>
        <p:spPr>
          <a:xfrm>
            <a:off x="6300564" y="3945207"/>
            <a:ext cx="256540" cy="1244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6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Nam</a:t>
            </a: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600" dirty="0"/>
          </a:p>
        </p:txBody>
      </p:sp>
      <p:sp>
        <p:nvSpPr>
          <p:cNvPr id="3938" name="textbox 3938"/>
          <p:cNvSpPr/>
          <p:nvPr/>
        </p:nvSpPr>
        <p:spPr>
          <a:xfrm>
            <a:off x="5773354" y="3666837"/>
            <a:ext cx="263525" cy="1079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5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&lt;200</a:t>
            </a:r>
            <a:r>
              <a:rPr sz="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500" dirty="0"/>
          </a:p>
        </p:txBody>
      </p:sp>
      <p:sp>
        <p:nvSpPr>
          <p:cNvPr id="3939" name="path"/>
          <p:cNvSpPr/>
          <p:nvPr/>
        </p:nvSpPr>
        <p:spPr>
          <a:xfrm>
            <a:off x="6144071" y="4919793"/>
            <a:ext cx="1856508" cy="6932"/>
          </a:xfrm>
          <a:custGeom>
            <a:avLst/>
            <a:gdLst/>
            <a:ahLst/>
            <a:cxnLst/>
            <a:rect l="0" t="0" r="0" b="0"/>
            <a:pathLst>
              <a:path w="2923" h="10">
                <a:moveTo>
                  <a:pt x="0" y="5"/>
                </a:moveTo>
                <a:lnTo>
                  <a:pt x="2923" y="5"/>
                </a:lnTo>
              </a:path>
            </a:pathLst>
          </a:custGeom>
          <a:noFill/>
          <a:ln w="6939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40" name="path"/>
          <p:cNvSpPr/>
          <p:nvPr/>
        </p:nvSpPr>
        <p:spPr>
          <a:xfrm>
            <a:off x="6144071" y="5226562"/>
            <a:ext cx="1856508" cy="6932"/>
          </a:xfrm>
          <a:custGeom>
            <a:avLst/>
            <a:gdLst/>
            <a:ahLst/>
            <a:cxnLst/>
            <a:rect l="0" t="0" r="0" b="0"/>
            <a:pathLst>
              <a:path w="2923" h="10">
                <a:moveTo>
                  <a:pt x="0" y="5"/>
                </a:moveTo>
                <a:lnTo>
                  <a:pt x="2923" y="5"/>
                </a:lnTo>
              </a:path>
            </a:pathLst>
          </a:custGeom>
          <a:noFill/>
          <a:ln w="6939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41" name="path"/>
          <p:cNvSpPr/>
          <p:nvPr/>
        </p:nvSpPr>
        <p:spPr>
          <a:xfrm>
            <a:off x="6144071" y="4307092"/>
            <a:ext cx="1856508" cy="6932"/>
          </a:xfrm>
          <a:custGeom>
            <a:avLst/>
            <a:gdLst/>
            <a:ahLst/>
            <a:cxnLst/>
            <a:rect l="0" t="0" r="0" b="0"/>
            <a:pathLst>
              <a:path w="2923" h="10">
                <a:moveTo>
                  <a:pt x="0" y="5"/>
                </a:moveTo>
                <a:lnTo>
                  <a:pt x="2923" y="5"/>
                </a:lnTo>
              </a:path>
            </a:pathLst>
          </a:custGeom>
          <a:noFill/>
          <a:ln w="6939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42" name="path"/>
          <p:cNvSpPr/>
          <p:nvPr/>
        </p:nvSpPr>
        <p:spPr>
          <a:xfrm>
            <a:off x="6144071" y="4613861"/>
            <a:ext cx="1856508" cy="6932"/>
          </a:xfrm>
          <a:custGeom>
            <a:avLst/>
            <a:gdLst/>
            <a:ahLst/>
            <a:cxnLst/>
            <a:rect l="0" t="0" r="0" b="0"/>
            <a:pathLst>
              <a:path w="2923" h="10">
                <a:moveTo>
                  <a:pt x="0" y="5"/>
                </a:moveTo>
                <a:lnTo>
                  <a:pt x="2923" y="5"/>
                </a:lnTo>
              </a:path>
            </a:pathLst>
          </a:custGeom>
          <a:noFill/>
          <a:ln w="6939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43" name="textbox 3943"/>
          <p:cNvSpPr/>
          <p:nvPr/>
        </p:nvSpPr>
        <p:spPr>
          <a:xfrm>
            <a:off x="8007998" y="3966531"/>
            <a:ext cx="83185" cy="179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05"/>
              </a:lnSpc>
              <a:tabLst>
                <a:tab pos="69850" algn="l"/>
              </a:tabLst>
            </a:pPr>
            <a:r>
              <a:rPr sz="1000" u="sng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endParaRPr lang="en-US" altLang="en-US" sz="1000" dirty="0"/>
          </a:p>
        </p:txBody>
      </p:sp>
      <p:sp>
        <p:nvSpPr>
          <p:cNvPr id="3944" name="textbox 3944"/>
          <p:cNvSpPr/>
          <p:nvPr/>
        </p:nvSpPr>
        <p:spPr>
          <a:xfrm>
            <a:off x="8007998" y="5297628"/>
            <a:ext cx="83185" cy="179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05"/>
              </a:lnSpc>
              <a:tabLst>
                <a:tab pos="69850" algn="l"/>
              </a:tabLst>
            </a:pPr>
            <a:r>
              <a:rPr sz="1000" u="sng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endParaRPr lang="en-US" altLang="en-US" sz="1000" dirty="0"/>
          </a:p>
        </p:txBody>
      </p:sp>
      <p:pic>
        <p:nvPicPr>
          <p:cNvPr id="3945" name="picture 39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3869522" y="5310409"/>
            <a:ext cx="2160334" cy="6350"/>
          </a:xfrm>
          <a:prstGeom prst="rect">
            <a:avLst/>
          </a:prstGeom>
        </p:spPr>
      </p:pic>
      <p:sp>
        <p:nvSpPr>
          <p:cNvPr id="3946" name="textbox 3946"/>
          <p:cNvSpPr/>
          <p:nvPr/>
        </p:nvSpPr>
        <p:spPr>
          <a:xfrm>
            <a:off x="7709323" y="5340296"/>
            <a:ext cx="144145" cy="1060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6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2.</a:t>
            </a: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600" dirty="0"/>
          </a:p>
        </p:txBody>
      </p:sp>
      <p:sp>
        <p:nvSpPr>
          <p:cNvPr id="3947" name="textbox 3947"/>
          <p:cNvSpPr/>
          <p:nvPr/>
        </p:nvSpPr>
        <p:spPr>
          <a:xfrm>
            <a:off x="7302909" y="5340296"/>
            <a:ext cx="120014" cy="1060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6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6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600" dirty="0"/>
          </a:p>
        </p:txBody>
      </p:sp>
      <p:sp>
        <p:nvSpPr>
          <p:cNvPr id="3948" name="textbox 3948"/>
          <p:cNvSpPr/>
          <p:nvPr/>
        </p:nvSpPr>
        <p:spPr>
          <a:xfrm>
            <a:off x="6905053" y="5033576"/>
            <a:ext cx="113029" cy="106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600" dirty="0"/>
          </a:p>
        </p:txBody>
      </p:sp>
      <p:sp>
        <p:nvSpPr>
          <p:cNvPr id="3949" name="textbox 3949"/>
          <p:cNvSpPr/>
          <p:nvPr/>
        </p:nvSpPr>
        <p:spPr>
          <a:xfrm>
            <a:off x="7309875" y="5033576"/>
            <a:ext cx="113029" cy="106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600" dirty="0"/>
          </a:p>
        </p:txBody>
      </p:sp>
      <p:pic>
        <p:nvPicPr>
          <p:cNvPr id="3950" name="picture 39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3868153" y="3917745"/>
            <a:ext cx="6350" cy="1397640"/>
          </a:xfrm>
          <a:prstGeom prst="rect">
            <a:avLst/>
          </a:prstGeom>
        </p:spPr>
      </p:pic>
      <p:sp>
        <p:nvSpPr>
          <p:cNvPr id="3951" name="textbox 3951"/>
          <p:cNvSpPr/>
          <p:nvPr/>
        </p:nvSpPr>
        <p:spPr>
          <a:xfrm>
            <a:off x="4638918" y="4211960"/>
            <a:ext cx="80010" cy="1200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7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700" dirty="0"/>
          </a:p>
        </p:txBody>
      </p:sp>
      <p:sp>
        <p:nvSpPr>
          <p:cNvPr id="3952" name="textbox 3952"/>
          <p:cNvSpPr/>
          <p:nvPr/>
        </p:nvSpPr>
        <p:spPr>
          <a:xfrm>
            <a:off x="5127934" y="4260344"/>
            <a:ext cx="79375" cy="1200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7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700" dirty="0"/>
          </a:p>
        </p:txBody>
      </p:sp>
      <p:sp>
        <p:nvSpPr>
          <p:cNvPr id="3953" name="textbox 3953"/>
          <p:cNvSpPr/>
          <p:nvPr/>
        </p:nvSpPr>
        <p:spPr>
          <a:xfrm>
            <a:off x="5540838" y="4259568"/>
            <a:ext cx="77469" cy="1187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7000"/>
              </a:lnSpc>
            </a:pPr>
            <a:r>
              <a:rPr sz="7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700" dirty="0"/>
          </a:p>
        </p:txBody>
      </p:sp>
      <p:sp>
        <p:nvSpPr>
          <p:cNvPr id="3954" name="textbox 3954"/>
          <p:cNvSpPr/>
          <p:nvPr/>
        </p:nvSpPr>
        <p:spPr>
          <a:xfrm>
            <a:off x="5490567" y="4646714"/>
            <a:ext cx="74294" cy="1200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700" dirty="0"/>
          </a:p>
        </p:txBody>
      </p:sp>
      <p:sp>
        <p:nvSpPr>
          <p:cNvPr id="3955" name="rect"/>
          <p:cNvSpPr/>
          <p:nvPr/>
        </p:nvSpPr>
        <p:spPr>
          <a:xfrm>
            <a:off x="8075696" y="4104312"/>
            <a:ext cx="5210" cy="62401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56" name="rect"/>
          <p:cNvSpPr/>
          <p:nvPr/>
        </p:nvSpPr>
        <p:spPr>
          <a:xfrm>
            <a:off x="8075696" y="4811441"/>
            <a:ext cx="5210" cy="62396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57" name="textbox 3957"/>
          <p:cNvSpPr/>
          <p:nvPr/>
        </p:nvSpPr>
        <p:spPr>
          <a:xfrm>
            <a:off x="6173477" y="5034442"/>
            <a:ext cx="72389" cy="106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600" dirty="0"/>
          </a:p>
        </p:txBody>
      </p:sp>
      <p:sp>
        <p:nvSpPr>
          <p:cNvPr id="3958" name="textbox 3958"/>
          <p:cNvSpPr/>
          <p:nvPr/>
        </p:nvSpPr>
        <p:spPr>
          <a:xfrm>
            <a:off x="7783058" y="5033576"/>
            <a:ext cx="70485" cy="106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endParaRPr lang="en-US" altLang="en-US" sz="600" dirty="0"/>
          </a:p>
        </p:txBody>
      </p:sp>
      <p:sp>
        <p:nvSpPr>
          <p:cNvPr id="3959" name="textbox 3959"/>
          <p:cNvSpPr/>
          <p:nvPr/>
        </p:nvSpPr>
        <p:spPr>
          <a:xfrm>
            <a:off x="6947759" y="5340296"/>
            <a:ext cx="70485" cy="1060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6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8</a:t>
            </a:r>
            <a:endParaRPr lang="en-US" altLang="en-US" sz="600" dirty="0"/>
          </a:p>
        </p:txBody>
      </p:sp>
      <p:sp>
        <p:nvSpPr>
          <p:cNvPr id="3960" name="textbox 3960"/>
          <p:cNvSpPr/>
          <p:nvPr/>
        </p:nvSpPr>
        <p:spPr>
          <a:xfrm>
            <a:off x="6175645" y="5342289"/>
            <a:ext cx="70485" cy="1054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7000"/>
              </a:lnSpc>
            </a:pPr>
            <a:r>
              <a:rPr sz="6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600" dirty="0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61" name="table 3961"/>
          <p:cNvGraphicFramePr>
            <a:graphicFrameLocks noGrp="1"/>
          </p:cNvGraphicFramePr>
          <p:nvPr/>
        </p:nvGraphicFramePr>
        <p:xfrm>
          <a:off x="68960" y="1167765"/>
          <a:ext cx="8679815" cy="4843779"/>
        </p:xfrm>
        <a:graphic>
          <a:graphicData uri="http://schemas.openxmlformats.org/drawingml/2006/table">
            <a:tbl>
              <a:tblPr/>
              <a:tblGrid>
                <a:gridCol w="352425"/>
                <a:gridCol w="599440"/>
                <a:gridCol w="7546340"/>
                <a:gridCol w="181610"/>
              </a:tblGrid>
              <a:tr h="2863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400" dirty="0"/>
                    </a:p>
                    <a:p>
                      <a:pPr marL="136525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-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中国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78934">
                <a:tc rowSpan="2" gridSpan="3"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600" dirty="0"/>
                    </a:p>
                    <a:p>
                      <a:pPr marL="302260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-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欧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洲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8459">
                <a:tc vMerge="1" gridSpan="3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3962" name="path"/>
          <p:cNvSpPr/>
          <p:nvPr/>
        </p:nvSpPr>
        <p:spPr>
          <a:xfrm>
            <a:off x="241173" y="1454658"/>
            <a:ext cx="19050" cy="4427220"/>
          </a:xfrm>
          <a:custGeom>
            <a:avLst/>
            <a:gdLst/>
            <a:ahLst/>
            <a:cxnLst/>
            <a:rect l="0" t="0" r="0" b="0"/>
            <a:pathLst>
              <a:path w="30" h="6972">
                <a:moveTo>
                  <a:pt x="15" y="0"/>
                </a:moveTo>
                <a:lnTo>
                  <a:pt x="15" y="6972"/>
                </a:lnTo>
                <a:close/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06" name="group 706"/>
          <p:cNvGrpSpPr/>
          <p:nvPr/>
        </p:nvGrpSpPr>
        <p:grpSpPr>
          <a:xfrm rot="21600000">
            <a:off x="160782" y="5855589"/>
            <a:ext cx="8406383" cy="35814"/>
            <a:chOff x="0" y="0"/>
            <a:chExt cx="8406383" cy="35814"/>
          </a:xfrm>
        </p:grpSpPr>
        <p:sp>
          <p:nvSpPr>
            <p:cNvPr id="3963" name="path"/>
            <p:cNvSpPr/>
            <p:nvPr/>
          </p:nvSpPr>
          <p:spPr>
            <a:xfrm>
              <a:off x="89916" y="16764"/>
              <a:ext cx="8316467" cy="19050"/>
            </a:xfrm>
            <a:custGeom>
              <a:avLst/>
              <a:gdLst/>
              <a:ahLst/>
              <a:cxnLst/>
              <a:rect l="0" t="0" r="0" b="0"/>
              <a:pathLst>
                <a:path w="13096" h="30">
                  <a:moveTo>
                    <a:pt x="0" y="15"/>
                  </a:moveTo>
                  <a:lnTo>
                    <a:pt x="13096" y="15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64" name="path"/>
            <p:cNvSpPr/>
            <p:nvPr/>
          </p:nvSpPr>
          <p:spPr>
            <a:xfrm>
              <a:off x="0" y="0"/>
              <a:ext cx="8153400" cy="19050"/>
            </a:xfrm>
            <a:custGeom>
              <a:avLst/>
              <a:gdLst/>
              <a:ahLst/>
              <a:cxnLst/>
              <a:rect l="0" t="0" r="0" b="0"/>
              <a:pathLst>
                <a:path w="12840" h="30">
                  <a:moveTo>
                    <a:pt x="0" y="15"/>
                  </a:moveTo>
                  <a:lnTo>
                    <a:pt x="6290" y="15"/>
                  </a:lnTo>
                  <a:moveTo>
                    <a:pt x="6379" y="15"/>
                  </a:moveTo>
                  <a:lnTo>
                    <a:pt x="12840" y="15"/>
                  </a:lnTo>
                </a:path>
              </a:pathLst>
            </a:custGeom>
            <a:noFill/>
            <a:ln w="19050" cap="flat">
              <a:solidFill>
                <a:srgbClr val="91B0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3965" name="picture 396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78485" y="1517903"/>
            <a:ext cx="8317992" cy="4484370"/>
          </a:xfrm>
          <a:prstGeom prst="rect">
            <a:avLst/>
          </a:prstGeom>
        </p:spPr>
      </p:pic>
      <p:sp>
        <p:nvSpPr>
          <p:cNvPr id="3966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967" name="table 3967"/>
          <p:cNvGraphicFramePr>
            <a:graphicFrameLocks noGrp="1"/>
          </p:cNvGraphicFramePr>
          <p:nvPr/>
        </p:nvGraphicFramePr>
        <p:xfrm>
          <a:off x="919352" y="4101465"/>
          <a:ext cx="1981835" cy="1027430"/>
        </p:xfrm>
        <a:graphic>
          <a:graphicData uri="http://schemas.openxmlformats.org/drawingml/2006/table">
            <a:tbl>
              <a:tblPr/>
              <a:tblGrid>
                <a:gridCol w="1981835"/>
              </a:tblGrid>
              <a:tr h="10083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311150" algn="l" rtl="0" eaLnBrk="0">
                        <a:lnSpc>
                          <a:spcPct val="80000"/>
                        </a:lnSpc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968" name="textbox 3968"/>
          <p:cNvSpPr/>
          <p:nvPr/>
        </p:nvSpPr>
        <p:spPr>
          <a:xfrm>
            <a:off x="463415" y="255327"/>
            <a:ext cx="2832735" cy="5937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68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代表性产品及其定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位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在市场摸底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中</a:t>
            </a:r>
            <a:endParaRPr lang="en-US" altLang="en-US" sz="1800" dirty="0"/>
          </a:p>
        </p:txBody>
      </p:sp>
      <p:sp>
        <p:nvSpPr>
          <p:cNvPr id="3969" name="path"/>
          <p:cNvSpPr/>
          <p:nvPr/>
        </p:nvSpPr>
        <p:spPr>
          <a:xfrm>
            <a:off x="8304657" y="2041398"/>
            <a:ext cx="19050" cy="3823715"/>
          </a:xfrm>
          <a:custGeom>
            <a:avLst/>
            <a:gdLst/>
            <a:ahLst/>
            <a:cxnLst/>
            <a:rect l="0" t="0" r="0" b="0"/>
            <a:pathLst>
              <a:path w="30" h="6021">
                <a:moveTo>
                  <a:pt x="15" y="6021"/>
                </a:moveTo>
                <a:lnTo>
                  <a:pt x="15" y="0"/>
                </a:lnTo>
              </a:path>
            </a:pathLst>
          </a:custGeom>
          <a:noFill/>
          <a:ln w="1905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70" name="path"/>
          <p:cNvSpPr/>
          <p:nvPr/>
        </p:nvSpPr>
        <p:spPr>
          <a:xfrm>
            <a:off x="4202048" y="2041398"/>
            <a:ext cx="19050" cy="3823715"/>
          </a:xfrm>
          <a:custGeom>
            <a:avLst/>
            <a:gdLst/>
            <a:ahLst/>
            <a:cxnLst/>
            <a:rect l="0" t="0" r="0" b="0"/>
            <a:pathLst>
              <a:path w="30" h="6021">
                <a:moveTo>
                  <a:pt x="15" y="0"/>
                </a:moveTo>
                <a:lnTo>
                  <a:pt x="15" y="6021"/>
                </a:lnTo>
                <a:close/>
              </a:path>
            </a:pathLst>
          </a:custGeom>
          <a:noFill/>
          <a:ln w="1905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971" name="table 3971"/>
          <p:cNvGraphicFramePr>
            <a:graphicFrameLocks noGrp="1"/>
          </p:cNvGraphicFramePr>
          <p:nvPr/>
        </p:nvGraphicFramePr>
        <p:xfrm>
          <a:off x="4206049" y="2031873"/>
          <a:ext cx="4111625" cy="327025"/>
        </p:xfrm>
        <a:graphic>
          <a:graphicData uri="http://schemas.openxmlformats.org/drawingml/2006/table">
            <a:tbl>
              <a:tblPr/>
              <a:tblGrid>
                <a:gridCol w="4111625"/>
              </a:tblGrid>
              <a:tr h="314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500" dirty="0"/>
                    </a:p>
                    <a:p>
                      <a:pPr marL="85725" algn="l" rtl="0" eaLnBrk="0">
                        <a:lnSpc>
                          <a:spcPts val="1565"/>
                        </a:lnSpc>
                        <a:spcBef>
                          <a:spcPts val="0"/>
                        </a:spcBef>
                      </a:pP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代表性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r>
                        <a:rPr sz="1200" b="1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----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972" name="path"/>
          <p:cNvSpPr/>
          <p:nvPr/>
        </p:nvSpPr>
        <p:spPr>
          <a:xfrm>
            <a:off x="151257" y="2041398"/>
            <a:ext cx="19050" cy="3823715"/>
          </a:xfrm>
          <a:custGeom>
            <a:avLst/>
            <a:gdLst/>
            <a:ahLst/>
            <a:cxnLst/>
            <a:rect l="0" t="0" r="0" b="0"/>
            <a:pathLst>
              <a:path w="30" h="6021">
                <a:moveTo>
                  <a:pt x="15" y="0"/>
                </a:moveTo>
                <a:lnTo>
                  <a:pt x="15" y="6021"/>
                </a:lnTo>
                <a:close/>
              </a:path>
            </a:pathLst>
          </a:custGeom>
          <a:noFill/>
          <a:ln w="1905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73" name="path"/>
          <p:cNvSpPr/>
          <p:nvPr/>
        </p:nvSpPr>
        <p:spPr>
          <a:xfrm>
            <a:off x="4145660" y="2041398"/>
            <a:ext cx="19050" cy="3823715"/>
          </a:xfrm>
          <a:custGeom>
            <a:avLst/>
            <a:gdLst/>
            <a:ahLst/>
            <a:cxnLst/>
            <a:rect l="0" t="0" r="0" b="0"/>
            <a:pathLst>
              <a:path w="30" h="6021">
                <a:moveTo>
                  <a:pt x="15" y="6021"/>
                </a:moveTo>
                <a:lnTo>
                  <a:pt x="15" y="0"/>
                </a:lnTo>
              </a:path>
            </a:pathLst>
          </a:custGeom>
          <a:noFill/>
          <a:ln w="1905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974" name="table 3974"/>
          <p:cNvGraphicFramePr>
            <a:graphicFrameLocks noGrp="1"/>
          </p:cNvGraphicFramePr>
          <p:nvPr/>
        </p:nvGraphicFramePr>
        <p:xfrm>
          <a:off x="155257" y="2031873"/>
          <a:ext cx="4003675" cy="327025"/>
        </p:xfrm>
        <a:graphic>
          <a:graphicData uri="http://schemas.openxmlformats.org/drawingml/2006/table">
            <a:tbl>
              <a:tblPr/>
              <a:tblGrid>
                <a:gridCol w="4003675"/>
              </a:tblGrid>
              <a:tr h="314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500" dirty="0"/>
                    </a:p>
                    <a:p>
                      <a:pPr marL="84455" algn="l" rtl="0" eaLnBrk="0">
                        <a:lnSpc>
                          <a:spcPts val="1565"/>
                        </a:lnSpc>
                        <a:spcBef>
                          <a:spcPts val="0"/>
                        </a:spcBef>
                      </a:pP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估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容量</a:t>
                      </a:r>
                      <a:r>
                        <a:rPr sz="1200" b="1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----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b="1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975" name="textbox 3975"/>
          <p:cNvSpPr/>
          <p:nvPr/>
        </p:nvSpPr>
        <p:spPr>
          <a:xfrm>
            <a:off x="3453638" y="5603087"/>
            <a:ext cx="4237990" cy="26098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850"/>
              </a:lnSpc>
            </a:pPr>
            <a:r>
              <a:rPr sz="1800" spc="10" baseline="-900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有效</a:t>
            </a:r>
            <a:r>
              <a:rPr sz="1800" spc="10" baseline="-90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载</a:t>
            </a:r>
            <a:r>
              <a:rPr sz="1800" spc="10" baseline="-900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荷</a:t>
            </a:r>
            <a:r>
              <a:rPr sz="1100" spc="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</a:t>
            </a:r>
            <a:r>
              <a:rPr sz="1800" b="1" spc="10" baseline="20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11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800" spc="10" baseline="200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</a:t>
            </a:r>
            <a:r>
              <a:rPr sz="1800" spc="10" baseline="2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1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</a:t>
            </a:r>
            <a:r>
              <a:rPr sz="1800" spc="10" baseline="2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8</a:t>
            </a:r>
            <a:r>
              <a:rPr sz="1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</a:t>
            </a:r>
            <a:r>
              <a:rPr sz="1800" spc="0" baseline="2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1800" spc="0" baseline="2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2.2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</a:t>
            </a:r>
            <a:endParaRPr lang="en-US" altLang="en-US" sz="1100" dirty="0"/>
          </a:p>
        </p:txBody>
      </p:sp>
      <p:sp>
        <p:nvSpPr>
          <p:cNvPr id="3976" name="textbox 3976"/>
          <p:cNvSpPr/>
          <p:nvPr/>
        </p:nvSpPr>
        <p:spPr>
          <a:xfrm>
            <a:off x="4348048" y="4526559"/>
            <a:ext cx="3885565" cy="2114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60"/>
              </a:lnSpc>
            </a:pPr>
            <a:r>
              <a:rPr sz="12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2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            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6             12              11             &gt;60%</a:t>
            </a:r>
            <a:endParaRPr lang="en-US" altLang="en-US" sz="1200" dirty="0"/>
          </a:p>
        </p:txBody>
      </p:sp>
      <p:sp>
        <p:nvSpPr>
          <p:cNvPr id="3977" name="textbox 3977"/>
          <p:cNvSpPr/>
          <p:nvPr/>
        </p:nvSpPr>
        <p:spPr>
          <a:xfrm>
            <a:off x="273121" y="2972060"/>
            <a:ext cx="3806190" cy="179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05"/>
              </a:lnSpc>
              <a:tabLst>
                <a:tab pos="3792220" algn="l"/>
              </a:tabLst>
            </a:pPr>
            <a:r>
              <a:rPr sz="1000" u="sng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endParaRPr lang="en-US" altLang="en-US" sz="1000" dirty="0"/>
          </a:p>
        </p:txBody>
      </p:sp>
      <p:sp>
        <p:nvSpPr>
          <p:cNvPr id="3978" name="textbox 3978"/>
          <p:cNvSpPr/>
          <p:nvPr/>
        </p:nvSpPr>
        <p:spPr>
          <a:xfrm>
            <a:off x="214281" y="2406862"/>
            <a:ext cx="2969260" cy="2241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565"/>
              </a:lnSpc>
            </a:pPr>
            <a:r>
              <a:rPr sz="1200" spc="7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2020</a:t>
            </a:r>
            <a:r>
              <a:rPr sz="1200" spc="7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个单位，按有效载荷和速度绘制</a:t>
            </a:r>
            <a:r>
              <a:rPr sz="1200" spc="4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地</a:t>
            </a:r>
            <a:r>
              <a:rPr sz="1200" spc="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图</a:t>
            </a:r>
            <a:endParaRPr lang="en-US" altLang="en-US" sz="1200" dirty="0"/>
          </a:p>
        </p:txBody>
      </p:sp>
      <p:sp>
        <p:nvSpPr>
          <p:cNvPr id="3979" name="textbox 3979"/>
          <p:cNvSpPr/>
          <p:nvPr/>
        </p:nvSpPr>
        <p:spPr>
          <a:xfrm>
            <a:off x="4354320" y="3446924"/>
            <a:ext cx="2920364" cy="2120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65"/>
              </a:lnSpc>
            </a:pPr>
            <a:r>
              <a:rPr sz="12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2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1                 6             15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</a:t>
            </a:r>
            <a:r>
              <a:rPr sz="1800" spc="0" baseline="7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31</a:t>
            </a:r>
            <a:endParaRPr lang="en-US" altLang="en-US" sz="1170" dirty="0"/>
          </a:p>
        </p:txBody>
      </p:sp>
      <p:sp>
        <p:nvSpPr>
          <p:cNvPr id="3980" name="textbox 3980"/>
          <p:cNvSpPr/>
          <p:nvPr/>
        </p:nvSpPr>
        <p:spPr>
          <a:xfrm>
            <a:off x="6671767" y="2785254"/>
            <a:ext cx="854075" cy="5651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24000"/>
              </a:lnSpc>
            </a:pPr>
            <a:endParaRPr lang="en-US" altLang="en-US" sz="100" dirty="0"/>
          </a:p>
          <a:p>
            <a:pPr marL="12700" indent="1905" algn="l" rtl="0" eaLnBrk="0">
              <a:lnSpc>
                <a:spcPct val="100000"/>
              </a:lnSpc>
            </a:pPr>
            <a:r>
              <a:rPr sz="12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020</a:t>
            </a:r>
            <a:r>
              <a:rPr sz="1200" spc="0" dirty="0">
                <a:ln w="436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年占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总</a:t>
            </a:r>
            <a:r>
              <a:rPr sz="12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2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销</a:t>
            </a:r>
            <a:r>
              <a:rPr sz="1200" spc="3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量的比</a:t>
            </a:r>
            <a:r>
              <a:rPr sz="1200" spc="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</a:t>
            </a:r>
            <a:r>
              <a:rPr sz="1200" spc="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( </a:t>
            </a:r>
            <a:r>
              <a:rPr sz="1200" spc="-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%</a:t>
            </a:r>
            <a:r>
              <a:rPr sz="1200" spc="-1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200" dirty="0"/>
          </a:p>
        </p:txBody>
      </p:sp>
      <p:sp>
        <p:nvSpPr>
          <p:cNvPr id="3981" name="path"/>
          <p:cNvSpPr/>
          <p:nvPr/>
        </p:nvSpPr>
        <p:spPr>
          <a:xfrm>
            <a:off x="4283963" y="3331273"/>
            <a:ext cx="3258058" cy="9525"/>
          </a:xfrm>
          <a:custGeom>
            <a:avLst/>
            <a:gdLst/>
            <a:ahLst/>
            <a:cxnLst/>
            <a:rect l="0" t="0" r="0" b="0"/>
            <a:pathLst>
              <a:path w="5130" h="15">
                <a:moveTo>
                  <a:pt x="0" y="7"/>
                </a:moveTo>
                <a:lnTo>
                  <a:pt x="5130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82" name="textbox 3982"/>
          <p:cNvSpPr/>
          <p:nvPr/>
        </p:nvSpPr>
        <p:spPr>
          <a:xfrm>
            <a:off x="5359653" y="2603271"/>
            <a:ext cx="448309" cy="7626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7145" algn="l" rtl="0" eaLnBrk="0">
              <a:lnSpc>
                <a:spcPct val="92000"/>
              </a:lnSpc>
            </a:pPr>
            <a:r>
              <a:rPr sz="1200" spc="-2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</a:t>
            </a:r>
            <a:r>
              <a:rPr sz="1200" spc="-1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1200" dirty="0"/>
          </a:p>
          <a:p>
            <a:pPr marL="17780" indent="-5080" algn="l" rtl="0" eaLnBrk="0">
              <a:lnSpc>
                <a:spcPct val="104000"/>
              </a:lnSpc>
              <a:spcBef>
                <a:spcPts val="110"/>
              </a:spcBef>
            </a:pPr>
            <a:r>
              <a:rPr sz="1100" spc="-5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单位：</a:t>
            </a:r>
            <a:r>
              <a:rPr sz="1100" spc="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200" spc="-3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公里</a:t>
            </a:r>
            <a:r>
              <a:rPr sz="1200" spc="-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1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200" spc="-4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小</a:t>
            </a:r>
            <a:r>
              <a:rPr sz="1200" spc="-3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时</a:t>
            </a:r>
            <a:endParaRPr lang="en-US" altLang="en-US" sz="1200" dirty="0"/>
          </a:p>
        </p:txBody>
      </p:sp>
      <p:sp>
        <p:nvSpPr>
          <p:cNvPr id="3983" name="textbox 3983"/>
          <p:cNvSpPr/>
          <p:nvPr/>
        </p:nvSpPr>
        <p:spPr>
          <a:xfrm>
            <a:off x="5952870" y="2795930"/>
            <a:ext cx="556259" cy="5607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23000"/>
              </a:lnSpc>
            </a:pPr>
            <a:endParaRPr lang="en-US" altLang="en-US" sz="100" dirty="0"/>
          </a:p>
          <a:p>
            <a:pPr marL="16510" indent="1270" algn="l" rtl="0" eaLnBrk="0">
              <a:lnSpc>
                <a:spcPct val="99000"/>
              </a:lnSpc>
            </a:pPr>
            <a:r>
              <a:rPr sz="1200" spc="-2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有效</a:t>
            </a: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载</a:t>
            </a:r>
            <a:r>
              <a:rPr sz="12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200" spc="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荷</a:t>
            </a:r>
            <a:endParaRPr lang="en-US" altLang="en-US" sz="1200" dirty="0"/>
          </a:p>
          <a:p>
            <a:pPr marL="12700" algn="l" rtl="0" eaLnBrk="0">
              <a:lnSpc>
                <a:spcPts val="1335"/>
              </a:lnSpc>
              <a:spcBef>
                <a:spcPts val="100"/>
              </a:spcBef>
            </a:pPr>
            <a:r>
              <a:rPr sz="1100" spc="-6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单位：</a:t>
            </a:r>
            <a:r>
              <a:rPr sz="1100" spc="-5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吨</a:t>
            </a:r>
            <a:endParaRPr lang="en-US" altLang="en-US" sz="1100" dirty="0"/>
          </a:p>
        </p:txBody>
      </p:sp>
      <p:sp>
        <p:nvSpPr>
          <p:cNvPr id="3984" name="textbox 3984"/>
          <p:cNvSpPr/>
          <p:nvPr/>
        </p:nvSpPr>
        <p:spPr>
          <a:xfrm>
            <a:off x="2051927" y="2673244"/>
            <a:ext cx="1967229" cy="1708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&lt;250              &lt;1000          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&lt;20000</a:t>
            </a:r>
            <a:endParaRPr lang="en-US" altLang="en-US" sz="900" dirty="0"/>
          </a:p>
        </p:txBody>
      </p:sp>
      <p:sp>
        <p:nvSpPr>
          <p:cNvPr id="3987" name="textbox 3987"/>
          <p:cNvSpPr/>
          <p:nvPr/>
        </p:nvSpPr>
        <p:spPr>
          <a:xfrm>
            <a:off x="5703976" y="4007129"/>
            <a:ext cx="1570355" cy="171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8         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15              18</a:t>
            </a:r>
            <a:endParaRPr lang="en-US" altLang="en-US" sz="1200" dirty="0"/>
          </a:p>
        </p:txBody>
      </p:sp>
      <p:sp>
        <p:nvSpPr>
          <p:cNvPr id="3988" name="path"/>
          <p:cNvSpPr/>
          <p:nvPr/>
        </p:nvSpPr>
        <p:spPr>
          <a:xfrm>
            <a:off x="78485" y="1766696"/>
            <a:ext cx="8317992" cy="19050"/>
          </a:xfrm>
          <a:custGeom>
            <a:avLst/>
            <a:gdLst/>
            <a:ahLst/>
            <a:cxnLst/>
            <a:rect l="0" t="0" r="0" b="0"/>
            <a:pathLst>
              <a:path w="13099" h="30">
                <a:moveTo>
                  <a:pt x="13099" y="15"/>
                </a:moveTo>
                <a:lnTo>
                  <a:pt x="0" y="15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89" name="textbox 3989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3990" name="textbox 3990"/>
          <p:cNvSpPr/>
          <p:nvPr/>
        </p:nvSpPr>
        <p:spPr>
          <a:xfrm>
            <a:off x="156526" y="1827784"/>
            <a:ext cx="736600" cy="233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全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球视角</a:t>
            </a:r>
            <a:endParaRPr lang="en-US" altLang="en-US" sz="1400" dirty="0"/>
          </a:p>
        </p:txBody>
      </p:sp>
      <p:sp>
        <p:nvSpPr>
          <p:cNvPr id="3991" name="textbox 3991"/>
          <p:cNvSpPr/>
          <p:nvPr/>
        </p:nvSpPr>
        <p:spPr>
          <a:xfrm>
            <a:off x="2051911" y="2914893"/>
            <a:ext cx="1099819" cy="1701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&lt;500              &lt;5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</a:t>
            </a:r>
            <a:endParaRPr lang="en-US" altLang="en-US" sz="900" dirty="0"/>
          </a:p>
        </p:txBody>
      </p:sp>
      <p:sp>
        <p:nvSpPr>
          <p:cNvPr id="3993" name="textbox 3993"/>
          <p:cNvSpPr/>
          <p:nvPr/>
        </p:nvSpPr>
        <p:spPr>
          <a:xfrm>
            <a:off x="4345152" y="5063896"/>
            <a:ext cx="626744" cy="2114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60"/>
              </a:lnSpc>
            </a:pPr>
            <a:r>
              <a:rPr sz="12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1200" dirty="0"/>
          </a:p>
        </p:txBody>
      </p:sp>
      <p:sp>
        <p:nvSpPr>
          <p:cNvPr id="3994" name="textbox 3994"/>
          <p:cNvSpPr/>
          <p:nvPr/>
        </p:nvSpPr>
        <p:spPr>
          <a:xfrm>
            <a:off x="4346066" y="3987317"/>
            <a:ext cx="626109" cy="2114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60"/>
              </a:lnSpc>
            </a:pPr>
            <a:r>
              <a:rPr sz="12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200" dirty="0"/>
          </a:p>
        </p:txBody>
      </p:sp>
      <p:grpSp>
        <p:nvGrpSpPr>
          <p:cNvPr id="708" name="group 708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3995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96" name="textbox 3996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033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H</a:t>
              </a:r>
              <a:endParaRPr lang="en-US" altLang="en-US" sz="1800" dirty="0"/>
            </a:p>
          </p:txBody>
        </p:sp>
      </p:grpSp>
      <p:sp>
        <p:nvSpPr>
          <p:cNvPr id="3997" name="textbox 3997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3998" name="path"/>
          <p:cNvSpPr/>
          <p:nvPr/>
        </p:nvSpPr>
        <p:spPr>
          <a:xfrm>
            <a:off x="8386953" y="1776221"/>
            <a:ext cx="19050" cy="4226052"/>
          </a:xfrm>
          <a:custGeom>
            <a:avLst/>
            <a:gdLst/>
            <a:ahLst/>
            <a:cxnLst/>
            <a:rect l="0" t="0" r="0" b="0"/>
            <a:pathLst>
              <a:path w="30" h="6655">
                <a:moveTo>
                  <a:pt x="15" y="6655"/>
                </a:moveTo>
                <a:lnTo>
                  <a:pt x="15" y="0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99" name="textbox 3999"/>
          <p:cNvSpPr/>
          <p:nvPr/>
        </p:nvSpPr>
        <p:spPr>
          <a:xfrm>
            <a:off x="783132" y="3694150"/>
            <a:ext cx="415290" cy="21018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50"/>
              </a:lnSpc>
            </a:pP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sz="1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endParaRPr lang="en-US" altLang="en-US" sz="1200" dirty="0"/>
          </a:p>
        </p:txBody>
      </p:sp>
      <p:pic>
        <p:nvPicPr>
          <p:cNvPr id="4000" name="picture 400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138427" y="1202435"/>
            <a:ext cx="216408" cy="214884"/>
          </a:xfrm>
          <a:prstGeom prst="rect">
            <a:avLst/>
          </a:prstGeom>
        </p:spPr>
      </p:pic>
      <p:sp>
        <p:nvSpPr>
          <p:cNvPr id="4001" name="textbox 4001"/>
          <p:cNvSpPr/>
          <p:nvPr/>
        </p:nvSpPr>
        <p:spPr>
          <a:xfrm>
            <a:off x="280974" y="2801645"/>
            <a:ext cx="324484" cy="193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1200" spc="-2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</a:t>
            </a:r>
            <a:r>
              <a:rPr sz="1200" spc="-1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1200" dirty="0"/>
          </a:p>
        </p:txBody>
      </p:sp>
      <p:sp>
        <p:nvSpPr>
          <p:cNvPr id="4002" name="textbox 4002"/>
          <p:cNvSpPr/>
          <p:nvPr/>
        </p:nvSpPr>
        <p:spPr>
          <a:xfrm>
            <a:off x="4568164" y="3151530"/>
            <a:ext cx="320675" cy="1943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1200" spc="-20" dirty="0">
                <a:ln w="435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名称</a:t>
            </a:r>
            <a:endParaRPr lang="en-US" altLang="en-US" sz="1200" dirty="0"/>
          </a:p>
        </p:txBody>
      </p:sp>
      <p:sp>
        <p:nvSpPr>
          <p:cNvPr id="4003" name="path"/>
          <p:cNvSpPr/>
          <p:nvPr/>
        </p:nvSpPr>
        <p:spPr>
          <a:xfrm>
            <a:off x="4283963" y="4335526"/>
            <a:ext cx="3258058" cy="12700"/>
          </a:xfrm>
          <a:custGeom>
            <a:avLst/>
            <a:gdLst/>
            <a:ahLst/>
            <a:cxnLst/>
            <a:rect l="0" t="0" r="0" b="0"/>
            <a:pathLst>
              <a:path w="5130" h="20">
                <a:moveTo>
                  <a:pt x="0" y="10"/>
                </a:moveTo>
                <a:lnTo>
                  <a:pt x="5130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04" name="path"/>
          <p:cNvSpPr/>
          <p:nvPr/>
        </p:nvSpPr>
        <p:spPr>
          <a:xfrm>
            <a:off x="4283963" y="4873498"/>
            <a:ext cx="3258058" cy="12700"/>
          </a:xfrm>
          <a:custGeom>
            <a:avLst/>
            <a:gdLst/>
            <a:ahLst/>
            <a:cxnLst/>
            <a:rect l="0" t="0" r="0" b="0"/>
            <a:pathLst>
              <a:path w="5130" h="20">
                <a:moveTo>
                  <a:pt x="0" y="10"/>
                </a:moveTo>
                <a:lnTo>
                  <a:pt x="5130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05" name="path"/>
          <p:cNvSpPr/>
          <p:nvPr/>
        </p:nvSpPr>
        <p:spPr>
          <a:xfrm>
            <a:off x="4283963" y="5412994"/>
            <a:ext cx="3258058" cy="12700"/>
          </a:xfrm>
          <a:custGeom>
            <a:avLst/>
            <a:gdLst/>
            <a:ahLst/>
            <a:cxnLst/>
            <a:rect l="0" t="0" r="0" b="0"/>
            <a:pathLst>
              <a:path w="5130" h="20">
                <a:moveTo>
                  <a:pt x="0" y="10"/>
                </a:moveTo>
                <a:lnTo>
                  <a:pt x="5130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06" name="path"/>
          <p:cNvSpPr/>
          <p:nvPr/>
        </p:nvSpPr>
        <p:spPr>
          <a:xfrm>
            <a:off x="4283963" y="3796030"/>
            <a:ext cx="3258058" cy="12700"/>
          </a:xfrm>
          <a:custGeom>
            <a:avLst/>
            <a:gdLst/>
            <a:ahLst/>
            <a:cxnLst/>
            <a:rect l="0" t="0" r="0" b="0"/>
            <a:pathLst>
              <a:path w="5130" h="20">
                <a:moveTo>
                  <a:pt x="0" y="10"/>
                </a:moveTo>
                <a:lnTo>
                  <a:pt x="5130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10" name="textbox 4010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36</a:t>
            </a:r>
            <a:endParaRPr lang="en-US" altLang="en-US" sz="900" dirty="0"/>
          </a:p>
        </p:txBody>
      </p:sp>
      <p:sp>
        <p:nvSpPr>
          <p:cNvPr id="4011" name="path"/>
          <p:cNvSpPr/>
          <p:nvPr/>
        </p:nvSpPr>
        <p:spPr>
          <a:xfrm>
            <a:off x="285821" y="3105093"/>
            <a:ext cx="9500" cy="2458264"/>
          </a:xfrm>
          <a:custGeom>
            <a:avLst/>
            <a:gdLst/>
            <a:ahLst/>
            <a:cxnLst/>
            <a:rect l="0" t="0" r="0" b="0"/>
            <a:pathLst>
              <a:path w="14" h="3871">
                <a:moveTo>
                  <a:pt x="7" y="3863"/>
                </a:moveTo>
                <a:lnTo>
                  <a:pt x="7" y="22"/>
                </a:lnTo>
                <a:moveTo>
                  <a:pt x="7" y="7"/>
                </a:moveTo>
                <a:lnTo>
                  <a:pt x="7" y="3848"/>
                </a:lnTo>
              </a:path>
            </a:pathLst>
          </a:custGeom>
          <a:noFill/>
          <a:ln w="9497" cap="sq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12" name="path"/>
          <p:cNvSpPr/>
          <p:nvPr/>
        </p:nvSpPr>
        <p:spPr>
          <a:xfrm>
            <a:off x="285821" y="5553863"/>
            <a:ext cx="3790446" cy="9493"/>
          </a:xfrm>
          <a:custGeom>
            <a:avLst/>
            <a:gdLst/>
            <a:ahLst/>
            <a:cxnLst/>
            <a:rect l="0" t="0" r="0" b="0"/>
            <a:pathLst>
              <a:path w="5969" h="14">
                <a:moveTo>
                  <a:pt x="5961" y="7"/>
                </a:moveTo>
                <a:lnTo>
                  <a:pt x="22" y="7"/>
                </a:lnTo>
                <a:moveTo>
                  <a:pt x="7" y="7"/>
                </a:moveTo>
                <a:lnTo>
                  <a:pt x="5946" y="7"/>
                </a:lnTo>
              </a:path>
            </a:pathLst>
          </a:custGeom>
          <a:noFill/>
          <a:ln w="9497" cap="sq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13" name="path"/>
          <p:cNvSpPr/>
          <p:nvPr/>
        </p:nvSpPr>
        <p:spPr>
          <a:xfrm>
            <a:off x="4066768" y="3105093"/>
            <a:ext cx="9500" cy="2448770"/>
          </a:xfrm>
          <a:custGeom>
            <a:avLst/>
            <a:gdLst/>
            <a:ahLst/>
            <a:cxnLst/>
            <a:rect l="0" t="0" r="0" b="0"/>
            <a:pathLst>
              <a:path w="14" h="3856">
                <a:moveTo>
                  <a:pt x="7" y="7"/>
                </a:moveTo>
                <a:lnTo>
                  <a:pt x="7" y="3848"/>
                </a:lnTo>
              </a:path>
            </a:pathLst>
          </a:custGeom>
          <a:noFill/>
          <a:ln w="9497" cap="sq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14" name="textbox 4014"/>
          <p:cNvSpPr/>
          <p:nvPr/>
        </p:nvSpPr>
        <p:spPr>
          <a:xfrm>
            <a:off x="5628995" y="5083708"/>
            <a:ext cx="179070" cy="171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20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200" dirty="0"/>
          </a:p>
        </p:txBody>
      </p:sp>
      <p:sp>
        <p:nvSpPr>
          <p:cNvPr id="4015" name="textbox 4015"/>
          <p:cNvSpPr/>
          <p:nvPr/>
        </p:nvSpPr>
        <p:spPr>
          <a:xfrm>
            <a:off x="6339433" y="5083708"/>
            <a:ext cx="179070" cy="1720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20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200" dirty="0"/>
          </a:p>
        </p:txBody>
      </p:sp>
      <p:sp>
        <p:nvSpPr>
          <p:cNvPr id="4016" name="textbox 4016"/>
          <p:cNvSpPr/>
          <p:nvPr/>
        </p:nvSpPr>
        <p:spPr>
          <a:xfrm>
            <a:off x="7564627" y="3301887"/>
            <a:ext cx="127000" cy="179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05"/>
              </a:lnSpc>
              <a:tabLst>
                <a:tab pos="113030" algn="l"/>
              </a:tabLst>
            </a:pPr>
            <a:r>
              <a:rPr sz="1000" u="sng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endParaRPr lang="en-US" altLang="en-US" sz="1000" dirty="0"/>
          </a:p>
        </p:txBody>
      </p:sp>
      <p:sp>
        <p:nvSpPr>
          <p:cNvPr id="4017" name="textbox 4017"/>
          <p:cNvSpPr/>
          <p:nvPr/>
        </p:nvSpPr>
        <p:spPr>
          <a:xfrm>
            <a:off x="1651853" y="3638397"/>
            <a:ext cx="121920" cy="1968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1400" dirty="0"/>
          </a:p>
        </p:txBody>
      </p:sp>
      <p:sp>
        <p:nvSpPr>
          <p:cNvPr id="4018" name="textbox 4018"/>
          <p:cNvSpPr/>
          <p:nvPr/>
        </p:nvSpPr>
        <p:spPr>
          <a:xfrm>
            <a:off x="2510302" y="3723487"/>
            <a:ext cx="120650" cy="1968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400" dirty="0"/>
          </a:p>
        </p:txBody>
      </p:sp>
      <p:sp>
        <p:nvSpPr>
          <p:cNvPr id="4019" name="textbox 4019"/>
          <p:cNvSpPr/>
          <p:nvPr/>
        </p:nvSpPr>
        <p:spPr>
          <a:xfrm>
            <a:off x="3234915" y="3722341"/>
            <a:ext cx="116839" cy="1943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9000"/>
              </a:lnSpc>
            </a:pP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1400" dirty="0"/>
          </a:p>
        </p:txBody>
      </p:sp>
      <p:sp>
        <p:nvSpPr>
          <p:cNvPr id="4020" name="textbox 4020"/>
          <p:cNvSpPr/>
          <p:nvPr/>
        </p:nvSpPr>
        <p:spPr>
          <a:xfrm>
            <a:off x="3146668" y="4403664"/>
            <a:ext cx="110489" cy="193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1300" b="1" spc="-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300" dirty="0"/>
          </a:p>
        </p:txBody>
      </p:sp>
      <p:sp>
        <p:nvSpPr>
          <p:cNvPr id="4021" name="rect"/>
          <p:cNvSpPr/>
          <p:nvPr/>
        </p:nvSpPr>
        <p:spPr>
          <a:xfrm>
            <a:off x="7673657" y="4683125"/>
            <a:ext cx="9525" cy="109740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22" name="rect"/>
          <p:cNvSpPr/>
          <p:nvPr/>
        </p:nvSpPr>
        <p:spPr>
          <a:xfrm>
            <a:off x="7673657" y="3439668"/>
            <a:ext cx="9525" cy="109740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23" name="textbox 4023"/>
          <p:cNvSpPr/>
          <p:nvPr/>
        </p:nvSpPr>
        <p:spPr>
          <a:xfrm>
            <a:off x="7169860" y="5083708"/>
            <a:ext cx="104775" cy="171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endParaRPr lang="en-US" altLang="en-US" sz="1200" dirty="0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" name="rect"/>
          <p:cNvSpPr/>
          <p:nvPr/>
        </p:nvSpPr>
        <p:spPr>
          <a:xfrm>
            <a:off x="4596635" y="3642536"/>
            <a:ext cx="631533" cy="163201"/>
          </a:xfrm>
          <a:prstGeom prst="rect">
            <a:avLst/>
          </a:prstGeom>
          <a:solidFill>
            <a:srgbClr val="E6E6E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25" name="rect"/>
          <p:cNvSpPr/>
          <p:nvPr/>
        </p:nvSpPr>
        <p:spPr>
          <a:xfrm>
            <a:off x="3878419" y="3785458"/>
            <a:ext cx="590575" cy="163201"/>
          </a:xfrm>
          <a:prstGeom prst="rect">
            <a:avLst/>
          </a:prstGeom>
          <a:solidFill>
            <a:srgbClr val="92D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26" name="rect"/>
          <p:cNvSpPr/>
          <p:nvPr/>
        </p:nvSpPr>
        <p:spPr>
          <a:xfrm>
            <a:off x="3878419" y="3499615"/>
            <a:ext cx="590575" cy="163201"/>
          </a:xfrm>
          <a:prstGeom prst="rect">
            <a:avLst/>
          </a:prstGeom>
          <a:solidFill>
            <a:srgbClr val="FFE0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10" name="group 710"/>
          <p:cNvGrpSpPr/>
          <p:nvPr/>
        </p:nvGrpSpPr>
        <p:grpSpPr>
          <a:xfrm rot="21600000">
            <a:off x="7091338" y="3499615"/>
            <a:ext cx="1010645" cy="449045"/>
            <a:chOff x="0" y="0"/>
            <a:chExt cx="1010645" cy="449045"/>
          </a:xfrm>
        </p:grpSpPr>
        <p:sp>
          <p:nvSpPr>
            <p:cNvPr id="4027" name="path"/>
            <p:cNvSpPr/>
            <p:nvPr/>
          </p:nvSpPr>
          <p:spPr>
            <a:xfrm>
              <a:off x="0" y="285843"/>
              <a:ext cx="642965" cy="163201"/>
            </a:xfrm>
            <a:custGeom>
              <a:avLst/>
              <a:gdLst/>
              <a:ahLst/>
              <a:cxnLst/>
              <a:rect l="0" t="0" r="0" b="0"/>
              <a:pathLst>
                <a:path w="1012" h="257">
                  <a:moveTo>
                    <a:pt x="0" y="257"/>
                  </a:moveTo>
                  <a:lnTo>
                    <a:pt x="1012" y="257"/>
                  </a:lnTo>
                  <a:lnTo>
                    <a:pt x="1012" y="0"/>
                  </a:lnTo>
                  <a:lnTo>
                    <a:pt x="0" y="0"/>
                  </a:lnTo>
                  <a:lnTo>
                    <a:pt x="0" y="257"/>
                  </a:lnTo>
                  <a:close/>
                </a:path>
              </a:pathLst>
            </a:custGeom>
            <a:solidFill>
              <a:srgbClr val="92D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28" name="path"/>
            <p:cNvSpPr/>
            <p:nvPr/>
          </p:nvSpPr>
          <p:spPr>
            <a:xfrm>
              <a:off x="374348" y="142922"/>
              <a:ext cx="636296" cy="163201"/>
            </a:xfrm>
            <a:custGeom>
              <a:avLst/>
              <a:gdLst/>
              <a:ahLst/>
              <a:cxnLst/>
              <a:rect l="0" t="0" r="0" b="0"/>
              <a:pathLst>
                <a:path w="1002" h="257">
                  <a:moveTo>
                    <a:pt x="0" y="257"/>
                  </a:moveTo>
                  <a:lnTo>
                    <a:pt x="1002" y="257"/>
                  </a:lnTo>
                  <a:lnTo>
                    <a:pt x="1002" y="0"/>
                  </a:lnTo>
                  <a:lnTo>
                    <a:pt x="0" y="0"/>
                  </a:lnTo>
                  <a:lnTo>
                    <a:pt x="0" y="257"/>
                  </a:lnTo>
                  <a:close/>
                </a:path>
              </a:pathLst>
            </a:custGeom>
            <a:solidFill>
              <a:srgbClr val="E6E6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29" name="path"/>
            <p:cNvSpPr/>
            <p:nvPr/>
          </p:nvSpPr>
          <p:spPr>
            <a:xfrm>
              <a:off x="0" y="0"/>
              <a:ext cx="637249" cy="163201"/>
            </a:xfrm>
            <a:custGeom>
              <a:avLst/>
              <a:gdLst/>
              <a:ahLst/>
              <a:cxnLst/>
              <a:rect l="0" t="0" r="0" b="0"/>
              <a:pathLst>
                <a:path w="1003" h="257">
                  <a:moveTo>
                    <a:pt x="0" y="257"/>
                  </a:moveTo>
                  <a:lnTo>
                    <a:pt x="1003" y="257"/>
                  </a:lnTo>
                  <a:lnTo>
                    <a:pt x="1003" y="0"/>
                  </a:lnTo>
                  <a:lnTo>
                    <a:pt x="0" y="0"/>
                  </a:lnTo>
                  <a:lnTo>
                    <a:pt x="0" y="257"/>
                  </a:lnTo>
                  <a:close/>
                </a:path>
              </a:pathLst>
            </a:custGeom>
            <a:solidFill>
              <a:srgbClr val="FFE0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4030" name="picture 403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5696819" y="5528535"/>
            <a:ext cx="923964" cy="201828"/>
          </a:xfrm>
          <a:prstGeom prst="rect">
            <a:avLst/>
          </a:prstGeom>
        </p:spPr>
      </p:pic>
      <p:pic>
        <p:nvPicPr>
          <p:cNvPr id="4031" name="picture 40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084168" y="5528535"/>
            <a:ext cx="923964" cy="201829"/>
          </a:xfrm>
          <a:prstGeom prst="rect">
            <a:avLst/>
          </a:prstGeom>
        </p:spPr>
      </p:pic>
      <p:pic>
        <p:nvPicPr>
          <p:cNvPr id="4032" name="picture 403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7300897" y="5528535"/>
            <a:ext cx="923964" cy="201828"/>
          </a:xfrm>
          <a:prstGeom prst="rect">
            <a:avLst/>
          </a:prstGeom>
        </p:spPr>
      </p:pic>
      <p:graphicFrame>
        <p:nvGraphicFramePr>
          <p:cNvPr id="4033" name="table 4033"/>
          <p:cNvGraphicFramePr>
            <a:graphicFrameLocks noGrp="1"/>
          </p:cNvGraphicFramePr>
          <p:nvPr/>
        </p:nvGraphicFramePr>
        <p:xfrm>
          <a:off x="2987420" y="939165"/>
          <a:ext cx="5816598" cy="5200015"/>
        </p:xfrm>
        <a:graphic>
          <a:graphicData uri="http://schemas.openxmlformats.org/drawingml/2006/table">
            <a:tbl>
              <a:tblPr/>
              <a:tblGrid>
                <a:gridCol w="772159"/>
                <a:gridCol w="25400"/>
                <a:gridCol w="1548765"/>
                <a:gridCol w="25400"/>
                <a:gridCol w="25400"/>
                <a:gridCol w="1556385"/>
                <a:gridCol w="47625"/>
                <a:gridCol w="25400"/>
                <a:gridCol w="779780"/>
                <a:gridCol w="347344"/>
                <a:gridCol w="662940"/>
              </a:tblGrid>
              <a:tr h="441325">
                <a:tc gridSpan="11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700" dirty="0"/>
                    </a:p>
                    <a:p>
                      <a:pPr marL="86995" algn="l" rtl="0" eaLnBrk="0">
                        <a:lnSpc>
                          <a:spcPct val="97000"/>
                        </a:lnSpc>
                        <a:spcBef>
                          <a:spcPts val="5"/>
                        </a:spcBef>
                      </a:pPr>
                      <a:r>
                        <a:rPr sz="15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结果</a:t>
                      </a:r>
                      <a:r>
                        <a:rPr sz="15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。沿着性能参数发展成本</a:t>
                      </a:r>
                      <a:endParaRPr lang="en-US" altLang="en-US" sz="1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</a:tr>
              <a:tr h="781050">
                <a:tc gridSpan="11"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200" dirty="0"/>
                    </a:p>
                    <a:p>
                      <a:pPr marL="142240" algn="l" rtl="0" eaLnBrk="0">
                        <a:lnSpc>
                          <a:spcPct val="85000"/>
                        </a:lnSpc>
                      </a:pPr>
                      <a:r>
                        <a:rPr sz="18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成本相关性的</a:t>
                      </a:r>
                      <a:r>
                        <a:rPr sz="1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透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明度</a:t>
                      </a:r>
                      <a:endParaRPr lang="en-US" altLang="en-US" sz="15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700" dirty="0"/>
                    </a:p>
                    <a:p>
                      <a:pPr marL="14224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18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为模块边界的集群定义</a:t>
                      </a:r>
                      <a:r>
                        <a:rPr sz="1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提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供投入</a:t>
                      </a:r>
                      <a:endParaRPr lang="en-US" altLang="en-US" sz="1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04495">
                <a:tc rowSpan="2" gridSpan="4">
                  <a:txBody>
                    <a:bodyPr/>
                    <a:lstStyle/>
                    <a:p>
                      <a:pPr algn="l" rtl="0" eaLnBrk="0">
                        <a:lnSpc>
                          <a:spcPct val="194000"/>
                        </a:lnSpc>
                      </a:pPr>
                      <a:endParaRPr lang="en-US" altLang="en-US" sz="1000" dirty="0"/>
                    </a:p>
                    <a:p>
                      <a:pPr marL="800735" algn="l" rtl="0" eaLnBrk="0">
                        <a:lnSpc>
                          <a:spcPct val="88000"/>
                        </a:lnSpc>
                        <a:spcBef>
                          <a:spcPts val="5"/>
                        </a:spcBef>
                      </a:pPr>
                      <a:r>
                        <a:rPr sz="7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7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94000"/>
                        </a:lnSpc>
                      </a:pPr>
                      <a:endParaRPr lang="en-US" altLang="en-US" sz="1000" dirty="0"/>
                    </a:p>
                    <a:p>
                      <a:pPr marL="6159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7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94000"/>
                        </a:lnSpc>
                      </a:pPr>
                      <a:endParaRPr lang="en-US" altLang="en-US" sz="1000" dirty="0"/>
                    </a:p>
                    <a:p>
                      <a:pPr marL="5397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Cargo</a:t>
                      </a:r>
                      <a:r>
                        <a:rPr sz="700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size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38100" algn="l" rtl="0" eaLnBrk="0">
                        <a:lnSpc>
                          <a:spcPct val="80000"/>
                        </a:lnSpc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Technology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endParaRPr lang="en-US" altLang="en-US" sz="500" dirty="0"/>
                    </a:p>
                    <a:p>
                      <a:pPr marL="38100" algn="l" rtl="0" eaLnBrk="0">
                        <a:lnSpc>
                          <a:spcPts val="1055"/>
                        </a:lnSpc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Technology</a:t>
                      </a:r>
                      <a:r>
                        <a:rPr sz="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 gridSpan="4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125"/>
                        </a:lnSpc>
                      </a:pPr>
                      <a:endParaRPr lang="en-US" altLang="en-US" sz="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ts val="125"/>
                        </a:lnSpc>
                      </a:pPr>
                      <a:endParaRPr lang="en-US" altLang="en-US" sz="1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8509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4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1193800" algn="l" rtl="0" eaLnBrk="0">
                        <a:lnSpc>
                          <a:spcPct val="88000"/>
                        </a:lnSpc>
                      </a:pPr>
                      <a:r>
                        <a:rPr sz="7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</a:t>
                      </a:r>
                      <a:r>
                        <a:rPr sz="7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700" dirty="0"/>
                    </a:p>
                    <a:p>
                      <a:pPr marL="228600" algn="l" rtl="0" eaLnBrk="0">
                        <a:lnSpc>
                          <a:spcPct val="86000"/>
                        </a:lnSpc>
                        <a:spcBef>
                          <a:spcPts val="139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7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700" dirty="0"/>
                    </a:p>
                    <a:p>
                      <a:pPr marL="966470" algn="l" rtl="0" eaLnBrk="0">
                        <a:lnSpc>
                          <a:spcPct val="86000"/>
                        </a:lnSpc>
                        <a:spcBef>
                          <a:spcPts val="40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7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300" dirty="0"/>
                    </a:p>
                    <a:p>
                      <a:pPr marL="228600" algn="l" rtl="0" eaLnBrk="0">
                        <a:lnSpc>
                          <a:spcPts val="870"/>
                        </a:lnSpc>
                        <a:spcBef>
                          <a:spcPts val="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3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marL="1321435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7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Siz</a:t>
                      </a:r>
                      <a:r>
                        <a:rPr sz="7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marL="252730" algn="l" rtl="0" eaLnBrk="0">
                        <a:lnSpc>
                          <a:spcPct val="86000"/>
                        </a:lnSpc>
                        <a:spcBef>
                          <a:spcPts val="21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7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700" dirty="0"/>
                    </a:p>
                    <a:p>
                      <a:pPr marL="626745" algn="l" rtl="0" eaLnBrk="0">
                        <a:lnSpc>
                          <a:spcPct val="85000"/>
                        </a:lnSpc>
                        <a:spcBef>
                          <a:spcPts val="40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7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700" dirty="0"/>
                    </a:p>
                    <a:p>
                      <a:pPr marL="255270" algn="l" rtl="0" eaLnBrk="0">
                        <a:lnSpc>
                          <a:spcPts val="1125"/>
                        </a:lnSpc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994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3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3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3460">
                <a:tc rowSpan="5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00" dirty="0"/>
                    </a:p>
                    <a:p>
                      <a:pPr marL="139700" indent="-118745" algn="l" rtl="0" eaLnBrk="0">
                        <a:lnSpc>
                          <a:spcPct val="86000"/>
                        </a:lnSpc>
                      </a:pP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Linear</a:t>
                      </a:r>
                      <a:r>
                        <a:rPr sz="7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r>
                        <a:rPr sz="7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behavior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               performance</a:t>
                      </a:r>
                      <a:r>
                        <a:rPr sz="700" spc="4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parameter</a:t>
                      </a:r>
                      <a:endParaRPr lang="en-US" altLang="en-US" sz="700" dirty="0"/>
                    </a:p>
                    <a:p>
                      <a:pPr marL="136525" indent="-115570" algn="l" rtl="0" eaLnBrk="0">
                        <a:lnSpc>
                          <a:spcPct val="93000"/>
                        </a:lnSpc>
                        <a:spcBef>
                          <a:spcPts val="170"/>
                        </a:spcBef>
                      </a:pPr>
                      <a:r>
                        <a:rPr sz="9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Likely</a:t>
                      </a:r>
                      <a:r>
                        <a:rPr sz="7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good</a:t>
                      </a:r>
                      <a:r>
                        <a:rPr sz="7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scalability</a:t>
                      </a:r>
                      <a:r>
                        <a:rPr sz="7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   and</a:t>
                      </a:r>
                      <a:r>
                        <a:rPr sz="7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components</a:t>
                      </a:r>
                      <a:r>
                        <a:rPr sz="7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along</a:t>
                      </a:r>
                      <a:r>
                        <a:rPr sz="7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this           performance</a:t>
                      </a:r>
                      <a:r>
                        <a:rPr sz="700" spc="4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dimension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gridSpan="3"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00" dirty="0"/>
                    </a:p>
                    <a:p>
                      <a:pPr marL="84455" algn="l" rtl="0" eaLnBrk="0">
                        <a:lnSpc>
                          <a:spcPct val="73000"/>
                        </a:lnSpc>
                        <a:spcBef>
                          <a:spcPts val="5"/>
                        </a:spcBef>
                      </a:pP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Linear</a:t>
                      </a:r>
                      <a:r>
                        <a:rPr sz="7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r>
                        <a:rPr sz="7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behavior</a:t>
                      </a:r>
                      <a:r>
                        <a:rPr sz="7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step</a:t>
                      </a:r>
                      <a:endParaRPr lang="en-US" altLang="en-US" sz="700" dirty="0"/>
                    </a:p>
                    <a:p>
                      <a:pPr marL="196850" indent="-112395" algn="l" rtl="0" eaLnBrk="0">
                        <a:lnSpc>
                          <a:spcPct val="97000"/>
                        </a:lnSpc>
                        <a:spcBef>
                          <a:spcPts val="110"/>
                        </a:spcBef>
                      </a:pP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While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clusters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1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2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are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well    within</a:t>
                      </a:r>
                      <a:r>
                        <a:rPr sz="7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linear</a:t>
                      </a:r>
                      <a:r>
                        <a:rPr sz="7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range</a:t>
                      </a:r>
                      <a:r>
                        <a:rPr sz="7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step         change</a:t>
                      </a:r>
                      <a:r>
                        <a:rPr sz="7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within</a:t>
                      </a:r>
                      <a:r>
                        <a:rPr sz="7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7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3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might       </a:t>
                      </a:r>
                      <a:r>
                        <a:rPr sz="7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</a:t>
                      </a:r>
                      <a:endParaRPr lang="en-US" altLang="en-US" sz="700" dirty="0"/>
                    </a:p>
                    <a:p>
                      <a:pPr marL="197485" algn="l" rtl="0" eaLnBrk="0">
                        <a:lnSpc>
                          <a:spcPct val="73000"/>
                        </a:lnSpc>
                        <a:spcBef>
                          <a:spcPts val="170"/>
                        </a:spcBef>
                      </a:pP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Split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endParaRPr lang="en-US" altLang="en-US" sz="700" dirty="0"/>
                    </a:p>
                    <a:p>
                      <a:pPr marL="197485" algn="l" rtl="0" eaLnBrk="0">
                        <a:lnSpc>
                          <a:spcPct val="73000"/>
                        </a:lnSpc>
                        <a:spcBef>
                          <a:spcPts val="125"/>
                        </a:spcBef>
                      </a:pPr>
                      <a:r>
                        <a:rPr sz="9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Split</a:t>
                      </a:r>
                      <a:r>
                        <a:rPr sz="7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7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some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modules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 gridSpan="5"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00" dirty="0"/>
                    </a:p>
                    <a:p>
                      <a:pPr marL="218440" indent="-113030" algn="l" rtl="0" eaLnBrk="0">
                        <a:lnSpc>
                          <a:spcPct val="93000"/>
                        </a:lnSpc>
                        <a:spcBef>
                          <a:spcPts val="0"/>
                        </a:spcBef>
                      </a:pPr>
                      <a:r>
                        <a:rPr sz="9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Technology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is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more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favorable             for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clusters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1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700" dirty="0"/>
                    </a:p>
                    <a:p>
                      <a:pPr marL="105410" algn="l" rtl="0" eaLnBrk="0">
                        <a:lnSpc>
                          <a:spcPct val="84000"/>
                        </a:lnSpc>
                        <a:spcBef>
                          <a:spcPts val="45"/>
                        </a:spcBef>
                      </a:pP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2</a:t>
                      </a:r>
                      <a:r>
                        <a:rPr sz="7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could</a:t>
                      </a:r>
                      <a:endParaRPr lang="en-US" altLang="en-US" sz="700" dirty="0"/>
                    </a:p>
                    <a:p>
                      <a:pPr marL="218440" algn="l" rtl="0" eaLnBrk="0">
                        <a:lnSpc>
                          <a:spcPct val="72000"/>
                        </a:lnSpc>
                        <a:spcBef>
                          <a:spcPts val="5"/>
                        </a:spcBef>
                      </a:pP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Use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technologies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7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endParaRPr lang="en-US" altLang="en-US" sz="700" dirty="0"/>
                    </a:p>
                    <a:p>
                      <a:pPr marL="386715" indent="-167640" algn="l" rtl="0" eaLnBrk="0">
                        <a:lnSpc>
                          <a:spcPct val="86000"/>
                        </a:lnSpc>
                        <a:spcBef>
                          <a:spcPts val="125"/>
                        </a:spcBef>
                      </a:pPr>
                      <a:r>
                        <a:rPr sz="9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Rely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leads to                  expensive</a:t>
                      </a:r>
                      <a:r>
                        <a:rPr sz="7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</a:t>
                      </a:r>
                      <a:r>
                        <a:rPr sz="7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end</a:t>
                      </a:r>
                      <a:r>
                        <a:rPr sz="7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products</a:t>
                      </a:r>
                      <a:r>
                        <a:rPr sz="7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700" dirty="0"/>
                    </a:p>
                    <a:p>
                      <a:pPr marL="386080" indent="-167640" algn="l" rtl="0" eaLnBrk="0">
                        <a:lnSpc>
                          <a:spcPct val="93000"/>
                        </a:lnSpc>
                        <a:spcBef>
                          <a:spcPts val="170"/>
                        </a:spcBef>
                      </a:pPr>
                      <a:r>
                        <a:rPr sz="9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Share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clusters</a:t>
                      </a:r>
                      <a:r>
                        <a:rPr sz="7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           and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2 (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leads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expensive                high</a:t>
                      </a:r>
                      <a:r>
                        <a:rPr sz="7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end</a:t>
                      </a:r>
                      <a:r>
                        <a:rPr sz="7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products</a:t>
                      </a:r>
                      <a:r>
                        <a:rPr sz="7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700" dirty="0"/>
                    </a:p>
                    <a:p>
                      <a:pPr marL="221615" indent="-115570" algn="l" rtl="0" eaLnBrk="0">
                        <a:lnSpc>
                          <a:spcPct val="86000"/>
                        </a:lnSpc>
                        <a:spcBef>
                          <a:spcPts val="175"/>
                        </a:spcBef>
                      </a:pPr>
                      <a:r>
                        <a:rPr sz="9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Decision</a:t>
                      </a:r>
                      <a:r>
                        <a:rPr sz="7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depends</a:t>
                      </a:r>
                      <a:r>
                        <a:rPr sz="7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volumes               and</a:t>
                      </a:r>
                      <a:r>
                        <a:rPr sz="7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requires</a:t>
                      </a:r>
                      <a:r>
                        <a:rPr sz="7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careful</a:t>
                      </a:r>
                      <a:r>
                        <a:rPr sz="7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analysis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0">
                <a:tc vMerge="1" gridSpan="2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gridSpan="3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5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31775">
                <a:tc vMerge="1" gridSpan="2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gridSpan="5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20650">
                <a:tc vMerge="1" gridSpan="2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gridSpan="3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ts val="950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625475">
                <a:tc vMerge="1" gridSpan="2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00" dirty="0"/>
                    </a:p>
                    <a:p>
                      <a:pPr marL="430530" algn="l" rtl="0" eaLnBrk="0">
                        <a:lnSpc>
                          <a:spcPts val="870"/>
                        </a:lnSpc>
                        <a:spcBef>
                          <a:spcPts val="5"/>
                        </a:spcBef>
                      </a:pP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One</a:t>
                      </a:r>
                      <a:r>
                        <a:rPr sz="7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size</a:t>
                      </a:r>
                      <a:r>
                        <a:rPr sz="7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fits</a:t>
                      </a:r>
                      <a:r>
                        <a:rPr sz="7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00" dirty="0"/>
                    </a:p>
                    <a:p>
                      <a:pPr marL="683895" algn="l" rtl="0" eaLnBrk="0">
                        <a:lnSpc>
                          <a:spcPts val="875"/>
                        </a:lnSpc>
                        <a:spcBef>
                          <a:spcPts val="5"/>
                        </a:spcBef>
                      </a:pPr>
                      <a:r>
                        <a:rPr sz="700" b="1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sizes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00" dirty="0"/>
                    </a:p>
                    <a:p>
                      <a:pPr marL="52070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700" b="1" spc="1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7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technologies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12" name="group 712"/>
          <p:cNvGrpSpPr/>
          <p:nvPr/>
        </p:nvGrpSpPr>
        <p:grpSpPr>
          <a:xfrm rot="21600000">
            <a:off x="200025" y="939165"/>
            <a:ext cx="2893226" cy="5200650"/>
            <a:chOff x="0" y="0"/>
            <a:chExt cx="2893226" cy="5200650"/>
          </a:xfrm>
        </p:grpSpPr>
        <p:sp>
          <p:nvSpPr>
            <p:cNvPr id="4034" name="path"/>
            <p:cNvSpPr/>
            <p:nvPr/>
          </p:nvSpPr>
          <p:spPr>
            <a:xfrm>
              <a:off x="9525" y="9525"/>
              <a:ext cx="2874264" cy="5181600"/>
            </a:xfrm>
            <a:custGeom>
              <a:avLst/>
              <a:gdLst/>
              <a:ahLst/>
              <a:cxnLst/>
              <a:rect l="0" t="0" r="0" b="0"/>
              <a:pathLst>
                <a:path w="4526" h="8160">
                  <a:moveTo>
                    <a:pt x="0" y="0"/>
                  </a:moveTo>
                  <a:lnTo>
                    <a:pt x="3967" y="0"/>
                  </a:lnTo>
                  <a:lnTo>
                    <a:pt x="4526" y="4080"/>
                  </a:lnTo>
                  <a:lnTo>
                    <a:pt x="3967" y="8160"/>
                  </a:lnTo>
                  <a:lnTo>
                    <a:pt x="0" y="8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35" name="path"/>
            <p:cNvSpPr/>
            <p:nvPr/>
          </p:nvSpPr>
          <p:spPr>
            <a:xfrm>
              <a:off x="0" y="0"/>
              <a:ext cx="2529204" cy="5200650"/>
            </a:xfrm>
            <a:custGeom>
              <a:avLst/>
              <a:gdLst/>
              <a:ahLst/>
              <a:cxnLst/>
              <a:rect l="0" t="0" r="0" b="0"/>
              <a:pathLst>
                <a:path w="3982" h="8190">
                  <a:moveTo>
                    <a:pt x="15" y="15"/>
                  </a:moveTo>
                  <a:lnTo>
                    <a:pt x="3982" y="15"/>
                  </a:lnTo>
                  <a:moveTo>
                    <a:pt x="3982" y="8175"/>
                  </a:moveTo>
                  <a:lnTo>
                    <a:pt x="15" y="8175"/>
                  </a:lnTo>
                  <a:lnTo>
                    <a:pt x="15" y="15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36" name="path"/>
            <p:cNvSpPr/>
            <p:nvPr/>
          </p:nvSpPr>
          <p:spPr>
            <a:xfrm>
              <a:off x="2519767" y="8233"/>
              <a:ext cx="373458" cy="5184182"/>
            </a:xfrm>
            <a:custGeom>
              <a:avLst/>
              <a:gdLst/>
              <a:ahLst/>
              <a:cxnLst/>
              <a:rect l="0" t="0" r="0" b="0"/>
              <a:pathLst>
                <a:path w="588" h="8164">
                  <a:moveTo>
                    <a:pt x="14" y="2"/>
                  </a:moveTo>
                  <a:lnTo>
                    <a:pt x="573" y="4082"/>
                  </a:lnTo>
                  <a:lnTo>
                    <a:pt x="14" y="8162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37" name="rect"/>
            <p:cNvSpPr/>
            <p:nvPr/>
          </p:nvSpPr>
          <p:spPr>
            <a:xfrm>
              <a:off x="8763" y="8763"/>
              <a:ext cx="2575559" cy="385571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38" name="textbox 4038"/>
            <p:cNvSpPr/>
            <p:nvPr/>
          </p:nvSpPr>
          <p:spPr>
            <a:xfrm>
              <a:off x="74244" y="104775"/>
              <a:ext cx="2508250" cy="275907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1000"/>
                </a:lnSpc>
              </a:pPr>
              <a:endParaRPr lang="en-US" altLang="en-US" sz="100" dirty="0"/>
            </a:p>
            <a:p>
              <a:pPr marL="12700" algn="l" rtl="0" eaLnBrk="0">
                <a:lnSpc>
                  <a:spcPct val="98000"/>
                </a:lnSpc>
              </a:pPr>
              <a:r>
                <a:rPr sz="15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办</a:t>
              </a:r>
              <a:r>
                <a:rPr sz="15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endParaRPr lang="en-US" altLang="en-US" sz="1500" dirty="0"/>
            </a:p>
            <a:p>
              <a:pPr marL="216535" indent="-187325" algn="l" rtl="0" eaLnBrk="0">
                <a:lnSpc>
                  <a:spcPct val="90000"/>
                </a:lnSpc>
                <a:spcBef>
                  <a:spcPts val="900"/>
                </a:spcBef>
              </a:pPr>
              <a:r>
                <a:rPr sz="18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5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获得选定的代表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性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产品配置 </a:t>
              </a:r>
              <a:r>
                <a:rPr sz="15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的成本，根据</a:t>
              </a:r>
              <a:endParaRPr lang="en-US" altLang="en-US" sz="1500" dirty="0"/>
            </a:p>
            <a:p>
              <a:pPr marL="207645" algn="l" rtl="0" eaLnBrk="0">
                <a:lnSpc>
                  <a:spcPct val="84000"/>
                </a:lnSpc>
                <a:spcBef>
                  <a:spcPts val="955"/>
                </a:spcBef>
              </a:pPr>
              <a:r>
                <a:rPr sz="1800" spc="1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在今天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的成本上</a:t>
              </a:r>
              <a:endParaRPr lang="en-US" altLang="en-US" sz="1500" dirty="0"/>
            </a:p>
            <a:p>
              <a:pPr marL="207645" algn="l" rtl="0" eaLnBrk="0">
                <a:lnSpc>
                  <a:spcPct val="85000"/>
                </a:lnSpc>
                <a:spcBef>
                  <a:spcPts val="875"/>
                </a:spcBef>
              </a:pPr>
              <a:r>
                <a:rPr sz="1800" spc="2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5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目标成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本</a:t>
              </a:r>
              <a:endParaRPr lang="en-US" altLang="en-US" sz="1500" dirty="0"/>
            </a:p>
            <a:p>
              <a:pPr marL="207645" algn="l" rtl="0" eaLnBrk="0">
                <a:lnSpc>
                  <a:spcPct val="84000"/>
                </a:lnSpc>
                <a:spcBef>
                  <a:spcPts val="875"/>
                </a:spcBef>
              </a:pPr>
              <a:r>
                <a:rPr sz="1800" spc="1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关于估计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数</a:t>
              </a:r>
              <a:endParaRPr lang="en-US" altLang="en-US" sz="1500" dirty="0"/>
            </a:p>
            <a:p>
              <a:pPr marL="29210" algn="l" rtl="0" eaLnBrk="0">
                <a:lnSpc>
                  <a:spcPct val="84000"/>
                </a:lnSpc>
                <a:spcBef>
                  <a:spcPts val="885"/>
                </a:spcBef>
              </a:pPr>
              <a:r>
                <a:rPr sz="18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5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根据性能参数分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析成本</a:t>
              </a:r>
              <a:endParaRPr lang="en-US" altLang="en-US" sz="1500" dirty="0"/>
            </a:p>
            <a:p>
              <a:pPr algn="l" rtl="0" eaLnBrk="0">
                <a:lnSpc>
                  <a:spcPct val="103000"/>
                </a:lnSpc>
              </a:pPr>
              <a:endParaRPr lang="en-US" altLang="en-US" sz="700" dirty="0"/>
            </a:p>
            <a:p>
              <a:pPr marL="208280" indent="-178435" algn="l" rtl="0" eaLnBrk="0">
                <a:lnSpc>
                  <a:spcPct val="90000"/>
                </a:lnSpc>
                <a:spcBef>
                  <a:spcPts val="5"/>
                </a:spcBef>
              </a:pPr>
              <a:r>
                <a:rPr sz="18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5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必要时，将其他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有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代表性的 </a:t>
              </a:r>
              <a:r>
                <a:rPr sz="1500" spc="-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系统定义为节</a:t>
              </a:r>
              <a:r>
                <a:rPr sz="15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点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500" dirty="0"/>
            </a:p>
          </p:txBody>
        </p:sp>
      </p:grpSp>
      <p:sp>
        <p:nvSpPr>
          <p:cNvPr id="4039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40" name="path"/>
          <p:cNvSpPr/>
          <p:nvPr/>
        </p:nvSpPr>
        <p:spPr>
          <a:xfrm>
            <a:off x="5550748" y="3053888"/>
            <a:ext cx="630531" cy="216677"/>
          </a:xfrm>
          <a:custGeom>
            <a:avLst/>
            <a:gdLst/>
            <a:ahLst/>
            <a:cxnLst/>
            <a:rect l="0" t="0" r="0" b="0"/>
            <a:pathLst>
              <a:path w="992" h="341">
                <a:moveTo>
                  <a:pt x="4" y="327"/>
                </a:moveTo>
                <a:lnTo>
                  <a:pt x="988" y="13"/>
                </a:lnTo>
              </a:path>
            </a:pathLst>
          </a:custGeom>
          <a:noFill/>
          <a:ln w="1822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41" name="path"/>
          <p:cNvSpPr/>
          <p:nvPr/>
        </p:nvSpPr>
        <p:spPr>
          <a:xfrm>
            <a:off x="6157780" y="2631803"/>
            <a:ext cx="766932" cy="234942"/>
          </a:xfrm>
          <a:custGeom>
            <a:avLst/>
            <a:gdLst/>
            <a:ahLst/>
            <a:cxnLst/>
            <a:rect l="0" t="0" r="0" b="0"/>
            <a:pathLst>
              <a:path w="1207" h="369">
                <a:moveTo>
                  <a:pt x="3" y="356"/>
                </a:moveTo>
                <a:lnTo>
                  <a:pt x="1203" y="13"/>
                </a:lnTo>
              </a:path>
            </a:pathLst>
          </a:custGeom>
          <a:noFill/>
          <a:ln w="1822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42" name="rect"/>
          <p:cNvSpPr/>
          <p:nvPr/>
        </p:nvSpPr>
        <p:spPr>
          <a:xfrm>
            <a:off x="5834937" y="3785458"/>
            <a:ext cx="637249" cy="163201"/>
          </a:xfrm>
          <a:prstGeom prst="rect">
            <a:avLst/>
          </a:prstGeom>
          <a:solidFill>
            <a:srgbClr val="92D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43" name="rect"/>
          <p:cNvSpPr/>
          <p:nvPr/>
        </p:nvSpPr>
        <p:spPr>
          <a:xfrm>
            <a:off x="5597755" y="3642536"/>
            <a:ext cx="578192" cy="163201"/>
          </a:xfrm>
          <a:prstGeom prst="rect">
            <a:avLst/>
          </a:prstGeom>
          <a:solidFill>
            <a:srgbClr val="E6E6E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44" name="rect"/>
          <p:cNvSpPr/>
          <p:nvPr/>
        </p:nvSpPr>
        <p:spPr>
          <a:xfrm>
            <a:off x="5535840" y="3499615"/>
            <a:ext cx="511514" cy="163201"/>
          </a:xfrm>
          <a:prstGeom prst="rect">
            <a:avLst/>
          </a:prstGeom>
          <a:solidFill>
            <a:srgbClr val="FFE0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45" name="rect"/>
          <p:cNvSpPr/>
          <p:nvPr/>
        </p:nvSpPr>
        <p:spPr>
          <a:xfrm>
            <a:off x="5522596" y="3249079"/>
            <a:ext cx="47693" cy="48271"/>
          </a:xfrm>
          <a:prstGeom prst="rect">
            <a:avLst/>
          </a:prstGeom>
          <a:solidFill>
            <a:srgbClr val="002960">
              <a:alpha val="96078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046" name="table 4046"/>
          <p:cNvGraphicFramePr>
            <a:graphicFrameLocks noGrp="1"/>
          </p:cNvGraphicFramePr>
          <p:nvPr/>
        </p:nvGraphicFramePr>
        <p:xfrm>
          <a:off x="5397722" y="2593283"/>
          <a:ext cx="1541145" cy="1377314"/>
        </p:xfrm>
        <a:graphic>
          <a:graphicData uri="http://schemas.openxmlformats.org/drawingml/2006/table">
            <a:tbl>
              <a:tblPr/>
              <a:tblGrid>
                <a:gridCol w="139064"/>
                <a:gridCol w="62230"/>
                <a:gridCol w="235584"/>
                <a:gridCol w="215265"/>
                <a:gridCol w="123825"/>
                <a:gridCol w="297179"/>
                <a:gridCol w="467994"/>
              </a:tblGrid>
              <a:tr h="563244"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marL="2794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7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6525"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075"/>
                        </a:lnSpc>
                      </a:pPr>
                      <a:endParaRPr lang="en-US" altLang="en-US" sz="8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35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35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35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42875">
                <a:tc v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300" dirty="0"/>
                    </a:p>
                    <a:p>
                      <a:pPr marL="6985" algn="l" rtl="0" eaLnBrk="0">
                        <a:lnSpc>
                          <a:spcPct val="86000"/>
                        </a:lnSpc>
                      </a:pP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300" dirty="0"/>
                    </a:p>
                    <a:p>
                      <a:pPr algn="l" rtl="0" eaLnBrk="0">
                        <a:lnSpc>
                          <a:spcPts val="750"/>
                        </a:lnSpc>
                        <a:spcBef>
                          <a:spcPts val="0"/>
                        </a:spcBef>
                      </a:pP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r>
                        <a:rPr sz="6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42875">
                <a:tc v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300" dirty="0"/>
                    </a:p>
                    <a:p>
                      <a:pPr marL="101600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</a:t>
                      </a: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300" dirty="0"/>
                    </a:p>
                    <a:p>
                      <a:pPr marL="6985" algn="l" rtl="0" eaLnBrk="0">
                        <a:lnSpc>
                          <a:spcPct val="89000"/>
                        </a:lnSpc>
                        <a:spcBef>
                          <a:spcPts val="5"/>
                        </a:spcBef>
                      </a:pP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ste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85420">
                <a:tc v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300" dirty="0"/>
                    </a:p>
                    <a:p>
                      <a:pPr marL="133985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7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300" dirty="0"/>
                    </a:p>
                    <a:p>
                      <a:pPr marL="9525" algn="l" rtl="0" eaLnBrk="0">
                        <a:lnSpc>
                          <a:spcPts val="875"/>
                        </a:lnSpc>
                        <a:spcBef>
                          <a:spcPts val="0"/>
                        </a:spcBef>
                      </a:pPr>
                      <a:r>
                        <a:rPr sz="7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300" dirty="0"/>
                    </a:p>
                    <a:p>
                      <a:pPr marL="10795" algn="l" rtl="0" eaLnBrk="0">
                        <a:lnSpc>
                          <a:spcPts val="870"/>
                        </a:lnSpc>
                        <a:spcBef>
                          <a:spcPts val="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r>
                        <a:rPr sz="7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4047" name="path"/>
          <p:cNvSpPr/>
          <p:nvPr/>
        </p:nvSpPr>
        <p:spPr>
          <a:xfrm>
            <a:off x="4312953" y="2661784"/>
            <a:ext cx="604010" cy="390205"/>
          </a:xfrm>
          <a:custGeom>
            <a:avLst/>
            <a:gdLst/>
            <a:ahLst/>
            <a:cxnLst/>
            <a:rect l="0" t="0" r="0" b="0"/>
            <a:pathLst>
              <a:path w="951" h="614">
                <a:moveTo>
                  <a:pt x="3" y="573"/>
                </a:moveTo>
                <a:cubicBezTo>
                  <a:pt x="3" y="592"/>
                  <a:pt x="15" y="611"/>
                  <a:pt x="34" y="611"/>
                </a:cubicBezTo>
                <a:cubicBezTo>
                  <a:pt x="53" y="611"/>
                  <a:pt x="72" y="592"/>
                  <a:pt x="72" y="573"/>
                </a:cubicBezTo>
                <a:cubicBezTo>
                  <a:pt x="72" y="554"/>
                  <a:pt x="53" y="541"/>
                  <a:pt x="34" y="541"/>
                </a:cubicBezTo>
                <a:cubicBezTo>
                  <a:pt x="15" y="541"/>
                  <a:pt x="3" y="554"/>
                  <a:pt x="3" y="573"/>
                </a:cubicBezTo>
              </a:path>
              <a:path w="951" h="614">
                <a:moveTo>
                  <a:pt x="147" y="529"/>
                </a:moveTo>
                <a:cubicBezTo>
                  <a:pt x="147" y="547"/>
                  <a:pt x="159" y="566"/>
                  <a:pt x="178" y="566"/>
                </a:cubicBezTo>
                <a:cubicBezTo>
                  <a:pt x="197" y="566"/>
                  <a:pt x="216" y="547"/>
                  <a:pt x="216" y="529"/>
                </a:cubicBezTo>
                <a:cubicBezTo>
                  <a:pt x="216" y="509"/>
                  <a:pt x="197" y="497"/>
                  <a:pt x="178" y="497"/>
                </a:cubicBezTo>
                <a:cubicBezTo>
                  <a:pt x="159" y="497"/>
                  <a:pt x="147" y="509"/>
                  <a:pt x="147" y="529"/>
                </a:cubicBezTo>
              </a:path>
              <a:path w="951" h="614">
                <a:moveTo>
                  <a:pt x="297" y="319"/>
                </a:moveTo>
                <a:cubicBezTo>
                  <a:pt x="297" y="338"/>
                  <a:pt x="309" y="357"/>
                  <a:pt x="328" y="357"/>
                </a:cubicBezTo>
                <a:cubicBezTo>
                  <a:pt x="347" y="357"/>
                  <a:pt x="366" y="338"/>
                  <a:pt x="366" y="319"/>
                </a:cubicBezTo>
                <a:cubicBezTo>
                  <a:pt x="366" y="300"/>
                  <a:pt x="347" y="288"/>
                  <a:pt x="328" y="288"/>
                </a:cubicBezTo>
                <a:cubicBezTo>
                  <a:pt x="309" y="288"/>
                  <a:pt x="297" y="300"/>
                  <a:pt x="297" y="319"/>
                </a:cubicBezTo>
              </a:path>
              <a:path w="951" h="614">
                <a:moveTo>
                  <a:pt x="441" y="351"/>
                </a:moveTo>
                <a:cubicBezTo>
                  <a:pt x="441" y="370"/>
                  <a:pt x="453" y="389"/>
                  <a:pt x="472" y="389"/>
                </a:cubicBezTo>
                <a:cubicBezTo>
                  <a:pt x="491" y="389"/>
                  <a:pt x="510" y="370"/>
                  <a:pt x="510" y="351"/>
                </a:cubicBezTo>
                <a:cubicBezTo>
                  <a:pt x="510" y="332"/>
                  <a:pt x="491" y="319"/>
                  <a:pt x="472" y="319"/>
                </a:cubicBezTo>
                <a:cubicBezTo>
                  <a:pt x="453" y="319"/>
                  <a:pt x="441" y="332"/>
                  <a:pt x="441" y="351"/>
                </a:cubicBezTo>
              </a:path>
              <a:path w="951" h="614">
                <a:moveTo>
                  <a:pt x="585" y="319"/>
                </a:moveTo>
                <a:cubicBezTo>
                  <a:pt x="585" y="338"/>
                  <a:pt x="597" y="357"/>
                  <a:pt x="616" y="357"/>
                </a:cubicBezTo>
                <a:cubicBezTo>
                  <a:pt x="635" y="357"/>
                  <a:pt x="654" y="338"/>
                  <a:pt x="654" y="319"/>
                </a:cubicBezTo>
                <a:cubicBezTo>
                  <a:pt x="654" y="300"/>
                  <a:pt x="635" y="288"/>
                  <a:pt x="616" y="288"/>
                </a:cubicBezTo>
                <a:cubicBezTo>
                  <a:pt x="597" y="288"/>
                  <a:pt x="585" y="300"/>
                  <a:pt x="585" y="319"/>
                </a:cubicBezTo>
              </a:path>
              <a:path w="951" h="614">
                <a:moveTo>
                  <a:pt x="729" y="123"/>
                </a:moveTo>
                <a:cubicBezTo>
                  <a:pt x="729" y="142"/>
                  <a:pt x="741" y="161"/>
                  <a:pt x="760" y="161"/>
                </a:cubicBezTo>
                <a:cubicBezTo>
                  <a:pt x="779" y="161"/>
                  <a:pt x="797" y="142"/>
                  <a:pt x="797" y="123"/>
                </a:cubicBezTo>
                <a:cubicBezTo>
                  <a:pt x="797" y="104"/>
                  <a:pt x="779" y="91"/>
                  <a:pt x="760" y="91"/>
                </a:cubicBezTo>
                <a:cubicBezTo>
                  <a:pt x="741" y="91"/>
                  <a:pt x="729" y="104"/>
                  <a:pt x="729" y="123"/>
                </a:cubicBezTo>
              </a:path>
              <a:path w="951" h="614">
                <a:moveTo>
                  <a:pt x="879" y="34"/>
                </a:moveTo>
                <a:cubicBezTo>
                  <a:pt x="879" y="53"/>
                  <a:pt x="891" y="72"/>
                  <a:pt x="910" y="72"/>
                </a:cubicBezTo>
                <a:cubicBezTo>
                  <a:pt x="929" y="72"/>
                  <a:pt x="948" y="53"/>
                  <a:pt x="948" y="34"/>
                </a:cubicBezTo>
                <a:cubicBezTo>
                  <a:pt x="948" y="15"/>
                  <a:pt x="929" y="3"/>
                  <a:pt x="910" y="3"/>
                </a:cubicBezTo>
                <a:cubicBezTo>
                  <a:pt x="891" y="3"/>
                  <a:pt x="879" y="15"/>
                  <a:pt x="879" y="34"/>
                </a:cubicBezTo>
              </a:path>
            </a:pathLst>
          </a:custGeom>
          <a:solidFill>
            <a:srgbClr val="002960">
              <a:alpha val="100000"/>
            </a:srgbClr>
          </a:solidFill>
          <a:ln w="398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14" name="group 714"/>
          <p:cNvGrpSpPr/>
          <p:nvPr/>
        </p:nvGrpSpPr>
        <p:grpSpPr>
          <a:xfrm rot="21600000">
            <a:off x="3786452" y="2619561"/>
            <a:ext cx="1526021" cy="788353"/>
            <a:chOff x="0" y="0"/>
            <a:chExt cx="1526021" cy="788353"/>
          </a:xfrm>
        </p:grpSpPr>
        <p:sp>
          <p:nvSpPr>
            <p:cNvPr id="4048" name="path"/>
            <p:cNvSpPr/>
            <p:nvPr/>
          </p:nvSpPr>
          <p:spPr>
            <a:xfrm>
              <a:off x="0" y="0"/>
              <a:ext cx="1526021" cy="788353"/>
            </a:xfrm>
            <a:custGeom>
              <a:avLst/>
              <a:gdLst/>
              <a:ahLst/>
              <a:cxnLst/>
              <a:rect l="0" t="0" r="0" b="0"/>
              <a:pathLst>
                <a:path w="2403" h="1241">
                  <a:moveTo>
                    <a:pt x="3" y="3"/>
                  </a:moveTo>
                  <a:lnTo>
                    <a:pt x="2393" y="3"/>
                  </a:lnTo>
                  <a:moveTo>
                    <a:pt x="2400" y="3"/>
                  </a:moveTo>
                  <a:lnTo>
                    <a:pt x="2400" y="1232"/>
                  </a:lnTo>
                  <a:moveTo>
                    <a:pt x="2400" y="1238"/>
                  </a:moveTo>
                  <a:lnTo>
                    <a:pt x="9" y="1238"/>
                  </a:lnTo>
                  <a:moveTo>
                    <a:pt x="3" y="1238"/>
                  </a:moveTo>
                  <a:lnTo>
                    <a:pt x="3" y="9"/>
                  </a:lnTo>
                </a:path>
              </a:pathLst>
            </a:custGeom>
            <a:noFill/>
            <a:ln w="3985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49" name="path"/>
            <p:cNvSpPr/>
            <p:nvPr/>
          </p:nvSpPr>
          <p:spPr>
            <a:xfrm>
              <a:off x="0" y="0"/>
              <a:ext cx="1522056" cy="788353"/>
            </a:xfrm>
            <a:custGeom>
              <a:avLst/>
              <a:gdLst/>
              <a:ahLst/>
              <a:cxnLst/>
              <a:rect l="0" t="0" r="0" b="0"/>
              <a:pathLst>
                <a:path w="2396" h="1241">
                  <a:moveTo>
                    <a:pt x="3" y="3"/>
                  </a:moveTo>
                  <a:lnTo>
                    <a:pt x="3" y="1232"/>
                  </a:lnTo>
                  <a:moveTo>
                    <a:pt x="3" y="1238"/>
                  </a:moveTo>
                  <a:lnTo>
                    <a:pt x="2393" y="1238"/>
                  </a:lnTo>
                </a:path>
              </a:pathLst>
            </a:custGeom>
            <a:noFill/>
            <a:ln w="3985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50" name="path"/>
            <p:cNvSpPr/>
            <p:nvPr/>
          </p:nvSpPr>
          <p:spPr>
            <a:xfrm>
              <a:off x="65614" y="528969"/>
              <a:ext cx="234308" cy="152824"/>
            </a:xfrm>
            <a:custGeom>
              <a:avLst/>
              <a:gdLst/>
              <a:ahLst/>
              <a:cxnLst/>
              <a:rect l="0" t="0" r="0" b="0"/>
              <a:pathLst>
                <a:path w="368" h="240">
                  <a:moveTo>
                    <a:pt x="3" y="199"/>
                  </a:moveTo>
                  <a:cubicBezTo>
                    <a:pt x="3" y="218"/>
                    <a:pt x="15" y="237"/>
                    <a:pt x="34" y="237"/>
                  </a:cubicBezTo>
                  <a:cubicBezTo>
                    <a:pt x="53" y="237"/>
                    <a:pt x="71" y="218"/>
                    <a:pt x="71" y="199"/>
                  </a:cubicBezTo>
                  <a:cubicBezTo>
                    <a:pt x="71" y="180"/>
                    <a:pt x="53" y="167"/>
                    <a:pt x="34" y="167"/>
                  </a:cubicBezTo>
                  <a:cubicBezTo>
                    <a:pt x="15" y="167"/>
                    <a:pt x="3" y="180"/>
                    <a:pt x="3" y="199"/>
                  </a:cubicBezTo>
                </a:path>
                <a:path w="368" h="240">
                  <a:moveTo>
                    <a:pt x="147" y="34"/>
                  </a:moveTo>
                  <a:cubicBezTo>
                    <a:pt x="147" y="53"/>
                    <a:pt x="159" y="72"/>
                    <a:pt x="178" y="72"/>
                  </a:cubicBezTo>
                  <a:cubicBezTo>
                    <a:pt x="196" y="72"/>
                    <a:pt x="215" y="53"/>
                    <a:pt x="215" y="34"/>
                  </a:cubicBezTo>
                  <a:cubicBezTo>
                    <a:pt x="215" y="15"/>
                    <a:pt x="196" y="3"/>
                    <a:pt x="178" y="3"/>
                  </a:cubicBezTo>
                  <a:cubicBezTo>
                    <a:pt x="159" y="3"/>
                    <a:pt x="147" y="15"/>
                    <a:pt x="147" y="34"/>
                  </a:cubicBezTo>
                </a:path>
                <a:path w="368" h="240">
                  <a:moveTo>
                    <a:pt x="297" y="47"/>
                  </a:moveTo>
                  <a:cubicBezTo>
                    <a:pt x="297" y="66"/>
                    <a:pt x="309" y="85"/>
                    <a:pt x="328" y="85"/>
                  </a:cubicBezTo>
                  <a:cubicBezTo>
                    <a:pt x="347" y="85"/>
                    <a:pt x="365" y="66"/>
                    <a:pt x="365" y="47"/>
                  </a:cubicBezTo>
                  <a:cubicBezTo>
                    <a:pt x="365" y="28"/>
                    <a:pt x="347" y="15"/>
                    <a:pt x="328" y="15"/>
                  </a:cubicBezTo>
                  <a:cubicBezTo>
                    <a:pt x="309" y="15"/>
                    <a:pt x="297" y="28"/>
                    <a:pt x="297" y="4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98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051" name="path"/>
          <p:cNvSpPr/>
          <p:nvPr/>
        </p:nvSpPr>
        <p:spPr>
          <a:xfrm>
            <a:off x="3875561" y="3782561"/>
            <a:ext cx="596290" cy="168995"/>
          </a:xfrm>
          <a:custGeom>
            <a:avLst/>
            <a:gdLst/>
            <a:ahLst/>
            <a:cxnLst/>
            <a:rect l="0" t="0" r="0" b="0"/>
            <a:pathLst>
              <a:path w="939" h="266">
                <a:moveTo>
                  <a:pt x="4" y="261"/>
                </a:moveTo>
                <a:lnTo>
                  <a:pt x="934" y="261"/>
                </a:lnTo>
                <a:lnTo>
                  <a:pt x="934" y="4"/>
                </a:lnTo>
                <a:lnTo>
                  <a:pt x="4" y="4"/>
                </a:lnTo>
                <a:lnTo>
                  <a:pt x="4" y="261"/>
                </a:lnTo>
                <a:close/>
              </a:path>
            </a:pathLst>
          </a:custGeom>
          <a:noFill/>
          <a:ln w="5754" cap="flat">
            <a:solidFill>
              <a:srgbClr val="00B05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52" name="path"/>
          <p:cNvSpPr/>
          <p:nvPr/>
        </p:nvSpPr>
        <p:spPr>
          <a:xfrm>
            <a:off x="4593777" y="3639639"/>
            <a:ext cx="637249" cy="168995"/>
          </a:xfrm>
          <a:custGeom>
            <a:avLst/>
            <a:gdLst/>
            <a:ahLst/>
            <a:cxnLst/>
            <a:rect l="0" t="0" r="0" b="0"/>
            <a:pathLst>
              <a:path w="1003" h="266">
                <a:moveTo>
                  <a:pt x="4" y="261"/>
                </a:moveTo>
                <a:lnTo>
                  <a:pt x="999" y="261"/>
                </a:lnTo>
                <a:lnTo>
                  <a:pt x="999" y="4"/>
                </a:lnTo>
                <a:lnTo>
                  <a:pt x="4" y="4"/>
                </a:lnTo>
                <a:lnTo>
                  <a:pt x="4" y="261"/>
                </a:lnTo>
                <a:close/>
              </a:path>
            </a:pathLst>
          </a:custGeom>
          <a:noFill/>
          <a:ln w="5754" cap="flat">
            <a:solidFill>
              <a:srgbClr val="40404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53" name="path"/>
          <p:cNvSpPr/>
          <p:nvPr/>
        </p:nvSpPr>
        <p:spPr>
          <a:xfrm>
            <a:off x="5052157" y="2593283"/>
            <a:ext cx="138999" cy="76512"/>
          </a:xfrm>
          <a:custGeom>
            <a:avLst/>
            <a:gdLst/>
            <a:ahLst/>
            <a:cxnLst/>
            <a:rect l="0" t="0" r="0" b="0"/>
            <a:pathLst>
              <a:path w="218" h="120">
                <a:moveTo>
                  <a:pt x="3" y="35"/>
                </a:moveTo>
                <a:cubicBezTo>
                  <a:pt x="3" y="54"/>
                  <a:pt x="15" y="72"/>
                  <a:pt x="34" y="72"/>
                </a:cubicBezTo>
                <a:cubicBezTo>
                  <a:pt x="53" y="72"/>
                  <a:pt x="71" y="54"/>
                  <a:pt x="71" y="35"/>
                </a:cubicBezTo>
                <a:cubicBezTo>
                  <a:pt x="71" y="16"/>
                  <a:pt x="53" y="3"/>
                  <a:pt x="34" y="3"/>
                </a:cubicBezTo>
                <a:cubicBezTo>
                  <a:pt x="15" y="3"/>
                  <a:pt x="3" y="16"/>
                  <a:pt x="3" y="35"/>
                </a:cubicBezTo>
              </a:path>
              <a:path w="218" h="120">
                <a:moveTo>
                  <a:pt x="147" y="79"/>
                </a:moveTo>
                <a:cubicBezTo>
                  <a:pt x="147" y="98"/>
                  <a:pt x="159" y="117"/>
                  <a:pt x="178" y="117"/>
                </a:cubicBezTo>
                <a:cubicBezTo>
                  <a:pt x="197" y="117"/>
                  <a:pt x="215" y="98"/>
                  <a:pt x="215" y="79"/>
                </a:cubicBezTo>
                <a:cubicBezTo>
                  <a:pt x="215" y="60"/>
                  <a:pt x="197" y="47"/>
                  <a:pt x="178" y="47"/>
                </a:cubicBezTo>
                <a:cubicBezTo>
                  <a:pt x="159" y="47"/>
                  <a:pt x="147" y="60"/>
                  <a:pt x="147" y="79"/>
                </a:cubicBezTo>
              </a:path>
            </a:pathLst>
          </a:custGeom>
          <a:solidFill>
            <a:srgbClr val="002960">
              <a:alpha val="100000"/>
            </a:srgbClr>
          </a:solidFill>
          <a:ln w="398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54" name="rect"/>
          <p:cNvSpPr/>
          <p:nvPr/>
        </p:nvSpPr>
        <p:spPr>
          <a:xfrm>
            <a:off x="4130185" y="3140319"/>
            <a:ext cx="47773" cy="48271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55" name="rect"/>
          <p:cNvSpPr/>
          <p:nvPr/>
        </p:nvSpPr>
        <p:spPr>
          <a:xfrm>
            <a:off x="4221569" y="3023747"/>
            <a:ext cx="47773" cy="48271"/>
          </a:xfrm>
          <a:prstGeom prst="rect">
            <a:avLst/>
          </a:prstGeom>
          <a:solidFill>
            <a:srgbClr val="002960">
              <a:alpha val="96078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56" name="rect"/>
          <p:cNvSpPr/>
          <p:nvPr/>
        </p:nvSpPr>
        <p:spPr>
          <a:xfrm>
            <a:off x="4960812" y="2802623"/>
            <a:ext cx="47575" cy="48271"/>
          </a:xfrm>
          <a:prstGeom prst="rect">
            <a:avLst/>
          </a:prstGeom>
          <a:solidFill>
            <a:srgbClr val="002960">
              <a:alpha val="97647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057" name="picture 405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3871890" y="2615550"/>
            <a:ext cx="1303408" cy="645546"/>
          </a:xfrm>
          <a:prstGeom prst="rect">
            <a:avLst/>
          </a:prstGeom>
        </p:spPr>
      </p:pic>
      <p:sp>
        <p:nvSpPr>
          <p:cNvPr id="4058" name="path"/>
          <p:cNvSpPr/>
          <p:nvPr/>
        </p:nvSpPr>
        <p:spPr>
          <a:xfrm>
            <a:off x="3875561" y="3496717"/>
            <a:ext cx="596290" cy="168995"/>
          </a:xfrm>
          <a:custGeom>
            <a:avLst/>
            <a:gdLst/>
            <a:ahLst/>
            <a:cxnLst/>
            <a:rect l="0" t="0" r="0" b="0"/>
            <a:pathLst>
              <a:path w="939" h="266">
                <a:moveTo>
                  <a:pt x="4" y="261"/>
                </a:moveTo>
                <a:lnTo>
                  <a:pt x="934" y="261"/>
                </a:lnTo>
                <a:lnTo>
                  <a:pt x="934" y="4"/>
                </a:lnTo>
                <a:lnTo>
                  <a:pt x="4" y="4"/>
                </a:lnTo>
                <a:lnTo>
                  <a:pt x="4" y="261"/>
                </a:lnTo>
                <a:close/>
              </a:path>
            </a:pathLst>
          </a:custGeom>
          <a:noFill/>
          <a:ln w="5754" cap="flat">
            <a:solidFill>
              <a:srgbClr val="FF660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59" name="path"/>
          <p:cNvSpPr/>
          <p:nvPr/>
        </p:nvSpPr>
        <p:spPr>
          <a:xfrm>
            <a:off x="3875561" y="2616009"/>
            <a:ext cx="1355464" cy="1355183"/>
          </a:xfrm>
          <a:custGeom>
            <a:avLst/>
            <a:gdLst/>
            <a:ahLst/>
            <a:cxnLst/>
            <a:rect l="0" t="0" r="0" b="0"/>
            <a:pathLst>
              <a:path w="2134" h="2134">
                <a:moveTo>
                  <a:pt x="4" y="597"/>
                </a:moveTo>
                <a:lnTo>
                  <a:pt x="4" y="2132"/>
                </a:lnTo>
                <a:moveTo>
                  <a:pt x="934" y="159"/>
                </a:moveTo>
                <a:lnTo>
                  <a:pt x="934" y="2133"/>
                </a:lnTo>
                <a:moveTo>
                  <a:pt x="1135" y="0"/>
                </a:moveTo>
                <a:lnTo>
                  <a:pt x="1135" y="2134"/>
                </a:lnTo>
                <a:moveTo>
                  <a:pt x="2130" y="0"/>
                </a:moveTo>
                <a:lnTo>
                  <a:pt x="2130" y="2134"/>
                </a:lnTo>
              </a:path>
            </a:pathLst>
          </a:custGeom>
          <a:noFill/>
          <a:ln w="5754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60" name="textbox 4060"/>
          <p:cNvSpPr/>
          <p:nvPr/>
        </p:nvSpPr>
        <p:spPr>
          <a:xfrm>
            <a:off x="459965" y="255327"/>
            <a:ext cx="3154679" cy="5943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2000"/>
              </a:lnSpc>
            </a:pPr>
            <a:endParaRPr lang="en-US" altLang="en-US" sz="100" dirty="0"/>
          </a:p>
          <a:p>
            <a:pPr marL="12700" indent="1905" algn="l" rtl="0" eaLnBrk="0">
              <a:lnSpc>
                <a:spcPct val="104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按关键性能参数进行成本分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析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确定成本敏感度和自然断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点</a:t>
            </a:r>
            <a:endParaRPr lang="en-US" altLang="en-US" sz="1800" dirty="0"/>
          </a:p>
        </p:txBody>
      </p:sp>
      <p:sp>
        <p:nvSpPr>
          <p:cNvPr id="4061" name="path"/>
          <p:cNvSpPr/>
          <p:nvPr/>
        </p:nvSpPr>
        <p:spPr>
          <a:xfrm>
            <a:off x="7088481" y="3782562"/>
            <a:ext cx="648679" cy="168995"/>
          </a:xfrm>
          <a:custGeom>
            <a:avLst/>
            <a:gdLst/>
            <a:ahLst/>
            <a:cxnLst/>
            <a:rect l="0" t="0" r="0" b="0"/>
            <a:pathLst>
              <a:path w="1021" h="266">
                <a:moveTo>
                  <a:pt x="4" y="261"/>
                </a:moveTo>
                <a:lnTo>
                  <a:pt x="1017" y="261"/>
                </a:lnTo>
                <a:lnTo>
                  <a:pt x="1017" y="4"/>
                </a:lnTo>
                <a:lnTo>
                  <a:pt x="4" y="4"/>
                </a:lnTo>
                <a:lnTo>
                  <a:pt x="4" y="261"/>
                </a:lnTo>
                <a:close/>
              </a:path>
            </a:pathLst>
          </a:custGeom>
          <a:noFill/>
          <a:ln w="5754" cap="flat">
            <a:solidFill>
              <a:srgbClr val="00B05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62" name="path"/>
          <p:cNvSpPr/>
          <p:nvPr/>
        </p:nvSpPr>
        <p:spPr>
          <a:xfrm>
            <a:off x="7462829" y="3639639"/>
            <a:ext cx="642011" cy="168995"/>
          </a:xfrm>
          <a:custGeom>
            <a:avLst/>
            <a:gdLst/>
            <a:ahLst/>
            <a:cxnLst/>
            <a:rect l="0" t="0" r="0" b="0"/>
            <a:pathLst>
              <a:path w="1011" h="266">
                <a:moveTo>
                  <a:pt x="4" y="261"/>
                </a:moveTo>
                <a:lnTo>
                  <a:pt x="1006" y="261"/>
                </a:lnTo>
                <a:lnTo>
                  <a:pt x="1006" y="4"/>
                </a:lnTo>
                <a:lnTo>
                  <a:pt x="4" y="4"/>
                </a:lnTo>
                <a:lnTo>
                  <a:pt x="4" y="261"/>
                </a:lnTo>
                <a:close/>
              </a:path>
            </a:pathLst>
          </a:custGeom>
          <a:noFill/>
          <a:ln w="5754" cap="flat">
            <a:solidFill>
              <a:srgbClr val="40404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63" name="path"/>
          <p:cNvSpPr/>
          <p:nvPr/>
        </p:nvSpPr>
        <p:spPr>
          <a:xfrm>
            <a:off x="7088481" y="3496717"/>
            <a:ext cx="642964" cy="168995"/>
          </a:xfrm>
          <a:custGeom>
            <a:avLst/>
            <a:gdLst/>
            <a:ahLst/>
            <a:cxnLst/>
            <a:rect l="0" t="0" r="0" b="0"/>
            <a:pathLst>
              <a:path w="1012" h="266">
                <a:moveTo>
                  <a:pt x="4" y="261"/>
                </a:moveTo>
                <a:lnTo>
                  <a:pt x="1008" y="261"/>
                </a:lnTo>
                <a:lnTo>
                  <a:pt x="1008" y="4"/>
                </a:lnTo>
                <a:lnTo>
                  <a:pt x="4" y="4"/>
                </a:lnTo>
                <a:lnTo>
                  <a:pt x="4" y="261"/>
                </a:lnTo>
                <a:close/>
              </a:path>
            </a:pathLst>
          </a:custGeom>
          <a:noFill/>
          <a:ln w="5754" cap="flat">
            <a:solidFill>
              <a:srgbClr val="FF660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16" name="group 716"/>
          <p:cNvGrpSpPr/>
          <p:nvPr/>
        </p:nvGrpSpPr>
        <p:grpSpPr>
          <a:xfrm rot="21600000">
            <a:off x="7005241" y="2595286"/>
            <a:ext cx="1510163" cy="824646"/>
            <a:chOff x="0" y="0"/>
            <a:chExt cx="1510163" cy="824646"/>
          </a:xfrm>
        </p:grpSpPr>
        <p:sp>
          <p:nvSpPr>
            <p:cNvPr id="4064" name="path"/>
            <p:cNvSpPr/>
            <p:nvPr/>
          </p:nvSpPr>
          <p:spPr>
            <a:xfrm>
              <a:off x="0" y="24275"/>
              <a:ext cx="1510163" cy="788353"/>
            </a:xfrm>
            <a:custGeom>
              <a:avLst/>
              <a:gdLst/>
              <a:ahLst/>
              <a:cxnLst/>
              <a:rect l="0" t="0" r="0" b="0"/>
              <a:pathLst>
                <a:path w="2378" h="1241">
                  <a:moveTo>
                    <a:pt x="3" y="3"/>
                  </a:moveTo>
                  <a:lnTo>
                    <a:pt x="2368" y="3"/>
                  </a:lnTo>
                  <a:moveTo>
                    <a:pt x="2375" y="3"/>
                  </a:moveTo>
                  <a:lnTo>
                    <a:pt x="2375" y="1232"/>
                  </a:lnTo>
                  <a:moveTo>
                    <a:pt x="2375" y="1238"/>
                  </a:moveTo>
                  <a:lnTo>
                    <a:pt x="9" y="1238"/>
                  </a:lnTo>
                  <a:moveTo>
                    <a:pt x="3" y="1238"/>
                  </a:moveTo>
                  <a:lnTo>
                    <a:pt x="3" y="9"/>
                  </a:lnTo>
                </a:path>
              </a:pathLst>
            </a:custGeom>
            <a:noFill/>
            <a:ln w="3985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65" name="path"/>
            <p:cNvSpPr/>
            <p:nvPr/>
          </p:nvSpPr>
          <p:spPr>
            <a:xfrm>
              <a:off x="0" y="24275"/>
              <a:ext cx="1506198" cy="788353"/>
            </a:xfrm>
            <a:custGeom>
              <a:avLst/>
              <a:gdLst/>
              <a:ahLst/>
              <a:cxnLst/>
              <a:rect l="0" t="0" r="0" b="0"/>
              <a:pathLst>
                <a:path w="2371" h="1241">
                  <a:moveTo>
                    <a:pt x="3" y="3"/>
                  </a:moveTo>
                  <a:lnTo>
                    <a:pt x="3" y="1232"/>
                  </a:lnTo>
                  <a:moveTo>
                    <a:pt x="3" y="1238"/>
                  </a:moveTo>
                  <a:lnTo>
                    <a:pt x="2368" y="1238"/>
                  </a:lnTo>
                </a:path>
              </a:pathLst>
            </a:custGeom>
            <a:noFill/>
            <a:ln w="3985" cap="sq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66" name="path"/>
            <p:cNvSpPr/>
            <p:nvPr/>
          </p:nvSpPr>
          <p:spPr>
            <a:xfrm>
              <a:off x="51738" y="0"/>
              <a:ext cx="1104780" cy="824646"/>
            </a:xfrm>
            <a:custGeom>
              <a:avLst/>
              <a:gdLst/>
              <a:ahLst/>
              <a:cxnLst/>
              <a:rect l="0" t="0" r="0" b="0"/>
              <a:pathLst>
                <a:path w="1739" h="1298">
                  <a:moveTo>
                    <a:pt x="40" y="1219"/>
                  </a:moveTo>
                  <a:lnTo>
                    <a:pt x="78" y="1257"/>
                  </a:lnTo>
                  <a:lnTo>
                    <a:pt x="40" y="1295"/>
                  </a:lnTo>
                  <a:lnTo>
                    <a:pt x="3" y="1257"/>
                  </a:lnTo>
                  <a:lnTo>
                    <a:pt x="40" y="1219"/>
                  </a:lnTo>
                  <a:close/>
                </a:path>
                <a:path w="1739" h="1298">
                  <a:moveTo>
                    <a:pt x="159" y="1213"/>
                  </a:moveTo>
                  <a:lnTo>
                    <a:pt x="196" y="1251"/>
                  </a:lnTo>
                  <a:lnTo>
                    <a:pt x="159" y="1289"/>
                  </a:lnTo>
                  <a:lnTo>
                    <a:pt x="122" y="1251"/>
                  </a:lnTo>
                  <a:lnTo>
                    <a:pt x="159" y="1213"/>
                  </a:lnTo>
                  <a:close/>
                </a:path>
                <a:path w="1739" h="1298">
                  <a:moveTo>
                    <a:pt x="278" y="1200"/>
                  </a:moveTo>
                  <a:lnTo>
                    <a:pt x="315" y="1238"/>
                  </a:lnTo>
                  <a:lnTo>
                    <a:pt x="278" y="1276"/>
                  </a:lnTo>
                  <a:lnTo>
                    <a:pt x="240" y="1238"/>
                  </a:lnTo>
                  <a:lnTo>
                    <a:pt x="278" y="1200"/>
                  </a:lnTo>
                  <a:close/>
                </a:path>
                <a:path w="1739" h="1298">
                  <a:moveTo>
                    <a:pt x="397" y="1130"/>
                  </a:moveTo>
                  <a:lnTo>
                    <a:pt x="434" y="1168"/>
                  </a:lnTo>
                  <a:lnTo>
                    <a:pt x="397" y="1206"/>
                  </a:lnTo>
                  <a:lnTo>
                    <a:pt x="359" y="1168"/>
                  </a:lnTo>
                  <a:lnTo>
                    <a:pt x="397" y="1130"/>
                  </a:lnTo>
                  <a:close/>
                </a:path>
                <a:path w="1739" h="1298">
                  <a:moveTo>
                    <a:pt x="516" y="1016"/>
                  </a:moveTo>
                  <a:lnTo>
                    <a:pt x="553" y="1054"/>
                  </a:lnTo>
                  <a:lnTo>
                    <a:pt x="516" y="1092"/>
                  </a:lnTo>
                  <a:lnTo>
                    <a:pt x="478" y="1054"/>
                  </a:lnTo>
                  <a:lnTo>
                    <a:pt x="516" y="1016"/>
                  </a:lnTo>
                  <a:close/>
                </a:path>
                <a:path w="1739" h="1298">
                  <a:moveTo>
                    <a:pt x="634" y="1048"/>
                  </a:moveTo>
                  <a:lnTo>
                    <a:pt x="672" y="1086"/>
                  </a:lnTo>
                  <a:lnTo>
                    <a:pt x="634" y="1124"/>
                  </a:lnTo>
                  <a:lnTo>
                    <a:pt x="597" y="1086"/>
                  </a:lnTo>
                  <a:lnTo>
                    <a:pt x="634" y="1048"/>
                  </a:lnTo>
                  <a:close/>
                </a:path>
                <a:path w="1739" h="1298">
                  <a:moveTo>
                    <a:pt x="753" y="1016"/>
                  </a:moveTo>
                  <a:lnTo>
                    <a:pt x="791" y="1054"/>
                  </a:lnTo>
                  <a:lnTo>
                    <a:pt x="753" y="1092"/>
                  </a:lnTo>
                  <a:lnTo>
                    <a:pt x="716" y="1054"/>
                  </a:lnTo>
                  <a:lnTo>
                    <a:pt x="753" y="1016"/>
                  </a:lnTo>
                  <a:close/>
                </a:path>
                <a:path w="1739" h="1298">
                  <a:moveTo>
                    <a:pt x="872" y="871"/>
                  </a:moveTo>
                  <a:lnTo>
                    <a:pt x="910" y="909"/>
                  </a:lnTo>
                  <a:lnTo>
                    <a:pt x="872" y="947"/>
                  </a:lnTo>
                  <a:lnTo>
                    <a:pt x="835" y="909"/>
                  </a:lnTo>
                  <a:lnTo>
                    <a:pt x="872" y="871"/>
                  </a:lnTo>
                  <a:close/>
                </a:path>
                <a:path w="1739" h="1298">
                  <a:moveTo>
                    <a:pt x="991" y="769"/>
                  </a:moveTo>
                  <a:lnTo>
                    <a:pt x="1029" y="807"/>
                  </a:lnTo>
                  <a:lnTo>
                    <a:pt x="991" y="845"/>
                  </a:lnTo>
                  <a:lnTo>
                    <a:pt x="954" y="807"/>
                  </a:lnTo>
                  <a:lnTo>
                    <a:pt x="991" y="769"/>
                  </a:lnTo>
                  <a:close/>
                </a:path>
                <a:path w="1739" h="1298">
                  <a:moveTo>
                    <a:pt x="1110" y="636"/>
                  </a:moveTo>
                  <a:lnTo>
                    <a:pt x="1148" y="674"/>
                  </a:lnTo>
                  <a:lnTo>
                    <a:pt x="1110" y="712"/>
                  </a:lnTo>
                  <a:lnTo>
                    <a:pt x="1073" y="674"/>
                  </a:lnTo>
                  <a:lnTo>
                    <a:pt x="1110" y="636"/>
                  </a:lnTo>
                  <a:close/>
                </a:path>
                <a:path w="1739" h="1298">
                  <a:moveTo>
                    <a:pt x="1223" y="611"/>
                  </a:moveTo>
                  <a:lnTo>
                    <a:pt x="1260" y="649"/>
                  </a:lnTo>
                  <a:lnTo>
                    <a:pt x="1223" y="687"/>
                  </a:lnTo>
                  <a:lnTo>
                    <a:pt x="1185" y="649"/>
                  </a:lnTo>
                  <a:lnTo>
                    <a:pt x="1223" y="611"/>
                  </a:lnTo>
                  <a:close/>
                </a:path>
                <a:path w="1739" h="1298">
                  <a:moveTo>
                    <a:pt x="1342" y="471"/>
                  </a:moveTo>
                  <a:lnTo>
                    <a:pt x="1379" y="510"/>
                  </a:lnTo>
                  <a:lnTo>
                    <a:pt x="1342" y="547"/>
                  </a:lnTo>
                  <a:lnTo>
                    <a:pt x="1304" y="510"/>
                  </a:lnTo>
                  <a:lnTo>
                    <a:pt x="1342" y="471"/>
                  </a:lnTo>
                  <a:close/>
                </a:path>
                <a:path w="1739" h="1298">
                  <a:moveTo>
                    <a:pt x="1461" y="250"/>
                  </a:moveTo>
                  <a:lnTo>
                    <a:pt x="1498" y="288"/>
                  </a:lnTo>
                  <a:lnTo>
                    <a:pt x="1461" y="326"/>
                  </a:lnTo>
                  <a:lnTo>
                    <a:pt x="1423" y="288"/>
                  </a:lnTo>
                  <a:lnTo>
                    <a:pt x="1461" y="250"/>
                  </a:lnTo>
                  <a:close/>
                </a:path>
                <a:path w="1739" h="1298">
                  <a:moveTo>
                    <a:pt x="1579" y="161"/>
                  </a:moveTo>
                  <a:lnTo>
                    <a:pt x="1617" y="199"/>
                  </a:lnTo>
                  <a:lnTo>
                    <a:pt x="1579" y="237"/>
                  </a:lnTo>
                  <a:lnTo>
                    <a:pt x="1542" y="199"/>
                  </a:lnTo>
                  <a:lnTo>
                    <a:pt x="1579" y="161"/>
                  </a:lnTo>
                  <a:close/>
                </a:path>
                <a:path w="1739" h="1298">
                  <a:moveTo>
                    <a:pt x="1698" y="3"/>
                  </a:moveTo>
                  <a:lnTo>
                    <a:pt x="1736" y="41"/>
                  </a:lnTo>
                  <a:lnTo>
                    <a:pt x="1698" y="79"/>
                  </a:lnTo>
                  <a:lnTo>
                    <a:pt x="1661" y="41"/>
                  </a:lnTo>
                  <a:lnTo>
                    <a:pt x="1698" y="3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3985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67" name="path"/>
            <p:cNvSpPr/>
            <p:nvPr/>
          </p:nvSpPr>
          <p:spPr>
            <a:xfrm>
              <a:off x="125282" y="191113"/>
              <a:ext cx="1100618" cy="430432"/>
            </a:xfrm>
            <a:custGeom>
              <a:avLst/>
              <a:gdLst/>
              <a:ahLst/>
              <a:cxnLst/>
              <a:rect l="0" t="0" r="0" b="0"/>
              <a:pathLst>
                <a:path w="1733" h="677">
                  <a:moveTo>
                    <a:pt x="3" y="611"/>
                  </a:moveTo>
                  <a:cubicBezTo>
                    <a:pt x="3" y="630"/>
                    <a:pt x="15" y="649"/>
                    <a:pt x="34" y="649"/>
                  </a:cubicBezTo>
                  <a:cubicBezTo>
                    <a:pt x="53" y="649"/>
                    <a:pt x="71" y="630"/>
                    <a:pt x="71" y="611"/>
                  </a:cubicBezTo>
                  <a:cubicBezTo>
                    <a:pt x="71" y="592"/>
                    <a:pt x="53" y="579"/>
                    <a:pt x="34" y="579"/>
                  </a:cubicBezTo>
                  <a:cubicBezTo>
                    <a:pt x="15" y="579"/>
                    <a:pt x="3" y="592"/>
                    <a:pt x="3" y="611"/>
                  </a:cubicBezTo>
                </a:path>
                <a:path w="1733" h="677">
                  <a:moveTo>
                    <a:pt x="121" y="636"/>
                  </a:moveTo>
                  <a:cubicBezTo>
                    <a:pt x="121" y="655"/>
                    <a:pt x="134" y="674"/>
                    <a:pt x="153" y="674"/>
                  </a:cubicBezTo>
                  <a:cubicBezTo>
                    <a:pt x="172" y="674"/>
                    <a:pt x="190" y="655"/>
                    <a:pt x="190" y="636"/>
                  </a:cubicBezTo>
                  <a:cubicBezTo>
                    <a:pt x="190" y="617"/>
                    <a:pt x="172" y="604"/>
                    <a:pt x="153" y="604"/>
                  </a:cubicBezTo>
                  <a:cubicBezTo>
                    <a:pt x="134" y="604"/>
                    <a:pt x="121" y="617"/>
                    <a:pt x="121" y="636"/>
                  </a:cubicBezTo>
                </a:path>
                <a:path w="1733" h="677">
                  <a:moveTo>
                    <a:pt x="240" y="611"/>
                  </a:moveTo>
                  <a:cubicBezTo>
                    <a:pt x="240" y="630"/>
                    <a:pt x="253" y="649"/>
                    <a:pt x="272" y="649"/>
                  </a:cubicBezTo>
                  <a:cubicBezTo>
                    <a:pt x="290" y="649"/>
                    <a:pt x="309" y="630"/>
                    <a:pt x="309" y="611"/>
                  </a:cubicBezTo>
                  <a:cubicBezTo>
                    <a:pt x="309" y="592"/>
                    <a:pt x="290" y="579"/>
                    <a:pt x="272" y="579"/>
                  </a:cubicBezTo>
                  <a:cubicBezTo>
                    <a:pt x="253" y="579"/>
                    <a:pt x="240" y="592"/>
                    <a:pt x="240" y="611"/>
                  </a:cubicBezTo>
                </a:path>
                <a:path w="1733" h="677">
                  <a:moveTo>
                    <a:pt x="359" y="579"/>
                  </a:moveTo>
                  <a:cubicBezTo>
                    <a:pt x="359" y="598"/>
                    <a:pt x="372" y="617"/>
                    <a:pt x="390" y="617"/>
                  </a:cubicBezTo>
                  <a:cubicBezTo>
                    <a:pt x="409" y="617"/>
                    <a:pt x="428" y="598"/>
                    <a:pt x="428" y="579"/>
                  </a:cubicBezTo>
                  <a:cubicBezTo>
                    <a:pt x="428" y="560"/>
                    <a:pt x="409" y="547"/>
                    <a:pt x="390" y="547"/>
                  </a:cubicBezTo>
                  <a:cubicBezTo>
                    <a:pt x="372" y="547"/>
                    <a:pt x="359" y="560"/>
                    <a:pt x="359" y="579"/>
                  </a:cubicBezTo>
                </a:path>
                <a:path w="1733" h="677">
                  <a:moveTo>
                    <a:pt x="478" y="528"/>
                  </a:moveTo>
                  <a:cubicBezTo>
                    <a:pt x="478" y="547"/>
                    <a:pt x="491" y="567"/>
                    <a:pt x="509" y="567"/>
                  </a:cubicBezTo>
                  <a:cubicBezTo>
                    <a:pt x="528" y="567"/>
                    <a:pt x="547" y="547"/>
                    <a:pt x="547" y="528"/>
                  </a:cubicBezTo>
                  <a:cubicBezTo>
                    <a:pt x="547" y="510"/>
                    <a:pt x="528" y="497"/>
                    <a:pt x="509" y="497"/>
                  </a:cubicBezTo>
                  <a:cubicBezTo>
                    <a:pt x="491" y="497"/>
                    <a:pt x="478" y="510"/>
                    <a:pt x="478" y="528"/>
                  </a:cubicBezTo>
                </a:path>
                <a:path w="1733" h="677">
                  <a:moveTo>
                    <a:pt x="597" y="541"/>
                  </a:moveTo>
                  <a:cubicBezTo>
                    <a:pt x="597" y="560"/>
                    <a:pt x="609" y="579"/>
                    <a:pt x="628" y="579"/>
                  </a:cubicBezTo>
                  <a:cubicBezTo>
                    <a:pt x="647" y="579"/>
                    <a:pt x="666" y="560"/>
                    <a:pt x="666" y="541"/>
                  </a:cubicBezTo>
                  <a:cubicBezTo>
                    <a:pt x="666" y="522"/>
                    <a:pt x="647" y="510"/>
                    <a:pt x="628" y="510"/>
                  </a:cubicBezTo>
                  <a:cubicBezTo>
                    <a:pt x="609" y="510"/>
                    <a:pt x="597" y="522"/>
                    <a:pt x="597" y="541"/>
                  </a:cubicBezTo>
                </a:path>
                <a:path w="1733" h="677">
                  <a:moveTo>
                    <a:pt x="716" y="478"/>
                  </a:moveTo>
                  <a:cubicBezTo>
                    <a:pt x="716" y="497"/>
                    <a:pt x="728" y="516"/>
                    <a:pt x="747" y="516"/>
                  </a:cubicBezTo>
                  <a:cubicBezTo>
                    <a:pt x="766" y="516"/>
                    <a:pt x="785" y="497"/>
                    <a:pt x="785" y="478"/>
                  </a:cubicBezTo>
                  <a:cubicBezTo>
                    <a:pt x="785" y="459"/>
                    <a:pt x="766" y="446"/>
                    <a:pt x="747" y="446"/>
                  </a:cubicBezTo>
                  <a:cubicBezTo>
                    <a:pt x="728" y="446"/>
                    <a:pt x="716" y="459"/>
                    <a:pt x="716" y="478"/>
                  </a:cubicBezTo>
                </a:path>
                <a:path w="1733" h="677">
                  <a:moveTo>
                    <a:pt x="835" y="528"/>
                  </a:moveTo>
                  <a:cubicBezTo>
                    <a:pt x="835" y="547"/>
                    <a:pt x="847" y="567"/>
                    <a:pt x="866" y="567"/>
                  </a:cubicBezTo>
                  <a:cubicBezTo>
                    <a:pt x="885" y="567"/>
                    <a:pt x="904" y="547"/>
                    <a:pt x="904" y="528"/>
                  </a:cubicBezTo>
                  <a:cubicBezTo>
                    <a:pt x="904" y="510"/>
                    <a:pt x="885" y="497"/>
                    <a:pt x="866" y="497"/>
                  </a:cubicBezTo>
                  <a:cubicBezTo>
                    <a:pt x="847" y="497"/>
                    <a:pt x="835" y="510"/>
                    <a:pt x="835" y="528"/>
                  </a:cubicBezTo>
                </a:path>
                <a:path w="1733" h="677">
                  <a:moveTo>
                    <a:pt x="954" y="364"/>
                  </a:moveTo>
                  <a:cubicBezTo>
                    <a:pt x="954" y="383"/>
                    <a:pt x="966" y="402"/>
                    <a:pt x="985" y="402"/>
                  </a:cubicBezTo>
                  <a:cubicBezTo>
                    <a:pt x="1004" y="402"/>
                    <a:pt x="1022" y="383"/>
                    <a:pt x="1022" y="364"/>
                  </a:cubicBezTo>
                  <a:cubicBezTo>
                    <a:pt x="1022" y="345"/>
                    <a:pt x="1004" y="332"/>
                    <a:pt x="985" y="332"/>
                  </a:cubicBezTo>
                  <a:cubicBezTo>
                    <a:pt x="966" y="332"/>
                    <a:pt x="954" y="345"/>
                    <a:pt x="954" y="364"/>
                  </a:cubicBezTo>
                </a:path>
                <a:path w="1733" h="677">
                  <a:moveTo>
                    <a:pt x="1066" y="364"/>
                  </a:moveTo>
                  <a:cubicBezTo>
                    <a:pt x="1066" y="383"/>
                    <a:pt x="1079" y="402"/>
                    <a:pt x="1098" y="402"/>
                  </a:cubicBezTo>
                  <a:cubicBezTo>
                    <a:pt x="1116" y="402"/>
                    <a:pt x="1135" y="383"/>
                    <a:pt x="1135" y="364"/>
                  </a:cubicBezTo>
                  <a:cubicBezTo>
                    <a:pt x="1135" y="345"/>
                    <a:pt x="1116" y="332"/>
                    <a:pt x="1098" y="332"/>
                  </a:cubicBezTo>
                  <a:cubicBezTo>
                    <a:pt x="1079" y="332"/>
                    <a:pt x="1066" y="345"/>
                    <a:pt x="1066" y="364"/>
                  </a:cubicBezTo>
                </a:path>
                <a:path w="1733" h="677">
                  <a:moveTo>
                    <a:pt x="1185" y="281"/>
                  </a:moveTo>
                  <a:cubicBezTo>
                    <a:pt x="1185" y="300"/>
                    <a:pt x="1198" y="319"/>
                    <a:pt x="1217" y="319"/>
                  </a:cubicBezTo>
                  <a:cubicBezTo>
                    <a:pt x="1235" y="319"/>
                    <a:pt x="1254" y="300"/>
                    <a:pt x="1254" y="281"/>
                  </a:cubicBezTo>
                  <a:cubicBezTo>
                    <a:pt x="1254" y="263"/>
                    <a:pt x="1235" y="250"/>
                    <a:pt x="1217" y="250"/>
                  </a:cubicBezTo>
                  <a:cubicBezTo>
                    <a:pt x="1198" y="250"/>
                    <a:pt x="1185" y="263"/>
                    <a:pt x="1185" y="281"/>
                  </a:cubicBezTo>
                </a:path>
                <a:path w="1733" h="677">
                  <a:moveTo>
                    <a:pt x="1304" y="339"/>
                  </a:moveTo>
                  <a:cubicBezTo>
                    <a:pt x="1304" y="358"/>
                    <a:pt x="1317" y="376"/>
                    <a:pt x="1335" y="376"/>
                  </a:cubicBezTo>
                  <a:cubicBezTo>
                    <a:pt x="1354" y="376"/>
                    <a:pt x="1373" y="358"/>
                    <a:pt x="1373" y="339"/>
                  </a:cubicBezTo>
                  <a:cubicBezTo>
                    <a:pt x="1373" y="319"/>
                    <a:pt x="1354" y="307"/>
                    <a:pt x="1335" y="307"/>
                  </a:cubicBezTo>
                  <a:cubicBezTo>
                    <a:pt x="1317" y="307"/>
                    <a:pt x="1304" y="319"/>
                    <a:pt x="1304" y="339"/>
                  </a:cubicBezTo>
                </a:path>
                <a:path w="1733" h="677">
                  <a:moveTo>
                    <a:pt x="1423" y="224"/>
                  </a:moveTo>
                  <a:cubicBezTo>
                    <a:pt x="1423" y="243"/>
                    <a:pt x="1436" y="263"/>
                    <a:pt x="1454" y="263"/>
                  </a:cubicBezTo>
                  <a:cubicBezTo>
                    <a:pt x="1473" y="263"/>
                    <a:pt x="1492" y="243"/>
                    <a:pt x="1492" y="224"/>
                  </a:cubicBezTo>
                  <a:cubicBezTo>
                    <a:pt x="1492" y="205"/>
                    <a:pt x="1473" y="193"/>
                    <a:pt x="1454" y="193"/>
                  </a:cubicBezTo>
                  <a:cubicBezTo>
                    <a:pt x="1436" y="193"/>
                    <a:pt x="1423" y="205"/>
                    <a:pt x="1423" y="224"/>
                  </a:cubicBezTo>
                </a:path>
                <a:path w="1733" h="677">
                  <a:moveTo>
                    <a:pt x="1542" y="91"/>
                  </a:moveTo>
                  <a:cubicBezTo>
                    <a:pt x="1542" y="111"/>
                    <a:pt x="1554" y="129"/>
                    <a:pt x="1573" y="129"/>
                  </a:cubicBezTo>
                  <a:cubicBezTo>
                    <a:pt x="1592" y="129"/>
                    <a:pt x="1611" y="111"/>
                    <a:pt x="1611" y="91"/>
                  </a:cubicBezTo>
                  <a:cubicBezTo>
                    <a:pt x="1611" y="72"/>
                    <a:pt x="1592" y="60"/>
                    <a:pt x="1573" y="60"/>
                  </a:cubicBezTo>
                  <a:cubicBezTo>
                    <a:pt x="1554" y="60"/>
                    <a:pt x="1542" y="72"/>
                    <a:pt x="1542" y="91"/>
                  </a:cubicBezTo>
                </a:path>
                <a:path w="1733" h="677">
                  <a:moveTo>
                    <a:pt x="1661" y="35"/>
                  </a:moveTo>
                  <a:cubicBezTo>
                    <a:pt x="1661" y="53"/>
                    <a:pt x="1673" y="72"/>
                    <a:pt x="1692" y="72"/>
                  </a:cubicBezTo>
                  <a:cubicBezTo>
                    <a:pt x="1711" y="72"/>
                    <a:pt x="1730" y="53"/>
                    <a:pt x="1730" y="35"/>
                  </a:cubicBezTo>
                  <a:cubicBezTo>
                    <a:pt x="1730" y="15"/>
                    <a:pt x="1711" y="3"/>
                    <a:pt x="1692" y="3"/>
                  </a:cubicBezTo>
                  <a:cubicBezTo>
                    <a:pt x="1673" y="3"/>
                    <a:pt x="1661" y="15"/>
                    <a:pt x="1661" y="3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98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068" name="path"/>
          <p:cNvSpPr/>
          <p:nvPr/>
        </p:nvSpPr>
        <p:spPr>
          <a:xfrm>
            <a:off x="7090386" y="2616009"/>
            <a:ext cx="1014455" cy="1355183"/>
          </a:xfrm>
          <a:custGeom>
            <a:avLst/>
            <a:gdLst/>
            <a:ahLst/>
            <a:cxnLst/>
            <a:rect l="0" t="0" r="0" b="0"/>
            <a:pathLst>
              <a:path w="1597" h="2134">
                <a:moveTo>
                  <a:pt x="4" y="0"/>
                </a:moveTo>
                <a:lnTo>
                  <a:pt x="4" y="2134"/>
                </a:lnTo>
                <a:moveTo>
                  <a:pt x="591" y="0"/>
                </a:moveTo>
                <a:lnTo>
                  <a:pt x="591" y="2134"/>
                </a:lnTo>
                <a:moveTo>
                  <a:pt x="1005" y="0"/>
                </a:moveTo>
                <a:lnTo>
                  <a:pt x="1005" y="2134"/>
                </a:lnTo>
                <a:moveTo>
                  <a:pt x="1593" y="0"/>
                </a:moveTo>
                <a:lnTo>
                  <a:pt x="1593" y="2134"/>
                </a:lnTo>
              </a:path>
            </a:pathLst>
          </a:custGeom>
          <a:noFill/>
          <a:ln w="5754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69" name="path"/>
          <p:cNvSpPr/>
          <p:nvPr/>
        </p:nvSpPr>
        <p:spPr>
          <a:xfrm>
            <a:off x="8259052" y="2786399"/>
            <a:ext cx="47575" cy="48270"/>
          </a:xfrm>
          <a:custGeom>
            <a:avLst/>
            <a:gdLst/>
            <a:ahLst/>
            <a:cxnLst/>
            <a:rect l="0" t="0" r="0" b="0"/>
            <a:pathLst>
              <a:path w="74" h="76">
                <a:moveTo>
                  <a:pt x="3" y="35"/>
                </a:moveTo>
                <a:cubicBezTo>
                  <a:pt x="3" y="53"/>
                  <a:pt x="15" y="72"/>
                  <a:pt x="34" y="72"/>
                </a:cubicBezTo>
                <a:cubicBezTo>
                  <a:pt x="53" y="72"/>
                  <a:pt x="71" y="53"/>
                  <a:pt x="71" y="35"/>
                </a:cubicBezTo>
                <a:cubicBezTo>
                  <a:pt x="71" y="15"/>
                  <a:pt x="53" y="3"/>
                  <a:pt x="34" y="3"/>
                </a:cubicBezTo>
                <a:cubicBezTo>
                  <a:pt x="15" y="3"/>
                  <a:pt x="3" y="15"/>
                  <a:pt x="3" y="35"/>
                </a:cubicBezTo>
              </a:path>
            </a:pathLst>
          </a:custGeom>
          <a:solidFill>
            <a:srgbClr val="002960">
              <a:alpha val="100000"/>
            </a:srgbClr>
          </a:solidFill>
          <a:ln w="398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70" name="path"/>
          <p:cNvSpPr/>
          <p:nvPr/>
        </p:nvSpPr>
        <p:spPr>
          <a:xfrm>
            <a:off x="8334617" y="2613553"/>
            <a:ext cx="198627" cy="116563"/>
          </a:xfrm>
          <a:custGeom>
            <a:avLst/>
            <a:gdLst/>
            <a:ahLst/>
            <a:cxnLst/>
            <a:rect l="0" t="0" r="0" b="0"/>
            <a:pathLst>
              <a:path w="312" h="183">
                <a:moveTo>
                  <a:pt x="3" y="142"/>
                </a:moveTo>
                <a:cubicBezTo>
                  <a:pt x="3" y="161"/>
                  <a:pt x="15" y="180"/>
                  <a:pt x="34" y="180"/>
                </a:cubicBezTo>
                <a:cubicBezTo>
                  <a:pt x="53" y="180"/>
                  <a:pt x="71" y="161"/>
                  <a:pt x="71" y="142"/>
                </a:cubicBezTo>
                <a:cubicBezTo>
                  <a:pt x="71" y="123"/>
                  <a:pt x="53" y="110"/>
                  <a:pt x="34" y="110"/>
                </a:cubicBezTo>
                <a:cubicBezTo>
                  <a:pt x="15" y="110"/>
                  <a:pt x="3" y="123"/>
                  <a:pt x="3" y="142"/>
                </a:cubicBezTo>
              </a:path>
              <a:path w="312" h="183">
                <a:moveTo>
                  <a:pt x="121" y="85"/>
                </a:moveTo>
                <a:cubicBezTo>
                  <a:pt x="121" y="104"/>
                  <a:pt x="134" y="123"/>
                  <a:pt x="153" y="123"/>
                </a:cubicBezTo>
                <a:cubicBezTo>
                  <a:pt x="171" y="123"/>
                  <a:pt x="190" y="104"/>
                  <a:pt x="190" y="85"/>
                </a:cubicBezTo>
                <a:cubicBezTo>
                  <a:pt x="190" y="66"/>
                  <a:pt x="171" y="53"/>
                  <a:pt x="153" y="53"/>
                </a:cubicBezTo>
                <a:cubicBezTo>
                  <a:pt x="134" y="53"/>
                  <a:pt x="121" y="66"/>
                  <a:pt x="121" y="85"/>
                </a:cubicBezTo>
              </a:path>
              <a:path w="312" h="183">
                <a:moveTo>
                  <a:pt x="240" y="34"/>
                </a:moveTo>
                <a:cubicBezTo>
                  <a:pt x="240" y="53"/>
                  <a:pt x="253" y="72"/>
                  <a:pt x="272" y="72"/>
                </a:cubicBezTo>
                <a:cubicBezTo>
                  <a:pt x="290" y="72"/>
                  <a:pt x="309" y="53"/>
                  <a:pt x="309" y="34"/>
                </a:cubicBezTo>
                <a:cubicBezTo>
                  <a:pt x="309" y="15"/>
                  <a:pt x="290" y="3"/>
                  <a:pt x="272" y="3"/>
                </a:cubicBezTo>
                <a:cubicBezTo>
                  <a:pt x="253" y="3"/>
                  <a:pt x="240" y="15"/>
                  <a:pt x="240" y="34"/>
                </a:cubicBezTo>
              </a:path>
            </a:pathLst>
          </a:custGeom>
          <a:solidFill>
            <a:srgbClr val="002960">
              <a:alpha val="100000"/>
            </a:srgbClr>
          </a:solidFill>
          <a:ln w="398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18" name="group 718"/>
          <p:cNvGrpSpPr/>
          <p:nvPr/>
        </p:nvGrpSpPr>
        <p:grpSpPr>
          <a:xfrm rot="21600000">
            <a:off x="7071335" y="2620838"/>
            <a:ext cx="1455482" cy="783173"/>
            <a:chOff x="0" y="0"/>
            <a:chExt cx="1455482" cy="783173"/>
          </a:xfrm>
        </p:grpSpPr>
        <p:sp>
          <p:nvSpPr>
            <p:cNvPr id="4071" name="path"/>
            <p:cNvSpPr/>
            <p:nvPr/>
          </p:nvSpPr>
          <p:spPr>
            <a:xfrm>
              <a:off x="80013" y="0"/>
              <a:ext cx="1375468" cy="565893"/>
            </a:xfrm>
            <a:custGeom>
              <a:avLst/>
              <a:gdLst/>
              <a:ahLst/>
              <a:cxnLst/>
              <a:rect l="0" t="0" r="0" b="0"/>
              <a:pathLst>
                <a:path w="2166" h="891">
                  <a:moveTo>
                    <a:pt x="14" y="876"/>
                  </a:moveTo>
                  <a:cubicBezTo>
                    <a:pt x="484" y="819"/>
                    <a:pt x="486" y="826"/>
                    <a:pt x="843" y="727"/>
                  </a:cubicBezTo>
                  <a:cubicBezTo>
                    <a:pt x="1557" y="407"/>
                    <a:pt x="1571" y="394"/>
                    <a:pt x="2151" y="14"/>
                  </a:cubicBezTo>
                </a:path>
              </a:pathLst>
            </a:custGeom>
            <a:noFill/>
            <a:ln w="18223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72" name="path"/>
            <p:cNvSpPr/>
            <p:nvPr/>
          </p:nvSpPr>
          <p:spPr>
            <a:xfrm>
              <a:off x="0" y="0"/>
              <a:ext cx="1078276" cy="783173"/>
            </a:xfrm>
            <a:custGeom>
              <a:avLst/>
              <a:gdLst/>
              <a:ahLst/>
              <a:cxnLst/>
              <a:rect l="0" t="0" r="0" b="0"/>
              <a:pathLst>
                <a:path w="1698" h="1233">
                  <a:moveTo>
                    <a:pt x="14" y="1218"/>
                  </a:moveTo>
                  <a:cubicBezTo>
                    <a:pt x="392" y="1151"/>
                    <a:pt x="373" y="1147"/>
                    <a:pt x="717" y="962"/>
                  </a:cubicBezTo>
                  <a:cubicBezTo>
                    <a:pt x="1209" y="564"/>
                    <a:pt x="1216" y="569"/>
                    <a:pt x="1683" y="14"/>
                  </a:cubicBezTo>
                </a:path>
              </a:pathLst>
            </a:custGeom>
            <a:noFill/>
            <a:ln w="18223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073" name="textbox 4073"/>
          <p:cNvSpPr/>
          <p:nvPr/>
        </p:nvSpPr>
        <p:spPr>
          <a:xfrm>
            <a:off x="3180207" y="4070345"/>
            <a:ext cx="572134" cy="128778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algn="l" rtl="0" eaLnBrk="0">
              <a:lnSpc>
                <a:spcPct val="8000"/>
              </a:lnSpc>
            </a:pPr>
            <a:endParaRPr lang="en-US" altLang="en-US" sz="100" dirty="0"/>
          </a:p>
          <a:p>
            <a:pPr marL="49530" algn="l" rtl="0" eaLnBrk="0">
              <a:lnSpc>
                <a:spcPct val="85000"/>
              </a:lnSpc>
            </a:pP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Conclu</a:t>
            </a:r>
            <a:r>
              <a:rPr sz="700" b="1" spc="1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endParaRPr lang="en-US" altLang="en-US" sz="700" dirty="0"/>
          </a:p>
          <a:p>
            <a:pPr marL="46990" algn="l" rtl="0" eaLnBrk="0">
              <a:lnSpc>
                <a:spcPts val="910"/>
              </a:lnSpc>
            </a:pPr>
            <a:r>
              <a:rPr sz="7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</a:t>
            </a:r>
            <a:r>
              <a:rPr sz="7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700" dirty="0"/>
          </a:p>
        </p:txBody>
      </p:sp>
      <p:sp>
        <p:nvSpPr>
          <p:cNvPr id="4074" name="textbox 4074"/>
          <p:cNvSpPr/>
          <p:nvPr/>
        </p:nvSpPr>
        <p:spPr>
          <a:xfrm>
            <a:off x="3180207" y="2616009"/>
            <a:ext cx="572134" cy="81216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61000"/>
              </a:lnSpc>
            </a:pPr>
            <a:endParaRPr lang="en-US" altLang="en-US" sz="1000" dirty="0"/>
          </a:p>
          <a:p>
            <a:pPr algn="l" rtl="0" eaLnBrk="0">
              <a:lnSpc>
                <a:spcPct val="7000"/>
              </a:lnSpc>
            </a:pPr>
            <a:endParaRPr lang="en-US" altLang="en-US" sz="100" dirty="0"/>
          </a:p>
          <a:p>
            <a:pPr marL="51435" algn="l" rtl="0" eaLnBrk="0">
              <a:lnSpc>
                <a:spcPct val="85000"/>
              </a:lnSpc>
            </a:pPr>
            <a:r>
              <a:rPr sz="7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</a:t>
            </a:r>
            <a:r>
              <a:rPr sz="7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700" dirty="0"/>
          </a:p>
          <a:p>
            <a:pPr marL="48895" algn="l" rtl="0" eaLnBrk="0">
              <a:lnSpc>
                <a:spcPct val="92000"/>
              </a:lnSpc>
              <a:spcBef>
                <a:spcPts val="190"/>
              </a:spcBef>
            </a:pP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7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700" dirty="0"/>
          </a:p>
          <a:p>
            <a:pPr marL="52070" algn="l" rtl="0" eaLnBrk="0">
              <a:lnSpc>
                <a:spcPct val="85000"/>
              </a:lnSpc>
              <a:spcBef>
                <a:spcPts val="150"/>
              </a:spcBef>
            </a:pPr>
            <a:r>
              <a:rPr sz="700" spc="2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EU</a:t>
            </a:r>
            <a:r>
              <a:rPr sz="7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700" dirty="0"/>
          </a:p>
        </p:txBody>
      </p:sp>
      <p:sp>
        <p:nvSpPr>
          <p:cNvPr id="4075" name="textbox 4075"/>
          <p:cNvSpPr/>
          <p:nvPr/>
        </p:nvSpPr>
        <p:spPr>
          <a:xfrm>
            <a:off x="3180207" y="3458090"/>
            <a:ext cx="572134" cy="55245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3000"/>
              </a:lnSpc>
            </a:pPr>
            <a:endParaRPr lang="en-US" altLang="en-US" sz="200" dirty="0"/>
          </a:p>
          <a:p>
            <a:pPr marL="48895" indent="635" algn="l" rtl="0" eaLnBrk="0">
              <a:lnSpc>
                <a:spcPct val="113000"/>
              </a:lnSpc>
              <a:spcBef>
                <a:spcPts val="0"/>
              </a:spcBef>
            </a:pPr>
            <a:r>
              <a:rPr sz="7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</a:t>
            </a:r>
            <a:r>
              <a:rPr sz="7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er</a:t>
            </a:r>
            <a:r>
              <a:rPr sz="7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</a:t>
            </a:r>
            <a:r>
              <a:rPr sz="7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covera</a:t>
            </a: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ge</a:t>
            </a:r>
            <a:r>
              <a:rPr sz="7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7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</a:t>
            </a:r>
            <a:r>
              <a:rPr sz="7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7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7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manc</a:t>
            </a:r>
            <a:r>
              <a:rPr sz="7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700" dirty="0"/>
          </a:p>
        </p:txBody>
      </p:sp>
      <p:sp>
        <p:nvSpPr>
          <p:cNvPr id="4076" name="textbox 4076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079" name="textbox 4079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080" name="textbox 4080"/>
          <p:cNvSpPr/>
          <p:nvPr/>
        </p:nvSpPr>
        <p:spPr>
          <a:xfrm>
            <a:off x="3180207" y="2356239"/>
            <a:ext cx="572134" cy="23240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7000"/>
              </a:lnSpc>
            </a:pPr>
            <a:endParaRPr lang="en-US" altLang="en-US" sz="400" dirty="0"/>
          </a:p>
          <a:p>
            <a:pPr marL="51435" algn="l" rtl="0" eaLnBrk="0">
              <a:lnSpc>
                <a:spcPct val="85000"/>
              </a:lnSpc>
              <a:spcBef>
                <a:spcPts val="5"/>
              </a:spcBef>
            </a:pPr>
            <a:r>
              <a:rPr sz="7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Parame</a:t>
            </a:r>
            <a:r>
              <a:rPr sz="7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er</a:t>
            </a:r>
            <a:endParaRPr lang="en-US" altLang="en-US" sz="700" dirty="0"/>
          </a:p>
        </p:txBody>
      </p:sp>
      <p:grpSp>
        <p:nvGrpSpPr>
          <p:cNvPr id="720" name="group 720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4082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83" name="textbox 4083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5240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I</a:t>
              </a:r>
              <a:endParaRPr lang="en-US" altLang="en-US" sz="1800" dirty="0"/>
            </a:p>
          </p:txBody>
        </p:sp>
      </p:grpSp>
      <p:sp>
        <p:nvSpPr>
          <p:cNvPr id="4084" name="path"/>
          <p:cNvSpPr/>
          <p:nvPr/>
        </p:nvSpPr>
        <p:spPr>
          <a:xfrm>
            <a:off x="6510504" y="2593283"/>
            <a:ext cx="428489" cy="205133"/>
          </a:xfrm>
          <a:custGeom>
            <a:avLst/>
            <a:gdLst/>
            <a:ahLst/>
            <a:cxnLst/>
            <a:rect l="0" t="0" r="0" b="0"/>
            <a:pathLst>
              <a:path w="674" h="323">
                <a:moveTo>
                  <a:pt x="3" y="218"/>
                </a:moveTo>
                <a:cubicBezTo>
                  <a:pt x="3" y="237"/>
                  <a:pt x="15" y="256"/>
                  <a:pt x="34" y="256"/>
                </a:cubicBezTo>
                <a:cubicBezTo>
                  <a:pt x="52" y="256"/>
                  <a:pt x="71" y="237"/>
                  <a:pt x="71" y="218"/>
                </a:cubicBezTo>
                <a:cubicBezTo>
                  <a:pt x="71" y="199"/>
                  <a:pt x="52" y="187"/>
                  <a:pt x="34" y="187"/>
                </a:cubicBezTo>
                <a:cubicBezTo>
                  <a:pt x="15" y="187"/>
                  <a:pt x="3" y="199"/>
                  <a:pt x="3" y="218"/>
                </a:cubicBezTo>
              </a:path>
              <a:path w="674" h="323">
                <a:moveTo>
                  <a:pt x="121" y="206"/>
                </a:moveTo>
                <a:cubicBezTo>
                  <a:pt x="121" y="224"/>
                  <a:pt x="134" y="243"/>
                  <a:pt x="153" y="243"/>
                </a:cubicBezTo>
                <a:cubicBezTo>
                  <a:pt x="171" y="243"/>
                  <a:pt x="190" y="224"/>
                  <a:pt x="190" y="206"/>
                </a:cubicBezTo>
                <a:cubicBezTo>
                  <a:pt x="190" y="187"/>
                  <a:pt x="171" y="174"/>
                  <a:pt x="153" y="174"/>
                </a:cubicBezTo>
                <a:cubicBezTo>
                  <a:pt x="134" y="174"/>
                  <a:pt x="121" y="187"/>
                  <a:pt x="121" y="206"/>
                </a:cubicBezTo>
              </a:path>
              <a:path w="674" h="323">
                <a:moveTo>
                  <a:pt x="246" y="111"/>
                </a:moveTo>
                <a:cubicBezTo>
                  <a:pt x="246" y="130"/>
                  <a:pt x="259" y="148"/>
                  <a:pt x="277" y="148"/>
                </a:cubicBezTo>
                <a:cubicBezTo>
                  <a:pt x="296" y="148"/>
                  <a:pt x="315" y="130"/>
                  <a:pt x="315" y="111"/>
                </a:cubicBezTo>
                <a:cubicBezTo>
                  <a:pt x="315" y="91"/>
                  <a:pt x="296" y="79"/>
                  <a:pt x="277" y="79"/>
                </a:cubicBezTo>
                <a:cubicBezTo>
                  <a:pt x="259" y="79"/>
                  <a:pt x="246" y="91"/>
                  <a:pt x="246" y="111"/>
                </a:cubicBezTo>
              </a:path>
              <a:path w="674" h="323">
                <a:moveTo>
                  <a:pt x="365" y="282"/>
                </a:moveTo>
                <a:cubicBezTo>
                  <a:pt x="365" y="300"/>
                  <a:pt x="378" y="319"/>
                  <a:pt x="396" y="319"/>
                </a:cubicBezTo>
                <a:cubicBezTo>
                  <a:pt x="415" y="319"/>
                  <a:pt x="434" y="300"/>
                  <a:pt x="434" y="282"/>
                </a:cubicBezTo>
                <a:cubicBezTo>
                  <a:pt x="434" y="263"/>
                  <a:pt x="415" y="250"/>
                  <a:pt x="396" y="250"/>
                </a:cubicBezTo>
                <a:cubicBezTo>
                  <a:pt x="378" y="250"/>
                  <a:pt x="365" y="263"/>
                  <a:pt x="365" y="282"/>
                </a:cubicBezTo>
              </a:path>
              <a:path w="674" h="323">
                <a:moveTo>
                  <a:pt x="484" y="98"/>
                </a:moveTo>
                <a:cubicBezTo>
                  <a:pt x="484" y="117"/>
                  <a:pt x="496" y="136"/>
                  <a:pt x="515" y="136"/>
                </a:cubicBezTo>
                <a:cubicBezTo>
                  <a:pt x="534" y="136"/>
                  <a:pt x="552" y="117"/>
                  <a:pt x="552" y="98"/>
                </a:cubicBezTo>
                <a:cubicBezTo>
                  <a:pt x="552" y="79"/>
                  <a:pt x="534" y="66"/>
                  <a:pt x="515" y="66"/>
                </a:cubicBezTo>
                <a:cubicBezTo>
                  <a:pt x="496" y="66"/>
                  <a:pt x="484" y="79"/>
                  <a:pt x="484" y="98"/>
                </a:cubicBezTo>
              </a:path>
              <a:path w="674" h="323">
                <a:moveTo>
                  <a:pt x="602" y="35"/>
                </a:moveTo>
                <a:cubicBezTo>
                  <a:pt x="602" y="54"/>
                  <a:pt x="615" y="72"/>
                  <a:pt x="634" y="72"/>
                </a:cubicBezTo>
                <a:cubicBezTo>
                  <a:pt x="652" y="72"/>
                  <a:pt x="671" y="54"/>
                  <a:pt x="671" y="35"/>
                </a:cubicBezTo>
                <a:cubicBezTo>
                  <a:pt x="671" y="16"/>
                  <a:pt x="652" y="3"/>
                  <a:pt x="634" y="3"/>
                </a:cubicBezTo>
                <a:cubicBezTo>
                  <a:pt x="615" y="3"/>
                  <a:pt x="602" y="16"/>
                  <a:pt x="602" y="35"/>
                </a:cubicBezTo>
              </a:path>
            </a:pathLst>
          </a:custGeom>
          <a:solidFill>
            <a:srgbClr val="002960">
              <a:alpha val="100000"/>
            </a:srgbClr>
          </a:solidFill>
          <a:ln w="3981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85" name="path"/>
          <p:cNvSpPr/>
          <p:nvPr/>
        </p:nvSpPr>
        <p:spPr>
          <a:xfrm>
            <a:off x="4125127" y="5443554"/>
            <a:ext cx="842045" cy="56009"/>
          </a:xfrm>
          <a:custGeom>
            <a:avLst/>
            <a:gdLst/>
            <a:ahLst/>
            <a:cxnLst/>
            <a:rect l="0" t="0" r="0" b="0"/>
            <a:pathLst>
              <a:path w="1326" h="88">
                <a:moveTo>
                  <a:pt x="0" y="0"/>
                </a:moveTo>
                <a:lnTo>
                  <a:pt x="663" y="88"/>
                </a:lnTo>
                <a:lnTo>
                  <a:pt x="1326" y="0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86" name="path"/>
          <p:cNvSpPr/>
          <p:nvPr/>
        </p:nvSpPr>
        <p:spPr>
          <a:xfrm>
            <a:off x="5736826" y="5443554"/>
            <a:ext cx="842045" cy="56009"/>
          </a:xfrm>
          <a:custGeom>
            <a:avLst/>
            <a:gdLst/>
            <a:ahLst/>
            <a:cxnLst/>
            <a:rect l="0" t="0" r="0" b="0"/>
            <a:pathLst>
              <a:path w="1326" h="88">
                <a:moveTo>
                  <a:pt x="0" y="0"/>
                </a:moveTo>
                <a:lnTo>
                  <a:pt x="663" y="88"/>
                </a:lnTo>
                <a:lnTo>
                  <a:pt x="1326" y="0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87" name="path"/>
          <p:cNvSpPr/>
          <p:nvPr/>
        </p:nvSpPr>
        <p:spPr>
          <a:xfrm>
            <a:off x="7341857" y="5443554"/>
            <a:ext cx="842045" cy="56009"/>
          </a:xfrm>
          <a:custGeom>
            <a:avLst/>
            <a:gdLst/>
            <a:ahLst/>
            <a:cxnLst/>
            <a:rect l="0" t="0" r="0" b="0"/>
            <a:pathLst>
              <a:path w="1326" h="88">
                <a:moveTo>
                  <a:pt x="0" y="0"/>
                </a:moveTo>
                <a:lnTo>
                  <a:pt x="663" y="88"/>
                </a:lnTo>
                <a:lnTo>
                  <a:pt x="1326" y="0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88" name="path"/>
          <p:cNvSpPr/>
          <p:nvPr/>
        </p:nvSpPr>
        <p:spPr>
          <a:xfrm>
            <a:off x="6208907" y="2722105"/>
            <a:ext cx="273891" cy="164841"/>
          </a:xfrm>
          <a:custGeom>
            <a:avLst/>
            <a:gdLst/>
            <a:ahLst/>
            <a:cxnLst/>
            <a:rect l="0" t="0" r="0" b="0"/>
            <a:pathLst>
              <a:path w="431" h="259">
                <a:moveTo>
                  <a:pt x="3" y="218"/>
                </a:moveTo>
                <a:cubicBezTo>
                  <a:pt x="3" y="237"/>
                  <a:pt x="15" y="256"/>
                  <a:pt x="34" y="256"/>
                </a:cubicBezTo>
                <a:cubicBezTo>
                  <a:pt x="53" y="256"/>
                  <a:pt x="71" y="237"/>
                  <a:pt x="71" y="218"/>
                </a:cubicBezTo>
                <a:cubicBezTo>
                  <a:pt x="71" y="199"/>
                  <a:pt x="53" y="186"/>
                  <a:pt x="34" y="186"/>
                </a:cubicBezTo>
                <a:cubicBezTo>
                  <a:pt x="15" y="186"/>
                  <a:pt x="3" y="199"/>
                  <a:pt x="3" y="218"/>
                </a:cubicBezTo>
              </a:path>
              <a:path w="431" h="259">
                <a:moveTo>
                  <a:pt x="121" y="142"/>
                </a:moveTo>
                <a:cubicBezTo>
                  <a:pt x="121" y="161"/>
                  <a:pt x="134" y="180"/>
                  <a:pt x="152" y="180"/>
                </a:cubicBezTo>
                <a:cubicBezTo>
                  <a:pt x="172" y="180"/>
                  <a:pt x="190" y="161"/>
                  <a:pt x="190" y="142"/>
                </a:cubicBezTo>
                <a:cubicBezTo>
                  <a:pt x="190" y="123"/>
                  <a:pt x="172" y="110"/>
                  <a:pt x="152" y="110"/>
                </a:cubicBezTo>
                <a:cubicBezTo>
                  <a:pt x="134" y="110"/>
                  <a:pt x="121" y="123"/>
                  <a:pt x="121" y="142"/>
                </a:cubicBezTo>
              </a:path>
              <a:path w="431" h="259">
                <a:moveTo>
                  <a:pt x="240" y="155"/>
                </a:moveTo>
                <a:cubicBezTo>
                  <a:pt x="240" y="174"/>
                  <a:pt x="253" y="193"/>
                  <a:pt x="271" y="193"/>
                </a:cubicBezTo>
                <a:cubicBezTo>
                  <a:pt x="290" y="193"/>
                  <a:pt x="309" y="174"/>
                  <a:pt x="309" y="155"/>
                </a:cubicBezTo>
                <a:cubicBezTo>
                  <a:pt x="309" y="136"/>
                  <a:pt x="290" y="123"/>
                  <a:pt x="271" y="123"/>
                </a:cubicBezTo>
                <a:cubicBezTo>
                  <a:pt x="253" y="123"/>
                  <a:pt x="240" y="136"/>
                  <a:pt x="240" y="155"/>
                </a:cubicBezTo>
              </a:path>
              <a:path w="431" h="259">
                <a:moveTo>
                  <a:pt x="359" y="34"/>
                </a:moveTo>
                <a:cubicBezTo>
                  <a:pt x="359" y="53"/>
                  <a:pt x="371" y="72"/>
                  <a:pt x="390" y="72"/>
                </a:cubicBezTo>
                <a:cubicBezTo>
                  <a:pt x="409" y="72"/>
                  <a:pt x="428" y="53"/>
                  <a:pt x="428" y="34"/>
                </a:cubicBezTo>
                <a:cubicBezTo>
                  <a:pt x="428" y="15"/>
                  <a:pt x="409" y="3"/>
                  <a:pt x="390" y="3"/>
                </a:cubicBezTo>
                <a:cubicBezTo>
                  <a:pt x="371" y="3"/>
                  <a:pt x="359" y="15"/>
                  <a:pt x="359" y="34"/>
                </a:cubicBezTo>
              </a:path>
            </a:pathLst>
          </a:custGeom>
          <a:solidFill>
            <a:srgbClr val="002960">
              <a:alpha val="100000"/>
            </a:srgbClr>
          </a:solidFill>
          <a:ln w="3981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89" name="path"/>
          <p:cNvSpPr/>
          <p:nvPr/>
        </p:nvSpPr>
        <p:spPr>
          <a:xfrm>
            <a:off x="6054349" y="2810635"/>
            <a:ext cx="126852" cy="341902"/>
          </a:xfrm>
          <a:custGeom>
            <a:avLst/>
            <a:gdLst/>
            <a:ahLst/>
            <a:cxnLst/>
            <a:rect l="0" t="0" r="0" b="0"/>
            <a:pathLst>
              <a:path w="199" h="538">
                <a:moveTo>
                  <a:pt x="3" y="497"/>
                </a:moveTo>
                <a:cubicBezTo>
                  <a:pt x="3" y="516"/>
                  <a:pt x="15" y="535"/>
                  <a:pt x="34" y="535"/>
                </a:cubicBezTo>
                <a:cubicBezTo>
                  <a:pt x="52" y="535"/>
                  <a:pt x="71" y="516"/>
                  <a:pt x="71" y="497"/>
                </a:cubicBezTo>
                <a:cubicBezTo>
                  <a:pt x="71" y="478"/>
                  <a:pt x="52" y="465"/>
                  <a:pt x="34" y="465"/>
                </a:cubicBezTo>
                <a:cubicBezTo>
                  <a:pt x="15" y="465"/>
                  <a:pt x="3" y="478"/>
                  <a:pt x="3" y="497"/>
                </a:cubicBezTo>
              </a:path>
              <a:path w="199" h="538">
                <a:moveTo>
                  <a:pt x="127" y="326"/>
                </a:moveTo>
                <a:cubicBezTo>
                  <a:pt x="127" y="345"/>
                  <a:pt x="140" y="363"/>
                  <a:pt x="159" y="363"/>
                </a:cubicBezTo>
                <a:cubicBezTo>
                  <a:pt x="177" y="363"/>
                  <a:pt x="196" y="345"/>
                  <a:pt x="196" y="326"/>
                </a:cubicBezTo>
                <a:cubicBezTo>
                  <a:pt x="196" y="307"/>
                  <a:pt x="177" y="294"/>
                  <a:pt x="159" y="294"/>
                </a:cubicBezTo>
                <a:cubicBezTo>
                  <a:pt x="140" y="294"/>
                  <a:pt x="127" y="307"/>
                  <a:pt x="127" y="326"/>
                </a:cubicBezTo>
              </a:path>
              <a:path w="199" h="538">
                <a:moveTo>
                  <a:pt x="127" y="34"/>
                </a:moveTo>
                <a:cubicBezTo>
                  <a:pt x="127" y="53"/>
                  <a:pt x="140" y="72"/>
                  <a:pt x="159" y="72"/>
                </a:cubicBezTo>
                <a:cubicBezTo>
                  <a:pt x="177" y="72"/>
                  <a:pt x="196" y="53"/>
                  <a:pt x="196" y="34"/>
                </a:cubicBezTo>
                <a:cubicBezTo>
                  <a:pt x="196" y="15"/>
                  <a:pt x="177" y="3"/>
                  <a:pt x="159" y="3"/>
                </a:cubicBezTo>
                <a:cubicBezTo>
                  <a:pt x="140" y="3"/>
                  <a:pt x="127" y="15"/>
                  <a:pt x="127" y="34"/>
                </a:cubicBezTo>
              </a:path>
            </a:pathLst>
          </a:custGeom>
          <a:solidFill>
            <a:srgbClr val="002960">
              <a:alpha val="100000"/>
            </a:srgbClr>
          </a:solidFill>
          <a:ln w="3981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93" name="textbox 4093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37</a:t>
            </a:r>
            <a:endParaRPr lang="en-US" altLang="en-US" sz="900" dirty="0"/>
          </a:p>
        </p:txBody>
      </p:sp>
      <p:sp>
        <p:nvSpPr>
          <p:cNvPr id="4094" name="path"/>
          <p:cNvSpPr/>
          <p:nvPr/>
        </p:nvSpPr>
        <p:spPr>
          <a:xfrm>
            <a:off x="5597995" y="3160549"/>
            <a:ext cx="202450" cy="88530"/>
          </a:xfrm>
          <a:custGeom>
            <a:avLst/>
            <a:gdLst/>
            <a:ahLst/>
            <a:cxnLst/>
            <a:rect l="0" t="0" r="0" b="0"/>
            <a:pathLst>
              <a:path w="318" h="139">
                <a:moveTo>
                  <a:pt x="3" y="66"/>
                </a:moveTo>
                <a:cubicBezTo>
                  <a:pt x="3" y="85"/>
                  <a:pt x="15" y="104"/>
                  <a:pt x="34" y="104"/>
                </a:cubicBezTo>
                <a:cubicBezTo>
                  <a:pt x="53" y="104"/>
                  <a:pt x="71" y="85"/>
                  <a:pt x="71" y="66"/>
                </a:cubicBezTo>
                <a:cubicBezTo>
                  <a:pt x="71" y="47"/>
                  <a:pt x="53" y="34"/>
                  <a:pt x="34" y="34"/>
                </a:cubicBezTo>
                <a:cubicBezTo>
                  <a:pt x="15" y="34"/>
                  <a:pt x="3" y="47"/>
                  <a:pt x="3" y="66"/>
                </a:cubicBezTo>
              </a:path>
              <a:path w="318" h="139">
                <a:moveTo>
                  <a:pt x="128" y="34"/>
                </a:moveTo>
                <a:cubicBezTo>
                  <a:pt x="128" y="53"/>
                  <a:pt x="140" y="72"/>
                  <a:pt x="159" y="72"/>
                </a:cubicBezTo>
                <a:cubicBezTo>
                  <a:pt x="178" y="72"/>
                  <a:pt x="196" y="53"/>
                  <a:pt x="196" y="34"/>
                </a:cubicBezTo>
                <a:cubicBezTo>
                  <a:pt x="196" y="15"/>
                  <a:pt x="178" y="3"/>
                  <a:pt x="159" y="3"/>
                </a:cubicBezTo>
                <a:cubicBezTo>
                  <a:pt x="140" y="3"/>
                  <a:pt x="128" y="15"/>
                  <a:pt x="128" y="34"/>
                </a:cubicBezTo>
              </a:path>
              <a:path w="318" h="139">
                <a:moveTo>
                  <a:pt x="246" y="98"/>
                </a:moveTo>
                <a:cubicBezTo>
                  <a:pt x="246" y="117"/>
                  <a:pt x="259" y="136"/>
                  <a:pt x="277" y="136"/>
                </a:cubicBezTo>
                <a:cubicBezTo>
                  <a:pt x="296" y="136"/>
                  <a:pt x="315" y="117"/>
                  <a:pt x="315" y="98"/>
                </a:cubicBezTo>
                <a:cubicBezTo>
                  <a:pt x="315" y="79"/>
                  <a:pt x="296" y="66"/>
                  <a:pt x="277" y="66"/>
                </a:cubicBezTo>
                <a:cubicBezTo>
                  <a:pt x="259" y="66"/>
                  <a:pt x="246" y="79"/>
                  <a:pt x="246" y="98"/>
                </a:cubicBezTo>
              </a:path>
            </a:pathLst>
          </a:custGeom>
          <a:solidFill>
            <a:srgbClr val="002960">
              <a:alpha val="100000"/>
            </a:srgbClr>
          </a:solidFill>
          <a:ln w="3981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95" name="rect"/>
          <p:cNvSpPr/>
          <p:nvPr/>
        </p:nvSpPr>
        <p:spPr>
          <a:xfrm>
            <a:off x="3784117" y="2564828"/>
            <a:ext cx="1523112" cy="57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22" name="group 722"/>
          <p:cNvGrpSpPr/>
          <p:nvPr/>
        </p:nvGrpSpPr>
        <p:grpSpPr>
          <a:xfrm rot="21600000">
            <a:off x="8013398" y="2350445"/>
            <a:ext cx="47626" cy="181548"/>
            <a:chOff x="0" y="0"/>
            <a:chExt cx="47626" cy="181548"/>
          </a:xfrm>
        </p:grpSpPr>
        <p:sp>
          <p:nvSpPr>
            <p:cNvPr id="4096" name="path"/>
            <p:cNvSpPr/>
            <p:nvPr/>
          </p:nvSpPr>
          <p:spPr>
            <a:xfrm>
              <a:off x="2857" y="136161"/>
              <a:ext cx="41911" cy="42490"/>
            </a:xfrm>
            <a:custGeom>
              <a:avLst/>
              <a:gdLst/>
              <a:ahLst/>
              <a:cxnLst/>
              <a:rect l="0" t="0" r="0" b="0"/>
              <a:pathLst>
                <a:path w="66" h="66">
                  <a:moveTo>
                    <a:pt x="0" y="33"/>
                  </a:moveTo>
                  <a:cubicBezTo>
                    <a:pt x="0" y="14"/>
                    <a:pt x="14" y="0"/>
                    <a:pt x="33" y="0"/>
                  </a:cubicBezTo>
                  <a:cubicBezTo>
                    <a:pt x="51" y="0"/>
                    <a:pt x="66" y="14"/>
                    <a:pt x="66" y="33"/>
                  </a:cubicBezTo>
                  <a:cubicBezTo>
                    <a:pt x="66" y="51"/>
                    <a:pt x="51" y="66"/>
                    <a:pt x="33" y="66"/>
                  </a:cubicBezTo>
                  <a:cubicBezTo>
                    <a:pt x="14" y="66"/>
                    <a:pt x="0" y="51"/>
                    <a:pt x="0" y="3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97" name="path"/>
            <p:cNvSpPr/>
            <p:nvPr/>
          </p:nvSpPr>
          <p:spPr>
            <a:xfrm>
              <a:off x="0" y="133264"/>
              <a:ext cx="47626" cy="48284"/>
            </a:xfrm>
            <a:custGeom>
              <a:avLst/>
              <a:gdLst/>
              <a:ahLst/>
              <a:cxnLst/>
              <a:rect l="0" t="0" r="0" b="0"/>
              <a:pathLst>
                <a:path w="75" h="76">
                  <a:moveTo>
                    <a:pt x="4" y="38"/>
                  </a:moveTo>
                  <a:cubicBezTo>
                    <a:pt x="4" y="19"/>
                    <a:pt x="19" y="4"/>
                    <a:pt x="37" y="4"/>
                  </a:cubicBezTo>
                  <a:cubicBezTo>
                    <a:pt x="55" y="4"/>
                    <a:pt x="70" y="19"/>
                    <a:pt x="70" y="38"/>
                  </a:cubicBezTo>
                  <a:cubicBezTo>
                    <a:pt x="70" y="56"/>
                    <a:pt x="55" y="71"/>
                    <a:pt x="37" y="71"/>
                  </a:cubicBezTo>
                  <a:cubicBezTo>
                    <a:pt x="19" y="71"/>
                    <a:pt x="4" y="56"/>
                    <a:pt x="4" y="38"/>
                  </a:cubicBezTo>
                </a:path>
              </a:pathLst>
            </a:custGeom>
            <a:noFill/>
            <a:ln w="575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98" name="path"/>
            <p:cNvSpPr/>
            <p:nvPr/>
          </p:nvSpPr>
          <p:spPr>
            <a:xfrm>
              <a:off x="2857" y="2896"/>
              <a:ext cx="41911" cy="41524"/>
            </a:xfrm>
            <a:custGeom>
              <a:avLst/>
              <a:gdLst/>
              <a:ahLst/>
              <a:cxnLst/>
              <a:rect l="0" t="0" r="0" b="0"/>
              <a:pathLst>
                <a:path w="66" h="65">
                  <a:moveTo>
                    <a:pt x="0" y="32"/>
                  </a:moveTo>
                  <a:lnTo>
                    <a:pt x="33" y="0"/>
                  </a:lnTo>
                  <a:lnTo>
                    <a:pt x="66" y="32"/>
                  </a:lnTo>
                  <a:lnTo>
                    <a:pt x="33" y="6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99" name="path"/>
            <p:cNvSpPr/>
            <p:nvPr/>
          </p:nvSpPr>
          <p:spPr>
            <a:xfrm>
              <a:off x="0" y="0"/>
              <a:ext cx="47626" cy="47318"/>
            </a:xfrm>
            <a:custGeom>
              <a:avLst/>
              <a:gdLst/>
              <a:ahLst/>
              <a:cxnLst/>
              <a:rect l="0" t="0" r="0" b="0"/>
              <a:pathLst>
                <a:path w="75" h="74">
                  <a:moveTo>
                    <a:pt x="4" y="37"/>
                  </a:moveTo>
                  <a:lnTo>
                    <a:pt x="37" y="4"/>
                  </a:lnTo>
                  <a:lnTo>
                    <a:pt x="70" y="37"/>
                  </a:lnTo>
                  <a:lnTo>
                    <a:pt x="37" y="69"/>
                  </a:lnTo>
                  <a:lnTo>
                    <a:pt x="4" y="37"/>
                  </a:lnTo>
                  <a:close/>
                </a:path>
              </a:pathLst>
            </a:custGeom>
            <a:noFill/>
            <a:ln w="5754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100" name="textbox 4100"/>
          <p:cNvSpPr/>
          <p:nvPr/>
        </p:nvSpPr>
        <p:spPr>
          <a:xfrm>
            <a:off x="6013500" y="3677918"/>
            <a:ext cx="76200" cy="1168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7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700" dirty="0"/>
          </a:p>
        </p:txBody>
      </p:sp>
      <p:sp>
        <p:nvSpPr>
          <p:cNvPr id="4101" name="rect"/>
          <p:cNvSpPr/>
          <p:nvPr/>
        </p:nvSpPr>
        <p:spPr>
          <a:xfrm>
            <a:off x="5828151" y="3112278"/>
            <a:ext cx="47495" cy="48271"/>
          </a:xfrm>
          <a:prstGeom prst="rect">
            <a:avLst/>
          </a:prstGeom>
          <a:solidFill>
            <a:srgbClr val="002960">
              <a:alpha val="95294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02" name="rect"/>
          <p:cNvSpPr/>
          <p:nvPr/>
        </p:nvSpPr>
        <p:spPr>
          <a:xfrm>
            <a:off x="5978949" y="3104266"/>
            <a:ext cx="47495" cy="48270"/>
          </a:xfrm>
          <a:prstGeom prst="rect">
            <a:avLst/>
          </a:prstGeom>
          <a:solidFill>
            <a:srgbClr val="002960">
              <a:alpha val="98431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3" name="rect"/>
          <p:cNvSpPr/>
          <p:nvPr/>
        </p:nvSpPr>
        <p:spPr>
          <a:xfrm>
            <a:off x="4395215" y="3084576"/>
            <a:ext cx="1019555" cy="257555"/>
          </a:xfrm>
          <a:prstGeom prst="rect">
            <a:avLst/>
          </a:prstGeom>
          <a:solidFill>
            <a:srgbClr val="92D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04" name="path"/>
          <p:cNvSpPr/>
          <p:nvPr/>
        </p:nvSpPr>
        <p:spPr>
          <a:xfrm>
            <a:off x="4911793" y="1264120"/>
            <a:ext cx="1226936" cy="370407"/>
          </a:xfrm>
          <a:custGeom>
            <a:avLst/>
            <a:gdLst/>
            <a:ahLst/>
            <a:cxnLst/>
            <a:rect l="0" t="0" r="0" b="0"/>
            <a:pathLst>
              <a:path w="1932" h="583">
                <a:moveTo>
                  <a:pt x="6" y="561"/>
                </a:moveTo>
                <a:lnTo>
                  <a:pt x="1926" y="21"/>
                </a:lnTo>
              </a:path>
            </a:pathLst>
          </a:custGeom>
          <a:noFill/>
          <a:ln w="2857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05" name="rect"/>
          <p:cNvSpPr/>
          <p:nvPr/>
        </p:nvSpPr>
        <p:spPr>
          <a:xfrm>
            <a:off x="4015740" y="2859024"/>
            <a:ext cx="925067" cy="257555"/>
          </a:xfrm>
          <a:prstGeom prst="rect">
            <a:avLst/>
          </a:prstGeom>
          <a:solidFill>
            <a:srgbClr val="E6E6E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06" name="path"/>
          <p:cNvSpPr/>
          <p:nvPr/>
        </p:nvSpPr>
        <p:spPr>
          <a:xfrm>
            <a:off x="3940590" y="1930231"/>
            <a:ext cx="1008692" cy="341585"/>
          </a:xfrm>
          <a:custGeom>
            <a:avLst/>
            <a:gdLst/>
            <a:ahLst/>
            <a:cxnLst/>
            <a:rect l="0" t="0" r="0" b="0"/>
            <a:pathLst>
              <a:path w="1588" h="537">
                <a:moveTo>
                  <a:pt x="6" y="516"/>
                </a:moveTo>
                <a:lnTo>
                  <a:pt x="1581" y="21"/>
                </a:lnTo>
              </a:path>
            </a:pathLst>
          </a:custGeom>
          <a:noFill/>
          <a:ln w="2857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07" name="path"/>
          <p:cNvSpPr/>
          <p:nvPr/>
        </p:nvSpPr>
        <p:spPr>
          <a:xfrm>
            <a:off x="3900530" y="2243140"/>
            <a:ext cx="75908" cy="76031"/>
          </a:xfrm>
          <a:custGeom>
            <a:avLst/>
            <a:gdLst/>
            <a:ahLst/>
            <a:cxnLst/>
            <a:rect l="0" t="0" r="0" b="0"/>
            <a:pathLst>
              <a:path w="119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08" name="rect"/>
          <p:cNvSpPr/>
          <p:nvPr/>
        </p:nvSpPr>
        <p:spPr>
          <a:xfrm>
            <a:off x="3916679" y="2633472"/>
            <a:ext cx="818388" cy="257555"/>
          </a:xfrm>
          <a:prstGeom prst="rect">
            <a:avLst/>
          </a:prstGeom>
          <a:solidFill>
            <a:srgbClr val="FFE0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109" name="table 4109"/>
          <p:cNvGraphicFramePr>
            <a:graphicFrameLocks noGrp="1"/>
          </p:cNvGraphicFramePr>
          <p:nvPr/>
        </p:nvGraphicFramePr>
        <p:xfrm>
          <a:off x="3695578" y="1238335"/>
          <a:ext cx="2447290" cy="2139315"/>
        </p:xfrm>
        <a:graphic>
          <a:graphicData uri="http://schemas.openxmlformats.org/drawingml/2006/table">
            <a:tbl>
              <a:tblPr/>
              <a:tblGrid>
                <a:gridCol w="222250"/>
                <a:gridCol w="100330"/>
                <a:gridCol w="377189"/>
                <a:gridCol w="344804"/>
                <a:gridCol w="200660"/>
                <a:gridCol w="473709"/>
                <a:gridCol w="728344"/>
              </a:tblGrid>
              <a:tr h="991235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"/>
                        </a:lnSpc>
                      </a:pPr>
                      <a:endParaRPr lang="en-US" altLang="en-US" sz="100" dirty="0"/>
                    </a:p>
                    <a:p>
                      <a:pPr marL="33655" algn="l" rtl="0" eaLnBrk="0">
                        <a:lnSpc>
                          <a:spcPct val="97000"/>
                        </a:lnSpc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载荷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984">
                <a:tc vMerge="1">
                  <a:tcPr marL="0" marR="0" marT="0" marB="0">
                    <a:lnL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5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29234"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400" dirty="0"/>
                    </a:p>
                    <a:p>
                      <a:pPr marL="113665" algn="l" rtl="0" eaLnBrk="0">
                        <a:lnSpc>
                          <a:spcPct val="92000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300" dirty="0"/>
                    </a:p>
                    <a:p>
                      <a:pPr algn="l" rtl="0" eaLnBrk="0">
                        <a:lnSpc>
                          <a:spcPts val="1260"/>
                        </a:lnSpc>
                        <a:spcBef>
                          <a:spcPts val="5"/>
                        </a:spcBef>
                      </a:pPr>
                      <a:r>
                        <a:rPr sz="10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21614"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40404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44450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40404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93369"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30175" algn="l" rtl="0" eaLnBrk="0">
                        <a:lnSpc>
                          <a:spcPct val="92000"/>
                        </a:lnSpc>
                        <a:spcBef>
                          <a:spcPts val="5"/>
                        </a:spcBef>
                      </a:pPr>
                      <a:r>
                        <a:rPr sz="10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300" dirty="0"/>
                    </a:p>
                    <a:p>
                      <a:pPr marL="11430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4110" name="textbox 4110"/>
          <p:cNvSpPr/>
          <p:nvPr/>
        </p:nvSpPr>
        <p:spPr>
          <a:xfrm>
            <a:off x="6274434" y="3544646"/>
            <a:ext cx="2418714" cy="167512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技术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对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组和第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组更为有利</a:t>
            </a:r>
            <a:endParaRPr lang="en-US" altLang="en-US" sz="1200" dirty="0"/>
          </a:p>
          <a:p>
            <a:pPr marL="202565" algn="l" rtl="0" eaLnBrk="0">
              <a:lnSpc>
                <a:spcPts val="450"/>
              </a:lnSpc>
              <a:spcBef>
                <a:spcPts val="780"/>
              </a:spcBef>
            </a:pP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200" dirty="0"/>
          </a:p>
          <a:p>
            <a:pPr marL="12700" algn="l" rtl="0" eaLnBrk="0">
              <a:lnSpc>
                <a:spcPct val="80000"/>
              </a:lnSpc>
              <a:spcBef>
                <a:spcPts val="180"/>
              </a:spcBef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组可以</a:t>
            </a:r>
            <a:endParaRPr lang="en-US" altLang="en-US" sz="1200" dirty="0"/>
          </a:p>
          <a:p>
            <a:pPr marL="193675" algn="l" rtl="0" eaLnBrk="0">
              <a:lnSpc>
                <a:spcPct val="85000"/>
              </a:lnSpc>
              <a:spcBef>
                <a:spcPts val="10"/>
              </a:spcBef>
            </a:pPr>
            <a:r>
              <a:rPr sz="14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12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使用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技术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1200" dirty="0"/>
          </a:p>
          <a:p>
            <a:pPr marL="458470" indent="-264160" algn="l" rtl="0" eaLnBrk="0">
              <a:lnSpc>
                <a:spcPct val="91000"/>
              </a:lnSpc>
              <a:spcBef>
                <a:spcPts val="5"/>
              </a:spcBef>
            </a:pPr>
            <a:r>
              <a:rPr sz="1400" spc="-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依靠技术。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(导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致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昂贵的低 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端产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endParaRPr lang="en-US" altLang="en-US" sz="1200" dirty="0"/>
          </a:p>
          <a:p>
            <a:pPr marL="458470" indent="-264795" algn="l" rtl="0" eaLnBrk="0">
              <a:lnSpc>
                <a:spcPct val="90000"/>
              </a:lnSpc>
              <a:spcBef>
                <a:spcPts val="25"/>
              </a:spcBef>
            </a:pPr>
            <a:r>
              <a:rPr sz="14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12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共享科技。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与第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、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组(导 </a:t>
            </a:r>
            <a:r>
              <a:rPr sz="12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致昂贵的高端产品)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200" dirty="0"/>
          </a:p>
          <a:p>
            <a:pPr marL="12700" algn="l" rtl="0" eaLnBrk="0">
              <a:lnSpc>
                <a:spcPct val="81000"/>
              </a:lnSpc>
              <a:spcBef>
                <a:spcPts val="90"/>
              </a:spcBef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决定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取决于数量，需要仔细分析</a:t>
            </a:r>
            <a:endParaRPr lang="en-US" altLang="en-US" sz="1200" dirty="0"/>
          </a:p>
        </p:txBody>
      </p:sp>
      <p:sp>
        <p:nvSpPr>
          <p:cNvPr id="4111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12" name="rect"/>
          <p:cNvSpPr/>
          <p:nvPr/>
        </p:nvSpPr>
        <p:spPr>
          <a:xfrm>
            <a:off x="6405371" y="3084576"/>
            <a:ext cx="1028700" cy="257555"/>
          </a:xfrm>
          <a:prstGeom prst="rect">
            <a:avLst/>
          </a:prstGeom>
          <a:solidFill>
            <a:srgbClr val="92D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13" name="rect"/>
          <p:cNvSpPr/>
          <p:nvPr/>
        </p:nvSpPr>
        <p:spPr>
          <a:xfrm>
            <a:off x="7004304" y="2859024"/>
            <a:ext cx="1018031" cy="257555"/>
          </a:xfrm>
          <a:prstGeom prst="rect">
            <a:avLst/>
          </a:prstGeom>
          <a:solidFill>
            <a:srgbClr val="E6E6E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14" name="rect"/>
          <p:cNvSpPr/>
          <p:nvPr/>
        </p:nvSpPr>
        <p:spPr>
          <a:xfrm>
            <a:off x="6405371" y="2633472"/>
            <a:ext cx="1019556" cy="257555"/>
          </a:xfrm>
          <a:prstGeom prst="rect">
            <a:avLst/>
          </a:prstGeom>
          <a:solidFill>
            <a:srgbClr val="FFE0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15" name="path"/>
          <p:cNvSpPr/>
          <p:nvPr/>
        </p:nvSpPr>
        <p:spPr>
          <a:xfrm>
            <a:off x="8039686" y="1200226"/>
            <a:ext cx="85688" cy="85431"/>
          </a:xfrm>
          <a:custGeom>
            <a:avLst/>
            <a:gdLst/>
            <a:ahLst/>
            <a:cxnLst/>
            <a:rect l="0" t="0" r="0" b="0"/>
            <a:pathLst>
              <a:path w="134" h="134">
                <a:moveTo>
                  <a:pt x="67" y="7"/>
                </a:moveTo>
                <a:lnTo>
                  <a:pt x="127" y="67"/>
                </a:lnTo>
                <a:lnTo>
                  <a:pt x="67" y="127"/>
                </a:lnTo>
                <a:lnTo>
                  <a:pt x="7" y="67"/>
                </a:lnTo>
                <a:lnTo>
                  <a:pt x="67" y="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947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24" name="group 724"/>
          <p:cNvGrpSpPr/>
          <p:nvPr/>
        </p:nvGrpSpPr>
        <p:grpSpPr>
          <a:xfrm rot="21600000">
            <a:off x="6373558" y="1246822"/>
            <a:ext cx="2328291" cy="1235583"/>
            <a:chOff x="0" y="0"/>
            <a:chExt cx="2328291" cy="1235583"/>
          </a:xfrm>
        </p:grpSpPr>
        <p:sp>
          <p:nvSpPr>
            <p:cNvPr id="4116" name="path"/>
            <p:cNvSpPr/>
            <p:nvPr/>
          </p:nvSpPr>
          <p:spPr>
            <a:xfrm>
              <a:off x="128016" y="0"/>
              <a:ext cx="2200275" cy="892683"/>
            </a:xfrm>
            <a:custGeom>
              <a:avLst/>
              <a:gdLst/>
              <a:ahLst/>
              <a:cxnLst/>
              <a:rect l="0" t="0" r="0" b="0"/>
              <a:pathLst>
                <a:path w="3465" h="1405">
                  <a:moveTo>
                    <a:pt x="22" y="1383"/>
                  </a:moveTo>
                  <a:cubicBezTo>
                    <a:pt x="774" y="1293"/>
                    <a:pt x="778" y="1304"/>
                    <a:pt x="1349" y="1147"/>
                  </a:cubicBezTo>
                  <a:cubicBezTo>
                    <a:pt x="2491" y="642"/>
                    <a:pt x="2514" y="622"/>
                    <a:pt x="3442" y="22"/>
                  </a:cubicBezTo>
                </a:path>
              </a:pathLst>
            </a:custGeom>
            <a:noFill/>
            <a:ln w="2857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17" name="path"/>
            <p:cNvSpPr/>
            <p:nvPr/>
          </p:nvSpPr>
          <p:spPr>
            <a:xfrm>
              <a:off x="0" y="0"/>
              <a:ext cx="1724786" cy="1235583"/>
            </a:xfrm>
            <a:custGeom>
              <a:avLst/>
              <a:gdLst/>
              <a:ahLst/>
              <a:cxnLst/>
              <a:rect l="0" t="0" r="0" b="0"/>
              <a:pathLst>
                <a:path w="2716" h="1945">
                  <a:moveTo>
                    <a:pt x="22" y="1923"/>
                  </a:moveTo>
                  <a:cubicBezTo>
                    <a:pt x="627" y="1816"/>
                    <a:pt x="597" y="1810"/>
                    <a:pt x="1147" y="1518"/>
                  </a:cubicBezTo>
                  <a:cubicBezTo>
                    <a:pt x="1934" y="890"/>
                    <a:pt x="1945" y="897"/>
                    <a:pt x="2693" y="22"/>
                  </a:cubicBezTo>
                </a:path>
              </a:pathLst>
            </a:custGeom>
            <a:noFill/>
            <a:ln w="28575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4118" name="table 4118"/>
          <p:cNvGraphicFramePr>
            <a:graphicFrameLocks noGrp="1"/>
          </p:cNvGraphicFramePr>
          <p:nvPr/>
        </p:nvGraphicFramePr>
        <p:xfrm>
          <a:off x="6267631" y="1238336"/>
          <a:ext cx="2419350" cy="1275715"/>
        </p:xfrm>
        <a:graphic>
          <a:graphicData uri="http://schemas.openxmlformats.org/drawingml/2006/table">
            <a:tbl>
              <a:tblPr/>
              <a:tblGrid>
                <a:gridCol w="2419350"/>
              </a:tblGrid>
              <a:tr h="12693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r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尺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寸</a:t>
                      </a:r>
                      <a:endParaRPr lang="en-US" altLang="en-US" sz="12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119" name="textbox 4119"/>
          <p:cNvSpPr/>
          <p:nvPr/>
        </p:nvSpPr>
        <p:spPr>
          <a:xfrm>
            <a:off x="7307503" y="2906979"/>
            <a:ext cx="177164" cy="2044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endParaRPr lang="en-US" altLang="en-US" sz="1200" dirty="0"/>
          </a:p>
        </p:txBody>
      </p:sp>
      <p:sp>
        <p:nvSpPr>
          <p:cNvPr id="4120" name="textbox 4120"/>
          <p:cNvSpPr/>
          <p:nvPr/>
        </p:nvSpPr>
        <p:spPr>
          <a:xfrm>
            <a:off x="6948830" y="2677312"/>
            <a:ext cx="174625" cy="1898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0000"/>
              </a:lnSpc>
            </a:pP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endParaRPr lang="en-US" altLang="en-US" sz="1200" dirty="0"/>
          </a:p>
        </p:txBody>
      </p:sp>
      <p:sp>
        <p:nvSpPr>
          <p:cNvPr id="4121" name="path"/>
          <p:cNvSpPr/>
          <p:nvPr/>
        </p:nvSpPr>
        <p:spPr>
          <a:xfrm>
            <a:off x="6953329" y="2257337"/>
            <a:ext cx="85752" cy="85810"/>
          </a:xfrm>
          <a:custGeom>
            <a:avLst/>
            <a:gdLst/>
            <a:ahLst/>
            <a:cxnLst/>
            <a:rect l="0" t="0" r="0" b="0"/>
            <a:pathLst>
              <a:path w="135" h="135">
                <a:moveTo>
                  <a:pt x="67" y="7"/>
                </a:moveTo>
                <a:lnTo>
                  <a:pt x="127" y="67"/>
                </a:lnTo>
                <a:lnTo>
                  <a:pt x="67" y="127"/>
                </a:lnTo>
                <a:lnTo>
                  <a:pt x="7" y="67"/>
                </a:lnTo>
                <a:lnTo>
                  <a:pt x="67" y="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947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22" name="path"/>
          <p:cNvSpPr/>
          <p:nvPr/>
        </p:nvSpPr>
        <p:spPr>
          <a:xfrm>
            <a:off x="6353383" y="2428958"/>
            <a:ext cx="85435" cy="85495"/>
          </a:xfrm>
          <a:custGeom>
            <a:avLst/>
            <a:gdLst/>
            <a:ahLst/>
            <a:cxnLst/>
            <a:rect l="0" t="0" r="0" b="0"/>
            <a:pathLst>
              <a:path w="134" h="134">
                <a:moveTo>
                  <a:pt x="67" y="7"/>
                </a:moveTo>
                <a:lnTo>
                  <a:pt x="127" y="67"/>
                </a:lnTo>
                <a:lnTo>
                  <a:pt x="67" y="127"/>
                </a:lnTo>
                <a:lnTo>
                  <a:pt x="7" y="67"/>
                </a:lnTo>
                <a:lnTo>
                  <a:pt x="67" y="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947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23" name="path"/>
          <p:cNvSpPr/>
          <p:nvPr/>
        </p:nvSpPr>
        <p:spPr>
          <a:xfrm>
            <a:off x="6948582" y="2004953"/>
            <a:ext cx="76258" cy="76346"/>
          </a:xfrm>
          <a:custGeom>
            <a:avLst/>
            <a:gdLst/>
            <a:ahLst/>
            <a:cxnLst/>
            <a:rect l="0" t="0" r="0" b="0"/>
            <a:pathLst>
              <a:path w="120" h="120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124" name="table 4124"/>
          <p:cNvGraphicFramePr>
            <a:graphicFrameLocks noGrp="1"/>
          </p:cNvGraphicFramePr>
          <p:nvPr/>
        </p:nvGraphicFramePr>
        <p:xfrm>
          <a:off x="6400609" y="1239011"/>
          <a:ext cx="1626234" cy="2138045"/>
        </p:xfrm>
        <a:graphic>
          <a:graphicData uri="http://schemas.openxmlformats.org/drawingml/2006/table">
            <a:tbl>
              <a:tblPr/>
              <a:tblGrid>
                <a:gridCol w="603884"/>
                <a:gridCol w="422909"/>
                <a:gridCol w="599440"/>
              </a:tblGrid>
              <a:tr h="13944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300" dirty="0"/>
                    </a:p>
                    <a:p>
                      <a:pPr marL="321310" algn="l" rtl="0" eaLnBrk="0">
                        <a:lnSpc>
                          <a:spcPct val="90000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40404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300" dirty="0"/>
                    </a:p>
                    <a:p>
                      <a:pPr marL="48260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40404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27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1000"/>
                        </a:lnSpc>
                      </a:pPr>
                      <a:endParaRPr lang="en-US" altLang="en-US" sz="300" dirty="0"/>
                    </a:p>
                    <a:p>
                      <a:pPr marL="325755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4125" name="table 4125"/>
          <p:cNvGraphicFramePr>
            <a:graphicFrameLocks noGrp="1"/>
          </p:cNvGraphicFramePr>
          <p:nvPr/>
        </p:nvGraphicFramePr>
        <p:xfrm>
          <a:off x="1114322" y="1228808"/>
          <a:ext cx="2447924" cy="1266190"/>
        </p:xfrm>
        <a:graphic>
          <a:graphicData uri="http://schemas.openxmlformats.org/drawingml/2006/table">
            <a:tbl>
              <a:tblPr/>
              <a:tblGrid>
                <a:gridCol w="2447924"/>
              </a:tblGrid>
              <a:tr h="12598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marL="1867535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速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2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126" name="path"/>
          <p:cNvSpPr/>
          <p:nvPr/>
        </p:nvSpPr>
        <p:spPr>
          <a:xfrm>
            <a:off x="1224123" y="2243140"/>
            <a:ext cx="75942" cy="76031"/>
          </a:xfrm>
          <a:custGeom>
            <a:avLst/>
            <a:gdLst/>
            <a:ahLst/>
            <a:cxnLst/>
            <a:rect l="0" t="0" r="0" b="0"/>
            <a:pathLst>
              <a:path w="119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27" name="path"/>
          <p:cNvSpPr/>
          <p:nvPr/>
        </p:nvSpPr>
        <p:spPr>
          <a:xfrm>
            <a:off x="3139202" y="1195430"/>
            <a:ext cx="75942" cy="76093"/>
          </a:xfrm>
          <a:custGeom>
            <a:avLst/>
            <a:gdLst/>
            <a:ahLst/>
            <a:cxnLst/>
            <a:rect l="0" t="0" r="0" b="0"/>
            <a:pathLst>
              <a:path w="119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128" name="picture 412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252601" y="1228808"/>
            <a:ext cx="2115061" cy="1033261"/>
          </a:xfrm>
          <a:prstGeom prst="rect">
            <a:avLst/>
          </a:prstGeom>
        </p:spPr>
      </p:pic>
      <p:graphicFrame>
        <p:nvGraphicFramePr>
          <p:cNvPr id="4129" name="table 4129"/>
          <p:cNvGraphicFramePr>
            <a:graphicFrameLocks noGrp="1"/>
          </p:cNvGraphicFramePr>
          <p:nvPr/>
        </p:nvGraphicFramePr>
        <p:xfrm>
          <a:off x="2409253" y="1239011"/>
          <a:ext cx="1019810" cy="2138045"/>
        </p:xfrm>
        <a:graphic>
          <a:graphicData uri="http://schemas.openxmlformats.org/drawingml/2006/table">
            <a:tbl>
              <a:tblPr/>
              <a:tblGrid>
                <a:gridCol w="1019810"/>
              </a:tblGrid>
              <a:tr h="16198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300" dirty="0"/>
                    </a:p>
                    <a:p>
                      <a:pPr marL="315595" algn="l" rtl="0" eaLnBrk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E6E6"/>
                    </a:solidFill>
                  </a:tcPr>
                </a:tc>
              </a:tr>
              <a:tr h="2609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040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4130" name="textbox 4130"/>
          <p:cNvSpPr/>
          <p:nvPr/>
        </p:nvSpPr>
        <p:spPr>
          <a:xfrm>
            <a:off x="3695191" y="3544646"/>
            <a:ext cx="2424429" cy="9410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线性成本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行为与步骤</a:t>
            </a:r>
            <a:endParaRPr lang="en-US" altLang="en-US" sz="1200" dirty="0"/>
          </a:p>
          <a:p>
            <a:pPr marL="215265" indent="-202565" algn="l" rtl="0" eaLnBrk="0">
              <a:lnSpc>
                <a:spcPct val="87000"/>
              </a:lnSpc>
              <a:spcBef>
                <a:spcPts val="20"/>
              </a:spcBef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虽然群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和群组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在线性范围内  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，但群组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内的阶梯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变化可能需要</a:t>
            </a:r>
            <a:endParaRPr lang="en-US" altLang="en-US" sz="1200" dirty="0"/>
          </a:p>
          <a:p>
            <a:pPr marL="193675" algn="l" rtl="0" eaLnBrk="0">
              <a:lnSpc>
                <a:spcPct val="86000"/>
              </a:lnSpc>
              <a:spcBef>
                <a:spcPts val="40"/>
              </a:spcBef>
            </a:pPr>
            <a:r>
              <a:rPr sz="14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分组</a:t>
            </a:r>
            <a:endParaRPr lang="en-US" altLang="en-US" sz="1200" dirty="0"/>
          </a:p>
          <a:p>
            <a:pPr marL="193675" algn="l" rtl="0" eaLnBrk="0">
              <a:lnSpc>
                <a:spcPct val="86000"/>
              </a:lnSpc>
              <a:spcBef>
                <a:spcPts val="5"/>
              </a:spcBef>
            </a:pPr>
            <a:r>
              <a:rPr sz="14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12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一些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模块的拆分</a:t>
            </a:r>
            <a:endParaRPr lang="en-US" altLang="en-US" sz="1200" dirty="0"/>
          </a:p>
        </p:txBody>
      </p:sp>
      <p:graphicFrame>
        <p:nvGraphicFramePr>
          <p:cNvPr id="4131" name="table 4131"/>
          <p:cNvGraphicFramePr>
            <a:graphicFrameLocks noGrp="1"/>
          </p:cNvGraphicFramePr>
          <p:nvPr/>
        </p:nvGraphicFramePr>
        <p:xfrm>
          <a:off x="1260157" y="1399032"/>
          <a:ext cx="954405" cy="1977389"/>
        </p:xfrm>
        <a:graphic>
          <a:graphicData uri="http://schemas.openxmlformats.org/drawingml/2006/table">
            <a:tbl>
              <a:tblPr/>
              <a:tblGrid>
                <a:gridCol w="954405"/>
              </a:tblGrid>
              <a:tr h="12344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300" dirty="0"/>
                    </a:p>
                    <a:p>
                      <a:pPr marL="283210" algn="l" rtl="0" eaLnBrk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0CC"/>
                    </a:solidFill>
                  </a:tcPr>
                </a:tc>
              </a:tr>
              <a:tr h="1936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21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300" dirty="0"/>
                    </a:p>
                    <a:p>
                      <a:pPr marL="283210" algn="l" rtl="0" eaLnBrk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4132" name="textbox 4132"/>
          <p:cNvSpPr/>
          <p:nvPr/>
        </p:nvSpPr>
        <p:spPr>
          <a:xfrm>
            <a:off x="147828" y="3534156"/>
            <a:ext cx="914400" cy="204851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3000"/>
              </a:lnSpc>
            </a:pPr>
            <a:endParaRPr lang="en-US" altLang="en-US" sz="1000" dirty="0"/>
          </a:p>
          <a:p>
            <a:pPr algn="l" rtl="0" eaLnBrk="0">
              <a:lnSpc>
                <a:spcPct val="103000"/>
              </a:lnSpc>
            </a:pPr>
            <a:endParaRPr lang="en-US" altLang="en-US" sz="1000" dirty="0"/>
          </a:p>
          <a:p>
            <a:pPr algn="l" rtl="0" eaLnBrk="0">
              <a:lnSpc>
                <a:spcPct val="103000"/>
              </a:lnSpc>
            </a:pPr>
            <a:endParaRPr lang="en-US" altLang="en-US" sz="1000" dirty="0"/>
          </a:p>
          <a:p>
            <a:pPr algn="l" rtl="0" eaLnBrk="0">
              <a:lnSpc>
                <a:spcPct val="104000"/>
              </a:lnSpc>
            </a:pPr>
            <a:endParaRPr lang="en-US" altLang="en-US" sz="1000" dirty="0"/>
          </a:p>
          <a:p>
            <a:pPr algn="l" rtl="0" eaLnBrk="0">
              <a:lnSpc>
                <a:spcPct val="104000"/>
              </a:lnSpc>
            </a:pPr>
            <a:endParaRPr lang="en-US" altLang="en-US" sz="1000" dirty="0"/>
          </a:p>
          <a:p>
            <a:pPr algn="l" rtl="0" eaLnBrk="0">
              <a:lnSpc>
                <a:spcPct val="104000"/>
              </a:lnSpc>
            </a:pPr>
            <a:endParaRPr lang="en-US" altLang="en-US" sz="1000" dirty="0"/>
          </a:p>
          <a:p>
            <a:pPr marL="73025" algn="l" rtl="0" eaLnBrk="0">
              <a:lnSpc>
                <a:spcPct val="98000"/>
              </a:lnSpc>
              <a:spcBef>
                <a:spcPts val="5"/>
              </a:spcBef>
            </a:pP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束语</a:t>
            </a:r>
            <a:endParaRPr lang="en-US" altLang="en-US" sz="1200" dirty="0"/>
          </a:p>
        </p:txBody>
      </p:sp>
      <p:sp>
        <p:nvSpPr>
          <p:cNvPr id="4133" name="textbox 4133"/>
          <p:cNvSpPr/>
          <p:nvPr/>
        </p:nvSpPr>
        <p:spPr>
          <a:xfrm>
            <a:off x="1115669" y="3544646"/>
            <a:ext cx="2339339" cy="5689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性能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参数的线性成本行为</a:t>
            </a:r>
            <a:endParaRPr lang="en-US" altLang="en-US" sz="1200" dirty="0"/>
          </a:p>
          <a:p>
            <a:pPr marL="194945" indent="-182245" algn="l" rtl="0" eaLnBrk="0">
              <a:lnSpc>
                <a:spcPct val="87000"/>
              </a:lnSpc>
              <a:spcBef>
                <a:spcPts val="20"/>
              </a:spcBef>
            </a:pPr>
            <a:r>
              <a:rPr sz="15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系统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和组件在这一性能方面可能 </a:t>
            </a: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具有良好的可扩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展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性。</a:t>
            </a:r>
            <a:endParaRPr lang="en-US" altLang="en-US" sz="1200" dirty="0"/>
          </a:p>
        </p:txBody>
      </p:sp>
      <p:sp>
        <p:nvSpPr>
          <p:cNvPr id="4134" name="textbox 4134"/>
          <p:cNvSpPr/>
          <p:nvPr/>
        </p:nvSpPr>
        <p:spPr>
          <a:xfrm>
            <a:off x="147828" y="1239011"/>
            <a:ext cx="914400" cy="126618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1000"/>
              </a:lnSpc>
            </a:pPr>
            <a:endParaRPr lang="en-US" altLang="en-US" sz="1000" dirty="0"/>
          </a:p>
          <a:p>
            <a:pPr algn="l" rtl="0" eaLnBrk="0">
              <a:lnSpc>
                <a:spcPct val="101000"/>
              </a:lnSpc>
            </a:pPr>
            <a:endParaRPr lang="en-US" altLang="en-US" sz="1000" dirty="0"/>
          </a:p>
          <a:p>
            <a:pPr algn="l" rtl="0" eaLnBrk="0">
              <a:lnSpc>
                <a:spcPct val="102000"/>
              </a:lnSpc>
            </a:pPr>
            <a:endParaRPr lang="en-US" altLang="en-US" sz="1000" dirty="0"/>
          </a:p>
          <a:p>
            <a:pPr algn="l" rtl="0" eaLnBrk="0">
              <a:lnSpc>
                <a:spcPct val="10000"/>
              </a:lnSpc>
            </a:pPr>
            <a:endParaRPr lang="en-US" altLang="en-US" sz="100" dirty="0"/>
          </a:p>
          <a:p>
            <a:pPr marL="73025" algn="l" rtl="0" eaLnBrk="0">
              <a:lnSpc>
                <a:spcPts val="1395"/>
              </a:lnSpc>
            </a:pPr>
            <a:r>
              <a:rPr sz="1100" spc="-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产品成本</a:t>
            </a:r>
            <a:r>
              <a:rPr sz="11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100" dirty="0"/>
          </a:p>
          <a:p>
            <a:pPr marL="81280" algn="l" rtl="0" eaLnBrk="0">
              <a:lnSpc>
                <a:spcPct val="98000"/>
              </a:lnSpc>
              <a:spcBef>
                <a:spcPts val="45"/>
              </a:spcBef>
            </a:pPr>
            <a:r>
              <a:rPr sz="1200" spc="-2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欧元</a:t>
            </a:r>
            <a:endParaRPr lang="en-US" altLang="en-US" sz="1200" dirty="0"/>
          </a:p>
        </p:txBody>
      </p:sp>
      <p:sp>
        <p:nvSpPr>
          <p:cNvPr id="4135" name="textbox 4135"/>
          <p:cNvSpPr/>
          <p:nvPr/>
        </p:nvSpPr>
        <p:spPr>
          <a:xfrm>
            <a:off x="463897" y="255327"/>
            <a:ext cx="3795395" cy="3041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19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按关键性能参数进行成本分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析</a:t>
            </a:r>
            <a:endParaRPr lang="en-US" altLang="en-US" sz="1800" dirty="0"/>
          </a:p>
        </p:txBody>
      </p:sp>
      <p:sp>
        <p:nvSpPr>
          <p:cNvPr id="4136" name="textbox 4136"/>
          <p:cNvSpPr/>
          <p:nvPr/>
        </p:nvSpPr>
        <p:spPr>
          <a:xfrm>
            <a:off x="147828" y="2567940"/>
            <a:ext cx="914400" cy="85598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58000"/>
              </a:lnSpc>
            </a:pPr>
            <a:endParaRPr lang="en-US" altLang="en-US" sz="1000" dirty="0"/>
          </a:p>
          <a:p>
            <a:pPr marL="76200" indent="-2540" algn="l" rtl="0" eaLnBrk="0">
              <a:lnSpc>
                <a:spcPct val="104000"/>
              </a:lnSpc>
              <a:spcBef>
                <a:spcPts val="5"/>
              </a:spcBef>
            </a:pP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绩效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的集群</a:t>
            </a:r>
            <a:r>
              <a:rPr sz="12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覆盖率</a:t>
            </a:r>
            <a:endParaRPr lang="en-US" altLang="en-US" sz="1200" dirty="0"/>
          </a:p>
        </p:txBody>
      </p:sp>
      <p:graphicFrame>
        <p:nvGraphicFramePr>
          <p:cNvPr id="4137" name="table 4137"/>
          <p:cNvGraphicFramePr>
            <a:graphicFrameLocks noGrp="1"/>
          </p:cNvGraphicFramePr>
          <p:nvPr/>
        </p:nvGraphicFramePr>
        <p:xfrm>
          <a:off x="6276466" y="816502"/>
          <a:ext cx="2072640" cy="320040"/>
        </p:xfrm>
        <a:graphic>
          <a:graphicData uri="http://schemas.openxmlformats.org/drawingml/2006/table">
            <a:tbl>
              <a:tblPr/>
              <a:tblGrid>
                <a:gridCol w="1105535"/>
                <a:gridCol w="635634"/>
                <a:gridCol w="331470"/>
              </a:tblGrid>
              <a:tr h="3200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1100" spc="10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货物尺</a:t>
                      </a:r>
                      <a:r>
                        <a:rPr sz="1100" spc="7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寸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6032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8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endParaRPr lang="en-US" altLang="en-US" sz="800" dirty="0"/>
                    </a:p>
                    <a:p>
                      <a:pPr marL="60325" algn="l" rtl="0" eaLnBrk="0">
                        <a:lnSpc>
                          <a:spcPts val="1665"/>
                        </a:lnSpc>
                      </a:pPr>
                      <a:r>
                        <a:rPr sz="8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endParaRPr lang="en-US" altLang="en-US" sz="800" dirty="0"/>
                    </a:p>
                  </a:txBody>
                  <a:tcPr marL="0" marR="0" marT="23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4138" name="path"/>
          <p:cNvSpPr/>
          <p:nvPr/>
        </p:nvSpPr>
        <p:spPr>
          <a:xfrm>
            <a:off x="1659636" y="5701284"/>
            <a:ext cx="6493764" cy="88391"/>
          </a:xfrm>
          <a:custGeom>
            <a:avLst/>
            <a:gdLst/>
            <a:ahLst/>
            <a:cxnLst/>
            <a:rect l="0" t="0" r="0" b="0"/>
            <a:pathLst>
              <a:path w="10226" h="139">
                <a:moveTo>
                  <a:pt x="0" y="0"/>
                </a:moveTo>
                <a:lnTo>
                  <a:pt x="1060" y="139"/>
                </a:lnTo>
                <a:lnTo>
                  <a:pt x="2121" y="0"/>
                </a:lnTo>
                <a:lnTo>
                  <a:pt x="0" y="0"/>
                </a:lnTo>
                <a:close/>
              </a:path>
              <a:path w="10226" h="139">
                <a:moveTo>
                  <a:pt x="4060" y="0"/>
                </a:moveTo>
                <a:lnTo>
                  <a:pt x="5121" y="139"/>
                </a:lnTo>
                <a:lnTo>
                  <a:pt x="6182" y="0"/>
                </a:lnTo>
                <a:lnTo>
                  <a:pt x="4060" y="0"/>
                </a:lnTo>
                <a:close/>
              </a:path>
              <a:path w="10226" h="139">
                <a:moveTo>
                  <a:pt x="8104" y="0"/>
                </a:moveTo>
                <a:lnTo>
                  <a:pt x="9165" y="139"/>
                </a:lnTo>
                <a:lnTo>
                  <a:pt x="10226" y="0"/>
                </a:lnTo>
                <a:lnTo>
                  <a:pt x="8104" y="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139" name="table 4139"/>
          <p:cNvGraphicFramePr>
            <a:graphicFrameLocks noGrp="1"/>
          </p:cNvGraphicFramePr>
          <p:nvPr/>
        </p:nvGraphicFramePr>
        <p:xfrm>
          <a:off x="6741032" y="5835777"/>
          <a:ext cx="1477009" cy="317500"/>
        </p:xfrm>
        <a:graphic>
          <a:graphicData uri="http://schemas.openxmlformats.org/drawingml/2006/table">
            <a:tbl>
              <a:tblPr/>
              <a:tblGrid>
                <a:gridCol w="1477009"/>
              </a:tblGrid>
              <a:tr h="2984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500" dirty="0"/>
                    </a:p>
                    <a:p>
                      <a:pPr marL="472440" algn="l" rtl="0" eaLnBrk="0">
                        <a:lnSpc>
                          <a:spcPct val="97000"/>
                        </a:lnSpc>
                        <a:spcBef>
                          <a:spcPts val="5"/>
                        </a:spcBef>
                      </a:pPr>
                      <a:r>
                        <a:rPr sz="12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项技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140" name="table 4140"/>
          <p:cNvGraphicFramePr>
            <a:graphicFrameLocks noGrp="1"/>
          </p:cNvGraphicFramePr>
          <p:nvPr/>
        </p:nvGraphicFramePr>
        <p:xfrm>
          <a:off x="4174616" y="5835777"/>
          <a:ext cx="1477009" cy="317500"/>
        </p:xfrm>
        <a:graphic>
          <a:graphicData uri="http://schemas.openxmlformats.org/drawingml/2006/table">
            <a:tbl>
              <a:tblPr/>
              <a:tblGrid>
                <a:gridCol w="1477009"/>
              </a:tblGrid>
              <a:tr h="2984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500" dirty="0"/>
                    </a:p>
                    <a:p>
                      <a:pPr marL="471170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2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种尺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寸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141" name="table 4141"/>
          <p:cNvGraphicFramePr>
            <a:graphicFrameLocks noGrp="1"/>
          </p:cNvGraphicFramePr>
          <p:nvPr/>
        </p:nvGraphicFramePr>
        <p:xfrm>
          <a:off x="1594485" y="5835777"/>
          <a:ext cx="1477010" cy="317500"/>
        </p:xfrm>
        <a:graphic>
          <a:graphicData uri="http://schemas.openxmlformats.org/drawingml/2006/table">
            <a:tbl>
              <a:tblPr/>
              <a:tblGrid>
                <a:gridCol w="1477010"/>
              </a:tblGrid>
              <a:tr h="2984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500" dirty="0"/>
                    </a:p>
                    <a:p>
                      <a:pPr marL="57785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一个尺寸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适合所有人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26" name="group 726"/>
          <p:cNvGrpSpPr/>
          <p:nvPr/>
        </p:nvGrpSpPr>
        <p:grpSpPr>
          <a:xfrm rot="21600000">
            <a:off x="147828" y="829055"/>
            <a:ext cx="1271625" cy="333755"/>
            <a:chOff x="0" y="0"/>
            <a:chExt cx="1271625" cy="333755"/>
          </a:xfrm>
        </p:grpSpPr>
        <p:sp>
          <p:nvSpPr>
            <p:cNvPr id="4142" name="rect"/>
            <p:cNvSpPr/>
            <p:nvPr/>
          </p:nvSpPr>
          <p:spPr>
            <a:xfrm>
              <a:off x="0" y="0"/>
              <a:ext cx="914400" cy="333755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43" name="textbox 4143"/>
            <p:cNvSpPr/>
            <p:nvPr/>
          </p:nvSpPr>
          <p:spPr>
            <a:xfrm>
              <a:off x="60452" y="85166"/>
              <a:ext cx="328929" cy="20256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79000"/>
                </a:lnSpc>
              </a:pPr>
              <a:endParaRPr lang="en-US" altLang="en-US" sz="100" dirty="0"/>
            </a:p>
            <a:p>
              <a:pPr marL="12700" algn="l" rtl="0" eaLnBrk="0">
                <a:lnSpc>
                  <a:spcPct val="97000"/>
                </a:lnSpc>
              </a:pPr>
              <a:r>
                <a:rPr sz="12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参</a:t>
              </a:r>
              <a:r>
                <a:rPr sz="12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数</a:t>
              </a:r>
              <a:endParaRPr lang="en-US" altLang="en-US" sz="1200" dirty="0"/>
            </a:p>
          </p:txBody>
        </p:sp>
      </p:grpSp>
      <p:sp>
        <p:nvSpPr>
          <p:cNvPr id="4144" name="textbox 4144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145" name="textbox 4145"/>
          <p:cNvSpPr/>
          <p:nvPr/>
        </p:nvSpPr>
        <p:spPr>
          <a:xfrm>
            <a:off x="7089125" y="6429552"/>
            <a:ext cx="1611630" cy="1752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2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8</a:t>
            </a:r>
            <a:endParaRPr lang="en-US" altLang="en-US" sz="900" dirty="0"/>
          </a:p>
        </p:txBody>
      </p:sp>
      <p:sp>
        <p:nvSpPr>
          <p:cNvPr id="4148" name="path"/>
          <p:cNvSpPr/>
          <p:nvPr/>
        </p:nvSpPr>
        <p:spPr>
          <a:xfrm>
            <a:off x="148589" y="3464433"/>
            <a:ext cx="8539353" cy="19050"/>
          </a:xfrm>
          <a:custGeom>
            <a:avLst/>
            <a:gdLst/>
            <a:ahLst/>
            <a:cxnLst/>
            <a:rect l="0" t="0" r="0" b="0"/>
            <a:pathLst>
              <a:path w="13447" h="30">
                <a:moveTo>
                  <a:pt x="0" y="15"/>
                </a:moveTo>
                <a:lnTo>
                  <a:pt x="13447" y="15"/>
                </a:lnTo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50" name="path"/>
          <p:cNvSpPr/>
          <p:nvPr/>
        </p:nvSpPr>
        <p:spPr>
          <a:xfrm>
            <a:off x="4747854" y="1538358"/>
            <a:ext cx="200207" cy="542941"/>
          </a:xfrm>
          <a:custGeom>
            <a:avLst/>
            <a:gdLst/>
            <a:ahLst/>
            <a:cxnLst/>
            <a:rect l="0" t="0" r="0" b="0"/>
            <a:pathLst>
              <a:path w="315" h="855">
                <a:moveTo>
                  <a:pt x="7" y="787"/>
                </a:moveTo>
                <a:cubicBezTo>
                  <a:pt x="7" y="817"/>
                  <a:pt x="22" y="847"/>
                  <a:pt x="52" y="847"/>
                </a:cubicBezTo>
                <a:cubicBezTo>
                  <a:pt x="82" y="847"/>
                  <a:pt x="112" y="817"/>
                  <a:pt x="112" y="787"/>
                </a:cubicBezTo>
                <a:cubicBezTo>
                  <a:pt x="112" y="757"/>
                  <a:pt x="82" y="742"/>
                  <a:pt x="52" y="742"/>
                </a:cubicBezTo>
                <a:cubicBezTo>
                  <a:pt x="22" y="742"/>
                  <a:pt x="7" y="757"/>
                  <a:pt x="7" y="787"/>
                </a:cubicBezTo>
              </a:path>
              <a:path w="315" h="855">
                <a:moveTo>
                  <a:pt x="202" y="517"/>
                </a:moveTo>
                <a:cubicBezTo>
                  <a:pt x="202" y="547"/>
                  <a:pt x="217" y="577"/>
                  <a:pt x="247" y="577"/>
                </a:cubicBezTo>
                <a:cubicBezTo>
                  <a:pt x="277" y="577"/>
                  <a:pt x="307" y="547"/>
                  <a:pt x="307" y="517"/>
                </a:cubicBezTo>
                <a:cubicBezTo>
                  <a:pt x="307" y="487"/>
                  <a:pt x="277" y="472"/>
                  <a:pt x="247" y="472"/>
                </a:cubicBezTo>
                <a:cubicBezTo>
                  <a:pt x="217" y="472"/>
                  <a:pt x="202" y="487"/>
                  <a:pt x="202" y="517"/>
                </a:cubicBezTo>
              </a:path>
              <a:path w="315" h="855">
                <a:moveTo>
                  <a:pt x="202" y="52"/>
                </a:moveTo>
                <a:cubicBezTo>
                  <a:pt x="202" y="82"/>
                  <a:pt x="217" y="112"/>
                  <a:pt x="247" y="112"/>
                </a:cubicBezTo>
                <a:cubicBezTo>
                  <a:pt x="277" y="112"/>
                  <a:pt x="307" y="82"/>
                  <a:pt x="307" y="52"/>
                </a:cubicBezTo>
                <a:cubicBezTo>
                  <a:pt x="307" y="22"/>
                  <a:pt x="277" y="7"/>
                  <a:pt x="247" y="7"/>
                </a:cubicBezTo>
                <a:cubicBezTo>
                  <a:pt x="217" y="7"/>
                  <a:pt x="202" y="22"/>
                  <a:pt x="202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51" name="path"/>
          <p:cNvSpPr/>
          <p:nvPr/>
        </p:nvSpPr>
        <p:spPr>
          <a:xfrm>
            <a:off x="1594485" y="5835777"/>
            <a:ext cx="1477517" cy="68834"/>
          </a:xfrm>
          <a:custGeom>
            <a:avLst/>
            <a:gdLst/>
            <a:ahLst/>
            <a:cxnLst/>
            <a:rect l="0" t="0" r="0" b="0"/>
            <a:pathLst>
              <a:path w="2326" h="108">
                <a:moveTo>
                  <a:pt x="15" y="93"/>
                </a:moveTo>
                <a:cubicBezTo>
                  <a:pt x="15" y="50"/>
                  <a:pt x="50" y="15"/>
                  <a:pt x="93" y="15"/>
                </a:cubicBezTo>
                <a:moveTo>
                  <a:pt x="2233" y="15"/>
                </a:moveTo>
                <a:cubicBezTo>
                  <a:pt x="2276" y="15"/>
                  <a:pt x="2311" y="50"/>
                  <a:pt x="2311" y="93"/>
                </a:cubicBez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52" name="path"/>
          <p:cNvSpPr/>
          <p:nvPr/>
        </p:nvSpPr>
        <p:spPr>
          <a:xfrm>
            <a:off x="1594485" y="6084697"/>
            <a:ext cx="1477517" cy="68833"/>
          </a:xfrm>
          <a:custGeom>
            <a:avLst/>
            <a:gdLst/>
            <a:ahLst/>
            <a:cxnLst/>
            <a:rect l="0" t="0" r="0" b="0"/>
            <a:pathLst>
              <a:path w="2326" h="108">
                <a:moveTo>
                  <a:pt x="2311" y="15"/>
                </a:moveTo>
                <a:cubicBezTo>
                  <a:pt x="2311" y="58"/>
                  <a:pt x="2276" y="93"/>
                  <a:pt x="2233" y="93"/>
                </a:cubicBezTo>
                <a:moveTo>
                  <a:pt x="93" y="93"/>
                </a:moveTo>
                <a:cubicBezTo>
                  <a:pt x="50" y="93"/>
                  <a:pt x="15" y="58"/>
                  <a:pt x="15" y="15"/>
                </a:cubicBez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53" name="textbox 4153"/>
          <p:cNvSpPr/>
          <p:nvPr/>
        </p:nvSpPr>
        <p:spPr>
          <a:xfrm>
            <a:off x="3684396" y="962101"/>
            <a:ext cx="633094" cy="2032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有效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载荷</a:t>
            </a:r>
            <a:endParaRPr lang="en-US" altLang="en-US" sz="1200" dirty="0"/>
          </a:p>
        </p:txBody>
      </p:sp>
      <p:grpSp>
        <p:nvGrpSpPr>
          <p:cNvPr id="728" name="group 728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4154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55" name="textbox 4155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5240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I</a:t>
              </a:r>
              <a:endParaRPr lang="en-US" altLang="en-US" sz="1800" dirty="0"/>
            </a:p>
          </p:txBody>
        </p:sp>
      </p:grpSp>
      <p:sp>
        <p:nvSpPr>
          <p:cNvPr id="4156" name="path"/>
          <p:cNvSpPr/>
          <p:nvPr/>
        </p:nvSpPr>
        <p:spPr>
          <a:xfrm>
            <a:off x="8272829" y="1281241"/>
            <a:ext cx="314528" cy="294974"/>
          </a:xfrm>
          <a:custGeom>
            <a:avLst/>
            <a:gdLst/>
            <a:ahLst/>
            <a:cxnLst/>
            <a:rect l="0" t="0" r="0" b="0"/>
            <a:pathLst>
              <a:path w="495" h="464">
                <a:moveTo>
                  <a:pt x="7" y="397"/>
                </a:moveTo>
                <a:cubicBezTo>
                  <a:pt x="7" y="427"/>
                  <a:pt x="23" y="457"/>
                  <a:pt x="52" y="457"/>
                </a:cubicBezTo>
                <a:cubicBezTo>
                  <a:pt x="82" y="457"/>
                  <a:pt x="112" y="427"/>
                  <a:pt x="112" y="397"/>
                </a:cubicBezTo>
                <a:cubicBezTo>
                  <a:pt x="112" y="367"/>
                  <a:pt x="82" y="352"/>
                  <a:pt x="52" y="352"/>
                </a:cubicBezTo>
                <a:cubicBezTo>
                  <a:pt x="23" y="352"/>
                  <a:pt x="7" y="367"/>
                  <a:pt x="7" y="397"/>
                </a:cubicBezTo>
              </a:path>
              <a:path w="495" h="464">
                <a:moveTo>
                  <a:pt x="202" y="142"/>
                </a:moveTo>
                <a:cubicBezTo>
                  <a:pt x="202" y="172"/>
                  <a:pt x="217" y="202"/>
                  <a:pt x="247" y="202"/>
                </a:cubicBezTo>
                <a:cubicBezTo>
                  <a:pt x="277" y="202"/>
                  <a:pt x="308" y="172"/>
                  <a:pt x="308" y="142"/>
                </a:cubicBezTo>
                <a:cubicBezTo>
                  <a:pt x="308" y="112"/>
                  <a:pt x="277" y="97"/>
                  <a:pt x="247" y="97"/>
                </a:cubicBezTo>
                <a:cubicBezTo>
                  <a:pt x="217" y="97"/>
                  <a:pt x="202" y="112"/>
                  <a:pt x="202" y="142"/>
                </a:cubicBezTo>
              </a:path>
              <a:path w="495" h="464">
                <a:moveTo>
                  <a:pt x="382" y="52"/>
                </a:moveTo>
                <a:cubicBezTo>
                  <a:pt x="382" y="82"/>
                  <a:pt x="397" y="112"/>
                  <a:pt x="427" y="112"/>
                </a:cubicBezTo>
                <a:cubicBezTo>
                  <a:pt x="457" y="112"/>
                  <a:pt x="487" y="82"/>
                  <a:pt x="487" y="52"/>
                </a:cubicBezTo>
                <a:cubicBezTo>
                  <a:pt x="487" y="22"/>
                  <a:pt x="457" y="7"/>
                  <a:pt x="427" y="7"/>
                </a:cubicBezTo>
                <a:cubicBezTo>
                  <a:pt x="397" y="7"/>
                  <a:pt x="382" y="22"/>
                  <a:pt x="382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57" name="textbox 4157"/>
          <p:cNvSpPr/>
          <p:nvPr/>
        </p:nvSpPr>
        <p:spPr>
          <a:xfrm>
            <a:off x="1104544" y="962101"/>
            <a:ext cx="327659" cy="2038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速度</a:t>
            </a:r>
            <a:endParaRPr lang="en-US" altLang="en-US" sz="1200" dirty="0"/>
          </a:p>
        </p:txBody>
      </p:sp>
      <p:sp>
        <p:nvSpPr>
          <p:cNvPr id="4158" name="path"/>
          <p:cNvSpPr/>
          <p:nvPr/>
        </p:nvSpPr>
        <p:spPr>
          <a:xfrm>
            <a:off x="4995504" y="1509649"/>
            <a:ext cx="314386" cy="152376"/>
          </a:xfrm>
          <a:custGeom>
            <a:avLst/>
            <a:gdLst/>
            <a:ahLst/>
            <a:cxnLst/>
            <a:rect l="0" t="0" r="0" b="0"/>
            <a:pathLst>
              <a:path w="495" h="239">
                <a:moveTo>
                  <a:pt x="7" y="172"/>
                </a:moveTo>
                <a:cubicBezTo>
                  <a:pt x="7" y="202"/>
                  <a:pt x="22" y="232"/>
                  <a:pt x="52" y="232"/>
                </a:cubicBezTo>
                <a:cubicBezTo>
                  <a:pt x="82" y="232"/>
                  <a:pt x="112" y="202"/>
                  <a:pt x="112" y="172"/>
                </a:cubicBezTo>
                <a:cubicBezTo>
                  <a:pt x="112" y="142"/>
                  <a:pt x="82" y="127"/>
                  <a:pt x="52" y="127"/>
                </a:cubicBezTo>
                <a:cubicBezTo>
                  <a:pt x="22" y="127"/>
                  <a:pt x="7" y="142"/>
                  <a:pt x="7" y="172"/>
                </a:cubicBezTo>
              </a:path>
              <a:path w="495" h="239">
                <a:moveTo>
                  <a:pt x="202" y="52"/>
                </a:moveTo>
                <a:cubicBezTo>
                  <a:pt x="202" y="82"/>
                  <a:pt x="217" y="112"/>
                  <a:pt x="247" y="112"/>
                </a:cubicBezTo>
                <a:cubicBezTo>
                  <a:pt x="277" y="112"/>
                  <a:pt x="307" y="82"/>
                  <a:pt x="307" y="52"/>
                </a:cubicBezTo>
                <a:cubicBezTo>
                  <a:pt x="307" y="22"/>
                  <a:pt x="277" y="7"/>
                  <a:pt x="247" y="7"/>
                </a:cubicBezTo>
                <a:cubicBezTo>
                  <a:pt x="217" y="7"/>
                  <a:pt x="202" y="22"/>
                  <a:pt x="202" y="52"/>
                </a:cubicBezTo>
              </a:path>
              <a:path w="495" h="239">
                <a:moveTo>
                  <a:pt x="382" y="67"/>
                </a:moveTo>
                <a:cubicBezTo>
                  <a:pt x="382" y="97"/>
                  <a:pt x="397" y="127"/>
                  <a:pt x="427" y="127"/>
                </a:cubicBezTo>
                <a:cubicBezTo>
                  <a:pt x="457" y="127"/>
                  <a:pt x="487" y="97"/>
                  <a:pt x="487" y="67"/>
                </a:cubicBezTo>
                <a:cubicBezTo>
                  <a:pt x="487" y="37"/>
                  <a:pt x="457" y="22"/>
                  <a:pt x="427" y="22"/>
                </a:cubicBezTo>
                <a:cubicBezTo>
                  <a:pt x="397" y="22"/>
                  <a:pt x="382" y="37"/>
                  <a:pt x="382" y="67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59" name="path"/>
          <p:cNvSpPr/>
          <p:nvPr/>
        </p:nvSpPr>
        <p:spPr>
          <a:xfrm>
            <a:off x="1114043" y="1158049"/>
            <a:ext cx="5017008" cy="9525"/>
          </a:xfrm>
          <a:custGeom>
            <a:avLst/>
            <a:gdLst/>
            <a:ahLst/>
            <a:cxnLst/>
            <a:rect l="0" t="0" r="0" b="0"/>
            <a:pathLst>
              <a:path w="7900" h="15">
                <a:moveTo>
                  <a:pt x="0" y="7"/>
                </a:moveTo>
                <a:lnTo>
                  <a:pt x="3837" y="7"/>
                </a:lnTo>
                <a:moveTo>
                  <a:pt x="4063" y="7"/>
                </a:moveTo>
                <a:lnTo>
                  <a:pt x="7900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60" name="path"/>
          <p:cNvSpPr/>
          <p:nvPr/>
        </p:nvSpPr>
        <p:spPr>
          <a:xfrm>
            <a:off x="4014708" y="2100228"/>
            <a:ext cx="323874" cy="142912"/>
          </a:xfrm>
          <a:custGeom>
            <a:avLst/>
            <a:gdLst/>
            <a:ahLst/>
            <a:cxnLst/>
            <a:rect l="0" t="0" r="0" b="0"/>
            <a:pathLst>
              <a:path w="510" h="225">
                <a:moveTo>
                  <a:pt x="7" y="97"/>
                </a:moveTo>
                <a:cubicBezTo>
                  <a:pt x="7" y="127"/>
                  <a:pt x="22" y="157"/>
                  <a:pt x="52" y="157"/>
                </a:cubicBezTo>
                <a:cubicBezTo>
                  <a:pt x="82" y="157"/>
                  <a:pt x="112" y="127"/>
                  <a:pt x="112" y="97"/>
                </a:cubicBezTo>
                <a:cubicBezTo>
                  <a:pt x="112" y="67"/>
                  <a:pt x="82" y="52"/>
                  <a:pt x="52" y="52"/>
                </a:cubicBezTo>
                <a:cubicBezTo>
                  <a:pt x="22" y="52"/>
                  <a:pt x="7" y="67"/>
                  <a:pt x="7" y="97"/>
                </a:cubicBezTo>
              </a:path>
              <a:path w="510" h="225">
                <a:moveTo>
                  <a:pt x="202" y="52"/>
                </a:moveTo>
                <a:cubicBezTo>
                  <a:pt x="202" y="82"/>
                  <a:pt x="217" y="112"/>
                  <a:pt x="247" y="112"/>
                </a:cubicBezTo>
                <a:cubicBezTo>
                  <a:pt x="277" y="112"/>
                  <a:pt x="307" y="82"/>
                  <a:pt x="307" y="52"/>
                </a:cubicBezTo>
                <a:cubicBezTo>
                  <a:pt x="307" y="22"/>
                  <a:pt x="277" y="7"/>
                  <a:pt x="247" y="7"/>
                </a:cubicBezTo>
                <a:cubicBezTo>
                  <a:pt x="217" y="7"/>
                  <a:pt x="202" y="22"/>
                  <a:pt x="202" y="52"/>
                </a:cubicBezTo>
              </a:path>
              <a:path w="510" h="225">
                <a:moveTo>
                  <a:pt x="397" y="157"/>
                </a:moveTo>
                <a:cubicBezTo>
                  <a:pt x="397" y="187"/>
                  <a:pt x="412" y="217"/>
                  <a:pt x="442" y="217"/>
                </a:cubicBezTo>
                <a:cubicBezTo>
                  <a:pt x="472" y="217"/>
                  <a:pt x="502" y="187"/>
                  <a:pt x="502" y="157"/>
                </a:cubicBezTo>
                <a:cubicBezTo>
                  <a:pt x="502" y="127"/>
                  <a:pt x="472" y="112"/>
                  <a:pt x="442" y="112"/>
                </a:cubicBezTo>
                <a:cubicBezTo>
                  <a:pt x="412" y="112"/>
                  <a:pt x="397" y="127"/>
                  <a:pt x="397" y="157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63" name="path"/>
          <p:cNvSpPr/>
          <p:nvPr/>
        </p:nvSpPr>
        <p:spPr>
          <a:xfrm>
            <a:off x="4386026" y="2004953"/>
            <a:ext cx="314385" cy="123983"/>
          </a:xfrm>
          <a:custGeom>
            <a:avLst/>
            <a:gdLst/>
            <a:ahLst/>
            <a:cxnLst/>
            <a:rect l="0" t="0" r="0" b="0"/>
            <a:pathLst>
              <a:path w="495" h="195">
                <a:moveTo>
                  <a:pt x="7" y="82"/>
                </a:moveTo>
                <a:cubicBezTo>
                  <a:pt x="7" y="112"/>
                  <a:pt x="22" y="142"/>
                  <a:pt x="52" y="142"/>
                </a:cubicBezTo>
                <a:cubicBezTo>
                  <a:pt x="82" y="142"/>
                  <a:pt x="112" y="112"/>
                  <a:pt x="112" y="82"/>
                </a:cubicBezTo>
                <a:cubicBezTo>
                  <a:pt x="112" y="52"/>
                  <a:pt x="82" y="37"/>
                  <a:pt x="52" y="37"/>
                </a:cubicBezTo>
                <a:cubicBezTo>
                  <a:pt x="22" y="37"/>
                  <a:pt x="7" y="52"/>
                  <a:pt x="7" y="82"/>
                </a:cubicBezTo>
              </a:path>
              <a:path w="495" h="195">
                <a:moveTo>
                  <a:pt x="202" y="127"/>
                </a:moveTo>
                <a:cubicBezTo>
                  <a:pt x="202" y="157"/>
                  <a:pt x="217" y="187"/>
                  <a:pt x="247" y="187"/>
                </a:cubicBezTo>
                <a:cubicBezTo>
                  <a:pt x="277" y="187"/>
                  <a:pt x="307" y="157"/>
                  <a:pt x="307" y="127"/>
                </a:cubicBezTo>
                <a:cubicBezTo>
                  <a:pt x="307" y="97"/>
                  <a:pt x="277" y="82"/>
                  <a:pt x="247" y="82"/>
                </a:cubicBezTo>
                <a:cubicBezTo>
                  <a:pt x="217" y="82"/>
                  <a:pt x="202" y="97"/>
                  <a:pt x="202" y="127"/>
                </a:cubicBezTo>
              </a:path>
              <a:path w="495" h="195">
                <a:moveTo>
                  <a:pt x="382" y="52"/>
                </a:moveTo>
                <a:cubicBezTo>
                  <a:pt x="382" y="82"/>
                  <a:pt x="397" y="112"/>
                  <a:pt x="427" y="112"/>
                </a:cubicBezTo>
                <a:cubicBezTo>
                  <a:pt x="457" y="112"/>
                  <a:pt x="487" y="82"/>
                  <a:pt x="487" y="52"/>
                </a:cubicBezTo>
                <a:cubicBezTo>
                  <a:pt x="487" y="22"/>
                  <a:pt x="457" y="7"/>
                  <a:pt x="427" y="7"/>
                </a:cubicBezTo>
                <a:cubicBezTo>
                  <a:pt x="397" y="7"/>
                  <a:pt x="382" y="22"/>
                  <a:pt x="382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65" name="path"/>
          <p:cNvSpPr/>
          <p:nvPr/>
        </p:nvSpPr>
        <p:spPr>
          <a:xfrm>
            <a:off x="8034876" y="1500184"/>
            <a:ext cx="190489" cy="133448"/>
          </a:xfrm>
          <a:custGeom>
            <a:avLst/>
            <a:gdLst/>
            <a:ahLst/>
            <a:cxnLst/>
            <a:rect l="0" t="0" r="0" b="0"/>
            <a:pathLst>
              <a:path w="299" h="210">
                <a:moveTo>
                  <a:pt x="7" y="142"/>
                </a:moveTo>
                <a:cubicBezTo>
                  <a:pt x="7" y="172"/>
                  <a:pt x="22" y="202"/>
                  <a:pt x="52" y="202"/>
                </a:cubicBezTo>
                <a:cubicBezTo>
                  <a:pt x="82" y="202"/>
                  <a:pt x="112" y="172"/>
                  <a:pt x="112" y="142"/>
                </a:cubicBezTo>
                <a:cubicBezTo>
                  <a:pt x="112" y="112"/>
                  <a:pt x="82" y="97"/>
                  <a:pt x="52" y="97"/>
                </a:cubicBezTo>
                <a:cubicBezTo>
                  <a:pt x="22" y="97"/>
                  <a:pt x="7" y="112"/>
                  <a:pt x="7" y="142"/>
                </a:cubicBezTo>
              </a:path>
              <a:path w="299" h="210">
                <a:moveTo>
                  <a:pt x="187" y="52"/>
                </a:moveTo>
                <a:cubicBezTo>
                  <a:pt x="187" y="82"/>
                  <a:pt x="202" y="112"/>
                  <a:pt x="232" y="112"/>
                </a:cubicBezTo>
                <a:cubicBezTo>
                  <a:pt x="262" y="112"/>
                  <a:pt x="292" y="82"/>
                  <a:pt x="292" y="52"/>
                </a:cubicBezTo>
                <a:cubicBezTo>
                  <a:pt x="292" y="22"/>
                  <a:pt x="262" y="7"/>
                  <a:pt x="232" y="7"/>
                </a:cubicBezTo>
                <a:cubicBezTo>
                  <a:pt x="202" y="7"/>
                  <a:pt x="187" y="22"/>
                  <a:pt x="18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66" name="textbox 4166"/>
          <p:cNvSpPr/>
          <p:nvPr/>
        </p:nvSpPr>
        <p:spPr>
          <a:xfrm>
            <a:off x="4699687" y="3132030"/>
            <a:ext cx="177164" cy="2044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endParaRPr lang="en-US" altLang="en-US" sz="1200" dirty="0"/>
          </a:p>
        </p:txBody>
      </p:sp>
      <p:sp>
        <p:nvSpPr>
          <p:cNvPr id="4167" name="textbox 4167"/>
          <p:cNvSpPr/>
          <p:nvPr/>
        </p:nvSpPr>
        <p:spPr>
          <a:xfrm>
            <a:off x="4271061" y="2906979"/>
            <a:ext cx="177164" cy="2044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</a:t>
            </a:r>
            <a:endParaRPr lang="en-US" altLang="en-US" sz="1200" dirty="0"/>
          </a:p>
        </p:txBody>
      </p:sp>
      <p:sp>
        <p:nvSpPr>
          <p:cNvPr id="4168" name="path"/>
          <p:cNvSpPr/>
          <p:nvPr/>
        </p:nvSpPr>
        <p:spPr>
          <a:xfrm>
            <a:off x="6272783" y="1158049"/>
            <a:ext cx="2414651" cy="9525"/>
          </a:xfrm>
          <a:custGeom>
            <a:avLst/>
            <a:gdLst/>
            <a:ahLst/>
            <a:cxnLst/>
            <a:rect l="0" t="0" r="0" b="0"/>
            <a:pathLst>
              <a:path w="3802" h="15">
                <a:moveTo>
                  <a:pt x="0" y="7"/>
                </a:moveTo>
                <a:lnTo>
                  <a:pt x="3802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30" name="group 730"/>
          <p:cNvGrpSpPr/>
          <p:nvPr/>
        </p:nvGrpSpPr>
        <p:grpSpPr>
          <a:xfrm rot="21600000">
            <a:off x="7880413" y="819721"/>
            <a:ext cx="76580" cy="286892"/>
            <a:chOff x="0" y="0"/>
            <a:chExt cx="76580" cy="286892"/>
          </a:xfrm>
        </p:grpSpPr>
        <p:sp>
          <p:nvSpPr>
            <p:cNvPr id="4169" name="path"/>
            <p:cNvSpPr/>
            <p:nvPr/>
          </p:nvSpPr>
          <p:spPr>
            <a:xfrm>
              <a:off x="4762" y="215074"/>
              <a:ext cx="67055" cy="67055"/>
            </a:xfrm>
            <a:custGeom>
              <a:avLst/>
              <a:gdLst/>
              <a:ahLst/>
              <a:cxnLst/>
              <a:rect l="0" t="0" r="0" b="0"/>
              <a:pathLst>
                <a:path w="105" h="105">
                  <a:moveTo>
                    <a:pt x="0" y="52"/>
                  </a:moveTo>
                  <a:cubicBezTo>
                    <a:pt x="0" y="23"/>
                    <a:pt x="23" y="0"/>
                    <a:pt x="52" y="0"/>
                  </a:cubicBezTo>
                  <a:cubicBezTo>
                    <a:pt x="82" y="0"/>
                    <a:pt x="105" y="23"/>
                    <a:pt x="105" y="52"/>
                  </a:cubicBezTo>
                  <a:cubicBezTo>
                    <a:pt x="105" y="82"/>
                    <a:pt x="82" y="105"/>
                    <a:pt x="52" y="105"/>
                  </a:cubicBezTo>
                  <a:cubicBezTo>
                    <a:pt x="23" y="105"/>
                    <a:pt x="0" y="82"/>
                    <a:pt x="0" y="5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70" name="path"/>
            <p:cNvSpPr/>
            <p:nvPr/>
          </p:nvSpPr>
          <p:spPr>
            <a:xfrm>
              <a:off x="0" y="210311"/>
              <a:ext cx="76580" cy="76580"/>
            </a:xfrm>
            <a:custGeom>
              <a:avLst/>
              <a:gdLst/>
              <a:ahLst/>
              <a:cxnLst/>
              <a:rect l="0" t="0" r="0" b="0"/>
              <a:pathLst>
                <a:path w="120" h="120">
                  <a:moveTo>
                    <a:pt x="7" y="60"/>
                  </a:moveTo>
                  <a:cubicBezTo>
                    <a:pt x="7" y="31"/>
                    <a:pt x="31" y="7"/>
                    <a:pt x="60" y="7"/>
                  </a:cubicBezTo>
                  <a:cubicBezTo>
                    <a:pt x="89" y="7"/>
                    <a:pt x="113" y="31"/>
                    <a:pt x="113" y="60"/>
                  </a:cubicBezTo>
                  <a:cubicBezTo>
                    <a:pt x="113" y="89"/>
                    <a:pt x="89" y="113"/>
                    <a:pt x="60" y="113"/>
                  </a:cubicBezTo>
                  <a:cubicBezTo>
                    <a:pt x="31" y="113"/>
                    <a:pt x="7" y="89"/>
                    <a:pt x="7" y="60"/>
                  </a:cubicBez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71" name="path"/>
            <p:cNvSpPr/>
            <p:nvPr/>
          </p:nvSpPr>
          <p:spPr>
            <a:xfrm>
              <a:off x="4762" y="4762"/>
              <a:ext cx="67055" cy="65532"/>
            </a:xfrm>
            <a:custGeom>
              <a:avLst/>
              <a:gdLst/>
              <a:ahLst/>
              <a:cxnLst/>
              <a:rect l="0" t="0" r="0" b="0"/>
              <a:pathLst>
                <a:path w="105" h="103">
                  <a:moveTo>
                    <a:pt x="0" y="51"/>
                  </a:moveTo>
                  <a:lnTo>
                    <a:pt x="52" y="0"/>
                  </a:lnTo>
                  <a:lnTo>
                    <a:pt x="105" y="51"/>
                  </a:lnTo>
                  <a:lnTo>
                    <a:pt x="52" y="103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72" name="path"/>
            <p:cNvSpPr/>
            <p:nvPr/>
          </p:nvSpPr>
          <p:spPr>
            <a:xfrm>
              <a:off x="0" y="0"/>
              <a:ext cx="76580" cy="75057"/>
            </a:xfrm>
            <a:custGeom>
              <a:avLst/>
              <a:gdLst/>
              <a:ahLst/>
              <a:cxnLst/>
              <a:rect l="0" t="0" r="0" b="0"/>
              <a:pathLst>
                <a:path w="120" h="118">
                  <a:moveTo>
                    <a:pt x="7" y="59"/>
                  </a:moveTo>
                  <a:lnTo>
                    <a:pt x="60" y="7"/>
                  </a:lnTo>
                  <a:lnTo>
                    <a:pt x="113" y="59"/>
                  </a:lnTo>
                  <a:lnTo>
                    <a:pt x="60" y="110"/>
                  </a:lnTo>
                  <a:lnTo>
                    <a:pt x="7" y="59"/>
                  </a:lnTo>
                  <a:close/>
                </a:path>
              </a:pathLst>
            </a:custGeom>
            <a:noFill/>
            <a:ln w="9525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173" name="path"/>
          <p:cNvSpPr/>
          <p:nvPr/>
        </p:nvSpPr>
        <p:spPr>
          <a:xfrm>
            <a:off x="6741032" y="5835777"/>
            <a:ext cx="68834" cy="317754"/>
          </a:xfrm>
          <a:custGeom>
            <a:avLst/>
            <a:gdLst/>
            <a:ahLst/>
            <a:cxnLst/>
            <a:rect l="0" t="0" r="0" b="0"/>
            <a:pathLst>
              <a:path w="108" h="500">
                <a:moveTo>
                  <a:pt x="15" y="93"/>
                </a:moveTo>
                <a:cubicBezTo>
                  <a:pt x="15" y="50"/>
                  <a:pt x="50" y="15"/>
                  <a:pt x="93" y="15"/>
                </a:cubicBezTo>
                <a:moveTo>
                  <a:pt x="93" y="485"/>
                </a:moveTo>
                <a:cubicBezTo>
                  <a:pt x="50" y="485"/>
                  <a:pt x="15" y="450"/>
                  <a:pt x="15" y="407"/>
                </a:cubicBez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74" name="path"/>
          <p:cNvSpPr/>
          <p:nvPr/>
        </p:nvSpPr>
        <p:spPr>
          <a:xfrm>
            <a:off x="4174616" y="5835777"/>
            <a:ext cx="68833" cy="317754"/>
          </a:xfrm>
          <a:custGeom>
            <a:avLst/>
            <a:gdLst/>
            <a:ahLst/>
            <a:cxnLst/>
            <a:rect l="0" t="0" r="0" b="0"/>
            <a:pathLst>
              <a:path w="108" h="500">
                <a:moveTo>
                  <a:pt x="15" y="93"/>
                </a:moveTo>
                <a:cubicBezTo>
                  <a:pt x="15" y="50"/>
                  <a:pt x="50" y="15"/>
                  <a:pt x="93" y="15"/>
                </a:cubicBezTo>
                <a:moveTo>
                  <a:pt x="93" y="485"/>
                </a:moveTo>
                <a:cubicBezTo>
                  <a:pt x="50" y="485"/>
                  <a:pt x="15" y="450"/>
                  <a:pt x="15" y="407"/>
                </a:cubicBez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75" name="textbox 4175"/>
          <p:cNvSpPr/>
          <p:nvPr/>
        </p:nvSpPr>
        <p:spPr>
          <a:xfrm>
            <a:off x="6953663" y="3127907"/>
            <a:ext cx="175260" cy="1905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0000"/>
              </a:lnSpc>
            </a:pP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endParaRPr lang="en-US" altLang="en-US" sz="1200" dirty="0"/>
          </a:p>
        </p:txBody>
      </p:sp>
      <p:grpSp>
        <p:nvGrpSpPr>
          <p:cNvPr id="732" name="group 732"/>
          <p:cNvGrpSpPr/>
          <p:nvPr/>
        </p:nvGrpSpPr>
        <p:grpSpPr>
          <a:xfrm rot="21600000">
            <a:off x="7672884" y="1676538"/>
            <a:ext cx="90244" cy="147329"/>
            <a:chOff x="0" y="0"/>
            <a:chExt cx="90244" cy="147329"/>
          </a:xfrm>
        </p:grpSpPr>
        <p:sp>
          <p:nvSpPr>
            <p:cNvPr id="4176" name="path"/>
            <p:cNvSpPr/>
            <p:nvPr/>
          </p:nvSpPr>
          <p:spPr>
            <a:xfrm>
              <a:off x="4809" y="0"/>
              <a:ext cx="85435" cy="85495"/>
            </a:xfrm>
            <a:custGeom>
              <a:avLst/>
              <a:gdLst/>
              <a:ahLst/>
              <a:cxnLst/>
              <a:rect l="0" t="0" r="0" b="0"/>
              <a:pathLst>
                <a:path w="134" h="134">
                  <a:moveTo>
                    <a:pt x="67" y="7"/>
                  </a:moveTo>
                  <a:lnTo>
                    <a:pt x="127" y="67"/>
                  </a:lnTo>
                  <a:lnTo>
                    <a:pt x="67" y="127"/>
                  </a:lnTo>
                  <a:lnTo>
                    <a:pt x="7" y="67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9478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77" name="path"/>
            <p:cNvSpPr/>
            <p:nvPr/>
          </p:nvSpPr>
          <p:spPr>
            <a:xfrm>
              <a:off x="0" y="71298"/>
              <a:ext cx="75941" cy="76031"/>
            </a:xfrm>
            <a:custGeom>
              <a:avLst/>
              <a:gdLst/>
              <a:ahLst/>
              <a:cxnLst/>
              <a:rect l="0" t="0" r="0" b="0"/>
              <a:pathLst>
                <a:path w="119" h="119">
                  <a:moveTo>
                    <a:pt x="7" y="52"/>
                  </a:moveTo>
                  <a:cubicBezTo>
                    <a:pt x="7" y="82"/>
                    <a:pt x="22" y="112"/>
                    <a:pt x="52" y="112"/>
                  </a:cubicBezTo>
                  <a:cubicBezTo>
                    <a:pt x="82" y="112"/>
                    <a:pt x="112" y="82"/>
                    <a:pt x="112" y="52"/>
                  </a:cubicBezTo>
                  <a:cubicBezTo>
                    <a:pt x="112" y="22"/>
                    <a:pt x="82" y="7"/>
                    <a:pt x="52" y="7"/>
                  </a:cubicBezTo>
                  <a:cubicBezTo>
                    <a:pt x="22" y="7"/>
                    <a:pt x="7" y="22"/>
                    <a:pt x="7" y="5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9478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34" name="group 734"/>
          <p:cNvGrpSpPr/>
          <p:nvPr/>
        </p:nvGrpSpPr>
        <p:grpSpPr>
          <a:xfrm rot="21600000">
            <a:off x="7548844" y="1809670"/>
            <a:ext cx="90498" cy="100007"/>
            <a:chOff x="0" y="0"/>
            <a:chExt cx="90498" cy="100007"/>
          </a:xfrm>
        </p:grpSpPr>
        <p:sp>
          <p:nvSpPr>
            <p:cNvPr id="4178" name="path"/>
            <p:cNvSpPr/>
            <p:nvPr/>
          </p:nvSpPr>
          <p:spPr>
            <a:xfrm>
              <a:off x="4682" y="0"/>
              <a:ext cx="85815" cy="85810"/>
            </a:xfrm>
            <a:custGeom>
              <a:avLst/>
              <a:gdLst/>
              <a:ahLst/>
              <a:cxnLst/>
              <a:rect l="0" t="0" r="0" b="0"/>
              <a:pathLst>
                <a:path w="135" h="135">
                  <a:moveTo>
                    <a:pt x="67" y="7"/>
                  </a:moveTo>
                  <a:lnTo>
                    <a:pt x="127" y="67"/>
                  </a:lnTo>
                  <a:lnTo>
                    <a:pt x="67" y="127"/>
                  </a:lnTo>
                  <a:lnTo>
                    <a:pt x="7" y="67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9478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79" name="path"/>
            <p:cNvSpPr/>
            <p:nvPr/>
          </p:nvSpPr>
          <p:spPr>
            <a:xfrm>
              <a:off x="0" y="23976"/>
              <a:ext cx="76322" cy="76031"/>
            </a:xfrm>
            <a:custGeom>
              <a:avLst/>
              <a:gdLst/>
              <a:ahLst/>
              <a:cxnLst/>
              <a:rect l="0" t="0" r="0" b="0"/>
              <a:pathLst>
                <a:path w="120" h="119">
                  <a:moveTo>
                    <a:pt x="7" y="52"/>
                  </a:moveTo>
                  <a:cubicBezTo>
                    <a:pt x="7" y="82"/>
                    <a:pt x="22" y="112"/>
                    <a:pt x="52" y="112"/>
                  </a:cubicBezTo>
                  <a:cubicBezTo>
                    <a:pt x="82" y="112"/>
                    <a:pt x="112" y="82"/>
                    <a:pt x="112" y="52"/>
                  </a:cubicBezTo>
                  <a:cubicBezTo>
                    <a:pt x="112" y="22"/>
                    <a:pt x="82" y="7"/>
                    <a:pt x="52" y="7"/>
                  </a:cubicBezTo>
                  <a:cubicBezTo>
                    <a:pt x="22" y="7"/>
                    <a:pt x="7" y="22"/>
                    <a:pt x="7" y="5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9478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36" name="group 736"/>
          <p:cNvGrpSpPr/>
          <p:nvPr/>
        </p:nvGrpSpPr>
        <p:grpSpPr>
          <a:xfrm rot="21600000">
            <a:off x="7310575" y="1981292"/>
            <a:ext cx="90497" cy="100007"/>
            <a:chOff x="0" y="0"/>
            <a:chExt cx="90497" cy="100007"/>
          </a:xfrm>
        </p:grpSpPr>
        <p:sp>
          <p:nvSpPr>
            <p:cNvPr id="4180" name="path"/>
            <p:cNvSpPr/>
            <p:nvPr/>
          </p:nvSpPr>
          <p:spPr>
            <a:xfrm>
              <a:off x="4746" y="0"/>
              <a:ext cx="85751" cy="85495"/>
            </a:xfrm>
            <a:custGeom>
              <a:avLst/>
              <a:gdLst/>
              <a:ahLst/>
              <a:cxnLst/>
              <a:rect l="0" t="0" r="0" b="0"/>
              <a:pathLst>
                <a:path w="135" h="134">
                  <a:moveTo>
                    <a:pt x="67" y="7"/>
                  </a:moveTo>
                  <a:lnTo>
                    <a:pt x="127" y="67"/>
                  </a:lnTo>
                  <a:lnTo>
                    <a:pt x="67" y="127"/>
                  </a:lnTo>
                  <a:lnTo>
                    <a:pt x="7" y="67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9478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81" name="path"/>
            <p:cNvSpPr/>
            <p:nvPr/>
          </p:nvSpPr>
          <p:spPr>
            <a:xfrm>
              <a:off x="0" y="23660"/>
              <a:ext cx="76258" cy="76346"/>
            </a:xfrm>
            <a:custGeom>
              <a:avLst/>
              <a:gdLst/>
              <a:ahLst/>
              <a:cxnLst/>
              <a:rect l="0" t="0" r="0" b="0"/>
              <a:pathLst>
                <a:path w="120" h="120">
                  <a:moveTo>
                    <a:pt x="7" y="52"/>
                  </a:moveTo>
                  <a:cubicBezTo>
                    <a:pt x="7" y="82"/>
                    <a:pt x="22" y="112"/>
                    <a:pt x="52" y="112"/>
                  </a:cubicBezTo>
                  <a:cubicBezTo>
                    <a:pt x="82" y="112"/>
                    <a:pt x="112" y="82"/>
                    <a:pt x="112" y="52"/>
                  </a:cubicBezTo>
                  <a:cubicBezTo>
                    <a:pt x="112" y="22"/>
                    <a:pt x="82" y="7"/>
                    <a:pt x="52" y="7"/>
                  </a:cubicBezTo>
                  <a:cubicBezTo>
                    <a:pt x="22" y="7"/>
                    <a:pt x="7" y="22"/>
                    <a:pt x="7" y="5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9478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38" name="group 738"/>
          <p:cNvGrpSpPr/>
          <p:nvPr/>
        </p:nvGrpSpPr>
        <p:grpSpPr>
          <a:xfrm rot="21600000">
            <a:off x="7434550" y="1833647"/>
            <a:ext cx="90498" cy="90227"/>
            <a:chOff x="0" y="0"/>
            <a:chExt cx="90498" cy="90227"/>
          </a:xfrm>
        </p:grpSpPr>
        <p:sp>
          <p:nvSpPr>
            <p:cNvPr id="4182" name="path"/>
            <p:cNvSpPr/>
            <p:nvPr/>
          </p:nvSpPr>
          <p:spPr>
            <a:xfrm>
              <a:off x="4809" y="4732"/>
              <a:ext cx="85688" cy="85495"/>
            </a:xfrm>
            <a:custGeom>
              <a:avLst/>
              <a:gdLst/>
              <a:ahLst/>
              <a:cxnLst/>
              <a:rect l="0" t="0" r="0" b="0"/>
              <a:pathLst>
                <a:path w="134" h="134">
                  <a:moveTo>
                    <a:pt x="67" y="7"/>
                  </a:moveTo>
                  <a:lnTo>
                    <a:pt x="127" y="67"/>
                  </a:lnTo>
                  <a:lnTo>
                    <a:pt x="67" y="127"/>
                  </a:lnTo>
                  <a:lnTo>
                    <a:pt x="7" y="67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9478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83" name="path"/>
            <p:cNvSpPr/>
            <p:nvPr/>
          </p:nvSpPr>
          <p:spPr>
            <a:xfrm>
              <a:off x="0" y="0"/>
              <a:ext cx="76322" cy="76031"/>
            </a:xfrm>
            <a:custGeom>
              <a:avLst/>
              <a:gdLst/>
              <a:ahLst/>
              <a:cxnLst/>
              <a:rect l="0" t="0" r="0" b="0"/>
              <a:pathLst>
                <a:path w="120" h="119">
                  <a:moveTo>
                    <a:pt x="7" y="52"/>
                  </a:moveTo>
                  <a:cubicBezTo>
                    <a:pt x="7" y="82"/>
                    <a:pt x="22" y="112"/>
                    <a:pt x="52" y="112"/>
                  </a:cubicBezTo>
                  <a:cubicBezTo>
                    <a:pt x="82" y="112"/>
                    <a:pt x="112" y="82"/>
                    <a:pt x="112" y="52"/>
                  </a:cubicBezTo>
                  <a:cubicBezTo>
                    <a:pt x="112" y="22"/>
                    <a:pt x="82" y="7"/>
                    <a:pt x="52" y="7"/>
                  </a:cubicBezTo>
                  <a:cubicBezTo>
                    <a:pt x="22" y="7"/>
                    <a:pt x="7" y="22"/>
                    <a:pt x="7" y="5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9478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184" name="path"/>
          <p:cNvSpPr/>
          <p:nvPr/>
        </p:nvSpPr>
        <p:spPr>
          <a:xfrm>
            <a:off x="6591337" y="2409714"/>
            <a:ext cx="85751" cy="85810"/>
          </a:xfrm>
          <a:custGeom>
            <a:avLst/>
            <a:gdLst/>
            <a:ahLst/>
            <a:cxnLst/>
            <a:rect l="0" t="0" r="0" b="0"/>
            <a:pathLst>
              <a:path w="135" h="135">
                <a:moveTo>
                  <a:pt x="67" y="7"/>
                </a:moveTo>
                <a:lnTo>
                  <a:pt x="127" y="67"/>
                </a:lnTo>
                <a:lnTo>
                  <a:pt x="67" y="127"/>
                </a:lnTo>
                <a:lnTo>
                  <a:pt x="7" y="67"/>
                </a:lnTo>
                <a:lnTo>
                  <a:pt x="67" y="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947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85" name="path"/>
          <p:cNvSpPr/>
          <p:nvPr/>
        </p:nvSpPr>
        <p:spPr>
          <a:xfrm>
            <a:off x="7915646" y="1362004"/>
            <a:ext cx="85688" cy="85810"/>
          </a:xfrm>
          <a:custGeom>
            <a:avLst/>
            <a:gdLst/>
            <a:ahLst/>
            <a:cxnLst/>
            <a:rect l="0" t="0" r="0" b="0"/>
            <a:pathLst>
              <a:path w="134" h="135">
                <a:moveTo>
                  <a:pt x="67" y="7"/>
                </a:moveTo>
                <a:lnTo>
                  <a:pt x="127" y="67"/>
                </a:lnTo>
                <a:lnTo>
                  <a:pt x="67" y="127"/>
                </a:lnTo>
                <a:lnTo>
                  <a:pt x="7" y="67"/>
                </a:lnTo>
                <a:lnTo>
                  <a:pt x="67" y="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947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86" name="path"/>
          <p:cNvSpPr/>
          <p:nvPr/>
        </p:nvSpPr>
        <p:spPr>
          <a:xfrm>
            <a:off x="7791860" y="1447815"/>
            <a:ext cx="85815" cy="85495"/>
          </a:xfrm>
          <a:custGeom>
            <a:avLst/>
            <a:gdLst/>
            <a:ahLst/>
            <a:cxnLst/>
            <a:rect l="0" t="0" r="0" b="0"/>
            <a:pathLst>
              <a:path w="135" h="134">
                <a:moveTo>
                  <a:pt x="67" y="7"/>
                </a:moveTo>
                <a:lnTo>
                  <a:pt x="127" y="67"/>
                </a:lnTo>
                <a:lnTo>
                  <a:pt x="67" y="127"/>
                </a:lnTo>
                <a:lnTo>
                  <a:pt x="7" y="67"/>
                </a:lnTo>
                <a:lnTo>
                  <a:pt x="67" y="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947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87" name="path"/>
          <p:cNvSpPr/>
          <p:nvPr/>
        </p:nvSpPr>
        <p:spPr>
          <a:xfrm>
            <a:off x="7191598" y="2076567"/>
            <a:ext cx="85752" cy="85495"/>
          </a:xfrm>
          <a:custGeom>
            <a:avLst/>
            <a:gdLst/>
            <a:ahLst/>
            <a:cxnLst/>
            <a:rect l="0" t="0" r="0" b="0"/>
            <a:pathLst>
              <a:path w="135" h="134">
                <a:moveTo>
                  <a:pt x="67" y="7"/>
                </a:moveTo>
                <a:lnTo>
                  <a:pt x="127" y="67"/>
                </a:lnTo>
                <a:lnTo>
                  <a:pt x="67" y="127"/>
                </a:lnTo>
                <a:lnTo>
                  <a:pt x="7" y="67"/>
                </a:lnTo>
                <a:lnTo>
                  <a:pt x="67" y="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947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88" name="path"/>
          <p:cNvSpPr/>
          <p:nvPr/>
        </p:nvSpPr>
        <p:spPr>
          <a:xfrm>
            <a:off x="6715376" y="2333683"/>
            <a:ext cx="85752" cy="85495"/>
          </a:xfrm>
          <a:custGeom>
            <a:avLst/>
            <a:gdLst/>
            <a:ahLst/>
            <a:cxnLst/>
            <a:rect l="0" t="0" r="0" b="0"/>
            <a:pathLst>
              <a:path w="135" h="134">
                <a:moveTo>
                  <a:pt x="67" y="7"/>
                </a:moveTo>
                <a:lnTo>
                  <a:pt x="127" y="67"/>
                </a:lnTo>
                <a:lnTo>
                  <a:pt x="67" y="127"/>
                </a:lnTo>
                <a:lnTo>
                  <a:pt x="7" y="67"/>
                </a:lnTo>
                <a:lnTo>
                  <a:pt x="67" y="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947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89" name="path"/>
          <p:cNvSpPr/>
          <p:nvPr/>
        </p:nvSpPr>
        <p:spPr>
          <a:xfrm>
            <a:off x="6467613" y="2419494"/>
            <a:ext cx="85752" cy="85495"/>
          </a:xfrm>
          <a:custGeom>
            <a:avLst/>
            <a:gdLst/>
            <a:ahLst/>
            <a:cxnLst/>
            <a:rect l="0" t="0" r="0" b="0"/>
            <a:pathLst>
              <a:path w="135" h="134">
                <a:moveTo>
                  <a:pt x="67" y="7"/>
                </a:moveTo>
                <a:lnTo>
                  <a:pt x="127" y="67"/>
                </a:lnTo>
                <a:lnTo>
                  <a:pt x="67" y="127"/>
                </a:lnTo>
                <a:lnTo>
                  <a:pt x="7" y="67"/>
                </a:lnTo>
                <a:lnTo>
                  <a:pt x="67" y="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947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0" name="path"/>
          <p:cNvSpPr/>
          <p:nvPr/>
        </p:nvSpPr>
        <p:spPr>
          <a:xfrm>
            <a:off x="6829606" y="2228944"/>
            <a:ext cx="85751" cy="85495"/>
          </a:xfrm>
          <a:custGeom>
            <a:avLst/>
            <a:gdLst/>
            <a:ahLst/>
            <a:cxnLst/>
            <a:rect l="0" t="0" r="0" b="0"/>
            <a:pathLst>
              <a:path w="135" h="134">
                <a:moveTo>
                  <a:pt x="67" y="7"/>
                </a:moveTo>
                <a:lnTo>
                  <a:pt x="127" y="67"/>
                </a:lnTo>
                <a:lnTo>
                  <a:pt x="67" y="127"/>
                </a:lnTo>
                <a:lnTo>
                  <a:pt x="7" y="67"/>
                </a:lnTo>
                <a:lnTo>
                  <a:pt x="67" y="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947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1" name="path"/>
          <p:cNvSpPr/>
          <p:nvPr/>
        </p:nvSpPr>
        <p:spPr>
          <a:xfrm>
            <a:off x="7077368" y="2228944"/>
            <a:ext cx="85751" cy="85495"/>
          </a:xfrm>
          <a:custGeom>
            <a:avLst/>
            <a:gdLst/>
            <a:ahLst/>
            <a:cxnLst/>
            <a:rect l="0" t="0" r="0" b="0"/>
            <a:pathLst>
              <a:path w="135" h="134">
                <a:moveTo>
                  <a:pt x="67" y="7"/>
                </a:moveTo>
                <a:lnTo>
                  <a:pt x="127" y="67"/>
                </a:lnTo>
                <a:lnTo>
                  <a:pt x="67" y="127"/>
                </a:lnTo>
                <a:lnTo>
                  <a:pt x="7" y="67"/>
                </a:lnTo>
                <a:lnTo>
                  <a:pt x="67" y="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947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2" name="path"/>
          <p:cNvSpPr/>
          <p:nvPr/>
        </p:nvSpPr>
        <p:spPr>
          <a:xfrm>
            <a:off x="7072621" y="2014417"/>
            <a:ext cx="76258" cy="76346"/>
          </a:xfrm>
          <a:custGeom>
            <a:avLst/>
            <a:gdLst/>
            <a:ahLst/>
            <a:cxnLst/>
            <a:rect l="0" t="0" r="0" b="0"/>
            <a:pathLst>
              <a:path w="120" h="120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3" name="path"/>
          <p:cNvSpPr/>
          <p:nvPr/>
        </p:nvSpPr>
        <p:spPr>
          <a:xfrm>
            <a:off x="7186852" y="1957315"/>
            <a:ext cx="76258" cy="76346"/>
          </a:xfrm>
          <a:custGeom>
            <a:avLst/>
            <a:gdLst/>
            <a:ahLst/>
            <a:cxnLst/>
            <a:rect l="0" t="0" r="0" b="0"/>
            <a:pathLst>
              <a:path w="120" h="120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4" name="path"/>
          <p:cNvSpPr/>
          <p:nvPr/>
        </p:nvSpPr>
        <p:spPr>
          <a:xfrm>
            <a:off x="6586590" y="2109692"/>
            <a:ext cx="76258" cy="76346"/>
          </a:xfrm>
          <a:custGeom>
            <a:avLst/>
            <a:gdLst/>
            <a:ahLst/>
            <a:cxnLst/>
            <a:rect l="0" t="0" r="0" b="0"/>
            <a:pathLst>
              <a:path w="120" h="120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5" name="path"/>
          <p:cNvSpPr/>
          <p:nvPr/>
        </p:nvSpPr>
        <p:spPr>
          <a:xfrm>
            <a:off x="6824860" y="2052590"/>
            <a:ext cx="76258" cy="76346"/>
          </a:xfrm>
          <a:custGeom>
            <a:avLst/>
            <a:gdLst/>
            <a:ahLst/>
            <a:cxnLst/>
            <a:rect l="0" t="0" r="0" b="0"/>
            <a:pathLst>
              <a:path w="120" h="120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6" name="path"/>
          <p:cNvSpPr/>
          <p:nvPr/>
        </p:nvSpPr>
        <p:spPr>
          <a:xfrm>
            <a:off x="7787177" y="1804938"/>
            <a:ext cx="76195" cy="76346"/>
          </a:xfrm>
          <a:custGeom>
            <a:avLst/>
            <a:gdLst/>
            <a:ahLst/>
            <a:cxnLst/>
            <a:rect l="0" t="0" r="0" b="0"/>
            <a:pathLst>
              <a:path w="119" h="120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7" name="path"/>
          <p:cNvSpPr/>
          <p:nvPr/>
        </p:nvSpPr>
        <p:spPr>
          <a:xfrm>
            <a:off x="5605047" y="1366736"/>
            <a:ext cx="76161" cy="76346"/>
          </a:xfrm>
          <a:custGeom>
            <a:avLst/>
            <a:gdLst/>
            <a:ahLst/>
            <a:cxnLst/>
            <a:rect l="0" t="0" r="0" b="0"/>
            <a:pathLst>
              <a:path w="119" h="120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8" name="path"/>
          <p:cNvSpPr/>
          <p:nvPr/>
        </p:nvSpPr>
        <p:spPr>
          <a:xfrm>
            <a:off x="5966875" y="1262060"/>
            <a:ext cx="76161" cy="76282"/>
          </a:xfrm>
          <a:custGeom>
            <a:avLst/>
            <a:gdLst/>
            <a:ahLst/>
            <a:cxnLst/>
            <a:rect l="0" t="0" r="0" b="0"/>
            <a:pathLst>
              <a:path w="119" h="120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9" name="path"/>
          <p:cNvSpPr/>
          <p:nvPr/>
        </p:nvSpPr>
        <p:spPr>
          <a:xfrm>
            <a:off x="7910837" y="1700199"/>
            <a:ext cx="76321" cy="76031"/>
          </a:xfrm>
          <a:custGeom>
            <a:avLst/>
            <a:gdLst/>
            <a:ahLst/>
            <a:cxnLst/>
            <a:rect l="0" t="0" r="0" b="0"/>
            <a:pathLst>
              <a:path w="120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0" name="path"/>
          <p:cNvSpPr/>
          <p:nvPr/>
        </p:nvSpPr>
        <p:spPr>
          <a:xfrm>
            <a:off x="5843145" y="1443082"/>
            <a:ext cx="76287" cy="76031"/>
          </a:xfrm>
          <a:custGeom>
            <a:avLst/>
            <a:gdLst/>
            <a:ahLst/>
            <a:cxnLst/>
            <a:rect l="0" t="0" r="0" b="0"/>
            <a:pathLst>
              <a:path w="120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1" name="path"/>
          <p:cNvSpPr/>
          <p:nvPr/>
        </p:nvSpPr>
        <p:spPr>
          <a:xfrm>
            <a:off x="5481316" y="1385980"/>
            <a:ext cx="76287" cy="76031"/>
          </a:xfrm>
          <a:custGeom>
            <a:avLst/>
            <a:gdLst/>
            <a:ahLst/>
            <a:cxnLst/>
            <a:rect l="0" t="0" r="0" b="0"/>
            <a:pathLst>
              <a:path w="120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2" name="path"/>
          <p:cNvSpPr/>
          <p:nvPr/>
        </p:nvSpPr>
        <p:spPr>
          <a:xfrm>
            <a:off x="5357333" y="1395445"/>
            <a:ext cx="76287" cy="76030"/>
          </a:xfrm>
          <a:custGeom>
            <a:avLst/>
            <a:gdLst/>
            <a:ahLst/>
            <a:cxnLst/>
            <a:rect l="0" t="0" r="0" b="0"/>
            <a:pathLst>
              <a:path w="120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3" name="path"/>
          <p:cNvSpPr/>
          <p:nvPr/>
        </p:nvSpPr>
        <p:spPr>
          <a:xfrm>
            <a:off x="6462867" y="2081299"/>
            <a:ext cx="76258" cy="76030"/>
          </a:xfrm>
          <a:custGeom>
            <a:avLst/>
            <a:gdLst/>
            <a:ahLst/>
            <a:cxnLst/>
            <a:rect l="0" t="0" r="0" b="0"/>
            <a:pathLst>
              <a:path w="120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4" name="path"/>
          <p:cNvSpPr/>
          <p:nvPr/>
        </p:nvSpPr>
        <p:spPr>
          <a:xfrm>
            <a:off x="6090858" y="1195430"/>
            <a:ext cx="76161" cy="76093"/>
          </a:xfrm>
          <a:custGeom>
            <a:avLst/>
            <a:gdLst/>
            <a:ahLst/>
            <a:cxnLst/>
            <a:rect l="0" t="0" r="0" b="0"/>
            <a:pathLst>
              <a:path w="119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5" name="path"/>
          <p:cNvSpPr/>
          <p:nvPr/>
        </p:nvSpPr>
        <p:spPr>
          <a:xfrm>
            <a:off x="5729030" y="1271524"/>
            <a:ext cx="75908" cy="76283"/>
          </a:xfrm>
          <a:custGeom>
            <a:avLst/>
            <a:gdLst/>
            <a:ahLst/>
            <a:cxnLst/>
            <a:rect l="0" t="0" r="0" b="0"/>
            <a:pathLst>
              <a:path w="119" h="120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6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6" name="path"/>
          <p:cNvSpPr/>
          <p:nvPr/>
        </p:nvSpPr>
        <p:spPr>
          <a:xfrm>
            <a:off x="6710629" y="2081299"/>
            <a:ext cx="75941" cy="76030"/>
          </a:xfrm>
          <a:custGeom>
            <a:avLst/>
            <a:gdLst/>
            <a:ahLst/>
            <a:cxnLst/>
            <a:rect l="0" t="0" r="0" b="0"/>
            <a:pathLst>
              <a:path w="119" h="119">
                <a:moveTo>
                  <a:pt x="7" y="52"/>
                </a:moveTo>
                <a:cubicBezTo>
                  <a:pt x="7" y="82"/>
                  <a:pt x="22" y="112"/>
                  <a:pt x="52" y="112"/>
                </a:cubicBezTo>
                <a:cubicBezTo>
                  <a:pt x="82" y="112"/>
                  <a:pt x="112" y="82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7" name="path"/>
          <p:cNvSpPr/>
          <p:nvPr/>
        </p:nvSpPr>
        <p:spPr>
          <a:xfrm>
            <a:off x="8635201" y="1224202"/>
            <a:ext cx="75941" cy="75967"/>
          </a:xfrm>
          <a:custGeom>
            <a:avLst/>
            <a:gdLst/>
            <a:ahLst/>
            <a:cxnLst/>
            <a:rect l="0" t="0" r="0" b="0"/>
            <a:pathLst>
              <a:path w="119" h="119">
                <a:moveTo>
                  <a:pt x="7" y="52"/>
                </a:moveTo>
                <a:cubicBezTo>
                  <a:pt x="7" y="81"/>
                  <a:pt x="22" y="112"/>
                  <a:pt x="52" y="112"/>
                </a:cubicBezTo>
                <a:cubicBezTo>
                  <a:pt x="82" y="112"/>
                  <a:pt x="112" y="81"/>
                  <a:pt x="112" y="52"/>
                </a:cubicBezTo>
                <a:cubicBezTo>
                  <a:pt x="112" y="22"/>
                  <a:pt x="82" y="7"/>
                  <a:pt x="52" y="7"/>
                </a:cubicBezTo>
                <a:cubicBezTo>
                  <a:pt x="22" y="7"/>
                  <a:pt x="7" y="22"/>
                  <a:pt x="7" y="52"/>
                </a:cubicBezTo>
              </a:path>
            </a:pathLst>
          </a:custGeom>
          <a:solidFill>
            <a:srgbClr val="002960">
              <a:alpha val="100000"/>
            </a:srgbClr>
          </a:solidFill>
          <a:ln w="9478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8" name="path"/>
          <p:cNvSpPr/>
          <p:nvPr/>
        </p:nvSpPr>
        <p:spPr>
          <a:xfrm>
            <a:off x="5583300" y="5835777"/>
            <a:ext cx="68834" cy="68834"/>
          </a:xfrm>
          <a:custGeom>
            <a:avLst/>
            <a:gdLst/>
            <a:ahLst/>
            <a:cxnLst/>
            <a:rect l="0" t="0" r="0" b="0"/>
            <a:pathLst>
              <a:path w="108" h="108">
                <a:moveTo>
                  <a:pt x="15" y="15"/>
                </a:moveTo>
                <a:cubicBezTo>
                  <a:pt x="58" y="15"/>
                  <a:pt x="93" y="50"/>
                  <a:pt x="93" y="93"/>
                </a:cubicBez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9" name="path"/>
          <p:cNvSpPr/>
          <p:nvPr/>
        </p:nvSpPr>
        <p:spPr>
          <a:xfrm>
            <a:off x="5583300" y="6084697"/>
            <a:ext cx="68834" cy="68833"/>
          </a:xfrm>
          <a:custGeom>
            <a:avLst/>
            <a:gdLst/>
            <a:ahLst/>
            <a:cxnLst/>
            <a:rect l="0" t="0" r="0" b="0"/>
            <a:pathLst>
              <a:path w="108" h="108">
                <a:moveTo>
                  <a:pt x="93" y="15"/>
                </a:moveTo>
                <a:cubicBezTo>
                  <a:pt x="93" y="58"/>
                  <a:pt x="58" y="93"/>
                  <a:pt x="15" y="93"/>
                </a:cubicBez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10" name="path"/>
          <p:cNvSpPr/>
          <p:nvPr/>
        </p:nvSpPr>
        <p:spPr>
          <a:xfrm>
            <a:off x="8149717" y="5835777"/>
            <a:ext cx="68833" cy="68834"/>
          </a:xfrm>
          <a:custGeom>
            <a:avLst/>
            <a:gdLst/>
            <a:ahLst/>
            <a:cxnLst/>
            <a:rect l="0" t="0" r="0" b="0"/>
            <a:pathLst>
              <a:path w="108" h="108">
                <a:moveTo>
                  <a:pt x="15" y="15"/>
                </a:moveTo>
                <a:cubicBezTo>
                  <a:pt x="58" y="15"/>
                  <a:pt x="93" y="50"/>
                  <a:pt x="93" y="93"/>
                </a:cubicBez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11" name="path"/>
          <p:cNvSpPr/>
          <p:nvPr/>
        </p:nvSpPr>
        <p:spPr>
          <a:xfrm>
            <a:off x="8149717" y="6084697"/>
            <a:ext cx="68833" cy="68833"/>
          </a:xfrm>
          <a:custGeom>
            <a:avLst/>
            <a:gdLst/>
            <a:ahLst/>
            <a:cxnLst/>
            <a:rect l="0" t="0" r="0" b="0"/>
            <a:pathLst>
              <a:path w="108" h="108">
                <a:moveTo>
                  <a:pt x="93" y="15"/>
                </a:moveTo>
                <a:cubicBezTo>
                  <a:pt x="93" y="58"/>
                  <a:pt x="58" y="93"/>
                  <a:pt x="15" y="93"/>
                </a:cubicBez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5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6458711" y="1524"/>
            <a:ext cx="2499359" cy="6303263"/>
          </a:xfrm>
          <a:prstGeom prst="rect">
            <a:avLst/>
          </a:prstGeom>
        </p:spPr>
      </p:pic>
      <p:graphicFrame>
        <p:nvGraphicFramePr>
          <p:cNvPr id="54" name="table 54"/>
          <p:cNvGraphicFramePr>
            <a:graphicFrameLocks noGrp="1"/>
          </p:cNvGraphicFramePr>
          <p:nvPr/>
        </p:nvGraphicFramePr>
        <p:xfrm>
          <a:off x="847343" y="1388745"/>
          <a:ext cx="7276465" cy="4308474"/>
        </p:xfrm>
        <a:graphic>
          <a:graphicData uri="http://schemas.openxmlformats.org/drawingml/2006/table">
            <a:tbl>
              <a:tblPr>
                <a:solidFill>
                  <a:srgbClr val="FFFFFF"/>
                </a:solidFill>
              </a:tblPr>
              <a:tblGrid>
                <a:gridCol w="7276465"/>
              </a:tblGrid>
              <a:tr h="3467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C7E0FB"/>
                    </a:solidFill>
                  </a:tcPr>
                </a:tc>
              </a:tr>
              <a:tr h="39617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500" dirty="0"/>
                    </a:p>
                    <a:p>
                      <a:pPr marL="1708785" indent="-13970" algn="l" rtl="0" eaLnBrk="0">
                        <a:lnSpc>
                          <a:spcPct val="111000"/>
                        </a:lnSpc>
                      </a:pPr>
                      <a:r>
                        <a:rPr sz="1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在平台定义之初就进行了</a:t>
                      </a:r>
                      <a:r>
                        <a:rPr sz="1500" spc="7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充分的市</a:t>
                      </a:r>
                      <a:r>
                        <a:rPr sz="1500" spc="7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500" spc="7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分析、成本价差</a:t>
                      </a:r>
                      <a:r>
                        <a:rPr sz="1500" spc="6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r>
                        <a:rPr sz="1500" spc="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析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15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</a:t>
                      </a:r>
                      <a:r>
                        <a:rPr sz="1500" spc="8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品功能定</a:t>
                      </a:r>
                      <a:r>
                        <a:rPr sz="15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义</a:t>
                      </a:r>
                      <a:r>
                        <a:rPr sz="1500" spc="8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等</a:t>
                      </a:r>
                      <a:r>
                        <a:rPr sz="15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具体内容，确保了投资组合的稳定性和</a:t>
                      </a:r>
                      <a:r>
                        <a:rPr sz="15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前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瞻性。</a:t>
                      </a:r>
                      <a:endParaRPr lang="en-US" altLang="en-US" sz="15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300" dirty="0"/>
                    </a:p>
                    <a:p>
                      <a:pPr marL="1700530" indent="-952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r>
                        <a:rPr sz="1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导致</a:t>
                      </a:r>
                      <a:r>
                        <a:rPr sz="1500" spc="11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500" spc="1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500" spc="11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r>
                        <a:rPr sz="1500" spc="1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500" spc="11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品平台的</a:t>
                      </a:r>
                      <a:r>
                        <a:rPr sz="1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发现以及</a:t>
                      </a:r>
                      <a:r>
                        <a:rPr sz="1500" spc="1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</a:t>
                      </a:r>
                      <a:r>
                        <a:rPr sz="1500" spc="11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指南</a:t>
                      </a:r>
                      <a:r>
                        <a:rPr sz="15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需要文档作</a:t>
                      </a:r>
                      <a:r>
                        <a:rPr sz="1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为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平台     </a:t>
                      </a:r>
                      <a:r>
                        <a:rPr sz="1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开发和维护的参考依据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5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5" name="table 55"/>
          <p:cNvGraphicFramePr>
            <a:graphicFrameLocks noGrp="1"/>
          </p:cNvGraphicFramePr>
          <p:nvPr/>
        </p:nvGraphicFramePr>
        <p:xfrm>
          <a:off x="2535174" y="2886836"/>
          <a:ext cx="5494020" cy="1880870"/>
        </p:xfrm>
        <a:graphic>
          <a:graphicData uri="http://schemas.openxmlformats.org/drawingml/2006/table">
            <a:tbl>
              <a:tblPr/>
              <a:tblGrid>
                <a:gridCol w="5494020"/>
              </a:tblGrid>
              <a:tr h="94043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700" dirty="0"/>
                    </a:p>
                    <a:p>
                      <a:pPr marL="7620" indent="3175" algn="l" rtl="0" eaLnBrk="0">
                        <a:lnSpc>
                          <a:spcPct val="110000"/>
                        </a:lnSpc>
                        <a:spcBef>
                          <a:spcPts val="5"/>
                        </a:spcBef>
                      </a:pPr>
                      <a:r>
                        <a:rPr sz="1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需要根据</a:t>
                      </a:r>
                      <a:r>
                        <a:rPr sz="1500" spc="7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事</a:t>
                      </a:r>
                      <a:r>
                        <a:rPr sz="1500" spc="7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实</a:t>
                      </a:r>
                      <a:r>
                        <a:rPr sz="1500" spc="7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和数字作出</a:t>
                      </a:r>
                      <a:r>
                        <a:rPr sz="1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决定，并采取</a:t>
                      </a:r>
                      <a:r>
                        <a:rPr sz="1500" spc="7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透明的方法</a:t>
                      </a:r>
                      <a:r>
                        <a:rPr sz="1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1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以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实现无  </a:t>
                      </a:r>
                      <a:r>
                        <a:rPr sz="1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偏见和平衡的投资组合，并得到本组织的</a:t>
                      </a:r>
                      <a:r>
                        <a:rPr sz="1500" spc="7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充分支持</a:t>
                      </a:r>
                      <a:r>
                        <a:rPr sz="1500" spc="4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4043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600" dirty="0"/>
                    </a:p>
                    <a:p>
                      <a:pPr marL="6985" indent="6985" algn="l" rtl="0" eaLnBrk="0">
                        <a:lnSpc>
                          <a:spcPct val="111000"/>
                        </a:lnSpc>
                        <a:spcBef>
                          <a:spcPts val="5"/>
                        </a:spcBef>
                      </a:pPr>
                      <a:r>
                        <a:rPr sz="15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只有明确</a:t>
                      </a:r>
                      <a:r>
                        <a:rPr sz="1500" spc="6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</a:t>
                      </a:r>
                      <a:r>
                        <a:rPr sz="1500" spc="6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</a:t>
                      </a:r>
                      <a:r>
                        <a:rPr sz="1500" spc="6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500" spc="6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500" spc="6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r>
                        <a:rPr sz="15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r>
                        <a:rPr sz="1500" spc="60" dirty="0">
                          <a:ln w="579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各个模</a:t>
                      </a:r>
                      <a:r>
                        <a:rPr sz="1500" spc="6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5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的责任， 才能实现长期稳定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 </a:t>
                      </a:r>
                      <a:r>
                        <a:rPr sz="15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模块化产品平台</a:t>
                      </a:r>
                      <a:r>
                        <a:rPr sz="15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6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" name="textbox 57"/>
          <p:cNvSpPr/>
          <p:nvPr/>
        </p:nvSpPr>
        <p:spPr>
          <a:xfrm>
            <a:off x="109125" y="255327"/>
            <a:ext cx="4795520" cy="5962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成功定义一个自上而下的模块化的关键要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素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产品平</a:t>
            </a:r>
            <a:r>
              <a:rPr sz="18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台</a:t>
            </a:r>
            <a:endParaRPr lang="en-US" altLang="en-US" sz="1800" dirty="0"/>
          </a:p>
        </p:txBody>
      </p:sp>
      <p:sp>
        <p:nvSpPr>
          <p:cNvPr id="58" name="textbox 58"/>
          <p:cNvSpPr/>
          <p:nvPr/>
        </p:nvSpPr>
        <p:spPr>
          <a:xfrm>
            <a:off x="932688" y="1815084"/>
            <a:ext cx="1516380" cy="100456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9000"/>
              </a:lnSpc>
            </a:pPr>
            <a:endParaRPr lang="en-US" altLang="en-US" sz="1000" dirty="0"/>
          </a:p>
          <a:p>
            <a:pPr algn="l" rtl="0" eaLnBrk="0">
              <a:lnSpc>
                <a:spcPct val="129000"/>
              </a:lnSpc>
            </a:pPr>
            <a:endParaRPr lang="en-US" altLang="en-US" sz="1000" dirty="0"/>
          </a:p>
          <a:p>
            <a:pPr algn="l" rtl="0" eaLnBrk="0">
              <a:lnSpc>
                <a:spcPct val="8000"/>
              </a:lnSpc>
            </a:pPr>
            <a:endParaRPr lang="en-US" altLang="en-US" sz="100" dirty="0"/>
          </a:p>
          <a:p>
            <a:pPr marL="47625" algn="l" rtl="0" eaLnBrk="0">
              <a:lnSpc>
                <a:spcPts val="1930"/>
              </a:lnSpc>
            </a:pPr>
            <a:r>
              <a:rPr sz="1500" spc="1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</a:t>
            </a:r>
            <a:r>
              <a:rPr sz="1500" spc="11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构化方</a:t>
            </a:r>
            <a:r>
              <a:rPr sz="1500" spc="6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endParaRPr lang="en-US" altLang="en-US" sz="1500" dirty="0"/>
          </a:p>
        </p:txBody>
      </p:sp>
      <p:sp>
        <p:nvSpPr>
          <p:cNvPr id="59" name="textbox 59"/>
          <p:cNvSpPr/>
          <p:nvPr/>
        </p:nvSpPr>
        <p:spPr>
          <a:xfrm>
            <a:off x="932688" y="2991612"/>
            <a:ext cx="1516380" cy="75945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9000"/>
              </a:lnSpc>
            </a:pPr>
            <a:endParaRPr lang="en-US" altLang="en-US" sz="800" dirty="0"/>
          </a:p>
          <a:p>
            <a:pPr marL="55245" indent="-635" algn="l" rtl="0" eaLnBrk="0">
              <a:lnSpc>
                <a:spcPct val="106000"/>
              </a:lnSpc>
              <a:spcBef>
                <a:spcPts val="5"/>
              </a:spcBef>
            </a:pPr>
            <a:r>
              <a:rPr sz="1500" spc="10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透明度和客</a:t>
            </a:r>
            <a:r>
              <a:rPr sz="15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观</a:t>
            </a:r>
            <a:r>
              <a:rPr sz="15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</a:t>
            </a:r>
            <a:r>
              <a:rPr sz="1500" spc="2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</a:t>
            </a:r>
            <a:endParaRPr lang="en-US" altLang="en-US" sz="1500" dirty="0"/>
          </a:p>
        </p:txBody>
      </p:sp>
      <p:sp>
        <p:nvSpPr>
          <p:cNvPr id="60" name="textbox 60"/>
          <p:cNvSpPr/>
          <p:nvPr/>
        </p:nvSpPr>
        <p:spPr>
          <a:xfrm>
            <a:off x="932688" y="3922776"/>
            <a:ext cx="1516380" cy="75819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78000"/>
              </a:lnSpc>
            </a:pPr>
            <a:endParaRPr lang="en-US" altLang="en-US" sz="1000" dirty="0"/>
          </a:p>
          <a:p>
            <a:pPr algn="l" rtl="0" eaLnBrk="0">
              <a:lnSpc>
                <a:spcPct val="6000"/>
              </a:lnSpc>
            </a:pPr>
            <a:endParaRPr lang="en-US" altLang="en-US" sz="100" dirty="0"/>
          </a:p>
          <a:p>
            <a:pPr marL="49530" algn="l" rtl="0" eaLnBrk="0">
              <a:lnSpc>
                <a:spcPts val="1935"/>
              </a:lnSpc>
            </a:pPr>
            <a:r>
              <a:rPr sz="15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责</a:t>
            </a:r>
            <a:r>
              <a:rPr sz="1500" spc="7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任</a:t>
            </a:r>
            <a:endParaRPr lang="en-US" altLang="en-US" sz="1500" dirty="0"/>
          </a:p>
        </p:txBody>
      </p:sp>
      <p:sp>
        <p:nvSpPr>
          <p:cNvPr id="61" name="textbox 61"/>
          <p:cNvSpPr/>
          <p:nvPr/>
        </p:nvSpPr>
        <p:spPr>
          <a:xfrm>
            <a:off x="932688" y="4853940"/>
            <a:ext cx="1516380" cy="75945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79000"/>
              </a:lnSpc>
            </a:pPr>
            <a:endParaRPr lang="en-US" altLang="en-US" sz="1000" dirty="0"/>
          </a:p>
          <a:p>
            <a:pPr algn="l" rtl="0" eaLnBrk="0">
              <a:lnSpc>
                <a:spcPct val="7000"/>
              </a:lnSpc>
            </a:pPr>
            <a:endParaRPr lang="en-US" altLang="en-US" sz="100" dirty="0"/>
          </a:p>
          <a:p>
            <a:pPr marL="60960" algn="l" rtl="0" eaLnBrk="0">
              <a:lnSpc>
                <a:spcPct val="98000"/>
              </a:lnSpc>
            </a:pPr>
            <a:r>
              <a:rPr sz="1500" spc="5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文</a:t>
            </a:r>
            <a:r>
              <a:rPr sz="1500" spc="3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件</a:t>
            </a:r>
            <a:endParaRPr lang="en-US" altLang="en-US" sz="1500" dirty="0"/>
          </a:p>
        </p:txBody>
      </p:sp>
      <p:sp>
        <p:nvSpPr>
          <p:cNvPr id="62" name="textbox 62"/>
          <p:cNvSpPr/>
          <p:nvPr/>
        </p:nvSpPr>
        <p:spPr>
          <a:xfrm>
            <a:off x="892932" y="1456948"/>
            <a:ext cx="1440814" cy="271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930"/>
              </a:lnSpc>
            </a:pPr>
            <a:r>
              <a:rPr sz="1500" spc="10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成功的关</a:t>
            </a:r>
            <a:r>
              <a:rPr sz="15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键</a:t>
            </a:r>
            <a:r>
              <a:rPr sz="1500" spc="10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因</a:t>
            </a:r>
            <a:r>
              <a:rPr sz="1500" spc="40" dirty="0">
                <a:ln w="5791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素</a:t>
            </a:r>
            <a:endParaRPr lang="en-US" altLang="en-US" sz="1500" dirty="0"/>
          </a:p>
        </p:txBody>
      </p:sp>
      <p:sp>
        <p:nvSpPr>
          <p:cNvPr id="63" name="textbox 63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64" name="textbox 64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65" name="rect"/>
          <p:cNvSpPr/>
          <p:nvPr/>
        </p:nvSpPr>
        <p:spPr>
          <a:xfrm>
            <a:off x="838580" y="1398270"/>
            <a:ext cx="19050" cy="429005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" name="textbox 66"/>
          <p:cNvSpPr/>
          <p:nvPr/>
        </p:nvSpPr>
        <p:spPr>
          <a:xfrm>
            <a:off x="8422055" y="6429552"/>
            <a:ext cx="208279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 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" name="group 740"/>
          <p:cNvGrpSpPr/>
          <p:nvPr/>
        </p:nvGrpSpPr>
        <p:grpSpPr>
          <a:xfrm rot="21600000">
            <a:off x="5212031" y="2694560"/>
            <a:ext cx="2251845" cy="1399969"/>
            <a:chOff x="0" y="0"/>
            <a:chExt cx="2251845" cy="1399969"/>
          </a:xfrm>
        </p:grpSpPr>
        <p:sp>
          <p:nvSpPr>
            <p:cNvPr id="4212" name="path"/>
            <p:cNvSpPr/>
            <p:nvPr/>
          </p:nvSpPr>
          <p:spPr>
            <a:xfrm>
              <a:off x="0" y="0"/>
              <a:ext cx="2251845" cy="5233"/>
            </a:xfrm>
            <a:custGeom>
              <a:avLst/>
              <a:gdLst/>
              <a:ahLst/>
              <a:cxnLst/>
              <a:rect l="0" t="0" r="0" b="0"/>
              <a:pathLst>
                <a:path w="3546" h="8">
                  <a:moveTo>
                    <a:pt x="0" y="4"/>
                  </a:moveTo>
                  <a:lnTo>
                    <a:pt x="3546" y="4"/>
                  </a:lnTo>
                </a:path>
              </a:pathLst>
            </a:custGeom>
            <a:noFill/>
            <a:ln w="5237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13" name="path"/>
            <p:cNvSpPr/>
            <p:nvPr/>
          </p:nvSpPr>
          <p:spPr>
            <a:xfrm>
              <a:off x="0" y="294821"/>
              <a:ext cx="2223597" cy="1105147"/>
            </a:xfrm>
            <a:custGeom>
              <a:avLst/>
              <a:gdLst/>
              <a:ahLst/>
              <a:cxnLst/>
              <a:rect l="0" t="0" r="0" b="0"/>
              <a:pathLst>
                <a:path w="3501" h="1740">
                  <a:moveTo>
                    <a:pt x="0" y="1734"/>
                  </a:moveTo>
                  <a:lnTo>
                    <a:pt x="3501" y="1734"/>
                  </a:lnTo>
                  <a:moveTo>
                    <a:pt x="0" y="582"/>
                  </a:moveTo>
                  <a:lnTo>
                    <a:pt x="3501" y="582"/>
                  </a:lnTo>
                  <a:moveTo>
                    <a:pt x="0" y="5"/>
                  </a:moveTo>
                  <a:lnTo>
                    <a:pt x="3501" y="5"/>
                  </a:lnTo>
                  <a:moveTo>
                    <a:pt x="0" y="1157"/>
                  </a:moveTo>
                  <a:lnTo>
                    <a:pt x="3501" y="1157"/>
                  </a:lnTo>
                </a:path>
              </a:pathLst>
            </a:custGeom>
            <a:noFill/>
            <a:ln w="6983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4214" name="picture 421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6080881" y="3490492"/>
            <a:ext cx="453281" cy="856990"/>
          </a:xfrm>
          <a:prstGeom prst="rect">
            <a:avLst/>
          </a:prstGeom>
        </p:spPr>
      </p:pic>
      <p:graphicFrame>
        <p:nvGraphicFramePr>
          <p:cNvPr id="4215" name="table 4215"/>
          <p:cNvGraphicFramePr>
            <a:graphicFrameLocks noGrp="1"/>
          </p:cNvGraphicFramePr>
          <p:nvPr/>
        </p:nvGraphicFramePr>
        <p:xfrm>
          <a:off x="2190369" y="1256157"/>
          <a:ext cx="6520180" cy="4672964"/>
        </p:xfrm>
        <a:graphic>
          <a:graphicData uri="http://schemas.openxmlformats.org/drawingml/2006/table">
            <a:tbl>
              <a:tblPr/>
              <a:tblGrid>
                <a:gridCol w="6520180"/>
              </a:tblGrid>
              <a:tr h="37909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700" dirty="0"/>
                    </a:p>
                    <a:p>
                      <a:pPr marL="87630" algn="l" rtl="0" eaLnBrk="0">
                        <a:lnSpc>
                          <a:spcPct val="97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结果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。业绩分布分析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1B0FF"/>
                    </a:solidFill>
                  </a:tcPr>
                </a:tc>
              </a:tr>
              <a:tr h="429387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400" dirty="0"/>
                    </a:p>
                    <a:p>
                      <a:pPr marL="307975" indent="-179705" algn="l" rtl="0" eaLnBrk="0">
                        <a:lnSpc>
                          <a:spcPct val="93000"/>
                        </a:lnSpc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每个业绩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维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                                                                                               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业绩分布系                                                                                                  数</a:t>
                      </a:r>
                      <a:endParaRPr lang="en-US" altLang="en-US" sz="1400" dirty="0"/>
                    </a:p>
                    <a:p>
                      <a:pPr marL="309880" indent="-180975" algn="l" rtl="0" eaLnBrk="0">
                        <a:lnSpc>
                          <a:spcPct val="93000"/>
                        </a:lnSpc>
                        <a:spcBef>
                          <a:spcPts val="87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表明业绩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范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围                                                                                                  或群组定义应                                                                                                  予修改的地方</a:t>
                      </a:r>
                      <a:endParaRPr lang="en-US" altLang="en-US" sz="1400" dirty="0"/>
                    </a:p>
                    <a:p>
                      <a:pPr marL="128905" algn="l" rtl="0" eaLnBrk="0">
                        <a:lnSpc>
                          <a:spcPct val="82000"/>
                        </a:lnSpc>
                        <a:spcBef>
                          <a:spcPts val="875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参考文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献</a:t>
                      </a:r>
                      <a:endParaRPr lang="en-US" altLang="en-US" sz="1400" dirty="0"/>
                    </a:p>
                    <a:p>
                      <a:pPr marL="310515" algn="l" rtl="0" eaLnBrk="0">
                        <a:lnSpc>
                          <a:spcPct val="89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于各个模块</a:t>
                      </a:r>
                      <a:endParaRPr lang="en-US" altLang="en-US" sz="1400" dirty="0"/>
                    </a:p>
                    <a:p>
                      <a:pPr marL="316865" algn="l" rtl="0" eaLnBrk="0">
                        <a:lnSpc>
                          <a:spcPts val="1840"/>
                        </a:lnSpc>
                      </a:pP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的优化设计</a:t>
                      </a:r>
                      <a:endParaRPr lang="en-US" altLang="en-US" sz="1400" dirty="0"/>
                    </a:p>
                    <a:p>
                      <a:pPr marL="4131310" algn="l" rtl="0" eaLnBrk="0">
                        <a:lnSpc>
                          <a:spcPct val="86000"/>
                        </a:lnSpc>
                        <a:spcBef>
                          <a:spcPts val="235"/>
                        </a:spcBef>
                      </a:pPr>
                      <a:r>
                        <a:rPr sz="600" b="1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4.</a:t>
                      </a:r>
                      <a:r>
                        <a:rPr sz="600" b="1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600" dirty="0"/>
                    </a:p>
                    <a:p>
                      <a:pPr algn="l" rtl="0" eaLnBrk="0">
                        <a:lnSpc>
                          <a:spcPct val="18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54000"/>
                        </a:lnSpc>
                      </a:pPr>
                      <a:endParaRPr lang="en-US" altLang="en-US" sz="100" dirty="0"/>
                    </a:p>
                    <a:p>
                      <a:pPr marL="4131310" algn="l" rtl="0" eaLnBrk="0">
                        <a:lnSpc>
                          <a:spcPct val="86000"/>
                        </a:lnSpc>
                        <a:spcBef>
                          <a:spcPts val="0"/>
                        </a:spcBef>
                      </a:pPr>
                      <a:r>
                        <a:rPr sz="600" b="1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4.</a:t>
                      </a:r>
                      <a:r>
                        <a:rPr sz="600" b="1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6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42" name="group 742"/>
          <p:cNvGrpSpPr/>
          <p:nvPr/>
        </p:nvGrpSpPr>
        <p:grpSpPr>
          <a:xfrm rot="21600000">
            <a:off x="146685" y="1256157"/>
            <a:ext cx="2128207" cy="4673346"/>
            <a:chOff x="0" y="0"/>
            <a:chExt cx="2128207" cy="4673346"/>
          </a:xfrm>
        </p:grpSpPr>
        <p:sp>
          <p:nvSpPr>
            <p:cNvPr id="4216" name="rect"/>
            <p:cNvSpPr/>
            <p:nvPr/>
          </p:nvSpPr>
          <p:spPr>
            <a:xfrm>
              <a:off x="9525" y="9525"/>
              <a:ext cx="2109216" cy="4654296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17" name="path"/>
            <p:cNvSpPr/>
            <p:nvPr/>
          </p:nvSpPr>
          <p:spPr>
            <a:xfrm>
              <a:off x="0" y="0"/>
              <a:ext cx="1858517" cy="4673346"/>
            </a:xfrm>
            <a:custGeom>
              <a:avLst/>
              <a:gdLst/>
              <a:ahLst/>
              <a:cxnLst/>
              <a:rect l="0" t="0" r="0" b="0"/>
              <a:pathLst>
                <a:path w="2926" h="7359">
                  <a:moveTo>
                    <a:pt x="15" y="15"/>
                  </a:moveTo>
                  <a:lnTo>
                    <a:pt x="2926" y="15"/>
                  </a:lnTo>
                  <a:moveTo>
                    <a:pt x="2926" y="7344"/>
                  </a:moveTo>
                  <a:lnTo>
                    <a:pt x="15" y="7344"/>
                  </a:lnTo>
                  <a:lnTo>
                    <a:pt x="15" y="15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18" name="path"/>
            <p:cNvSpPr/>
            <p:nvPr/>
          </p:nvSpPr>
          <p:spPr>
            <a:xfrm>
              <a:off x="1849051" y="8466"/>
              <a:ext cx="279155" cy="2329264"/>
            </a:xfrm>
            <a:custGeom>
              <a:avLst/>
              <a:gdLst/>
              <a:ahLst/>
              <a:cxnLst/>
              <a:rect l="0" t="0" r="0" b="0"/>
              <a:pathLst>
                <a:path w="439" h="3668">
                  <a:moveTo>
                    <a:pt x="14" y="1"/>
                  </a:moveTo>
                  <a:lnTo>
                    <a:pt x="424" y="3666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19" name="rect"/>
            <p:cNvSpPr/>
            <p:nvPr/>
          </p:nvSpPr>
          <p:spPr>
            <a:xfrm>
              <a:off x="8762" y="8763"/>
              <a:ext cx="1889759" cy="370332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20" name="textbox 4220"/>
            <p:cNvSpPr/>
            <p:nvPr/>
          </p:nvSpPr>
          <p:spPr>
            <a:xfrm>
              <a:off x="45660" y="101854"/>
              <a:ext cx="1808479" cy="2174239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6000"/>
                </a:lnSpc>
              </a:pPr>
              <a:endParaRPr lang="en-US" altLang="en-US" sz="100" dirty="0"/>
            </a:p>
            <a:p>
              <a:pPr marL="41910" algn="l" rtl="0" eaLnBrk="0">
                <a:lnSpc>
                  <a:spcPct val="98000"/>
                </a:lnSpc>
              </a:pPr>
              <a:r>
                <a:rPr sz="14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办</a:t>
              </a:r>
              <a:r>
                <a:rPr sz="14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endParaRPr lang="en-US" altLang="en-US" sz="1400" dirty="0"/>
            </a:p>
            <a:p>
              <a:pPr marL="192405" indent="-179705" algn="l" rtl="0" eaLnBrk="0">
                <a:lnSpc>
                  <a:spcPct val="95000"/>
                </a:lnSpc>
                <a:spcBef>
                  <a:spcPts val="995"/>
                </a:spcBef>
              </a:pPr>
              <a:r>
                <a:rPr sz="17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分析有代表性的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系统 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和集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群，以获得每个 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维度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上的最大性能差 值</a:t>
              </a:r>
              <a:endParaRPr lang="en-US" altLang="en-US" sz="1400" dirty="0"/>
            </a:p>
            <a:p>
              <a:pPr algn="l" rtl="0" eaLnBrk="0">
                <a:lnSpc>
                  <a:spcPct val="106000"/>
                </a:lnSpc>
              </a:pPr>
              <a:endParaRPr lang="en-US" altLang="en-US" sz="700" dirty="0"/>
            </a:p>
            <a:p>
              <a:pPr marL="192405" indent="-179705" algn="l" rtl="0" eaLnBrk="0">
                <a:lnSpc>
                  <a:spcPct val="94000"/>
                </a:lnSpc>
                <a:spcBef>
                  <a:spcPts val="5"/>
                </a:spcBef>
              </a:pPr>
              <a:r>
                <a:rPr sz="1700" spc="1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性能差价系数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&gt;1.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4 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， 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通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常是差价过高的指 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标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，使得低端产品价 </a:t>
              </a:r>
              <a:r>
                <a:rPr sz="1400" spc="-6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格过高</a:t>
              </a:r>
              <a:r>
                <a:rPr sz="1400" spc="-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400" dirty="0"/>
            </a:p>
          </p:txBody>
        </p:sp>
        <p:sp>
          <p:nvSpPr>
            <p:cNvPr id="4221" name="path"/>
            <p:cNvSpPr/>
            <p:nvPr/>
          </p:nvSpPr>
          <p:spPr>
            <a:xfrm>
              <a:off x="1849051" y="2335614"/>
              <a:ext cx="279155" cy="2329264"/>
            </a:xfrm>
            <a:custGeom>
              <a:avLst/>
              <a:gdLst/>
              <a:ahLst/>
              <a:cxnLst/>
              <a:rect l="0" t="0" r="0" b="0"/>
              <a:pathLst>
                <a:path w="439" h="3668">
                  <a:moveTo>
                    <a:pt x="424" y="1"/>
                  </a:moveTo>
                  <a:lnTo>
                    <a:pt x="14" y="3666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4222" name="picture 422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5143012" y="1946166"/>
            <a:ext cx="2960816" cy="2706606"/>
          </a:xfrm>
          <a:prstGeom prst="rect">
            <a:avLst/>
          </a:prstGeom>
        </p:spPr>
      </p:pic>
      <p:sp>
        <p:nvSpPr>
          <p:cNvPr id="4223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24" name="textbox 4224"/>
          <p:cNvSpPr/>
          <p:nvPr/>
        </p:nvSpPr>
        <p:spPr>
          <a:xfrm>
            <a:off x="462452" y="255327"/>
            <a:ext cx="4554220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分析集群内的性能分布，以识别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出</a:t>
            </a:r>
            <a:endParaRPr lang="en-US" altLang="en-US" sz="1800" dirty="0"/>
          </a:p>
          <a:p>
            <a:pPr marL="13970" algn="l" rtl="0" eaLnBrk="0">
              <a:lnSpc>
                <a:spcPts val="2205"/>
              </a:lnSpc>
              <a:spcBef>
                <a:spcPts val="80"/>
              </a:spcBef>
            </a:pP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潜在的次集群或模块设计中所需要的分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割。</a:t>
            </a:r>
            <a:endParaRPr lang="en-US" altLang="en-US" sz="1800" dirty="0"/>
          </a:p>
        </p:txBody>
      </p:sp>
      <p:sp>
        <p:nvSpPr>
          <p:cNvPr id="4225" name="rect"/>
          <p:cNvSpPr/>
          <p:nvPr/>
        </p:nvSpPr>
        <p:spPr>
          <a:xfrm>
            <a:off x="7605409" y="2315565"/>
            <a:ext cx="1010818" cy="2143130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26" name="path"/>
          <p:cNvSpPr/>
          <p:nvPr/>
        </p:nvSpPr>
        <p:spPr>
          <a:xfrm>
            <a:off x="7599730" y="2309895"/>
            <a:ext cx="1022176" cy="2154469"/>
          </a:xfrm>
          <a:custGeom>
            <a:avLst/>
            <a:gdLst/>
            <a:ahLst/>
            <a:cxnLst/>
            <a:rect l="0" t="0" r="0" b="0"/>
            <a:pathLst>
              <a:path w="1609" h="3392">
                <a:moveTo>
                  <a:pt x="8" y="3383"/>
                </a:moveTo>
                <a:lnTo>
                  <a:pt x="1600" y="3383"/>
                </a:lnTo>
                <a:lnTo>
                  <a:pt x="1600" y="8"/>
                </a:lnTo>
                <a:lnTo>
                  <a:pt x="8" y="8"/>
                </a:lnTo>
                <a:lnTo>
                  <a:pt x="8" y="3383"/>
                </a:lnTo>
                <a:close/>
              </a:path>
            </a:pathLst>
          </a:custGeom>
          <a:noFill/>
          <a:ln w="11348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227" name="table 4227"/>
          <p:cNvGraphicFramePr>
            <a:graphicFrameLocks noGrp="1"/>
          </p:cNvGraphicFramePr>
          <p:nvPr/>
        </p:nvGraphicFramePr>
        <p:xfrm>
          <a:off x="3799331" y="2429394"/>
          <a:ext cx="1232534" cy="1656714"/>
        </p:xfrm>
        <a:graphic>
          <a:graphicData uri="http://schemas.openxmlformats.org/drawingml/2006/table">
            <a:tbl>
              <a:tblPr/>
              <a:tblGrid>
                <a:gridCol w="1232534"/>
              </a:tblGrid>
              <a:tr h="164718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8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68580" algn="l" rtl="0" eaLnBrk="0">
                        <a:lnSpc>
                          <a:spcPct val="88000"/>
                        </a:lnSpc>
                      </a:pP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600" spc="1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mapping</a:t>
                      </a:r>
                      <a:r>
                        <a:rPr sz="600" spc="1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600" spc="1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repre</a:t>
                      </a:r>
                      <a:r>
                        <a:rPr sz="600" b="1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600" dirty="0"/>
                    </a:p>
                    <a:p>
                      <a:pPr marL="64770" algn="l" rtl="0" eaLnBrk="0">
                        <a:lnSpc>
                          <a:spcPct val="89000"/>
                        </a:lnSpc>
                        <a:spcBef>
                          <a:spcPts val="150"/>
                        </a:spcBef>
                      </a:pP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sentatives</a:t>
                      </a:r>
                      <a:r>
                        <a:rPr sz="600" spc="7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configurations</a:t>
                      </a:r>
                      <a:endParaRPr lang="en-US" altLang="en-US" sz="600" dirty="0"/>
                    </a:p>
                    <a:p>
                      <a:pPr marL="65405" algn="l" rtl="0" eaLnBrk="0">
                        <a:lnSpc>
                          <a:spcPts val="755"/>
                        </a:lnSpc>
                        <a:spcBef>
                          <a:spcPts val="490"/>
                        </a:spcBef>
                      </a:pPr>
                      <a:r>
                        <a:rPr sz="6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2020</a:t>
                      </a:r>
                      <a:r>
                        <a:rPr sz="6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units</a:t>
                      </a:r>
                      <a:endParaRPr lang="en-US" altLang="en-US" sz="600" dirty="0"/>
                    </a:p>
                    <a:p>
                      <a:pPr marL="807085" algn="l" rtl="0" eaLnBrk="0">
                        <a:lnSpc>
                          <a:spcPts val="245"/>
                        </a:lnSpc>
                        <a:spcBef>
                          <a:spcPts val="475"/>
                        </a:spcBef>
                      </a:pP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&lt;100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  <a:p>
                      <a:pPr marL="807085" algn="l" rtl="0" eaLnBrk="0">
                        <a:lnSpc>
                          <a:spcPts val="470"/>
                        </a:lnSpc>
                        <a:spcBef>
                          <a:spcPts val="10"/>
                        </a:spcBef>
                      </a:pP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&lt;500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00" dirty="0"/>
                    </a:p>
                    <a:p>
                      <a:pPr marL="992505" algn="l" rtl="0" eaLnBrk="0">
                        <a:lnSpc>
                          <a:spcPct val="89000"/>
                        </a:lnSpc>
                      </a:pP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3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228" name="textbox 4228"/>
          <p:cNvSpPr/>
          <p:nvPr/>
        </p:nvSpPr>
        <p:spPr>
          <a:xfrm>
            <a:off x="7633200" y="2330584"/>
            <a:ext cx="946150" cy="21285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2000"/>
              </a:lnSpc>
            </a:pPr>
            <a:endParaRPr lang="en-US" altLang="en-US" sz="100" dirty="0"/>
          </a:p>
          <a:p>
            <a:pPr marL="118745" indent="-106045" algn="l" rtl="0" eaLnBrk="0">
              <a:lnSpc>
                <a:spcPct val="103000"/>
              </a:lnSpc>
            </a:pPr>
            <a:r>
              <a:rPr sz="800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Large</a:t>
            </a:r>
            <a:r>
              <a:rPr sz="6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performance      spread</a:t>
            </a:r>
            <a:r>
              <a:rPr sz="6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values</a:t>
            </a:r>
            <a:r>
              <a:rPr sz="6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can</a:t>
            </a:r>
            <a:r>
              <a:rPr sz="6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  indicators</a:t>
            </a:r>
            <a:r>
              <a:rPr sz="6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6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6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too       wide</a:t>
            </a:r>
            <a:r>
              <a:rPr sz="600" spc="4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performance        range</a:t>
            </a:r>
            <a:r>
              <a:rPr sz="6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leading</a:t>
            </a:r>
            <a:r>
              <a:rPr sz="6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6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high cost</a:t>
            </a:r>
            <a:r>
              <a:rPr sz="6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6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basic</a:t>
            </a:r>
            <a:r>
              <a:rPr sz="600" spc="1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variants</a:t>
            </a:r>
            <a:endParaRPr lang="en-US" altLang="en-US" sz="600" dirty="0"/>
          </a:p>
          <a:p>
            <a:pPr marL="12700" algn="l" rtl="0" eaLnBrk="0">
              <a:lnSpc>
                <a:spcPct val="82000"/>
              </a:lnSpc>
              <a:spcBef>
                <a:spcPts val="35"/>
              </a:spcBef>
            </a:pPr>
            <a:r>
              <a:rPr sz="8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6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solve</a:t>
            </a:r>
            <a:endParaRPr lang="en-US" altLang="en-US" sz="600" dirty="0"/>
          </a:p>
          <a:p>
            <a:pPr marL="278130" indent="-158750" algn="l" rtl="0" eaLnBrk="0">
              <a:lnSpc>
                <a:spcPct val="97000"/>
              </a:lnSpc>
              <a:spcBef>
                <a:spcPts val="5"/>
              </a:spcBef>
            </a:pPr>
            <a:r>
              <a:rPr sz="7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7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Reduce                  </a:t>
            </a:r>
            <a:r>
              <a:rPr sz="6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performanc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          </a:t>
            </a:r>
            <a:r>
              <a:rPr sz="6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ran</a:t>
            </a:r>
            <a:r>
              <a:rPr sz="6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600" dirty="0"/>
          </a:p>
          <a:p>
            <a:pPr marL="119380" algn="l" rtl="0" eaLnBrk="0">
              <a:lnSpc>
                <a:spcPct val="80000"/>
              </a:lnSpc>
              <a:spcBef>
                <a:spcPts val="150"/>
              </a:spcBef>
            </a:pPr>
            <a:r>
              <a:rPr sz="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Split</a:t>
            </a:r>
            <a:r>
              <a:rPr sz="6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endParaRPr lang="en-US" altLang="en-US" sz="600" dirty="0"/>
          </a:p>
          <a:p>
            <a:pPr marL="273685" indent="-154305" algn="l" rtl="0" eaLnBrk="0">
              <a:lnSpc>
                <a:spcPct val="105000"/>
              </a:lnSpc>
              <a:spcBef>
                <a:spcPts val="135"/>
              </a:spcBef>
            </a:pPr>
            <a:r>
              <a:rPr sz="7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Carefully</a:t>
            </a:r>
            <a:r>
              <a:rPr sz="6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    modules</a:t>
            </a:r>
            <a:r>
              <a:rPr sz="600" spc="3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with         potentially</a:t>
            </a:r>
            <a:r>
              <a:rPr sz="6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</a:t>
            </a:r>
            <a:r>
              <a:rPr sz="6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</a:t>
            </a:r>
            <a:r>
              <a:rPr sz="6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ce          </a:t>
            </a:r>
            <a:r>
              <a:rPr sz="6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versio</a:t>
            </a:r>
            <a:r>
              <a:rPr sz="6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600" dirty="0"/>
          </a:p>
          <a:p>
            <a:pPr marL="120015" indent="-107315" algn="l" rtl="0" eaLnBrk="0">
              <a:lnSpc>
                <a:spcPct val="102000"/>
              </a:lnSpc>
              <a:spcBef>
                <a:spcPts val="35"/>
              </a:spcBef>
            </a:pPr>
            <a:r>
              <a:rPr sz="800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Experience</a:t>
            </a:r>
            <a:r>
              <a:rPr sz="6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shows</a:t>
            </a:r>
            <a:r>
              <a:rPr sz="6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Performance</a:t>
            </a:r>
            <a:r>
              <a:rPr sz="600" spc="4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range     values</a:t>
            </a:r>
            <a:r>
              <a:rPr sz="6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6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up</a:t>
            </a:r>
            <a:r>
              <a:rPr sz="6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6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1.</a:t>
            </a:r>
            <a:r>
              <a:rPr sz="6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can</a:t>
            </a:r>
            <a:r>
              <a:rPr sz="6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</a:t>
            </a:r>
            <a:r>
              <a:rPr sz="6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covered</a:t>
            </a:r>
            <a:r>
              <a:rPr sz="6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with</a:t>
            </a:r>
            <a:r>
              <a:rPr sz="6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variant</a:t>
            </a:r>
            <a:r>
              <a:rPr sz="600" spc="200" baseline="26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390" dirty="0"/>
          </a:p>
        </p:txBody>
      </p:sp>
      <p:sp>
        <p:nvSpPr>
          <p:cNvPr id="4229" name="path"/>
          <p:cNvSpPr/>
          <p:nvPr/>
        </p:nvSpPr>
        <p:spPr>
          <a:xfrm>
            <a:off x="5212031" y="3844192"/>
            <a:ext cx="128427" cy="128221"/>
          </a:xfrm>
          <a:custGeom>
            <a:avLst/>
            <a:gdLst/>
            <a:ahLst/>
            <a:cxnLst/>
            <a:rect l="0" t="0" r="0" b="0"/>
            <a:pathLst>
              <a:path w="202" h="201">
                <a:moveTo>
                  <a:pt x="0" y="100"/>
                </a:moveTo>
                <a:cubicBezTo>
                  <a:pt x="0" y="45"/>
                  <a:pt x="45" y="0"/>
                  <a:pt x="101" y="0"/>
                </a:cubicBezTo>
                <a:cubicBezTo>
                  <a:pt x="156" y="0"/>
                  <a:pt x="202" y="45"/>
                  <a:pt x="202" y="100"/>
                </a:cubicBezTo>
                <a:cubicBezTo>
                  <a:pt x="202" y="156"/>
                  <a:pt x="156" y="201"/>
                  <a:pt x="101" y="201"/>
                </a:cubicBezTo>
                <a:cubicBezTo>
                  <a:pt x="45" y="201"/>
                  <a:pt x="0" y="156"/>
                  <a:pt x="0" y="100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30" name="path"/>
          <p:cNvSpPr/>
          <p:nvPr/>
        </p:nvSpPr>
        <p:spPr>
          <a:xfrm>
            <a:off x="5212031" y="3477845"/>
            <a:ext cx="128427" cy="128221"/>
          </a:xfrm>
          <a:custGeom>
            <a:avLst/>
            <a:gdLst/>
            <a:ahLst/>
            <a:cxnLst/>
            <a:rect l="0" t="0" r="0" b="0"/>
            <a:pathLst>
              <a:path w="202" h="201">
                <a:moveTo>
                  <a:pt x="0" y="100"/>
                </a:moveTo>
                <a:cubicBezTo>
                  <a:pt x="0" y="45"/>
                  <a:pt x="45" y="0"/>
                  <a:pt x="101" y="0"/>
                </a:cubicBezTo>
                <a:cubicBezTo>
                  <a:pt x="156" y="0"/>
                  <a:pt x="202" y="45"/>
                  <a:pt x="202" y="100"/>
                </a:cubicBezTo>
                <a:cubicBezTo>
                  <a:pt x="202" y="156"/>
                  <a:pt x="156" y="201"/>
                  <a:pt x="101" y="201"/>
                </a:cubicBezTo>
                <a:cubicBezTo>
                  <a:pt x="45" y="201"/>
                  <a:pt x="0" y="156"/>
                  <a:pt x="0" y="100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31" name="path"/>
          <p:cNvSpPr/>
          <p:nvPr/>
        </p:nvSpPr>
        <p:spPr>
          <a:xfrm>
            <a:off x="5212031" y="4209667"/>
            <a:ext cx="128427" cy="128221"/>
          </a:xfrm>
          <a:custGeom>
            <a:avLst/>
            <a:gdLst/>
            <a:ahLst/>
            <a:cxnLst/>
            <a:rect l="0" t="0" r="0" b="0"/>
            <a:pathLst>
              <a:path w="202" h="201">
                <a:moveTo>
                  <a:pt x="0" y="100"/>
                </a:moveTo>
                <a:cubicBezTo>
                  <a:pt x="0" y="45"/>
                  <a:pt x="45" y="0"/>
                  <a:pt x="101" y="0"/>
                </a:cubicBezTo>
                <a:cubicBezTo>
                  <a:pt x="156" y="0"/>
                  <a:pt x="202" y="45"/>
                  <a:pt x="202" y="100"/>
                </a:cubicBezTo>
                <a:cubicBezTo>
                  <a:pt x="202" y="156"/>
                  <a:pt x="156" y="201"/>
                  <a:pt x="101" y="201"/>
                </a:cubicBezTo>
                <a:cubicBezTo>
                  <a:pt x="45" y="201"/>
                  <a:pt x="0" y="156"/>
                  <a:pt x="0" y="100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32" name="path"/>
          <p:cNvSpPr/>
          <p:nvPr/>
        </p:nvSpPr>
        <p:spPr>
          <a:xfrm>
            <a:off x="5212031" y="2746023"/>
            <a:ext cx="128427" cy="128221"/>
          </a:xfrm>
          <a:custGeom>
            <a:avLst/>
            <a:gdLst/>
            <a:ahLst/>
            <a:cxnLst/>
            <a:rect l="0" t="0" r="0" b="0"/>
            <a:pathLst>
              <a:path w="202" h="201">
                <a:moveTo>
                  <a:pt x="0" y="100"/>
                </a:moveTo>
                <a:cubicBezTo>
                  <a:pt x="0" y="45"/>
                  <a:pt x="45" y="0"/>
                  <a:pt x="101" y="0"/>
                </a:cubicBezTo>
                <a:cubicBezTo>
                  <a:pt x="156" y="0"/>
                  <a:pt x="202" y="45"/>
                  <a:pt x="202" y="100"/>
                </a:cubicBezTo>
                <a:cubicBezTo>
                  <a:pt x="202" y="156"/>
                  <a:pt x="156" y="201"/>
                  <a:pt x="101" y="201"/>
                </a:cubicBezTo>
                <a:cubicBezTo>
                  <a:pt x="45" y="201"/>
                  <a:pt x="0" y="156"/>
                  <a:pt x="0" y="100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33" name="path"/>
          <p:cNvSpPr/>
          <p:nvPr/>
        </p:nvSpPr>
        <p:spPr>
          <a:xfrm>
            <a:off x="5212031" y="3112370"/>
            <a:ext cx="128427" cy="128221"/>
          </a:xfrm>
          <a:custGeom>
            <a:avLst/>
            <a:gdLst/>
            <a:ahLst/>
            <a:cxnLst/>
            <a:rect l="0" t="0" r="0" b="0"/>
            <a:pathLst>
              <a:path w="202" h="201">
                <a:moveTo>
                  <a:pt x="0" y="100"/>
                </a:moveTo>
                <a:cubicBezTo>
                  <a:pt x="0" y="45"/>
                  <a:pt x="45" y="0"/>
                  <a:pt x="101" y="0"/>
                </a:cubicBezTo>
                <a:cubicBezTo>
                  <a:pt x="156" y="0"/>
                  <a:pt x="202" y="45"/>
                  <a:pt x="202" y="100"/>
                </a:cubicBezTo>
                <a:cubicBezTo>
                  <a:pt x="202" y="156"/>
                  <a:pt x="156" y="201"/>
                  <a:pt x="101" y="201"/>
                </a:cubicBezTo>
                <a:cubicBezTo>
                  <a:pt x="45" y="201"/>
                  <a:pt x="0" y="156"/>
                  <a:pt x="0" y="100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34" name="textbox 4234"/>
          <p:cNvSpPr/>
          <p:nvPr/>
        </p:nvSpPr>
        <p:spPr>
          <a:xfrm>
            <a:off x="5205180" y="2246339"/>
            <a:ext cx="541019" cy="21043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00000"/>
              </a:lnSpc>
            </a:pP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Performanc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6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paramete</a:t>
            </a:r>
            <a:r>
              <a:rPr sz="6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600" dirty="0"/>
          </a:p>
          <a:p>
            <a:pPr marL="13335" algn="l" rtl="0" eaLnBrk="0">
              <a:lnSpc>
                <a:spcPct val="86000"/>
              </a:lnSpc>
              <a:spcBef>
                <a:spcPts val="1300"/>
              </a:spcBef>
            </a:pP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Nam</a:t>
            </a:r>
            <a:r>
              <a:rPr sz="6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600" dirty="0"/>
          </a:p>
          <a:p>
            <a:pPr marL="54610" algn="l" rtl="0" eaLnBrk="0">
              <a:lnSpc>
                <a:spcPts val="755"/>
              </a:lnSpc>
              <a:spcBef>
                <a:spcPts val="735"/>
              </a:spcBef>
            </a:pPr>
            <a:r>
              <a:rPr sz="600" b="1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6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6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  <a:hlinkClick r:id="rId3" action="ppaction://hlinksldjump">
                  <a:extLst>
                    <a:ext uri="{DAF060AB-1E55-43B9-8AAB-6FB025537F2F}">
                      <wpsdc:hlinkClr xmlns:wpsdc="http://www.wps.cn/officeDocument/2017/drawingmlCustomData" val="000000"/>
                      <wpsdc:folHlinkClr xmlns:wpsdc="http://www.wps.cn/officeDocument/2017/drawingmlCustomData" val="000000"/>
                      <wpsdc:hlinkUnderline xmlns:wpsdc="http://www.wps.cn/officeDocument/2017/drawingmlCustomData" val="0"/>
                    </a:ext>
                  </a:extLst>
                </a:hlinkClick>
              </a:rPr>
              <a:t>1</a:t>
            </a:r>
            <a:endParaRPr lang="en-US" altLang="en-US" sz="600" dirty="0"/>
          </a:p>
          <a:p>
            <a:pPr algn="l" rtl="0" eaLnBrk="0">
              <a:lnSpc>
                <a:spcPct val="162000"/>
              </a:lnSpc>
            </a:pPr>
            <a:endParaRPr lang="en-US" altLang="en-US" sz="1000" dirty="0"/>
          </a:p>
          <a:p>
            <a:pPr marL="50165" algn="l" rtl="0" eaLnBrk="0">
              <a:lnSpc>
                <a:spcPts val="755"/>
              </a:lnSpc>
              <a:spcBef>
                <a:spcPts val="190"/>
              </a:spcBef>
            </a:pPr>
            <a:r>
              <a:rPr sz="600" b="1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6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6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  <a:hlinkClick r:id="rId4" action="ppaction://hlinksldjump">
                  <a:extLst>
                    <a:ext uri="{DAF060AB-1E55-43B9-8AAB-6FB025537F2F}">
                      <wpsdc:hlinkClr xmlns:wpsdc="http://www.wps.cn/officeDocument/2017/drawingmlCustomData" val="000000"/>
                      <wpsdc:folHlinkClr xmlns:wpsdc="http://www.wps.cn/officeDocument/2017/drawingmlCustomData" val="000000"/>
                      <wpsdc:hlinkUnderline xmlns:wpsdc="http://www.wps.cn/officeDocument/2017/drawingmlCustomData" val="0"/>
                    </a:ext>
                  </a:extLst>
                </a:hlinkClick>
              </a:rPr>
              <a:t>2</a:t>
            </a:r>
            <a:endParaRPr lang="en-US" altLang="en-US" sz="600" dirty="0"/>
          </a:p>
          <a:p>
            <a:pPr algn="l" rtl="0" eaLnBrk="0">
              <a:lnSpc>
                <a:spcPct val="162000"/>
              </a:lnSpc>
            </a:pPr>
            <a:endParaRPr lang="en-US" altLang="en-US" sz="1000" dirty="0"/>
          </a:p>
          <a:p>
            <a:pPr marL="50800" algn="l" rtl="0" eaLnBrk="0">
              <a:lnSpc>
                <a:spcPts val="755"/>
              </a:lnSpc>
              <a:spcBef>
                <a:spcPts val="185"/>
              </a:spcBef>
            </a:pPr>
            <a:r>
              <a:rPr sz="600" b="1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6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6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  <a:hlinkClick r:id="rId5" action="ppaction://hlinksldjump">
                  <a:extLst>
                    <a:ext uri="{DAF060AB-1E55-43B9-8AAB-6FB025537F2F}">
                      <wpsdc:hlinkClr xmlns:wpsdc="http://www.wps.cn/officeDocument/2017/drawingmlCustomData" val="000000"/>
                      <wpsdc:folHlinkClr xmlns:wpsdc="http://www.wps.cn/officeDocument/2017/drawingmlCustomData" val="000000"/>
                      <wpsdc:hlinkUnderline xmlns:wpsdc="http://www.wps.cn/officeDocument/2017/drawingmlCustomData" val="0"/>
                    </a:ext>
                  </a:extLst>
                </a:hlinkClick>
              </a:rPr>
              <a:t>3</a:t>
            </a:r>
            <a:endParaRPr lang="en-US" altLang="en-US" sz="600" dirty="0"/>
          </a:p>
          <a:p>
            <a:pPr algn="l" rtl="0" eaLnBrk="0">
              <a:lnSpc>
                <a:spcPct val="161000"/>
              </a:lnSpc>
            </a:pPr>
            <a:endParaRPr lang="en-US" altLang="en-US" sz="1000" dirty="0"/>
          </a:p>
          <a:p>
            <a:pPr marL="49530" algn="l" rtl="0" eaLnBrk="0">
              <a:lnSpc>
                <a:spcPts val="755"/>
              </a:lnSpc>
              <a:spcBef>
                <a:spcPts val="190"/>
              </a:spcBef>
            </a:pPr>
            <a:r>
              <a:rPr sz="600" b="1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6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6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  <a:hlinkClick r:id="rId6" action="ppaction://hlinksldjump">
                  <a:extLst>
                    <a:ext uri="{DAF060AB-1E55-43B9-8AAB-6FB025537F2F}">
                      <wpsdc:hlinkClr xmlns:wpsdc="http://www.wps.cn/officeDocument/2017/drawingmlCustomData" val="000000"/>
                      <wpsdc:folHlinkClr xmlns:wpsdc="http://www.wps.cn/officeDocument/2017/drawingmlCustomData" val="000000"/>
                      <wpsdc:hlinkUnderline xmlns:wpsdc="http://www.wps.cn/officeDocument/2017/drawingmlCustomData" val="0"/>
                    </a:ext>
                  </a:extLst>
                </a:hlinkClick>
              </a:rPr>
              <a:t>4</a:t>
            </a:r>
            <a:endParaRPr lang="en-US" altLang="en-US" sz="600" dirty="0"/>
          </a:p>
          <a:p>
            <a:pPr algn="l" rtl="0" eaLnBrk="0">
              <a:lnSpc>
                <a:spcPct val="162000"/>
              </a:lnSpc>
            </a:pPr>
            <a:endParaRPr lang="en-US" altLang="en-US" sz="1000" dirty="0"/>
          </a:p>
          <a:p>
            <a:pPr algn="l" rtl="0" eaLnBrk="0">
              <a:lnSpc>
                <a:spcPct val="153000"/>
              </a:lnSpc>
            </a:pPr>
            <a:endParaRPr lang="en-US" altLang="en-US" sz="100" dirty="0"/>
          </a:p>
          <a:p>
            <a:pPr marL="51435" algn="l" rtl="0" eaLnBrk="0">
              <a:lnSpc>
                <a:spcPts val="755"/>
              </a:lnSpc>
            </a:pPr>
            <a:r>
              <a:rPr sz="600" b="1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6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6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  <a:hlinkClick r:id="rId7" action="ppaction://hlinksldjump">
                  <a:extLst>
                    <a:ext uri="{DAF060AB-1E55-43B9-8AAB-6FB025537F2F}">
                      <wpsdc:hlinkClr xmlns:wpsdc="http://www.wps.cn/officeDocument/2017/drawingmlCustomData" val="000000"/>
                      <wpsdc:folHlinkClr xmlns:wpsdc="http://www.wps.cn/officeDocument/2017/drawingmlCustomData" val="000000"/>
                      <wpsdc:hlinkUnderline xmlns:wpsdc="http://www.wps.cn/officeDocument/2017/drawingmlCustomData" val="0"/>
                    </a:ext>
                  </a:extLst>
                </a:hlinkClick>
              </a:rPr>
              <a:t>5</a:t>
            </a:r>
            <a:endParaRPr lang="en-US" altLang="en-US" sz="600" dirty="0"/>
          </a:p>
        </p:txBody>
      </p:sp>
      <p:grpSp>
        <p:nvGrpSpPr>
          <p:cNvPr id="744" name="group 744"/>
          <p:cNvGrpSpPr/>
          <p:nvPr/>
        </p:nvGrpSpPr>
        <p:grpSpPr>
          <a:xfrm rot="21600000">
            <a:off x="4042682" y="3337703"/>
            <a:ext cx="593141" cy="314275"/>
            <a:chOff x="0" y="0"/>
            <a:chExt cx="593141" cy="314275"/>
          </a:xfrm>
        </p:grpSpPr>
        <p:sp>
          <p:nvSpPr>
            <p:cNvPr id="4235" name="path"/>
            <p:cNvSpPr/>
            <p:nvPr/>
          </p:nvSpPr>
          <p:spPr>
            <a:xfrm>
              <a:off x="260450" y="0"/>
              <a:ext cx="36110" cy="194889"/>
            </a:xfrm>
            <a:custGeom>
              <a:avLst/>
              <a:gdLst/>
              <a:ahLst/>
              <a:cxnLst/>
              <a:rect l="0" t="0" r="0" b="0"/>
              <a:pathLst>
                <a:path w="56" h="306">
                  <a:moveTo>
                    <a:pt x="1" y="277"/>
                  </a:moveTo>
                  <a:cubicBezTo>
                    <a:pt x="1" y="294"/>
                    <a:pt x="12" y="305"/>
                    <a:pt x="27" y="305"/>
                  </a:cubicBezTo>
                  <a:cubicBezTo>
                    <a:pt x="44" y="305"/>
                    <a:pt x="55" y="294"/>
                    <a:pt x="55" y="277"/>
                  </a:cubicBezTo>
                  <a:cubicBezTo>
                    <a:pt x="55" y="264"/>
                    <a:pt x="44" y="252"/>
                    <a:pt x="27" y="252"/>
                  </a:cubicBezTo>
                  <a:cubicBezTo>
                    <a:pt x="12" y="252"/>
                    <a:pt x="1" y="264"/>
                    <a:pt x="1" y="277"/>
                  </a:cubicBezTo>
                </a:path>
                <a:path w="56" h="306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36" name="path"/>
            <p:cNvSpPr/>
            <p:nvPr/>
          </p:nvSpPr>
          <p:spPr>
            <a:xfrm>
              <a:off x="296561" y="119386"/>
              <a:ext cx="36219" cy="75503"/>
            </a:xfrm>
            <a:custGeom>
              <a:avLst/>
              <a:gdLst/>
              <a:ahLst/>
              <a:cxnLst/>
              <a:rect l="0" t="0" r="0" b="0"/>
              <a:pathLst>
                <a:path w="57" h="118">
                  <a:moveTo>
                    <a:pt x="1" y="89"/>
                  </a:moveTo>
                  <a:cubicBezTo>
                    <a:pt x="1" y="106"/>
                    <a:pt x="12" y="117"/>
                    <a:pt x="27" y="117"/>
                  </a:cubicBezTo>
                  <a:cubicBezTo>
                    <a:pt x="44" y="117"/>
                    <a:pt x="55" y="106"/>
                    <a:pt x="55" y="89"/>
                  </a:cubicBezTo>
                  <a:cubicBezTo>
                    <a:pt x="55" y="76"/>
                    <a:pt x="44" y="64"/>
                    <a:pt x="27" y="64"/>
                  </a:cubicBezTo>
                  <a:cubicBezTo>
                    <a:pt x="12" y="64"/>
                    <a:pt x="1" y="76"/>
                    <a:pt x="1" y="89"/>
                  </a:cubicBezTo>
                </a:path>
                <a:path w="57" h="118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37" name="path"/>
            <p:cNvSpPr/>
            <p:nvPr/>
          </p:nvSpPr>
          <p:spPr>
            <a:xfrm>
              <a:off x="334586" y="79006"/>
              <a:ext cx="36183" cy="35123"/>
            </a:xfrm>
            <a:custGeom>
              <a:avLst/>
              <a:gdLst/>
              <a:ahLst/>
              <a:cxnLst/>
              <a:rect l="0" t="0" r="0" b="0"/>
              <a:pathLst>
                <a:path w="56" h="55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38" name="path"/>
            <p:cNvSpPr/>
            <p:nvPr/>
          </p:nvSpPr>
          <p:spPr>
            <a:xfrm>
              <a:off x="334586" y="0"/>
              <a:ext cx="36183" cy="35106"/>
            </a:xfrm>
            <a:custGeom>
              <a:avLst/>
              <a:gdLst/>
              <a:ahLst/>
              <a:cxnLst/>
              <a:rect l="0" t="0" r="0" b="0"/>
              <a:pathLst>
                <a:path w="56" h="55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39" name="path"/>
            <p:cNvSpPr/>
            <p:nvPr/>
          </p:nvSpPr>
          <p:spPr>
            <a:xfrm>
              <a:off x="370769" y="79006"/>
              <a:ext cx="36110" cy="35123"/>
            </a:xfrm>
            <a:custGeom>
              <a:avLst/>
              <a:gdLst/>
              <a:ahLst/>
              <a:cxnLst/>
              <a:rect l="0" t="0" r="0" b="0"/>
              <a:pathLst>
                <a:path w="56" h="55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0" name="path"/>
            <p:cNvSpPr/>
            <p:nvPr/>
          </p:nvSpPr>
          <p:spPr>
            <a:xfrm>
              <a:off x="370769" y="0"/>
              <a:ext cx="36110" cy="35106"/>
            </a:xfrm>
            <a:custGeom>
              <a:avLst/>
              <a:gdLst/>
              <a:ahLst/>
              <a:cxnLst/>
              <a:rect l="0" t="0" r="0" b="0"/>
              <a:pathLst>
                <a:path w="56" h="55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1" name="path"/>
            <p:cNvSpPr/>
            <p:nvPr/>
          </p:nvSpPr>
          <p:spPr>
            <a:xfrm>
              <a:off x="186351" y="0"/>
              <a:ext cx="36110" cy="233516"/>
            </a:xfrm>
            <a:custGeom>
              <a:avLst/>
              <a:gdLst/>
              <a:ahLst/>
              <a:cxnLst/>
              <a:rect l="0" t="0" r="0" b="0"/>
              <a:pathLst>
                <a:path w="56" h="367">
                  <a:moveTo>
                    <a:pt x="1" y="338"/>
                  </a:moveTo>
                  <a:cubicBezTo>
                    <a:pt x="1" y="355"/>
                    <a:pt x="12" y="366"/>
                    <a:pt x="27" y="366"/>
                  </a:cubicBezTo>
                  <a:cubicBezTo>
                    <a:pt x="44" y="366"/>
                    <a:pt x="55" y="355"/>
                    <a:pt x="55" y="338"/>
                  </a:cubicBezTo>
                  <a:cubicBezTo>
                    <a:pt x="55" y="324"/>
                    <a:pt x="44" y="313"/>
                    <a:pt x="27" y="313"/>
                  </a:cubicBezTo>
                  <a:cubicBezTo>
                    <a:pt x="12" y="313"/>
                    <a:pt x="1" y="324"/>
                    <a:pt x="1" y="338"/>
                  </a:cubicBezTo>
                </a:path>
                <a:path w="56" h="367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2" name="path"/>
            <p:cNvSpPr/>
            <p:nvPr/>
          </p:nvSpPr>
          <p:spPr>
            <a:xfrm>
              <a:off x="222462" y="198393"/>
              <a:ext cx="36183" cy="35123"/>
            </a:xfrm>
            <a:custGeom>
              <a:avLst/>
              <a:gdLst/>
              <a:ahLst/>
              <a:cxnLst/>
              <a:rect l="0" t="0" r="0" b="0"/>
              <a:pathLst>
                <a:path w="56" h="55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3" name="path"/>
            <p:cNvSpPr/>
            <p:nvPr/>
          </p:nvSpPr>
          <p:spPr>
            <a:xfrm>
              <a:off x="222462" y="0"/>
              <a:ext cx="36183" cy="35106"/>
            </a:xfrm>
            <a:custGeom>
              <a:avLst/>
              <a:gdLst/>
              <a:ahLst/>
              <a:cxnLst/>
              <a:rect l="0" t="0" r="0" b="0"/>
              <a:pathLst>
                <a:path w="56" h="55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4" name="path"/>
            <p:cNvSpPr/>
            <p:nvPr/>
          </p:nvSpPr>
          <p:spPr>
            <a:xfrm>
              <a:off x="0" y="0"/>
              <a:ext cx="519005" cy="314275"/>
            </a:xfrm>
            <a:custGeom>
              <a:avLst/>
              <a:gdLst/>
              <a:ahLst/>
              <a:cxnLst/>
              <a:rect l="0" t="0" r="0" b="0"/>
              <a:pathLst>
                <a:path w="817" h="494">
                  <a:moveTo>
                    <a:pt x="1" y="465"/>
                  </a:moveTo>
                  <a:cubicBezTo>
                    <a:pt x="1" y="482"/>
                    <a:pt x="12" y="493"/>
                    <a:pt x="27" y="493"/>
                  </a:cubicBezTo>
                  <a:cubicBezTo>
                    <a:pt x="44" y="493"/>
                    <a:pt x="55" y="482"/>
                    <a:pt x="55" y="465"/>
                  </a:cubicBezTo>
                  <a:cubicBezTo>
                    <a:pt x="55" y="452"/>
                    <a:pt x="44" y="440"/>
                    <a:pt x="27" y="440"/>
                  </a:cubicBezTo>
                  <a:cubicBezTo>
                    <a:pt x="12" y="440"/>
                    <a:pt x="1" y="452"/>
                    <a:pt x="1" y="465"/>
                  </a:cubicBezTo>
                </a:path>
                <a:path w="817" h="494">
                  <a:moveTo>
                    <a:pt x="1" y="338"/>
                  </a:moveTo>
                  <a:cubicBezTo>
                    <a:pt x="1" y="355"/>
                    <a:pt x="12" y="366"/>
                    <a:pt x="27" y="366"/>
                  </a:cubicBezTo>
                  <a:cubicBezTo>
                    <a:pt x="44" y="366"/>
                    <a:pt x="55" y="355"/>
                    <a:pt x="55" y="338"/>
                  </a:cubicBezTo>
                  <a:cubicBezTo>
                    <a:pt x="55" y="324"/>
                    <a:pt x="44" y="313"/>
                    <a:pt x="27" y="313"/>
                  </a:cubicBezTo>
                  <a:cubicBezTo>
                    <a:pt x="12" y="313"/>
                    <a:pt x="1" y="324"/>
                    <a:pt x="1" y="338"/>
                  </a:cubicBezTo>
                </a:path>
                <a:path w="817" h="494">
                  <a:moveTo>
                    <a:pt x="645" y="150"/>
                  </a:moveTo>
                  <a:cubicBezTo>
                    <a:pt x="645" y="167"/>
                    <a:pt x="656" y="178"/>
                    <a:pt x="670" y="178"/>
                  </a:cubicBezTo>
                  <a:cubicBezTo>
                    <a:pt x="687" y="178"/>
                    <a:pt x="699" y="167"/>
                    <a:pt x="699" y="150"/>
                  </a:cubicBezTo>
                  <a:cubicBezTo>
                    <a:pt x="699" y="136"/>
                    <a:pt x="687" y="125"/>
                    <a:pt x="670" y="125"/>
                  </a:cubicBezTo>
                  <a:cubicBezTo>
                    <a:pt x="656" y="125"/>
                    <a:pt x="645" y="136"/>
                    <a:pt x="645" y="150"/>
                  </a:cubicBezTo>
                </a:path>
                <a:path w="817" h="494">
                  <a:moveTo>
                    <a:pt x="645" y="26"/>
                  </a:moveTo>
                  <a:cubicBezTo>
                    <a:pt x="645" y="42"/>
                    <a:pt x="656" y="53"/>
                    <a:pt x="670" y="53"/>
                  </a:cubicBezTo>
                  <a:cubicBezTo>
                    <a:pt x="687" y="53"/>
                    <a:pt x="699" y="42"/>
                    <a:pt x="699" y="26"/>
                  </a:cubicBezTo>
                  <a:cubicBezTo>
                    <a:pt x="699" y="12"/>
                    <a:pt x="687" y="1"/>
                    <a:pt x="670" y="1"/>
                  </a:cubicBezTo>
                  <a:cubicBezTo>
                    <a:pt x="656" y="1"/>
                    <a:pt x="645" y="12"/>
                    <a:pt x="645" y="26"/>
                  </a:cubicBezTo>
                </a:path>
                <a:path w="817" h="494">
                  <a:moveTo>
                    <a:pt x="761" y="26"/>
                  </a:moveTo>
                  <a:cubicBezTo>
                    <a:pt x="761" y="42"/>
                    <a:pt x="773" y="53"/>
                    <a:pt x="787" y="53"/>
                  </a:cubicBezTo>
                  <a:cubicBezTo>
                    <a:pt x="804" y="53"/>
                    <a:pt x="815" y="42"/>
                    <a:pt x="815" y="26"/>
                  </a:cubicBezTo>
                  <a:cubicBezTo>
                    <a:pt x="815" y="12"/>
                    <a:pt x="804" y="1"/>
                    <a:pt x="787" y="1"/>
                  </a:cubicBezTo>
                  <a:cubicBezTo>
                    <a:pt x="773" y="1"/>
                    <a:pt x="761" y="12"/>
                    <a:pt x="761" y="26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5" name="path"/>
            <p:cNvSpPr/>
            <p:nvPr/>
          </p:nvSpPr>
          <p:spPr>
            <a:xfrm>
              <a:off x="370769" y="159765"/>
              <a:ext cx="36110" cy="35123"/>
            </a:xfrm>
            <a:custGeom>
              <a:avLst/>
              <a:gdLst/>
              <a:ahLst/>
              <a:cxnLst/>
              <a:rect l="0" t="0" r="0" b="0"/>
              <a:pathLst>
                <a:path w="56" h="55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6" name="path"/>
            <p:cNvSpPr/>
            <p:nvPr/>
          </p:nvSpPr>
          <p:spPr>
            <a:xfrm>
              <a:off x="557030" y="159765"/>
              <a:ext cx="36110" cy="35123"/>
            </a:xfrm>
            <a:custGeom>
              <a:avLst/>
              <a:gdLst/>
              <a:ahLst/>
              <a:cxnLst/>
              <a:rect l="0" t="0" r="0" b="0"/>
              <a:pathLst>
                <a:path w="56" h="55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7" name="path"/>
            <p:cNvSpPr/>
            <p:nvPr/>
          </p:nvSpPr>
          <p:spPr>
            <a:xfrm>
              <a:off x="557030" y="79006"/>
              <a:ext cx="36110" cy="35123"/>
            </a:xfrm>
            <a:custGeom>
              <a:avLst/>
              <a:gdLst/>
              <a:ahLst/>
              <a:cxnLst/>
              <a:rect l="0" t="0" r="0" b="0"/>
              <a:pathLst>
                <a:path w="56" h="55">
                  <a:moveTo>
                    <a:pt x="1" y="26"/>
                  </a:moveTo>
                  <a:cubicBezTo>
                    <a:pt x="1" y="42"/>
                    <a:pt x="12" y="53"/>
                    <a:pt x="27" y="53"/>
                  </a:cubicBezTo>
                  <a:cubicBezTo>
                    <a:pt x="44" y="53"/>
                    <a:pt x="55" y="42"/>
                    <a:pt x="55" y="26"/>
                  </a:cubicBezTo>
                  <a:cubicBezTo>
                    <a:pt x="55" y="12"/>
                    <a:pt x="44" y="1"/>
                    <a:pt x="27" y="1"/>
                  </a:cubicBezTo>
                  <a:cubicBezTo>
                    <a:pt x="12" y="1"/>
                    <a:pt x="1" y="12"/>
                    <a:pt x="1" y="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77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8" name="path"/>
            <p:cNvSpPr/>
            <p:nvPr/>
          </p:nvSpPr>
          <p:spPr>
            <a:xfrm>
              <a:off x="123147" y="151451"/>
              <a:ext cx="138469" cy="23642"/>
            </a:xfrm>
            <a:custGeom>
              <a:avLst/>
              <a:gdLst/>
              <a:ahLst/>
              <a:cxnLst/>
              <a:rect l="0" t="0" r="0" b="0"/>
              <a:pathLst>
                <a:path w="218" h="37">
                  <a:moveTo>
                    <a:pt x="0" y="0"/>
                  </a:moveTo>
                  <a:lnTo>
                    <a:pt x="217" y="36"/>
                  </a:lnTo>
                </a:path>
              </a:pathLst>
            </a:custGeom>
            <a:noFill/>
            <a:ln w="85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9" name="path"/>
            <p:cNvSpPr/>
            <p:nvPr/>
          </p:nvSpPr>
          <p:spPr>
            <a:xfrm>
              <a:off x="15598" y="14931"/>
              <a:ext cx="562409" cy="284814"/>
            </a:xfrm>
            <a:custGeom>
              <a:avLst/>
              <a:gdLst/>
              <a:ahLst/>
              <a:cxnLst/>
              <a:rect l="0" t="0" r="0" b="0"/>
              <a:pathLst>
                <a:path w="885" h="448">
                  <a:moveTo>
                    <a:pt x="4" y="4"/>
                  </a:moveTo>
                  <a:lnTo>
                    <a:pt x="4" y="443"/>
                  </a:lnTo>
                  <a:moveTo>
                    <a:pt x="881" y="4"/>
                  </a:moveTo>
                  <a:lnTo>
                    <a:pt x="881" y="443"/>
                  </a:lnTo>
                  <a:moveTo>
                    <a:pt x="4" y="444"/>
                  </a:moveTo>
                  <a:lnTo>
                    <a:pt x="881" y="444"/>
                  </a:lnTo>
                  <a:moveTo>
                    <a:pt x="4" y="4"/>
                  </a:moveTo>
                  <a:lnTo>
                    <a:pt x="881" y="4"/>
                  </a:lnTo>
                </a:path>
              </a:pathLst>
            </a:custGeom>
            <a:noFill/>
            <a:ln w="5559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50" name="path"/>
            <p:cNvSpPr/>
            <p:nvPr/>
          </p:nvSpPr>
          <p:spPr>
            <a:xfrm>
              <a:off x="80474" y="120055"/>
              <a:ext cx="63791" cy="61926"/>
            </a:xfrm>
            <a:custGeom>
              <a:avLst/>
              <a:gdLst/>
              <a:ahLst/>
              <a:cxnLst/>
              <a:rect l="0" t="0" r="0" b="0"/>
              <a:pathLst>
                <a:path w="100" h="97">
                  <a:moveTo>
                    <a:pt x="0" y="48"/>
                  </a:moveTo>
                  <a:cubicBezTo>
                    <a:pt x="0" y="21"/>
                    <a:pt x="22" y="0"/>
                    <a:pt x="50" y="0"/>
                  </a:cubicBezTo>
                  <a:cubicBezTo>
                    <a:pt x="77" y="0"/>
                    <a:pt x="100" y="21"/>
                    <a:pt x="100" y="48"/>
                  </a:cubicBezTo>
                  <a:cubicBezTo>
                    <a:pt x="100" y="75"/>
                    <a:pt x="77" y="97"/>
                    <a:pt x="50" y="97"/>
                  </a:cubicBezTo>
                  <a:cubicBezTo>
                    <a:pt x="22" y="97"/>
                    <a:pt x="0" y="75"/>
                    <a:pt x="0" y="48"/>
                  </a:cubicBezTo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4251" name="picture 425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4120332" y="3455020"/>
            <a:ext cx="69440" cy="67403"/>
          </a:xfrm>
          <a:prstGeom prst="rect">
            <a:avLst/>
          </a:prstGeom>
        </p:spPr>
      </p:pic>
      <p:pic>
        <p:nvPicPr>
          <p:cNvPr id="4252" name="picture 425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4667123" y="3421313"/>
            <a:ext cx="69433" cy="67414"/>
          </a:xfrm>
          <a:prstGeom prst="rect">
            <a:avLst/>
          </a:prstGeom>
        </p:spPr>
      </p:pic>
      <p:graphicFrame>
        <p:nvGraphicFramePr>
          <p:cNvPr id="4253" name="table 4253"/>
          <p:cNvGraphicFramePr>
            <a:graphicFrameLocks noGrp="1"/>
          </p:cNvGraphicFramePr>
          <p:nvPr/>
        </p:nvGraphicFramePr>
        <p:xfrm>
          <a:off x="3875488" y="3076928"/>
          <a:ext cx="1079500" cy="679450"/>
        </p:xfrm>
        <a:graphic>
          <a:graphicData uri="http://schemas.openxmlformats.org/drawingml/2006/table">
            <a:tbl>
              <a:tblPr/>
              <a:tblGrid>
                <a:gridCol w="1079500"/>
              </a:tblGrid>
              <a:tr h="6762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145415" algn="l" rtl="0" eaLnBrk="0">
                        <a:lnSpc>
                          <a:spcPct val="87000"/>
                        </a:lnSpc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3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300" dirty="0"/>
                    </a:p>
                    <a:p>
                      <a:pPr marL="816610" algn="l" rtl="0" eaLnBrk="0">
                        <a:lnSpc>
                          <a:spcPct val="76000"/>
                        </a:lnSpc>
                        <a:spcBef>
                          <a:spcPts val="1185"/>
                        </a:spcBef>
                      </a:pP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300" dirty="0"/>
                    </a:p>
                    <a:p>
                      <a:pPr marL="267335" algn="l" rtl="0" eaLnBrk="0">
                        <a:lnSpc>
                          <a:spcPct val="95000"/>
                        </a:lnSpc>
                        <a:spcBef>
                          <a:spcPts val="5"/>
                        </a:spcBef>
                      </a:pPr>
                      <a:r>
                        <a:rPr sz="3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254" name="rect"/>
          <p:cNvSpPr/>
          <p:nvPr/>
        </p:nvSpPr>
        <p:spPr>
          <a:xfrm>
            <a:off x="5148691" y="1951835"/>
            <a:ext cx="2949459" cy="173578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255" name="picture 425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5143012" y="1946165"/>
            <a:ext cx="2960816" cy="184917"/>
          </a:xfrm>
          <a:prstGeom prst="rect">
            <a:avLst/>
          </a:prstGeom>
        </p:spPr>
      </p:pic>
      <p:sp>
        <p:nvSpPr>
          <p:cNvPr id="4256" name="path"/>
          <p:cNvSpPr/>
          <p:nvPr/>
        </p:nvSpPr>
        <p:spPr>
          <a:xfrm>
            <a:off x="7452083" y="3513171"/>
            <a:ext cx="11357" cy="58150"/>
          </a:xfrm>
          <a:custGeom>
            <a:avLst/>
            <a:gdLst/>
            <a:ahLst/>
            <a:cxnLst/>
            <a:rect l="0" t="0" r="0" b="0"/>
            <a:pathLst>
              <a:path w="17" h="91">
                <a:moveTo>
                  <a:pt x="8" y="0"/>
                </a:moveTo>
                <a:lnTo>
                  <a:pt x="8" y="91"/>
                </a:lnTo>
              </a:path>
            </a:pathLst>
          </a:custGeom>
          <a:noFill/>
          <a:ln w="1134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257" name="picture 425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6875033" y="3563325"/>
            <a:ext cx="591973" cy="784156"/>
          </a:xfrm>
          <a:prstGeom prst="rect">
            <a:avLst/>
          </a:prstGeom>
        </p:spPr>
      </p:pic>
      <p:pic>
        <p:nvPicPr>
          <p:cNvPr id="4258" name="picture 425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6875033" y="2737300"/>
            <a:ext cx="588552" cy="779068"/>
          </a:xfrm>
          <a:prstGeom prst="rect">
            <a:avLst/>
          </a:prstGeom>
        </p:spPr>
      </p:pic>
      <p:pic>
        <p:nvPicPr>
          <p:cNvPr id="4259" name="picture 4259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6080881" y="2739045"/>
            <a:ext cx="453281" cy="698821"/>
          </a:xfrm>
          <a:prstGeom prst="rect">
            <a:avLst/>
          </a:prstGeom>
        </p:spPr>
      </p:pic>
      <p:sp>
        <p:nvSpPr>
          <p:cNvPr id="4260" name="textbox 4260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pic>
        <p:nvPicPr>
          <p:cNvPr id="4261" name="picture 426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5041669" y="1951399"/>
            <a:ext cx="96102" cy="2695267"/>
          </a:xfrm>
          <a:prstGeom prst="rect">
            <a:avLst/>
          </a:prstGeom>
        </p:spPr>
      </p:pic>
      <p:sp>
        <p:nvSpPr>
          <p:cNvPr id="4264" name="textbox 4264"/>
          <p:cNvSpPr/>
          <p:nvPr/>
        </p:nvSpPr>
        <p:spPr>
          <a:xfrm>
            <a:off x="6630742" y="2346648"/>
            <a:ext cx="352425" cy="5232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26035" algn="l" rtl="0" eaLnBrk="0">
              <a:lnSpc>
                <a:spcPct val="88000"/>
              </a:lnSpc>
            </a:pP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</a:t>
            </a:r>
            <a:r>
              <a:rPr sz="6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600" dirty="0"/>
          </a:p>
          <a:p>
            <a:pPr marL="12700" algn="l" rtl="0" eaLnBrk="0">
              <a:lnSpc>
                <a:spcPct val="86000"/>
              </a:lnSpc>
              <a:spcBef>
                <a:spcPts val="515"/>
              </a:spcBef>
            </a:pPr>
            <a:r>
              <a:rPr sz="6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Valu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600" dirty="0"/>
          </a:p>
          <a:p>
            <a:pPr marL="20320" algn="l" rtl="0" eaLnBrk="0">
              <a:lnSpc>
                <a:spcPts val="755"/>
              </a:lnSpc>
              <a:spcBef>
                <a:spcPts val="165"/>
              </a:spcBef>
            </a:pP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600" spc="1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tons</a:t>
            </a:r>
            <a:endParaRPr lang="en-US" altLang="en-US" sz="600" dirty="0"/>
          </a:p>
          <a:p>
            <a:pPr algn="l" rtl="0" eaLnBrk="0">
              <a:lnSpc>
                <a:spcPct val="102000"/>
              </a:lnSpc>
            </a:pPr>
            <a:endParaRPr lang="en-US" altLang="en-US" sz="500" dirty="0"/>
          </a:p>
          <a:p>
            <a:pPr marL="149225" algn="l" rtl="0" eaLnBrk="0">
              <a:lnSpc>
                <a:spcPct val="85000"/>
              </a:lnSpc>
              <a:spcBef>
                <a:spcPts val="0"/>
              </a:spcBef>
            </a:pP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600" dirty="0"/>
          </a:p>
        </p:txBody>
      </p:sp>
      <p:sp>
        <p:nvSpPr>
          <p:cNvPr id="4265" name="textbox 4265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266" name="textbox 4266"/>
          <p:cNvSpPr/>
          <p:nvPr/>
        </p:nvSpPr>
        <p:spPr>
          <a:xfrm>
            <a:off x="5823883" y="2346648"/>
            <a:ext cx="299720" cy="5232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6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</a:t>
            </a: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600" dirty="0"/>
          </a:p>
          <a:p>
            <a:pPr marL="12700" algn="l" rtl="0" eaLnBrk="0">
              <a:lnSpc>
                <a:spcPct val="89000"/>
              </a:lnSpc>
              <a:spcBef>
                <a:spcPts val="505"/>
              </a:spcBef>
            </a:pPr>
            <a:r>
              <a:rPr sz="6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</a:t>
            </a: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600" dirty="0"/>
          </a:p>
          <a:p>
            <a:pPr marL="17780" algn="l" rtl="0" eaLnBrk="0">
              <a:lnSpc>
                <a:spcPts val="755"/>
              </a:lnSpc>
              <a:spcBef>
                <a:spcPts val="145"/>
              </a:spcBef>
            </a:pP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600" spc="8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km</a:t>
            </a:r>
            <a:r>
              <a:rPr sz="600" spc="7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</a:t>
            </a:r>
            <a:endParaRPr lang="en-US" altLang="en-US" sz="600" dirty="0"/>
          </a:p>
          <a:p>
            <a:pPr algn="l" rtl="0" eaLnBrk="0">
              <a:lnSpc>
                <a:spcPct val="101000"/>
              </a:lnSpc>
            </a:pPr>
            <a:endParaRPr lang="en-US" altLang="en-US" sz="500" dirty="0"/>
          </a:p>
          <a:p>
            <a:pPr marL="120650" algn="l" rtl="0" eaLnBrk="0">
              <a:lnSpc>
                <a:spcPct val="86000"/>
              </a:lnSpc>
              <a:spcBef>
                <a:spcPts val="0"/>
              </a:spcBef>
            </a:pPr>
            <a:r>
              <a:rPr sz="6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600" dirty="0"/>
          </a:p>
        </p:txBody>
      </p:sp>
      <p:sp>
        <p:nvSpPr>
          <p:cNvPr id="4268" name="textbox 4268"/>
          <p:cNvSpPr/>
          <p:nvPr/>
        </p:nvSpPr>
        <p:spPr>
          <a:xfrm>
            <a:off x="5205599" y="1998473"/>
            <a:ext cx="1419225" cy="1073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Evaluation</a:t>
            </a:r>
            <a:r>
              <a:rPr sz="600" spc="3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600" spc="3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performance</a:t>
            </a:r>
            <a:r>
              <a:rPr sz="600" spc="2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spreads</a:t>
            </a:r>
            <a:endParaRPr lang="en-US" altLang="en-US" sz="600" dirty="0"/>
          </a:p>
        </p:txBody>
      </p:sp>
      <p:grpSp>
        <p:nvGrpSpPr>
          <p:cNvPr id="746" name="group 74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4269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70" name="textbox 4270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033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K</a:t>
              </a:r>
              <a:endParaRPr lang="en-US" altLang="en-US" sz="1800" dirty="0"/>
            </a:p>
          </p:txBody>
        </p:sp>
      </p:grpSp>
      <p:sp>
        <p:nvSpPr>
          <p:cNvPr id="4271" name="textbox 4271"/>
          <p:cNvSpPr/>
          <p:nvPr/>
        </p:nvSpPr>
        <p:spPr>
          <a:xfrm>
            <a:off x="6204167" y="2492315"/>
            <a:ext cx="307975" cy="3822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indent="1905" algn="l" rtl="0" eaLnBrk="0">
              <a:lnSpc>
                <a:spcPct val="107000"/>
              </a:lnSpc>
            </a:pP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Sprea</a:t>
            </a:r>
            <a:r>
              <a:rPr sz="6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6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facto</a:t>
            </a:r>
            <a:r>
              <a:rPr sz="6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600" dirty="0"/>
          </a:p>
          <a:p>
            <a:pPr algn="l" rtl="0" eaLnBrk="0">
              <a:lnSpc>
                <a:spcPct val="106000"/>
              </a:lnSpc>
            </a:pPr>
            <a:endParaRPr lang="en-US" altLang="en-US" sz="500" dirty="0"/>
          </a:p>
          <a:p>
            <a:pPr marL="118110" algn="l" rtl="0" eaLnBrk="0">
              <a:lnSpc>
                <a:spcPct val="86000"/>
              </a:lnSpc>
              <a:spcBef>
                <a:spcPts val="5"/>
              </a:spcBef>
            </a:pPr>
            <a:r>
              <a:rPr sz="600" b="1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2.</a:t>
            </a:r>
            <a:r>
              <a:rPr sz="6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600" dirty="0"/>
          </a:p>
        </p:txBody>
      </p:sp>
      <p:sp>
        <p:nvSpPr>
          <p:cNvPr id="4272" name="textbox 4272"/>
          <p:cNvSpPr/>
          <p:nvPr/>
        </p:nvSpPr>
        <p:spPr>
          <a:xfrm>
            <a:off x="7129367" y="2492315"/>
            <a:ext cx="307975" cy="2222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indent="1905" algn="l" rtl="0" eaLnBrk="0">
              <a:lnSpc>
                <a:spcPct val="107000"/>
              </a:lnSpc>
            </a:pP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Sprea</a:t>
            </a:r>
            <a:r>
              <a:rPr sz="6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6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facto</a:t>
            </a:r>
            <a:r>
              <a:rPr sz="6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600" dirty="0"/>
          </a:p>
        </p:txBody>
      </p:sp>
      <p:sp>
        <p:nvSpPr>
          <p:cNvPr id="4276" name="textbox 4276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39</a:t>
            </a:r>
            <a:endParaRPr lang="en-US" altLang="en-US" sz="900" dirty="0"/>
          </a:p>
        </p:txBody>
      </p:sp>
      <p:sp>
        <p:nvSpPr>
          <p:cNvPr id="4277" name="path"/>
          <p:cNvSpPr/>
          <p:nvPr/>
        </p:nvSpPr>
        <p:spPr>
          <a:xfrm>
            <a:off x="6080881" y="3490492"/>
            <a:ext cx="453281" cy="56333"/>
          </a:xfrm>
          <a:custGeom>
            <a:avLst/>
            <a:gdLst/>
            <a:ahLst/>
            <a:cxnLst/>
            <a:rect l="0" t="0" r="0" b="0"/>
            <a:pathLst>
              <a:path w="713" h="88">
                <a:moveTo>
                  <a:pt x="704" y="0"/>
                </a:moveTo>
                <a:lnTo>
                  <a:pt x="704" y="79"/>
                </a:lnTo>
                <a:lnTo>
                  <a:pt x="0" y="79"/>
                </a:lnTo>
              </a:path>
            </a:pathLst>
          </a:custGeom>
          <a:noFill/>
          <a:ln w="1134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78" name="path"/>
          <p:cNvSpPr/>
          <p:nvPr/>
        </p:nvSpPr>
        <p:spPr>
          <a:xfrm>
            <a:off x="4447861" y="3450821"/>
            <a:ext cx="225812" cy="60053"/>
          </a:xfrm>
          <a:custGeom>
            <a:avLst/>
            <a:gdLst/>
            <a:ahLst/>
            <a:cxnLst/>
            <a:rect l="0" t="0" r="0" b="0"/>
            <a:pathLst>
              <a:path w="355" h="94">
                <a:moveTo>
                  <a:pt x="355" y="0"/>
                </a:moveTo>
                <a:lnTo>
                  <a:pt x="0" y="93"/>
                </a:lnTo>
              </a:path>
            </a:pathLst>
          </a:custGeom>
          <a:noFill/>
          <a:ln w="85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79" name="path"/>
          <p:cNvSpPr/>
          <p:nvPr/>
        </p:nvSpPr>
        <p:spPr>
          <a:xfrm>
            <a:off x="4625956" y="3285008"/>
            <a:ext cx="81682" cy="134727"/>
          </a:xfrm>
          <a:custGeom>
            <a:avLst/>
            <a:gdLst/>
            <a:ahLst/>
            <a:cxnLst/>
            <a:rect l="0" t="0" r="0" b="0"/>
            <a:pathLst>
              <a:path w="128" h="212">
                <a:moveTo>
                  <a:pt x="128" y="0"/>
                </a:moveTo>
                <a:lnTo>
                  <a:pt x="0" y="211"/>
                </a:lnTo>
              </a:path>
            </a:pathLst>
          </a:custGeom>
          <a:noFill/>
          <a:ln w="85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80" name="rect"/>
          <p:cNvSpPr/>
          <p:nvPr/>
        </p:nvSpPr>
        <p:spPr>
          <a:xfrm>
            <a:off x="4413451" y="3258696"/>
            <a:ext cx="36110" cy="3510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81" name="path"/>
          <p:cNvSpPr/>
          <p:nvPr/>
        </p:nvSpPr>
        <p:spPr>
          <a:xfrm>
            <a:off x="4438908" y="3289664"/>
            <a:ext cx="68579" cy="129838"/>
          </a:xfrm>
          <a:custGeom>
            <a:avLst/>
            <a:gdLst/>
            <a:ahLst/>
            <a:cxnLst/>
            <a:rect l="0" t="0" r="0" b="0"/>
            <a:pathLst>
              <a:path w="107" h="204">
                <a:moveTo>
                  <a:pt x="107" y="0"/>
                </a:moveTo>
                <a:lnTo>
                  <a:pt x="0" y="204"/>
                </a:lnTo>
              </a:path>
            </a:pathLst>
          </a:custGeom>
          <a:noFill/>
          <a:ln w="85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82" name="textbox 4282"/>
          <p:cNvSpPr/>
          <p:nvPr/>
        </p:nvSpPr>
        <p:spPr>
          <a:xfrm>
            <a:off x="4748158" y="2938398"/>
            <a:ext cx="217170" cy="742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49000"/>
              </a:lnSpc>
            </a:pPr>
            <a:endParaRPr lang="en-US" altLang="en-US" sz="100" dirty="0"/>
          </a:p>
          <a:p>
            <a:pPr marL="55245" algn="l" rtl="0" eaLnBrk="0">
              <a:lnSpc>
                <a:spcPts val="245"/>
              </a:lnSpc>
              <a:spcBef>
                <a:spcPts val="0"/>
              </a:spcBef>
              <a:tabLst>
                <a:tab pos="84455" algn="l"/>
              </a:tabLst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&lt;2000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grpSp>
        <p:nvGrpSpPr>
          <p:cNvPr id="748" name="group 748"/>
          <p:cNvGrpSpPr/>
          <p:nvPr/>
        </p:nvGrpSpPr>
        <p:grpSpPr>
          <a:xfrm rot="21600000">
            <a:off x="4760858" y="2951098"/>
            <a:ext cx="42527" cy="41291"/>
            <a:chOff x="0" y="0"/>
            <a:chExt cx="42527" cy="41291"/>
          </a:xfrm>
        </p:grpSpPr>
        <p:sp>
          <p:nvSpPr>
            <p:cNvPr id="4283" name="path"/>
            <p:cNvSpPr/>
            <p:nvPr/>
          </p:nvSpPr>
          <p:spPr>
            <a:xfrm>
              <a:off x="1301" y="1263"/>
              <a:ext cx="39924" cy="38763"/>
            </a:xfrm>
            <a:custGeom>
              <a:avLst/>
              <a:gdLst/>
              <a:ahLst/>
              <a:cxnLst/>
              <a:rect l="0" t="0" r="0" b="0"/>
              <a:pathLst>
                <a:path w="62" h="61">
                  <a:moveTo>
                    <a:pt x="0" y="30"/>
                  </a:moveTo>
                  <a:cubicBezTo>
                    <a:pt x="0" y="13"/>
                    <a:pt x="14" y="0"/>
                    <a:pt x="31" y="0"/>
                  </a:cubicBezTo>
                  <a:cubicBezTo>
                    <a:pt x="48" y="0"/>
                    <a:pt x="62" y="13"/>
                    <a:pt x="62" y="30"/>
                  </a:cubicBezTo>
                  <a:cubicBezTo>
                    <a:pt x="62" y="47"/>
                    <a:pt x="48" y="61"/>
                    <a:pt x="31" y="61"/>
                  </a:cubicBezTo>
                  <a:cubicBezTo>
                    <a:pt x="14" y="61"/>
                    <a:pt x="0" y="47"/>
                    <a:pt x="0" y="30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84" name="path"/>
            <p:cNvSpPr/>
            <p:nvPr/>
          </p:nvSpPr>
          <p:spPr>
            <a:xfrm>
              <a:off x="0" y="0"/>
              <a:ext cx="42527" cy="41291"/>
            </a:xfrm>
            <a:custGeom>
              <a:avLst/>
              <a:gdLst/>
              <a:ahLst/>
              <a:cxnLst/>
              <a:rect l="0" t="0" r="0" b="0"/>
              <a:pathLst>
                <a:path w="66" h="65">
                  <a:moveTo>
                    <a:pt x="2" y="32"/>
                  </a:moveTo>
                  <a:cubicBezTo>
                    <a:pt x="2" y="15"/>
                    <a:pt x="16" y="1"/>
                    <a:pt x="33" y="1"/>
                  </a:cubicBezTo>
                  <a:cubicBezTo>
                    <a:pt x="50" y="1"/>
                    <a:pt x="64" y="15"/>
                    <a:pt x="64" y="32"/>
                  </a:cubicBezTo>
                  <a:cubicBezTo>
                    <a:pt x="64" y="49"/>
                    <a:pt x="50" y="63"/>
                    <a:pt x="33" y="63"/>
                  </a:cubicBezTo>
                  <a:cubicBezTo>
                    <a:pt x="16" y="63"/>
                    <a:pt x="2" y="49"/>
                    <a:pt x="2" y="32"/>
                  </a:cubicBezTo>
                </a:path>
              </a:pathLst>
            </a:custGeom>
            <a:noFill/>
            <a:ln w="25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285" name="textbox 4285"/>
          <p:cNvSpPr/>
          <p:nvPr/>
        </p:nvSpPr>
        <p:spPr>
          <a:xfrm>
            <a:off x="4386554" y="2948165"/>
            <a:ext cx="104775" cy="1250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45"/>
              </a:lnSpc>
            </a:pP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marL="12700" algn="l" rtl="0" eaLnBrk="0">
              <a:lnSpc>
                <a:spcPts val="470"/>
              </a:lnSpc>
              <a:spcBef>
                <a:spcPts val="10"/>
              </a:spcBef>
            </a:pP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4286" name="textbox 4286"/>
          <p:cNvSpPr/>
          <p:nvPr/>
        </p:nvSpPr>
        <p:spPr>
          <a:xfrm>
            <a:off x="7234569" y="2769065"/>
            <a:ext cx="140335" cy="1041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600" b="1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2.</a:t>
            </a:r>
            <a:r>
              <a:rPr sz="6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600" dirty="0"/>
          </a:p>
        </p:txBody>
      </p:sp>
      <p:sp>
        <p:nvSpPr>
          <p:cNvPr id="4287" name="textbox 4287"/>
          <p:cNvSpPr/>
          <p:nvPr/>
        </p:nvSpPr>
        <p:spPr>
          <a:xfrm>
            <a:off x="6310677" y="3132795"/>
            <a:ext cx="139064" cy="1041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6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3.</a:t>
            </a:r>
            <a:r>
              <a:rPr sz="6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600" dirty="0"/>
          </a:p>
        </p:txBody>
      </p:sp>
      <p:sp>
        <p:nvSpPr>
          <p:cNvPr id="4288" name="textbox 4288"/>
          <p:cNvSpPr/>
          <p:nvPr/>
        </p:nvSpPr>
        <p:spPr>
          <a:xfrm>
            <a:off x="7235659" y="3135557"/>
            <a:ext cx="139064" cy="1041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6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3.</a:t>
            </a:r>
            <a:r>
              <a:rPr sz="6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600" dirty="0"/>
          </a:p>
        </p:txBody>
      </p:sp>
      <p:sp>
        <p:nvSpPr>
          <p:cNvPr id="4289" name="textbox 4289"/>
          <p:cNvSpPr/>
          <p:nvPr/>
        </p:nvSpPr>
        <p:spPr>
          <a:xfrm>
            <a:off x="7236162" y="3868322"/>
            <a:ext cx="138429" cy="1028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6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5.</a:t>
            </a:r>
            <a:r>
              <a:rPr sz="6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600" dirty="0"/>
          </a:p>
        </p:txBody>
      </p:sp>
      <p:sp>
        <p:nvSpPr>
          <p:cNvPr id="4290" name="path"/>
          <p:cNvSpPr/>
          <p:nvPr/>
        </p:nvSpPr>
        <p:spPr>
          <a:xfrm>
            <a:off x="6861929" y="3540647"/>
            <a:ext cx="595541" cy="11339"/>
          </a:xfrm>
          <a:custGeom>
            <a:avLst/>
            <a:gdLst/>
            <a:ahLst/>
            <a:cxnLst/>
            <a:rect l="0" t="0" r="0" b="0"/>
            <a:pathLst>
              <a:path w="937" h="17">
                <a:moveTo>
                  <a:pt x="937" y="8"/>
                </a:moveTo>
                <a:lnTo>
                  <a:pt x="0" y="8"/>
                </a:lnTo>
              </a:path>
            </a:pathLst>
          </a:custGeom>
          <a:noFill/>
          <a:ln w="1134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91" name="textbox 4291"/>
          <p:cNvSpPr/>
          <p:nvPr/>
        </p:nvSpPr>
        <p:spPr>
          <a:xfrm>
            <a:off x="7239098" y="4233231"/>
            <a:ext cx="135254" cy="1041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6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6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6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600" dirty="0"/>
          </a:p>
        </p:txBody>
      </p:sp>
      <p:sp>
        <p:nvSpPr>
          <p:cNvPr id="4292" name="path"/>
          <p:cNvSpPr/>
          <p:nvPr/>
        </p:nvSpPr>
        <p:spPr>
          <a:xfrm>
            <a:off x="3862234" y="2753001"/>
            <a:ext cx="1125413" cy="5233"/>
          </a:xfrm>
          <a:custGeom>
            <a:avLst/>
            <a:gdLst/>
            <a:ahLst/>
            <a:cxnLst/>
            <a:rect l="0" t="0" r="0" b="0"/>
            <a:pathLst>
              <a:path w="1772" h="8">
                <a:moveTo>
                  <a:pt x="0" y="4"/>
                </a:moveTo>
                <a:lnTo>
                  <a:pt x="1772" y="4"/>
                </a:lnTo>
              </a:path>
            </a:pathLst>
          </a:custGeom>
          <a:noFill/>
          <a:ln w="5237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93" name="textbox 4293"/>
          <p:cNvSpPr/>
          <p:nvPr/>
        </p:nvSpPr>
        <p:spPr>
          <a:xfrm>
            <a:off x="5925150" y="4230091"/>
            <a:ext cx="116204" cy="1041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6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6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600" dirty="0"/>
          </a:p>
        </p:txBody>
      </p:sp>
      <p:sp>
        <p:nvSpPr>
          <p:cNvPr id="4294" name="textbox 4294"/>
          <p:cNvSpPr/>
          <p:nvPr/>
        </p:nvSpPr>
        <p:spPr>
          <a:xfrm>
            <a:off x="5925150" y="3863919"/>
            <a:ext cx="116204" cy="1041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6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6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600" dirty="0"/>
          </a:p>
        </p:txBody>
      </p:sp>
      <p:sp>
        <p:nvSpPr>
          <p:cNvPr id="4295" name="textbox 4295"/>
          <p:cNvSpPr/>
          <p:nvPr/>
        </p:nvSpPr>
        <p:spPr>
          <a:xfrm>
            <a:off x="3864276" y="2989122"/>
            <a:ext cx="154939" cy="666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0000"/>
              </a:lnSpc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</a:t>
            </a:r>
            <a:r>
              <a:rPr sz="3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300" dirty="0"/>
          </a:p>
        </p:txBody>
      </p:sp>
      <p:sp>
        <p:nvSpPr>
          <p:cNvPr id="4296" name="textbox 4296"/>
          <p:cNvSpPr/>
          <p:nvPr/>
        </p:nvSpPr>
        <p:spPr>
          <a:xfrm>
            <a:off x="5931860" y="3132431"/>
            <a:ext cx="109220" cy="1041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6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600" dirty="0"/>
          </a:p>
        </p:txBody>
      </p:sp>
      <p:sp>
        <p:nvSpPr>
          <p:cNvPr id="4297" name="textbox 4297"/>
          <p:cNvSpPr/>
          <p:nvPr/>
        </p:nvSpPr>
        <p:spPr>
          <a:xfrm>
            <a:off x="6725648" y="3863919"/>
            <a:ext cx="109220" cy="1041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6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600" dirty="0"/>
          </a:p>
        </p:txBody>
      </p:sp>
      <p:sp>
        <p:nvSpPr>
          <p:cNvPr id="4298" name="textbox 4298"/>
          <p:cNvSpPr/>
          <p:nvPr/>
        </p:nvSpPr>
        <p:spPr>
          <a:xfrm>
            <a:off x="6725648" y="3132431"/>
            <a:ext cx="109220" cy="1041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6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600" dirty="0"/>
          </a:p>
        </p:txBody>
      </p:sp>
      <p:sp>
        <p:nvSpPr>
          <p:cNvPr id="4299" name="path"/>
          <p:cNvSpPr/>
          <p:nvPr/>
        </p:nvSpPr>
        <p:spPr>
          <a:xfrm>
            <a:off x="4275299" y="3258500"/>
            <a:ext cx="39230" cy="81529"/>
          </a:xfrm>
          <a:custGeom>
            <a:avLst/>
            <a:gdLst/>
            <a:ahLst/>
            <a:cxnLst/>
            <a:rect l="0" t="0" r="0" b="0"/>
            <a:pathLst>
              <a:path w="61" h="128">
                <a:moveTo>
                  <a:pt x="0" y="0"/>
                </a:moveTo>
                <a:lnTo>
                  <a:pt x="61" y="128"/>
                </a:lnTo>
              </a:path>
            </a:pathLst>
          </a:custGeom>
          <a:noFill/>
          <a:ln w="85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300" name="picture 430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4244882" y="3209800"/>
            <a:ext cx="69433" cy="67414"/>
          </a:xfrm>
          <a:prstGeom prst="rect">
            <a:avLst/>
          </a:prstGeom>
        </p:spPr>
      </p:pic>
      <p:pic>
        <p:nvPicPr>
          <p:cNvPr id="4301" name="picture 4301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4694028" y="3232132"/>
            <a:ext cx="69433" cy="67414"/>
          </a:xfrm>
          <a:prstGeom prst="rect">
            <a:avLst/>
          </a:prstGeom>
        </p:spPr>
      </p:pic>
      <p:pic>
        <p:nvPicPr>
          <p:cNvPr id="4302" name="picture 43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4488766" y="3233396"/>
            <a:ext cx="69433" cy="67414"/>
          </a:xfrm>
          <a:prstGeom prst="rect">
            <a:avLst/>
          </a:prstGeom>
        </p:spPr>
      </p:pic>
      <p:grpSp>
        <p:nvGrpSpPr>
          <p:cNvPr id="750" name="group 750"/>
          <p:cNvGrpSpPr/>
          <p:nvPr/>
        </p:nvGrpSpPr>
        <p:grpSpPr>
          <a:xfrm rot="21600000">
            <a:off x="4326900" y="2951098"/>
            <a:ext cx="42527" cy="107862"/>
            <a:chOff x="0" y="0"/>
            <a:chExt cx="42527" cy="107862"/>
          </a:xfrm>
        </p:grpSpPr>
        <p:sp>
          <p:nvSpPr>
            <p:cNvPr id="4303" name="path"/>
            <p:cNvSpPr/>
            <p:nvPr/>
          </p:nvSpPr>
          <p:spPr>
            <a:xfrm>
              <a:off x="1301" y="1263"/>
              <a:ext cx="39923" cy="38763"/>
            </a:xfrm>
            <a:custGeom>
              <a:avLst/>
              <a:gdLst/>
              <a:ahLst/>
              <a:cxnLst/>
              <a:rect l="0" t="0" r="0" b="0"/>
              <a:pathLst>
                <a:path w="62" h="61">
                  <a:moveTo>
                    <a:pt x="0" y="30"/>
                  </a:moveTo>
                  <a:cubicBezTo>
                    <a:pt x="0" y="13"/>
                    <a:pt x="14" y="0"/>
                    <a:pt x="31" y="0"/>
                  </a:cubicBezTo>
                  <a:cubicBezTo>
                    <a:pt x="48" y="0"/>
                    <a:pt x="62" y="13"/>
                    <a:pt x="62" y="30"/>
                  </a:cubicBezTo>
                  <a:cubicBezTo>
                    <a:pt x="62" y="47"/>
                    <a:pt x="48" y="61"/>
                    <a:pt x="31" y="61"/>
                  </a:cubicBezTo>
                  <a:cubicBezTo>
                    <a:pt x="14" y="61"/>
                    <a:pt x="0" y="47"/>
                    <a:pt x="0" y="30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04" name="path"/>
            <p:cNvSpPr/>
            <p:nvPr/>
          </p:nvSpPr>
          <p:spPr>
            <a:xfrm>
              <a:off x="0" y="0"/>
              <a:ext cx="42527" cy="41291"/>
            </a:xfrm>
            <a:custGeom>
              <a:avLst/>
              <a:gdLst/>
              <a:ahLst/>
              <a:cxnLst/>
              <a:rect l="0" t="0" r="0" b="0"/>
              <a:pathLst>
                <a:path w="66" h="65">
                  <a:moveTo>
                    <a:pt x="2" y="32"/>
                  </a:moveTo>
                  <a:cubicBezTo>
                    <a:pt x="2" y="15"/>
                    <a:pt x="16" y="1"/>
                    <a:pt x="33" y="1"/>
                  </a:cubicBezTo>
                  <a:cubicBezTo>
                    <a:pt x="50" y="1"/>
                    <a:pt x="64" y="15"/>
                    <a:pt x="64" y="32"/>
                  </a:cubicBezTo>
                  <a:cubicBezTo>
                    <a:pt x="64" y="49"/>
                    <a:pt x="50" y="63"/>
                    <a:pt x="33" y="63"/>
                  </a:cubicBezTo>
                  <a:cubicBezTo>
                    <a:pt x="16" y="63"/>
                    <a:pt x="2" y="49"/>
                    <a:pt x="2" y="32"/>
                  </a:cubicBezTo>
                </a:path>
              </a:pathLst>
            </a:custGeom>
            <a:noFill/>
            <a:ln w="25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05" name="path"/>
            <p:cNvSpPr/>
            <p:nvPr/>
          </p:nvSpPr>
          <p:spPr>
            <a:xfrm>
              <a:off x="1301" y="67835"/>
              <a:ext cx="39923" cy="38763"/>
            </a:xfrm>
            <a:custGeom>
              <a:avLst/>
              <a:gdLst/>
              <a:ahLst/>
              <a:cxnLst/>
              <a:rect l="0" t="0" r="0" b="0"/>
              <a:pathLst>
                <a:path w="62" h="61">
                  <a:moveTo>
                    <a:pt x="0" y="30"/>
                  </a:moveTo>
                  <a:cubicBezTo>
                    <a:pt x="0" y="13"/>
                    <a:pt x="14" y="0"/>
                    <a:pt x="31" y="0"/>
                  </a:cubicBezTo>
                  <a:cubicBezTo>
                    <a:pt x="48" y="0"/>
                    <a:pt x="62" y="13"/>
                    <a:pt x="62" y="30"/>
                  </a:cubicBezTo>
                  <a:cubicBezTo>
                    <a:pt x="62" y="47"/>
                    <a:pt x="48" y="61"/>
                    <a:pt x="31" y="61"/>
                  </a:cubicBezTo>
                  <a:cubicBezTo>
                    <a:pt x="14" y="61"/>
                    <a:pt x="0" y="47"/>
                    <a:pt x="0" y="30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06" name="path"/>
            <p:cNvSpPr/>
            <p:nvPr/>
          </p:nvSpPr>
          <p:spPr>
            <a:xfrm>
              <a:off x="0" y="66571"/>
              <a:ext cx="42527" cy="41291"/>
            </a:xfrm>
            <a:custGeom>
              <a:avLst/>
              <a:gdLst/>
              <a:ahLst/>
              <a:cxnLst/>
              <a:rect l="0" t="0" r="0" b="0"/>
              <a:pathLst>
                <a:path w="66" h="65">
                  <a:moveTo>
                    <a:pt x="2" y="32"/>
                  </a:moveTo>
                  <a:cubicBezTo>
                    <a:pt x="2" y="15"/>
                    <a:pt x="16" y="1"/>
                    <a:pt x="33" y="1"/>
                  </a:cubicBezTo>
                  <a:cubicBezTo>
                    <a:pt x="50" y="1"/>
                    <a:pt x="64" y="15"/>
                    <a:pt x="64" y="32"/>
                  </a:cubicBezTo>
                  <a:cubicBezTo>
                    <a:pt x="64" y="49"/>
                    <a:pt x="50" y="63"/>
                    <a:pt x="33" y="63"/>
                  </a:cubicBezTo>
                  <a:cubicBezTo>
                    <a:pt x="16" y="63"/>
                    <a:pt x="2" y="49"/>
                    <a:pt x="2" y="32"/>
                  </a:cubicBezTo>
                </a:path>
              </a:pathLst>
            </a:custGeom>
            <a:noFill/>
            <a:ln w="25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52" name="group 752"/>
          <p:cNvGrpSpPr/>
          <p:nvPr/>
        </p:nvGrpSpPr>
        <p:grpSpPr>
          <a:xfrm rot="21600000">
            <a:off x="4534332" y="2951098"/>
            <a:ext cx="42093" cy="107862"/>
            <a:chOff x="0" y="0"/>
            <a:chExt cx="42093" cy="107862"/>
          </a:xfrm>
        </p:grpSpPr>
        <p:sp>
          <p:nvSpPr>
            <p:cNvPr id="4307" name="path"/>
            <p:cNvSpPr/>
            <p:nvPr/>
          </p:nvSpPr>
          <p:spPr>
            <a:xfrm>
              <a:off x="1301" y="67835"/>
              <a:ext cx="39490" cy="38763"/>
            </a:xfrm>
            <a:custGeom>
              <a:avLst/>
              <a:gdLst/>
              <a:ahLst/>
              <a:cxnLst/>
              <a:rect l="0" t="0" r="0" b="0"/>
              <a:pathLst>
                <a:path w="62" h="61">
                  <a:moveTo>
                    <a:pt x="0" y="30"/>
                  </a:moveTo>
                  <a:cubicBezTo>
                    <a:pt x="0" y="13"/>
                    <a:pt x="13" y="0"/>
                    <a:pt x="31" y="0"/>
                  </a:cubicBezTo>
                  <a:cubicBezTo>
                    <a:pt x="48" y="0"/>
                    <a:pt x="62" y="13"/>
                    <a:pt x="62" y="30"/>
                  </a:cubicBezTo>
                  <a:cubicBezTo>
                    <a:pt x="62" y="47"/>
                    <a:pt x="48" y="61"/>
                    <a:pt x="31" y="61"/>
                  </a:cubicBezTo>
                  <a:cubicBezTo>
                    <a:pt x="13" y="61"/>
                    <a:pt x="0" y="47"/>
                    <a:pt x="0" y="30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08" name="path"/>
            <p:cNvSpPr/>
            <p:nvPr/>
          </p:nvSpPr>
          <p:spPr>
            <a:xfrm>
              <a:off x="0" y="66571"/>
              <a:ext cx="42093" cy="41291"/>
            </a:xfrm>
            <a:custGeom>
              <a:avLst/>
              <a:gdLst/>
              <a:ahLst/>
              <a:cxnLst/>
              <a:rect l="0" t="0" r="0" b="0"/>
              <a:pathLst>
                <a:path w="66" h="65">
                  <a:moveTo>
                    <a:pt x="2" y="32"/>
                  </a:moveTo>
                  <a:cubicBezTo>
                    <a:pt x="2" y="15"/>
                    <a:pt x="15" y="1"/>
                    <a:pt x="33" y="1"/>
                  </a:cubicBezTo>
                  <a:cubicBezTo>
                    <a:pt x="50" y="1"/>
                    <a:pt x="64" y="15"/>
                    <a:pt x="64" y="32"/>
                  </a:cubicBezTo>
                  <a:cubicBezTo>
                    <a:pt x="64" y="49"/>
                    <a:pt x="50" y="63"/>
                    <a:pt x="33" y="63"/>
                  </a:cubicBezTo>
                  <a:cubicBezTo>
                    <a:pt x="15" y="63"/>
                    <a:pt x="2" y="49"/>
                    <a:pt x="2" y="32"/>
                  </a:cubicBezTo>
                </a:path>
              </a:pathLst>
            </a:custGeom>
            <a:noFill/>
            <a:ln w="25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09" name="path"/>
            <p:cNvSpPr/>
            <p:nvPr/>
          </p:nvSpPr>
          <p:spPr>
            <a:xfrm>
              <a:off x="1301" y="1263"/>
              <a:ext cx="39490" cy="38763"/>
            </a:xfrm>
            <a:custGeom>
              <a:avLst/>
              <a:gdLst/>
              <a:ahLst/>
              <a:cxnLst/>
              <a:rect l="0" t="0" r="0" b="0"/>
              <a:pathLst>
                <a:path w="62" h="61">
                  <a:moveTo>
                    <a:pt x="0" y="30"/>
                  </a:moveTo>
                  <a:cubicBezTo>
                    <a:pt x="0" y="13"/>
                    <a:pt x="13" y="0"/>
                    <a:pt x="31" y="0"/>
                  </a:cubicBezTo>
                  <a:cubicBezTo>
                    <a:pt x="48" y="0"/>
                    <a:pt x="62" y="13"/>
                    <a:pt x="62" y="30"/>
                  </a:cubicBezTo>
                  <a:cubicBezTo>
                    <a:pt x="62" y="47"/>
                    <a:pt x="48" y="61"/>
                    <a:pt x="31" y="61"/>
                  </a:cubicBezTo>
                  <a:cubicBezTo>
                    <a:pt x="13" y="61"/>
                    <a:pt x="0" y="47"/>
                    <a:pt x="0" y="30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10" name="path"/>
            <p:cNvSpPr/>
            <p:nvPr/>
          </p:nvSpPr>
          <p:spPr>
            <a:xfrm>
              <a:off x="0" y="0"/>
              <a:ext cx="42093" cy="41291"/>
            </a:xfrm>
            <a:custGeom>
              <a:avLst/>
              <a:gdLst/>
              <a:ahLst/>
              <a:cxnLst/>
              <a:rect l="0" t="0" r="0" b="0"/>
              <a:pathLst>
                <a:path w="66" h="65">
                  <a:moveTo>
                    <a:pt x="2" y="32"/>
                  </a:moveTo>
                  <a:cubicBezTo>
                    <a:pt x="2" y="15"/>
                    <a:pt x="15" y="1"/>
                    <a:pt x="33" y="1"/>
                  </a:cubicBezTo>
                  <a:cubicBezTo>
                    <a:pt x="50" y="1"/>
                    <a:pt x="64" y="15"/>
                    <a:pt x="64" y="32"/>
                  </a:cubicBezTo>
                  <a:cubicBezTo>
                    <a:pt x="64" y="49"/>
                    <a:pt x="50" y="63"/>
                    <a:pt x="33" y="63"/>
                  </a:cubicBezTo>
                  <a:cubicBezTo>
                    <a:pt x="15" y="63"/>
                    <a:pt x="2" y="49"/>
                    <a:pt x="2" y="32"/>
                  </a:cubicBezTo>
                </a:path>
              </a:pathLst>
            </a:custGeom>
            <a:noFill/>
            <a:ln w="25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11" name="rect"/>
          <p:cNvSpPr/>
          <p:nvPr/>
        </p:nvSpPr>
        <p:spPr>
          <a:xfrm>
            <a:off x="6650067" y="2450328"/>
            <a:ext cx="813299" cy="523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12" name="path"/>
          <p:cNvSpPr/>
          <p:nvPr/>
        </p:nvSpPr>
        <p:spPr>
          <a:xfrm>
            <a:off x="5212031" y="2450328"/>
            <a:ext cx="562415" cy="5233"/>
          </a:xfrm>
          <a:custGeom>
            <a:avLst/>
            <a:gdLst/>
            <a:ahLst/>
            <a:cxnLst/>
            <a:rect l="0" t="0" r="0" b="0"/>
            <a:pathLst>
              <a:path w="885" h="8">
                <a:moveTo>
                  <a:pt x="0" y="4"/>
                </a:moveTo>
                <a:lnTo>
                  <a:pt x="885" y="4"/>
                </a:lnTo>
              </a:path>
            </a:pathLst>
          </a:custGeom>
          <a:noFill/>
          <a:ln w="5237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13" name="rect"/>
          <p:cNvSpPr/>
          <p:nvPr/>
        </p:nvSpPr>
        <p:spPr>
          <a:xfrm>
            <a:off x="5833200" y="2450328"/>
            <a:ext cx="562415" cy="523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14" name="textbox 4314"/>
          <p:cNvSpPr/>
          <p:nvPr/>
        </p:nvSpPr>
        <p:spPr>
          <a:xfrm>
            <a:off x="6766841" y="3498415"/>
            <a:ext cx="68580" cy="1041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600" dirty="0"/>
          </a:p>
        </p:txBody>
      </p:sp>
      <p:sp>
        <p:nvSpPr>
          <p:cNvPr id="4315" name="textbox 4315"/>
          <p:cNvSpPr/>
          <p:nvPr/>
        </p:nvSpPr>
        <p:spPr>
          <a:xfrm>
            <a:off x="6766841" y="4230091"/>
            <a:ext cx="68580" cy="1041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600" dirty="0"/>
          </a:p>
        </p:txBody>
      </p:sp>
      <p:sp>
        <p:nvSpPr>
          <p:cNvPr id="4316" name="textbox 4316"/>
          <p:cNvSpPr/>
          <p:nvPr/>
        </p:nvSpPr>
        <p:spPr>
          <a:xfrm>
            <a:off x="5972544" y="3499503"/>
            <a:ext cx="68580" cy="1028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600" dirty="0"/>
          </a:p>
        </p:txBody>
      </p:sp>
      <p:sp>
        <p:nvSpPr>
          <p:cNvPr id="4317" name="rect"/>
          <p:cNvSpPr/>
          <p:nvPr/>
        </p:nvSpPr>
        <p:spPr>
          <a:xfrm>
            <a:off x="4599712" y="3137471"/>
            <a:ext cx="36110" cy="3510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18" name="textbox 4318"/>
          <p:cNvSpPr/>
          <p:nvPr/>
        </p:nvSpPr>
        <p:spPr>
          <a:xfrm>
            <a:off x="4253617" y="3213315"/>
            <a:ext cx="53339" cy="704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3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300" dirty="0"/>
          </a:p>
        </p:txBody>
      </p:sp>
      <p:sp>
        <p:nvSpPr>
          <p:cNvPr id="4319" name="textbox 4319"/>
          <p:cNvSpPr/>
          <p:nvPr/>
        </p:nvSpPr>
        <p:spPr>
          <a:xfrm>
            <a:off x="4498166" y="3236971"/>
            <a:ext cx="52705" cy="704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3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300" dirty="0"/>
          </a:p>
        </p:txBody>
      </p:sp>
      <p:sp>
        <p:nvSpPr>
          <p:cNvPr id="4320" name="textbox 4320"/>
          <p:cNvSpPr/>
          <p:nvPr/>
        </p:nvSpPr>
        <p:spPr>
          <a:xfrm>
            <a:off x="4704469" y="3236464"/>
            <a:ext cx="52069" cy="698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3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300" dirty="0"/>
          </a:p>
        </p:txBody>
      </p:sp>
      <p:sp>
        <p:nvSpPr>
          <p:cNvPr id="4321" name="path"/>
          <p:cNvSpPr/>
          <p:nvPr/>
        </p:nvSpPr>
        <p:spPr>
          <a:xfrm>
            <a:off x="6522514" y="3434668"/>
            <a:ext cx="11357" cy="58150"/>
          </a:xfrm>
          <a:custGeom>
            <a:avLst/>
            <a:gdLst/>
            <a:ahLst/>
            <a:cxnLst/>
            <a:rect l="0" t="0" r="0" b="0"/>
            <a:pathLst>
              <a:path w="17" h="91">
                <a:moveTo>
                  <a:pt x="8" y="0"/>
                </a:moveTo>
                <a:lnTo>
                  <a:pt x="8" y="91"/>
                </a:lnTo>
              </a:path>
            </a:pathLst>
          </a:custGeom>
          <a:noFill/>
          <a:ln w="1134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2" name="path"/>
          <p:cNvSpPr/>
          <p:nvPr/>
        </p:nvSpPr>
        <p:spPr>
          <a:xfrm>
            <a:off x="2566797" y="937641"/>
            <a:ext cx="5164073" cy="4728209"/>
          </a:xfrm>
          <a:custGeom>
            <a:avLst/>
            <a:gdLst/>
            <a:ahLst/>
            <a:cxnLst/>
            <a:rect l="0" t="0" r="0" b="0"/>
            <a:pathLst>
              <a:path w="8132" h="7445">
                <a:moveTo>
                  <a:pt x="15" y="7430"/>
                </a:moveTo>
                <a:lnTo>
                  <a:pt x="8117" y="7430"/>
                </a:lnTo>
                <a:lnTo>
                  <a:pt x="8117" y="15"/>
                </a:lnTo>
                <a:lnTo>
                  <a:pt x="15" y="15"/>
                </a:lnTo>
                <a:lnTo>
                  <a:pt x="15" y="7430"/>
                </a:lnTo>
                <a:close/>
              </a:path>
            </a:pathLst>
          </a:custGeom>
          <a:noFill/>
          <a:ln w="1905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54" name="group 754"/>
          <p:cNvGrpSpPr/>
          <p:nvPr/>
        </p:nvGrpSpPr>
        <p:grpSpPr>
          <a:xfrm rot="21600000">
            <a:off x="2656332" y="2267521"/>
            <a:ext cx="4047235" cy="2803080"/>
            <a:chOff x="0" y="0"/>
            <a:chExt cx="4047235" cy="2803080"/>
          </a:xfrm>
        </p:grpSpPr>
        <p:sp>
          <p:nvSpPr>
            <p:cNvPr id="4323" name="path"/>
            <p:cNvSpPr/>
            <p:nvPr/>
          </p:nvSpPr>
          <p:spPr>
            <a:xfrm>
              <a:off x="0" y="0"/>
              <a:ext cx="4047235" cy="9525"/>
            </a:xfrm>
            <a:custGeom>
              <a:avLst/>
              <a:gdLst/>
              <a:ahLst/>
              <a:cxnLst/>
              <a:rect l="0" t="0" r="0" b="0"/>
              <a:pathLst>
                <a:path w="6373" h="15">
                  <a:moveTo>
                    <a:pt x="0" y="7"/>
                  </a:moveTo>
                  <a:lnTo>
                    <a:pt x="6373" y="7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24" name="path"/>
            <p:cNvSpPr/>
            <p:nvPr/>
          </p:nvSpPr>
          <p:spPr>
            <a:xfrm>
              <a:off x="0" y="591248"/>
              <a:ext cx="3996309" cy="2211832"/>
            </a:xfrm>
            <a:custGeom>
              <a:avLst/>
              <a:gdLst/>
              <a:ahLst/>
              <a:cxnLst/>
              <a:rect l="0" t="0" r="0" b="0"/>
              <a:pathLst>
                <a:path w="6293" h="3483">
                  <a:moveTo>
                    <a:pt x="0" y="3473"/>
                  </a:moveTo>
                  <a:lnTo>
                    <a:pt x="6293" y="3473"/>
                  </a:lnTo>
                  <a:moveTo>
                    <a:pt x="0" y="1164"/>
                  </a:moveTo>
                  <a:lnTo>
                    <a:pt x="6293" y="1164"/>
                  </a:lnTo>
                  <a:moveTo>
                    <a:pt x="0" y="10"/>
                  </a:moveTo>
                  <a:lnTo>
                    <a:pt x="6293" y="10"/>
                  </a:lnTo>
                  <a:moveTo>
                    <a:pt x="0" y="2318"/>
                  </a:moveTo>
                  <a:lnTo>
                    <a:pt x="6293" y="2318"/>
                  </a:lnTo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25" name="rect"/>
          <p:cNvSpPr/>
          <p:nvPr/>
        </p:nvSpPr>
        <p:spPr>
          <a:xfrm>
            <a:off x="6861809" y="1582674"/>
            <a:ext cx="1763268" cy="3744467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26" name="path"/>
          <p:cNvSpPr/>
          <p:nvPr/>
        </p:nvSpPr>
        <p:spPr>
          <a:xfrm>
            <a:off x="6852284" y="1573149"/>
            <a:ext cx="1782318" cy="3763517"/>
          </a:xfrm>
          <a:custGeom>
            <a:avLst/>
            <a:gdLst/>
            <a:ahLst/>
            <a:cxnLst/>
            <a:rect l="0" t="0" r="0" b="0"/>
            <a:pathLst>
              <a:path w="2806" h="5926">
                <a:moveTo>
                  <a:pt x="15" y="5911"/>
                </a:moveTo>
                <a:lnTo>
                  <a:pt x="2791" y="5911"/>
                </a:lnTo>
                <a:lnTo>
                  <a:pt x="2791" y="15"/>
                </a:lnTo>
                <a:lnTo>
                  <a:pt x="15" y="15"/>
                </a:lnTo>
                <a:lnTo>
                  <a:pt x="15" y="5911"/>
                </a:lnTo>
                <a:close/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327" name="table 4327"/>
          <p:cNvGraphicFramePr>
            <a:graphicFrameLocks noGrp="1"/>
          </p:cNvGraphicFramePr>
          <p:nvPr/>
        </p:nvGraphicFramePr>
        <p:xfrm>
          <a:off x="222884" y="1781937"/>
          <a:ext cx="2149475" cy="2894329"/>
        </p:xfrm>
        <a:graphic>
          <a:graphicData uri="http://schemas.openxmlformats.org/drawingml/2006/table">
            <a:tbl>
              <a:tblPr/>
              <a:tblGrid>
                <a:gridCol w="2149475"/>
              </a:tblGrid>
              <a:tr h="287527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0" dirty="0"/>
                    </a:p>
                    <a:p>
                      <a:pPr marL="116205" algn="l" rtl="0" eaLnBrk="0">
                        <a:lnSpc>
                          <a:spcPts val="1395"/>
                        </a:lnSpc>
                        <a:spcBef>
                          <a:spcPts val="5"/>
                        </a:spcBef>
                      </a:pPr>
                      <a:r>
                        <a:rPr sz="1100" spc="50" dirty="0">
                          <a:ln w="418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摸清代表</a:t>
                      </a:r>
                      <a:r>
                        <a:rPr sz="1100" spc="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1100" spc="50" dirty="0">
                          <a:ln w="418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合的市</a:t>
                      </a:r>
                      <a:r>
                        <a:rPr sz="1100" spc="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100" spc="50" dirty="0">
                          <a:ln w="418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情</a:t>
                      </a:r>
                      <a:r>
                        <a:rPr sz="1100" spc="20" dirty="0">
                          <a:ln w="4180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况</a:t>
                      </a:r>
                      <a:endParaRPr lang="en-US" altLang="en-US" sz="1100" dirty="0"/>
                    </a:p>
                    <a:p>
                      <a:pPr marL="113030" algn="l" rtl="0" eaLnBrk="0">
                        <a:lnSpc>
                          <a:spcPts val="1400"/>
                        </a:lnSpc>
                        <a:spcBef>
                          <a:spcPts val="565"/>
                        </a:spcBef>
                      </a:pPr>
                      <a:r>
                        <a:rPr sz="11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2020</a:t>
                      </a:r>
                      <a:r>
                        <a:rPr sz="11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年</a:t>
                      </a:r>
                      <a:r>
                        <a:rPr sz="11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单</a:t>
                      </a:r>
                      <a:r>
                        <a:rPr sz="11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位</a:t>
                      </a:r>
                      <a:endParaRPr lang="en-US" altLang="en-US" sz="1100" dirty="0"/>
                    </a:p>
                    <a:p>
                      <a:pPr marL="993775" algn="l" rtl="0" eaLnBrk="0">
                        <a:lnSpc>
                          <a:spcPts val="545"/>
                        </a:lnSpc>
                        <a:spcBef>
                          <a:spcPts val="895"/>
                        </a:spcBef>
                        <a:tabLst>
                          <a:tab pos="1045210" algn="l"/>
                        </a:tabLst>
                      </a:pP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&lt;250           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&lt;1000</a:t>
                      </a:r>
                      <a:endParaRPr lang="en-US" altLang="en-US" sz="400" dirty="0"/>
                    </a:p>
                    <a:p>
                      <a:pPr marL="135255" algn="l" rtl="0" eaLnBrk="0">
                        <a:lnSpc>
                          <a:spcPct val="94000"/>
                        </a:lnSpc>
                        <a:spcBef>
                          <a:spcPts val="20"/>
                        </a:spcBef>
                      </a:pPr>
                      <a:r>
                        <a:rPr sz="500" b="1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</a:t>
                      </a:r>
                      <a:r>
                        <a:rPr sz="5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1000"/>
                        </a:lnSpc>
                      </a:pPr>
                      <a:endParaRPr lang="en-US" altLang="en-US" sz="100" dirty="0"/>
                    </a:p>
                    <a:p>
                      <a:pPr marL="1731010" algn="l" rtl="0" eaLnBrk="0">
                        <a:lnSpc>
                          <a:spcPct val="93000"/>
                        </a:lnSpc>
                      </a:pPr>
                      <a:r>
                        <a:rPr sz="5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5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56" name="group 756"/>
          <p:cNvGrpSpPr/>
          <p:nvPr/>
        </p:nvGrpSpPr>
        <p:grpSpPr>
          <a:xfrm rot="21600000">
            <a:off x="1504635" y="2693075"/>
            <a:ext cx="73428" cy="72144"/>
            <a:chOff x="0" y="0"/>
            <a:chExt cx="73428" cy="72144"/>
          </a:xfrm>
        </p:grpSpPr>
        <p:sp>
          <p:nvSpPr>
            <p:cNvPr id="4328" name="path"/>
            <p:cNvSpPr/>
            <p:nvPr/>
          </p:nvSpPr>
          <p:spPr>
            <a:xfrm>
              <a:off x="2270" y="2208"/>
              <a:ext cx="68886" cy="67727"/>
            </a:xfrm>
            <a:custGeom>
              <a:avLst/>
              <a:gdLst/>
              <a:ahLst/>
              <a:cxnLst/>
              <a:rect l="0" t="0" r="0" b="0"/>
              <a:pathLst>
                <a:path w="108" h="106">
                  <a:moveTo>
                    <a:pt x="0" y="53"/>
                  </a:moveTo>
                  <a:cubicBezTo>
                    <a:pt x="0" y="23"/>
                    <a:pt x="24" y="0"/>
                    <a:pt x="54" y="0"/>
                  </a:cubicBezTo>
                  <a:cubicBezTo>
                    <a:pt x="84" y="0"/>
                    <a:pt x="108" y="23"/>
                    <a:pt x="108" y="53"/>
                  </a:cubicBezTo>
                  <a:cubicBezTo>
                    <a:pt x="108" y="82"/>
                    <a:pt x="84" y="106"/>
                    <a:pt x="54" y="106"/>
                  </a:cubicBezTo>
                  <a:cubicBezTo>
                    <a:pt x="24" y="106"/>
                    <a:pt x="0" y="82"/>
                    <a:pt x="0" y="5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29" name="path"/>
            <p:cNvSpPr/>
            <p:nvPr/>
          </p:nvSpPr>
          <p:spPr>
            <a:xfrm>
              <a:off x="0" y="0"/>
              <a:ext cx="73428" cy="72144"/>
            </a:xfrm>
            <a:custGeom>
              <a:avLst/>
              <a:gdLst/>
              <a:ahLst/>
              <a:cxnLst/>
              <a:rect l="0" t="0" r="0" b="0"/>
              <a:pathLst>
                <a:path w="115" h="113">
                  <a:moveTo>
                    <a:pt x="3" y="56"/>
                  </a:moveTo>
                  <a:cubicBezTo>
                    <a:pt x="3" y="27"/>
                    <a:pt x="27" y="3"/>
                    <a:pt x="57" y="3"/>
                  </a:cubicBezTo>
                  <a:cubicBezTo>
                    <a:pt x="87" y="3"/>
                    <a:pt x="112" y="27"/>
                    <a:pt x="112" y="56"/>
                  </a:cubicBezTo>
                  <a:cubicBezTo>
                    <a:pt x="112" y="86"/>
                    <a:pt x="87" y="110"/>
                    <a:pt x="57" y="110"/>
                  </a:cubicBezTo>
                  <a:cubicBezTo>
                    <a:pt x="27" y="110"/>
                    <a:pt x="3" y="86"/>
                    <a:pt x="3" y="56"/>
                  </a:cubicBezTo>
                </a:path>
              </a:pathLst>
            </a:custGeom>
            <a:noFill/>
            <a:ln w="447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58" name="group 758"/>
          <p:cNvGrpSpPr/>
          <p:nvPr/>
        </p:nvGrpSpPr>
        <p:grpSpPr>
          <a:xfrm rot="21600000">
            <a:off x="1142792" y="2693075"/>
            <a:ext cx="74185" cy="72144"/>
            <a:chOff x="0" y="0"/>
            <a:chExt cx="74185" cy="72144"/>
          </a:xfrm>
        </p:grpSpPr>
        <p:sp>
          <p:nvSpPr>
            <p:cNvPr id="4330" name="path"/>
            <p:cNvSpPr/>
            <p:nvPr/>
          </p:nvSpPr>
          <p:spPr>
            <a:xfrm>
              <a:off x="2270" y="2208"/>
              <a:ext cx="69643" cy="67726"/>
            </a:xfrm>
            <a:custGeom>
              <a:avLst/>
              <a:gdLst/>
              <a:ahLst/>
              <a:cxnLst/>
              <a:rect l="0" t="0" r="0" b="0"/>
              <a:pathLst>
                <a:path w="109" h="106">
                  <a:moveTo>
                    <a:pt x="0" y="53"/>
                  </a:moveTo>
                  <a:cubicBezTo>
                    <a:pt x="0" y="23"/>
                    <a:pt x="24" y="0"/>
                    <a:pt x="54" y="0"/>
                  </a:cubicBezTo>
                  <a:cubicBezTo>
                    <a:pt x="85" y="0"/>
                    <a:pt x="109" y="23"/>
                    <a:pt x="109" y="53"/>
                  </a:cubicBezTo>
                  <a:cubicBezTo>
                    <a:pt x="109" y="82"/>
                    <a:pt x="85" y="106"/>
                    <a:pt x="54" y="106"/>
                  </a:cubicBezTo>
                  <a:cubicBezTo>
                    <a:pt x="24" y="106"/>
                    <a:pt x="0" y="82"/>
                    <a:pt x="0" y="53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31" name="path"/>
            <p:cNvSpPr/>
            <p:nvPr/>
          </p:nvSpPr>
          <p:spPr>
            <a:xfrm>
              <a:off x="0" y="0"/>
              <a:ext cx="74185" cy="72144"/>
            </a:xfrm>
            <a:custGeom>
              <a:avLst/>
              <a:gdLst/>
              <a:ahLst/>
              <a:cxnLst/>
              <a:rect l="0" t="0" r="0" b="0"/>
              <a:pathLst>
                <a:path w="116" h="113">
                  <a:moveTo>
                    <a:pt x="3" y="56"/>
                  </a:moveTo>
                  <a:cubicBezTo>
                    <a:pt x="3" y="27"/>
                    <a:pt x="28" y="3"/>
                    <a:pt x="58" y="3"/>
                  </a:cubicBezTo>
                  <a:cubicBezTo>
                    <a:pt x="88" y="3"/>
                    <a:pt x="113" y="27"/>
                    <a:pt x="113" y="56"/>
                  </a:cubicBezTo>
                  <a:cubicBezTo>
                    <a:pt x="113" y="86"/>
                    <a:pt x="88" y="110"/>
                    <a:pt x="58" y="110"/>
                  </a:cubicBezTo>
                  <a:cubicBezTo>
                    <a:pt x="28" y="110"/>
                    <a:pt x="3" y="86"/>
                    <a:pt x="3" y="56"/>
                  </a:cubicBezTo>
                </a:path>
              </a:pathLst>
            </a:custGeom>
            <a:noFill/>
            <a:ln w="447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32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33" name="textbox 4333"/>
          <p:cNvSpPr/>
          <p:nvPr/>
        </p:nvSpPr>
        <p:spPr>
          <a:xfrm>
            <a:off x="6919488" y="1599239"/>
            <a:ext cx="1649729" cy="23075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200025" indent="-187325" algn="l" rtl="0" eaLnBrk="0">
              <a:lnSpc>
                <a:spcPct val="98000"/>
              </a:lnSpc>
            </a:pPr>
            <a:r>
              <a:rPr sz="14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1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大的性能差值可</a:t>
            </a:r>
            <a:r>
              <a:rPr sz="11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能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是   </a:t>
            </a: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性能范围过大的指</a:t>
            </a:r>
            <a:r>
              <a:rPr sz="1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标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  </a:t>
            </a:r>
            <a:r>
              <a:rPr sz="11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导致基本变型的</a:t>
            </a: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成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本   过高。</a:t>
            </a:r>
            <a:endParaRPr lang="en-US" altLang="en-US" sz="1100" dirty="0"/>
          </a:p>
          <a:p>
            <a:pPr marL="12700" algn="l" rtl="0" eaLnBrk="0">
              <a:lnSpc>
                <a:spcPct val="79000"/>
              </a:lnSpc>
              <a:spcBef>
                <a:spcPts val="10"/>
              </a:spcBef>
            </a:pPr>
            <a:r>
              <a:rPr sz="14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1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</a:t>
            </a: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</a:t>
            </a:r>
            <a:endParaRPr lang="en-US" altLang="en-US" sz="1100" dirty="0"/>
          </a:p>
          <a:p>
            <a:pPr marL="198755" algn="l" rtl="0" eaLnBrk="0">
              <a:lnSpc>
                <a:spcPct val="88000"/>
              </a:lnSpc>
              <a:spcBef>
                <a:spcPts val="35"/>
              </a:spcBef>
            </a:pPr>
            <a:r>
              <a:rPr sz="13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11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缩小性能</a:t>
            </a: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范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围</a:t>
            </a:r>
            <a:endParaRPr lang="en-US" altLang="en-US" sz="1100" dirty="0"/>
          </a:p>
          <a:p>
            <a:pPr marL="198755" algn="l" rtl="0" eaLnBrk="0">
              <a:lnSpc>
                <a:spcPct val="84000"/>
              </a:lnSpc>
              <a:spcBef>
                <a:spcPts val="5"/>
              </a:spcBef>
            </a:pPr>
            <a:r>
              <a:rPr sz="13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11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</a:t>
            </a:r>
            <a:r>
              <a:rPr sz="11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endParaRPr lang="en-US" altLang="en-US" sz="1100" dirty="0"/>
          </a:p>
          <a:p>
            <a:pPr marL="474980" indent="-276225" algn="l" rtl="0" eaLnBrk="0">
              <a:lnSpc>
                <a:spcPct val="96000"/>
              </a:lnSpc>
              <a:spcBef>
                <a:spcPts val="80"/>
              </a:spcBef>
            </a:pPr>
            <a:r>
              <a:rPr sz="13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11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精心设计可能有</a:t>
            </a:r>
            <a:r>
              <a:rPr sz="1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1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个性能版本的</a:t>
            </a: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endParaRPr lang="en-US" altLang="en-US" sz="1100" dirty="0"/>
          </a:p>
          <a:p>
            <a:pPr marL="480695" algn="l" rtl="0" eaLnBrk="0">
              <a:lnSpc>
                <a:spcPts val="455"/>
              </a:lnSpc>
              <a:spcBef>
                <a:spcPts val="770"/>
              </a:spcBef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100" dirty="0"/>
          </a:p>
          <a:p>
            <a:pPr marL="208280" indent="-195580" algn="l" rtl="0" eaLnBrk="0">
              <a:lnSpc>
                <a:spcPct val="96000"/>
              </a:lnSpc>
              <a:spcBef>
                <a:spcPts val="160"/>
              </a:spcBef>
            </a:pPr>
            <a:r>
              <a:rPr sz="1400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1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经验表明。 </a:t>
            </a:r>
            <a:r>
              <a:rPr sz="1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个变体</a:t>
            </a:r>
            <a:r>
              <a:rPr sz="1100" spc="0" baseline="28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7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 </a:t>
            </a: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以覆盖高达</a:t>
            </a: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1.4</a:t>
            </a: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的性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能  </a:t>
            </a:r>
            <a:r>
              <a:rPr sz="1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范围值</a:t>
            </a:r>
            <a:r>
              <a:rPr sz="1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100" dirty="0"/>
          </a:p>
        </p:txBody>
      </p:sp>
      <p:sp>
        <p:nvSpPr>
          <p:cNvPr id="4334" name="textbox 4334"/>
          <p:cNvSpPr/>
          <p:nvPr/>
        </p:nvSpPr>
        <p:spPr>
          <a:xfrm>
            <a:off x="5219070" y="1584633"/>
            <a:ext cx="624840" cy="39293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31750" algn="l" rtl="0" eaLnBrk="0">
              <a:lnSpc>
                <a:spcPts val="1390"/>
              </a:lnSpc>
            </a:pPr>
            <a:r>
              <a:rPr sz="1100" spc="5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有效</a:t>
            </a:r>
            <a:r>
              <a:rPr sz="11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载</a:t>
            </a:r>
            <a:r>
              <a:rPr sz="1100" spc="2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荷</a:t>
            </a:r>
            <a:endParaRPr lang="en-US" altLang="en-US" sz="1100" dirty="0"/>
          </a:p>
          <a:p>
            <a:pPr marL="17145" algn="l" rtl="0" eaLnBrk="0">
              <a:lnSpc>
                <a:spcPts val="1380"/>
              </a:lnSpc>
              <a:spcBef>
                <a:spcPts val="1105"/>
              </a:spcBef>
            </a:pPr>
            <a:r>
              <a:rPr sz="1100" spc="3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价</a:t>
            </a:r>
            <a:r>
              <a:rPr sz="11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值</a:t>
            </a:r>
            <a:endParaRPr lang="en-US" altLang="en-US" sz="1100" dirty="0"/>
          </a:p>
          <a:p>
            <a:pPr marL="12700" algn="l" rtl="0" eaLnBrk="0">
              <a:lnSpc>
                <a:spcPts val="1395"/>
              </a:lnSpc>
            </a:pPr>
            <a:r>
              <a:rPr sz="1100" spc="-7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单位：</a:t>
            </a:r>
            <a:r>
              <a:rPr sz="1100" spc="-5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吨</a:t>
            </a:r>
            <a:endParaRPr lang="en-US" altLang="en-US" sz="1100" dirty="0"/>
          </a:p>
          <a:p>
            <a:pPr marL="218440" algn="l" rtl="0" eaLnBrk="0">
              <a:lnSpc>
                <a:spcPct val="82000"/>
              </a:lnSpc>
              <a:spcBef>
                <a:spcPts val="1290"/>
              </a:spcBef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11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marL="147955" algn="l" rtl="0" eaLnBrk="0">
              <a:lnSpc>
                <a:spcPct val="83000"/>
              </a:lnSpc>
              <a:spcBef>
                <a:spcPts val="340"/>
              </a:spcBef>
            </a:pPr>
            <a:r>
              <a:rPr sz="1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11</a:t>
            </a:r>
            <a:endParaRPr lang="en-US" altLang="en-US" sz="11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marL="217805" algn="l" rtl="0" eaLnBrk="0">
              <a:lnSpc>
                <a:spcPct val="83000"/>
              </a:lnSpc>
              <a:spcBef>
                <a:spcPts val="335"/>
              </a:spcBef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11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marL="147955" algn="l" rtl="0" eaLnBrk="0">
              <a:lnSpc>
                <a:spcPct val="83000"/>
              </a:lnSpc>
              <a:spcBef>
                <a:spcPts val="340"/>
              </a:spcBef>
            </a:pPr>
            <a:r>
              <a:rPr sz="1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17</a:t>
            </a:r>
            <a:endParaRPr lang="en-US" altLang="en-US" sz="11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algn="l" rtl="0" eaLnBrk="0">
              <a:lnSpc>
                <a:spcPct val="138000"/>
              </a:lnSpc>
            </a:pPr>
            <a:endParaRPr lang="en-US" altLang="en-US" sz="200" dirty="0"/>
          </a:p>
          <a:p>
            <a:pPr marL="259080" algn="l" rtl="0" eaLnBrk="0">
              <a:lnSpc>
                <a:spcPct val="83000"/>
              </a:lnSpc>
              <a:spcBef>
                <a:spcPts val="0"/>
              </a:spcBef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1100" dirty="0"/>
          </a:p>
        </p:txBody>
      </p:sp>
      <p:pic>
        <p:nvPicPr>
          <p:cNvPr id="4335" name="picture 433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782456" y="3573525"/>
            <a:ext cx="320909" cy="117767"/>
          </a:xfrm>
          <a:prstGeom prst="rect">
            <a:avLst/>
          </a:prstGeom>
        </p:spPr>
      </p:pic>
      <p:grpSp>
        <p:nvGrpSpPr>
          <p:cNvPr id="760" name="group 760"/>
          <p:cNvGrpSpPr/>
          <p:nvPr/>
        </p:nvGrpSpPr>
        <p:grpSpPr>
          <a:xfrm rot="21600000">
            <a:off x="647003" y="3368549"/>
            <a:ext cx="1034673" cy="549101"/>
            <a:chOff x="0" y="0"/>
            <a:chExt cx="1034673" cy="549101"/>
          </a:xfrm>
        </p:grpSpPr>
        <p:sp>
          <p:nvSpPr>
            <p:cNvPr id="4336" name="path"/>
            <p:cNvSpPr/>
            <p:nvPr/>
          </p:nvSpPr>
          <p:spPr>
            <a:xfrm>
              <a:off x="454328" y="0"/>
              <a:ext cx="62991" cy="340510"/>
            </a:xfrm>
            <a:custGeom>
              <a:avLst/>
              <a:gdLst/>
              <a:ahLst/>
              <a:cxnLst/>
              <a:rect l="0" t="0" r="0" b="0"/>
              <a:pathLst>
                <a:path w="99" h="536">
                  <a:moveTo>
                    <a:pt x="2" y="485"/>
                  </a:moveTo>
                  <a:cubicBezTo>
                    <a:pt x="2" y="514"/>
                    <a:pt x="22" y="533"/>
                    <a:pt x="47" y="533"/>
                  </a:cubicBezTo>
                  <a:cubicBezTo>
                    <a:pt x="76" y="533"/>
                    <a:pt x="96" y="514"/>
                    <a:pt x="96" y="485"/>
                  </a:cubicBezTo>
                  <a:cubicBezTo>
                    <a:pt x="96" y="461"/>
                    <a:pt x="76" y="442"/>
                    <a:pt x="47" y="442"/>
                  </a:cubicBezTo>
                  <a:cubicBezTo>
                    <a:pt x="22" y="442"/>
                    <a:pt x="2" y="461"/>
                    <a:pt x="2" y="485"/>
                  </a:cubicBezTo>
                </a:path>
                <a:path w="99" h="536">
                  <a:moveTo>
                    <a:pt x="2" y="45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6" y="94"/>
                    <a:pt x="96" y="74"/>
                    <a:pt x="96" y="45"/>
                  </a:cubicBezTo>
                  <a:cubicBezTo>
                    <a:pt x="96" y="21"/>
                    <a:pt x="76" y="2"/>
                    <a:pt x="47" y="2"/>
                  </a:cubicBezTo>
                  <a:cubicBezTo>
                    <a:pt x="22" y="2"/>
                    <a:pt x="2" y="21"/>
                    <a:pt x="2" y="4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37" name="path"/>
            <p:cNvSpPr/>
            <p:nvPr/>
          </p:nvSpPr>
          <p:spPr>
            <a:xfrm>
              <a:off x="517320" y="208591"/>
              <a:ext cx="63180" cy="131919"/>
            </a:xfrm>
            <a:custGeom>
              <a:avLst/>
              <a:gdLst/>
              <a:ahLst/>
              <a:cxnLst/>
              <a:rect l="0" t="0" r="0" b="0"/>
              <a:pathLst>
                <a:path w="99" h="207">
                  <a:moveTo>
                    <a:pt x="2" y="156"/>
                  </a:moveTo>
                  <a:cubicBezTo>
                    <a:pt x="2" y="186"/>
                    <a:pt x="22" y="205"/>
                    <a:pt x="47" y="205"/>
                  </a:cubicBezTo>
                  <a:cubicBezTo>
                    <a:pt x="77" y="205"/>
                    <a:pt x="97" y="186"/>
                    <a:pt x="97" y="156"/>
                  </a:cubicBezTo>
                  <a:cubicBezTo>
                    <a:pt x="97" y="132"/>
                    <a:pt x="77" y="113"/>
                    <a:pt x="47" y="113"/>
                  </a:cubicBezTo>
                  <a:cubicBezTo>
                    <a:pt x="22" y="113"/>
                    <a:pt x="2" y="132"/>
                    <a:pt x="2" y="156"/>
                  </a:cubicBezTo>
                </a:path>
                <a:path w="99" h="207">
                  <a:moveTo>
                    <a:pt x="2" y="45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7" y="94"/>
                    <a:pt x="97" y="74"/>
                    <a:pt x="97" y="45"/>
                  </a:cubicBezTo>
                  <a:cubicBezTo>
                    <a:pt x="97" y="21"/>
                    <a:pt x="77" y="2"/>
                    <a:pt x="47" y="2"/>
                  </a:cubicBezTo>
                  <a:cubicBezTo>
                    <a:pt x="22" y="2"/>
                    <a:pt x="2" y="21"/>
                    <a:pt x="2" y="4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38" name="path"/>
            <p:cNvSpPr/>
            <p:nvPr/>
          </p:nvSpPr>
          <p:spPr>
            <a:xfrm>
              <a:off x="583651" y="138040"/>
              <a:ext cx="63117" cy="61368"/>
            </a:xfrm>
            <a:custGeom>
              <a:avLst/>
              <a:gdLst/>
              <a:ahLst/>
              <a:cxnLst/>
              <a:rect l="0" t="0" r="0" b="0"/>
              <a:pathLst>
                <a:path w="99" h="96">
                  <a:moveTo>
                    <a:pt x="2" y="45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7" y="94"/>
                    <a:pt x="96" y="74"/>
                    <a:pt x="96" y="45"/>
                  </a:cubicBezTo>
                  <a:cubicBezTo>
                    <a:pt x="96" y="21"/>
                    <a:pt x="77" y="2"/>
                    <a:pt x="47" y="2"/>
                  </a:cubicBezTo>
                  <a:cubicBezTo>
                    <a:pt x="22" y="2"/>
                    <a:pt x="2" y="21"/>
                    <a:pt x="2" y="4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39" name="path"/>
            <p:cNvSpPr/>
            <p:nvPr/>
          </p:nvSpPr>
          <p:spPr>
            <a:xfrm>
              <a:off x="583651" y="0"/>
              <a:ext cx="63117" cy="61337"/>
            </a:xfrm>
            <a:custGeom>
              <a:avLst/>
              <a:gdLst/>
              <a:ahLst/>
              <a:cxnLst/>
              <a:rect l="0" t="0" r="0" b="0"/>
              <a:pathLst>
                <a:path w="99" h="96">
                  <a:moveTo>
                    <a:pt x="2" y="45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7" y="94"/>
                    <a:pt x="96" y="74"/>
                    <a:pt x="96" y="45"/>
                  </a:cubicBezTo>
                  <a:cubicBezTo>
                    <a:pt x="96" y="21"/>
                    <a:pt x="77" y="2"/>
                    <a:pt x="47" y="2"/>
                  </a:cubicBezTo>
                  <a:cubicBezTo>
                    <a:pt x="22" y="2"/>
                    <a:pt x="2" y="21"/>
                    <a:pt x="2" y="4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40" name="path"/>
            <p:cNvSpPr/>
            <p:nvPr/>
          </p:nvSpPr>
          <p:spPr>
            <a:xfrm>
              <a:off x="646769" y="138040"/>
              <a:ext cx="62991" cy="61368"/>
            </a:xfrm>
            <a:custGeom>
              <a:avLst/>
              <a:gdLst/>
              <a:ahLst/>
              <a:cxnLst/>
              <a:rect l="0" t="0" r="0" b="0"/>
              <a:pathLst>
                <a:path w="99" h="96">
                  <a:moveTo>
                    <a:pt x="2" y="45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6" y="94"/>
                    <a:pt x="96" y="74"/>
                    <a:pt x="96" y="45"/>
                  </a:cubicBezTo>
                  <a:cubicBezTo>
                    <a:pt x="96" y="21"/>
                    <a:pt x="76" y="2"/>
                    <a:pt x="47" y="2"/>
                  </a:cubicBezTo>
                  <a:cubicBezTo>
                    <a:pt x="22" y="2"/>
                    <a:pt x="2" y="21"/>
                    <a:pt x="2" y="4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41" name="path"/>
            <p:cNvSpPr/>
            <p:nvPr/>
          </p:nvSpPr>
          <p:spPr>
            <a:xfrm>
              <a:off x="646769" y="0"/>
              <a:ext cx="62991" cy="61337"/>
            </a:xfrm>
            <a:custGeom>
              <a:avLst/>
              <a:gdLst/>
              <a:ahLst/>
              <a:cxnLst/>
              <a:rect l="0" t="0" r="0" b="0"/>
              <a:pathLst>
                <a:path w="99" h="96">
                  <a:moveTo>
                    <a:pt x="2" y="45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6" y="94"/>
                    <a:pt x="96" y="74"/>
                    <a:pt x="96" y="45"/>
                  </a:cubicBezTo>
                  <a:cubicBezTo>
                    <a:pt x="96" y="21"/>
                    <a:pt x="76" y="2"/>
                    <a:pt x="47" y="2"/>
                  </a:cubicBezTo>
                  <a:cubicBezTo>
                    <a:pt x="22" y="2"/>
                    <a:pt x="2" y="21"/>
                    <a:pt x="2" y="4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42" name="path"/>
            <p:cNvSpPr/>
            <p:nvPr/>
          </p:nvSpPr>
          <p:spPr>
            <a:xfrm>
              <a:off x="325069" y="0"/>
              <a:ext cx="62991" cy="407999"/>
            </a:xfrm>
            <a:custGeom>
              <a:avLst/>
              <a:gdLst/>
              <a:ahLst/>
              <a:cxnLst/>
              <a:rect l="0" t="0" r="0" b="0"/>
              <a:pathLst>
                <a:path w="99" h="642">
                  <a:moveTo>
                    <a:pt x="2" y="591"/>
                  </a:moveTo>
                  <a:cubicBezTo>
                    <a:pt x="2" y="620"/>
                    <a:pt x="22" y="640"/>
                    <a:pt x="47" y="640"/>
                  </a:cubicBezTo>
                  <a:cubicBezTo>
                    <a:pt x="76" y="640"/>
                    <a:pt x="96" y="620"/>
                    <a:pt x="96" y="591"/>
                  </a:cubicBezTo>
                  <a:cubicBezTo>
                    <a:pt x="96" y="567"/>
                    <a:pt x="76" y="548"/>
                    <a:pt x="47" y="548"/>
                  </a:cubicBezTo>
                  <a:cubicBezTo>
                    <a:pt x="22" y="548"/>
                    <a:pt x="2" y="567"/>
                    <a:pt x="2" y="591"/>
                  </a:cubicBezTo>
                </a:path>
                <a:path w="99" h="642">
                  <a:moveTo>
                    <a:pt x="2" y="45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6" y="94"/>
                    <a:pt x="96" y="74"/>
                    <a:pt x="96" y="45"/>
                  </a:cubicBezTo>
                  <a:cubicBezTo>
                    <a:pt x="96" y="21"/>
                    <a:pt x="76" y="2"/>
                    <a:pt x="47" y="2"/>
                  </a:cubicBezTo>
                  <a:cubicBezTo>
                    <a:pt x="22" y="2"/>
                    <a:pt x="2" y="21"/>
                    <a:pt x="2" y="4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43" name="path"/>
            <p:cNvSpPr/>
            <p:nvPr/>
          </p:nvSpPr>
          <p:spPr>
            <a:xfrm>
              <a:off x="388061" y="346631"/>
              <a:ext cx="63117" cy="61368"/>
            </a:xfrm>
            <a:custGeom>
              <a:avLst/>
              <a:gdLst/>
              <a:ahLst/>
              <a:cxnLst/>
              <a:rect l="0" t="0" r="0" b="0"/>
              <a:pathLst>
                <a:path w="99" h="96">
                  <a:moveTo>
                    <a:pt x="2" y="46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7" y="94"/>
                    <a:pt x="96" y="74"/>
                    <a:pt x="96" y="46"/>
                  </a:cubicBezTo>
                  <a:cubicBezTo>
                    <a:pt x="96" y="21"/>
                    <a:pt x="77" y="2"/>
                    <a:pt x="47" y="2"/>
                  </a:cubicBezTo>
                  <a:cubicBezTo>
                    <a:pt x="22" y="2"/>
                    <a:pt x="2" y="21"/>
                    <a:pt x="2" y="4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44" name="path"/>
            <p:cNvSpPr/>
            <p:nvPr/>
          </p:nvSpPr>
          <p:spPr>
            <a:xfrm>
              <a:off x="388061" y="0"/>
              <a:ext cx="63117" cy="61337"/>
            </a:xfrm>
            <a:custGeom>
              <a:avLst/>
              <a:gdLst/>
              <a:ahLst/>
              <a:cxnLst/>
              <a:rect l="0" t="0" r="0" b="0"/>
              <a:pathLst>
                <a:path w="99" h="96">
                  <a:moveTo>
                    <a:pt x="2" y="45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7" y="94"/>
                    <a:pt x="96" y="74"/>
                    <a:pt x="96" y="45"/>
                  </a:cubicBezTo>
                  <a:cubicBezTo>
                    <a:pt x="96" y="21"/>
                    <a:pt x="77" y="2"/>
                    <a:pt x="47" y="2"/>
                  </a:cubicBezTo>
                  <a:cubicBezTo>
                    <a:pt x="22" y="2"/>
                    <a:pt x="2" y="21"/>
                    <a:pt x="2" y="4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45" name="path"/>
            <p:cNvSpPr/>
            <p:nvPr/>
          </p:nvSpPr>
          <p:spPr>
            <a:xfrm>
              <a:off x="0" y="0"/>
              <a:ext cx="905350" cy="549101"/>
            </a:xfrm>
            <a:custGeom>
              <a:avLst/>
              <a:gdLst/>
              <a:ahLst/>
              <a:cxnLst/>
              <a:rect l="0" t="0" r="0" b="0"/>
              <a:pathLst>
                <a:path w="1425" h="864">
                  <a:moveTo>
                    <a:pt x="2" y="814"/>
                  </a:moveTo>
                  <a:cubicBezTo>
                    <a:pt x="2" y="843"/>
                    <a:pt x="22" y="862"/>
                    <a:pt x="47" y="862"/>
                  </a:cubicBezTo>
                  <a:cubicBezTo>
                    <a:pt x="77" y="862"/>
                    <a:pt x="96" y="843"/>
                    <a:pt x="96" y="814"/>
                  </a:cubicBezTo>
                  <a:cubicBezTo>
                    <a:pt x="96" y="789"/>
                    <a:pt x="77" y="770"/>
                    <a:pt x="47" y="770"/>
                  </a:cubicBezTo>
                  <a:cubicBezTo>
                    <a:pt x="22" y="770"/>
                    <a:pt x="2" y="789"/>
                    <a:pt x="2" y="814"/>
                  </a:cubicBezTo>
                </a:path>
                <a:path w="1425" h="864">
                  <a:moveTo>
                    <a:pt x="2" y="591"/>
                  </a:moveTo>
                  <a:cubicBezTo>
                    <a:pt x="2" y="620"/>
                    <a:pt x="22" y="640"/>
                    <a:pt x="47" y="640"/>
                  </a:cubicBezTo>
                  <a:cubicBezTo>
                    <a:pt x="77" y="640"/>
                    <a:pt x="96" y="620"/>
                    <a:pt x="96" y="591"/>
                  </a:cubicBezTo>
                  <a:cubicBezTo>
                    <a:pt x="96" y="567"/>
                    <a:pt x="77" y="548"/>
                    <a:pt x="47" y="548"/>
                  </a:cubicBezTo>
                  <a:cubicBezTo>
                    <a:pt x="22" y="548"/>
                    <a:pt x="2" y="567"/>
                    <a:pt x="2" y="591"/>
                  </a:cubicBezTo>
                </a:path>
                <a:path w="1425" h="864">
                  <a:moveTo>
                    <a:pt x="1125" y="263"/>
                  </a:moveTo>
                  <a:cubicBezTo>
                    <a:pt x="1125" y="292"/>
                    <a:pt x="1145" y="311"/>
                    <a:pt x="1170" y="311"/>
                  </a:cubicBezTo>
                  <a:cubicBezTo>
                    <a:pt x="1199" y="311"/>
                    <a:pt x="1219" y="292"/>
                    <a:pt x="1219" y="263"/>
                  </a:cubicBezTo>
                  <a:cubicBezTo>
                    <a:pt x="1219" y="239"/>
                    <a:pt x="1199" y="219"/>
                    <a:pt x="1170" y="219"/>
                  </a:cubicBezTo>
                  <a:cubicBezTo>
                    <a:pt x="1145" y="219"/>
                    <a:pt x="1125" y="239"/>
                    <a:pt x="1125" y="263"/>
                  </a:cubicBezTo>
                </a:path>
                <a:path w="1425" h="864">
                  <a:moveTo>
                    <a:pt x="1125" y="45"/>
                  </a:moveTo>
                  <a:cubicBezTo>
                    <a:pt x="1125" y="74"/>
                    <a:pt x="1145" y="94"/>
                    <a:pt x="1170" y="94"/>
                  </a:cubicBezTo>
                  <a:cubicBezTo>
                    <a:pt x="1199" y="94"/>
                    <a:pt x="1219" y="74"/>
                    <a:pt x="1219" y="45"/>
                  </a:cubicBezTo>
                  <a:cubicBezTo>
                    <a:pt x="1219" y="21"/>
                    <a:pt x="1199" y="2"/>
                    <a:pt x="1170" y="2"/>
                  </a:cubicBezTo>
                  <a:cubicBezTo>
                    <a:pt x="1145" y="2"/>
                    <a:pt x="1125" y="21"/>
                    <a:pt x="1125" y="45"/>
                  </a:cubicBezTo>
                </a:path>
                <a:path w="1425" h="864">
                  <a:moveTo>
                    <a:pt x="1329" y="45"/>
                  </a:moveTo>
                  <a:cubicBezTo>
                    <a:pt x="1329" y="74"/>
                    <a:pt x="1348" y="94"/>
                    <a:pt x="1373" y="94"/>
                  </a:cubicBezTo>
                  <a:cubicBezTo>
                    <a:pt x="1403" y="94"/>
                    <a:pt x="1423" y="74"/>
                    <a:pt x="1423" y="45"/>
                  </a:cubicBezTo>
                  <a:cubicBezTo>
                    <a:pt x="1423" y="21"/>
                    <a:pt x="1403" y="2"/>
                    <a:pt x="1373" y="2"/>
                  </a:cubicBezTo>
                  <a:cubicBezTo>
                    <a:pt x="1348" y="2"/>
                    <a:pt x="1329" y="21"/>
                    <a:pt x="1329" y="4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46" name="path"/>
            <p:cNvSpPr/>
            <p:nvPr/>
          </p:nvSpPr>
          <p:spPr>
            <a:xfrm>
              <a:off x="646769" y="279141"/>
              <a:ext cx="62991" cy="61368"/>
            </a:xfrm>
            <a:custGeom>
              <a:avLst/>
              <a:gdLst/>
              <a:ahLst/>
              <a:cxnLst/>
              <a:rect l="0" t="0" r="0" b="0"/>
              <a:pathLst>
                <a:path w="99" h="96">
                  <a:moveTo>
                    <a:pt x="2" y="45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6" y="94"/>
                    <a:pt x="96" y="74"/>
                    <a:pt x="96" y="45"/>
                  </a:cubicBezTo>
                  <a:cubicBezTo>
                    <a:pt x="96" y="21"/>
                    <a:pt x="76" y="2"/>
                    <a:pt x="47" y="2"/>
                  </a:cubicBezTo>
                  <a:cubicBezTo>
                    <a:pt x="22" y="2"/>
                    <a:pt x="2" y="21"/>
                    <a:pt x="2" y="4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47" name="path"/>
            <p:cNvSpPr/>
            <p:nvPr/>
          </p:nvSpPr>
          <p:spPr>
            <a:xfrm>
              <a:off x="971681" y="279141"/>
              <a:ext cx="62991" cy="61368"/>
            </a:xfrm>
            <a:custGeom>
              <a:avLst/>
              <a:gdLst/>
              <a:ahLst/>
              <a:cxnLst/>
              <a:rect l="0" t="0" r="0" b="0"/>
              <a:pathLst>
                <a:path w="99" h="96">
                  <a:moveTo>
                    <a:pt x="2" y="45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6" y="94"/>
                    <a:pt x="96" y="74"/>
                    <a:pt x="96" y="45"/>
                  </a:cubicBezTo>
                  <a:cubicBezTo>
                    <a:pt x="96" y="21"/>
                    <a:pt x="76" y="2"/>
                    <a:pt x="47" y="2"/>
                  </a:cubicBezTo>
                  <a:cubicBezTo>
                    <a:pt x="22" y="2"/>
                    <a:pt x="2" y="21"/>
                    <a:pt x="2" y="4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48" name="path"/>
            <p:cNvSpPr/>
            <p:nvPr/>
          </p:nvSpPr>
          <p:spPr>
            <a:xfrm>
              <a:off x="971681" y="138040"/>
              <a:ext cx="62991" cy="61368"/>
            </a:xfrm>
            <a:custGeom>
              <a:avLst/>
              <a:gdLst/>
              <a:ahLst/>
              <a:cxnLst/>
              <a:rect l="0" t="0" r="0" b="0"/>
              <a:pathLst>
                <a:path w="99" h="96">
                  <a:moveTo>
                    <a:pt x="2" y="45"/>
                  </a:moveTo>
                  <a:cubicBezTo>
                    <a:pt x="2" y="74"/>
                    <a:pt x="22" y="94"/>
                    <a:pt x="47" y="94"/>
                  </a:cubicBezTo>
                  <a:cubicBezTo>
                    <a:pt x="76" y="94"/>
                    <a:pt x="96" y="74"/>
                    <a:pt x="96" y="45"/>
                  </a:cubicBezTo>
                  <a:cubicBezTo>
                    <a:pt x="96" y="21"/>
                    <a:pt x="76" y="2"/>
                    <a:pt x="47" y="2"/>
                  </a:cubicBezTo>
                  <a:cubicBezTo>
                    <a:pt x="22" y="2"/>
                    <a:pt x="2" y="21"/>
                    <a:pt x="2" y="4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0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49" name="path"/>
            <p:cNvSpPr/>
            <p:nvPr/>
          </p:nvSpPr>
          <p:spPr>
            <a:xfrm>
              <a:off x="27209" y="26087"/>
              <a:ext cx="981064" cy="497627"/>
            </a:xfrm>
            <a:custGeom>
              <a:avLst/>
              <a:gdLst/>
              <a:ahLst/>
              <a:cxnLst/>
              <a:rect l="0" t="0" r="0" b="0"/>
              <a:pathLst>
                <a:path w="1544" h="783">
                  <a:moveTo>
                    <a:pt x="7" y="7"/>
                  </a:moveTo>
                  <a:lnTo>
                    <a:pt x="7" y="775"/>
                  </a:lnTo>
                  <a:moveTo>
                    <a:pt x="1537" y="7"/>
                  </a:moveTo>
                  <a:lnTo>
                    <a:pt x="1537" y="775"/>
                  </a:lnTo>
                  <a:moveTo>
                    <a:pt x="7" y="776"/>
                  </a:moveTo>
                  <a:lnTo>
                    <a:pt x="1537" y="776"/>
                  </a:lnTo>
                  <a:moveTo>
                    <a:pt x="7" y="7"/>
                  </a:moveTo>
                  <a:lnTo>
                    <a:pt x="1537" y="7"/>
                  </a:lnTo>
                </a:path>
              </a:pathLst>
            </a:custGeom>
            <a:noFill/>
            <a:ln w="9705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50" name="rect"/>
          <p:cNvSpPr/>
          <p:nvPr/>
        </p:nvSpPr>
        <p:spPr>
          <a:xfrm>
            <a:off x="1741196" y="3519417"/>
            <a:ext cx="111278" cy="108215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51" name="rect"/>
          <p:cNvSpPr/>
          <p:nvPr/>
        </p:nvSpPr>
        <p:spPr>
          <a:xfrm>
            <a:off x="1736275" y="3514632"/>
            <a:ext cx="121119" cy="117786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352" name="table 4352"/>
          <p:cNvGraphicFramePr>
            <a:graphicFrameLocks noGrp="1"/>
          </p:cNvGraphicFramePr>
          <p:nvPr/>
        </p:nvGraphicFramePr>
        <p:xfrm>
          <a:off x="355350" y="2912924"/>
          <a:ext cx="1882775" cy="1186814"/>
        </p:xfrm>
        <a:graphic>
          <a:graphicData uri="http://schemas.openxmlformats.org/drawingml/2006/table">
            <a:tbl>
              <a:tblPr/>
              <a:tblGrid>
                <a:gridCol w="1882775"/>
              </a:tblGrid>
              <a:tr h="11836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95000"/>
                        </a:lnSpc>
                      </a:pPr>
                      <a:endParaRPr lang="en-US" altLang="en-US" sz="1000" dirty="0"/>
                    </a:p>
                    <a:p>
                      <a:pPr marL="253365" algn="l" rtl="0" eaLnBrk="0">
                        <a:lnSpc>
                          <a:spcPct val="90000"/>
                        </a:lnSpc>
                        <a:spcBef>
                          <a:spcPts val="5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500" spc="2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58000"/>
                        </a:lnSpc>
                      </a:pPr>
                      <a:endParaRPr lang="en-US" altLang="en-US" sz="1000" dirty="0"/>
                    </a:p>
                    <a:p>
                      <a:pPr marL="1381125" algn="l" rtl="0" eaLnBrk="0">
                        <a:lnSpc>
                          <a:spcPct val="66000"/>
                        </a:lnSpc>
                        <a:spcBef>
                          <a:spcPts val="185"/>
                        </a:spcBef>
                        <a:tabLst>
                          <a:tab pos="1423035" algn="l"/>
                        </a:tabLst>
                      </a:pPr>
                      <a:r>
                        <a:rPr sz="6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6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endParaRPr lang="en-US" altLang="en-US" sz="600" dirty="0"/>
                    </a:p>
                    <a:p>
                      <a:pPr marL="466090" algn="l" rtl="0" eaLnBrk="0">
                        <a:lnSpc>
                          <a:spcPct val="86000"/>
                        </a:lnSpc>
                        <a:spcBef>
                          <a:spcPts val="0"/>
                        </a:spcBef>
                      </a:pPr>
                      <a:r>
                        <a:rPr sz="6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353" name="textbox 4353"/>
          <p:cNvSpPr/>
          <p:nvPr/>
        </p:nvSpPr>
        <p:spPr>
          <a:xfrm>
            <a:off x="3763650" y="1586157"/>
            <a:ext cx="534669" cy="39274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7145" algn="l" rtl="0" eaLnBrk="0">
              <a:lnSpc>
                <a:spcPct val="89000"/>
              </a:lnSpc>
            </a:pPr>
            <a:r>
              <a:rPr sz="1100" spc="3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</a:t>
            </a:r>
            <a:r>
              <a:rPr sz="1100" spc="2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1100" dirty="0"/>
          </a:p>
          <a:p>
            <a:pPr marL="17145" algn="l" rtl="0" eaLnBrk="0">
              <a:lnSpc>
                <a:spcPct val="92000"/>
              </a:lnSpc>
              <a:spcBef>
                <a:spcPts val="0"/>
              </a:spcBef>
            </a:pPr>
            <a:r>
              <a:rPr sz="1100" spc="3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</a:t>
            </a:r>
            <a:r>
              <a:rPr sz="1100" spc="2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1100" dirty="0"/>
          </a:p>
          <a:p>
            <a:pPr marL="19685" indent="-6985" algn="l" rtl="0" eaLnBrk="0">
              <a:lnSpc>
                <a:spcPct val="109000"/>
              </a:lnSpc>
              <a:spcBef>
                <a:spcPts val="20"/>
              </a:spcBef>
            </a:pPr>
            <a:r>
              <a:rPr sz="1100" spc="-10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单位：公</a:t>
            </a:r>
            <a:r>
              <a:rPr sz="1100" spc="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100" spc="3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里</a:t>
            </a:r>
            <a:r>
              <a:rPr sz="1100" spc="3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1100" spc="3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小</a:t>
            </a:r>
            <a:r>
              <a:rPr sz="1100" spc="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时</a:t>
            </a:r>
            <a:endParaRPr lang="en-US" altLang="en-US" sz="1100" dirty="0"/>
          </a:p>
          <a:p>
            <a:pPr marL="217170" algn="l" rtl="0" eaLnBrk="0">
              <a:lnSpc>
                <a:spcPct val="83000"/>
              </a:lnSpc>
              <a:spcBef>
                <a:spcPts val="1255"/>
              </a:spcBef>
            </a:pPr>
            <a:r>
              <a:rPr sz="1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</a:t>
            </a:r>
            <a:endParaRPr lang="en-US" altLang="en-US" sz="11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marL="217170" algn="l" rtl="0" eaLnBrk="0">
              <a:lnSpc>
                <a:spcPct val="83000"/>
              </a:lnSpc>
              <a:spcBef>
                <a:spcPts val="340"/>
              </a:spcBef>
            </a:pPr>
            <a:r>
              <a:rPr sz="1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</a:t>
            </a:r>
            <a:endParaRPr lang="en-US" altLang="en-US" sz="11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marL="288290" algn="l" rtl="0" eaLnBrk="0">
              <a:lnSpc>
                <a:spcPct val="82000"/>
              </a:lnSpc>
              <a:spcBef>
                <a:spcPts val="335"/>
              </a:spcBef>
            </a:pP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11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marL="205105" algn="l" rtl="0" eaLnBrk="0">
              <a:lnSpc>
                <a:spcPct val="83000"/>
              </a:lnSpc>
              <a:spcBef>
                <a:spcPts val="340"/>
              </a:spcBef>
            </a:pPr>
            <a:r>
              <a:rPr sz="1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algn="l" rtl="0" eaLnBrk="0">
              <a:lnSpc>
                <a:spcPct val="138000"/>
              </a:lnSpc>
            </a:pPr>
            <a:endParaRPr lang="en-US" altLang="en-US" sz="200" dirty="0"/>
          </a:p>
          <a:p>
            <a:pPr marL="205105" algn="l" rtl="0" eaLnBrk="0">
              <a:lnSpc>
                <a:spcPct val="83000"/>
              </a:lnSpc>
              <a:spcBef>
                <a:spcPts val="0"/>
              </a:spcBef>
            </a:pPr>
            <a:r>
              <a:rPr sz="1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4354" name="path"/>
          <p:cNvSpPr/>
          <p:nvPr/>
        </p:nvSpPr>
        <p:spPr>
          <a:xfrm>
            <a:off x="2656332" y="2375916"/>
            <a:ext cx="230123" cy="228600"/>
          </a:xfrm>
          <a:custGeom>
            <a:avLst/>
            <a:gdLst/>
            <a:ahLst/>
            <a:cxnLst/>
            <a:rect l="0" t="0" r="0" b="0"/>
            <a:pathLst>
              <a:path w="362" h="360">
                <a:moveTo>
                  <a:pt x="0" y="180"/>
                </a:moveTo>
                <a:cubicBezTo>
                  <a:pt x="0" y="80"/>
                  <a:pt x="81" y="0"/>
                  <a:pt x="181" y="0"/>
                </a:cubicBezTo>
                <a:cubicBezTo>
                  <a:pt x="281" y="0"/>
                  <a:pt x="362" y="80"/>
                  <a:pt x="362" y="180"/>
                </a:cubicBezTo>
                <a:cubicBezTo>
                  <a:pt x="362" y="279"/>
                  <a:pt x="281" y="360"/>
                  <a:pt x="181" y="360"/>
                </a:cubicBezTo>
                <a:cubicBezTo>
                  <a:pt x="81" y="360"/>
                  <a:pt x="0" y="279"/>
                  <a:pt x="0" y="180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55" name="path"/>
          <p:cNvSpPr/>
          <p:nvPr/>
        </p:nvSpPr>
        <p:spPr>
          <a:xfrm>
            <a:off x="2656332" y="5308092"/>
            <a:ext cx="230123" cy="228600"/>
          </a:xfrm>
          <a:custGeom>
            <a:avLst/>
            <a:gdLst/>
            <a:ahLst/>
            <a:cxnLst/>
            <a:rect l="0" t="0" r="0" b="0"/>
            <a:pathLst>
              <a:path w="362" h="360">
                <a:moveTo>
                  <a:pt x="0" y="180"/>
                </a:moveTo>
                <a:cubicBezTo>
                  <a:pt x="0" y="80"/>
                  <a:pt x="81" y="0"/>
                  <a:pt x="181" y="0"/>
                </a:cubicBezTo>
                <a:cubicBezTo>
                  <a:pt x="281" y="0"/>
                  <a:pt x="362" y="80"/>
                  <a:pt x="362" y="180"/>
                </a:cubicBezTo>
                <a:cubicBezTo>
                  <a:pt x="362" y="279"/>
                  <a:pt x="281" y="360"/>
                  <a:pt x="181" y="360"/>
                </a:cubicBezTo>
                <a:cubicBezTo>
                  <a:pt x="81" y="360"/>
                  <a:pt x="0" y="279"/>
                  <a:pt x="0" y="180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56" name="path"/>
          <p:cNvSpPr/>
          <p:nvPr/>
        </p:nvSpPr>
        <p:spPr>
          <a:xfrm>
            <a:off x="2656332" y="3108960"/>
            <a:ext cx="230123" cy="228600"/>
          </a:xfrm>
          <a:custGeom>
            <a:avLst/>
            <a:gdLst/>
            <a:ahLst/>
            <a:cxnLst/>
            <a:rect l="0" t="0" r="0" b="0"/>
            <a:pathLst>
              <a:path w="362" h="360">
                <a:moveTo>
                  <a:pt x="0" y="180"/>
                </a:moveTo>
                <a:cubicBezTo>
                  <a:pt x="0" y="80"/>
                  <a:pt x="81" y="0"/>
                  <a:pt x="181" y="0"/>
                </a:cubicBezTo>
                <a:cubicBezTo>
                  <a:pt x="281" y="0"/>
                  <a:pt x="362" y="80"/>
                  <a:pt x="362" y="180"/>
                </a:cubicBezTo>
                <a:cubicBezTo>
                  <a:pt x="362" y="279"/>
                  <a:pt x="281" y="360"/>
                  <a:pt x="181" y="360"/>
                </a:cubicBezTo>
                <a:cubicBezTo>
                  <a:pt x="81" y="360"/>
                  <a:pt x="0" y="279"/>
                  <a:pt x="0" y="180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57" name="path"/>
          <p:cNvSpPr/>
          <p:nvPr/>
        </p:nvSpPr>
        <p:spPr>
          <a:xfrm>
            <a:off x="2656332" y="3842004"/>
            <a:ext cx="230123" cy="228600"/>
          </a:xfrm>
          <a:custGeom>
            <a:avLst/>
            <a:gdLst/>
            <a:ahLst/>
            <a:cxnLst/>
            <a:rect l="0" t="0" r="0" b="0"/>
            <a:pathLst>
              <a:path w="362" h="360">
                <a:moveTo>
                  <a:pt x="0" y="180"/>
                </a:moveTo>
                <a:cubicBezTo>
                  <a:pt x="0" y="80"/>
                  <a:pt x="81" y="0"/>
                  <a:pt x="181" y="0"/>
                </a:cubicBezTo>
                <a:cubicBezTo>
                  <a:pt x="281" y="0"/>
                  <a:pt x="362" y="80"/>
                  <a:pt x="362" y="180"/>
                </a:cubicBezTo>
                <a:cubicBezTo>
                  <a:pt x="362" y="279"/>
                  <a:pt x="281" y="360"/>
                  <a:pt x="181" y="360"/>
                </a:cubicBezTo>
                <a:cubicBezTo>
                  <a:pt x="81" y="360"/>
                  <a:pt x="0" y="279"/>
                  <a:pt x="0" y="180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58" name="path"/>
          <p:cNvSpPr/>
          <p:nvPr/>
        </p:nvSpPr>
        <p:spPr>
          <a:xfrm>
            <a:off x="2656332" y="4575048"/>
            <a:ext cx="230123" cy="228600"/>
          </a:xfrm>
          <a:custGeom>
            <a:avLst/>
            <a:gdLst/>
            <a:ahLst/>
            <a:cxnLst/>
            <a:rect l="0" t="0" r="0" b="0"/>
            <a:pathLst>
              <a:path w="362" h="360">
                <a:moveTo>
                  <a:pt x="0" y="180"/>
                </a:moveTo>
                <a:cubicBezTo>
                  <a:pt x="0" y="80"/>
                  <a:pt x="81" y="0"/>
                  <a:pt x="181" y="0"/>
                </a:cubicBezTo>
                <a:cubicBezTo>
                  <a:pt x="281" y="0"/>
                  <a:pt x="362" y="80"/>
                  <a:pt x="362" y="180"/>
                </a:cubicBezTo>
                <a:cubicBezTo>
                  <a:pt x="362" y="279"/>
                  <a:pt x="281" y="360"/>
                  <a:pt x="181" y="360"/>
                </a:cubicBezTo>
                <a:cubicBezTo>
                  <a:pt x="81" y="360"/>
                  <a:pt x="0" y="279"/>
                  <a:pt x="0" y="180"/>
                </a:cubicBezTo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59" name="textbox 4359"/>
          <p:cNvSpPr/>
          <p:nvPr/>
        </p:nvSpPr>
        <p:spPr>
          <a:xfrm>
            <a:off x="2721093" y="2406070"/>
            <a:ext cx="615315" cy="313562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21590" algn="l" rtl="0" eaLnBrk="0">
              <a:lnSpc>
                <a:spcPts val="1400"/>
              </a:lnSpc>
            </a:pPr>
            <a:r>
              <a:rPr sz="11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1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1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marL="13335" algn="l" rtl="0" eaLnBrk="0">
              <a:lnSpc>
                <a:spcPts val="1400"/>
              </a:lnSpc>
              <a:spcBef>
                <a:spcPts val="340"/>
              </a:spcBef>
            </a:pPr>
            <a:r>
              <a:rPr sz="11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1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1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1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marL="15240" algn="l" rtl="0" eaLnBrk="0">
              <a:lnSpc>
                <a:spcPts val="1400"/>
              </a:lnSpc>
              <a:spcBef>
                <a:spcPts val="340"/>
              </a:spcBef>
            </a:pPr>
            <a:r>
              <a:rPr sz="11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1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1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11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113000"/>
              </a:lnSpc>
            </a:pPr>
            <a:endParaRPr lang="en-US" altLang="en-US" sz="1000" dirty="0"/>
          </a:p>
          <a:p>
            <a:pPr marL="12700" algn="l" rtl="0" eaLnBrk="0">
              <a:lnSpc>
                <a:spcPts val="1400"/>
              </a:lnSpc>
              <a:spcBef>
                <a:spcPts val="330"/>
              </a:spcBef>
            </a:pPr>
            <a:r>
              <a:rPr sz="11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1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11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142000"/>
              </a:lnSpc>
            </a:pPr>
            <a:endParaRPr lang="en-US" altLang="en-US" sz="200" dirty="0"/>
          </a:p>
          <a:p>
            <a:pPr marL="16510" algn="l" rtl="0" eaLnBrk="0">
              <a:lnSpc>
                <a:spcPts val="1400"/>
              </a:lnSpc>
              <a:spcBef>
                <a:spcPts val="0"/>
              </a:spcBef>
            </a:pPr>
            <a:r>
              <a:rPr sz="11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11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1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</a:t>
            </a: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1100" dirty="0"/>
          </a:p>
        </p:txBody>
      </p:sp>
      <p:sp>
        <p:nvSpPr>
          <p:cNvPr id="4360" name="path"/>
          <p:cNvSpPr/>
          <p:nvPr/>
        </p:nvSpPr>
        <p:spPr>
          <a:xfrm>
            <a:off x="6683121" y="3906773"/>
            <a:ext cx="19050" cy="116459"/>
          </a:xfrm>
          <a:custGeom>
            <a:avLst/>
            <a:gdLst/>
            <a:ahLst/>
            <a:cxnLst/>
            <a:rect l="0" t="0" r="0" b="0"/>
            <a:pathLst>
              <a:path w="30" h="183">
                <a:moveTo>
                  <a:pt x="15" y="0"/>
                </a:moveTo>
                <a:lnTo>
                  <a:pt x="15" y="183"/>
                </a:lnTo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361" name="picture 436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5645658" y="4008501"/>
            <a:ext cx="1063244" cy="1569529"/>
          </a:xfrm>
          <a:prstGeom prst="rect">
            <a:avLst/>
          </a:prstGeom>
        </p:spPr>
      </p:pic>
      <p:sp>
        <p:nvSpPr>
          <p:cNvPr id="4362" name="rect"/>
          <p:cNvSpPr/>
          <p:nvPr/>
        </p:nvSpPr>
        <p:spPr>
          <a:xfrm>
            <a:off x="2576322" y="947165"/>
            <a:ext cx="5145023" cy="303276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63" name="path"/>
          <p:cNvSpPr/>
          <p:nvPr/>
        </p:nvSpPr>
        <p:spPr>
          <a:xfrm>
            <a:off x="2566797" y="937640"/>
            <a:ext cx="5164073" cy="322326"/>
          </a:xfrm>
          <a:custGeom>
            <a:avLst/>
            <a:gdLst/>
            <a:ahLst/>
            <a:cxnLst/>
            <a:rect l="0" t="0" r="0" b="0"/>
            <a:pathLst>
              <a:path w="8132" h="507">
                <a:moveTo>
                  <a:pt x="15" y="492"/>
                </a:moveTo>
                <a:lnTo>
                  <a:pt x="8117" y="492"/>
                </a:lnTo>
                <a:lnTo>
                  <a:pt x="8117" y="15"/>
                </a:lnTo>
                <a:lnTo>
                  <a:pt x="15" y="15"/>
                </a:lnTo>
                <a:lnTo>
                  <a:pt x="15" y="492"/>
                </a:lnTo>
                <a:close/>
              </a:path>
            </a:pathLst>
          </a:custGeom>
          <a:noFill/>
          <a:ln w="1905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364" name="picture 436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5645658" y="2354389"/>
            <a:ext cx="1057148" cy="1559115"/>
          </a:xfrm>
          <a:prstGeom prst="rect">
            <a:avLst/>
          </a:prstGeom>
        </p:spPr>
      </p:pic>
      <p:pic>
        <p:nvPicPr>
          <p:cNvPr id="4365" name="picture 436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4217670" y="3861054"/>
            <a:ext cx="813942" cy="1716976"/>
          </a:xfrm>
          <a:prstGeom prst="rect">
            <a:avLst/>
          </a:prstGeom>
        </p:spPr>
      </p:pic>
      <p:pic>
        <p:nvPicPr>
          <p:cNvPr id="4366" name="picture 436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4217670" y="2355913"/>
            <a:ext cx="813942" cy="1400365"/>
          </a:xfrm>
          <a:prstGeom prst="rect">
            <a:avLst/>
          </a:prstGeom>
        </p:spPr>
      </p:pic>
      <p:sp>
        <p:nvSpPr>
          <p:cNvPr id="4367" name="textbox 4367"/>
          <p:cNvSpPr/>
          <p:nvPr/>
        </p:nvSpPr>
        <p:spPr>
          <a:xfrm>
            <a:off x="463897" y="255327"/>
            <a:ext cx="3163570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代表性产品的价差分析</a:t>
            </a:r>
            <a:r>
              <a:rPr sz="1900" b="1" spc="30" baseline="320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235" dirty="0"/>
          </a:p>
        </p:txBody>
      </p:sp>
      <p:pic>
        <p:nvPicPr>
          <p:cNvPr id="4368" name="picture 436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2389632" y="946404"/>
            <a:ext cx="167639" cy="4709159"/>
          </a:xfrm>
          <a:prstGeom prst="rect">
            <a:avLst/>
          </a:prstGeom>
        </p:spPr>
      </p:pic>
      <p:sp>
        <p:nvSpPr>
          <p:cNvPr id="4369" name="textbox 4369"/>
          <p:cNvSpPr/>
          <p:nvPr/>
        </p:nvSpPr>
        <p:spPr>
          <a:xfrm>
            <a:off x="120264" y="6083761"/>
            <a:ext cx="3846195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 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工程上典型的缩放系数是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1.4(~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sqrt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(2))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，例如， 对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DIN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纸格式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缩放。</a:t>
            </a:r>
            <a:endParaRPr lang="en-US" altLang="en-US" sz="900" dirty="0"/>
          </a:p>
        </p:txBody>
      </p:sp>
      <p:sp>
        <p:nvSpPr>
          <p:cNvPr id="4370" name="textbox 4370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371" name="textbox 4371"/>
          <p:cNvSpPr/>
          <p:nvPr/>
        </p:nvSpPr>
        <p:spPr>
          <a:xfrm>
            <a:off x="2645495" y="1409374"/>
            <a:ext cx="318770" cy="855980"/>
          </a:xfrm>
          <a:prstGeom prst="rect">
            <a:avLst/>
          </a:prstGeom>
        </p:spPr>
        <p:txBody>
          <a:bodyPr vert="horz" wrap="square" lIns="0" tIns="395" rIns="0" bIns="0"/>
          <a:lstStyle/>
          <a:p>
            <a:pPr marL="16510" indent="-3810" algn="l" rtl="0" eaLnBrk="0">
              <a:lnSpc>
                <a:spcPct val="104000"/>
              </a:lnSpc>
              <a:spcBef>
                <a:spcPts val="5"/>
              </a:spcBef>
            </a:pPr>
            <a:r>
              <a:rPr sz="11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绩</a:t>
            </a:r>
            <a:r>
              <a:rPr sz="1100" spc="4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效</a:t>
            </a:r>
            <a:r>
              <a:rPr sz="11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100" spc="4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参</a:t>
            </a:r>
            <a:r>
              <a:rPr sz="1100" spc="3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</a:t>
            </a:r>
            <a:endParaRPr lang="en-US" altLang="en-US" sz="1100" dirty="0"/>
          </a:p>
          <a:p>
            <a:pPr algn="l" rtl="0" eaLnBrk="0">
              <a:lnSpc>
                <a:spcPct val="191000"/>
              </a:lnSpc>
            </a:pPr>
            <a:endParaRPr lang="en-US" altLang="en-US" sz="1000" dirty="0"/>
          </a:p>
          <a:p>
            <a:pPr algn="l" rtl="0" eaLnBrk="0">
              <a:lnSpc>
                <a:spcPct val="137000"/>
              </a:lnSpc>
            </a:pPr>
            <a:endParaRPr lang="en-US" altLang="en-US" sz="200" dirty="0"/>
          </a:p>
          <a:p>
            <a:pPr marL="22225" algn="l" rtl="0" eaLnBrk="0">
              <a:lnSpc>
                <a:spcPct val="96000"/>
              </a:lnSpc>
              <a:spcBef>
                <a:spcPts val="0"/>
              </a:spcBef>
            </a:pPr>
            <a:r>
              <a:rPr sz="1100" spc="2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名</a:t>
            </a:r>
            <a:r>
              <a:rPr sz="1100" spc="1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称</a:t>
            </a:r>
            <a:endParaRPr lang="en-US" altLang="en-US" sz="1100" dirty="0"/>
          </a:p>
        </p:txBody>
      </p:sp>
      <p:sp>
        <p:nvSpPr>
          <p:cNvPr id="4374" name="textbox 4374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375" name="textbox 4375"/>
          <p:cNvSpPr/>
          <p:nvPr/>
        </p:nvSpPr>
        <p:spPr>
          <a:xfrm>
            <a:off x="2677145" y="1019230"/>
            <a:ext cx="903605" cy="2025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90"/>
              </a:lnSpc>
            </a:pPr>
            <a:r>
              <a:rPr sz="11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评</a:t>
            </a:r>
            <a:r>
              <a:rPr sz="1100" spc="6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价</a:t>
            </a:r>
            <a:r>
              <a:rPr sz="11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业绩</a:t>
            </a:r>
            <a:r>
              <a:rPr sz="1100" spc="6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差</a:t>
            </a:r>
            <a:r>
              <a:rPr sz="1100" spc="1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价</a:t>
            </a:r>
            <a:endParaRPr lang="en-US" altLang="en-US" sz="1100" dirty="0"/>
          </a:p>
        </p:txBody>
      </p:sp>
      <p:sp>
        <p:nvSpPr>
          <p:cNvPr id="4376" name="textbox 4376"/>
          <p:cNvSpPr/>
          <p:nvPr/>
        </p:nvSpPr>
        <p:spPr>
          <a:xfrm>
            <a:off x="4456680" y="1911151"/>
            <a:ext cx="459105" cy="3530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5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98000"/>
              </a:lnSpc>
            </a:pPr>
            <a:r>
              <a:rPr sz="1100" spc="4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利差</a:t>
            </a:r>
            <a:r>
              <a:rPr sz="1100" spc="2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系</a:t>
            </a:r>
            <a:r>
              <a:rPr sz="11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100" spc="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</a:t>
            </a:r>
            <a:endParaRPr lang="en-US" altLang="en-US" sz="1100" dirty="0"/>
          </a:p>
        </p:txBody>
      </p:sp>
      <p:sp>
        <p:nvSpPr>
          <p:cNvPr id="4377" name="textbox 4377"/>
          <p:cNvSpPr/>
          <p:nvPr/>
        </p:nvSpPr>
        <p:spPr>
          <a:xfrm>
            <a:off x="6119364" y="1911151"/>
            <a:ext cx="459105" cy="3530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5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98000"/>
              </a:lnSpc>
            </a:pPr>
            <a:r>
              <a:rPr sz="1100" spc="4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利差</a:t>
            </a:r>
            <a:r>
              <a:rPr sz="1100" spc="2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系</a:t>
            </a:r>
            <a:r>
              <a:rPr sz="11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100" spc="0" dirty="0">
                <a:ln w="418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</a:t>
            </a:r>
            <a:endParaRPr lang="en-US" altLang="en-US" sz="1100" dirty="0"/>
          </a:p>
        </p:txBody>
      </p:sp>
      <p:grpSp>
        <p:nvGrpSpPr>
          <p:cNvPr id="762" name="group 762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4379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80" name="textbox 4380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033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K</a:t>
              </a:r>
              <a:endParaRPr lang="en-US" altLang="en-US" sz="1800" dirty="0"/>
            </a:p>
          </p:txBody>
        </p:sp>
      </p:grpSp>
      <p:sp>
        <p:nvSpPr>
          <p:cNvPr id="4381" name="textbox 4381"/>
          <p:cNvSpPr/>
          <p:nvPr/>
        </p:nvSpPr>
        <p:spPr>
          <a:xfrm>
            <a:off x="1130092" y="2796688"/>
            <a:ext cx="685800" cy="1123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01000"/>
              </a:lnSpc>
            </a:pPr>
            <a:endParaRPr lang="en-US" altLang="en-US" sz="200" dirty="0"/>
          </a:p>
          <a:p>
            <a:pPr marL="86995" algn="l" rtl="0" eaLnBrk="0">
              <a:lnSpc>
                <a:spcPct val="92000"/>
              </a:lnSpc>
              <a:spcBef>
                <a:spcPts val="0"/>
              </a:spcBef>
              <a:tabLst>
                <a:tab pos="137795" algn="l"/>
              </a:tabLst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&lt;500            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&lt;5000</a:t>
            </a:r>
            <a:endParaRPr lang="en-US" altLang="en-US" sz="400" dirty="0"/>
          </a:p>
        </p:txBody>
      </p:sp>
      <p:grpSp>
        <p:nvGrpSpPr>
          <p:cNvPr id="764" name="group 764"/>
          <p:cNvGrpSpPr/>
          <p:nvPr/>
        </p:nvGrpSpPr>
        <p:grpSpPr>
          <a:xfrm rot="21600000">
            <a:off x="1504635" y="2809388"/>
            <a:ext cx="73428" cy="72143"/>
            <a:chOff x="0" y="0"/>
            <a:chExt cx="73428" cy="72143"/>
          </a:xfrm>
        </p:grpSpPr>
        <p:sp>
          <p:nvSpPr>
            <p:cNvPr id="4382" name="path"/>
            <p:cNvSpPr/>
            <p:nvPr/>
          </p:nvSpPr>
          <p:spPr>
            <a:xfrm>
              <a:off x="2270" y="2208"/>
              <a:ext cx="68886" cy="67726"/>
            </a:xfrm>
            <a:custGeom>
              <a:avLst/>
              <a:gdLst/>
              <a:ahLst/>
              <a:cxnLst/>
              <a:rect l="0" t="0" r="0" b="0"/>
              <a:pathLst>
                <a:path w="108" h="106">
                  <a:moveTo>
                    <a:pt x="0" y="53"/>
                  </a:moveTo>
                  <a:cubicBezTo>
                    <a:pt x="0" y="23"/>
                    <a:pt x="24" y="0"/>
                    <a:pt x="54" y="0"/>
                  </a:cubicBezTo>
                  <a:cubicBezTo>
                    <a:pt x="84" y="0"/>
                    <a:pt x="108" y="23"/>
                    <a:pt x="108" y="53"/>
                  </a:cubicBezTo>
                  <a:cubicBezTo>
                    <a:pt x="108" y="82"/>
                    <a:pt x="84" y="106"/>
                    <a:pt x="54" y="106"/>
                  </a:cubicBezTo>
                  <a:cubicBezTo>
                    <a:pt x="24" y="106"/>
                    <a:pt x="0" y="82"/>
                    <a:pt x="0" y="53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83" name="path"/>
            <p:cNvSpPr/>
            <p:nvPr/>
          </p:nvSpPr>
          <p:spPr>
            <a:xfrm>
              <a:off x="0" y="0"/>
              <a:ext cx="73428" cy="72143"/>
            </a:xfrm>
            <a:custGeom>
              <a:avLst/>
              <a:gdLst/>
              <a:ahLst/>
              <a:cxnLst/>
              <a:rect l="0" t="0" r="0" b="0"/>
              <a:pathLst>
                <a:path w="115" h="113">
                  <a:moveTo>
                    <a:pt x="3" y="56"/>
                  </a:moveTo>
                  <a:cubicBezTo>
                    <a:pt x="3" y="27"/>
                    <a:pt x="27" y="3"/>
                    <a:pt x="57" y="3"/>
                  </a:cubicBezTo>
                  <a:cubicBezTo>
                    <a:pt x="87" y="3"/>
                    <a:pt x="112" y="27"/>
                    <a:pt x="112" y="56"/>
                  </a:cubicBezTo>
                  <a:cubicBezTo>
                    <a:pt x="112" y="86"/>
                    <a:pt x="87" y="110"/>
                    <a:pt x="57" y="110"/>
                  </a:cubicBezTo>
                  <a:cubicBezTo>
                    <a:pt x="27" y="110"/>
                    <a:pt x="3" y="86"/>
                    <a:pt x="3" y="56"/>
                  </a:cubicBezTo>
                </a:path>
              </a:pathLst>
            </a:custGeom>
            <a:noFill/>
            <a:ln w="447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66" name="group 766"/>
          <p:cNvGrpSpPr/>
          <p:nvPr/>
        </p:nvGrpSpPr>
        <p:grpSpPr>
          <a:xfrm rot="21600000">
            <a:off x="1142792" y="2809388"/>
            <a:ext cx="74185" cy="72143"/>
            <a:chOff x="0" y="0"/>
            <a:chExt cx="74185" cy="72143"/>
          </a:xfrm>
        </p:grpSpPr>
        <p:sp>
          <p:nvSpPr>
            <p:cNvPr id="4384" name="path"/>
            <p:cNvSpPr/>
            <p:nvPr/>
          </p:nvSpPr>
          <p:spPr>
            <a:xfrm>
              <a:off x="2270" y="2208"/>
              <a:ext cx="69643" cy="67726"/>
            </a:xfrm>
            <a:custGeom>
              <a:avLst/>
              <a:gdLst/>
              <a:ahLst/>
              <a:cxnLst/>
              <a:rect l="0" t="0" r="0" b="0"/>
              <a:pathLst>
                <a:path w="109" h="106">
                  <a:moveTo>
                    <a:pt x="0" y="53"/>
                  </a:moveTo>
                  <a:cubicBezTo>
                    <a:pt x="0" y="23"/>
                    <a:pt x="24" y="0"/>
                    <a:pt x="54" y="0"/>
                  </a:cubicBezTo>
                  <a:cubicBezTo>
                    <a:pt x="85" y="0"/>
                    <a:pt x="109" y="23"/>
                    <a:pt x="109" y="53"/>
                  </a:cubicBezTo>
                  <a:cubicBezTo>
                    <a:pt x="109" y="82"/>
                    <a:pt x="85" y="106"/>
                    <a:pt x="54" y="106"/>
                  </a:cubicBezTo>
                  <a:cubicBezTo>
                    <a:pt x="24" y="106"/>
                    <a:pt x="0" y="82"/>
                    <a:pt x="0" y="5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85" name="path"/>
            <p:cNvSpPr/>
            <p:nvPr/>
          </p:nvSpPr>
          <p:spPr>
            <a:xfrm>
              <a:off x="0" y="0"/>
              <a:ext cx="74185" cy="72143"/>
            </a:xfrm>
            <a:custGeom>
              <a:avLst/>
              <a:gdLst/>
              <a:ahLst/>
              <a:cxnLst/>
              <a:rect l="0" t="0" r="0" b="0"/>
              <a:pathLst>
                <a:path w="116" h="113">
                  <a:moveTo>
                    <a:pt x="3" y="56"/>
                  </a:moveTo>
                  <a:cubicBezTo>
                    <a:pt x="3" y="27"/>
                    <a:pt x="28" y="3"/>
                    <a:pt x="58" y="3"/>
                  </a:cubicBezTo>
                  <a:cubicBezTo>
                    <a:pt x="88" y="3"/>
                    <a:pt x="113" y="27"/>
                    <a:pt x="113" y="56"/>
                  </a:cubicBezTo>
                  <a:cubicBezTo>
                    <a:pt x="113" y="86"/>
                    <a:pt x="88" y="110"/>
                    <a:pt x="58" y="110"/>
                  </a:cubicBezTo>
                  <a:cubicBezTo>
                    <a:pt x="28" y="110"/>
                    <a:pt x="3" y="86"/>
                    <a:pt x="3" y="56"/>
                  </a:cubicBezTo>
                </a:path>
              </a:pathLst>
            </a:custGeom>
            <a:noFill/>
            <a:ln w="447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86" name="path"/>
          <p:cNvSpPr/>
          <p:nvPr/>
        </p:nvSpPr>
        <p:spPr>
          <a:xfrm>
            <a:off x="1353796" y="3566189"/>
            <a:ext cx="393905" cy="104925"/>
          </a:xfrm>
          <a:custGeom>
            <a:avLst/>
            <a:gdLst/>
            <a:ahLst/>
            <a:cxnLst/>
            <a:rect l="0" t="0" r="0" b="0"/>
            <a:pathLst>
              <a:path w="620" h="165">
                <a:moveTo>
                  <a:pt x="620" y="1"/>
                </a:moveTo>
                <a:lnTo>
                  <a:pt x="0" y="164"/>
                </a:lnTo>
              </a:path>
            </a:pathLst>
          </a:custGeom>
          <a:noFill/>
          <a:ln w="1493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90" name="textbox 4390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40</a:t>
            </a:r>
            <a:endParaRPr lang="en-US" altLang="en-US" sz="900" dirty="0"/>
          </a:p>
        </p:txBody>
      </p:sp>
      <p:sp>
        <p:nvSpPr>
          <p:cNvPr id="4391" name="path"/>
          <p:cNvSpPr/>
          <p:nvPr/>
        </p:nvSpPr>
        <p:spPr>
          <a:xfrm>
            <a:off x="1664464" y="3276480"/>
            <a:ext cx="142486" cy="235395"/>
          </a:xfrm>
          <a:custGeom>
            <a:avLst/>
            <a:gdLst/>
            <a:ahLst/>
            <a:cxnLst/>
            <a:rect l="0" t="0" r="0" b="0"/>
            <a:pathLst>
              <a:path w="224" h="370">
                <a:moveTo>
                  <a:pt x="223" y="0"/>
                </a:moveTo>
                <a:lnTo>
                  <a:pt x="1" y="370"/>
                </a:lnTo>
              </a:path>
            </a:pathLst>
          </a:custGeom>
          <a:noFill/>
          <a:ln w="1493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92" name="rect"/>
          <p:cNvSpPr/>
          <p:nvPr/>
        </p:nvSpPr>
        <p:spPr>
          <a:xfrm>
            <a:off x="1293772" y="3230509"/>
            <a:ext cx="62991" cy="61337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93" name="path"/>
          <p:cNvSpPr/>
          <p:nvPr/>
        </p:nvSpPr>
        <p:spPr>
          <a:xfrm>
            <a:off x="1338179" y="3284615"/>
            <a:ext cx="119629" cy="226853"/>
          </a:xfrm>
          <a:custGeom>
            <a:avLst/>
            <a:gdLst/>
            <a:ahLst/>
            <a:cxnLst/>
            <a:rect l="0" t="0" r="0" b="0"/>
            <a:pathLst>
              <a:path w="188" h="357">
                <a:moveTo>
                  <a:pt x="187" y="0"/>
                </a:moveTo>
                <a:lnTo>
                  <a:pt x="1" y="356"/>
                </a:lnTo>
              </a:path>
            </a:pathLst>
          </a:custGeom>
          <a:noFill/>
          <a:ln w="1493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94" name="textbox 4394"/>
          <p:cNvSpPr/>
          <p:nvPr/>
        </p:nvSpPr>
        <p:spPr>
          <a:xfrm>
            <a:off x="1887086" y="2680375"/>
            <a:ext cx="359409" cy="1117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00000"/>
              </a:lnSpc>
            </a:pPr>
            <a:endParaRPr lang="en-US" altLang="en-US" sz="200" dirty="0"/>
          </a:p>
          <a:p>
            <a:pPr marL="86995" algn="l" rtl="0" eaLnBrk="0">
              <a:lnSpc>
                <a:spcPct val="92000"/>
              </a:lnSpc>
              <a:tabLst>
                <a:tab pos="138430" algn="l"/>
              </a:tabLst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&lt;2000</a:t>
            </a: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400" dirty="0"/>
          </a:p>
        </p:txBody>
      </p:sp>
      <p:grpSp>
        <p:nvGrpSpPr>
          <p:cNvPr id="768" name="group 768"/>
          <p:cNvGrpSpPr/>
          <p:nvPr/>
        </p:nvGrpSpPr>
        <p:grpSpPr>
          <a:xfrm rot="21600000">
            <a:off x="1899786" y="2693075"/>
            <a:ext cx="74185" cy="72144"/>
            <a:chOff x="0" y="0"/>
            <a:chExt cx="74185" cy="72144"/>
          </a:xfrm>
        </p:grpSpPr>
        <p:sp>
          <p:nvSpPr>
            <p:cNvPr id="4395" name="path"/>
            <p:cNvSpPr/>
            <p:nvPr/>
          </p:nvSpPr>
          <p:spPr>
            <a:xfrm>
              <a:off x="2270" y="2208"/>
              <a:ext cx="69643" cy="67727"/>
            </a:xfrm>
            <a:custGeom>
              <a:avLst/>
              <a:gdLst/>
              <a:ahLst/>
              <a:cxnLst/>
              <a:rect l="0" t="0" r="0" b="0"/>
              <a:pathLst>
                <a:path w="109" h="106">
                  <a:moveTo>
                    <a:pt x="0" y="53"/>
                  </a:moveTo>
                  <a:cubicBezTo>
                    <a:pt x="0" y="23"/>
                    <a:pt x="24" y="0"/>
                    <a:pt x="54" y="0"/>
                  </a:cubicBezTo>
                  <a:cubicBezTo>
                    <a:pt x="85" y="0"/>
                    <a:pt x="109" y="23"/>
                    <a:pt x="109" y="53"/>
                  </a:cubicBezTo>
                  <a:cubicBezTo>
                    <a:pt x="109" y="82"/>
                    <a:pt x="85" y="106"/>
                    <a:pt x="54" y="106"/>
                  </a:cubicBezTo>
                  <a:cubicBezTo>
                    <a:pt x="24" y="106"/>
                    <a:pt x="0" y="82"/>
                    <a:pt x="0" y="5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96" name="path"/>
            <p:cNvSpPr/>
            <p:nvPr/>
          </p:nvSpPr>
          <p:spPr>
            <a:xfrm>
              <a:off x="0" y="0"/>
              <a:ext cx="74185" cy="72144"/>
            </a:xfrm>
            <a:custGeom>
              <a:avLst/>
              <a:gdLst/>
              <a:ahLst/>
              <a:cxnLst/>
              <a:rect l="0" t="0" r="0" b="0"/>
              <a:pathLst>
                <a:path w="116" h="113">
                  <a:moveTo>
                    <a:pt x="3" y="56"/>
                  </a:moveTo>
                  <a:cubicBezTo>
                    <a:pt x="3" y="27"/>
                    <a:pt x="28" y="3"/>
                    <a:pt x="58" y="3"/>
                  </a:cubicBezTo>
                  <a:cubicBezTo>
                    <a:pt x="88" y="3"/>
                    <a:pt x="113" y="27"/>
                    <a:pt x="113" y="56"/>
                  </a:cubicBezTo>
                  <a:cubicBezTo>
                    <a:pt x="113" y="86"/>
                    <a:pt x="88" y="110"/>
                    <a:pt x="58" y="110"/>
                  </a:cubicBezTo>
                  <a:cubicBezTo>
                    <a:pt x="28" y="110"/>
                    <a:pt x="3" y="86"/>
                    <a:pt x="3" y="56"/>
                  </a:cubicBezTo>
                </a:path>
              </a:pathLst>
            </a:custGeom>
            <a:noFill/>
            <a:ln w="447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97" name="textbox 4397"/>
          <p:cNvSpPr/>
          <p:nvPr/>
        </p:nvSpPr>
        <p:spPr>
          <a:xfrm>
            <a:off x="4640692" y="4615651"/>
            <a:ext cx="226059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4.</a:t>
            </a:r>
            <a:r>
              <a:rPr sz="1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4398" name="textbox 4398"/>
          <p:cNvSpPr/>
          <p:nvPr/>
        </p:nvSpPr>
        <p:spPr>
          <a:xfrm>
            <a:off x="4640692" y="5369421"/>
            <a:ext cx="226059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4.</a:t>
            </a:r>
            <a:r>
              <a:rPr sz="1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4399" name="textbox 4399"/>
          <p:cNvSpPr/>
          <p:nvPr/>
        </p:nvSpPr>
        <p:spPr>
          <a:xfrm>
            <a:off x="6304262" y="2436112"/>
            <a:ext cx="224790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2.</a:t>
            </a:r>
            <a:r>
              <a:rPr sz="1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1100" dirty="0"/>
          </a:p>
        </p:txBody>
      </p:sp>
      <p:sp>
        <p:nvSpPr>
          <p:cNvPr id="4400" name="textbox 4400"/>
          <p:cNvSpPr/>
          <p:nvPr/>
        </p:nvSpPr>
        <p:spPr>
          <a:xfrm>
            <a:off x="4641570" y="2438744"/>
            <a:ext cx="225425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2.</a:t>
            </a:r>
            <a:r>
              <a:rPr sz="1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4401" name="textbox 4401"/>
          <p:cNvSpPr/>
          <p:nvPr/>
        </p:nvSpPr>
        <p:spPr>
          <a:xfrm>
            <a:off x="4643484" y="3164584"/>
            <a:ext cx="222884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3.</a:t>
            </a:r>
            <a:r>
              <a:rPr sz="1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4402" name="textbox 4402"/>
          <p:cNvSpPr/>
          <p:nvPr/>
        </p:nvSpPr>
        <p:spPr>
          <a:xfrm>
            <a:off x="6306156" y="3170645"/>
            <a:ext cx="223520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3.</a:t>
            </a:r>
            <a:r>
              <a:rPr sz="1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1100" dirty="0"/>
          </a:p>
        </p:txBody>
      </p:sp>
      <p:sp>
        <p:nvSpPr>
          <p:cNvPr id="4403" name="textbox 4403"/>
          <p:cNvSpPr/>
          <p:nvPr/>
        </p:nvSpPr>
        <p:spPr>
          <a:xfrm>
            <a:off x="6307034" y="4637619"/>
            <a:ext cx="222250" cy="1625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1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1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.7</a:t>
            </a:r>
            <a:endParaRPr lang="en-US" altLang="en-US" sz="1100" dirty="0"/>
          </a:p>
        </p:txBody>
      </p:sp>
      <p:sp>
        <p:nvSpPr>
          <p:cNvPr id="4404" name="textbox 4404"/>
          <p:cNvSpPr/>
          <p:nvPr/>
        </p:nvSpPr>
        <p:spPr>
          <a:xfrm>
            <a:off x="6312155" y="5368812"/>
            <a:ext cx="217170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1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1.0</a:t>
            </a:r>
            <a:endParaRPr lang="en-US" altLang="en-US" sz="1100" dirty="0"/>
          </a:p>
        </p:txBody>
      </p:sp>
      <p:sp>
        <p:nvSpPr>
          <p:cNvPr id="4405" name="path"/>
          <p:cNvSpPr/>
          <p:nvPr/>
        </p:nvSpPr>
        <p:spPr>
          <a:xfrm>
            <a:off x="5622798" y="3964305"/>
            <a:ext cx="1070355" cy="19050"/>
          </a:xfrm>
          <a:custGeom>
            <a:avLst/>
            <a:gdLst/>
            <a:ahLst/>
            <a:cxnLst/>
            <a:rect l="0" t="0" r="0" b="0"/>
            <a:pathLst>
              <a:path w="1685" h="30">
                <a:moveTo>
                  <a:pt x="1685" y="15"/>
                </a:moveTo>
                <a:lnTo>
                  <a:pt x="0" y="15"/>
                </a:lnTo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06" name="path"/>
          <p:cNvSpPr/>
          <p:nvPr/>
        </p:nvSpPr>
        <p:spPr>
          <a:xfrm>
            <a:off x="332231" y="2346769"/>
            <a:ext cx="1963165" cy="9525"/>
          </a:xfrm>
          <a:custGeom>
            <a:avLst/>
            <a:gdLst/>
            <a:ahLst/>
            <a:cxnLst/>
            <a:rect l="0" t="0" r="0" b="0"/>
            <a:pathLst>
              <a:path w="3091" h="15">
                <a:moveTo>
                  <a:pt x="0" y="7"/>
                </a:moveTo>
                <a:lnTo>
                  <a:pt x="3091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07" name="rect"/>
          <p:cNvSpPr/>
          <p:nvPr/>
        </p:nvSpPr>
        <p:spPr>
          <a:xfrm>
            <a:off x="4217670" y="3953002"/>
            <a:ext cx="804417" cy="1905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408" name="picture 440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1425151" y="3186303"/>
            <a:ext cx="121119" cy="117785"/>
          </a:xfrm>
          <a:prstGeom prst="rect">
            <a:avLst/>
          </a:prstGeom>
        </p:spPr>
      </p:pic>
      <p:sp>
        <p:nvSpPr>
          <p:cNvPr id="4409" name="path"/>
          <p:cNvSpPr/>
          <p:nvPr/>
        </p:nvSpPr>
        <p:spPr>
          <a:xfrm>
            <a:off x="1052779" y="3230166"/>
            <a:ext cx="68432" cy="142449"/>
          </a:xfrm>
          <a:custGeom>
            <a:avLst/>
            <a:gdLst/>
            <a:ahLst/>
            <a:cxnLst/>
            <a:rect l="0" t="0" r="0" b="0"/>
            <a:pathLst>
              <a:path w="107" h="224">
                <a:moveTo>
                  <a:pt x="1" y="0"/>
                </a:moveTo>
                <a:lnTo>
                  <a:pt x="106" y="223"/>
                </a:lnTo>
              </a:path>
            </a:pathLst>
          </a:custGeom>
          <a:noFill/>
          <a:ln w="1493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410" name="picture 44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999720" y="3145078"/>
            <a:ext cx="121119" cy="117785"/>
          </a:xfrm>
          <a:prstGeom prst="rect">
            <a:avLst/>
          </a:prstGeom>
        </p:spPr>
      </p:pic>
      <p:pic>
        <p:nvPicPr>
          <p:cNvPr id="4411" name="picture 44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1783209" y="3184095"/>
            <a:ext cx="121118" cy="117785"/>
          </a:xfrm>
          <a:prstGeom prst="rect">
            <a:avLst/>
          </a:prstGeom>
        </p:spPr>
      </p:pic>
      <p:sp>
        <p:nvSpPr>
          <p:cNvPr id="4412" name="rect"/>
          <p:cNvSpPr/>
          <p:nvPr/>
        </p:nvSpPr>
        <p:spPr>
          <a:xfrm>
            <a:off x="5241035" y="1778317"/>
            <a:ext cx="1461770" cy="9525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13" name="rect"/>
          <p:cNvSpPr/>
          <p:nvPr/>
        </p:nvSpPr>
        <p:spPr>
          <a:xfrm>
            <a:off x="3773423" y="1778317"/>
            <a:ext cx="1010793" cy="9525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14" name="path"/>
          <p:cNvSpPr/>
          <p:nvPr/>
        </p:nvSpPr>
        <p:spPr>
          <a:xfrm>
            <a:off x="2656332" y="1778317"/>
            <a:ext cx="1010792" cy="9525"/>
          </a:xfrm>
          <a:custGeom>
            <a:avLst/>
            <a:gdLst/>
            <a:ahLst/>
            <a:cxnLst/>
            <a:rect l="0" t="0" r="0" b="0"/>
            <a:pathLst>
              <a:path w="1591" h="15">
                <a:moveTo>
                  <a:pt x="0" y="7"/>
                </a:moveTo>
                <a:lnTo>
                  <a:pt x="1591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15" name="rect"/>
          <p:cNvSpPr/>
          <p:nvPr/>
        </p:nvSpPr>
        <p:spPr>
          <a:xfrm>
            <a:off x="1618684" y="3018704"/>
            <a:ext cx="62991" cy="61337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16" name="textbox 4416"/>
          <p:cNvSpPr/>
          <p:nvPr/>
        </p:nvSpPr>
        <p:spPr>
          <a:xfrm>
            <a:off x="1024411" y="3160708"/>
            <a:ext cx="73660" cy="1060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6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600" dirty="0"/>
          </a:p>
        </p:txBody>
      </p:sp>
      <p:sp>
        <p:nvSpPr>
          <p:cNvPr id="4417" name="textbox 4417"/>
          <p:cNvSpPr/>
          <p:nvPr/>
        </p:nvSpPr>
        <p:spPr>
          <a:xfrm>
            <a:off x="1451001" y="3202039"/>
            <a:ext cx="73025" cy="1060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6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600" dirty="0"/>
          </a:p>
        </p:txBody>
      </p:sp>
      <p:sp>
        <p:nvSpPr>
          <p:cNvPr id="4418" name="textbox 4418"/>
          <p:cNvSpPr/>
          <p:nvPr/>
        </p:nvSpPr>
        <p:spPr>
          <a:xfrm>
            <a:off x="1810874" y="3201153"/>
            <a:ext cx="71119" cy="1047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7000"/>
              </a:lnSpc>
            </a:pPr>
            <a:r>
              <a:rPr sz="6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600" dirty="0"/>
          </a:p>
        </p:txBody>
      </p:sp>
      <p:sp>
        <p:nvSpPr>
          <p:cNvPr id="4419" name="rect"/>
          <p:cNvSpPr/>
          <p:nvPr/>
        </p:nvSpPr>
        <p:spPr>
          <a:xfrm>
            <a:off x="5012816" y="3749802"/>
            <a:ext cx="19050" cy="116458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0" name="rect"/>
          <p:cNvSpPr/>
          <p:nvPr/>
        </p:nvSpPr>
        <p:spPr>
          <a:xfrm>
            <a:off x="419100" y="2933700"/>
            <a:ext cx="1373123" cy="1723644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421" name="table 4421"/>
          <p:cNvGraphicFramePr>
            <a:graphicFrameLocks noGrp="1"/>
          </p:cNvGraphicFramePr>
          <p:nvPr/>
        </p:nvGraphicFramePr>
        <p:xfrm>
          <a:off x="204596" y="911732"/>
          <a:ext cx="8553450" cy="5241290"/>
        </p:xfrm>
        <a:graphic>
          <a:graphicData uri="http://schemas.openxmlformats.org/drawingml/2006/table">
            <a:tbl>
              <a:tblPr/>
              <a:tblGrid>
                <a:gridCol w="8553450"/>
              </a:tblGrid>
              <a:tr h="52222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700" dirty="0"/>
                    </a:p>
                    <a:p>
                      <a:pPr marL="5029835" algn="l" rtl="0" eaLnBrk="0">
                        <a:lnSpc>
                          <a:spcPts val="171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办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法</a:t>
                      </a:r>
                      <a:endParaRPr lang="en-US" altLang="en-US" sz="1400" dirty="0"/>
                    </a:p>
                    <a:p>
                      <a:pPr marL="5219065" indent="-180340" algn="l" rtl="0" eaLnBrk="0">
                        <a:lnSpc>
                          <a:spcPct val="89000"/>
                        </a:lnSpc>
                        <a:spcBef>
                          <a:spcPts val="790"/>
                        </a:spcBef>
                      </a:pPr>
                      <a:r>
                        <a:rPr sz="17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代表的定义应根据数量和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或收入分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配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来确 </a:t>
                      </a:r>
                      <a:r>
                        <a:rPr sz="140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定。</a:t>
                      </a:r>
                      <a:endParaRPr lang="en-US" altLang="en-US" sz="1400" dirty="0"/>
                    </a:p>
                    <a:p>
                      <a:pPr marL="5223510" indent="-184785" algn="l" rtl="0" eaLnBrk="0">
                        <a:lnSpc>
                          <a:spcPct val="85000"/>
                        </a:lnSpc>
                        <a:spcBef>
                          <a:spcPts val="3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全球和地方代表对市场的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低覆盖率达到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%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algn="r" rtl="0" eaLnBrk="0">
                        <a:lnSpc>
                          <a:spcPct val="84000"/>
                        </a:lnSpc>
                        <a:spcBef>
                          <a:spcPts val="200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根据增长假设指派代表未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趋势的代表。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marL="400050" algn="l" rtl="0" eaLnBrk="0">
                        <a:lnSpc>
                          <a:spcPct val="89000"/>
                        </a:lnSpc>
                        <a:spcBef>
                          <a:spcPts val="430"/>
                        </a:spcBef>
                      </a:pP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不同业绩水平</a:t>
                      </a:r>
                      <a:endParaRPr lang="en-US" altLang="en-US" sz="1400" dirty="0"/>
                    </a:p>
                    <a:p>
                      <a:pPr marL="407035" algn="l" rtl="0" eaLnBrk="0">
                        <a:lnSpc>
                          <a:spcPts val="1840"/>
                        </a:lnSpc>
                      </a:pPr>
                      <a:r>
                        <a:rPr sz="1400" spc="-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的成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本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1000" dirty="0"/>
                    </a:p>
                    <a:p>
                      <a:pPr marL="5217795" indent="-179070" algn="l" rtl="0" eaLnBrk="0">
                        <a:lnSpc>
                          <a:spcPct val="90000"/>
                        </a:lnSpc>
                        <a:spcBef>
                          <a:spcPts val="520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必须通过共同的讨论平台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促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进营销和工程  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之间的沟通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5219065" indent="-180340" algn="l" rtl="0" eaLnBrk="0">
                        <a:lnSpc>
                          <a:spcPct val="90000"/>
                        </a:lnSpc>
                        <a:spcBef>
                          <a:spcPts val="10"/>
                        </a:spcBef>
                      </a:pPr>
                      <a:r>
                        <a:rPr sz="17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需要在通用零部件份额的愿望和价差之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间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找到平衡点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422" name="table 4422"/>
          <p:cNvGraphicFramePr>
            <a:graphicFrameLocks noGrp="1"/>
          </p:cNvGraphicFramePr>
          <p:nvPr/>
        </p:nvGraphicFramePr>
        <p:xfrm>
          <a:off x="1877567" y="2869438"/>
          <a:ext cx="6804025" cy="1851660"/>
        </p:xfrm>
        <a:graphic>
          <a:graphicData uri="http://schemas.openxmlformats.org/drawingml/2006/table">
            <a:tbl>
              <a:tblPr/>
              <a:tblGrid>
                <a:gridCol w="3113404"/>
                <a:gridCol w="3690619"/>
              </a:tblGrid>
              <a:tr h="18516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600" dirty="0"/>
                    </a:p>
                    <a:p>
                      <a:pPr marL="208280" indent="-193040" algn="l" rtl="0" eaLnBrk="0">
                        <a:lnSpc>
                          <a:spcPct val="92000"/>
                        </a:lnSpc>
                        <a:spcBef>
                          <a:spcPts val="0"/>
                        </a:spcBef>
                      </a:pPr>
                      <a:r>
                        <a:rPr sz="17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可以以</a:t>
                      </a:r>
                      <a:r>
                        <a:rPr sz="1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优化</a:t>
                      </a:r>
                      <a:r>
                        <a:rPr sz="1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的方式报告成本，例如</a:t>
                      </a:r>
                      <a:r>
                        <a:rPr sz="1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1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1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出于政治原因进行交叉补贴</a:t>
                      </a:r>
                      <a:r>
                        <a:rPr sz="1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300" dirty="0"/>
                    </a:p>
                    <a:p>
                      <a:pPr marL="15240" algn="l" rtl="0" eaLnBrk="0">
                        <a:lnSpc>
                          <a:spcPct val="84000"/>
                        </a:lnSpc>
                        <a:spcBef>
                          <a:spcPts val="4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成本依赖性可能会被供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应商掩盖。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600" dirty="0"/>
                    </a:p>
                    <a:p>
                      <a:pPr marL="440055" indent="-187960" algn="l" rtl="0" eaLnBrk="0">
                        <a:lnSpc>
                          <a:spcPct val="89000"/>
                        </a:lnSpc>
                        <a:spcBef>
                          <a:spcPts val="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进行彻底的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LPP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分析，特别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是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将业绩驱动 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的成本与额外影响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开。</a:t>
                      </a:r>
                      <a:endParaRPr lang="en-US" altLang="en-US" sz="1400" dirty="0"/>
                    </a:p>
                    <a:p>
                      <a:pPr marL="432435" indent="-179705" algn="l" rtl="0" eaLnBrk="0">
                        <a:lnSpc>
                          <a:spcPct val="89000"/>
                        </a:lnSpc>
                        <a:spcBef>
                          <a:spcPts val="55"/>
                        </a:spcBef>
                      </a:pPr>
                      <a:r>
                        <a:rPr sz="17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将视角扩大到目前尚未使用但可能的替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代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术上</a:t>
                      </a:r>
                      <a:endParaRPr lang="en-US" altLang="en-US" sz="1400" dirty="0"/>
                    </a:p>
                    <a:p>
                      <a:pPr marL="431165" indent="-179070" algn="l" rtl="0" eaLnBrk="0">
                        <a:lnSpc>
                          <a:spcPct val="90000"/>
                        </a:lnSpc>
                        <a:spcBef>
                          <a:spcPts val="15"/>
                        </a:spcBef>
                      </a:pPr>
                      <a:r>
                        <a:rPr sz="1700" spc="-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确保成本透明度，例如，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通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过询价单和清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理单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确保成本透明度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423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24" name="textbox 4424"/>
          <p:cNvSpPr/>
          <p:nvPr/>
        </p:nvSpPr>
        <p:spPr>
          <a:xfrm>
            <a:off x="1873707" y="1009772"/>
            <a:ext cx="2847339" cy="11976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潜在的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陷阱</a:t>
            </a:r>
            <a:endParaRPr lang="en-US" altLang="en-US" sz="1400" dirty="0"/>
          </a:p>
          <a:p>
            <a:pPr marL="19685" algn="l" rtl="0" eaLnBrk="0">
              <a:lnSpc>
                <a:spcPct val="82000"/>
              </a:lnSpc>
              <a:spcBef>
                <a:spcPts val="935"/>
              </a:spcBef>
            </a:pPr>
            <a:r>
              <a:rPr sz="17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代表不反映真实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</a:t>
            </a:r>
            <a:endParaRPr lang="en-US" altLang="en-US" sz="1400" dirty="0"/>
          </a:p>
          <a:p>
            <a:pPr marL="19685" algn="l" rtl="0" eaLnBrk="0">
              <a:lnSpc>
                <a:spcPct val="82000"/>
              </a:lnSpc>
              <a:spcBef>
                <a:spcPts val="5"/>
              </a:spcBef>
            </a:pPr>
            <a:r>
              <a:rPr sz="1700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视野局限于全球或地方代表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制。</a:t>
            </a:r>
            <a:endParaRPr lang="en-US" altLang="en-US" sz="1400" dirty="0"/>
          </a:p>
          <a:p>
            <a:pPr marL="19685" algn="l" rtl="0" eaLnBrk="0">
              <a:lnSpc>
                <a:spcPct val="82000"/>
              </a:lnSpc>
              <a:spcBef>
                <a:spcPts val="10"/>
              </a:spcBef>
            </a:pPr>
            <a:r>
              <a:rPr sz="17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未列入未来趋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势</a:t>
            </a:r>
            <a:endParaRPr lang="en-US" altLang="en-US" sz="1400" dirty="0"/>
          </a:p>
          <a:p>
            <a:pPr marL="19685" algn="l" rtl="0" eaLnBrk="0">
              <a:lnSpc>
                <a:spcPct val="83000"/>
              </a:lnSpc>
              <a:spcBef>
                <a:spcPts val="15"/>
              </a:spcBef>
            </a:pPr>
            <a:r>
              <a:rPr sz="1700" spc="-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-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代表的组织努力超过其价值贡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献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</p:txBody>
      </p:sp>
      <p:sp>
        <p:nvSpPr>
          <p:cNvPr id="4425" name="rect"/>
          <p:cNvSpPr/>
          <p:nvPr/>
        </p:nvSpPr>
        <p:spPr>
          <a:xfrm>
            <a:off x="419100" y="1309116"/>
            <a:ext cx="1373123" cy="150876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26" name="textbox 4426"/>
          <p:cNvSpPr/>
          <p:nvPr/>
        </p:nvSpPr>
        <p:spPr>
          <a:xfrm>
            <a:off x="1880378" y="4786376"/>
            <a:ext cx="3231514" cy="6711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5000"/>
              </a:lnSpc>
            </a:pPr>
            <a:endParaRPr lang="en-US" altLang="en-US" sz="100" dirty="0"/>
          </a:p>
          <a:p>
            <a:pPr marL="193040" indent="-180340" algn="l" rtl="0" eaLnBrk="0">
              <a:lnSpc>
                <a:spcPct val="90000"/>
              </a:lnSpc>
            </a:pPr>
            <a:r>
              <a:rPr sz="17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市场营销和工程之间的沟通可能是具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挑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战性的</a:t>
            </a:r>
            <a:endParaRPr lang="en-US" altLang="en-US" sz="1400" dirty="0"/>
          </a:p>
          <a:p>
            <a:pPr marL="12700" algn="l" rtl="0" eaLnBrk="0">
              <a:lnSpc>
                <a:spcPct val="84000"/>
              </a:lnSpc>
              <a:spcBef>
                <a:spcPts val="30"/>
              </a:spcBef>
            </a:pPr>
            <a:r>
              <a:rPr sz="17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通用件水平过高，价差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过低。</a:t>
            </a:r>
            <a:endParaRPr lang="en-US" altLang="en-US" sz="1400" dirty="0"/>
          </a:p>
        </p:txBody>
      </p:sp>
      <p:sp>
        <p:nvSpPr>
          <p:cNvPr id="4427" name="textbox 4427"/>
          <p:cNvSpPr/>
          <p:nvPr/>
        </p:nvSpPr>
        <p:spPr>
          <a:xfrm>
            <a:off x="109607" y="255327"/>
            <a:ext cx="3382009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避开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成本驱动因素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的常见陷</a:t>
            </a: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阱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和技术解决方案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的途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径</a:t>
            </a:r>
            <a:endParaRPr lang="en-US" altLang="en-US" sz="1800" dirty="0"/>
          </a:p>
        </p:txBody>
      </p:sp>
      <p:sp>
        <p:nvSpPr>
          <p:cNvPr id="4428" name="rect"/>
          <p:cNvSpPr/>
          <p:nvPr/>
        </p:nvSpPr>
        <p:spPr>
          <a:xfrm>
            <a:off x="419100" y="4773168"/>
            <a:ext cx="1373123" cy="1292351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29" name="textbox 4429"/>
          <p:cNvSpPr/>
          <p:nvPr/>
        </p:nvSpPr>
        <p:spPr>
          <a:xfrm>
            <a:off x="591241" y="5219820"/>
            <a:ext cx="1093469" cy="4489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99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产品之间的成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本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差异</a:t>
            </a:r>
            <a:endParaRPr lang="en-US" altLang="en-US" sz="1400" dirty="0"/>
          </a:p>
        </p:txBody>
      </p:sp>
      <p:sp>
        <p:nvSpPr>
          <p:cNvPr id="4432" name="textbox 4432"/>
          <p:cNvSpPr/>
          <p:nvPr/>
        </p:nvSpPr>
        <p:spPr>
          <a:xfrm>
            <a:off x="591776" y="1972176"/>
            <a:ext cx="915035" cy="2343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代表性产品</a:t>
            </a:r>
            <a:endParaRPr lang="en-US" altLang="en-US" sz="1400" dirty="0"/>
          </a:p>
        </p:txBody>
      </p:sp>
      <p:sp>
        <p:nvSpPr>
          <p:cNvPr id="4433" name="textbox 4433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435" name="textbox 4435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grpSp>
        <p:nvGrpSpPr>
          <p:cNvPr id="770" name="group 770"/>
          <p:cNvGrpSpPr/>
          <p:nvPr/>
        </p:nvGrpSpPr>
        <p:grpSpPr>
          <a:xfrm rot="21600000">
            <a:off x="271653" y="1919097"/>
            <a:ext cx="290321" cy="290322"/>
            <a:chOff x="0" y="0"/>
            <a:chExt cx="290321" cy="290322"/>
          </a:xfrm>
        </p:grpSpPr>
        <p:sp>
          <p:nvSpPr>
            <p:cNvPr id="4436" name="path"/>
            <p:cNvSpPr/>
            <p:nvPr/>
          </p:nvSpPr>
          <p:spPr>
            <a:xfrm>
              <a:off x="9525" y="9525"/>
              <a:ext cx="271271" cy="271272"/>
            </a:xfrm>
            <a:custGeom>
              <a:avLst/>
              <a:gdLst/>
              <a:ahLst/>
              <a:cxnLst/>
              <a:rect l="0" t="0" r="0" b="0"/>
              <a:pathLst>
                <a:path w="427" h="427">
                  <a:moveTo>
                    <a:pt x="0" y="213"/>
                  </a:moveTo>
                  <a:cubicBezTo>
                    <a:pt x="0" y="95"/>
                    <a:pt x="95" y="0"/>
                    <a:pt x="213" y="0"/>
                  </a:cubicBezTo>
                  <a:cubicBezTo>
                    <a:pt x="331" y="0"/>
                    <a:pt x="427" y="95"/>
                    <a:pt x="427" y="213"/>
                  </a:cubicBezTo>
                  <a:cubicBezTo>
                    <a:pt x="427" y="331"/>
                    <a:pt x="331" y="427"/>
                    <a:pt x="213" y="427"/>
                  </a:cubicBezTo>
                  <a:cubicBezTo>
                    <a:pt x="95" y="427"/>
                    <a:pt x="0" y="331"/>
                    <a:pt x="0" y="213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37" name="path"/>
            <p:cNvSpPr/>
            <p:nvPr/>
          </p:nvSpPr>
          <p:spPr>
            <a:xfrm>
              <a:off x="0" y="0"/>
              <a:ext cx="290321" cy="290322"/>
            </a:xfrm>
            <a:custGeom>
              <a:avLst/>
              <a:gdLst/>
              <a:ahLst/>
              <a:cxnLst/>
              <a:rect l="0" t="0" r="0" b="0"/>
              <a:pathLst>
                <a:path w="457" h="457">
                  <a:moveTo>
                    <a:pt x="15" y="228"/>
                  </a:moveTo>
                  <a:cubicBezTo>
                    <a:pt x="15" y="110"/>
                    <a:pt x="110" y="15"/>
                    <a:pt x="228" y="15"/>
                  </a:cubicBezTo>
                  <a:cubicBezTo>
                    <a:pt x="346" y="15"/>
                    <a:pt x="442" y="110"/>
                    <a:pt x="442" y="228"/>
                  </a:cubicBezTo>
                  <a:cubicBezTo>
                    <a:pt x="442" y="346"/>
                    <a:pt x="346" y="442"/>
                    <a:pt x="228" y="442"/>
                  </a:cubicBezTo>
                  <a:cubicBezTo>
                    <a:pt x="110" y="442"/>
                    <a:pt x="15" y="346"/>
                    <a:pt x="15" y="228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72" name="group 772"/>
          <p:cNvGrpSpPr/>
          <p:nvPr/>
        </p:nvGrpSpPr>
        <p:grpSpPr>
          <a:xfrm rot="21600000">
            <a:off x="271653" y="3650360"/>
            <a:ext cx="290321" cy="290322"/>
            <a:chOff x="0" y="0"/>
            <a:chExt cx="290321" cy="290322"/>
          </a:xfrm>
        </p:grpSpPr>
        <p:sp>
          <p:nvSpPr>
            <p:cNvPr id="4438" name="path"/>
            <p:cNvSpPr/>
            <p:nvPr/>
          </p:nvSpPr>
          <p:spPr>
            <a:xfrm>
              <a:off x="9525" y="9525"/>
              <a:ext cx="271271" cy="271272"/>
            </a:xfrm>
            <a:custGeom>
              <a:avLst/>
              <a:gdLst/>
              <a:ahLst/>
              <a:cxnLst/>
              <a:rect l="0" t="0" r="0" b="0"/>
              <a:pathLst>
                <a:path w="427" h="427">
                  <a:moveTo>
                    <a:pt x="0" y="213"/>
                  </a:moveTo>
                  <a:cubicBezTo>
                    <a:pt x="0" y="95"/>
                    <a:pt x="95" y="0"/>
                    <a:pt x="213" y="0"/>
                  </a:cubicBezTo>
                  <a:cubicBezTo>
                    <a:pt x="331" y="0"/>
                    <a:pt x="427" y="95"/>
                    <a:pt x="427" y="213"/>
                  </a:cubicBezTo>
                  <a:cubicBezTo>
                    <a:pt x="427" y="331"/>
                    <a:pt x="331" y="427"/>
                    <a:pt x="213" y="427"/>
                  </a:cubicBezTo>
                  <a:cubicBezTo>
                    <a:pt x="95" y="427"/>
                    <a:pt x="0" y="331"/>
                    <a:pt x="0" y="213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39" name="path"/>
            <p:cNvSpPr/>
            <p:nvPr/>
          </p:nvSpPr>
          <p:spPr>
            <a:xfrm>
              <a:off x="0" y="0"/>
              <a:ext cx="290321" cy="290322"/>
            </a:xfrm>
            <a:custGeom>
              <a:avLst/>
              <a:gdLst/>
              <a:ahLst/>
              <a:cxnLst/>
              <a:rect l="0" t="0" r="0" b="0"/>
              <a:pathLst>
                <a:path w="457" h="457">
                  <a:moveTo>
                    <a:pt x="15" y="228"/>
                  </a:moveTo>
                  <a:cubicBezTo>
                    <a:pt x="15" y="110"/>
                    <a:pt x="110" y="15"/>
                    <a:pt x="228" y="15"/>
                  </a:cubicBezTo>
                  <a:cubicBezTo>
                    <a:pt x="346" y="15"/>
                    <a:pt x="442" y="110"/>
                    <a:pt x="442" y="228"/>
                  </a:cubicBezTo>
                  <a:cubicBezTo>
                    <a:pt x="442" y="346"/>
                    <a:pt x="346" y="442"/>
                    <a:pt x="228" y="442"/>
                  </a:cubicBezTo>
                  <a:cubicBezTo>
                    <a:pt x="110" y="442"/>
                    <a:pt x="15" y="346"/>
                    <a:pt x="15" y="228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74" name="group 774"/>
          <p:cNvGrpSpPr/>
          <p:nvPr/>
        </p:nvGrpSpPr>
        <p:grpSpPr>
          <a:xfrm rot="21600000">
            <a:off x="271653" y="5274945"/>
            <a:ext cx="290321" cy="290322"/>
            <a:chOff x="0" y="0"/>
            <a:chExt cx="290321" cy="290322"/>
          </a:xfrm>
        </p:grpSpPr>
        <p:sp>
          <p:nvSpPr>
            <p:cNvPr id="4440" name="path"/>
            <p:cNvSpPr/>
            <p:nvPr/>
          </p:nvSpPr>
          <p:spPr>
            <a:xfrm>
              <a:off x="9525" y="9525"/>
              <a:ext cx="271271" cy="271272"/>
            </a:xfrm>
            <a:custGeom>
              <a:avLst/>
              <a:gdLst/>
              <a:ahLst/>
              <a:cxnLst/>
              <a:rect l="0" t="0" r="0" b="0"/>
              <a:pathLst>
                <a:path w="427" h="427">
                  <a:moveTo>
                    <a:pt x="0" y="213"/>
                  </a:moveTo>
                  <a:cubicBezTo>
                    <a:pt x="0" y="95"/>
                    <a:pt x="95" y="0"/>
                    <a:pt x="213" y="0"/>
                  </a:cubicBezTo>
                  <a:cubicBezTo>
                    <a:pt x="331" y="0"/>
                    <a:pt x="427" y="95"/>
                    <a:pt x="427" y="213"/>
                  </a:cubicBezTo>
                  <a:cubicBezTo>
                    <a:pt x="427" y="331"/>
                    <a:pt x="331" y="427"/>
                    <a:pt x="213" y="427"/>
                  </a:cubicBezTo>
                  <a:cubicBezTo>
                    <a:pt x="95" y="427"/>
                    <a:pt x="0" y="331"/>
                    <a:pt x="0" y="213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41" name="path"/>
            <p:cNvSpPr/>
            <p:nvPr/>
          </p:nvSpPr>
          <p:spPr>
            <a:xfrm>
              <a:off x="0" y="0"/>
              <a:ext cx="290321" cy="290322"/>
            </a:xfrm>
            <a:custGeom>
              <a:avLst/>
              <a:gdLst/>
              <a:ahLst/>
              <a:cxnLst/>
              <a:rect l="0" t="0" r="0" b="0"/>
              <a:pathLst>
                <a:path w="457" h="457">
                  <a:moveTo>
                    <a:pt x="15" y="228"/>
                  </a:moveTo>
                  <a:cubicBezTo>
                    <a:pt x="15" y="110"/>
                    <a:pt x="110" y="15"/>
                    <a:pt x="228" y="15"/>
                  </a:cubicBezTo>
                  <a:cubicBezTo>
                    <a:pt x="346" y="15"/>
                    <a:pt x="442" y="110"/>
                    <a:pt x="442" y="228"/>
                  </a:cubicBezTo>
                  <a:cubicBezTo>
                    <a:pt x="442" y="346"/>
                    <a:pt x="346" y="442"/>
                    <a:pt x="228" y="442"/>
                  </a:cubicBezTo>
                  <a:cubicBezTo>
                    <a:pt x="110" y="442"/>
                    <a:pt x="15" y="346"/>
                    <a:pt x="15" y="228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445" name="textbox 4445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41</a:t>
            </a:r>
            <a:endParaRPr lang="en-US" altLang="en-US" sz="900" dirty="0"/>
          </a:p>
        </p:txBody>
      </p:sp>
      <p:sp>
        <p:nvSpPr>
          <p:cNvPr id="4446" name="path"/>
          <p:cNvSpPr/>
          <p:nvPr/>
        </p:nvSpPr>
        <p:spPr>
          <a:xfrm>
            <a:off x="5227320" y="1226629"/>
            <a:ext cx="3454399" cy="9525"/>
          </a:xfrm>
          <a:custGeom>
            <a:avLst/>
            <a:gdLst/>
            <a:ahLst/>
            <a:cxnLst/>
            <a:rect l="0" t="0" r="0" b="0"/>
            <a:pathLst>
              <a:path w="5439" h="15">
                <a:moveTo>
                  <a:pt x="0" y="7"/>
                </a:moveTo>
                <a:lnTo>
                  <a:pt x="5439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47" name="path"/>
          <p:cNvSpPr/>
          <p:nvPr/>
        </p:nvSpPr>
        <p:spPr>
          <a:xfrm>
            <a:off x="1877567" y="1226629"/>
            <a:ext cx="3221990" cy="9525"/>
          </a:xfrm>
          <a:custGeom>
            <a:avLst/>
            <a:gdLst/>
            <a:ahLst/>
            <a:cxnLst/>
            <a:rect l="0" t="0" r="0" b="0"/>
            <a:pathLst>
              <a:path w="5074" h="15">
                <a:moveTo>
                  <a:pt x="0" y="7"/>
                </a:moveTo>
                <a:lnTo>
                  <a:pt x="5074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48" name="textbox 4448"/>
          <p:cNvSpPr/>
          <p:nvPr/>
        </p:nvSpPr>
        <p:spPr>
          <a:xfrm>
            <a:off x="352739" y="5344898"/>
            <a:ext cx="140970" cy="1930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1300" b="1" spc="-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</a:t>
            </a:r>
            <a:endParaRPr lang="en-US" altLang="en-US" sz="1300" dirty="0"/>
          </a:p>
        </p:txBody>
      </p:sp>
      <p:sp>
        <p:nvSpPr>
          <p:cNvPr id="4449" name="textbox 4449"/>
          <p:cNvSpPr/>
          <p:nvPr/>
        </p:nvSpPr>
        <p:spPr>
          <a:xfrm>
            <a:off x="352360" y="1989294"/>
            <a:ext cx="141604" cy="196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</a:t>
            </a:r>
            <a:endParaRPr lang="en-US" altLang="en-US" sz="1400" dirty="0"/>
          </a:p>
        </p:txBody>
      </p:sp>
      <p:sp>
        <p:nvSpPr>
          <p:cNvPr id="4450" name="textbox 4450"/>
          <p:cNvSpPr/>
          <p:nvPr/>
        </p:nvSpPr>
        <p:spPr>
          <a:xfrm>
            <a:off x="389568" y="3721193"/>
            <a:ext cx="62864" cy="196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endParaRPr lang="en-US" altLang="en-US" sz="1400" dirty="0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51" name="table 4451"/>
          <p:cNvGraphicFramePr>
            <a:graphicFrameLocks noGrp="1"/>
          </p:cNvGraphicFramePr>
          <p:nvPr/>
        </p:nvGraphicFramePr>
        <p:xfrm>
          <a:off x="2027301" y="1347597"/>
          <a:ext cx="4802505" cy="1559559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405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300" dirty="0"/>
                    </a:p>
                    <a:p>
                      <a:pPr marL="88900" algn="l" rtl="0" eaLnBrk="0">
                        <a:lnSpc>
                          <a:spcPct val="97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规模和价值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25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今天真实的市场容量和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价值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市场增长和未来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绘制竞争者战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图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3000"/>
                        </a:lnSpc>
                        <a:spcBef>
                          <a:spcPts val="20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市场细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452" name="table 4452"/>
          <p:cNvGraphicFramePr>
            <a:graphicFrameLocks noGrp="1"/>
          </p:cNvGraphicFramePr>
          <p:nvPr/>
        </p:nvGraphicFramePr>
        <p:xfrm>
          <a:off x="2027301" y="4576953"/>
          <a:ext cx="4802505" cy="1559560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405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300" dirty="0"/>
                    </a:p>
                    <a:p>
                      <a:pPr marL="8445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驱动因素和技术解</a:t>
                      </a:r>
                      <a:endParaRPr lang="en-US" altLang="en-US" sz="1400" dirty="0"/>
                    </a:p>
                    <a:p>
                      <a:pPr marL="83820" algn="l" rtl="0" eaLnBrk="0">
                        <a:lnSpc>
                          <a:spcPts val="1835"/>
                        </a:lnSpc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方案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460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不同业绩水平的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费用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4000"/>
                        </a:lnSpc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产品之间的成本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差异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453" name="table 4453"/>
          <p:cNvGraphicFramePr>
            <a:graphicFrameLocks noGrp="1"/>
          </p:cNvGraphicFramePr>
          <p:nvPr/>
        </p:nvGraphicFramePr>
        <p:xfrm>
          <a:off x="2027301" y="2963036"/>
          <a:ext cx="4802505" cy="1558289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392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8890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需求和要求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125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客户决策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历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程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基于市场的规格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和特点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3000"/>
                        </a:lnSpc>
                        <a:spcBef>
                          <a:spcPts val="15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技术趋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454" name="table 4454"/>
          <p:cNvGraphicFramePr>
            <a:graphicFrameLocks noGrp="1"/>
          </p:cNvGraphicFramePr>
          <p:nvPr/>
        </p:nvGraphicFramePr>
        <p:xfrm>
          <a:off x="7253985" y="1340866"/>
          <a:ext cx="1455419" cy="4800600"/>
        </p:xfrm>
        <a:graphic>
          <a:graphicData uri="http://schemas.openxmlformats.org/drawingml/2006/table">
            <a:tbl>
              <a:tblPr/>
              <a:tblGrid>
                <a:gridCol w="1455419"/>
              </a:tblGrid>
              <a:tr h="47879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600" dirty="0"/>
                    </a:p>
                    <a:p>
                      <a:pPr marL="62865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块化产品设计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marL="85090" algn="l" rtl="0" eaLnBrk="0">
                        <a:lnSpc>
                          <a:spcPct val="98000"/>
                        </a:lnSpc>
                        <a:spcBef>
                          <a:spcPts val="430"/>
                        </a:spcBef>
                      </a:pP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要解决的问题</a:t>
                      </a:r>
                      <a:endParaRPr lang="en-US" altLang="en-US" sz="1400" dirty="0"/>
                    </a:p>
                    <a:p>
                      <a:pPr marL="96520" algn="l" rtl="0" eaLnBrk="0">
                        <a:lnSpc>
                          <a:spcPct val="84000"/>
                        </a:lnSpc>
                        <a:spcBef>
                          <a:spcPts val="380"/>
                        </a:spcBef>
                      </a:pPr>
                      <a:r>
                        <a:rPr sz="1700" spc="5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模块的区</a:t>
                      </a:r>
                      <a:r>
                        <a:rPr sz="14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  <a:p>
                      <a:pPr marL="277495" indent="-180975" algn="l" rtl="0" eaLnBrk="0">
                        <a:lnSpc>
                          <a:spcPct val="85000"/>
                        </a:lnSpc>
                        <a:spcBef>
                          <a:spcPts val="300"/>
                        </a:spcBef>
                      </a:pPr>
                      <a:r>
                        <a:rPr sz="1700" spc="5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r>
                        <a:rPr sz="14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数  量</a:t>
                      </a:r>
                      <a:endParaRPr lang="en-US" altLang="en-US" sz="1400" dirty="0"/>
                    </a:p>
                    <a:p>
                      <a:pPr marL="96520" algn="l" rtl="0" eaLnBrk="0">
                        <a:lnSpc>
                          <a:spcPct val="84000"/>
                        </a:lnSpc>
                        <a:spcBef>
                          <a:spcPts val="540"/>
                        </a:spcBef>
                      </a:pPr>
                      <a:r>
                        <a:rPr sz="1700" spc="7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7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合并</a:t>
                      </a:r>
                      <a:r>
                        <a:rPr sz="1400" spc="5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1400" dirty="0"/>
                    </a:p>
                    <a:p>
                      <a:pPr marL="96520" algn="l" rtl="0" eaLnBrk="0">
                        <a:lnSpc>
                          <a:spcPct val="83000"/>
                        </a:lnSpc>
                        <a:spcBef>
                          <a:spcPts val="310"/>
                        </a:spcBef>
                      </a:pPr>
                      <a:r>
                        <a:rPr sz="1700" spc="9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9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介</a:t>
                      </a:r>
                      <a:r>
                        <a:rPr sz="1400" spc="6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400" dirty="0"/>
                    </a:p>
                    <a:p>
                      <a:pPr marL="278130" indent="-181610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1700" spc="5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50" dirty="0">
                          <a:solidFill>
                            <a:srgbClr val="D9D9D9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块化的</a:t>
                      </a:r>
                      <a:r>
                        <a:rPr sz="14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  </a:t>
                      </a:r>
                      <a:r>
                        <a:rPr sz="1400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组合</a:t>
                      </a:r>
                      <a:r>
                        <a:rPr sz="1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</a:t>
                      </a:r>
                      <a:endParaRPr lang="en-US" altLang="en-US" sz="14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</a:tr>
            </a:tbl>
          </a:graphicData>
        </a:graphic>
      </p:graphicFrame>
      <p:sp>
        <p:nvSpPr>
          <p:cNvPr id="4455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56" name="textbox 4456"/>
          <p:cNvSpPr/>
          <p:nvPr/>
        </p:nvSpPr>
        <p:spPr>
          <a:xfrm>
            <a:off x="112978" y="255327"/>
            <a:ext cx="6615430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需要考虑</a:t>
            </a:r>
            <a:r>
              <a:rPr sz="1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个关键路径，以衍生出基于市场的模块化产品设计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800" dirty="0"/>
          </a:p>
        </p:txBody>
      </p:sp>
      <p:sp>
        <p:nvSpPr>
          <p:cNvPr id="4457" name="textbox 4457"/>
          <p:cNvSpPr/>
          <p:nvPr/>
        </p:nvSpPr>
        <p:spPr>
          <a:xfrm>
            <a:off x="105155" y="1623060"/>
            <a:ext cx="1430019" cy="102616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marL="81915" algn="l" rtl="0" eaLnBrk="0">
              <a:lnSpc>
                <a:spcPts val="1705"/>
              </a:lnSpc>
              <a:spcBef>
                <a:spcPts val="0"/>
              </a:spcBef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场</a:t>
            </a: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在哪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里？</a:t>
            </a:r>
            <a:endParaRPr lang="en-US" altLang="en-US" sz="1400" dirty="0"/>
          </a:p>
        </p:txBody>
      </p:sp>
      <p:sp>
        <p:nvSpPr>
          <p:cNvPr id="4458" name="textbox 4458"/>
          <p:cNvSpPr/>
          <p:nvPr/>
        </p:nvSpPr>
        <p:spPr>
          <a:xfrm>
            <a:off x="105155" y="4852416"/>
            <a:ext cx="1430019" cy="102616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95000"/>
              </a:lnSpc>
            </a:pPr>
            <a:endParaRPr lang="en-US" altLang="en-US" sz="1000" dirty="0"/>
          </a:p>
          <a:p>
            <a:pPr marL="83820" indent="-1905" algn="l" rtl="0" eaLnBrk="0">
              <a:lnSpc>
                <a:spcPct val="100000"/>
              </a:lnSpc>
              <a:spcBef>
                <a:spcPts val="0"/>
              </a:spcBef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有哪些技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术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解决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400" spc="-9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方案</a:t>
            </a:r>
            <a:r>
              <a:rPr sz="1400" spc="-8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1400" dirty="0"/>
          </a:p>
        </p:txBody>
      </p:sp>
      <p:sp>
        <p:nvSpPr>
          <p:cNvPr id="4459" name="textbox 4459"/>
          <p:cNvSpPr/>
          <p:nvPr/>
        </p:nvSpPr>
        <p:spPr>
          <a:xfrm>
            <a:off x="105155" y="3238500"/>
            <a:ext cx="1430019" cy="102488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94000"/>
              </a:lnSpc>
            </a:pPr>
            <a:endParaRPr lang="en-US" altLang="en-US" sz="1000" dirty="0"/>
          </a:p>
          <a:p>
            <a:pPr marL="81280" indent="-6985" algn="l" rtl="0" eaLnBrk="0">
              <a:lnSpc>
                <a:spcPct val="100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400" spc="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需要涵盖哪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400" spc="-6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些内容</a:t>
            </a:r>
            <a:r>
              <a:rPr sz="1400" spc="-3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1400" dirty="0"/>
          </a:p>
        </p:txBody>
      </p:sp>
      <p:graphicFrame>
        <p:nvGraphicFramePr>
          <p:cNvPr id="4460" name="table 4460"/>
          <p:cNvGraphicFramePr>
            <a:graphicFrameLocks noGrp="1"/>
          </p:cNvGraphicFramePr>
          <p:nvPr/>
        </p:nvGraphicFramePr>
        <p:xfrm>
          <a:off x="2285555" y="1866455"/>
          <a:ext cx="1428750" cy="960754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512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461" name="table 4461"/>
          <p:cNvGraphicFramePr>
            <a:graphicFrameLocks noGrp="1"/>
          </p:cNvGraphicFramePr>
          <p:nvPr/>
        </p:nvGraphicFramePr>
        <p:xfrm>
          <a:off x="2285555" y="3481895"/>
          <a:ext cx="1428750" cy="958850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49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462" name="table 4462"/>
          <p:cNvGraphicFramePr>
            <a:graphicFrameLocks noGrp="1"/>
          </p:cNvGraphicFramePr>
          <p:nvPr/>
        </p:nvGraphicFramePr>
        <p:xfrm>
          <a:off x="2285555" y="5097399"/>
          <a:ext cx="1428750" cy="958850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49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463" name="picture 446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295144" y="1876044"/>
            <a:ext cx="1409700" cy="941832"/>
          </a:xfrm>
          <a:prstGeom prst="rect">
            <a:avLst/>
          </a:prstGeom>
        </p:spPr>
      </p:pic>
      <p:pic>
        <p:nvPicPr>
          <p:cNvPr id="4464" name="picture 446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2295144" y="3491484"/>
            <a:ext cx="1409700" cy="940308"/>
          </a:xfrm>
          <a:prstGeom prst="rect">
            <a:avLst/>
          </a:prstGeom>
        </p:spPr>
      </p:pic>
      <p:pic>
        <p:nvPicPr>
          <p:cNvPr id="4465" name="picture 446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2295144" y="5106923"/>
            <a:ext cx="1409700" cy="940308"/>
          </a:xfrm>
          <a:prstGeom prst="rect">
            <a:avLst/>
          </a:prstGeom>
        </p:spPr>
      </p:pic>
      <p:sp>
        <p:nvSpPr>
          <p:cNvPr id="4466" name="textbox 4466"/>
          <p:cNvSpPr/>
          <p:nvPr/>
        </p:nvSpPr>
        <p:spPr>
          <a:xfrm>
            <a:off x="7252651" y="892550"/>
            <a:ext cx="1369694" cy="441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4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97000"/>
              </a:lnSpc>
            </a:pPr>
            <a:r>
              <a:rPr sz="1400" spc="1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主要讨论(见第</a:t>
            </a:r>
            <a:r>
              <a:rPr sz="14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4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400" dirty="0"/>
          </a:p>
        </p:txBody>
      </p:sp>
      <p:sp>
        <p:nvSpPr>
          <p:cNvPr id="4467" name="textbox 4467"/>
          <p:cNvSpPr/>
          <p:nvPr/>
        </p:nvSpPr>
        <p:spPr>
          <a:xfrm>
            <a:off x="3915520" y="4648575"/>
            <a:ext cx="1092835" cy="4819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要解决的问题</a:t>
            </a:r>
            <a:endParaRPr lang="en-US" altLang="en-US" sz="1400" dirty="0"/>
          </a:p>
          <a:p>
            <a:pPr marL="25400" algn="l" rtl="0" eaLnBrk="0">
              <a:lnSpc>
                <a:spcPct val="84000"/>
              </a:lnSpc>
              <a:spcBef>
                <a:spcPts val="240"/>
              </a:spcBef>
            </a:pPr>
            <a:r>
              <a:rPr sz="1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代表产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endParaRPr lang="en-US" altLang="en-US" sz="1400" dirty="0"/>
          </a:p>
        </p:txBody>
      </p:sp>
      <p:pic>
        <p:nvPicPr>
          <p:cNvPr id="4468" name="picture 44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7598664" y="1969008"/>
            <a:ext cx="766571" cy="585215"/>
          </a:xfrm>
          <a:prstGeom prst="rect">
            <a:avLst/>
          </a:prstGeom>
        </p:spPr>
      </p:pic>
      <p:sp>
        <p:nvSpPr>
          <p:cNvPr id="4469" name="textbox 4469"/>
          <p:cNvSpPr/>
          <p:nvPr/>
        </p:nvSpPr>
        <p:spPr>
          <a:xfrm>
            <a:off x="2027997" y="1108069"/>
            <a:ext cx="1680210" cy="2279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14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主要分析(见</a:t>
            </a:r>
            <a:r>
              <a:rPr sz="14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1-3</a:t>
            </a:r>
            <a:r>
              <a:rPr sz="14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r>
              <a:rPr sz="14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400" dirty="0"/>
          </a:p>
        </p:txBody>
      </p:sp>
      <p:sp>
        <p:nvSpPr>
          <p:cNvPr id="4470" name="textbox 4470"/>
          <p:cNvSpPr/>
          <p:nvPr/>
        </p:nvSpPr>
        <p:spPr>
          <a:xfrm>
            <a:off x="3915520" y="1400676"/>
            <a:ext cx="1092835" cy="233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要解决的问题</a:t>
            </a:r>
            <a:endParaRPr lang="en-US" altLang="en-US" sz="1400" dirty="0"/>
          </a:p>
        </p:txBody>
      </p:sp>
      <p:sp>
        <p:nvSpPr>
          <p:cNvPr id="4471" name="textbox 4471"/>
          <p:cNvSpPr/>
          <p:nvPr/>
        </p:nvSpPr>
        <p:spPr>
          <a:xfrm>
            <a:off x="3915520" y="2999352"/>
            <a:ext cx="1092835" cy="233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要解决的问题</a:t>
            </a:r>
            <a:endParaRPr lang="en-US" altLang="en-US" sz="1400" dirty="0"/>
          </a:p>
        </p:txBody>
      </p:sp>
      <p:sp>
        <p:nvSpPr>
          <p:cNvPr id="4472" name="textbox 4472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473" name="rect"/>
          <p:cNvSpPr/>
          <p:nvPr/>
        </p:nvSpPr>
        <p:spPr>
          <a:xfrm>
            <a:off x="7051357" y="1356360"/>
            <a:ext cx="9525" cy="4769827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74" name="path"/>
          <p:cNvSpPr/>
          <p:nvPr/>
        </p:nvSpPr>
        <p:spPr>
          <a:xfrm>
            <a:off x="6905244" y="1969008"/>
            <a:ext cx="269747" cy="365760"/>
          </a:xfrm>
          <a:custGeom>
            <a:avLst/>
            <a:gdLst/>
            <a:ahLst/>
            <a:cxnLst/>
            <a:rect l="0" t="0" r="0" b="0"/>
            <a:pathLst>
              <a:path w="424" h="576">
                <a:moveTo>
                  <a:pt x="64" y="576"/>
                </a:moveTo>
                <a:lnTo>
                  <a:pt x="244" y="576"/>
                </a:lnTo>
                <a:lnTo>
                  <a:pt x="424" y="287"/>
                </a:lnTo>
                <a:lnTo>
                  <a:pt x="244" y="0"/>
                </a:lnTo>
                <a:lnTo>
                  <a:pt x="64" y="0"/>
                </a:lnTo>
                <a:lnTo>
                  <a:pt x="244" y="287"/>
                </a:lnTo>
                <a:lnTo>
                  <a:pt x="64" y="576"/>
                </a:lnTo>
                <a:close/>
              </a:path>
              <a:path w="424" h="576">
                <a:moveTo>
                  <a:pt x="0" y="444"/>
                </a:moveTo>
                <a:lnTo>
                  <a:pt x="97" y="444"/>
                </a:lnTo>
                <a:lnTo>
                  <a:pt x="194" y="289"/>
                </a:lnTo>
                <a:lnTo>
                  <a:pt x="97" y="134"/>
                </a:lnTo>
                <a:lnTo>
                  <a:pt x="0" y="134"/>
                </a:lnTo>
                <a:lnTo>
                  <a:pt x="97" y="289"/>
                </a:lnTo>
                <a:lnTo>
                  <a:pt x="0" y="444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75" name="path"/>
          <p:cNvSpPr/>
          <p:nvPr/>
        </p:nvSpPr>
        <p:spPr>
          <a:xfrm>
            <a:off x="6905244" y="3558540"/>
            <a:ext cx="269747" cy="365760"/>
          </a:xfrm>
          <a:custGeom>
            <a:avLst/>
            <a:gdLst/>
            <a:ahLst/>
            <a:cxnLst/>
            <a:rect l="0" t="0" r="0" b="0"/>
            <a:pathLst>
              <a:path w="424" h="576">
                <a:moveTo>
                  <a:pt x="64" y="576"/>
                </a:moveTo>
                <a:lnTo>
                  <a:pt x="244" y="576"/>
                </a:lnTo>
                <a:lnTo>
                  <a:pt x="424" y="287"/>
                </a:lnTo>
                <a:lnTo>
                  <a:pt x="244" y="0"/>
                </a:lnTo>
                <a:lnTo>
                  <a:pt x="64" y="0"/>
                </a:lnTo>
                <a:lnTo>
                  <a:pt x="244" y="287"/>
                </a:lnTo>
                <a:lnTo>
                  <a:pt x="64" y="576"/>
                </a:lnTo>
                <a:close/>
              </a:path>
              <a:path w="424" h="576">
                <a:moveTo>
                  <a:pt x="0" y="443"/>
                </a:moveTo>
                <a:lnTo>
                  <a:pt x="97" y="443"/>
                </a:lnTo>
                <a:lnTo>
                  <a:pt x="194" y="287"/>
                </a:lnTo>
                <a:lnTo>
                  <a:pt x="97" y="132"/>
                </a:lnTo>
                <a:lnTo>
                  <a:pt x="0" y="132"/>
                </a:lnTo>
                <a:lnTo>
                  <a:pt x="97" y="287"/>
                </a:lnTo>
                <a:lnTo>
                  <a:pt x="0" y="44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76" name="path"/>
          <p:cNvSpPr/>
          <p:nvPr/>
        </p:nvSpPr>
        <p:spPr>
          <a:xfrm>
            <a:off x="6905244" y="5173980"/>
            <a:ext cx="269747" cy="364236"/>
          </a:xfrm>
          <a:custGeom>
            <a:avLst/>
            <a:gdLst/>
            <a:ahLst/>
            <a:cxnLst/>
            <a:rect l="0" t="0" r="0" b="0"/>
            <a:pathLst>
              <a:path w="424" h="573">
                <a:moveTo>
                  <a:pt x="64" y="573"/>
                </a:moveTo>
                <a:lnTo>
                  <a:pt x="244" y="573"/>
                </a:lnTo>
                <a:lnTo>
                  <a:pt x="424" y="286"/>
                </a:lnTo>
                <a:lnTo>
                  <a:pt x="244" y="0"/>
                </a:lnTo>
                <a:lnTo>
                  <a:pt x="64" y="0"/>
                </a:lnTo>
                <a:lnTo>
                  <a:pt x="244" y="286"/>
                </a:lnTo>
                <a:lnTo>
                  <a:pt x="64" y="573"/>
                </a:lnTo>
                <a:close/>
              </a:path>
              <a:path w="424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77" name="path"/>
          <p:cNvSpPr/>
          <p:nvPr/>
        </p:nvSpPr>
        <p:spPr>
          <a:xfrm>
            <a:off x="1633727" y="3558540"/>
            <a:ext cx="268223" cy="365760"/>
          </a:xfrm>
          <a:custGeom>
            <a:avLst/>
            <a:gdLst/>
            <a:ahLst/>
            <a:cxnLst/>
            <a:rect l="0" t="0" r="0" b="0"/>
            <a:pathLst>
              <a:path w="422" h="576">
                <a:moveTo>
                  <a:pt x="64" y="576"/>
                </a:moveTo>
                <a:lnTo>
                  <a:pt x="243" y="576"/>
                </a:lnTo>
                <a:lnTo>
                  <a:pt x="422" y="287"/>
                </a:lnTo>
                <a:lnTo>
                  <a:pt x="243" y="0"/>
                </a:lnTo>
                <a:lnTo>
                  <a:pt x="64" y="0"/>
                </a:lnTo>
                <a:lnTo>
                  <a:pt x="243" y="287"/>
                </a:lnTo>
                <a:lnTo>
                  <a:pt x="64" y="576"/>
                </a:lnTo>
                <a:close/>
              </a:path>
              <a:path w="422" h="576">
                <a:moveTo>
                  <a:pt x="0" y="443"/>
                </a:moveTo>
                <a:lnTo>
                  <a:pt x="97" y="443"/>
                </a:lnTo>
                <a:lnTo>
                  <a:pt x="194" y="287"/>
                </a:lnTo>
                <a:lnTo>
                  <a:pt x="97" y="132"/>
                </a:lnTo>
                <a:lnTo>
                  <a:pt x="0" y="132"/>
                </a:lnTo>
                <a:lnTo>
                  <a:pt x="97" y="287"/>
                </a:lnTo>
                <a:lnTo>
                  <a:pt x="0" y="44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78" name="path"/>
          <p:cNvSpPr/>
          <p:nvPr/>
        </p:nvSpPr>
        <p:spPr>
          <a:xfrm>
            <a:off x="1633727" y="5173980"/>
            <a:ext cx="268223" cy="364236"/>
          </a:xfrm>
          <a:custGeom>
            <a:avLst/>
            <a:gdLst/>
            <a:ahLst/>
            <a:cxnLst/>
            <a:rect l="0" t="0" r="0" b="0"/>
            <a:pathLst>
              <a:path w="422" h="573">
                <a:moveTo>
                  <a:pt x="64" y="573"/>
                </a:moveTo>
                <a:lnTo>
                  <a:pt x="243" y="573"/>
                </a:lnTo>
                <a:lnTo>
                  <a:pt x="422" y="286"/>
                </a:lnTo>
                <a:lnTo>
                  <a:pt x="243" y="0"/>
                </a:lnTo>
                <a:lnTo>
                  <a:pt x="64" y="0"/>
                </a:lnTo>
                <a:lnTo>
                  <a:pt x="243" y="286"/>
                </a:lnTo>
                <a:lnTo>
                  <a:pt x="64" y="573"/>
                </a:lnTo>
                <a:close/>
              </a:path>
              <a:path w="422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79" name="path"/>
          <p:cNvSpPr/>
          <p:nvPr/>
        </p:nvSpPr>
        <p:spPr>
          <a:xfrm>
            <a:off x="1633727" y="1944624"/>
            <a:ext cx="268223" cy="364235"/>
          </a:xfrm>
          <a:custGeom>
            <a:avLst/>
            <a:gdLst/>
            <a:ahLst/>
            <a:cxnLst/>
            <a:rect l="0" t="0" r="0" b="0"/>
            <a:pathLst>
              <a:path w="422" h="573">
                <a:moveTo>
                  <a:pt x="64" y="573"/>
                </a:moveTo>
                <a:lnTo>
                  <a:pt x="243" y="573"/>
                </a:lnTo>
                <a:lnTo>
                  <a:pt x="422" y="286"/>
                </a:lnTo>
                <a:lnTo>
                  <a:pt x="243" y="0"/>
                </a:lnTo>
                <a:lnTo>
                  <a:pt x="64" y="0"/>
                </a:lnTo>
                <a:lnTo>
                  <a:pt x="243" y="286"/>
                </a:lnTo>
                <a:lnTo>
                  <a:pt x="64" y="573"/>
                </a:lnTo>
                <a:close/>
              </a:path>
              <a:path w="422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80" name="textbox 4480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4481" name="textbox 4481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42</a:t>
            </a:r>
            <a:endParaRPr lang="en-US" altLang="en-US" sz="900" dirty="0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2" name="picture 448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856232" y="1082040"/>
            <a:ext cx="7011923" cy="4229100"/>
          </a:xfrm>
          <a:prstGeom prst="rect">
            <a:avLst/>
          </a:prstGeom>
        </p:spPr>
      </p:pic>
      <p:graphicFrame>
        <p:nvGraphicFramePr>
          <p:cNvPr id="4483" name="table 4483"/>
          <p:cNvGraphicFramePr>
            <a:graphicFrameLocks noGrp="1"/>
          </p:cNvGraphicFramePr>
          <p:nvPr/>
        </p:nvGraphicFramePr>
        <p:xfrm>
          <a:off x="1802129" y="2228469"/>
          <a:ext cx="7006590" cy="2223770"/>
        </p:xfrm>
        <a:graphic>
          <a:graphicData uri="http://schemas.openxmlformats.org/drawingml/2006/table">
            <a:tbl>
              <a:tblPr/>
              <a:tblGrid>
                <a:gridCol w="7006590"/>
              </a:tblGrid>
              <a:tr h="2559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300" dirty="0"/>
                    </a:p>
                    <a:p>
                      <a:pPr marL="97790" algn="l" rtl="0" eaLnBrk="0">
                        <a:lnSpc>
                          <a:spcPct val="77000"/>
                        </a:lnSpc>
                        <a:spcBef>
                          <a:spcPts val="0"/>
                        </a:spcBef>
                      </a:pPr>
                      <a:r>
                        <a:rPr sz="1400" i="1" spc="2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每个模</a:t>
                      </a:r>
                      <a:r>
                        <a:rPr sz="1400" i="1" spc="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400" i="1" spc="2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的最佳解数是多少？</a:t>
                      </a:r>
                      <a:r>
                        <a:rPr sz="14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</a:t>
                      </a:r>
                      <a:r>
                        <a:rPr sz="17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覆盖市场所需的发动机基本型号数量(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缸和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缸发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127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94000"/>
                        </a:lnSpc>
                      </a:pPr>
                      <a:endParaRPr lang="en-US" altLang="en-US" sz="100" dirty="0"/>
                    </a:p>
                    <a:p>
                      <a:pPr marL="3057525" algn="l" rtl="0" eaLnBrk="0">
                        <a:lnSpc>
                          <a:spcPct val="93000"/>
                        </a:lnSpc>
                      </a:pPr>
                      <a:r>
                        <a:rPr sz="140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动机、柴油机和汽油机)</a:t>
                      </a:r>
                      <a:r>
                        <a:rPr sz="14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39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95000"/>
                        </a:lnSpc>
                      </a:pPr>
                      <a:endParaRPr lang="en-US" altLang="en-US" sz="100" dirty="0"/>
                    </a:p>
                    <a:p>
                      <a:pPr algn="r" rtl="0" eaLnBrk="0">
                        <a:lnSpc>
                          <a:spcPct val="77000"/>
                        </a:lnSpc>
                      </a:pPr>
                      <a:r>
                        <a:rPr sz="1700" spc="-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子变量的数量(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100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130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170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200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马力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缸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汽油发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419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90000"/>
                        </a:lnSpc>
                      </a:pPr>
                      <a:endParaRPr lang="en-US" altLang="en-US" sz="100" dirty="0"/>
                    </a:p>
                    <a:p>
                      <a:pPr marL="3057525" algn="l" rtl="0" eaLnBrk="0">
                        <a:lnSpc>
                          <a:spcPct val="99000"/>
                        </a:lnSpc>
                      </a:pP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动机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)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991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00" dirty="0"/>
                    </a:p>
                    <a:p>
                      <a:pPr marL="100965" algn="l" rtl="0" eaLnBrk="0">
                        <a:lnSpc>
                          <a:spcPct val="82000"/>
                        </a:lnSpc>
                      </a:pPr>
                      <a:r>
                        <a:rPr sz="1400" i="1" spc="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哪些模</a:t>
                      </a:r>
                      <a:r>
                        <a:rPr sz="1400" i="1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400" i="1" spc="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400" i="1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变</a:t>
                      </a:r>
                      <a:r>
                        <a:rPr sz="1400" i="1" spc="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体与其他模</a:t>
                      </a:r>
                      <a:r>
                        <a:rPr sz="1400" i="1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400" i="1" spc="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400" i="1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变</a:t>
                      </a:r>
                      <a:r>
                        <a:rPr sz="14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</a:t>
                      </a:r>
                      <a:r>
                        <a:rPr sz="17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100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马力的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缸汽油发动机永远不会搭配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4-WD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，而</a:t>
                      </a:r>
                      <a:endParaRPr lang="en-US" altLang="en-US" sz="1400" dirty="0"/>
                    </a:p>
                    <a:p>
                      <a:pPr marL="94615" algn="l" rtl="0" eaLnBrk="0">
                        <a:lnSpc>
                          <a:spcPts val="1700"/>
                        </a:lnSpc>
                      </a:pPr>
                      <a:r>
                        <a:rPr sz="1400" i="1" spc="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体相</a:t>
                      </a:r>
                      <a:r>
                        <a:rPr sz="1400" i="1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结</a:t>
                      </a:r>
                      <a:r>
                        <a:rPr sz="1400" i="1" spc="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合？</a:t>
                      </a:r>
                      <a:r>
                        <a:rPr sz="14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</a:t>
                      </a:r>
                      <a:r>
                        <a:rPr sz="1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280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马力的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缸柴油发动机永远使用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4-WD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484" name="table 4484"/>
          <p:cNvGraphicFramePr>
            <a:graphicFrameLocks noGrp="1"/>
          </p:cNvGraphicFramePr>
          <p:nvPr/>
        </p:nvGraphicFramePr>
        <p:xfrm>
          <a:off x="114109" y="5440489"/>
          <a:ext cx="1675129" cy="800100"/>
        </p:xfrm>
        <a:graphic>
          <a:graphicData uri="http://schemas.openxmlformats.org/drawingml/2006/table">
            <a:tbl>
              <a:tblPr/>
              <a:tblGrid>
                <a:gridCol w="1675129"/>
              </a:tblGrid>
              <a:tr h="7905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"/>
                        </a:lnSpc>
                      </a:pPr>
                      <a:endParaRPr lang="en-US" altLang="en-US" sz="100" dirty="0"/>
                    </a:p>
                    <a:p>
                      <a:pPr marL="377190" indent="-4445" algn="l" rtl="0" eaLnBrk="0">
                        <a:lnSpc>
                          <a:spcPct val="104000"/>
                        </a:lnSpc>
                      </a:pPr>
                      <a:r>
                        <a:rPr sz="1400" spc="-10" dirty="0">
                          <a:ln w="5094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400" spc="0" dirty="0">
                          <a:ln w="5094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化的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400" spc="0" dirty="0">
                          <a:ln w="5094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1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400" spc="-20" dirty="0">
                          <a:ln w="5094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</a:t>
                      </a:r>
                      <a:r>
                        <a:rPr sz="1400" spc="-2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</a:t>
                      </a:r>
                      <a:endParaRPr lang="en-US" altLang="en-US" sz="14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</a:tr>
            </a:tbl>
          </a:graphicData>
        </a:graphic>
      </p:graphicFrame>
      <p:pic>
        <p:nvPicPr>
          <p:cNvPr id="4485" name="picture 448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16993" y="1136141"/>
            <a:ext cx="1671012" cy="4378594"/>
          </a:xfrm>
          <a:prstGeom prst="rect">
            <a:avLst/>
          </a:prstGeom>
        </p:spPr>
      </p:pic>
      <p:graphicFrame>
        <p:nvGraphicFramePr>
          <p:cNvPr id="4486" name="table 4486"/>
          <p:cNvGraphicFramePr>
            <a:graphicFrameLocks noGrp="1"/>
          </p:cNvGraphicFramePr>
          <p:nvPr/>
        </p:nvGraphicFramePr>
        <p:xfrm>
          <a:off x="110109" y="1126616"/>
          <a:ext cx="1684655" cy="4188459"/>
        </p:xfrm>
        <a:graphic>
          <a:graphicData uri="http://schemas.openxmlformats.org/drawingml/2006/table">
            <a:tbl>
              <a:tblPr/>
              <a:tblGrid>
                <a:gridCol w="1684655"/>
              </a:tblGrid>
              <a:tr h="41694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marL="809625" algn="l" rtl="0" eaLnBrk="0">
                        <a:lnSpc>
                          <a:spcPct val="79000"/>
                        </a:lnSpc>
                        <a:spcBef>
                          <a:spcPts val="0"/>
                        </a:spcBef>
                      </a:pPr>
                      <a:r>
                        <a:rPr sz="1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69000"/>
                        </a:lnSpc>
                      </a:pPr>
                      <a:endParaRPr lang="en-US" altLang="en-US" sz="1000" dirty="0"/>
                    </a:p>
                    <a:p>
                      <a:pPr marL="400685" algn="l" rtl="0" eaLnBrk="0">
                        <a:lnSpc>
                          <a:spcPts val="1705"/>
                        </a:lnSpc>
                        <a:spcBef>
                          <a:spcPts val="430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的区分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marL="772160" algn="l" rtl="0" eaLnBrk="0">
                        <a:lnSpc>
                          <a:spcPct val="80000"/>
                        </a:lnSpc>
                        <a:spcBef>
                          <a:spcPts val="430"/>
                        </a:spcBef>
                      </a:pPr>
                      <a:r>
                        <a:rPr sz="1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1400" dirty="0"/>
                    </a:p>
                    <a:p>
                      <a:pPr marL="223520" algn="l" rtl="0" eaLnBrk="0">
                        <a:lnSpc>
                          <a:spcPct val="91000"/>
                        </a:lnSpc>
                        <a:spcBef>
                          <a:spcPts val="1585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方案的数量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marL="783590" algn="l" rtl="0" eaLnBrk="0">
                        <a:lnSpc>
                          <a:spcPct val="80000"/>
                        </a:lnSpc>
                        <a:spcBef>
                          <a:spcPts val="425"/>
                        </a:spcBef>
                      </a:pPr>
                      <a:r>
                        <a:rPr sz="1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1400" dirty="0"/>
                    </a:p>
                    <a:p>
                      <a:pPr marL="583565" algn="l" rtl="0" eaLnBrk="0">
                        <a:lnSpc>
                          <a:spcPct val="92000"/>
                        </a:lnSpc>
                        <a:spcBef>
                          <a:spcPts val="1530"/>
                        </a:spcBef>
                      </a:pPr>
                      <a:r>
                        <a:rPr sz="1400" spc="-2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合并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0" dirty="0"/>
                    </a:p>
                    <a:p>
                      <a:pPr marL="773430" algn="l" rtl="0" eaLnBrk="0">
                        <a:lnSpc>
                          <a:spcPct val="81000"/>
                        </a:lnSpc>
                        <a:spcBef>
                          <a:spcPts val="430"/>
                        </a:spcBef>
                      </a:pPr>
                      <a:r>
                        <a:rPr sz="1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600" dirty="0"/>
                    </a:p>
                    <a:p>
                      <a:pPr marL="670560" algn="l" rtl="0" eaLnBrk="0">
                        <a:lnSpc>
                          <a:spcPct val="91000"/>
                        </a:lnSpc>
                        <a:spcBef>
                          <a:spcPts val="0"/>
                        </a:spcBef>
                      </a:pPr>
                      <a:r>
                        <a:rPr sz="1400" spc="-2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介</a:t>
                      </a: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4487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88" name="textbox 4488"/>
          <p:cNvSpPr/>
          <p:nvPr/>
        </p:nvSpPr>
        <p:spPr>
          <a:xfrm>
            <a:off x="1887533" y="4563105"/>
            <a:ext cx="6898640" cy="4362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400" i="1" spc="3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允</a:t>
            </a:r>
            <a:r>
              <a:rPr sz="1400" i="1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许</a:t>
            </a:r>
            <a:r>
              <a:rPr sz="1400" i="1" spc="3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1400" i="1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1400" i="1" spc="3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混搭的前提条件是什么</a:t>
            </a:r>
            <a:r>
              <a:rPr sz="1400" spc="3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</a:t>
            </a:r>
            <a:r>
              <a:rPr sz="17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车身上所有可能的发动机类</a:t>
            </a:r>
            <a:r>
              <a:rPr sz="14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型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都有相同的发动机支</a:t>
            </a:r>
            <a:endParaRPr lang="en-US" altLang="en-US" sz="1400" dirty="0"/>
          </a:p>
          <a:p>
            <a:pPr marL="37465" algn="l" rtl="0" eaLnBrk="0">
              <a:lnSpc>
                <a:spcPct val="98000"/>
              </a:lnSpc>
              <a:spcBef>
                <a:spcPts val="15"/>
              </a:spcBef>
            </a:pPr>
            <a:r>
              <a:rPr sz="1300" i="1" spc="10" dirty="0">
                <a:ln w="5103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r>
              <a:rPr sz="1300" spc="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</a:t>
            </a:r>
            <a:r>
              <a:rPr sz="13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                                    </a:t>
            </a:r>
            <a:r>
              <a:rPr sz="13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架。</a:t>
            </a:r>
            <a:endParaRPr lang="en-US" altLang="en-US" sz="1300" dirty="0"/>
          </a:p>
        </p:txBody>
      </p:sp>
      <p:sp>
        <p:nvSpPr>
          <p:cNvPr id="4489" name="textbox 4489"/>
          <p:cNvSpPr/>
          <p:nvPr/>
        </p:nvSpPr>
        <p:spPr>
          <a:xfrm>
            <a:off x="4665615" y="1142995"/>
            <a:ext cx="4059554" cy="6775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200025" indent="-187325" algn="l" rtl="0" eaLnBrk="0">
              <a:lnSpc>
                <a:spcPct val="87000"/>
              </a:lnSpc>
            </a:pPr>
            <a:r>
              <a:rPr sz="17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所有产品均采用相同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的电机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泵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液压的布局和设计 </a:t>
            </a:r>
            <a:r>
              <a:rPr sz="1400" spc="-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原理，但比例与功率相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同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12700" algn="l" rtl="0" eaLnBrk="0">
              <a:lnSpc>
                <a:spcPct val="87000"/>
              </a:lnSpc>
              <a:spcBef>
                <a:spcPts val="120"/>
              </a:spcBef>
            </a:pPr>
            <a:r>
              <a:rPr sz="1700" spc="-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根据有效载荷的不同， 采用不同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动力系统技术</a:t>
            </a:r>
            <a:endParaRPr lang="en-US" altLang="en-US" sz="1400" dirty="0"/>
          </a:p>
        </p:txBody>
      </p:sp>
      <p:sp>
        <p:nvSpPr>
          <p:cNvPr id="4490" name="textbox 4490"/>
          <p:cNvSpPr/>
          <p:nvPr/>
        </p:nvSpPr>
        <p:spPr>
          <a:xfrm>
            <a:off x="109366" y="255327"/>
            <a:ext cx="3769995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indent="3810" algn="l" rtl="0" eaLnBrk="0">
              <a:lnSpc>
                <a:spcPct val="104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需要回答</a:t>
            </a:r>
            <a:r>
              <a:rPr sz="1800" b="1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个指导性的问题，以</a:t>
            </a: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界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定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模块化产品组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</a:t>
            </a:r>
            <a:endParaRPr lang="en-US" altLang="en-US" sz="1800" dirty="0"/>
          </a:p>
        </p:txBody>
      </p:sp>
      <p:sp>
        <p:nvSpPr>
          <p:cNvPr id="4491" name="textbox 4491"/>
          <p:cNvSpPr/>
          <p:nvPr/>
        </p:nvSpPr>
        <p:spPr>
          <a:xfrm>
            <a:off x="1897064" y="1142995"/>
            <a:ext cx="1414780" cy="8921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0000"/>
              </a:lnSpc>
            </a:pPr>
            <a:r>
              <a:rPr sz="1400" spc="-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哪些模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endParaRPr lang="en-US" altLang="en-US" sz="1400" dirty="0"/>
          </a:p>
          <a:p>
            <a:pPr marL="14605" algn="l" rtl="0" eaLnBrk="0">
              <a:lnSpc>
                <a:spcPct val="82000"/>
              </a:lnSpc>
              <a:spcBef>
                <a:spcPts val="10"/>
              </a:spcBef>
            </a:pPr>
            <a:r>
              <a:rPr sz="1700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400" spc="-20" dirty="0">
                <a:ln w="5103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要有</a:t>
            </a:r>
            <a:r>
              <a:rPr sz="1400" spc="-10" dirty="0">
                <a:ln w="5103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区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别</a:t>
            </a:r>
            <a:endParaRPr lang="en-US" altLang="en-US" sz="1400" dirty="0"/>
          </a:p>
          <a:p>
            <a:pPr marL="14605" algn="l" rtl="0" eaLnBrk="0">
              <a:lnSpc>
                <a:spcPct val="82000"/>
              </a:lnSpc>
              <a:spcBef>
                <a:spcPts val="5"/>
              </a:spcBef>
            </a:pPr>
            <a:r>
              <a:rPr sz="1700" spc="-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400" spc="-5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可以</a:t>
            </a:r>
            <a:r>
              <a:rPr sz="1400" spc="-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缩</a:t>
            </a:r>
            <a:r>
              <a:rPr sz="1400" spc="-5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放，</a:t>
            </a:r>
            <a:r>
              <a:rPr sz="1400" spc="-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或</a:t>
            </a:r>
            <a:endParaRPr lang="en-US" altLang="en-US" sz="1400" dirty="0"/>
          </a:p>
          <a:p>
            <a:pPr marL="14605" algn="l" rtl="0" eaLnBrk="0">
              <a:lnSpc>
                <a:spcPct val="87000"/>
              </a:lnSpc>
              <a:spcBef>
                <a:spcPts val="5"/>
              </a:spcBef>
            </a:pPr>
            <a:r>
              <a:rPr sz="1700" spc="-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400" spc="-5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可以永</a:t>
            </a:r>
            <a:r>
              <a:rPr sz="1400" spc="-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远</a:t>
            </a:r>
            <a:r>
              <a:rPr sz="1400" spc="-5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不</a:t>
            </a:r>
            <a:r>
              <a:rPr sz="1400" spc="-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变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1400" dirty="0"/>
          </a:p>
        </p:txBody>
      </p:sp>
      <p:sp>
        <p:nvSpPr>
          <p:cNvPr id="4493" name="textbox 4493"/>
          <p:cNvSpPr/>
          <p:nvPr/>
        </p:nvSpPr>
        <p:spPr>
          <a:xfrm>
            <a:off x="1853798" y="858896"/>
            <a:ext cx="909955" cy="2425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705"/>
              </a:lnSpc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指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导</a:t>
            </a: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问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题</a:t>
            </a:r>
            <a:endParaRPr lang="en-US" altLang="en-US" sz="1400" dirty="0"/>
          </a:p>
        </p:txBody>
      </p:sp>
      <p:sp>
        <p:nvSpPr>
          <p:cNvPr id="4494" name="textbox 4494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496" name="textbox 4496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4497" name="rect"/>
          <p:cNvSpPr/>
          <p:nvPr/>
        </p:nvSpPr>
        <p:spPr>
          <a:xfrm>
            <a:off x="1856232" y="1077277"/>
            <a:ext cx="6949693" cy="9525"/>
          </a:xfrm>
          <a:prstGeom prst="rect">
            <a:avLst/>
          </a:prstGeom>
          <a:solidFill>
            <a:srgbClr val="808080">
              <a:alpha val="50196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98" name="path"/>
          <p:cNvSpPr/>
          <p:nvPr/>
        </p:nvSpPr>
        <p:spPr>
          <a:xfrm>
            <a:off x="158877" y="5715381"/>
            <a:ext cx="250697" cy="252221"/>
          </a:xfrm>
          <a:custGeom>
            <a:avLst/>
            <a:gdLst/>
            <a:ahLst/>
            <a:cxnLst/>
            <a:rect l="0" t="0" r="0" b="0"/>
            <a:pathLst>
              <a:path w="394" h="397">
                <a:moveTo>
                  <a:pt x="15" y="198"/>
                </a:moveTo>
                <a:cubicBezTo>
                  <a:pt x="15" y="97"/>
                  <a:pt x="96" y="15"/>
                  <a:pt x="197" y="15"/>
                </a:cubicBezTo>
                <a:cubicBezTo>
                  <a:pt x="298" y="15"/>
                  <a:pt x="379" y="97"/>
                  <a:pt x="379" y="198"/>
                </a:cubicBezTo>
                <a:cubicBezTo>
                  <a:pt x="379" y="300"/>
                  <a:pt x="298" y="382"/>
                  <a:pt x="197" y="382"/>
                </a:cubicBezTo>
                <a:cubicBezTo>
                  <a:pt x="96" y="382"/>
                  <a:pt x="15" y="300"/>
                  <a:pt x="15" y="198"/>
                </a:cubicBez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99" name="textbox 4499"/>
          <p:cNvSpPr/>
          <p:nvPr/>
        </p:nvSpPr>
        <p:spPr>
          <a:xfrm>
            <a:off x="4654665" y="860420"/>
            <a:ext cx="379095" cy="2241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子</a:t>
            </a:r>
            <a:endParaRPr lang="en-US" altLang="en-US" sz="1400" dirty="0"/>
          </a:p>
        </p:txBody>
      </p:sp>
      <p:sp>
        <p:nvSpPr>
          <p:cNvPr id="4504" name="textbox 4504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43</a:t>
            </a:r>
            <a:endParaRPr lang="en-US" altLang="en-US" sz="900" dirty="0"/>
          </a:p>
        </p:txBody>
      </p:sp>
      <p:sp>
        <p:nvSpPr>
          <p:cNvPr id="4505" name="textbox 4505"/>
          <p:cNvSpPr/>
          <p:nvPr/>
        </p:nvSpPr>
        <p:spPr>
          <a:xfrm>
            <a:off x="224649" y="5767265"/>
            <a:ext cx="131445" cy="196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1400" dirty="0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6" name="table 4506"/>
          <p:cNvGraphicFramePr>
            <a:graphicFrameLocks noGrp="1"/>
          </p:cNvGraphicFramePr>
          <p:nvPr/>
        </p:nvGraphicFramePr>
        <p:xfrm>
          <a:off x="3670173" y="1268349"/>
          <a:ext cx="5104130" cy="4482464"/>
        </p:xfrm>
        <a:graphic>
          <a:graphicData uri="http://schemas.openxmlformats.org/drawingml/2006/table">
            <a:tbl>
              <a:tblPr/>
              <a:tblGrid>
                <a:gridCol w="2531745"/>
                <a:gridCol w="431165"/>
                <a:gridCol w="2141220"/>
              </a:tblGrid>
              <a:tr h="401319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700" dirty="0"/>
                    </a:p>
                    <a:p>
                      <a:pPr marL="88265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1400" spc="-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结果。根据客户的需求，</a:t>
                      </a:r>
                      <a:r>
                        <a:rPr sz="1400" spc="-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1400" spc="-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提供各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种模块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</a:tr>
              <a:tr h="161607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300" dirty="0"/>
                    </a:p>
                    <a:p>
                      <a:pPr marL="93980" algn="l" rtl="0" eaLnBrk="0">
                        <a:lnSpc>
                          <a:spcPct val="73000"/>
                        </a:lnSpc>
                        <a:spcBef>
                          <a:spcPts val="5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以定义的模块为装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配部件进</a:t>
                      </a:r>
                      <a:endParaRPr lang="en-US" altLang="en-US" sz="1400" dirty="0"/>
                    </a:p>
                    <a:p>
                      <a:pPr marL="274320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行系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统分解，为未来的系统</a:t>
                      </a:r>
                      <a:endParaRPr lang="en-US" altLang="en-US" sz="1400" dirty="0"/>
                    </a:p>
                    <a:p>
                      <a:pPr marL="276225" algn="l" rtl="0" eaLnBrk="0">
                        <a:lnSpc>
                          <a:spcPts val="1835"/>
                        </a:lnSpc>
                      </a:pP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平台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搭建基础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7979"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800" dirty="0"/>
                    </a:p>
                    <a:p>
                      <a:pPr marL="273685" indent="-179705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与客户决策特征相关的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能范围</a:t>
                      </a:r>
                      <a:endParaRPr lang="en-US" altLang="en-US" sz="1400" dirty="0"/>
                    </a:p>
                    <a:p>
                      <a:pPr marL="274320" indent="-180340" algn="l" rtl="0" eaLnBrk="0">
                        <a:lnSpc>
                          <a:spcPct val="93000"/>
                        </a:lnSpc>
                        <a:spcBef>
                          <a:spcPts val="20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根据性能指标和技术可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行性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自上而下地对模块变体进  </a:t>
                      </a:r>
                      <a:r>
                        <a:rPr sz="140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行设想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800" dirty="0"/>
                    </a:p>
                    <a:p>
                      <a:pPr marL="5715" algn="l" rtl="0" eaLnBrk="0">
                        <a:lnSpc>
                          <a:spcPct val="161000"/>
                        </a:lnSpc>
                        <a:spcBef>
                          <a:spcPts val="0"/>
                        </a:spcBef>
                        <a:tabLst>
                          <a:tab pos="1934210" algn="l"/>
                        </a:tabLst>
                      </a:pPr>
                      <a:r>
                        <a:rPr sz="600" b="1" spc="-10" baseline="-170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Customer</a:t>
                      </a:r>
                      <a:r>
                        <a:rPr sz="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</a:t>
                      </a:r>
                      <a:r>
                        <a:rPr sz="300" u="sng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u="sng" spc="-10" baseline="2600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</a:t>
                      </a:r>
                      <a:r>
                        <a:rPr sz="600" b="1" u="sng" spc="0" baseline="2600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dule</a:t>
                      </a:r>
                      <a:r>
                        <a:rPr sz="3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endParaRPr lang="en-US" altLang="en-US" sz="300" dirty="0"/>
                    </a:p>
                    <a:p>
                      <a:pPr marL="5715" algn="l" rtl="0" eaLnBrk="0">
                        <a:lnSpc>
                          <a:spcPts val="490"/>
                        </a:lnSpc>
                        <a:spcBef>
                          <a:spcPts val="20"/>
                        </a:spcBef>
                      </a:pPr>
                      <a:r>
                        <a:rPr sz="4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decis</a:t>
                      </a:r>
                      <a:r>
                        <a:rPr sz="4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endParaRPr lang="en-US" altLang="en-US" sz="400" dirty="0"/>
                    </a:p>
                    <a:p>
                      <a:pPr marL="5715" algn="l" rtl="0" eaLnBrk="0">
                        <a:lnSpc>
                          <a:spcPct val="89000"/>
                        </a:lnSpc>
                      </a:pPr>
                      <a:r>
                        <a:rPr sz="4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character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istic</a:t>
                      </a:r>
                      <a:r>
                        <a:rPr sz="4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Fork</a:t>
                      </a:r>
                      <a:r>
                        <a:rPr sz="4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arms</a:t>
                      </a:r>
                      <a:r>
                        <a:rPr sz="4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Motor</a:t>
                      </a:r>
                      <a:r>
                        <a:rPr sz="4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Controller</a:t>
                      </a:r>
                      <a:r>
                        <a:rPr sz="4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Hydraulics</a:t>
                      </a:r>
                      <a:r>
                        <a:rPr sz="4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Chassis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804544">
                <a:tc v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312544">
                <a:tc v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78" name="group 778"/>
          <p:cNvGrpSpPr/>
          <p:nvPr/>
        </p:nvGrpSpPr>
        <p:grpSpPr>
          <a:xfrm rot="21600000">
            <a:off x="210693" y="1268349"/>
            <a:ext cx="3457026" cy="4482845"/>
            <a:chOff x="0" y="0"/>
            <a:chExt cx="3457026" cy="4482845"/>
          </a:xfrm>
        </p:grpSpPr>
        <p:sp>
          <p:nvSpPr>
            <p:cNvPr id="4507" name="path"/>
            <p:cNvSpPr/>
            <p:nvPr/>
          </p:nvSpPr>
          <p:spPr>
            <a:xfrm>
              <a:off x="9525" y="9525"/>
              <a:ext cx="3438144" cy="4463795"/>
            </a:xfrm>
            <a:custGeom>
              <a:avLst/>
              <a:gdLst/>
              <a:ahLst/>
              <a:cxnLst/>
              <a:rect l="0" t="0" r="0" b="0"/>
              <a:pathLst>
                <a:path w="5414" h="7029">
                  <a:moveTo>
                    <a:pt x="0" y="0"/>
                  </a:moveTo>
                  <a:lnTo>
                    <a:pt x="4746" y="0"/>
                  </a:lnTo>
                  <a:lnTo>
                    <a:pt x="5414" y="3514"/>
                  </a:lnTo>
                  <a:lnTo>
                    <a:pt x="4746" y="7029"/>
                  </a:lnTo>
                  <a:lnTo>
                    <a:pt x="0" y="7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08" name="path"/>
            <p:cNvSpPr/>
            <p:nvPr/>
          </p:nvSpPr>
          <p:spPr>
            <a:xfrm>
              <a:off x="0" y="0"/>
              <a:ext cx="3023489" cy="4482845"/>
            </a:xfrm>
            <a:custGeom>
              <a:avLst/>
              <a:gdLst/>
              <a:ahLst/>
              <a:cxnLst/>
              <a:rect l="0" t="0" r="0" b="0"/>
              <a:pathLst>
                <a:path w="4761" h="7059">
                  <a:moveTo>
                    <a:pt x="15" y="15"/>
                  </a:moveTo>
                  <a:lnTo>
                    <a:pt x="4761" y="15"/>
                  </a:lnTo>
                  <a:moveTo>
                    <a:pt x="4761" y="7044"/>
                  </a:moveTo>
                  <a:lnTo>
                    <a:pt x="15" y="7044"/>
                  </a:lnTo>
                  <a:lnTo>
                    <a:pt x="15" y="15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09" name="path"/>
            <p:cNvSpPr/>
            <p:nvPr/>
          </p:nvSpPr>
          <p:spPr>
            <a:xfrm>
              <a:off x="3014131" y="7746"/>
              <a:ext cx="442895" cy="4467352"/>
            </a:xfrm>
            <a:custGeom>
              <a:avLst/>
              <a:gdLst/>
              <a:ahLst/>
              <a:cxnLst/>
              <a:rect l="0" t="0" r="0" b="0"/>
              <a:pathLst>
                <a:path w="697" h="7035">
                  <a:moveTo>
                    <a:pt x="14" y="2"/>
                  </a:moveTo>
                  <a:lnTo>
                    <a:pt x="682" y="3517"/>
                  </a:lnTo>
                  <a:lnTo>
                    <a:pt x="14" y="7032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10" name="rect"/>
            <p:cNvSpPr/>
            <p:nvPr/>
          </p:nvSpPr>
          <p:spPr>
            <a:xfrm>
              <a:off x="8763" y="8762"/>
              <a:ext cx="3080003" cy="368808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11" name="textbox 4511"/>
            <p:cNvSpPr/>
            <p:nvPr/>
          </p:nvSpPr>
          <p:spPr>
            <a:xfrm>
              <a:off x="62424" y="101212"/>
              <a:ext cx="2874645" cy="3183889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4000"/>
                </a:lnSpc>
              </a:pPr>
              <a:endParaRPr lang="en-US" altLang="en-US" sz="100" dirty="0"/>
            </a:p>
            <a:p>
              <a:pPr marL="24765" algn="l" rtl="0" eaLnBrk="0">
                <a:lnSpc>
                  <a:spcPct val="98000"/>
                </a:lnSpc>
              </a:pPr>
              <a:r>
                <a:rPr sz="14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办</a:t>
              </a:r>
              <a:r>
                <a:rPr sz="14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endParaRPr lang="en-US" altLang="en-US" sz="1400" dirty="0"/>
            </a:p>
            <a:p>
              <a:pPr marL="12700" algn="l" rtl="0" eaLnBrk="0">
                <a:lnSpc>
                  <a:spcPct val="84000"/>
                </a:lnSpc>
                <a:spcBef>
                  <a:spcPts val="1025"/>
                </a:spcBef>
              </a:pPr>
              <a:r>
                <a:rPr sz="17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定义系统与环境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的边界</a:t>
              </a:r>
              <a:endParaRPr lang="en-US" altLang="en-US" sz="1400" dirty="0"/>
            </a:p>
            <a:p>
              <a:pPr marL="191770" indent="-179070" algn="l" rtl="0" eaLnBrk="0">
                <a:lnSpc>
                  <a:spcPct val="89000"/>
                </a:lnSpc>
                <a:spcBef>
                  <a:spcPts val="230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根据以下情况确定系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统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可能的模块 </a:t>
              </a:r>
              <a:r>
                <a:rPr sz="1400" spc="-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分割，例如</a:t>
              </a:r>
              <a:r>
                <a:rPr sz="14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：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290"/>
                </a:spcBef>
              </a:pPr>
              <a:r>
                <a:rPr sz="1600" spc="5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职能任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务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250"/>
                </a:spcBef>
              </a:pPr>
              <a:r>
                <a:rPr sz="1600" spc="5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生产过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程</a:t>
              </a:r>
              <a:endParaRPr lang="en-US" altLang="en-US" sz="1400" dirty="0"/>
            </a:p>
            <a:p>
              <a:pPr marL="193040" indent="-180340" algn="l" rtl="0" eaLnBrk="0">
                <a:lnSpc>
                  <a:spcPct val="90000"/>
                </a:lnSpc>
                <a:spcBef>
                  <a:spcPts val="215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与产品系统专家一起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调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整最终的模 </a:t>
              </a:r>
              <a:r>
                <a:rPr sz="14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块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分割</a:t>
              </a:r>
              <a:endParaRPr lang="en-US" altLang="en-US" sz="1400" dirty="0"/>
            </a:p>
            <a:p>
              <a:pPr marL="12700" algn="l" rtl="0" eaLnBrk="0">
                <a:lnSpc>
                  <a:spcPct val="84000"/>
                </a:lnSpc>
                <a:spcBef>
                  <a:spcPts val="285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将客户决策维度连接到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模块</a:t>
              </a:r>
              <a:endParaRPr lang="en-US" altLang="en-US" sz="1400" dirty="0"/>
            </a:p>
            <a:p>
              <a:pPr marL="195580" indent="-182880" algn="l" rtl="0" eaLnBrk="0">
                <a:lnSpc>
                  <a:spcPct val="90000"/>
                </a:lnSpc>
                <a:spcBef>
                  <a:spcPts val="200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根据模块变体的数量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，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推导出自上 </a:t>
              </a:r>
              <a:r>
                <a:rPr sz="1400" spc="-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而下的目标设</a:t>
              </a:r>
              <a:r>
                <a:rPr sz="14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想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285"/>
                </a:spcBef>
              </a:pPr>
              <a:r>
                <a:rPr sz="16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高级工程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视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角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255"/>
                </a:spcBef>
              </a:pPr>
              <a:r>
                <a:rPr sz="16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战略管理愿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景</a:t>
              </a:r>
              <a:endParaRPr lang="en-US" altLang="en-US" sz="1400" dirty="0"/>
            </a:p>
          </p:txBody>
        </p:sp>
      </p:grpSp>
      <p:sp>
        <p:nvSpPr>
          <p:cNvPr id="4512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13" name="path"/>
          <p:cNvSpPr/>
          <p:nvPr/>
        </p:nvSpPr>
        <p:spPr>
          <a:xfrm>
            <a:off x="7154784" y="1695645"/>
            <a:ext cx="83361" cy="743525"/>
          </a:xfrm>
          <a:custGeom>
            <a:avLst/>
            <a:gdLst/>
            <a:ahLst/>
            <a:cxnLst/>
            <a:rect l="0" t="0" r="0" b="0"/>
            <a:pathLst>
              <a:path w="131" h="1170">
                <a:moveTo>
                  <a:pt x="4" y="0"/>
                </a:moveTo>
                <a:lnTo>
                  <a:pt x="127" y="1170"/>
                </a:lnTo>
              </a:path>
            </a:pathLst>
          </a:custGeom>
          <a:noFill/>
          <a:ln w="5454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14" name="rect"/>
          <p:cNvSpPr/>
          <p:nvPr/>
        </p:nvSpPr>
        <p:spPr>
          <a:xfrm>
            <a:off x="6311928" y="1695737"/>
            <a:ext cx="853788" cy="104041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515" name="table 4515"/>
          <p:cNvGraphicFramePr>
            <a:graphicFrameLocks noGrp="1"/>
          </p:cNvGraphicFramePr>
          <p:nvPr/>
        </p:nvGraphicFramePr>
        <p:xfrm>
          <a:off x="6309472" y="1693157"/>
          <a:ext cx="2311400" cy="1490980"/>
        </p:xfrm>
        <a:graphic>
          <a:graphicData uri="http://schemas.openxmlformats.org/drawingml/2006/table">
            <a:tbl>
              <a:tblPr/>
              <a:tblGrid>
                <a:gridCol w="902335"/>
                <a:gridCol w="1409064"/>
              </a:tblGrid>
              <a:tr h="5937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200" dirty="0"/>
                    </a:p>
                    <a:p>
                      <a:pPr marL="125095" algn="l" rtl="0" eaLnBrk="0">
                        <a:lnSpc>
                          <a:spcPts val="370"/>
                        </a:lnSpc>
                        <a:spcBef>
                          <a:spcPts val="0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Set</a:t>
                      </a:r>
                      <a:r>
                        <a:rPr sz="300" spc="4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4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boundaries</a:t>
                      </a:r>
                      <a:endParaRPr lang="en-US" altLang="en-US" sz="300" dirty="0"/>
                    </a:p>
                    <a:p>
                      <a:pPr marL="31750" algn="l" rtl="0" eaLnBrk="0">
                        <a:lnSpc>
                          <a:spcPts val="370"/>
                        </a:lnSpc>
                        <a:spcBef>
                          <a:spcPts val="460"/>
                        </a:spcBef>
                      </a:pP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Approa</a:t>
                      </a:r>
                      <a:r>
                        <a:rPr sz="3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endParaRPr lang="en-US" altLang="en-US" sz="300" dirty="0"/>
                    </a:p>
                    <a:p>
                      <a:pPr marL="35560" algn="l" rtl="0" eaLnBrk="0">
                        <a:lnSpc>
                          <a:spcPct val="78000"/>
                        </a:lnSpc>
                        <a:spcBef>
                          <a:spcPts val="240"/>
                        </a:spcBef>
                      </a:pPr>
                      <a:r>
                        <a:rPr sz="400" spc="2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Determine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boundaries</a:t>
                      </a:r>
                      <a:endParaRPr lang="en-US" altLang="en-US" sz="300" dirty="0"/>
                    </a:p>
                    <a:p>
                      <a:pPr marL="85090" algn="l" rtl="0" eaLnBrk="0">
                        <a:lnSpc>
                          <a:spcPts val="475"/>
                        </a:lnSpc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according</a:t>
                      </a:r>
                      <a:r>
                        <a:rPr sz="300" spc="2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300" spc="2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project</a:t>
                      </a:r>
                      <a:r>
                        <a:rPr sz="300" spc="2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scope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900" dirty="0"/>
                    </a:p>
                    <a:p>
                      <a:pPr marL="52705" algn="l" rtl="0" eaLnBrk="0">
                        <a:lnSpc>
                          <a:spcPts val="370"/>
                        </a:lnSpc>
                      </a:pP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Approa</a:t>
                      </a:r>
                      <a:r>
                        <a:rPr sz="3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endParaRPr lang="en-US" altLang="en-US" sz="300" dirty="0"/>
                    </a:p>
                    <a:p>
                      <a:pPr marL="57150" algn="l" rtl="0" eaLnBrk="0">
                        <a:lnSpc>
                          <a:spcPct val="84000"/>
                        </a:lnSpc>
                        <a:spcBef>
                          <a:spcPts val="220"/>
                        </a:spcBef>
                      </a:pPr>
                      <a:r>
                        <a:rPr sz="4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Apply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criteria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designing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optimal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structure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.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endParaRPr lang="en-US" altLang="en-US" sz="300" dirty="0"/>
                    </a:p>
                    <a:p>
                      <a:pPr marL="104775" algn="l" rtl="0" eaLnBrk="0">
                        <a:lnSpc>
                          <a:spcPct val="97000"/>
                        </a:lnSpc>
                        <a:spcBef>
                          <a:spcPts val="70"/>
                        </a:spcBef>
                      </a:pPr>
                      <a:r>
                        <a:rPr sz="4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Functional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tasks</a:t>
                      </a:r>
                      <a:endParaRPr lang="en-US" altLang="en-US" sz="300" dirty="0"/>
                    </a:p>
                    <a:p>
                      <a:pPr marL="104775" algn="l" rtl="0" eaLnBrk="0">
                        <a:lnSpc>
                          <a:spcPct val="85000"/>
                        </a:lnSpc>
                        <a:spcBef>
                          <a:spcPts val="10"/>
                        </a:spcBef>
                      </a:pPr>
                      <a:r>
                        <a:rPr sz="400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Production</a:t>
                      </a:r>
                      <a:r>
                        <a:rPr sz="3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processes</a:t>
                      </a:r>
                      <a:r>
                        <a:rPr sz="3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parts</a:t>
                      </a:r>
                      <a:endParaRPr lang="en-US" altLang="en-US" sz="300" dirty="0"/>
                    </a:p>
                    <a:p>
                      <a:pPr marL="104775" algn="l" rtl="0" eaLnBrk="0">
                        <a:lnSpc>
                          <a:spcPct val="97000"/>
                        </a:lnSpc>
                        <a:spcBef>
                          <a:spcPts val="65"/>
                        </a:spcBef>
                      </a:pPr>
                      <a:r>
                        <a:rPr sz="4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r>
                        <a:rPr sz="3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relations</a:t>
                      </a:r>
                      <a:r>
                        <a:rPr sz="3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between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modules</a:t>
                      </a:r>
                      <a:endParaRPr lang="en-US" altLang="en-US" sz="300" dirty="0"/>
                    </a:p>
                    <a:p>
                      <a:pPr marL="104775" algn="l" rtl="0" eaLnBrk="0">
                        <a:lnSpc>
                          <a:spcPct val="84000"/>
                        </a:lnSpc>
                        <a:spcBef>
                          <a:spcPts val="10"/>
                        </a:spcBef>
                      </a:pPr>
                      <a:r>
                        <a:rPr sz="400" spc="2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Effect</a:t>
                      </a:r>
                      <a:r>
                        <a:rPr sz="3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customer</a:t>
                      </a:r>
                      <a:r>
                        <a:rPr sz="3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buying</a:t>
                      </a:r>
                      <a:r>
                        <a:rPr sz="3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dimensions</a:t>
                      </a:r>
                      <a:endParaRPr lang="en-US" altLang="en-US" sz="300" dirty="0"/>
                    </a:p>
                    <a:p>
                      <a:pPr marL="104775" algn="l" rtl="0" eaLnBrk="0">
                        <a:lnSpc>
                          <a:spcPct val="84000"/>
                        </a:lnSpc>
                        <a:spcBef>
                          <a:spcPts val="70"/>
                        </a:spcBef>
                      </a:pPr>
                      <a:r>
                        <a:rPr sz="400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Ownership</a:t>
                      </a:r>
                      <a:r>
                        <a:rPr sz="3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3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within</a:t>
                      </a:r>
                      <a:r>
                        <a:rPr sz="3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organization</a:t>
                      </a:r>
                      <a:endParaRPr lang="en-US" altLang="en-US" sz="300" dirty="0"/>
                    </a:p>
                    <a:p>
                      <a:pPr marL="64770" algn="l" rtl="0" eaLnBrk="0">
                        <a:lnSpc>
                          <a:spcPts val="370"/>
                        </a:lnSpc>
                        <a:spcBef>
                          <a:spcPts val="320"/>
                        </a:spcBef>
                      </a:pP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Examp</a:t>
                      </a: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300" dirty="0"/>
                    </a:p>
                    <a:p>
                      <a:pPr marL="64770" algn="l" rtl="0" eaLnBrk="0">
                        <a:lnSpc>
                          <a:spcPct val="99000"/>
                        </a:lnSpc>
                        <a:spcBef>
                          <a:spcPts val="510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Function</a:t>
                      </a:r>
                      <a:r>
                        <a:rPr sz="3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</a:t>
                      </a:r>
                      <a:r>
                        <a:rPr sz="3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endParaRPr lang="en-US" altLang="en-US" sz="300" dirty="0"/>
                    </a:p>
                    <a:p>
                      <a:pPr marL="63500" algn="l" rtl="0" eaLnBrk="0">
                        <a:lnSpc>
                          <a:spcPts val="370"/>
                        </a:lnSpc>
                        <a:spcBef>
                          <a:spcPts val="320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Carry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payload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Fork</a:t>
                      </a:r>
                      <a:r>
                        <a:rPr sz="3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arms</a:t>
                      </a:r>
                      <a:endParaRPr lang="en-US" altLang="en-US" sz="300" dirty="0"/>
                    </a:p>
                    <a:p>
                      <a:pPr marL="442595" algn="l" rtl="0" eaLnBrk="0">
                        <a:lnSpc>
                          <a:spcPct val="99000"/>
                        </a:lnSpc>
                        <a:spcBef>
                          <a:spcPts val="855"/>
                        </a:spcBef>
                      </a:pPr>
                      <a:r>
                        <a:rPr sz="3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Moto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300" dirty="0"/>
                    </a:p>
                    <a:p>
                      <a:pPr marL="63500" algn="l" rtl="0" eaLnBrk="0">
                        <a:lnSpc>
                          <a:spcPts val="370"/>
                        </a:lnSpc>
                        <a:spcBef>
                          <a:spcPts val="930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Control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    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Controller</a:t>
                      </a:r>
                      <a:endParaRPr lang="en-US" altLang="en-US" sz="300" dirty="0"/>
                    </a:p>
                    <a:p>
                      <a:pPr marL="62865" algn="l" rtl="0" eaLnBrk="0">
                        <a:lnSpc>
                          <a:spcPts val="370"/>
                        </a:lnSpc>
                        <a:spcBef>
                          <a:spcPts val="100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direction</a:t>
                      </a:r>
                      <a:r>
                        <a:rPr sz="300" spc="3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endParaRPr lang="en-US" altLang="en-US" sz="300" dirty="0"/>
                    </a:p>
                    <a:p>
                      <a:pPr marL="64135" algn="l" rtl="0" eaLnBrk="0">
                        <a:lnSpc>
                          <a:spcPts val="475"/>
                        </a:lnSpc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movement</a:t>
                      </a:r>
                      <a:r>
                        <a:rPr sz="300" spc="4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endParaRPr lang="en-US" altLang="en-US" sz="300" dirty="0"/>
                    </a:p>
                    <a:p>
                      <a:pPr marL="62865" algn="l" rtl="0" eaLnBrk="0">
                        <a:lnSpc>
                          <a:spcPts val="475"/>
                        </a:lnSpc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start</a:t>
                      </a:r>
                      <a:r>
                        <a:rPr sz="3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stop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500" dirty="0"/>
                    </a:p>
                    <a:p>
                      <a:pPr marL="66675" algn="l" rtl="0" eaLnBrk="0">
                        <a:lnSpc>
                          <a:spcPts val="110"/>
                        </a:lnSpc>
                        <a:spcBef>
                          <a:spcPts val="5"/>
                        </a:spcBef>
                      </a:pP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        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…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725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" dirty="0"/>
                    </a:p>
                    <a:p>
                      <a:pPr marL="34925" algn="l" rtl="0" eaLnBrk="0">
                        <a:lnSpc>
                          <a:spcPts val="370"/>
                        </a:lnSpc>
                      </a:pP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Examp</a:t>
                      </a: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marL="86360" indent="-50800" algn="l" rtl="0" eaLnBrk="0">
                        <a:lnSpc>
                          <a:spcPct val="102000"/>
                        </a:lnSpc>
                        <a:spcBef>
                          <a:spcPts val="125"/>
                        </a:spcBef>
                      </a:pPr>
                      <a:r>
                        <a:rPr sz="400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Covering</a:t>
                      </a:r>
                      <a:r>
                        <a:rPr sz="3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complete</a:t>
                      </a:r>
                      <a:r>
                        <a:rPr sz="3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forklift</a:t>
                      </a:r>
                      <a:r>
                        <a:rPr sz="3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            </a:t>
                      </a:r>
                      <a:r>
                        <a:rPr sz="3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</a:t>
                      </a:r>
                      <a:r>
                        <a:rPr sz="3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client</a:t>
                      </a:r>
                      <a:r>
                        <a:rPr sz="3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parts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300" dirty="0"/>
                    </a:p>
                    <a:p>
                      <a:pPr marL="84455" indent="-48895" algn="l" rtl="0" eaLnBrk="0">
                        <a:lnSpc>
                          <a:spcPct val="111000"/>
                        </a:lnSpc>
                        <a:spcBef>
                          <a:spcPts val="90"/>
                        </a:spcBef>
                      </a:pPr>
                      <a:r>
                        <a:rPr sz="4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3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addition</a:t>
                      </a:r>
                      <a:r>
                        <a:rPr sz="3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including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application              environment</a:t>
                      </a:r>
                      <a:r>
                        <a:rPr sz="300" spc="3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into</a:t>
                      </a:r>
                      <a:r>
                        <a:rPr sz="300" spc="3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consideration</a:t>
                      </a:r>
                      <a:r>
                        <a:rPr sz="300" spc="3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due        to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relevance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3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functions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16" name="textbox 4516"/>
          <p:cNvSpPr/>
          <p:nvPr/>
        </p:nvSpPr>
        <p:spPr>
          <a:xfrm>
            <a:off x="467506" y="255327"/>
            <a:ext cx="3829684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4000"/>
              </a:lnSpc>
            </a:pP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模块的差异化，首先要确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定最佳的。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基于技术考虑的模块细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</a:t>
            </a:r>
            <a:endParaRPr lang="en-US" altLang="en-US" sz="1800" dirty="0"/>
          </a:p>
        </p:txBody>
      </p:sp>
      <p:graphicFrame>
        <p:nvGraphicFramePr>
          <p:cNvPr id="4517" name="table 4517"/>
          <p:cNvGraphicFramePr>
            <a:graphicFrameLocks noGrp="1"/>
          </p:cNvGraphicFramePr>
          <p:nvPr/>
        </p:nvGraphicFramePr>
        <p:xfrm>
          <a:off x="6647679" y="3640454"/>
          <a:ext cx="1953260" cy="789305"/>
        </p:xfrm>
        <a:graphic>
          <a:graphicData uri="http://schemas.openxmlformats.org/drawingml/2006/table">
            <a:tbl>
              <a:tblPr/>
              <a:tblGrid>
                <a:gridCol w="292100"/>
                <a:gridCol w="1661160"/>
              </a:tblGrid>
              <a:tr h="1943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9000"/>
                        </a:lnSpc>
                      </a:pPr>
                      <a:endParaRPr lang="en-US" altLang="en-US" sz="200" dirty="0"/>
                    </a:p>
                    <a:p>
                      <a:pPr marL="1905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4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Appl</a:t>
                      </a:r>
                      <a:r>
                        <a:rPr sz="4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</a:t>
                      </a:r>
                      <a:r>
                        <a:rPr sz="4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400" dirty="0"/>
                    </a:p>
                    <a:p>
                      <a:pPr marL="19685" algn="l" rtl="0" eaLnBrk="0">
                        <a:lnSpc>
                          <a:spcPts val="505"/>
                        </a:lnSpc>
                      </a:pPr>
                      <a:r>
                        <a:rPr sz="4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tion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6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00" dirty="0"/>
                    </a:p>
                    <a:p>
                      <a:pPr marL="22860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4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4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6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00" dirty="0"/>
                    </a:p>
                    <a:p>
                      <a:pPr marL="20955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4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6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300" dirty="0"/>
                    </a:p>
                    <a:p>
                      <a:pPr marL="22860" algn="l" rtl="0" eaLnBrk="0">
                        <a:lnSpc>
                          <a:spcPct val="83000"/>
                        </a:lnSpc>
                        <a:spcBef>
                          <a:spcPts val="5"/>
                        </a:spcBef>
                      </a:pPr>
                      <a:r>
                        <a:rPr sz="4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</a:t>
                      </a:r>
                      <a:r>
                        <a:rPr sz="4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ng</a:t>
                      </a:r>
                      <a:endParaRPr lang="en-US" altLang="en-US" sz="400" dirty="0"/>
                    </a:p>
                    <a:p>
                      <a:pPr marL="22860" algn="l" rtl="0" eaLnBrk="0">
                        <a:lnSpc>
                          <a:spcPts val="505"/>
                        </a:lnSpc>
                      </a:pPr>
                      <a:r>
                        <a:rPr sz="4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518" name="table 4518"/>
          <p:cNvGraphicFramePr>
            <a:graphicFrameLocks noGrp="1"/>
          </p:cNvGraphicFramePr>
          <p:nvPr/>
        </p:nvGraphicFramePr>
        <p:xfrm>
          <a:off x="6931832" y="4446861"/>
          <a:ext cx="1668780" cy="554355"/>
        </p:xfrm>
        <a:graphic>
          <a:graphicData uri="http://schemas.openxmlformats.org/drawingml/2006/table">
            <a:tbl>
              <a:tblPr/>
              <a:tblGrid>
                <a:gridCol w="383540"/>
                <a:gridCol w="353695"/>
                <a:gridCol w="931545"/>
              </a:tblGrid>
              <a:tr h="0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200" dirty="0"/>
                    </a:p>
                    <a:p>
                      <a:pPr marL="71120" indent="-476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4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Fully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modular   </a:t>
                      </a:r>
                      <a:r>
                        <a:rPr sz="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fork l</a:t>
                      </a:r>
                      <a:r>
                        <a:rPr sz="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ngths</a:t>
                      </a:r>
                      <a:endParaRPr lang="en-US" altLang="en-US" sz="400" dirty="0"/>
                    </a:p>
                    <a:p>
                      <a:pPr marL="72390" indent="-48895" algn="l" rtl="0" eaLnBrk="0">
                        <a:lnSpc>
                          <a:spcPct val="85000"/>
                        </a:lnSpc>
                        <a:spcBef>
                          <a:spcPts val="100"/>
                        </a:spcBef>
                      </a:pPr>
                      <a:r>
                        <a:rPr sz="5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Applica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ble</a:t>
                      </a:r>
                      <a:r>
                        <a:rPr sz="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  </a:t>
                      </a:r>
                      <a:r>
                        <a:rPr sz="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 sp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eeds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200" dirty="0"/>
                    </a:p>
                    <a:p>
                      <a:pPr marL="74295" indent="-48895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4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4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Discrete           </a:t>
                      </a:r>
                      <a:r>
                        <a:rPr sz="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 a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nd     </a:t>
                      </a:r>
                      <a:r>
                        <a:rPr sz="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load s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teps</a:t>
                      </a:r>
                      <a:endParaRPr lang="en-US" altLang="en-US" sz="400" dirty="0"/>
                    </a:p>
                    <a:p>
                      <a:pPr marL="74295" indent="-48895" algn="l" rtl="0" eaLnBrk="0">
                        <a:lnSpc>
                          <a:spcPct val="95000"/>
                        </a:lnSpc>
                        <a:spcBef>
                          <a:spcPts val="85"/>
                        </a:spcBef>
                      </a:pPr>
                      <a:r>
                        <a:rPr sz="5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alable       </a:t>
                      </a:r>
                      <a:r>
                        <a:rPr sz="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    </a:t>
                      </a:r>
                      <a:r>
                        <a:rPr sz="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lifting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</a:t>
                      </a:r>
                      <a:r>
                        <a:rPr sz="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hts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85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441959">
                <a:tc vMerge="1"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" dirty="0"/>
                    </a:p>
                    <a:p>
                      <a:pPr marL="224790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5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One scalable solu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tion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19" name="textbox 4519"/>
          <p:cNvSpPr/>
          <p:nvPr/>
        </p:nvSpPr>
        <p:spPr>
          <a:xfrm>
            <a:off x="467987" y="834447"/>
            <a:ext cx="985519" cy="3048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195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客户决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定</a:t>
            </a:r>
            <a:endParaRPr lang="en-US" altLang="en-US" sz="1800" dirty="0"/>
          </a:p>
        </p:txBody>
      </p:sp>
      <p:pic>
        <p:nvPicPr>
          <p:cNvPr id="4520" name="picture 452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13775" y="2616634"/>
            <a:ext cx="590202" cy="415308"/>
          </a:xfrm>
          <a:prstGeom prst="rect">
            <a:avLst/>
          </a:prstGeom>
        </p:spPr>
      </p:pic>
      <p:sp>
        <p:nvSpPr>
          <p:cNvPr id="4521" name="textbox 4521"/>
          <p:cNvSpPr/>
          <p:nvPr/>
        </p:nvSpPr>
        <p:spPr>
          <a:xfrm>
            <a:off x="6324095" y="3645051"/>
            <a:ext cx="304165" cy="78422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93000"/>
              </a:lnSpc>
            </a:pPr>
            <a:endParaRPr lang="en-US" altLang="en-US" sz="1000" dirty="0"/>
          </a:p>
          <a:p>
            <a:pPr marL="13335" indent="2540" algn="l" rtl="0" eaLnBrk="0">
              <a:lnSpc>
                <a:spcPct val="106000"/>
              </a:lnSpc>
              <a:spcBef>
                <a:spcPts val="5"/>
              </a:spcBef>
            </a:pP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Bottom-u</a:t>
            </a:r>
            <a:r>
              <a:rPr sz="4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r>
              <a:rPr sz="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techni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cal</a:t>
            </a:r>
            <a:r>
              <a:rPr sz="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</a:t>
            </a: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inp</a:t>
            </a:r>
            <a:r>
              <a:rPr sz="4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400" dirty="0"/>
          </a:p>
        </p:txBody>
      </p:sp>
      <p:graphicFrame>
        <p:nvGraphicFramePr>
          <p:cNvPr id="4522" name="table 4522"/>
          <p:cNvGraphicFramePr>
            <a:graphicFrameLocks noGrp="1"/>
          </p:cNvGraphicFramePr>
          <p:nvPr/>
        </p:nvGraphicFramePr>
        <p:xfrm>
          <a:off x="6502659" y="2373296"/>
          <a:ext cx="501650" cy="467995"/>
        </p:xfrm>
        <a:graphic>
          <a:graphicData uri="http://schemas.openxmlformats.org/drawingml/2006/table">
            <a:tbl>
              <a:tblPr/>
              <a:tblGrid>
                <a:gridCol w="501650"/>
              </a:tblGrid>
              <a:tr h="4648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524" name="picture 45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6537040" y="2399955"/>
            <a:ext cx="432623" cy="415308"/>
          </a:xfrm>
          <a:prstGeom prst="rect">
            <a:avLst/>
          </a:prstGeom>
        </p:spPr>
      </p:pic>
      <p:sp>
        <p:nvSpPr>
          <p:cNvPr id="4525" name="textbox 4525"/>
          <p:cNvSpPr/>
          <p:nvPr/>
        </p:nvSpPr>
        <p:spPr>
          <a:xfrm>
            <a:off x="6324096" y="4449620"/>
            <a:ext cx="304165" cy="55118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7000"/>
              </a:lnSpc>
            </a:pPr>
            <a:endParaRPr lang="en-US" altLang="en-US" sz="1000" dirty="0"/>
          </a:p>
          <a:p>
            <a:pPr marL="15240" indent="-1905" algn="l" rtl="0" eaLnBrk="0">
              <a:lnSpc>
                <a:spcPct val="106000"/>
              </a:lnSpc>
              <a:spcBef>
                <a:spcPts val="0"/>
              </a:spcBef>
            </a:pP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Top-down</a:t>
            </a:r>
            <a:r>
              <a:rPr sz="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</a:t>
            </a: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manageri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al</a:t>
            </a:r>
            <a:r>
              <a:rPr sz="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inpu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400" dirty="0"/>
          </a:p>
        </p:txBody>
      </p:sp>
      <p:sp>
        <p:nvSpPr>
          <p:cNvPr id="4526" name="textbox 4526"/>
          <p:cNvSpPr/>
          <p:nvPr/>
        </p:nvSpPr>
        <p:spPr>
          <a:xfrm>
            <a:off x="6644834" y="4449620"/>
            <a:ext cx="289559" cy="56070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6000"/>
              </a:lnSpc>
            </a:pPr>
            <a:endParaRPr lang="en-US" altLang="en-US" sz="900" dirty="0"/>
          </a:p>
          <a:p>
            <a:pPr marL="19685" indent="0" algn="l" rtl="0" eaLnBrk="0">
              <a:lnSpc>
                <a:spcPct val="110000"/>
              </a:lnSpc>
              <a:spcBef>
                <a:spcPts val="0"/>
              </a:spcBef>
            </a:pP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Aspirat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ion</a:t>
            </a:r>
            <a:r>
              <a:rPr sz="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400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num</a:t>
            </a:r>
            <a:r>
              <a:rPr sz="4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er</a:t>
            </a:r>
            <a:r>
              <a:rPr sz="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400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</a:t>
            </a:r>
            <a:r>
              <a:rPr sz="4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</a:t>
            </a:r>
            <a:r>
              <a:rPr sz="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4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</a:t>
            </a:r>
            <a:r>
              <a:rPr sz="4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nts</a:t>
            </a:r>
            <a:endParaRPr lang="en-US" altLang="en-US" sz="400" dirty="0"/>
          </a:p>
        </p:txBody>
      </p:sp>
      <p:sp>
        <p:nvSpPr>
          <p:cNvPr id="4527" name="textbox 4527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528" name="textbox 4528"/>
          <p:cNvSpPr/>
          <p:nvPr/>
        </p:nvSpPr>
        <p:spPr>
          <a:xfrm>
            <a:off x="7211557" y="1695736"/>
            <a:ext cx="1407160" cy="104139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1000"/>
              </a:lnSpc>
            </a:pPr>
            <a:endParaRPr lang="en-US" altLang="en-US" sz="200" dirty="0"/>
          </a:p>
          <a:p>
            <a:pPr marL="124460" algn="l" rtl="0" eaLnBrk="0">
              <a:lnSpc>
                <a:spcPts val="370"/>
              </a:lnSpc>
            </a:pP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Define</a:t>
            </a:r>
            <a:r>
              <a:rPr sz="300" spc="3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300" spc="3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split</a:t>
            </a:r>
            <a:endParaRPr lang="en-US" altLang="en-US" sz="300" dirty="0"/>
          </a:p>
        </p:txBody>
      </p:sp>
      <p:grpSp>
        <p:nvGrpSpPr>
          <p:cNvPr id="780" name="group 780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4530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31" name="textbox 4531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7000"/>
                </a:lnSpc>
              </a:pPr>
              <a:endParaRPr lang="en-US" altLang="en-US" sz="500" dirty="0"/>
            </a:p>
            <a:p>
              <a:pPr marL="114935" algn="l" rtl="0" eaLnBrk="0">
                <a:lnSpc>
                  <a:spcPct val="82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L</a:t>
              </a:r>
              <a:endParaRPr lang="en-US" altLang="en-US" sz="1800" dirty="0"/>
            </a:p>
          </p:txBody>
        </p:sp>
      </p:grpSp>
      <p:sp>
        <p:nvSpPr>
          <p:cNvPr id="4532" name="textbox 4532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pic>
        <p:nvPicPr>
          <p:cNvPr id="4533" name="picture 45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7950744" y="2540971"/>
            <a:ext cx="358780" cy="232590"/>
          </a:xfrm>
          <a:prstGeom prst="rect">
            <a:avLst/>
          </a:prstGeom>
        </p:spPr>
      </p:pic>
      <p:sp>
        <p:nvSpPr>
          <p:cNvPr id="4534" name="path"/>
          <p:cNvSpPr/>
          <p:nvPr/>
        </p:nvSpPr>
        <p:spPr>
          <a:xfrm>
            <a:off x="7154784" y="2438557"/>
            <a:ext cx="83362" cy="743522"/>
          </a:xfrm>
          <a:custGeom>
            <a:avLst/>
            <a:gdLst/>
            <a:ahLst/>
            <a:cxnLst/>
            <a:rect l="0" t="0" r="0" b="0"/>
            <a:pathLst>
              <a:path w="131" h="1170">
                <a:moveTo>
                  <a:pt x="127" y="0"/>
                </a:moveTo>
                <a:lnTo>
                  <a:pt x="4" y="1170"/>
                </a:lnTo>
              </a:path>
            </a:pathLst>
          </a:custGeom>
          <a:noFill/>
          <a:ln w="5454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535" name="picture 45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6365811" y="4310000"/>
            <a:ext cx="210885" cy="256692"/>
          </a:xfrm>
          <a:prstGeom prst="rect">
            <a:avLst/>
          </a:prstGeom>
        </p:spPr>
      </p:pic>
      <p:sp>
        <p:nvSpPr>
          <p:cNvPr id="4536" name="path"/>
          <p:cNvSpPr/>
          <p:nvPr/>
        </p:nvSpPr>
        <p:spPr>
          <a:xfrm>
            <a:off x="7718434" y="4479954"/>
            <a:ext cx="846765" cy="57468"/>
          </a:xfrm>
          <a:custGeom>
            <a:avLst/>
            <a:gdLst/>
            <a:ahLst/>
            <a:cxnLst/>
            <a:rect l="0" t="0" r="0" b="0"/>
            <a:pathLst>
              <a:path w="1333" h="90">
                <a:moveTo>
                  <a:pt x="1331" y="2"/>
                </a:moveTo>
                <a:lnTo>
                  <a:pt x="1331" y="50"/>
                </a:lnTo>
                <a:lnTo>
                  <a:pt x="697" y="50"/>
                </a:lnTo>
                <a:lnTo>
                  <a:pt x="666" y="88"/>
                </a:lnTo>
                <a:lnTo>
                  <a:pt x="636" y="50"/>
                </a:lnTo>
                <a:lnTo>
                  <a:pt x="1" y="50"/>
                </a:lnTo>
                <a:lnTo>
                  <a:pt x="1" y="2"/>
                </a:lnTo>
                <a:lnTo>
                  <a:pt x="1" y="2"/>
                </a:lnTo>
              </a:path>
            </a:pathLst>
          </a:custGeom>
          <a:noFill/>
          <a:ln w="259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41" name="textbox 4541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44</a:t>
            </a:r>
            <a:endParaRPr lang="en-US" altLang="en-US" sz="900" dirty="0"/>
          </a:p>
        </p:txBody>
      </p:sp>
      <p:sp>
        <p:nvSpPr>
          <p:cNvPr id="4542" name="textbox 4542"/>
          <p:cNvSpPr/>
          <p:nvPr/>
        </p:nvSpPr>
        <p:spPr>
          <a:xfrm>
            <a:off x="7263385" y="2646676"/>
            <a:ext cx="242570" cy="1339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31000"/>
              </a:lnSpc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Lifting</a:t>
            </a:r>
            <a:r>
              <a:rPr sz="300" spc="3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  </a:t>
            </a:r>
            <a:r>
              <a:rPr sz="3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loweri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endParaRPr lang="en-US" altLang="en-US" sz="300" dirty="0"/>
          </a:p>
        </p:txBody>
      </p:sp>
      <p:pic>
        <p:nvPicPr>
          <p:cNvPr id="4543" name="picture 454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7950744" y="2477772"/>
            <a:ext cx="161262" cy="134566"/>
          </a:xfrm>
          <a:prstGeom prst="rect">
            <a:avLst/>
          </a:prstGeom>
        </p:spPr>
      </p:pic>
      <p:sp>
        <p:nvSpPr>
          <p:cNvPr id="4544" name="path"/>
          <p:cNvSpPr/>
          <p:nvPr/>
        </p:nvSpPr>
        <p:spPr>
          <a:xfrm>
            <a:off x="7052566" y="3684130"/>
            <a:ext cx="98376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45" name="path"/>
          <p:cNvSpPr/>
          <p:nvPr/>
        </p:nvSpPr>
        <p:spPr>
          <a:xfrm>
            <a:off x="7422086" y="3885959"/>
            <a:ext cx="98376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46" name="path"/>
          <p:cNvSpPr/>
          <p:nvPr/>
        </p:nvSpPr>
        <p:spPr>
          <a:xfrm>
            <a:off x="7795264" y="3885959"/>
            <a:ext cx="98376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47" name="path"/>
          <p:cNvSpPr/>
          <p:nvPr/>
        </p:nvSpPr>
        <p:spPr>
          <a:xfrm>
            <a:off x="8104620" y="3885959"/>
            <a:ext cx="98376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48" name="path"/>
          <p:cNvSpPr/>
          <p:nvPr/>
        </p:nvSpPr>
        <p:spPr>
          <a:xfrm>
            <a:off x="7052566" y="4085949"/>
            <a:ext cx="98376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49" name="path"/>
          <p:cNvSpPr/>
          <p:nvPr/>
        </p:nvSpPr>
        <p:spPr>
          <a:xfrm>
            <a:off x="7795265" y="4086869"/>
            <a:ext cx="98376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0" name="path"/>
          <p:cNvSpPr/>
          <p:nvPr/>
        </p:nvSpPr>
        <p:spPr>
          <a:xfrm>
            <a:off x="7422086" y="4287779"/>
            <a:ext cx="98376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1" name="path"/>
          <p:cNvSpPr/>
          <p:nvPr/>
        </p:nvSpPr>
        <p:spPr>
          <a:xfrm>
            <a:off x="7795265" y="4287779"/>
            <a:ext cx="98376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2" name="path"/>
          <p:cNvSpPr/>
          <p:nvPr/>
        </p:nvSpPr>
        <p:spPr>
          <a:xfrm>
            <a:off x="7422086" y="3685049"/>
            <a:ext cx="98376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3" name="path"/>
          <p:cNvSpPr/>
          <p:nvPr/>
        </p:nvSpPr>
        <p:spPr>
          <a:xfrm>
            <a:off x="7422086" y="4086869"/>
            <a:ext cx="98376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4" name="path"/>
          <p:cNvSpPr/>
          <p:nvPr/>
        </p:nvSpPr>
        <p:spPr>
          <a:xfrm>
            <a:off x="7052566" y="3885040"/>
            <a:ext cx="98376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5" name="path"/>
          <p:cNvSpPr/>
          <p:nvPr/>
        </p:nvSpPr>
        <p:spPr>
          <a:xfrm>
            <a:off x="8436335" y="3685049"/>
            <a:ext cx="98375" cy="98846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6" name="path"/>
          <p:cNvSpPr/>
          <p:nvPr/>
        </p:nvSpPr>
        <p:spPr>
          <a:xfrm>
            <a:off x="8104621" y="4287779"/>
            <a:ext cx="98375" cy="98845"/>
          </a:xfrm>
          <a:custGeom>
            <a:avLst/>
            <a:gdLst/>
            <a:ahLst/>
            <a:cxnLst/>
            <a:rect l="0" t="0" r="0" b="0"/>
            <a:pathLst>
              <a:path w="154" h="155">
                <a:moveTo>
                  <a:pt x="150" y="0"/>
                </a:moveTo>
                <a:lnTo>
                  <a:pt x="150" y="0"/>
                </a:lnTo>
                <a:lnTo>
                  <a:pt x="154" y="5"/>
                </a:lnTo>
                <a:lnTo>
                  <a:pt x="154" y="5"/>
                </a:lnTo>
                <a:lnTo>
                  <a:pt x="151" y="8"/>
                </a:lnTo>
                <a:lnTo>
                  <a:pt x="148" y="10"/>
                </a:lnTo>
                <a:lnTo>
                  <a:pt x="145" y="13"/>
                </a:lnTo>
                <a:lnTo>
                  <a:pt x="142" y="16"/>
                </a:lnTo>
                <a:lnTo>
                  <a:pt x="139" y="19"/>
                </a:lnTo>
                <a:lnTo>
                  <a:pt x="136" y="23"/>
                </a:lnTo>
                <a:lnTo>
                  <a:pt x="132" y="26"/>
                </a:lnTo>
                <a:lnTo>
                  <a:pt x="129" y="30"/>
                </a:lnTo>
                <a:lnTo>
                  <a:pt x="126" y="33"/>
                </a:lnTo>
                <a:lnTo>
                  <a:pt x="122" y="37"/>
                </a:lnTo>
                <a:lnTo>
                  <a:pt x="119" y="41"/>
                </a:lnTo>
                <a:lnTo>
                  <a:pt x="116" y="46"/>
                </a:lnTo>
                <a:lnTo>
                  <a:pt x="112" y="50"/>
                </a:lnTo>
                <a:lnTo>
                  <a:pt x="108" y="54"/>
                </a:lnTo>
                <a:lnTo>
                  <a:pt x="105" y="59"/>
                </a:lnTo>
                <a:lnTo>
                  <a:pt x="101" y="64"/>
                </a:lnTo>
                <a:lnTo>
                  <a:pt x="101" y="64"/>
                </a:lnTo>
                <a:lnTo>
                  <a:pt x="98" y="69"/>
                </a:lnTo>
                <a:lnTo>
                  <a:pt x="94" y="74"/>
                </a:lnTo>
                <a:lnTo>
                  <a:pt x="91" y="79"/>
                </a:lnTo>
                <a:lnTo>
                  <a:pt x="88" y="83"/>
                </a:lnTo>
                <a:lnTo>
                  <a:pt x="84" y="88"/>
                </a:lnTo>
                <a:lnTo>
                  <a:pt x="81" y="93"/>
                </a:lnTo>
                <a:lnTo>
                  <a:pt x="78" y="98"/>
                </a:lnTo>
                <a:lnTo>
                  <a:pt x="75" y="102"/>
                </a:lnTo>
                <a:lnTo>
                  <a:pt x="73" y="107"/>
                </a:lnTo>
                <a:lnTo>
                  <a:pt x="70" y="112"/>
                </a:lnTo>
                <a:lnTo>
                  <a:pt x="68" y="116"/>
                </a:lnTo>
                <a:lnTo>
                  <a:pt x="65" y="121"/>
                </a:lnTo>
                <a:lnTo>
                  <a:pt x="63" y="125"/>
                </a:lnTo>
                <a:lnTo>
                  <a:pt x="61" y="129"/>
                </a:lnTo>
                <a:lnTo>
                  <a:pt x="59" y="134"/>
                </a:lnTo>
                <a:lnTo>
                  <a:pt x="57" y="138"/>
                </a:lnTo>
                <a:lnTo>
                  <a:pt x="48" y="144"/>
                </a:lnTo>
                <a:lnTo>
                  <a:pt x="48" y="144"/>
                </a:lnTo>
                <a:lnTo>
                  <a:pt x="44" y="147"/>
                </a:lnTo>
                <a:lnTo>
                  <a:pt x="40" y="151"/>
                </a:lnTo>
                <a:lnTo>
                  <a:pt x="37" y="153"/>
                </a:lnTo>
                <a:lnTo>
                  <a:pt x="35" y="154"/>
                </a:lnTo>
                <a:lnTo>
                  <a:pt x="34" y="155"/>
                </a:lnTo>
                <a:lnTo>
                  <a:pt x="34" y="155"/>
                </a:lnTo>
                <a:lnTo>
                  <a:pt x="34" y="154"/>
                </a:lnTo>
                <a:lnTo>
                  <a:pt x="33" y="152"/>
                </a:lnTo>
                <a:lnTo>
                  <a:pt x="32" y="148"/>
                </a:lnTo>
                <a:lnTo>
                  <a:pt x="30" y="143"/>
                </a:lnTo>
                <a:lnTo>
                  <a:pt x="28" y="137"/>
                </a:lnTo>
                <a:lnTo>
                  <a:pt x="25" y="129"/>
                </a:lnTo>
                <a:lnTo>
                  <a:pt x="25" y="129"/>
                </a:lnTo>
                <a:lnTo>
                  <a:pt x="23" y="125"/>
                </a:lnTo>
                <a:lnTo>
                  <a:pt x="22" y="122"/>
                </a:lnTo>
                <a:lnTo>
                  <a:pt x="20" y="118"/>
                </a:lnTo>
                <a:lnTo>
                  <a:pt x="18" y="115"/>
                </a:lnTo>
                <a:lnTo>
                  <a:pt x="17" y="112"/>
                </a:lnTo>
                <a:lnTo>
                  <a:pt x="15" y="109"/>
                </a:lnTo>
                <a:lnTo>
                  <a:pt x="14" y="107"/>
                </a:lnTo>
                <a:lnTo>
                  <a:pt x="12" y="105"/>
                </a:lnTo>
                <a:lnTo>
                  <a:pt x="12" y="105"/>
                </a:lnTo>
                <a:lnTo>
                  <a:pt x="11" y="103"/>
                </a:lnTo>
                <a:lnTo>
                  <a:pt x="9" y="101"/>
                </a:lnTo>
                <a:lnTo>
                  <a:pt x="8" y="100"/>
                </a:lnTo>
                <a:lnTo>
                  <a:pt x="6" y="98"/>
                </a:lnTo>
                <a:lnTo>
                  <a:pt x="5" y="97"/>
                </a:lnTo>
                <a:lnTo>
                  <a:pt x="3" y="96"/>
                </a:lnTo>
                <a:lnTo>
                  <a:pt x="1" y="95"/>
                </a:lnTo>
                <a:lnTo>
                  <a:pt x="0" y="94"/>
                </a:lnTo>
                <a:lnTo>
                  <a:pt x="0" y="94"/>
                </a:lnTo>
                <a:lnTo>
                  <a:pt x="1" y="93"/>
                </a:lnTo>
                <a:lnTo>
                  <a:pt x="2" y="91"/>
                </a:lnTo>
                <a:lnTo>
                  <a:pt x="4" y="90"/>
                </a:lnTo>
                <a:lnTo>
                  <a:pt x="5" y="88"/>
                </a:lnTo>
                <a:lnTo>
                  <a:pt x="7" y="87"/>
                </a:lnTo>
                <a:lnTo>
                  <a:pt x="8" y="86"/>
                </a:lnTo>
                <a:lnTo>
                  <a:pt x="10" y="85"/>
                </a:lnTo>
                <a:lnTo>
                  <a:pt x="11" y="84"/>
                </a:lnTo>
                <a:lnTo>
                  <a:pt x="12" y="83"/>
                </a:lnTo>
                <a:lnTo>
                  <a:pt x="14" y="83"/>
                </a:lnTo>
                <a:lnTo>
                  <a:pt x="15" y="82"/>
                </a:lnTo>
                <a:lnTo>
                  <a:pt x="16" y="82"/>
                </a:lnTo>
                <a:lnTo>
                  <a:pt x="18" y="81"/>
                </a:lnTo>
                <a:lnTo>
                  <a:pt x="19" y="81"/>
                </a:lnTo>
                <a:lnTo>
                  <a:pt x="20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3" y="81"/>
                </a:lnTo>
                <a:lnTo>
                  <a:pt x="23" y="81"/>
                </a:lnTo>
                <a:lnTo>
                  <a:pt x="24" y="81"/>
                </a:lnTo>
                <a:lnTo>
                  <a:pt x="25" y="82"/>
                </a:lnTo>
                <a:lnTo>
                  <a:pt x="26" y="82"/>
                </a:lnTo>
                <a:lnTo>
                  <a:pt x="27" y="83"/>
                </a:lnTo>
                <a:lnTo>
                  <a:pt x="28" y="84"/>
                </a:lnTo>
                <a:lnTo>
                  <a:pt x="30" y="86"/>
                </a:lnTo>
                <a:lnTo>
                  <a:pt x="31" y="87"/>
                </a:lnTo>
                <a:lnTo>
                  <a:pt x="32" y="89"/>
                </a:lnTo>
                <a:lnTo>
                  <a:pt x="33" y="90"/>
                </a:lnTo>
                <a:lnTo>
                  <a:pt x="34" y="93"/>
                </a:lnTo>
                <a:lnTo>
                  <a:pt x="36" y="95"/>
                </a:lnTo>
                <a:lnTo>
                  <a:pt x="37" y="97"/>
                </a:lnTo>
                <a:lnTo>
                  <a:pt x="38" y="100"/>
                </a:lnTo>
                <a:lnTo>
                  <a:pt x="39" y="103"/>
                </a:lnTo>
                <a:lnTo>
                  <a:pt x="41" y="106"/>
                </a:lnTo>
                <a:lnTo>
                  <a:pt x="44" y="114"/>
                </a:lnTo>
                <a:lnTo>
                  <a:pt x="44" y="114"/>
                </a:lnTo>
                <a:lnTo>
                  <a:pt x="47" y="110"/>
                </a:lnTo>
                <a:lnTo>
                  <a:pt x="49" y="105"/>
                </a:lnTo>
                <a:lnTo>
                  <a:pt x="52" y="101"/>
                </a:lnTo>
                <a:lnTo>
                  <a:pt x="54" y="97"/>
                </a:lnTo>
                <a:lnTo>
                  <a:pt x="57" y="93"/>
                </a:lnTo>
                <a:lnTo>
                  <a:pt x="60" y="89"/>
                </a:lnTo>
                <a:lnTo>
                  <a:pt x="63" y="85"/>
                </a:lnTo>
                <a:lnTo>
                  <a:pt x="66" y="81"/>
                </a:lnTo>
                <a:lnTo>
                  <a:pt x="69" y="77"/>
                </a:lnTo>
                <a:lnTo>
                  <a:pt x="72" y="72"/>
                </a:lnTo>
                <a:lnTo>
                  <a:pt x="75" y="68"/>
                </a:lnTo>
                <a:lnTo>
                  <a:pt x="79" y="64"/>
                </a:lnTo>
                <a:lnTo>
                  <a:pt x="82" y="60"/>
                </a:lnTo>
                <a:lnTo>
                  <a:pt x="85" y="56"/>
                </a:lnTo>
                <a:lnTo>
                  <a:pt x="89" y="52"/>
                </a:lnTo>
                <a:lnTo>
                  <a:pt x="93" y="48"/>
                </a:lnTo>
                <a:lnTo>
                  <a:pt x="93" y="48"/>
                </a:lnTo>
                <a:lnTo>
                  <a:pt x="96" y="44"/>
                </a:lnTo>
                <a:lnTo>
                  <a:pt x="100" y="41"/>
                </a:lnTo>
                <a:lnTo>
                  <a:pt x="104" y="37"/>
                </a:lnTo>
                <a:lnTo>
                  <a:pt x="107" y="33"/>
                </a:lnTo>
                <a:lnTo>
                  <a:pt x="111" y="30"/>
                </a:lnTo>
                <a:lnTo>
                  <a:pt x="115" y="27"/>
                </a:lnTo>
                <a:lnTo>
                  <a:pt x="118" y="23"/>
                </a:lnTo>
                <a:lnTo>
                  <a:pt x="122" y="20"/>
                </a:lnTo>
                <a:lnTo>
                  <a:pt x="126" y="17"/>
                </a:lnTo>
                <a:lnTo>
                  <a:pt x="129" y="14"/>
                </a:lnTo>
                <a:lnTo>
                  <a:pt x="133" y="12"/>
                </a:lnTo>
                <a:lnTo>
                  <a:pt x="136" y="9"/>
                </a:lnTo>
                <a:lnTo>
                  <a:pt x="140" y="6"/>
                </a:lnTo>
                <a:lnTo>
                  <a:pt x="143" y="4"/>
                </a:lnTo>
                <a:lnTo>
                  <a:pt x="147" y="2"/>
                </a:lnTo>
                <a:lnTo>
                  <a:pt x="150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7" name="rect"/>
          <p:cNvSpPr/>
          <p:nvPr/>
        </p:nvSpPr>
        <p:spPr>
          <a:xfrm>
            <a:off x="7227929" y="1705195"/>
            <a:ext cx="76537" cy="80395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8" name="textbox 4558"/>
          <p:cNvSpPr/>
          <p:nvPr/>
        </p:nvSpPr>
        <p:spPr>
          <a:xfrm>
            <a:off x="6329937" y="1705195"/>
            <a:ext cx="76835" cy="92710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7000"/>
              </a:lnSpc>
            </a:pPr>
            <a:endParaRPr lang="en-US" altLang="en-US" sz="100" dirty="0"/>
          </a:p>
          <a:p>
            <a:pPr marL="34290" algn="l" rtl="0" eaLnBrk="0">
              <a:lnSpc>
                <a:spcPct val="87000"/>
              </a:lnSpc>
            </a:pP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endParaRPr lang="en-US" altLang="en-US" sz="400" dirty="0"/>
          </a:p>
        </p:txBody>
      </p:sp>
      <p:sp>
        <p:nvSpPr>
          <p:cNvPr id="4559" name="rect"/>
          <p:cNvSpPr/>
          <p:nvPr/>
        </p:nvSpPr>
        <p:spPr>
          <a:xfrm>
            <a:off x="7273156" y="2623516"/>
            <a:ext cx="839224" cy="5589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60" name="path"/>
          <p:cNvSpPr/>
          <p:nvPr/>
        </p:nvSpPr>
        <p:spPr>
          <a:xfrm>
            <a:off x="7273156" y="3072356"/>
            <a:ext cx="839224" cy="5588"/>
          </a:xfrm>
          <a:custGeom>
            <a:avLst/>
            <a:gdLst/>
            <a:ahLst/>
            <a:cxnLst/>
            <a:rect l="0" t="0" r="0" b="0"/>
            <a:pathLst>
              <a:path w="1321" h="8">
                <a:moveTo>
                  <a:pt x="0" y="4"/>
                </a:moveTo>
                <a:lnTo>
                  <a:pt x="1321" y="4"/>
                </a:lnTo>
              </a:path>
            </a:pathLst>
          </a:custGeom>
          <a:noFill/>
          <a:ln w="5454" cap="flat">
            <a:solidFill>
              <a:srgbClr val="7F7F7F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61" name="rect"/>
          <p:cNvSpPr/>
          <p:nvPr/>
        </p:nvSpPr>
        <p:spPr>
          <a:xfrm>
            <a:off x="7273156" y="2787319"/>
            <a:ext cx="839224" cy="5588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62" name="textbox 4562"/>
          <p:cNvSpPr/>
          <p:nvPr/>
        </p:nvSpPr>
        <p:spPr>
          <a:xfrm>
            <a:off x="7215229" y="1713284"/>
            <a:ext cx="102235" cy="787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7000"/>
              </a:lnSpc>
              <a:tabLst>
                <a:tab pos="4000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II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4563" name="path"/>
          <p:cNvSpPr/>
          <p:nvPr/>
        </p:nvSpPr>
        <p:spPr>
          <a:xfrm>
            <a:off x="7272952" y="2467024"/>
            <a:ext cx="839088" cy="2579"/>
          </a:xfrm>
          <a:custGeom>
            <a:avLst/>
            <a:gdLst/>
            <a:ahLst/>
            <a:cxnLst/>
            <a:rect l="0" t="0" r="0" b="0"/>
            <a:pathLst>
              <a:path w="1321" h="4">
                <a:moveTo>
                  <a:pt x="0" y="2"/>
                </a:moveTo>
                <a:lnTo>
                  <a:pt x="529" y="2"/>
                </a:lnTo>
                <a:moveTo>
                  <a:pt x="594" y="2"/>
                </a:moveTo>
                <a:lnTo>
                  <a:pt x="1321" y="2"/>
                </a:lnTo>
              </a:path>
            </a:pathLst>
          </a:custGeom>
          <a:noFill/>
          <a:ln w="251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4" name="rect"/>
          <p:cNvSpPr/>
          <p:nvPr/>
        </p:nvSpPr>
        <p:spPr>
          <a:xfrm>
            <a:off x="3454908" y="937260"/>
            <a:ext cx="5237987" cy="368808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565" name="table 4565"/>
          <p:cNvGraphicFramePr>
            <a:graphicFrameLocks noGrp="1"/>
          </p:cNvGraphicFramePr>
          <p:nvPr/>
        </p:nvGraphicFramePr>
        <p:xfrm>
          <a:off x="96393" y="928497"/>
          <a:ext cx="8606790" cy="5285739"/>
        </p:xfrm>
        <a:graphic>
          <a:graphicData uri="http://schemas.openxmlformats.org/drawingml/2006/table">
            <a:tbl>
              <a:tblPr/>
              <a:tblGrid>
                <a:gridCol w="3359150"/>
                <a:gridCol w="1110615"/>
                <a:gridCol w="4137025"/>
              </a:tblGrid>
              <a:tr h="21056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118745" algn="l" rtl="0" eaLnBrk="0">
                        <a:lnSpc>
                          <a:spcPct val="98000"/>
                        </a:lnSpc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办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法</a:t>
                      </a:r>
                      <a:endParaRPr lang="en-US" altLang="en-US" sz="1400" dirty="0"/>
                    </a:p>
                    <a:p>
                      <a:pPr marL="132715" algn="l" rtl="0" eaLnBrk="0">
                        <a:lnSpc>
                          <a:spcPct val="83000"/>
                        </a:lnSpc>
                        <a:spcBef>
                          <a:spcPts val="450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根据项目范围确定系统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边界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700" dirty="0"/>
                    </a:p>
                    <a:p>
                      <a:pPr marL="40259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义模块分割</a:t>
                      </a:r>
                      <a:endParaRPr lang="en-US" altLang="en-US" sz="1400" dirty="0"/>
                    </a:p>
                    <a:p>
                      <a:pPr marL="83185" algn="l" rtl="0" eaLnBrk="0">
                        <a:lnSpc>
                          <a:spcPct val="98000"/>
                        </a:lnSpc>
                        <a:spcBef>
                          <a:spcPts val="130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办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法</a:t>
                      </a:r>
                      <a:endParaRPr lang="en-US" altLang="en-US" sz="1400" dirty="0"/>
                    </a:p>
                    <a:p>
                      <a:pPr marL="96520" algn="l" rtl="0" eaLnBrk="0">
                        <a:lnSpc>
                          <a:spcPct val="82000"/>
                        </a:lnSpc>
                        <a:spcBef>
                          <a:spcPts val="450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运用标准设计最佳模块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结构，例如：</a:t>
                      </a:r>
                      <a:endParaRPr lang="en-US" altLang="en-US" sz="1400" dirty="0"/>
                    </a:p>
                    <a:p>
                      <a:pPr marL="275590" algn="l" rtl="0" eaLnBrk="0">
                        <a:lnSpc>
                          <a:spcPct val="87000"/>
                        </a:lnSpc>
                        <a:spcBef>
                          <a:spcPts val="10"/>
                        </a:spcBef>
                      </a:pPr>
                      <a:r>
                        <a:rPr sz="16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职能任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务</a:t>
                      </a:r>
                      <a:endParaRPr lang="en-US" altLang="en-US" sz="1400" dirty="0"/>
                    </a:p>
                    <a:p>
                      <a:pPr marL="275590" algn="l" rtl="0" eaLnBrk="0">
                        <a:lnSpc>
                          <a:spcPct val="87000"/>
                        </a:lnSpc>
                        <a:spcBef>
                          <a:spcPts val="10"/>
                        </a:spcBef>
                      </a:pPr>
                      <a:r>
                        <a:rPr sz="1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零件的生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过程</a:t>
                      </a:r>
                      <a:endParaRPr lang="en-US" altLang="en-US" sz="1400" dirty="0"/>
                    </a:p>
                    <a:p>
                      <a:pPr marL="275590" algn="l" rtl="0" eaLnBrk="0">
                        <a:lnSpc>
                          <a:spcPct val="87000"/>
                        </a:lnSpc>
                        <a:spcBef>
                          <a:spcPts val="10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模块之间的接口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关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</a:t>
                      </a:r>
                      <a:endParaRPr lang="en-US" altLang="en-US" sz="1400" dirty="0"/>
                    </a:p>
                    <a:p>
                      <a:pPr marL="275590" algn="l" rtl="0" eaLnBrk="0">
                        <a:lnSpc>
                          <a:spcPct val="87000"/>
                        </a:lnSpc>
                        <a:spcBef>
                          <a:spcPts val="10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客户购买维度的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影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响</a:t>
                      </a:r>
                      <a:endParaRPr lang="en-US" altLang="en-US" sz="1400" dirty="0"/>
                    </a:p>
                    <a:p>
                      <a:pPr marL="275590" algn="l" rtl="0" eaLnBrk="0">
                        <a:lnSpc>
                          <a:spcPct val="88000"/>
                        </a:lnSpc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组织内模块的所</a:t>
                      </a: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权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36904"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300" dirty="0"/>
                    </a:p>
                    <a:p>
                      <a:pPr marL="119380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例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子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marL="312420" indent="-179705" algn="l" rtl="0" eaLnBrk="0">
                        <a:lnSpc>
                          <a:spcPct val="88000"/>
                        </a:lnSpc>
                        <a:spcBef>
                          <a:spcPts val="515"/>
                        </a:spcBef>
                      </a:pPr>
                      <a:r>
                        <a:rPr sz="17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涵盖完整的叉车系统(所有客户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部    </a:t>
                      </a:r>
                      <a:r>
                        <a:rPr sz="14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件)</a:t>
                      </a:r>
                      <a:r>
                        <a:rPr sz="14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314325" indent="-181610" algn="l" rtl="0" eaLnBrk="0">
                        <a:lnSpc>
                          <a:spcPct val="89000"/>
                        </a:lnSpc>
                        <a:spcBef>
                          <a:spcPts val="90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此外，由于与系统功能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相关，还将应    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用环境纳入考虑范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围。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300" dirty="0"/>
                    </a:p>
                    <a:p>
                      <a:pPr marL="231140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例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子</a:t>
                      </a:r>
                      <a:endParaRPr lang="en-US" altLang="en-US" sz="1400" dirty="0"/>
                    </a:p>
                    <a:p>
                      <a:pPr marL="231140" algn="l" rtl="0" eaLnBrk="0">
                        <a:lnSpc>
                          <a:spcPts val="3105"/>
                        </a:lnSpc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功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能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7000"/>
                        </a:lnSpc>
                      </a:pPr>
                      <a:endParaRPr lang="en-US" altLang="en-US" sz="1000" dirty="0"/>
                    </a:p>
                    <a:p>
                      <a:pPr marL="525780" algn="l" rtl="0" eaLnBrk="0">
                        <a:lnSpc>
                          <a:spcPct val="89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275204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7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231140" algn="l" rtl="0" eaLnBrk="0">
                        <a:lnSpc>
                          <a:spcPct val="97000"/>
                        </a:lnSpc>
                      </a:pP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携带有效载荷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89000"/>
                        </a:lnSpc>
                      </a:pPr>
                      <a:endParaRPr lang="en-US" altLang="en-US" sz="1000" dirty="0"/>
                    </a:p>
                    <a:p>
                      <a:pPr marL="230505" algn="l" rtl="0" eaLnBrk="0">
                        <a:lnSpc>
                          <a:spcPct val="98000"/>
                        </a:lnSpc>
                        <a:spcBef>
                          <a:spcPts val="425"/>
                        </a:spcBef>
                      </a:pP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提升和降低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marL="230505" algn="l" rtl="0" eaLnBrk="0">
                        <a:lnSpc>
                          <a:spcPct val="90000"/>
                        </a:lnSpc>
                        <a:spcBef>
                          <a:spcPts val="430"/>
                        </a:spcBef>
                      </a:pP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控制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速度、运动   控制器</a:t>
                      </a:r>
                      <a:endParaRPr lang="en-US" altLang="en-US" sz="1400" dirty="0"/>
                    </a:p>
                    <a:p>
                      <a:pPr marL="229870" algn="l" rtl="0" eaLnBrk="0">
                        <a:lnSpc>
                          <a:spcPts val="1810"/>
                        </a:lnSpc>
                      </a:pP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向、启动和停</a:t>
                      </a:r>
                      <a:endParaRPr lang="en-US" altLang="en-US" sz="1400" dirty="0"/>
                    </a:p>
                    <a:p>
                      <a:pPr marL="232410" algn="l" rtl="0" eaLnBrk="0">
                        <a:lnSpc>
                          <a:spcPts val="1495"/>
                        </a:lnSpc>
                        <a:spcBef>
                          <a:spcPts val="55"/>
                        </a:spcBef>
                      </a:pPr>
                      <a:r>
                        <a:rPr sz="12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止。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67969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700" dirty="0"/>
                    </a:p>
                    <a:p>
                      <a:pPr marL="248920" algn="l" rtl="0" eaLnBrk="0">
                        <a:lnSpc>
                          <a:spcPts val="475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   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…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66" name="textbox 4566"/>
          <p:cNvSpPr/>
          <p:nvPr/>
        </p:nvSpPr>
        <p:spPr>
          <a:xfrm>
            <a:off x="0" y="6300216"/>
            <a:ext cx="8961119" cy="424180"/>
          </a:xfrm>
          <a:prstGeom prst="rect">
            <a:avLst/>
          </a:prstGeom>
          <a:solidFill>
            <a:srgbClr val="C7DFFB"/>
          </a:solidFill>
        </p:spPr>
        <p:txBody>
          <a:bodyPr vert="horz" wrap="square" lIns="0" tIns="0" rIns="0" bIns="0"/>
          <a:lstStyle/>
          <a:p>
            <a:pPr marL="121285" algn="l" rtl="0" eaLnBrk="0">
              <a:lnSpc>
                <a:spcPts val="1100"/>
              </a:lnSpc>
            </a:pP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资料来源：《伪装的乙方机械客户实例》；乙方；大西洋培训：。伪装的乙方机械客户实例；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乙方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；大西洋培训：</a:t>
            </a:r>
            <a:endParaRPr lang="en-US" altLang="en-US" sz="900" dirty="0"/>
          </a:p>
          <a:p>
            <a:pPr marL="737235" algn="l" rtl="0" eaLnBrk="0">
              <a:lnSpc>
                <a:spcPct val="83000"/>
              </a:lnSpc>
              <a:spcBef>
                <a:spcPts val="10"/>
              </a:spcBef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  <a:hlinkClick r:id="rId1">
                  <a:extLst>
                    <a:ext uri="{DAF060AB-1E55-43B9-8AAB-6FB025537F2F}">
                      <wpsdc:hlinkClr xmlns:wpsdc="http://www.wps.cn/officeDocument/2017/drawingmlCustomData" val="000000"/>
                      <wpsdc:folHlinkClr xmlns:wpsdc="http://www.wps.cn/officeDocument/2017/drawingmlCustomData" val="000000"/>
                      <wpsdc:hlinkUnderline xmlns:wpsdc="http://www.wps.cn/officeDocument/2017/drawingmlCustomData" val="0"/>
                    </a:ext>
                  </a:extLst>
                </a:hlinkClick>
              </a:rPr>
              <a:t>http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://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www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atlantictraining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 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                                                                                                                                     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45</a:t>
            </a:r>
            <a:endParaRPr lang="en-US" altLang="en-US" sz="900" dirty="0"/>
          </a:p>
          <a:p>
            <a:pPr marL="732790" algn="l" rtl="0" eaLnBrk="0">
              <a:lnSpc>
                <a:spcPct val="84000"/>
              </a:lnSpc>
              <a:spcBef>
                <a:spcPts val="225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shop</a:t>
            </a:r>
            <a:r>
              <a:rPr sz="8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8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forklift</a:t>
            </a:r>
            <a:r>
              <a:rPr sz="8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training</a:t>
            </a:r>
            <a:r>
              <a:rPr sz="8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- 115- 1 </a:t>
            </a:r>
            <a:r>
              <a:rPr sz="8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html</a:t>
            </a:r>
            <a:endParaRPr lang="en-US" altLang="en-US" sz="800" dirty="0"/>
          </a:p>
        </p:txBody>
      </p:sp>
      <p:graphicFrame>
        <p:nvGraphicFramePr>
          <p:cNvPr id="4567" name="table 4567"/>
          <p:cNvGraphicFramePr>
            <a:graphicFrameLocks noGrp="1"/>
          </p:cNvGraphicFramePr>
          <p:nvPr/>
        </p:nvGraphicFramePr>
        <p:xfrm>
          <a:off x="815721" y="3339465"/>
          <a:ext cx="1867534" cy="1659889"/>
        </p:xfrm>
        <a:graphic>
          <a:graphicData uri="http://schemas.openxmlformats.org/drawingml/2006/table">
            <a:tbl>
              <a:tblPr/>
              <a:tblGrid>
                <a:gridCol w="1867534"/>
              </a:tblGrid>
              <a:tr h="16408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568" name="picture 456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7028688" y="4201668"/>
            <a:ext cx="1610868" cy="1472183"/>
          </a:xfrm>
          <a:prstGeom prst="rect">
            <a:avLst/>
          </a:prstGeom>
        </p:spPr>
      </p:pic>
      <p:pic>
        <p:nvPicPr>
          <p:cNvPr id="4569" name="picture 456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943355" y="3433572"/>
            <a:ext cx="1610867" cy="1472183"/>
          </a:xfrm>
          <a:prstGeom prst="rect">
            <a:avLst/>
          </a:prstGeom>
        </p:spPr>
      </p:pic>
      <p:sp>
        <p:nvSpPr>
          <p:cNvPr id="4570" name="rect"/>
          <p:cNvSpPr/>
          <p:nvPr/>
        </p:nvSpPr>
        <p:spPr>
          <a:xfrm>
            <a:off x="105155" y="937260"/>
            <a:ext cx="3179064" cy="36880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71" name="textbox 4571"/>
          <p:cNvSpPr/>
          <p:nvPr/>
        </p:nvSpPr>
        <p:spPr>
          <a:xfrm>
            <a:off x="468469" y="255327"/>
            <a:ext cx="3554729" cy="306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5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系统边界和标准来导出模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endParaRPr lang="en-US" altLang="en-US" sz="1800" dirty="0"/>
          </a:p>
        </p:txBody>
      </p:sp>
      <p:sp>
        <p:nvSpPr>
          <p:cNvPr id="4572" name="path"/>
          <p:cNvSpPr/>
          <p:nvPr/>
        </p:nvSpPr>
        <p:spPr>
          <a:xfrm>
            <a:off x="3243891" y="3570449"/>
            <a:ext cx="309637" cy="2635562"/>
          </a:xfrm>
          <a:custGeom>
            <a:avLst/>
            <a:gdLst/>
            <a:ahLst/>
            <a:cxnLst/>
            <a:rect l="0" t="0" r="0" b="0"/>
            <a:pathLst>
              <a:path w="487" h="4150">
                <a:moveTo>
                  <a:pt x="472" y="1"/>
                </a:moveTo>
                <a:lnTo>
                  <a:pt x="14" y="4148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73" name="path"/>
          <p:cNvSpPr/>
          <p:nvPr/>
        </p:nvSpPr>
        <p:spPr>
          <a:xfrm>
            <a:off x="7260399" y="4520946"/>
            <a:ext cx="480504" cy="789241"/>
          </a:xfrm>
          <a:custGeom>
            <a:avLst/>
            <a:gdLst/>
            <a:ahLst/>
            <a:cxnLst/>
            <a:rect l="0" t="0" r="0" b="0"/>
            <a:pathLst>
              <a:path w="756" h="1242">
                <a:moveTo>
                  <a:pt x="22" y="0"/>
                </a:moveTo>
                <a:lnTo>
                  <a:pt x="22" y="1220"/>
                </a:lnTo>
                <a:lnTo>
                  <a:pt x="756" y="1220"/>
                </a:lnTo>
              </a:path>
            </a:pathLst>
          </a:custGeom>
          <a:noFill/>
          <a:ln w="2857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574" name="picture 45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6207252" y="3709416"/>
            <a:ext cx="600455" cy="477011"/>
          </a:xfrm>
          <a:prstGeom prst="rect">
            <a:avLst/>
          </a:prstGeom>
        </p:spPr>
      </p:pic>
      <p:pic>
        <p:nvPicPr>
          <p:cNvPr id="4575" name="picture 45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6207252" y="4282440"/>
            <a:ext cx="600456" cy="475488"/>
          </a:xfrm>
          <a:prstGeom prst="rect">
            <a:avLst/>
          </a:prstGeom>
        </p:spPr>
      </p:pic>
      <p:sp>
        <p:nvSpPr>
          <p:cNvPr id="4577" name="path"/>
          <p:cNvSpPr/>
          <p:nvPr/>
        </p:nvSpPr>
        <p:spPr>
          <a:xfrm>
            <a:off x="6808469" y="4795266"/>
            <a:ext cx="598106" cy="348297"/>
          </a:xfrm>
          <a:custGeom>
            <a:avLst/>
            <a:gdLst/>
            <a:ahLst/>
            <a:cxnLst/>
            <a:rect l="0" t="0" r="0" b="0"/>
            <a:pathLst>
              <a:path w="941" h="548">
                <a:moveTo>
                  <a:pt x="0" y="526"/>
                </a:moveTo>
                <a:lnTo>
                  <a:pt x="919" y="526"/>
                </a:lnTo>
                <a:lnTo>
                  <a:pt x="919" y="0"/>
                </a:lnTo>
              </a:path>
            </a:pathLst>
          </a:custGeom>
          <a:noFill/>
          <a:ln w="2857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78" name="textbox 4578"/>
          <p:cNvSpPr/>
          <p:nvPr/>
        </p:nvSpPr>
        <p:spPr>
          <a:xfrm>
            <a:off x="496247" y="1029963"/>
            <a:ext cx="1092835" cy="2343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设定系统边界</a:t>
            </a:r>
            <a:endParaRPr lang="en-US" altLang="en-US" sz="1400" dirty="0"/>
          </a:p>
        </p:txBody>
      </p:sp>
      <p:sp>
        <p:nvSpPr>
          <p:cNvPr id="4579" name="textbox 4579"/>
          <p:cNvSpPr/>
          <p:nvPr/>
        </p:nvSpPr>
        <p:spPr>
          <a:xfrm>
            <a:off x="6925309" y="705891"/>
            <a:ext cx="1198244" cy="2114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60"/>
              </a:lnSpc>
              <a:tabLst>
                <a:tab pos="587375" algn="l"/>
              </a:tabLst>
            </a:pPr>
            <a:r>
              <a:rPr sz="1200" strike="sngStrike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	</a:t>
            </a: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系统边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界</a:t>
            </a:r>
            <a:endParaRPr lang="en-US" altLang="en-US" sz="1200" dirty="0"/>
          </a:p>
        </p:txBody>
      </p:sp>
      <p:pic>
        <p:nvPicPr>
          <p:cNvPr id="4580" name="picture 458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6441948" y="4890516"/>
            <a:ext cx="365759" cy="475487"/>
          </a:xfrm>
          <a:prstGeom prst="rect">
            <a:avLst/>
          </a:prstGeom>
        </p:spPr>
      </p:pic>
      <p:grpSp>
        <p:nvGrpSpPr>
          <p:cNvPr id="784" name="group 78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4582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83" name="textbox 4583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7000"/>
                </a:lnSpc>
              </a:pPr>
              <a:endParaRPr lang="en-US" altLang="en-US" sz="500" dirty="0"/>
            </a:p>
            <a:p>
              <a:pPr marL="114935" algn="l" rtl="0" eaLnBrk="0">
                <a:lnSpc>
                  <a:spcPct val="82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L</a:t>
              </a:r>
              <a:endParaRPr lang="en-US" altLang="en-US" sz="1800" dirty="0"/>
            </a:p>
          </p:txBody>
        </p:sp>
      </p:grpSp>
      <p:sp>
        <p:nvSpPr>
          <p:cNvPr id="4584" name="path"/>
          <p:cNvSpPr/>
          <p:nvPr/>
        </p:nvSpPr>
        <p:spPr>
          <a:xfrm>
            <a:off x="3515867" y="970788"/>
            <a:ext cx="284988" cy="284988"/>
          </a:xfrm>
          <a:custGeom>
            <a:avLst/>
            <a:gdLst/>
            <a:ahLst/>
            <a:cxnLst/>
            <a:rect l="0" t="0" r="0" b="0"/>
            <a:pathLst>
              <a:path w="448" h="448">
                <a:moveTo>
                  <a:pt x="0" y="224"/>
                </a:moveTo>
                <a:cubicBezTo>
                  <a:pt x="0" y="100"/>
                  <a:pt x="100" y="0"/>
                  <a:pt x="224" y="0"/>
                </a:cubicBezTo>
                <a:cubicBezTo>
                  <a:pt x="348" y="0"/>
                  <a:pt x="448" y="100"/>
                  <a:pt x="448" y="224"/>
                </a:cubicBezTo>
                <a:cubicBezTo>
                  <a:pt x="448" y="348"/>
                  <a:pt x="348" y="448"/>
                  <a:pt x="224" y="448"/>
                </a:cubicBezTo>
                <a:cubicBezTo>
                  <a:pt x="100" y="448"/>
                  <a:pt x="0" y="348"/>
                  <a:pt x="0" y="224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85" name="path"/>
          <p:cNvSpPr/>
          <p:nvPr/>
        </p:nvSpPr>
        <p:spPr>
          <a:xfrm>
            <a:off x="172212" y="970788"/>
            <a:ext cx="284987" cy="284988"/>
          </a:xfrm>
          <a:custGeom>
            <a:avLst/>
            <a:gdLst/>
            <a:ahLst/>
            <a:cxnLst/>
            <a:rect l="0" t="0" r="0" b="0"/>
            <a:pathLst>
              <a:path w="448" h="448">
                <a:moveTo>
                  <a:pt x="0" y="224"/>
                </a:moveTo>
                <a:cubicBezTo>
                  <a:pt x="0" y="100"/>
                  <a:pt x="100" y="0"/>
                  <a:pt x="224" y="0"/>
                </a:cubicBezTo>
                <a:cubicBezTo>
                  <a:pt x="348" y="0"/>
                  <a:pt x="448" y="100"/>
                  <a:pt x="448" y="224"/>
                </a:cubicBezTo>
                <a:cubicBezTo>
                  <a:pt x="448" y="348"/>
                  <a:pt x="348" y="448"/>
                  <a:pt x="224" y="448"/>
                </a:cubicBezTo>
                <a:cubicBezTo>
                  <a:pt x="100" y="448"/>
                  <a:pt x="0" y="348"/>
                  <a:pt x="0" y="224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86" name="textbox 4586"/>
          <p:cNvSpPr/>
          <p:nvPr/>
        </p:nvSpPr>
        <p:spPr>
          <a:xfrm>
            <a:off x="5079880" y="3774688"/>
            <a:ext cx="379729" cy="23558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叉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臂</a:t>
            </a:r>
            <a:endParaRPr lang="en-US" altLang="en-US" sz="1400" dirty="0"/>
          </a:p>
        </p:txBody>
      </p:sp>
      <p:sp>
        <p:nvSpPr>
          <p:cNvPr id="4587" name="textbox 4587"/>
          <p:cNvSpPr/>
          <p:nvPr/>
        </p:nvSpPr>
        <p:spPr>
          <a:xfrm>
            <a:off x="5088458" y="4324985"/>
            <a:ext cx="371475" cy="2343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电机</a:t>
            </a:r>
            <a:endParaRPr lang="en-US" altLang="en-US" sz="1400" dirty="0"/>
          </a:p>
        </p:txBody>
      </p:sp>
      <p:sp>
        <p:nvSpPr>
          <p:cNvPr id="4588" name="path"/>
          <p:cNvSpPr/>
          <p:nvPr/>
        </p:nvSpPr>
        <p:spPr>
          <a:xfrm>
            <a:off x="3684270" y="4226433"/>
            <a:ext cx="3124834" cy="19050"/>
          </a:xfrm>
          <a:custGeom>
            <a:avLst/>
            <a:gdLst/>
            <a:ahLst/>
            <a:cxnLst/>
            <a:rect l="0" t="0" r="0" b="0"/>
            <a:pathLst>
              <a:path w="4920" h="30">
                <a:moveTo>
                  <a:pt x="0" y="15"/>
                </a:moveTo>
                <a:lnTo>
                  <a:pt x="4920" y="15"/>
                </a:lnTo>
              </a:path>
            </a:pathLst>
          </a:custGeom>
          <a:noFill/>
          <a:ln w="19050" cap="flat">
            <a:solidFill>
              <a:srgbClr val="7F7F7F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89" name="path"/>
          <p:cNvSpPr/>
          <p:nvPr/>
        </p:nvSpPr>
        <p:spPr>
          <a:xfrm>
            <a:off x="3684270" y="4807077"/>
            <a:ext cx="3124834" cy="19050"/>
          </a:xfrm>
          <a:custGeom>
            <a:avLst/>
            <a:gdLst/>
            <a:ahLst/>
            <a:cxnLst/>
            <a:rect l="0" t="0" r="0" b="0"/>
            <a:pathLst>
              <a:path w="4920" h="30">
                <a:moveTo>
                  <a:pt x="0" y="15"/>
                </a:moveTo>
                <a:lnTo>
                  <a:pt x="4920" y="15"/>
                </a:lnTo>
              </a:path>
            </a:pathLst>
          </a:custGeom>
          <a:noFill/>
          <a:ln w="19050" cap="flat">
            <a:solidFill>
              <a:srgbClr val="7F7F7F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90" name="path"/>
          <p:cNvSpPr/>
          <p:nvPr/>
        </p:nvSpPr>
        <p:spPr>
          <a:xfrm>
            <a:off x="3684270" y="5817489"/>
            <a:ext cx="3124834" cy="19050"/>
          </a:xfrm>
          <a:custGeom>
            <a:avLst/>
            <a:gdLst/>
            <a:ahLst/>
            <a:cxnLst/>
            <a:rect l="0" t="0" r="0" b="0"/>
            <a:pathLst>
              <a:path w="4920" h="30">
                <a:moveTo>
                  <a:pt x="0" y="15"/>
                </a:moveTo>
                <a:lnTo>
                  <a:pt x="4920" y="15"/>
                </a:lnTo>
              </a:path>
            </a:pathLst>
          </a:custGeom>
          <a:noFill/>
          <a:ln w="19050" cap="flat">
            <a:solidFill>
              <a:srgbClr val="7F7F7F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95" name="path"/>
          <p:cNvSpPr/>
          <p:nvPr/>
        </p:nvSpPr>
        <p:spPr>
          <a:xfrm>
            <a:off x="3683508" y="3671125"/>
            <a:ext cx="3124326" cy="9525"/>
          </a:xfrm>
          <a:custGeom>
            <a:avLst/>
            <a:gdLst/>
            <a:ahLst/>
            <a:cxnLst/>
            <a:rect l="0" t="0" r="0" b="0"/>
            <a:pathLst>
              <a:path w="4920" h="15">
                <a:moveTo>
                  <a:pt x="0" y="7"/>
                </a:moveTo>
                <a:lnTo>
                  <a:pt x="1971" y="7"/>
                </a:lnTo>
                <a:moveTo>
                  <a:pt x="2212" y="7"/>
                </a:moveTo>
                <a:lnTo>
                  <a:pt x="4920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96" name="textbox 4596"/>
          <p:cNvSpPr/>
          <p:nvPr/>
        </p:nvSpPr>
        <p:spPr>
          <a:xfrm>
            <a:off x="3559950" y="1040578"/>
            <a:ext cx="213359" cy="2063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9000"/>
              </a:lnSpc>
            </a:pPr>
            <a:r>
              <a:rPr sz="1500" spc="0" dirty="0">
                <a:ln w="5791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二</a:t>
            </a:r>
            <a:endParaRPr lang="en-US" altLang="en-US" sz="1500" dirty="0"/>
          </a:p>
        </p:txBody>
      </p:sp>
      <p:sp>
        <p:nvSpPr>
          <p:cNvPr id="4597" name="path"/>
          <p:cNvSpPr/>
          <p:nvPr/>
        </p:nvSpPr>
        <p:spPr>
          <a:xfrm>
            <a:off x="7485443" y="3947922"/>
            <a:ext cx="28575" cy="692150"/>
          </a:xfrm>
          <a:custGeom>
            <a:avLst/>
            <a:gdLst/>
            <a:ahLst/>
            <a:cxnLst/>
            <a:rect l="0" t="0" r="0" b="0"/>
            <a:pathLst>
              <a:path w="45" h="1090">
                <a:moveTo>
                  <a:pt x="22" y="0"/>
                </a:moveTo>
                <a:lnTo>
                  <a:pt x="22" y="1090"/>
                </a:lnTo>
              </a:path>
            </a:pathLst>
          </a:custGeom>
          <a:noFill/>
          <a:ln w="2857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98" name="rect"/>
          <p:cNvSpPr/>
          <p:nvPr/>
        </p:nvSpPr>
        <p:spPr>
          <a:xfrm>
            <a:off x="6808469" y="3933634"/>
            <a:ext cx="691261" cy="2857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99" name="rect"/>
          <p:cNvSpPr/>
          <p:nvPr/>
        </p:nvSpPr>
        <p:spPr>
          <a:xfrm>
            <a:off x="7392289" y="4780978"/>
            <a:ext cx="583692" cy="2857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00" name="rect"/>
          <p:cNvSpPr/>
          <p:nvPr/>
        </p:nvSpPr>
        <p:spPr>
          <a:xfrm>
            <a:off x="6808469" y="4506658"/>
            <a:ext cx="466217" cy="2857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01" name="textbox 4601"/>
          <p:cNvSpPr/>
          <p:nvPr/>
        </p:nvSpPr>
        <p:spPr>
          <a:xfrm>
            <a:off x="286985" y="1032162"/>
            <a:ext cx="68580" cy="2165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endParaRPr lang="en-US" altLang="en-US" sz="1500" dirty="0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02" name="table 4602"/>
          <p:cNvGraphicFramePr>
            <a:graphicFrameLocks noGrp="1"/>
          </p:cNvGraphicFramePr>
          <p:nvPr/>
        </p:nvGraphicFramePr>
        <p:xfrm>
          <a:off x="1424939" y="1748408"/>
          <a:ext cx="7322184" cy="2617470"/>
        </p:xfrm>
        <a:graphic>
          <a:graphicData uri="http://schemas.openxmlformats.org/drawingml/2006/table">
            <a:tbl>
              <a:tblPr/>
              <a:tblGrid>
                <a:gridCol w="1094739"/>
                <a:gridCol w="1299844"/>
                <a:gridCol w="1391919"/>
                <a:gridCol w="1202055"/>
                <a:gridCol w="2333625"/>
              </a:tblGrid>
              <a:tr h="64389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0" dirty="0"/>
                    </a:p>
                    <a:p>
                      <a:pPr marL="74295" algn="l" rtl="0" eaLnBrk="0">
                        <a:lnSpc>
                          <a:spcPts val="17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应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661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81915" algn="l" rtl="0" eaLnBrk="0">
                        <a:lnSpc>
                          <a:spcPts val="1700"/>
                        </a:lnSpc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661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4000"/>
                        </a:lnSpc>
                      </a:pPr>
                      <a:endParaRPr lang="en-US" altLang="en-US" sz="1000" dirty="0"/>
                    </a:p>
                    <a:p>
                      <a:pPr marL="81280" algn="l" rtl="0" eaLnBrk="0">
                        <a:lnSpc>
                          <a:spcPct val="92000"/>
                        </a:lnSpc>
                        <a:spcBef>
                          <a:spcPts val="0"/>
                        </a:spcBef>
                      </a:pPr>
                      <a:r>
                        <a:rPr sz="1400" spc="-2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速</a:t>
                      </a: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413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4000"/>
                        </a:lnSpc>
                      </a:pPr>
                      <a:endParaRPr lang="en-US" altLang="en-US" sz="1000" dirty="0"/>
                    </a:p>
                    <a:p>
                      <a:pPr marL="80010" algn="l" rtl="0" eaLnBrk="0">
                        <a:lnSpc>
                          <a:spcPct val="92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提升高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C7E0F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603" name="table 4603"/>
          <p:cNvGraphicFramePr>
            <a:graphicFrameLocks noGrp="1"/>
          </p:cNvGraphicFramePr>
          <p:nvPr/>
        </p:nvGraphicFramePr>
        <p:xfrm>
          <a:off x="2490597" y="4421505"/>
          <a:ext cx="6256655" cy="1838325"/>
        </p:xfrm>
        <a:graphic>
          <a:graphicData uri="http://schemas.openxmlformats.org/drawingml/2006/table">
            <a:tbl>
              <a:tblPr/>
              <a:tblGrid>
                <a:gridCol w="1433830"/>
                <a:gridCol w="1341755"/>
                <a:gridCol w="3481069"/>
              </a:tblGrid>
              <a:tr h="1838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00" dirty="0"/>
                    </a:p>
                    <a:p>
                      <a:pPr marL="269240" indent="-182880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完全模块化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货叉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长度</a:t>
                      </a:r>
                      <a:endParaRPr lang="en-US" altLang="en-US" sz="1400" dirty="0"/>
                    </a:p>
                    <a:p>
                      <a:pPr marL="266065" indent="-179070" algn="l" rtl="0" eaLnBrk="0">
                        <a:lnSpc>
                          <a:spcPct val="90000"/>
                        </a:lnSpc>
                        <a:spcBef>
                          <a:spcPts val="15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适用于所有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速  度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00" dirty="0"/>
                    </a:p>
                    <a:p>
                      <a:pPr marL="278765" indent="-180340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离散速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   负载步骤</a:t>
                      </a:r>
                      <a:endParaRPr lang="en-US" altLang="en-US" sz="1400" dirty="0"/>
                    </a:p>
                    <a:p>
                      <a:pPr marL="278130" indent="-179705" algn="l" rtl="0" eaLnBrk="0">
                        <a:lnSpc>
                          <a:spcPct val="93000"/>
                        </a:lnSpc>
                        <a:spcBef>
                          <a:spcPts val="20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提升高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扩展解决 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案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789305" algn="l" rtl="0" eaLnBrk="0">
                        <a:lnSpc>
                          <a:spcPct val="84000"/>
                        </a:lnSpc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一个可扩展的解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决方案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604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05" name="textbox 4605"/>
          <p:cNvSpPr/>
          <p:nvPr/>
        </p:nvSpPr>
        <p:spPr>
          <a:xfrm>
            <a:off x="1382960" y="1226434"/>
            <a:ext cx="7253605" cy="5162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44600" algn="l" rtl="0" eaLnBrk="0">
              <a:lnSpc>
                <a:spcPct val="102000"/>
              </a:lnSpc>
              <a:tabLst>
                <a:tab pos="7239635" algn="l"/>
              </a:tabLst>
            </a:pPr>
            <a:r>
              <a:rPr sz="1400" u="sng" spc="-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uFill>
                  <a:solidFill>
                    <a:srgbClr val="808080"/>
                  </a:solidFill>
                </a:u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1400" u="sng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uFill>
                  <a:solidFill>
                    <a:srgbClr val="808080"/>
                  </a:solidFill>
                </a:u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1400" u="sng" spc="0" dirty="0">
                <a:solidFill>
                  <a:srgbClr val="002960">
                    <a:alpha val="100000"/>
                  </a:srgbClr>
                </a:solidFill>
                <a:uFill>
                  <a:solidFill>
                    <a:srgbClr val="808080"/>
                  </a:solidFill>
                </a:u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	</a:t>
            </a:r>
            <a:endParaRPr lang="en-US" altLang="en-US" sz="1400" dirty="0"/>
          </a:p>
          <a:p>
            <a:pPr marL="12700" algn="l" rtl="0" eaLnBrk="0">
              <a:lnSpc>
                <a:spcPts val="1750"/>
              </a:lnSpc>
              <a:spcBef>
                <a:spcPts val="400"/>
              </a:spcBef>
            </a:pPr>
            <a:r>
              <a:rPr sz="1400" spc="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</a:t>
            </a:r>
            <a:r>
              <a:rPr sz="14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户</a:t>
            </a:r>
            <a:r>
              <a:rPr sz="1400" spc="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决策特征</a:t>
            </a:r>
            <a:r>
              <a:rPr sz="1400" spc="2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</a:t>
            </a:r>
            <a:r>
              <a:rPr sz="1400" spc="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叉臂</a:t>
            </a:r>
            <a:r>
              <a:rPr sz="1400" spc="2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      </a:t>
            </a:r>
            <a:r>
              <a:rPr sz="14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</a:t>
            </a:r>
            <a:r>
              <a:rPr sz="1400" spc="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r>
              <a:rPr sz="1400" spc="2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</a:t>
            </a:r>
            <a:r>
              <a:rPr sz="1400" spc="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控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制器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液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压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 </a:t>
            </a:r>
            <a:r>
              <a:rPr sz="1400" spc="0" dirty="0">
                <a:ln w="5103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底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盘</a:t>
            </a:r>
            <a:endParaRPr lang="en-US" altLang="en-US" sz="1400" dirty="0"/>
          </a:p>
        </p:txBody>
      </p:sp>
      <p:sp>
        <p:nvSpPr>
          <p:cNvPr id="4606" name="textbox 4606"/>
          <p:cNvSpPr/>
          <p:nvPr/>
        </p:nvSpPr>
        <p:spPr>
          <a:xfrm>
            <a:off x="211836" y="1763268"/>
            <a:ext cx="1138555" cy="261048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2000"/>
              </a:lnSpc>
            </a:pPr>
            <a:endParaRPr lang="en-US" altLang="en-US" sz="1000" dirty="0"/>
          </a:p>
          <a:p>
            <a:pPr algn="l" rtl="0" eaLnBrk="0">
              <a:lnSpc>
                <a:spcPct val="102000"/>
              </a:lnSpc>
            </a:pPr>
            <a:endParaRPr lang="en-US" altLang="en-US" sz="1000" dirty="0"/>
          </a:p>
          <a:p>
            <a:pPr algn="l" rtl="0" eaLnBrk="0">
              <a:lnSpc>
                <a:spcPct val="102000"/>
              </a:lnSpc>
            </a:pPr>
            <a:endParaRPr lang="en-US" altLang="en-US" sz="1000" dirty="0"/>
          </a:p>
          <a:p>
            <a:pPr algn="l" rtl="0" eaLnBrk="0">
              <a:lnSpc>
                <a:spcPct val="102000"/>
              </a:lnSpc>
            </a:pPr>
            <a:endParaRPr lang="en-US" altLang="en-US" sz="1000" dirty="0"/>
          </a:p>
          <a:p>
            <a:pPr algn="l" rtl="0" eaLnBrk="0">
              <a:lnSpc>
                <a:spcPct val="102000"/>
              </a:lnSpc>
            </a:pPr>
            <a:endParaRPr lang="en-US" altLang="en-US" sz="1000" dirty="0"/>
          </a:p>
          <a:p>
            <a:pPr algn="l" rtl="0" eaLnBrk="0">
              <a:lnSpc>
                <a:spcPct val="102000"/>
              </a:lnSpc>
            </a:pPr>
            <a:endParaRPr lang="en-US" altLang="en-US" sz="1000" dirty="0"/>
          </a:p>
          <a:p>
            <a:pPr algn="l" rtl="0" eaLnBrk="0">
              <a:lnSpc>
                <a:spcPct val="102000"/>
              </a:lnSpc>
            </a:pPr>
            <a:endParaRPr lang="en-US" altLang="en-US" sz="1000" dirty="0"/>
          </a:p>
          <a:p>
            <a:pPr algn="l" rtl="0" eaLnBrk="0">
              <a:lnSpc>
                <a:spcPct val="8000"/>
              </a:lnSpc>
            </a:pPr>
            <a:endParaRPr lang="en-US" altLang="en-US" sz="100" dirty="0"/>
          </a:p>
          <a:p>
            <a:pPr marL="55245" indent="23495" algn="l" rtl="0" eaLnBrk="0">
              <a:lnSpc>
                <a:spcPct val="104000"/>
              </a:lnSpc>
            </a:pPr>
            <a:r>
              <a:rPr sz="1400" spc="-5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自下而上</a:t>
            </a:r>
            <a:r>
              <a:rPr sz="1400" spc="-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技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术</a:t>
            </a: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投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入</a:t>
            </a:r>
            <a:endParaRPr lang="en-US" altLang="en-US" sz="1400" dirty="0"/>
          </a:p>
        </p:txBody>
      </p:sp>
      <p:sp>
        <p:nvSpPr>
          <p:cNvPr id="4607" name="textbox 4607"/>
          <p:cNvSpPr/>
          <p:nvPr/>
        </p:nvSpPr>
        <p:spPr>
          <a:xfrm>
            <a:off x="211836" y="4430268"/>
            <a:ext cx="1138555" cy="183959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1000" dirty="0"/>
          </a:p>
          <a:p>
            <a:pPr algn="l" rtl="0" eaLnBrk="0">
              <a:lnSpc>
                <a:spcPct val="115000"/>
              </a:lnSpc>
            </a:pPr>
            <a:endParaRPr lang="en-US" altLang="en-US" sz="1000" dirty="0"/>
          </a:p>
          <a:p>
            <a:pPr algn="l" rtl="0" eaLnBrk="0">
              <a:lnSpc>
                <a:spcPct val="115000"/>
              </a:lnSpc>
            </a:pPr>
            <a:endParaRPr lang="en-US" altLang="en-US" sz="1000" dirty="0"/>
          </a:p>
          <a:p>
            <a:pPr algn="l" rtl="0" eaLnBrk="0">
              <a:lnSpc>
                <a:spcPct val="116000"/>
              </a:lnSpc>
            </a:pPr>
            <a:endParaRPr lang="en-US" altLang="en-US" sz="1000" dirty="0"/>
          </a:p>
          <a:p>
            <a:pPr algn="l" rtl="0" eaLnBrk="0">
              <a:lnSpc>
                <a:spcPct val="6000"/>
              </a:lnSpc>
            </a:pPr>
            <a:endParaRPr lang="en-US" altLang="en-US" sz="100" dirty="0"/>
          </a:p>
          <a:p>
            <a:pPr marL="59055" indent="20320" algn="l" rtl="0" eaLnBrk="0">
              <a:lnSpc>
                <a:spcPct val="100000"/>
              </a:lnSpc>
            </a:pPr>
            <a:r>
              <a:rPr sz="1400" spc="-5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自上而下</a:t>
            </a:r>
            <a:r>
              <a:rPr sz="1400" spc="-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sz="1400" spc="-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管理投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入</a:t>
            </a:r>
            <a:endParaRPr lang="en-US" altLang="en-US" sz="1400" dirty="0"/>
          </a:p>
        </p:txBody>
      </p:sp>
      <p:sp>
        <p:nvSpPr>
          <p:cNvPr id="4608" name="textbox 4608"/>
          <p:cNvSpPr/>
          <p:nvPr/>
        </p:nvSpPr>
        <p:spPr>
          <a:xfrm>
            <a:off x="1424939" y="4430268"/>
            <a:ext cx="1085214" cy="183705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1000" dirty="0"/>
          </a:p>
          <a:p>
            <a:pPr algn="l" rtl="0" eaLnBrk="0">
              <a:lnSpc>
                <a:spcPct val="115000"/>
              </a:lnSpc>
            </a:pPr>
            <a:endParaRPr lang="en-US" altLang="en-US" sz="1000" dirty="0"/>
          </a:p>
          <a:p>
            <a:pPr algn="l" rtl="0" eaLnBrk="0">
              <a:lnSpc>
                <a:spcPct val="115000"/>
              </a:lnSpc>
            </a:pPr>
            <a:endParaRPr lang="en-US" altLang="en-US" sz="1000" dirty="0"/>
          </a:p>
          <a:p>
            <a:pPr algn="l" rtl="0" eaLnBrk="0">
              <a:lnSpc>
                <a:spcPct val="115000"/>
              </a:lnSpc>
            </a:pPr>
            <a:endParaRPr lang="en-US" altLang="en-US" sz="1000" dirty="0"/>
          </a:p>
          <a:p>
            <a:pPr marL="82550" indent="-8255" algn="l" rtl="0" eaLnBrk="0">
              <a:lnSpc>
                <a:spcPct val="100000"/>
              </a:lnSpc>
              <a:spcBef>
                <a:spcPts val="0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对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块变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数量的期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望</a:t>
            </a:r>
            <a:endParaRPr lang="en-US" altLang="en-US" sz="1400" dirty="0"/>
          </a:p>
        </p:txBody>
      </p:sp>
      <p:sp>
        <p:nvSpPr>
          <p:cNvPr id="4609" name="textbox 4609"/>
          <p:cNvSpPr/>
          <p:nvPr/>
        </p:nvSpPr>
        <p:spPr>
          <a:xfrm>
            <a:off x="467987" y="255327"/>
            <a:ext cx="2832735" cy="5943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1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模块变体的数量是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受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客户决策特征和战略诉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求</a:t>
            </a:r>
            <a:endParaRPr lang="en-US" altLang="en-US" sz="1800" dirty="0"/>
          </a:p>
        </p:txBody>
      </p:sp>
      <p:grpSp>
        <p:nvGrpSpPr>
          <p:cNvPr id="788" name="group 788"/>
          <p:cNvGrpSpPr/>
          <p:nvPr/>
        </p:nvGrpSpPr>
        <p:grpSpPr>
          <a:xfrm rot="21600000">
            <a:off x="402336" y="3973068"/>
            <a:ext cx="722375" cy="839724"/>
            <a:chOff x="0" y="0"/>
            <a:chExt cx="722375" cy="839724"/>
          </a:xfrm>
        </p:grpSpPr>
        <p:sp>
          <p:nvSpPr>
            <p:cNvPr id="4610" name="path"/>
            <p:cNvSpPr/>
            <p:nvPr/>
          </p:nvSpPr>
          <p:spPr>
            <a:xfrm>
              <a:off x="19050" y="19050"/>
              <a:ext cx="684275" cy="801624"/>
            </a:xfrm>
            <a:custGeom>
              <a:avLst/>
              <a:gdLst/>
              <a:ahLst/>
              <a:cxnLst/>
              <a:rect l="0" t="0" r="0" b="0"/>
              <a:pathLst>
                <a:path w="1077" h="1262">
                  <a:moveTo>
                    <a:pt x="0" y="443"/>
                  </a:moveTo>
                  <a:lnTo>
                    <a:pt x="538" y="0"/>
                  </a:lnTo>
                  <a:lnTo>
                    <a:pt x="1077" y="443"/>
                  </a:lnTo>
                  <a:lnTo>
                    <a:pt x="746" y="443"/>
                  </a:lnTo>
                  <a:lnTo>
                    <a:pt x="746" y="819"/>
                  </a:lnTo>
                  <a:lnTo>
                    <a:pt x="1077" y="819"/>
                  </a:lnTo>
                  <a:lnTo>
                    <a:pt x="538" y="1262"/>
                  </a:lnTo>
                  <a:lnTo>
                    <a:pt x="0" y="819"/>
                  </a:lnTo>
                  <a:lnTo>
                    <a:pt x="331" y="819"/>
                  </a:lnTo>
                  <a:lnTo>
                    <a:pt x="331" y="443"/>
                  </a:lnTo>
                  <a:lnTo>
                    <a:pt x="0" y="443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11" name="path"/>
            <p:cNvSpPr/>
            <p:nvPr/>
          </p:nvSpPr>
          <p:spPr>
            <a:xfrm>
              <a:off x="0" y="0"/>
              <a:ext cx="722375" cy="839724"/>
            </a:xfrm>
            <a:custGeom>
              <a:avLst/>
              <a:gdLst/>
              <a:ahLst/>
              <a:cxnLst/>
              <a:rect l="0" t="0" r="0" b="0"/>
              <a:pathLst>
                <a:path w="1137" h="1322">
                  <a:moveTo>
                    <a:pt x="30" y="473"/>
                  </a:moveTo>
                  <a:lnTo>
                    <a:pt x="568" y="30"/>
                  </a:lnTo>
                  <a:lnTo>
                    <a:pt x="1107" y="473"/>
                  </a:lnTo>
                  <a:lnTo>
                    <a:pt x="776" y="473"/>
                  </a:lnTo>
                  <a:lnTo>
                    <a:pt x="776" y="849"/>
                  </a:lnTo>
                  <a:lnTo>
                    <a:pt x="1107" y="849"/>
                  </a:lnTo>
                  <a:lnTo>
                    <a:pt x="568" y="1292"/>
                  </a:lnTo>
                  <a:lnTo>
                    <a:pt x="30" y="849"/>
                  </a:lnTo>
                  <a:lnTo>
                    <a:pt x="361" y="849"/>
                  </a:lnTo>
                  <a:lnTo>
                    <a:pt x="361" y="473"/>
                  </a:lnTo>
                  <a:lnTo>
                    <a:pt x="30" y="473"/>
                  </a:lnTo>
                  <a:close/>
                </a:path>
              </a:pathLst>
            </a:custGeom>
            <a:noFill/>
            <a:ln w="3810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4612" name="picture 461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5438965" y="4535423"/>
            <a:ext cx="3174872" cy="106489"/>
          </a:xfrm>
          <a:prstGeom prst="rect">
            <a:avLst/>
          </a:prstGeom>
        </p:spPr>
      </p:pic>
      <p:sp>
        <p:nvSpPr>
          <p:cNvPr id="4613" name="textbox 4613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615" name="textbox 4615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616" name="path"/>
          <p:cNvSpPr/>
          <p:nvPr/>
        </p:nvSpPr>
        <p:spPr>
          <a:xfrm>
            <a:off x="5727191" y="3227832"/>
            <a:ext cx="368808" cy="327660"/>
          </a:xfrm>
          <a:custGeom>
            <a:avLst/>
            <a:gdLst/>
            <a:ahLst/>
            <a:cxnLst/>
            <a:rect l="0" t="0" r="0" b="0"/>
            <a:pathLst>
              <a:path w="580" h="516">
                <a:moveTo>
                  <a:pt x="566" y="0"/>
                </a:moveTo>
                <a:lnTo>
                  <a:pt x="566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1" y="125"/>
                </a:lnTo>
                <a:lnTo>
                  <a:pt x="448" y="138"/>
                </a:lnTo>
                <a:lnTo>
                  <a:pt x="435" y="152"/>
                </a:lnTo>
                <a:lnTo>
                  <a:pt x="422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4"/>
                </a:lnTo>
                <a:lnTo>
                  <a:pt x="381" y="214"/>
                </a:lnTo>
                <a:lnTo>
                  <a:pt x="367" y="230"/>
                </a:lnTo>
                <a:lnTo>
                  <a:pt x="355" y="246"/>
                </a:lnTo>
                <a:lnTo>
                  <a:pt x="342" y="262"/>
                </a:lnTo>
                <a:lnTo>
                  <a:pt x="330" y="278"/>
                </a:lnTo>
                <a:lnTo>
                  <a:pt x="317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4" y="459"/>
                </a:lnTo>
                <a:lnTo>
                  <a:pt x="183" y="478"/>
                </a:lnTo>
                <a:lnTo>
                  <a:pt x="183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9"/>
                </a:lnTo>
                <a:lnTo>
                  <a:pt x="134" y="513"/>
                </a:lnTo>
                <a:lnTo>
                  <a:pt x="130" y="516"/>
                </a:lnTo>
                <a:lnTo>
                  <a:pt x="130" y="516"/>
                </a:lnTo>
                <a:lnTo>
                  <a:pt x="129" y="511"/>
                </a:lnTo>
                <a:lnTo>
                  <a:pt x="127" y="505"/>
                </a:lnTo>
                <a:lnTo>
                  <a:pt x="122" y="491"/>
                </a:lnTo>
                <a:lnTo>
                  <a:pt x="115" y="475"/>
                </a:lnTo>
                <a:lnTo>
                  <a:pt x="107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3"/>
                </a:lnTo>
                <a:lnTo>
                  <a:pt x="70" y="382"/>
                </a:lnTo>
                <a:lnTo>
                  <a:pt x="65" y="372"/>
                </a:lnTo>
                <a:lnTo>
                  <a:pt x="59" y="364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3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7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4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3" y="269"/>
                </a:lnTo>
                <a:lnTo>
                  <a:pt x="83" y="269"/>
                </a:lnTo>
                <a:lnTo>
                  <a:pt x="84" y="269"/>
                </a:lnTo>
                <a:lnTo>
                  <a:pt x="87" y="269"/>
                </a:lnTo>
                <a:lnTo>
                  <a:pt x="88" y="270"/>
                </a:lnTo>
                <a:lnTo>
                  <a:pt x="91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1"/>
                </a:lnTo>
                <a:lnTo>
                  <a:pt x="112" y="285"/>
                </a:lnTo>
                <a:lnTo>
                  <a:pt x="117" y="290"/>
                </a:lnTo>
                <a:lnTo>
                  <a:pt x="121" y="295"/>
                </a:lnTo>
                <a:lnTo>
                  <a:pt x="126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9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2" y="188"/>
                </a:lnTo>
                <a:lnTo>
                  <a:pt x="335" y="175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7" y="136"/>
                </a:lnTo>
                <a:lnTo>
                  <a:pt x="390" y="124"/>
                </a:lnTo>
                <a:lnTo>
                  <a:pt x="404" y="112"/>
                </a:lnTo>
                <a:lnTo>
                  <a:pt x="418" y="101"/>
                </a:lnTo>
                <a:lnTo>
                  <a:pt x="431" y="89"/>
                </a:lnTo>
                <a:lnTo>
                  <a:pt x="445" y="79"/>
                </a:lnTo>
                <a:lnTo>
                  <a:pt x="459" y="68"/>
                </a:lnTo>
                <a:lnTo>
                  <a:pt x="472" y="58"/>
                </a:lnTo>
                <a:lnTo>
                  <a:pt x="486" y="49"/>
                </a:lnTo>
                <a:lnTo>
                  <a:pt x="499" y="39"/>
                </a:lnTo>
                <a:lnTo>
                  <a:pt x="513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6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17" name="path"/>
          <p:cNvSpPr/>
          <p:nvPr/>
        </p:nvSpPr>
        <p:spPr>
          <a:xfrm>
            <a:off x="4328159" y="3227832"/>
            <a:ext cx="368808" cy="327660"/>
          </a:xfrm>
          <a:custGeom>
            <a:avLst/>
            <a:gdLst/>
            <a:ahLst/>
            <a:cxnLst/>
            <a:rect l="0" t="0" r="0" b="0"/>
            <a:pathLst>
              <a:path w="580" h="516">
                <a:moveTo>
                  <a:pt x="566" y="0"/>
                </a:moveTo>
                <a:lnTo>
                  <a:pt x="566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0" y="125"/>
                </a:lnTo>
                <a:lnTo>
                  <a:pt x="448" y="138"/>
                </a:lnTo>
                <a:lnTo>
                  <a:pt x="435" y="152"/>
                </a:lnTo>
                <a:lnTo>
                  <a:pt x="422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4"/>
                </a:lnTo>
                <a:lnTo>
                  <a:pt x="381" y="214"/>
                </a:lnTo>
                <a:lnTo>
                  <a:pt x="368" y="230"/>
                </a:lnTo>
                <a:lnTo>
                  <a:pt x="355" y="246"/>
                </a:lnTo>
                <a:lnTo>
                  <a:pt x="342" y="262"/>
                </a:lnTo>
                <a:lnTo>
                  <a:pt x="330" y="278"/>
                </a:lnTo>
                <a:lnTo>
                  <a:pt x="318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4" y="459"/>
                </a:lnTo>
                <a:lnTo>
                  <a:pt x="182" y="478"/>
                </a:lnTo>
                <a:lnTo>
                  <a:pt x="182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9"/>
                </a:lnTo>
                <a:lnTo>
                  <a:pt x="134" y="513"/>
                </a:lnTo>
                <a:lnTo>
                  <a:pt x="130" y="516"/>
                </a:lnTo>
                <a:lnTo>
                  <a:pt x="130" y="516"/>
                </a:lnTo>
                <a:lnTo>
                  <a:pt x="129" y="511"/>
                </a:lnTo>
                <a:lnTo>
                  <a:pt x="127" y="505"/>
                </a:lnTo>
                <a:lnTo>
                  <a:pt x="122" y="491"/>
                </a:lnTo>
                <a:lnTo>
                  <a:pt x="115" y="475"/>
                </a:lnTo>
                <a:lnTo>
                  <a:pt x="107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3"/>
                </a:lnTo>
                <a:lnTo>
                  <a:pt x="70" y="382"/>
                </a:lnTo>
                <a:lnTo>
                  <a:pt x="65" y="372"/>
                </a:lnTo>
                <a:lnTo>
                  <a:pt x="59" y="364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2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8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4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2" y="269"/>
                </a:lnTo>
                <a:lnTo>
                  <a:pt x="82" y="269"/>
                </a:lnTo>
                <a:lnTo>
                  <a:pt x="84" y="269"/>
                </a:lnTo>
                <a:lnTo>
                  <a:pt x="87" y="269"/>
                </a:lnTo>
                <a:lnTo>
                  <a:pt x="88" y="270"/>
                </a:lnTo>
                <a:lnTo>
                  <a:pt x="90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1"/>
                </a:lnTo>
                <a:lnTo>
                  <a:pt x="112" y="285"/>
                </a:lnTo>
                <a:lnTo>
                  <a:pt x="117" y="290"/>
                </a:lnTo>
                <a:lnTo>
                  <a:pt x="121" y="295"/>
                </a:lnTo>
                <a:lnTo>
                  <a:pt x="126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9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2" y="188"/>
                </a:lnTo>
                <a:lnTo>
                  <a:pt x="335" y="175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7" y="136"/>
                </a:lnTo>
                <a:lnTo>
                  <a:pt x="390" y="124"/>
                </a:lnTo>
                <a:lnTo>
                  <a:pt x="404" y="112"/>
                </a:lnTo>
                <a:lnTo>
                  <a:pt x="418" y="101"/>
                </a:lnTo>
                <a:lnTo>
                  <a:pt x="431" y="89"/>
                </a:lnTo>
                <a:lnTo>
                  <a:pt x="445" y="79"/>
                </a:lnTo>
                <a:lnTo>
                  <a:pt x="459" y="68"/>
                </a:lnTo>
                <a:lnTo>
                  <a:pt x="472" y="58"/>
                </a:lnTo>
                <a:lnTo>
                  <a:pt x="486" y="49"/>
                </a:lnTo>
                <a:lnTo>
                  <a:pt x="499" y="39"/>
                </a:lnTo>
                <a:lnTo>
                  <a:pt x="512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6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18" name="path"/>
          <p:cNvSpPr/>
          <p:nvPr/>
        </p:nvSpPr>
        <p:spPr>
          <a:xfrm>
            <a:off x="2942844" y="1892808"/>
            <a:ext cx="368808" cy="327660"/>
          </a:xfrm>
          <a:custGeom>
            <a:avLst/>
            <a:gdLst/>
            <a:ahLst/>
            <a:cxnLst/>
            <a:rect l="0" t="0" r="0" b="0"/>
            <a:pathLst>
              <a:path w="580" h="516">
                <a:moveTo>
                  <a:pt x="565" y="0"/>
                </a:moveTo>
                <a:lnTo>
                  <a:pt x="565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1" y="125"/>
                </a:lnTo>
                <a:lnTo>
                  <a:pt x="448" y="138"/>
                </a:lnTo>
                <a:lnTo>
                  <a:pt x="435" y="152"/>
                </a:lnTo>
                <a:lnTo>
                  <a:pt x="422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4"/>
                </a:lnTo>
                <a:lnTo>
                  <a:pt x="381" y="214"/>
                </a:lnTo>
                <a:lnTo>
                  <a:pt x="368" y="230"/>
                </a:lnTo>
                <a:lnTo>
                  <a:pt x="355" y="246"/>
                </a:lnTo>
                <a:lnTo>
                  <a:pt x="342" y="262"/>
                </a:lnTo>
                <a:lnTo>
                  <a:pt x="330" y="278"/>
                </a:lnTo>
                <a:lnTo>
                  <a:pt x="318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3" y="459"/>
                </a:lnTo>
                <a:lnTo>
                  <a:pt x="183" y="478"/>
                </a:lnTo>
                <a:lnTo>
                  <a:pt x="183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8"/>
                </a:lnTo>
                <a:lnTo>
                  <a:pt x="134" y="512"/>
                </a:lnTo>
                <a:lnTo>
                  <a:pt x="130" y="516"/>
                </a:lnTo>
                <a:lnTo>
                  <a:pt x="130" y="516"/>
                </a:lnTo>
                <a:lnTo>
                  <a:pt x="129" y="510"/>
                </a:lnTo>
                <a:lnTo>
                  <a:pt x="127" y="505"/>
                </a:lnTo>
                <a:lnTo>
                  <a:pt x="122" y="491"/>
                </a:lnTo>
                <a:lnTo>
                  <a:pt x="115" y="475"/>
                </a:lnTo>
                <a:lnTo>
                  <a:pt x="107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2"/>
                </a:lnTo>
                <a:lnTo>
                  <a:pt x="70" y="382"/>
                </a:lnTo>
                <a:lnTo>
                  <a:pt x="65" y="372"/>
                </a:lnTo>
                <a:lnTo>
                  <a:pt x="59" y="364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3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8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4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3" y="269"/>
                </a:lnTo>
                <a:lnTo>
                  <a:pt x="83" y="269"/>
                </a:lnTo>
                <a:lnTo>
                  <a:pt x="84" y="269"/>
                </a:lnTo>
                <a:lnTo>
                  <a:pt x="87" y="269"/>
                </a:lnTo>
                <a:lnTo>
                  <a:pt x="88" y="270"/>
                </a:lnTo>
                <a:lnTo>
                  <a:pt x="91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0"/>
                </a:lnTo>
                <a:lnTo>
                  <a:pt x="112" y="285"/>
                </a:lnTo>
                <a:lnTo>
                  <a:pt x="117" y="290"/>
                </a:lnTo>
                <a:lnTo>
                  <a:pt x="121" y="295"/>
                </a:lnTo>
                <a:lnTo>
                  <a:pt x="126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8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2" y="188"/>
                </a:lnTo>
                <a:lnTo>
                  <a:pt x="335" y="175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7" y="136"/>
                </a:lnTo>
                <a:lnTo>
                  <a:pt x="390" y="124"/>
                </a:lnTo>
                <a:lnTo>
                  <a:pt x="404" y="112"/>
                </a:lnTo>
                <a:lnTo>
                  <a:pt x="418" y="100"/>
                </a:lnTo>
                <a:lnTo>
                  <a:pt x="431" y="89"/>
                </a:lnTo>
                <a:lnTo>
                  <a:pt x="445" y="78"/>
                </a:lnTo>
                <a:lnTo>
                  <a:pt x="459" y="68"/>
                </a:lnTo>
                <a:lnTo>
                  <a:pt x="472" y="58"/>
                </a:lnTo>
                <a:lnTo>
                  <a:pt x="485" y="48"/>
                </a:lnTo>
                <a:lnTo>
                  <a:pt x="499" y="39"/>
                </a:lnTo>
                <a:lnTo>
                  <a:pt x="512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5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19" name="path"/>
          <p:cNvSpPr/>
          <p:nvPr/>
        </p:nvSpPr>
        <p:spPr>
          <a:xfrm>
            <a:off x="2942844" y="2558796"/>
            <a:ext cx="368808" cy="327660"/>
          </a:xfrm>
          <a:custGeom>
            <a:avLst/>
            <a:gdLst/>
            <a:ahLst/>
            <a:cxnLst/>
            <a:rect l="0" t="0" r="0" b="0"/>
            <a:pathLst>
              <a:path w="580" h="516">
                <a:moveTo>
                  <a:pt x="565" y="0"/>
                </a:moveTo>
                <a:lnTo>
                  <a:pt x="565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1" y="125"/>
                </a:lnTo>
                <a:lnTo>
                  <a:pt x="448" y="138"/>
                </a:lnTo>
                <a:lnTo>
                  <a:pt x="435" y="152"/>
                </a:lnTo>
                <a:lnTo>
                  <a:pt x="422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4"/>
                </a:lnTo>
                <a:lnTo>
                  <a:pt x="381" y="214"/>
                </a:lnTo>
                <a:lnTo>
                  <a:pt x="368" y="230"/>
                </a:lnTo>
                <a:lnTo>
                  <a:pt x="355" y="246"/>
                </a:lnTo>
                <a:lnTo>
                  <a:pt x="342" y="262"/>
                </a:lnTo>
                <a:lnTo>
                  <a:pt x="330" y="278"/>
                </a:lnTo>
                <a:lnTo>
                  <a:pt x="318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3" y="459"/>
                </a:lnTo>
                <a:lnTo>
                  <a:pt x="183" y="478"/>
                </a:lnTo>
                <a:lnTo>
                  <a:pt x="183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8"/>
                </a:lnTo>
                <a:lnTo>
                  <a:pt x="134" y="512"/>
                </a:lnTo>
                <a:lnTo>
                  <a:pt x="130" y="516"/>
                </a:lnTo>
                <a:lnTo>
                  <a:pt x="130" y="516"/>
                </a:lnTo>
                <a:lnTo>
                  <a:pt x="129" y="510"/>
                </a:lnTo>
                <a:lnTo>
                  <a:pt x="127" y="505"/>
                </a:lnTo>
                <a:lnTo>
                  <a:pt x="122" y="491"/>
                </a:lnTo>
                <a:lnTo>
                  <a:pt x="115" y="475"/>
                </a:lnTo>
                <a:lnTo>
                  <a:pt x="107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2"/>
                </a:lnTo>
                <a:lnTo>
                  <a:pt x="70" y="382"/>
                </a:lnTo>
                <a:lnTo>
                  <a:pt x="65" y="372"/>
                </a:lnTo>
                <a:lnTo>
                  <a:pt x="59" y="364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3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8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4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3" y="269"/>
                </a:lnTo>
                <a:lnTo>
                  <a:pt x="83" y="269"/>
                </a:lnTo>
                <a:lnTo>
                  <a:pt x="84" y="269"/>
                </a:lnTo>
                <a:lnTo>
                  <a:pt x="87" y="269"/>
                </a:lnTo>
                <a:lnTo>
                  <a:pt x="88" y="270"/>
                </a:lnTo>
                <a:lnTo>
                  <a:pt x="91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0"/>
                </a:lnTo>
                <a:lnTo>
                  <a:pt x="112" y="285"/>
                </a:lnTo>
                <a:lnTo>
                  <a:pt x="117" y="290"/>
                </a:lnTo>
                <a:lnTo>
                  <a:pt x="121" y="295"/>
                </a:lnTo>
                <a:lnTo>
                  <a:pt x="126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8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2" y="188"/>
                </a:lnTo>
                <a:lnTo>
                  <a:pt x="335" y="175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7" y="136"/>
                </a:lnTo>
                <a:lnTo>
                  <a:pt x="390" y="124"/>
                </a:lnTo>
                <a:lnTo>
                  <a:pt x="404" y="112"/>
                </a:lnTo>
                <a:lnTo>
                  <a:pt x="418" y="100"/>
                </a:lnTo>
                <a:lnTo>
                  <a:pt x="431" y="89"/>
                </a:lnTo>
                <a:lnTo>
                  <a:pt x="445" y="78"/>
                </a:lnTo>
                <a:lnTo>
                  <a:pt x="459" y="68"/>
                </a:lnTo>
                <a:lnTo>
                  <a:pt x="472" y="58"/>
                </a:lnTo>
                <a:lnTo>
                  <a:pt x="485" y="48"/>
                </a:lnTo>
                <a:lnTo>
                  <a:pt x="499" y="39"/>
                </a:lnTo>
                <a:lnTo>
                  <a:pt x="512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5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0" name="path"/>
          <p:cNvSpPr/>
          <p:nvPr/>
        </p:nvSpPr>
        <p:spPr>
          <a:xfrm>
            <a:off x="5727191" y="3893820"/>
            <a:ext cx="368808" cy="327660"/>
          </a:xfrm>
          <a:custGeom>
            <a:avLst/>
            <a:gdLst/>
            <a:ahLst/>
            <a:cxnLst/>
            <a:rect l="0" t="0" r="0" b="0"/>
            <a:pathLst>
              <a:path w="580" h="516">
                <a:moveTo>
                  <a:pt x="566" y="0"/>
                </a:moveTo>
                <a:lnTo>
                  <a:pt x="566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1" y="125"/>
                </a:lnTo>
                <a:lnTo>
                  <a:pt x="448" y="138"/>
                </a:lnTo>
                <a:lnTo>
                  <a:pt x="435" y="152"/>
                </a:lnTo>
                <a:lnTo>
                  <a:pt x="422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4"/>
                </a:lnTo>
                <a:lnTo>
                  <a:pt x="381" y="214"/>
                </a:lnTo>
                <a:lnTo>
                  <a:pt x="367" y="230"/>
                </a:lnTo>
                <a:lnTo>
                  <a:pt x="355" y="246"/>
                </a:lnTo>
                <a:lnTo>
                  <a:pt x="342" y="262"/>
                </a:lnTo>
                <a:lnTo>
                  <a:pt x="330" y="278"/>
                </a:lnTo>
                <a:lnTo>
                  <a:pt x="317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4" y="459"/>
                </a:lnTo>
                <a:lnTo>
                  <a:pt x="183" y="478"/>
                </a:lnTo>
                <a:lnTo>
                  <a:pt x="183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8"/>
                </a:lnTo>
                <a:lnTo>
                  <a:pt x="134" y="513"/>
                </a:lnTo>
                <a:lnTo>
                  <a:pt x="130" y="516"/>
                </a:lnTo>
                <a:lnTo>
                  <a:pt x="130" y="516"/>
                </a:lnTo>
                <a:lnTo>
                  <a:pt x="129" y="511"/>
                </a:lnTo>
                <a:lnTo>
                  <a:pt x="127" y="505"/>
                </a:lnTo>
                <a:lnTo>
                  <a:pt x="122" y="491"/>
                </a:lnTo>
                <a:lnTo>
                  <a:pt x="115" y="475"/>
                </a:lnTo>
                <a:lnTo>
                  <a:pt x="107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3"/>
                </a:lnTo>
                <a:lnTo>
                  <a:pt x="70" y="382"/>
                </a:lnTo>
                <a:lnTo>
                  <a:pt x="65" y="372"/>
                </a:lnTo>
                <a:lnTo>
                  <a:pt x="59" y="364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3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7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4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3" y="269"/>
                </a:lnTo>
                <a:lnTo>
                  <a:pt x="83" y="269"/>
                </a:lnTo>
                <a:lnTo>
                  <a:pt x="84" y="269"/>
                </a:lnTo>
                <a:lnTo>
                  <a:pt x="87" y="269"/>
                </a:lnTo>
                <a:lnTo>
                  <a:pt x="88" y="270"/>
                </a:lnTo>
                <a:lnTo>
                  <a:pt x="91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1"/>
                </a:lnTo>
                <a:lnTo>
                  <a:pt x="112" y="285"/>
                </a:lnTo>
                <a:lnTo>
                  <a:pt x="117" y="290"/>
                </a:lnTo>
                <a:lnTo>
                  <a:pt x="121" y="295"/>
                </a:lnTo>
                <a:lnTo>
                  <a:pt x="126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8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2" y="188"/>
                </a:lnTo>
                <a:lnTo>
                  <a:pt x="335" y="175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7" y="136"/>
                </a:lnTo>
                <a:lnTo>
                  <a:pt x="390" y="124"/>
                </a:lnTo>
                <a:lnTo>
                  <a:pt x="404" y="112"/>
                </a:lnTo>
                <a:lnTo>
                  <a:pt x="418" y="101"/>
                </a:lnTo>
                <a:lnTo>
                  <a:pt x="431" y="89"/>
                </a:lnTo>
                <a:lnTo>
                  <a:pt x="445" y="78"/>
                </a:lnTo>
                <a:lnTo>
                  <a:pt x="459" y="68"/>
                </a:lnTo>
                <a:lnTo>
                  <a:pt x="472" y="58"/>
                </a:lnTo>
                <a:lnTo>
                  <a:pt x="486" y="48"/>
                </a:lnTo>
                <a:lnTo>
                  <a:pt x="499" y="39"/>
                </a:lnTo>
                <a:lnTo>
                  <a:pt x="513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6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1" name="path"/>
          <p:cNvSpPr/>
          <p:nvPr/>
        </p:nvSpPr>
        <p:spPr>
          <a:xfrm>
            <a:off x="4328159" y="3893820"/>
            <a:ext cx="368808" cy="327660"/>
          </a:xfrm>
          <a:custGeom>
            <a:avLst/>
            <a:gdLst/>
            <a:ahLst/>
            <a:cxnLst/>
            <a:rect l="0" t="0" r="0" b="0"/>
            <a:pathLst>
              <a:path w="580" h="516">
                <a:moveTo>
                  <a:pt x="566" y="0"/>
                </a:moveTo>
                <a:lnTo>
                  <a:pt x="566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0" y="125"/>
                </a:lnTo>
                <a:lnTo>
                  <a:pt x="448" y="138"/>
                </a:lnTo>
                <a:lnTo>
                  <a:pt x="435" y="152"/>
                </a:lnTo>
                <a:lnTo>
                  <a:pt x="422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4"/>
                </a:lnTo>
                <a:lnTo>
                  <a:pt x="381" y="214"/>
                </a:lnTo>
                <a:lnTo>
                  <a:pt x="368" y="230"/>
                </a:lnTo>
                <a:lnTo>
                  <a:pt x="355" y="246"/>
                </a:lnTo>
                <a:lnTo>
                  <a:pt x="342" y="262"/>
                </a:lnTo>
                <a:lnTo>
                  <a:pt x="330" y="278"/>
                </a:lnTo>
                <a:lnTo>
                  <a:pt x="318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4" y="459"/>
                </a:lnTo>
                <a:lnTo>
                  <a:pt x="182" y="478"/>
                </a:lnTo>
                <a:lnTo>
                  <a:pt x="182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8"/>
                </a:lnTo>
                <a:lnTo>
                  <a:pt x="134" y="513"/>
                </a:lnTo>
                <a:lnTo>
                  <a:pt x="130" y="516"/>
                </a:lnTo>
                <a:lnTo>
                  <a:pt x="130" y="516"/>
                </a:lnTo>
                <a:lnTo>
                  <a:pt x="129" y="511"/>
                </a:lnTo>
                <a:lnTo>
                  <a:pt x="127" y="505"/>
                </a:lnTo>
                <a:lnTo>
                  <a:pt x="122" y="491"/>
                </a:lnTo>
                <a:lnTo>
                  <a:pt x="115" y="475"/>
                </a:lnTo>
                <a:lnTo>
                  <a:pt x="107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3"/>
                </a:lnTo>
                <a:lnTo>
                  <a:pt x="70" y="382"/>
                </a:lnTo>
                <a:lnTo>
                  <a:pt x="65" y="372"/>
                </a:lnTo>
                <a:lnTo>
                  <a:pt x="59" y="364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2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8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4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2" y="269"/>
                </a:lnTo>
                <a:lnTo>
                  <a:pt x="82" y="269"/>
                </a:lnTo>
                <a:lnTo>
                  <a:pt x="84" y="269"/>
                </a:lnTo>
                <a:lnTo>
                  <a:pt x="87" y="269"/>
                </a:lnTo>
                <a:lnTo>
                  <a:pt x="88" y="270"/>
                </a:lnTo>
                <a:lnTo>
                  <a:pt x="90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1"/>
                </a:lnTo>
                <a:lnTo>
                  <a:pt x="112" y="285"/>
                </a:lnTo>
                <a:lnTo>
                  <a:pt x="117" y="290"/>
                </a:lnTo>
                <a:lnTo>
                  <a:pt x="121" y="295"/>
                </a:lnTo>
                <a:lnTo>
                  <a:pt x="126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8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2" y="188"/>
                </a:lnTo>
                <a:lnTo>
                  <a:pt x="335" y="175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7" y="136"/>
                </a:lnTo>
                <a:lnTo>
                  <a:pt x="390" y="124"/>
                </a:lnTo>
                <a:lnTo>
                  <a:pt x="404" y="112"/>
                </a:lnTo>
                <a:lnTo>
                  <a:pt x="418" y="101"/>
                </a:lnTo>
                <a:lnTo>
                  <a:pt x="431" y="89"/>
                </a:lnTo>
                <a:lnTo>
                  <a:pt x="445" y="78"/>
                </a:lnTo>
                <a:lnTo>
                  <a:pt x="459" y="68"/>
                </a:lnTo>
                <a:lnTo>
                  <a:pt x="472" y="58"/>
                </a:lnTo>
                <a:lnTo>
                  <a:pt x="486" y="48"/>
                </a:lnTo>
                <a:lnTo>
                  <a:pt x="499" y="39"/>
                </a:lnTo>
                <a:lnTo>
                  <a:pt x="512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6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2" name="path"/>
          <p:cNvSpPr/>
          <p:nvPr/>
        </p:nvSpPr>
        <p:spPr>
          <a:xfrm>
            <a:off x="2942844" y="3224784"/>
            <a:ext cx="368808" cy="327660"/>
          </a:xfrm>
          <a:custGeom>
            <a:avLst/>
            <a:gdLst/>
            <a:ahLst/>
            <a:cxnLst/>
            <a:rect l="0" t="0" r="0" b="0"/>
            <a:pathLst>
              <a:path w="580" h="516">
                <a:moveTo>
                  <a:pt x="565" y="0"/>
                </a:moveTo>
                <a:lnTo>
                  <a:pt x="565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1" y="125"/>
                </a:lnTo>
                <a:lnTo>
                  <a:pt x="448" y="138"/>
                </a:lnTo>
                <a:lnTo>
                  <a:pt x="435" y="152"/>
                </a:lnTo>
                <a:lnTo>
                  <a:pt x="422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4"/>
                </a:lnTo>
                <a:lnTo>
                  <a:pt x="381" y="214"/>
                </a:lnTo>
                <a:lnTo>
                  <a:pt x="368" y="230"/>
                </a:lnTo>
                <a:lnTo>
                  <a:pt x="355" y="246"/>
                </a:lnTo>
                <a:lnTo>
                  <a:pt x="342" y="262"/>
                </a:lnTo>
                <a:lnTo>
                  <a:pt x="330" y="278"/>
                </a:lnTo>
                <a:lnTo>
                  <a:pt x="318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3" y="459"/>
                </a:lnTo>
                <a:lnTo>
                  <a:pt x="183" y="478"/>
                </a:lnTo>
                <a:lnTo>
                  <a:pt x="183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8"/>
                </a:lnTo>
                <a:lnTo>
                  <a:pt x="134" y="512"/>
                </a:lnTo>
                <a:lnTo>
                  <a:pt x="130" y="516"/>
                </a:lnTo>
                <a:lnTo>
                  <a:pt x="130" y="516"/>
                </a:lnTo>
                <a:lnTo>
                  <a:pt x="129" y="511"/>
                </a:lnTo>
                <a:lnTo>
                  <a:pt x="127" y="505"/>
                </a:lnTo>
                <a:lnTo>
                  <a:pt x="122" y="491"/>
                </a:lnTo>
                <a:lnTo>
                  <a:pt x="115" y="475"/>
                </a:lnTo>
                <a:lnTo>
                  <a:pt x="107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2"/>
                </a:lnTo>
                <a:lnTo>
                  <a:pt x="70" y="382"/>
                </a:lnTo>
                <a:lnTo>
                  <a:pt x="65" y="372"/>
                </a:lnTo>
                <a:lnTo>
                  <a:pt x="59" y="364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3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8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4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3" y="269"/>
                </a:lnTo>
                <a:lnTo>
                  <a:pt x="83" y="269"/>
                </a:lnTo>
                <a:lnTo>
                  <a:pt x="84" y="269"/>
                </a:lnTo>
                <a:lnTo>
                  <a:pt x="87" y="269"/>
                </a:lnTo>
                <a:lnTo>
                  <a:pt x="88" y="270"/>
                </a:lnTo>
                <a:lnTo>
                  <a:pt x="91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0"/>
                </a:lnTo>
                <a:lnTo>
                  <a:pt x="112" y="285"/>
                </a:lnTo>
                <a:lnTo>
                  <a:pt x="117" y="290"/>
                </a:lnTo>
                <a:lnTo>
                  <a:pt x="121" y="295"/>
                </a:lnTo>
                <a:lnTo>
                  <a:pt x="126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9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2" y="188"/>
                </a:lnTo>
                <a:lnTo>
                  <a:pt x="335" y="175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7" y="136"/>
                </a:lnTo>
                <a:lnTo>
                  <a:pt x="390" y="124"/>
                </a:lnTo>
                <a:lnTo>
                  <a:pt x="404" y="112"/>
                </a:lnTo>
                <a:lnTo>
                  <a:pt x="418" y="100"/>
                </a:lnTo>
                <a:lnTo>
                  <a:pt x="431" y="89"/>
                </a:lnTo>
                <a:lnTo>
                  <a:pt x="445" y="79"/>
                </a:lnTo>
                <a:lnTo>
                  <a:pt x="459" y="68"/>
                </a:lnTo>
                <a:lnTo>
                  <a:pt x="472" y="58"/>
                </a:lnTo>
                <a:lnTo>
                  <a:pt x="485" y="49"/>
                </a:lnTo>
                <a:lnTo>
                  <a:pt x="499" y="39"/>
                </a:lnTo>
                <a:lnTo>
                  <a:pt x="512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5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3" name="path"/>
          <p:cNvSpPr/>
          <p:nvPr/>
        </p:nvSpPr>
        <p:spPr>
          <a:xfrm>
            <a:off x="5727191" y="2561844"/>
            <a:ext cx="368808" cy="327659"/>
          </a:xfrm>
          <a:custGeom>
            <a:avLst/>
            <a:gdLst/>
            <a:ahLst/>
            <a:cxnLst/>
            <a:rect l="0" t="0" r="0" b="0"/>
            <a:pathLst>
              <a:path w="580" h="515">
                <a:moveTo>
                  <a:pt x="566" y="0"/>
                </a:moveTo>
                <a:lnTo>
                  <a:pt x="566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1" y="124"/>
                </a:lnTo>
                <a:lnTo>
                  <a:pt x="448" y="138"/>
                </a:lnTo>
                <a:lnTo>
                  <a:pt x="435" y="152"/>
                </a:lnTo>
                <a:lnTo>
                  <a:pt x="422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3"/>
                </a:lnTo>
                <a:lnTo>
                  <a:pt x="381" y="213"/>
                </a:lnTo>
                <a:lnTo>
                  <a:pt x="367" y="230"/>
                </a:lnTo>
                <a:lnTo>
                  <a:pt x="355" y="246"/>
                </a:lnTo>
                <a:lnTo>
                  <a:pt x="342" y="262"/>
                </a:lnTo>
                <a:lnTo>
                  <a:pt x="330" y="278"/>
                </a:lnTo>
                <a:lnTo>
                  <a:pt x="317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4" y="459"/>
                </a:lnTo>
                <a:lnTo>
                  <a:pt x="183" y="478"/>
                </a:lnTo>
                <a:lnTo>
                  <a:pt x="183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8"/>
                </a:lnTo>
                <a:lnTo>
                  <a:pt x="134" y="512"/>
                </a:lnTo>
                <a:lnTo>
                  <a:pt x="130" y="515"/>
                </a:lnTo>
                <a:lnTo>
                  <a:pt x="130" y="515"/>
                </a:lnTo>
                <a:lnTo>
                  <a:pt x="129" y="510"/>
                </a:lnTo>
                <a:lnTo>
                  <a:pt x="127" y="505"/>
                </a:lnTo>
                <a:lnTo>
                  <a:pt x="122" y="491"/>
                </a:lnTo>
                <a:lnTo>
                  <a:pt x="115" y="474"/>
                </a:lnTo>
                <a:lnTo>
                  <a:pt x="107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2"/>
                </a:lnTo>
                <a:lnTo>
                  <a:pt x="70" y="382"/>
                </a:lnTo>
                <a:lnTo>
                  <a:pt x="65" y="372"/>
                </a:lnTo>
                <a:lnTo>
                  <a:pt x="59" y="363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3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7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3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3" y="269"/>
                </a:lnTo>
                <a:lnTo>
                  <a:pt x="83" y="269"/>
                </a:lnTo>
                <a:lnTo>
                  <a:pt x="84" y="269"/>
                </a:lnTo>
                <a:lnTo>
                  <a:pt x="87" y="269"/>
                </a:lnTo>
                <a:lnTo>
                  <a:pt x="88" y="270"/>
                </a:lnTo>
                <a:lnTo>
                  <a:pt x="91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0"/>
                </a:lnTo>
                <a:lnTo>
                  <a:pt x="112" y="285"/>
                </a:lnTo>
                <a:lnTo>
                  <a:pt x="117" y="290"/>
                </a:lnTo>
                <a:lnTo>
                  <a:pt x="121" y="295"/>
                </a:lnTo>
                <a:lnTo>
                  <a:pt x="126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8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2" y="188"/>
                </a:lnTo>
                <a:lnTo>
                  <a:pt x="335" y="174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7" y="136"/>
                </a:lnTo>
                <a:lnTo>
                  <a:pt x="390" y="123"/>
                </a:lnTo>
                <a:lnTo>
                  <a:pt x="404" y="112"/>
                </a:lnTo>
                <a:lnTo>
                  <a:pt x="418" y="100"/>
                </a:lnTo>
                <a:lnTo>
                  <a:pt x="431" y="89"/>
                </a:lnTo>
                <a:lnTo>
                  <a:pt x="445" y="78"/>
                </a:lnTo>
                <a:lnTo>
                  <a:pt x="459" y="68"/>
                </a:lnTo>
                <a:lnTo>
                  <a:pt x="472" y="58"/>
                </a:lnTo>
                <a:lnTo>
                  <a:pt x="486" y="48"/>
                </a:lnTo>
                <a:lnTo>
                  <a:pt x="499" y="39"/>
                </a:lnTo>
                <a:lnTo>
                  <a:pt x="513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6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4" name="path"/>
          <p:cNvSpPr/>
          <p:nvPr/>
        </p:nvSpPr>
        <p:spPr>
          <a:xfrm>
            <a:off x="4328159" y="1895856"/>
            <a:ext cx="368808" cy="327659"/>
          </a:xfrm>
          <a:custGeom>
            <a:avLst/>
            <a:gdLst/>
            <a:ahLst/>
            <a:cxnLst/>
            <a:rect l="0" t="0" r="0" b="0"/>
            <a:pathLst>
              <a:path w="580" h="515">
                <a:moveTo>
                  <a:pt x="566" y="0"/>
                </a:moveTo>
                <a:lnTo>
                  <a:pt x="566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0" y="124"/>
                </a:lnTo>
                <a:lnTo>
                  <a:pt x="448" y="138"/>
                </a:lnTo>
                <a:lnTo>
                  <a:pt x="435" y="152"/>
                </a:lnTo>
                <a:lnTo>
                  <a:pt x="422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3"/>
                </a:lnTo>
                <a:lnTo>
                  <a:pt x="381" y="213"/>
                </a:lnTo>
                <a:lnTo>
                  <a:pt x="368" y="230"/>
                </a:lnTo>
                <a:lnTo>
                  <a:pt x="355" y="246"/>
                </a:lnTo>
                <a:lnTo>
                  <a:pt x="342" y="262"/>
                </a:lnTo>
                <a:lnTo>
                  <a:pt x="330" y="278"/>
                </a:lnTo>
                <a:lnTo>
                  <a:pt x="318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4" y="459"/>
                </a:lnTo>
                <a:lnTo>
                  <a:pt x="182" y="478"/>
                </a:lnTo>
                <a:lnTo>
                  <a:pt x="182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8"/>
                </a:lnTo>
                <a:lnTo>
                  <a:pt x="134" y="512"/>
                </a:lnTo>
                <a:lnTo>
                  <a:pt x="130" y="515"/>
                </a:lnTo>
                <a:lnTo>
                  <a:pt x="130" y="515"/>
                </a:lnTo>
                <a:lnTo>
                  <a:pt x="129" y="510"/>
                </a:lnTo>
                <a:lnTo>
                  <a:pt x="127" y="505"/>
                </a:lnTo>
                <a:lnTo>
                  <a:pt x="122" y="491"/>
                </a:lnTo>
                <a:lnTo>
                  <a:pt x="115" y="474"/>
                </a:lnTo>
                <a:lnTo>
                  <a:pt x="107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2"/>
                </a:lnTo>
                <a:lnTo>
                  <a:pt x="70" y="382"/>
                </a:lnTo>
                <a:lnTo>
                  <a:pt x="65" y="372"/>
                </a:lnTo>
                <a:lnTo>
                  <a:pt x="59" y="363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2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8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3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2" y="269"/>
                </a:lnTo>
                <a:lnTo>
                  <a:pt x="82" y="269"/>
                </a:lnTo>
                <a:lnTo>
                  <a:pt x="84" y="269"/>
                </a:lnTo>
                <a:lnTo>
                  <a:pt x="87" y="269"/>
                </a:lnTo>
                <a:lnTo>
                  <a:pt x="88" y="270"/>
                </a:lnTo>
                <a:lnTo>
                  <a:pt x="90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0"/>
                </a:lnTo>
                <a:lnTo>
                  <a:pt x="112" y="285"/>
                </a:lnTo>
                <a:lnTo>
                  <a:pt x="117" y="290"/>
                </a:lnTo>
                <a:lnTo>
                  <a:pt x="121" y="295"/>
                </a:lnTo>
                <a:lnTo>
                  <a:pt x="126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8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2" y="188"/>
                </a:lnTo>
                <a:lnTo>
                  <a:pt x="335" y="174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7" y="136"/>
                </a:lnTo>
                <a:lnTo>
                  <a:pt x="390" y="123"/>
                </a:lnTo>
                <a:lnTo>
                  <a:pt x="404" y="112"/>
                </a:lnTo>
                <a:lnTo>
                  <a:pt x="418" y="100"/>
                </a:lnTo>
                <a:lnTo>
                  <a:pt x="431" y="89"/>
                </a:lnTo>
                <a:lnTo>
                  <a:pt x="445" y="78"/>
                </a:lnTo>
                <a:lnTo>
                  <a:pt x="459" y="68"/>
                </a:lnTo>
                <a:lnTo>
                  <a:pt x="472" y="58"/>
                </a:lnTo>
                <a:lnTo>
                  <a:pt x="486" y="48"/>
                </a:lnTo>
                <a:lnTo>
                  <a:pt x="499" y="39"/>
                </a:lnTo>
                <a:lnTo>
                  <a:pt x="512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6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5" name="path"/>
          <p:cNvSpPr/>
          <p:nvPr/>
        </p:nvSpPr>
        <p:spPr>
          <a:xfrm>
            <a:off x="4328159" y="2561844"/>
            <a:ext cx="368808" cy="327659"/>
          </a:xfrm>
          <a:custGeom>
            <a:avLst/>
            <a:gdLst/>
            <a:ahLst/>
            <a:cxnLst/>
            <a:rect l="0" t="0" r="0" b="0"/>
            <a:pathLst>
              <a:path w="580" h="515">
                <a:moveTo>
                  <a:pt x="566" y="0"/>
                </a:moveTo>
                <a:lnTo>
                  <a:pt x="566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0" y="124"/>
                </a:lnTo>
                <a:lnTo>
                  <a:pt x="448" y="138"/>
                </a:lnTo>
                <a:lnTo>
                  <a:pt x="435" y="152"/>
                </a:lnTo>
                <a:lnTo>
                  <a:pt x="422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3"/>
                </a:lnTo>
                <a:lnTo>
                  <a:pt x="381" y="213"/>
                </a:lnTo>
                <a:lnTo>
                  <a:pt x="368" y="230"/>
                </a:lnTo>
                <a:lnTo>
                  <a:pt x="355" y="246"/>
                </a:lnTo>
                <a:lnTo>
                  <a:pt x="342" y="262"/>
                </a:lnTo>
                <a:lnTo>
                  <a:pt x="330" y="278"/>
                </a:lnTo>
                <a:lnTo>
                  <a:pt x="318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4" y="459"/>
                </a:lnTo>
                <a:lnTo>
                  <a:pt x="182" y="478"/>
                </a:lnTo>
                <a:lnTo>
                  <a:pt x="182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8"/>
                </a:lnTo>
                <a:lnTo>
                  <a:pt x="134" y="512"/>
                </a:lnTo>
                <a:lnTo>
                  <a:pt x="130" y="515"/>
                </a:lnTo>
                <a:lnTo>
                  <a:pt x="130" y="515"/>
                </a:lnTo>
                <a:lnTo>
                  <a:pt x="129" y="510"/>
                </a:lnTo>
                <a:lnTo>
                  <a:pt x="127" y="505"/>
                </a:lnTo>
                <a:lnTo>
                  <a:pt x="122" y="491"/>
                </a:lnTo>
                <a:lnTo>
                  <a:pt x="115" y="474"/>
                </a:lnTo>
                <a:lnTo>
                  <a:pt x="107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2"/>
                </a:lnTo>
                <a:lnTo>
                  <a:pt x="70" y="382"/>
                </a:lnTo>
                <a:lnTo>
                  <a:pt x="65" y="372"/>
                </a:lnTo>
                <a:lnTo>
                  <a:pt x="59" y="363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2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8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3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2" y="269"/>
                </a:lnTo>
                <a:lnTo>
                  <a:pt x="82" y="269"/>
                </a:lnTo>
                <a:lnTo>
                  <a:pt x="84" y="269"/>
                </a:lnTo>
                <a:lnTo>
                  <a:pt x="87" y="269"/>
                </a:lnTo>
                <a:lnTo>
                  <a:pt x="88" y="270"/>
                </a:lnTo>
                <a:lnTo>
                  <a:pt x="90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0"/>
                </a:lnTo>
                <a:lnTo>
                  <a:pt x="112" y="285"/>
                </a:lnTo>
                <a:lnTo>
                  <a:pt x="117" y="290"/>
                </a:lnTo>
                <a:lnTo>
                  <a:pt x="121" y="295"/>
                </a:lnTo>
                <a:lnTo>
                  <a:pt x="126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8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2" y="188"/>
                </a:lnTo>
                <a:lnTo>
                  <a:pt x="335" y="174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7" y="136"/>
                </a:lnTo>
                <a:lnTo>
                  <a:pt x="390" y="123"/>
                </a:lnTo>
                <a:lnTo>
                  <a:pt x="404" y="112"/>
                </a:lnTo>
                <a:lnTo>
                  <a:pt x="418" y="100"/>
                </a:lnTo>
                <a:lnTo>
                  <a:pt x="431" y="89"/>
                </a:lnTo>
                <a:lnTo>
                  <a:pt x="445" y="78"/>
                </a:lnTo>
                <a:lnTo>
                  <a:pt x="459" y="68"/>
                </a:lnTo>
                <a:lnTo>
                  <a:pt x="472" y="58"/>
                </a:lnTo>
                <a:lnTo>
                  <a:pt x="486" y="48"/>
                </a:lnTo>
                <a:lnTo>
                  <a:pt x="499" y="39"/>
                </a:lnTo>
                <a:lnTo>
                  <a:pt x="512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6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6" name="path"/>
          <p:cNvSpPr/>
          <p:nvPr/>
        </p:nvSpPr>
        <p:spPr>
          <a:xfrm>
            <a:off x="6886956" y="3893820"/>
            <a:ext cx="368807" cy="327660"/>
          </a:xfrm>
          <a:custGeom>
            <a:avLst/>
            <a:gdLst/>
            <a:ahLst/>
            <a:cxnLst/>
            <a:rect l="0" t="0" r="0" b="0"/>
            <a:pathLst>
              <a:path w="580" h="516">
                <a:moveTo>
                  <a:pt x="565" y="0"/>
                </a:moveTo>
                <a:lnTo>
                  <a:pt x="565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0" y="125"/>
                </a:lnTo>
                <a:lnTo>
                  <a:pt x="448" y="138"/>
                </a:lnTo>
                <a:lnTo>
                  <a:pt x="435" y="152"/>
                </a:lnTo>
                <a:lnTo>
                  <a:pt x="421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4"/>
                </a:lnTo>
                <a:lnTo>
                  <a:pt x="381" y="214"/>
                </a:lnTo>
                <a:lnTo>
                  <a:pt x="367" y="230"/>
                </a:lnTo>
                <a:lnTo>
                  <a:pt x="355" y="246"/>
                </a:lnTo>
                <a:lnTo>
                  <a:pt x="341" y="262"/>
                </a:lnTo>
                <a:lnTo>
                  <a:pt x="330" y="278"/>
                </a:lnTo>
                <a:lnTo>
                  <a:pt x="317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4" y="459"/>
                </a:lnTo>
                <a:lnTo>
                  <a:pt x="183" y="478"/>
                </a:lnTo>
                <a:lnTo>
                  <a:pt x="183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8"/>
                </a:lnTo>
                <a:lnTo>
                  <a:pt x="134" y="513"/>
                </a:lnTo>
                <a:lnTo>
                  <a:pt x="130" y="516"/>
                </a:lnTo>
                <a:lnTo>
                  <a:pt x="130" y="516"/>
                </a:lnTo>
                <a:lnTo>
                  <a:pt x="129" y="511"/>
                </a:lnTo>
                <a:lnTo>
                  <a:pt x="127" y="505"/>
                </a:lnTo>
                <a:lnTo>
                  <a:pt x="121" y="491"/>
                </a:lnTo>
                <a:lnTo>
                  <a:pt x="115" y="475"/>
                </a:lnTo>
                <a:lnTo>
                  <a:pt x="106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3"/>
                </a:lnTo>
                <a:lnTo>
                  <a:pt x="70" y="382"/>
                </a:lnTo>
                <a:lnTo>
                  <a:pt x="65" y="372"/>
                </a:lnTo>
                <a:lnTo>
                  <a:pt x="59" y="364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3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7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4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3" y="269"/>
                </a:lnTo>
                <a:lnTo>
                  <a:pt x="83" y="269"/>
                </a:lnTo>
                <a:lnTo>
                  <a:pt x="84" y="269"/>
                </a:lnTo>
                <a:lnTo>
                  <a:pt x="86" y="269"/>
                </a:lnTo>
                <a:lnTo>
                  <a:pt x="88" y="270"/>
                </a:lnTo>
                <a:lnTo>
                  <a:pt x="90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1"/>
                </a:lnTo>
                <a:lnTo>
                  <a:pt x="112" y="285"/>
                </a:lnTo>
                <a:lnTo>
                  <a:pt x="116" y="290"/>
                </a:lnTo>
                <a:lnTo>
                  <a:pt x="121" y="295"/>
                </a:lnTo>
                <a:lnTo>
                  <a:pt x="125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8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1" y="188"/>
                </a:lnTo>
                <a:lnTo>
                  <a:pt x="335" y="175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6" y="136"/>
                </a:lnTo>
                <a:lnTo>
                  <a:pt x="390" y="124"/>
                </a:lnTo>
                <a:lnTo>
                  <a:pt x="404" y="112"/>
                </a:lnTo>
                <a:lnTo>
                  <a:pt x="418" y="101"/>
                </a:lnTo>
                <a:lnTo>
                  <a:pt x="431" y="89"/>
                </a:lnTo>
                <a:lnTo>
                  <a:pt x="445" y="78"/>
                </a:lnTo>
                <a:lnTo>
                  <a:pt x="459" y="68"/>
                </a:lnTo>
                <a:lnTo>
                  <a:pt x="472" y="58"/>
                </a:lnTo>
                <a:lnTo>
                  <a:pt x="485" y="48"/>
                </a:lnTo>
                <a:lnTo>
                  <a:pt x="499" y="39"/>
                </a:lnTo>
                <a:lnTo>
                  <a:pt x="513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5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7" name="path"/>
          <p:cNvSpPr/>
          <p:nvPr/>
        </p:nvSpPr>
        <p:spPr>
          <a:xfrm>
            <a:off x="6886956" y="2561844"/>
            <a:ext cx="368807" cy="327659"/>
          </a:xfrm>
          <a:custGeom>
            <a:avLst/>
            <a:gdLst/>
            <a:ahLst/>
            <a:cxnLst/>
            <a:rect l="0" t="0" r="0" b="0"/>
            <a:pathLst>
              <a:path w="580" h="515">
                <a:moveTo>
                  <a:pt x="565" y="0"/>
                </a:moveTo>
                <a:lnTo>
                  <a:pt x="565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0" y="124"/>
                </a:lnTo>
                <a:lnTo>
                  <a:pt x="448" y="138"/>
                </a:lnTo>
                <a:lnTo>
                  <a:pt x="435" y="152"/>
                </a:lnTo>
                <a:lnTo>
                  <a:pt x="421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3"/>
                </a:lnTo>
                <a:lnTo>
                  <a:pt x="381" y="213"/>
                </a:lnTo>
                <a:lnTo>
                  <a:pt x="367" y="230"/>
                </a:lnTo>
                <a:lnTo>
                  <a:pt x="355" y="246"/>
                </a:lnTo>
                <a:lnTo>
                  <a:pt x="341" y="262"/>
                </a:lnTo>
                <a:lnTo>
                  <a:pt x="330" y="278"/>
                </a:lnTo>
                <a:lnTo>
                  <a:pt x="317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4" y="459"/>
                </a:lnTo>
                <a:lnTo>
                  <a:pt x="183" y="478"/>
                </a:lnTo>
                <a:lnTo>
                  <a:pt x="183" y="478"/>
                </a:lnTo>
                <a:lnTo>
                  <a:pt x="165" y="490"/>
                </a:lnTo>
                <a:lnTo>
                  <a:pt x="150" y="500"/>
                </a:lnTo>
                <a:lnTo>
                  <a:pt x="139" y="508"/>
                </a:lnTo>
                <a:lnTo>
                  <a:pt x="134" y="512"/>
                </a:lnTo>
                <a:lnTo>
                  <a:pt x="130" y="515"/>
                </a:lnTo>
                <a:lnTo>
                  <a:pt x="130" y="515"/>
                </a:lnTo>
                <a:lnTo>
                  <a:pt x="129" y="510"/>
                </a:lnTo>
                <a:lnTo>
                  <a:pt x="127" y="505"/>
                </a:lnTo>
                <a:lnTo>
                  <a:pt x="121" y="491"/>
                </a:lnTo>
                <a:lnTo>
                  <a:pt x="115" y="474"/>
                </a:lnTo>
                <a:lnTo>
                  <a:pt x="106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2"/>
                </a:lnTo>
                <a:lnTo>
                  <a:pt x="70" y="382"/>
                </a:lnTo>
                <a:lnTo>
                  <a:pt x="65" y="372"/>
                </a:lnTo>
                <a:lnTo>
                  <a:pt x="59" y="363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3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7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3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3" y="269"/>
                </a:lnTo>
                <a:lnTo>
                  <a:pt x="83" y="269"/>
                </a:lnTo>
                <a:lnTo>
                  <a:pt x="84" y="269"/>
                </a:lnTo>
                <a:lnTo>
                  <a:pt x="86" y="269"/>
                </a:lnTo>
                <a:lnTo>
                  <a:pt x="88" y="270"/>
                </a:lnTo>
                <a:lnTo>
                  <a:pt x="90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0"/>
                </a:lnTo>
                <a:lnTo>
                  <a:pt x="112" y="285"/>
                </a:lnTo>
                <a:lnTo>
                  <a:pt x="116" y="290"/>
                </a:lnTo>
                <a:lnTo>
                  <a:pt x="121" y="295"/>
                </a:lnTo>
                <a:lnTo>
                  <a:pt x="125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8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1" y="188"/>
                </a:lnTo>
                <a:lnTo>
                  <a:pt x="335" y="174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6" y="136"/>
                </a:lnTo>
                <a:lnTo>
                  <a:pt x="390" y="123"/>
                </a:lnTo>
                <a:lnTo>
                  <a:pt x="404" y="112"/>
                </a:lnTo>
                <a:lnTo>
                  <a:pt x="418" y="100"/>
                </a:lnTo>
                <a:lnTo>
                  <a:pt x="431" y="89"/>
                </a:lnTo>
                <a:lnTo>
                  <a:pt x="445" y="78"/>
                </a:lnTo>
                <a:lnTo>
                  <a:pt x="459" y="68"/>
                </a:lnTo>
                <a:lnTo>
                  <a:pt x="472" y="58"/>
                </a:lnTo>
                <a:lnTo>
                  <a:pt x="485" y="48"/>
                </a:lnTo>
                <a:lnTo>
                  <a:pt x="499" y="39"/>
                </a:lnTo>
                <a:lnTo>
                  <a:pt x="513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5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8" name="path"/>
          <p:cNvSpPr/>
          <p:nvPr/>
        </p:nvSpPr>
        <p:spPr>
          <a:xfrm>
            <a:off x="8130540" y="1895856"/>
            <a:ext cx="368807" cy="327659"/>
          </a:xfrm>
          <a:custGeom>
            <a:avLst/>
            <a:gdLst/>
            <a:ahLst/>
            <a:cxnLst/>
            <a:rect l="0" t="0" r="0" b="0"/>
            <a:pathLst>
              <a:path w="580" h="515">
                <a:moveTo>
                  <a:pt x="565" y="0"/>
                </a:moveTo>
                <a:lnTo>
                  <a:pt x="565" y="0"/>
                </a:lnTo>
                <a:lnTo>
                  <a:pt x="580" y="19"/>
                </a:lnTo>
                <a:lnTo>
                  <a:pt x="580" y="19"/>
                </a:lnTo>
                <a:lnTo>
                  <a:pt x="569" y="27"/>
                </a:lnTo>
                <a:lnTo>
                  <a:pt x="558" y="36"/>
                </a:lnTo>
                <a:lnTo>
                  <a:pt x="546" y="45"/>
                </a:lnTo>
                <a:lnTo>
                  <a:pt x="534" y="55"/>
                </a:lnTo>
                <a:lnTo>
                  <a:pt x="522" y="65"/>
                </a:lnTo>
                <a:lnTo>
                  <a:pt x="510" y="76"/>
                </a:lnTo>
                <a:lnTo>
                  <a:pt x="498" y="87"/>
                </a:lnTo>
                <a:lnTo>
                  <a:pt x="486" y="99"/>
                </a:lnTo>
                <a:lnTo>
                  <a:pt x="473" y="112"/>
                </a:lnTo>
                <a:lnTo>
                  <a:pt x="460" y="124"/>
                </a:lnTo>
                <a:lnTo>
                  <a:pt x="448" y="138"/>
                </a:lnTo>
                <a:lnTo>
                  <a:pt x="435" y="152"/>
                </a:lnTo>
                <a:lnTo>
                  <a:pt x="421" y="167"/>
                </a:lnTo>
                <a:lnTo>
                  <a:pt x="408" y="182"/>
                </a:lnTo>
                <a:lnTo>
                  <a:pt x="395" y="197"/>
                </a:lnTo>
                <a:lnTo>
                  <a:pt x="381" y="213"/>
                </a:lnTo>
                <a:lnTo>
                  <a:pt x="381" y="213"/>
                </a:lnTo>
                <a:lnTo>
                  <a:pt x="367" y="230"/>
                </a:lnTo>
                <a:lnTo>
                  <a:pt x="355" y="246"/>
                </a:lnTo>
                <a:lnTo>
                  <a:pt x="341" y="262"/>
                </a:lnTo>
                <a:lnTo>
                  <a:pt x="330" y="278"/>
                </a:lnTo>
                <a:lnTo>
                  <a:pt x="317" y="294"/>
                </a:lnTo>
                <a:lnTo>
                  <a:pt x="306" y="310"/>
                </a:lnTo>
                <a:lnTo>
                  <a:pt x="295" y="325"/>
                </a:lnTo>
                <a:lnTo>
                  <a:pt x="284" y="340"/>
                </a:lnTo>
                <a:lnTo>
                  <a:pt x="274" y="356"/>
                </a:lnTo>
                <a:lnTo>
                  <a:pt x="264" y="371"/>
                </a:lnTo>
                <a:lnTo>
                  <a:pt x="255" y="386"/>
                </a:lnTo>
                <a:lnTo>
                  <a:pt x="246" y="401"/>
                </a:lnTo>
                <a:lnTo>
                  <a:pt x="237" y="415"/>
                </a:lnTo>
                <a:lnTo>
                  <a:pt x="229" y="430"/>
                </a:lnTo>
                <a:lnTo>
                  <a:pt x="221" y="444"/>
                </a:lnTo>
                <a:lnTo>
                  <a:pt x="214" y="459"/>
                </a:lnTo>
                <a:lnTo>
                  <a:pt x="182" y="478"/>
                </a:lnTo>
                <a:lnTo>
                  <a:pt x="182" y="478"/>
                </a:lnTo>
                <a:lnTo>
                  <a:pt x="165" y="490"/>
                </a:lnTo>
                <a:lnTo>
                  <a:pt x="150" y="500"/>
                </a:lnTo>
                <a:lnTo>
                  <a:pt x="138" y="508"/>
                </a:lnTo>
                <a:lnTo>
                  <a:pt x="134" y="512"/>
                </a:lnTo>
                <a:lnTo>
                  <a:pt x="130" y="515"/>
                </a:lnTo>
                <a:lnTo>
                  <a:pt x="130" y="515"/>
                </a:lnTo>
                <a:lnTo>
                  <a:pt x="128" y="510"/>
                </a:lnTo>
                <a:lnTo>
                  <a:pt x="127" y="505"/>
                </a:lnTo>
                <a:lnTo>
                  <a:pt x="121" y="491"/>
                </a:lnTo>
                <a:lnTo>
                  <a:pt x="115" y="474"/>
                </a:lnTo>
                <a:lnTo>
                  <a:pt x="106" y="455"/>
                </a:lnTo>
                <a:lnTo>
                  <a:pt x="95" y="430"/>
                </a:lnTo>
                <a:lnTo>
                  <a:pt x="95" y="430"/>
                </a:lnTo>
                <a:lnTo>
                  <a:pt x="88" y="416"/>
                </a:lnTo>
                <a:lnTo>
                  <a:pt x="82" y="404"/>
                </a:lnTo>
                <a:lnTo>
                  <a:pt x="76" y="392"/>
                </a:lnTo>
                <a:lnTo>
                  <a:pt x="70" y="382"/>
                </a:lnTo>
                <a:lnTo>
                  <a:pt x="65" y="372"/>
                </a:lnTo>
                <a:lnTo>
                  <a:pt x="59" y="363"/>
                </a:lnTo>
                <a:lnTo>
                  <a:pt x="53" y="356"/>
                </a:lnTo>
                <a:lnTo>
                  <a:pt x="48" y="348"/>
                </a:lnTo>
                <a:lnTo>
                  <a:pt x="48" y="348"/>
                </a:lnTo>
                <a:lnTo>
                  <a:pt x="42" y="342"/>
                </a:lnTo>
                <a:lnTo>
                  <a:pt x="37" y="337"/>
                </a:lnTo>
                <a:lnTo>
                  <a:pt x="31" y="331"/>
                </a:lnTo>
                <a:lnTo>
                  <a:pt x="25" y="327"/>
                </a:lnTo>
                <a:lnTo>
                  <a:pt x="19" y="323"/>
                </a:lnTo>
                <a:lnTo>
                  <a:pt x="13" y="319"/>
                </a:lnTo>
                <a:lnTo>
                  <a:pt x="6" y="316"/>
                </a:lnTo>
                <a:lnTo>
                  <a:pt x="0" y="314"/>
                </a:lnTo>
                <a:lnTo>
                  <a:pt x="0" y="314"/>
                </a:lnTo>
                <a:lnTo>
                  <a:pt x="5" y="308"/>
                </a:lnTo>
                <a:lnTo>
                  <a:pt x="11" y="303"/>
                </a:lnTo>
                <a:lnTo>
                  <a:pt x="16" y="299"/>
                </a:lnTo>
                <a:lnTo>
                  <a:pt x="22" y="294"/>
                </a:lnTo>
                <a:lnTo>
                  <a:pt x="27" y="290"/>
                </a:lnTo>
                <a:lnTo>
                  <a:pt x="32" y="287"/>
                </a:lnTo>
                <a:lnTo>
                  <a:pt x="37" y="283"/>
                </a:lnTo>
                <a:lnTo>
                  <a:pt x="43" y="280"/>
                </a:lnTo>
                <a:lnTo>
                  <a:pt x="48" y="278"/>
                </a:lnTo>
                <a:lnTo>
                  <a:pt x="53" y="275"/>
                </a:lnTo>
                <a:lnTo>
                  <a:pt x="58" y="273"/>
                </a:lnTo>
                <a:lnTo>
                  <a:pt x="63" y="272"/>
                </a:lnTo>
                <a:lnTo>
                  <a:pt x="68" y="271"/>
                </a:lnTo>
                <a:lnTo>
                  <a:pt x="73" y="270"/>
                </a:lnTo>
                <a:lnTo>
                  <a:pt x="78" y="269"/>
                </a:lnTo>
                <a:lnTo>
                  <a:pt x="82" y="269"/>
                </a:lnTo>
                <a:lnTo>
                  <a:pt x="82" y="269"/>
                </a:lnTo>
                <a:lnTo>
                  <a:pt x="84" y="269"/>
                </a:lnTo>
                <a:lnTo>
                  <a:pt x="86" y="269"/>
                </a:lnTo>
                <a:lnTo>
                  <a:pt x="88" y="270"/>
                </a:lnTo>
                <a:lnTo>
                  <a:pt x="90" y="270"/>
                </a:lnTo>
                <a:lnTo>
                  <a:pt x="95" y="272"/>
                </a:lnTo>
                <a:lnTo>
                  <a:pt x="99" y="274"/>
                </a:lnTo>
                <a:lnTo>
                  <a:pt x="103" y="277"/>
                </a:lnTo>
                <a:lnTo>
                  <a:pt x="108" y="280"/>
                </a:lnTo>
                <a:lnTo>
                  <a:pt x="112" y="285"/>
                </a:lnTo>
                <a:lnTo>
                  <a:pt x="116" y="290"/>
                </a:lnTo>
                <a:lnTo>
                  <a:pt x="121" y="295"/>
                </a:lnTo>
                <a:lnTo>
                  <a:pt x="125" y="301"/>
                </a:lnTo>
                <a:lnTo>
                  <a:pt x="130" y="308"/>
                </a:lnTo>
                <a:lnTo>
                  <a:pt x="135" y="315"/>
                </a:lnTo>
                <a:lnTo>
                  <a:pt x="140" y="323"/>
                </a:lnTo>
                <a:lnTo>
                  <a:pt x="144" y="332"/>
                </a:lnTo>
                <a:lnTo>
                  <a:pt x="149" y="341"/>
                </a:lnTo>
                <a:lnTo>
                  <a:pt x="154" y="351"/>
                </a:lnTo>
                <a:lnTo>
                  <a:pt x="167" y="378"/>
                </a:lnTo>
                <a:lnTo>
                  <a:pt x="167" y="378"/>
                </a:lnTo>
                <a:lnTo>
                  <a:pt x="176" y="364"/>
                </a:lnTo>
                <a:lnTo>
                  <a:pt x="185" y="351"/>
                </a:lnTo>
                <a:lnTo>
                  <a:pt x="195" y="337"/>
                </a:lnTo>
                <a:lnTo>
                  <a:pt x="205" y="323"/>
                </a:lnTo>
                <a:lnTo>
                  <a:pt x="215" y="309"/>
                </a:lnTo>
                <a:lnTo>
                  <a:pt x="226" y="296"/>
                </a:lnTo>
                <a:lnTo>
                  <a:pt x="237" y="282"/>
                </a:lnTo>
                <a:lnTo>
                  <a:pt x="248" y="268"/>
                </a:lnTo>
                <a:lnTo>
                  <a:pt x="259" y="255"/>
                </a:lnTo>
                <a:lnTo>
                  <a:pt x="271" y="241"/>
                </a:lnTo>
                <a:lnTo>
                  <a:pt x="283" y="228"/>
                </a:lnTo>
                <a:lnTo>
                  <a:pt x="296" y="214"/>
                </a:lnTo>
                <a:lnTo>
                  <a:pt x="309" y="201"/>
                </a:lnTo>
                <a:lnTo>
                  <a:pt x="321" y="188"/>
                </a:lnTo>
                <a:lnTo>
                  <a:pt x="335" y="174"/>
                </a:lnTo>
                <a:lnTo>
                  <a:pt x="349" y="161"/>
                </a:lnTo>
                <a:lnTo>
                  <a:pt x="349" y="161"/>
                </a:lnTo>
                <a:lnTo>
                  <a:pt x="363" y="148"/>
                </a:lnTo>
                <a:lnTo>
                  <a:pt x="376" y="136"/>
                </a:lnTo>
                <a:lnTo>
                  <a:pt x="390" y="123"/>
                </a:lnTo>
                <a:lnTo>
                  <a:pt x="404" y="112"/>
                </a:lnTo>
                <a:lnTo>
                  <a:pt x="418" y="100"/>
                </a:lnTo>
                <a:lnTo>
                  <a:pt x="431" y="89"/>
                </a:lnTo>
                <a:lnTo>
                  <a:pt x="445" y="78"/>
                </a:lnTo>
                <a:lnTo>
                  <a:pt x="458" y="68"/>
                </a:lnTo>
                <a:lnTo>
                  <a:pt x="472" y="58"/>
                </a:lnTo>
                <a:lnTo>
                  <a:pt x="485" y="48"/>
                </a:lnTo>
                <a:lnTo>
                  <a:pt x="499" y="39"/>
                </a:lnTo>
                <a:lnTo>
                  <a:pt x="512" y="31"/>
                </a:lnTo>
                <a:lnTo>
                  <a:pt x="526" y="22"/>
                </a:lnTo>
                <a:lnTo>
                  <a:pt x="539" y="14"/>
                </a:lnTo>
                <a:lnTo>
                  <a:pt x="552" y="7"/>
                </a:lnTo>
                <a:lnTo>
                  <a:pt x="565" y="0"/>
                </a:lnTo>
                <a:close/>
              </a:path>
            </a:pathLst>
          </a:cu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90" name="group 790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4630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31" name="textbox 4631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7000"/>
                </a:lnSpc>
              </a:pPr>
              <a:endParaRPr lang="en-US" altLang="en-US" sz="500" dirty="0"/>
            </a:p>
            <a:p>
              <a:pPr marL="114935" algn="l" rtl="0" eaLnBrk="0">
                <a:lnSpc>
                  <a:spcPct val="82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L</a:t>
              </a:r>
              <a:endParaRPr lang="en-US" altLang="en-US" sz="1800" dirty="0"/>
            </a:p>
          </p:txBody>
        </p:sp>
      </p:grpSp>
      <p:sp>
        <p:nvSpPr>
          <p:cNvPr id="4636" name="textbox 4636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46</a:t>
            </a:r>
            <a:endParaRPr lang="en-US" altLang="en-US" sz="900" dirty="0"/>
          </a:p>
        </p:txBody>
      </p:sp>
      <p:pic>
        <p:nvPicPr>
          <p:cNvPr id="4637" name="picture 463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6949867" y="4633931"/>
            <a:ext cx="153069" cy="86067"/>
          </a:xfrm>
          <a:prstGeom prst="rect">
            <a:avLst/>
          </a:prstGeom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38" name="table 4638"/>
          <p:cNvGraphicFramePr>
            <a:graphicFrameLocks noGrp="1"/>
          </p:cNvGraphicFramePr>
          <p:nvPr/>
        </p:nvGraphicFramePr>
        <p:xfrm>
          <a:off x="3670173" y="791336"/>
          <a:ext cx="5104129" cy="4484370"/>
        </p:xfrm>
        <a:graphic>
          <a:graphicData uri="http://schemas.openxmlformats.org/drawingml/2006/table">
            <a:tbl>
              <a:tblPr/>
              <a:tblGrid>
                <a:gridCol w="5104129"/>
              </a:tblGrid>
              <a:tr h="4465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1000" dirty="0"/>
                    </a:p>
                    <a:p>
                      <a:pPr marL="9398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确定最佳的模块变体数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量。</a:t>
                      </a:r>
                      <a:endParaRPr lang="en-US" altLang="en-US" sz="1400" dirty="0"/>
                    </a:p>
                    <a:p>
                      <a:pPr marL="9398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定义了主要性能驱动力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的变体的性能特征。</a:t>
                      </a:r>
                      <a:endParaRPr lang="en-US" altLang="en-US" sz="1400" dirty="0"/>
                    </a:p>
                    <a:p>
                      <a:pPr marL="93980" algn="l" rtl="0" eaLnBrk="0">
                        <a:lnSpc>
                          <a:spcPct val="83000"/>
                        </a:lnSpc>
                        <a:spcBef>
                          <a:spcPts val="20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现有变体的二级性能驱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动程序说明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94" name="group 794"/>
          <p:cNvGrpSpPr/>
          <p:nvPr/>
        </p:nvGrpSpPr>
        <p:grpSpPr>
          <a:xfrm rot="21600000">
            <a:off x="210693" y="791336"/>
            <a:ext cx="3457026" cy="4484370"/>
            <a:chOff x="0" y="0"/>
            <a:chExt cx="3457026" cy="4484370"/>
          </a:xfrm>
        </p:grpSpPr>
        <p:sp>
          <p:nvSpPr>
            <p:cNvPr id="4639" name="path"/>
            <p:cNvSpPr/>
            <p:nvPr/>
          </p:nvSpPr>
          <p:spPr>
            <a:xfrm>
              <a:off x="9525" y="9525"/>
              <a:ext cx="3438144" cy="4465320"/>
            </a:xfrm>
            <a:custGeom>
              <a:avLst/>
              <a:gdLst/>
              <a:ahLst/>
              <a:cxnLst/>
              <a:rect l="0" t="0" r="0" b="0"/>
              <a:pathLst>
                <a:path w="5414" h="7032">
                  <a:moveTo>
                    <a:pt x="0" y="0"/>
                  </a:moveTo>
                  <a:lnTo>
                    <a:pt x="4746" y="0"/>
                  </a:lnTo>
                  <a:lnTo>
                    <a:pt x="5414" y="3516"/>
                  </a:lnTo>
                  <a:lnTo>
                    <a:pt x="4746" y="7032"/>
                  </a:lnTo>
                  <a:lnTo>
                    <a:pt x="0" y="7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40" name="path"/>
            <p:cNvSpPr/>
            <p:nvPr/>
          </p:nvSpPr>
          <p:spPr>
            <a:xfrm>
              <a:off x="0" y="0"/>
              <a:ext cx="3023489" cy="4484370"/>
            </a:xfrm>
            <a:custGeom>
              <a:avLst/>
              <a:gdLst/>
              <a:ahLst/>
              <a:cxnLst/>
              <a:rect l="0" t="0" r="0" b="0"/>
              <a:pathLst>
                <a:path w="4761" h="7062">
                  <a:moveTo>
                    <a:pt x="15" y="15"/>
                  </a:moveTo>
                  <a:lnTo>
                    <a:pt x="4761" y="15"/>
                  </a:lnTo>
                  <a:moveTo>
                    <a:pt x="4761" y="7047"/>
                  </a:moveTo>
                  <a:lnTo>
                    <a:pt x="15" y="7047"/>
                  </a:lnTo>
                  <a:lnTo>
                    <a:pt x="15" y="15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41" name="path"/>
            <p:cNvSpPr/>
            <p:nvPr/>
          </p:nvSpPr>
          <p:spPr>
            <a:xfrm>
              <a:off x="3014131" y="7747"/>
              <a:ext cx="442895" cy="4468875"/>
            </a:xfrm>
            <a:custGeom>
              <a:avLst/>
              <a:gdLst/>
              <a:ahLst/>
              <a:cxnLst/>
              <a:rect l="0" t="0" r="0" b="0"/>
              <a:pathLst>
                <a:path w="697" h="7037">
                  <a:moveTo>
                    <a:pt x="14" y="2"/>
                  </a:moveTo>
                  <a:lnTo>
                    <a:pt x="682" y="3518"/>
                  </a:lnTo>
                  <a:lnTo>
                    <a:pt x="14" y="7034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42" name="rect"/>
            <p:cNvSpPr/>
            <p:nvPr/>
          </p:nvSpPr>
          <p:spPr>
            <a:xfrm>
              <a:off x="8763" y="8763"/>
              <a:ext cx="3080003" cy="368808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43" name="textbox 4643"/>
            <p:cNvSpPr/>
            <p:nvPr/>
          </p:nvSpPr>
          <p:spPr>
            <a:xfrm>
              <a:off x="62424" y="101848"/>
              <a:ext cx="2961639" cy="279717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4000"/>
                </a:lnSpc>
              </a:pPr>
              <a:endParaRPr lang="en-US" altLang="en-US" sz="100" dirty="0"/>
            </a:p>
            <a:p>
              <a:pPr marL="24765" algn="l" rtl="0" eaLnBrk="0">
                <a:lnSpc>
                  <a:spcPct val="98000"/>
                </a:lnSpc>
              </a:pPr>
              <a:r>
                <a:rPr sz="14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办</a:t>
              </a:r>
              <a:r>
                <a:rPr sz="14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endParaRPr lang="en-US" altLang="en-US" sz="1400" dirty="0"/>
            </a:p>
            <a:p>
              <a:pPr marL="12700" algn="l" rtl="0" eaLnBrk="0">
                <a:lnSpc>
                  <a:spcPct val="84000"/>
                </a:lnSpc>
                <a:spcBef>
                  <a:spcPts val="1020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确定复杂性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/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成本驱动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因素及其断点</a:t>
              </a:r>
              <a:endParaRPr lang="en-US" altLang="en-US" sz="1400" dirty="0"/>
            </a:p>
            <a:p>
              <a:pPr marL="201930" algn="l" rtl="0" eaLnBrk="0">
                <a:lnSpc>
                  <a:spcPts val="390"/>
                </a:lnSpc>
                <a:spcBef>
                  <a:spcPts val="920"/>
                </a:spcBef>
              </a:pPr>
              <a:r>
                <a:rPr sz="3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300" dirty="0"/>
            </a:p>
            <a:p>
              <a:pPr marL="191770" indent="-179070" algn="l" rtl="0" eaLnBrk="0">
                <a:lnSpc>
                  <a:spcPct val="90000"/>
                </a:lnSpc>
                <a:spcBef>
                  <a:spcPts val="565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地图市场需求，按成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本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驱动因素划  分</a:t>
              </a:r>
              <a:endParaRPr lang="en-US" altLang="en-US" sz="1400" dirty="0"/>
            </a:p>
            <a:p>
              <a:pPr marL="191770" indent="-179070" algn="l" rtl="0" eaLnBrk="0">
                <a:lnSpc>
                  <a:spcPct val="93000"/>
                </a:lnSpc>
                <a:spcBef>
                  <a:spcPts val="265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计算变型产品的总成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本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为直接产品  </a:t>
              </a:r>
              <a:r>
                <a:rPr sz="1400" spc="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成本(包括规模经济和复杂成</a:t>
              </a:r>
              <a:r>
                <a:rPr sz="1400" spc="6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本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)    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总和</a:t>
              </a:r>
              <a:r>
                <a:rPr sz="1400" spc="0" baseline="2600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1</a:t>
              </a:r>
              <a:r>
                <a:rPr sz="1400" spc="0" baseline="2600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910" dirty="0"/>
            </a:p>
            <a:p>
              <a:pPr marL="191770" algn="l" rtl="0" eaLnBrk="0">
                <a:lnSpc>
                  <a:spcPct val="88000"/>
                </a:lnSpc>
                <a:spcBef>
                  <a:spcPts val="305"/>
                </a:spcBef>
              </a:pPr>
              <a:r>
                <a:rPr sz="16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从一个变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量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开始</a:t>
              </a:r>
              <a:endParaRPr lang="en-US" altLang="en-US" sz="1400" dirty="0"/>
            </a:p>
            <a:p>
              <a:pPr marL="481330" indent="-289560" algn="l" rtl="0" eaLnBrk="0">
                <a:lnSpc>
                  <a:spcPct val="92000"/>
                </a:lnSpc>
                <a:spcBef>
                  <a:spcPts val="235"/>
                </a:spcBef>
              </a:pPr>
              <a:r>
                <a:rPr sz="1600" spc="2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迭代增加变体，计算和比较成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本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</a:t>
              </a:r>
              <a:r>
                <a:rPr sz="1400" spc="-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，直到达到最低成</a:t>
              </a:r>
              <a:r>
                <a:rPr sz="14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本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的解决方案</a:t>
              </a:r>
              <a:endParaRPr lang="en-US" altLang="en-US" sz="1400" dirty="0"/>
            </a:p>
            <a:p>
              <a:pPr algn="l" rtl="0" eaLnBrk="0">
                <a:lnSpc>
                  <a:spcPct val="104000"/>
                </a:lnSpc>
              </a:pPr>
              <a:endParaRPr lang="en-US" altLang="en-US" sz="800" dirty="0"/>
            </a:p>
            <a:p>
              <a:pPr marL="465455" algn="l" rtl="0" eaLnBrk="0">
                <a:lnSpc>
                  <a:spcPts val="390"/>
                </a:lnSpc>
                <a:spcBef>
                  <a:spcPts val="5"/>
                </a:spcBef>
              </a:pPr>
              <a:r>
                <a:rPr sz="3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300" dirty="0"/>
            </a:p>
          </p:txBody>
        </p:sp>
      </p:grpSp>
      <p:pic>
        <p:nvPicPr>
          <p:cNvPr id="4644" name="picture 464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20328" y="2385089"/>
            <a:ext cx="2329546" cy="2563045"/>
          </a:xfrm>
          <a:prstGeom prst="rect">
            <a:avLst/>
          </a:prstGeom>
        </p:spPr>
      </p:pic>
      <p:pic>
        <p:nvPicPr>
          <p:cNvPr id="4645" name="picture 46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5137839" y="2974288"/>
            <a:ext cx="1887758" cy="1291230"/>
          </a:xfrm>
          <a:prstGeom prst="rect">
            <a:avLst/>
          </a:prstGeom>
        </p:spPr>
      </p:pic>
      <p:pic>
        <p:nvPicPr>
          <p:cNvPr id="4646" name="picture 464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4980764" y="2733389"/>
            <a:ext cx="304143" cy="584520"/>
          </a:xfrm>
          <a:prstGeom prst="rect">
            <a:avLst/>
          </a:prstGeom>
        </p:spPr>
      </p:pic>
      <p:sp>
        <p:nvSpPr>
          <p:cNvPr id="4647" name="path"/>
          <p:cNvSpPr/>
          <p:nvPr/>
        </p:nvSpPr>
        <p:spPr>
          <a:xfrm>
            <a:off x="6423110" y="3597218"/>
            <a:ext cx="493976" cy="285245"/>
          </a:xfrm>
          <a:custGeom>
            <a:avLst/>
            <a:gdLst/>
            <a:ahLst/>
            <a:cxnLst/>
            <a:rect l="0" t="0" r="0" b="0"/>
            <a:pathLst>
              <a:path w="777" h="449">
                <a:moveTo>
                  <a:pt x="222" y="0"/>
                </a:moveTo>
                <a:lnTo>
                  <a:pt x="315" y="0"/>
                </a:lnTo>
                <a:lnTo>
                  <a:pt x="315" y="0"/>
                </a:lnTo>
                <a:lnTo>
                  <a:pt x="454" y="0"/>
                </a:lnTo>
                <a:lnTo>
                  <a:pt x="777" y="0"/>
                </a:lnTo>
                <a:lnTo>
                  <a:pt x="777" y="262"/>
                </a:lnTo>
                <a:lnTo>
                  <a:pt x="777" y="262"/>
                </a:lnTo>
                <a:lnTo>
                  <a:pt x="777" y="374"/>
                </a:lnTo>
                <a:lnTo>
                  <a:pt x="777" y="449"/>
                </a:lnTo>
                <a:lnTo>
                  <a:pt x="454" y="449"/>
                </a:lnTo>
                <a:lnTo>
                  <a:pt x="315" y="449"/>
                </a:lnTo>
                <a:lnTo>
                  <a:pt x="315" y="449"/>
                </a:lnTo>
                <a:lnTo>
                  <a:pt x="222" y="449"/>
                </a:lnTo>
                <a:lnTo>
                  <a:pt x="222" y="374"/>
                </a:lnTo>
                <a:lnTo>
                  <a:pt x="0" y="386"/>
                </a:lnTo>
                <a:lnTo>
                  <a:pt x="222" y="262"/>
                </a:lnTo>
                <a:lnTo>
                  <a:pt x="222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96" name="group 796"/>
          <p:cNvGrpSpPr/>
          <p:nvPr/>
        </p:nvGrpSpPr>
        <p:grpSpPr>
          <a:xfrm rot="21600000">
            <a:off x="6507305" y="3956745"/>
            <a:ext cx="100622" cy="235571"/>
            <a:chOff x="0" y="0"/>
            <a:chExt cx="100622" cy="235571"/>
          </a:xfrm>
        </p:grpSpPr>
        <p:sp>
          <p:nvSpPr>
            <p:cNvPr id="4648" name="path"/>
            <p:cNvSpPr/>
            <p:nvPr/>
          </p:nvSpPr>
          <p:spPr>
            <a:xfrm>
              <a:off x="0" y="0"/>
              <a:ext cx="100622" cy="66644"/>
            </a:xfrm>
            <a:custGeom>
              <a:avLst/>
              <a:gdLst/>
              <a:ahLst/>
              <a:cxnLst/>
              <a:rect l="0" t="0" r="0" b="0"/>
              <a:pathLst>
                <a:path w="158" h="104">
                  <a:moveTo>
                    <a:pt x="1" y="103"/>
                  </a:moveTo>
                  <a:lnTo>
                    <a:pt x="157" y="103"/>
                  </a:lnTo>
                  <a:lnTo>
                    <a:pt x="157" y="1"/>
                  </a:lnTo>
                  <a:lnTo>
                    <a:pt x="1" y="1"/>
                  </a:lnTo>
                  <a:lnTo>
                    <a:pt x="1" y="103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163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49" name="path"/>
            <p:cNvSpPr/>
            <p:nvPr/>
          </p:nvSpPr>
          <p:spPr>
            <a:xfrm>
              <a:off x="0" y="65102"/>
              <a:ext cx="100622" cy="170469"/>
            </a:xfrm>
            <a:custGeom>
              <a:avLst/>
              <a:gdLst/>
              <a:ahLst/>
              <a:cxnLst/>
              <a:rect l="0" t="0" r="0" b="0"/>
              <a:pathLst>
                <a:path w="158" h="268">
                  <a:moveTo>
                    <a:pt x="1" y="267"/>
                  </a:moveTo>
                  <a:lnTo>
                    <a:pt x="157" y="267"/>
                  </a:lnTo>
                  <a:lnTo>
                    <a:pt x="157" y="1"/>
                  </a:lnTo>
                  <a:lnTo>
                    <a:pt x="1" y="1"/>
                  </a:lnTo>
                  <a:lnTo>
                    <a:pt x="1" y="26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163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98" name="group 798"/>
          <p:cNvGrpSpPr/>
          <p:nvPr/>
        </p:nvGrpSpPr>
        <p:grpSpPr>
          <a:xfrm rot="21600000">
            <a:off x="5991087" y="3956745"/>
            <a:ext cx="98810" cy="164298"/>
            <a:chOff x="0" y="0"/>
            <a:chExt cx="98810" cy="164298"/>
          </a:xfrm>
        </p:grpSpPr>
        <p:sp>
          <p:nvSpPr>
            <p:cNvPr id="4650" name="path"/>
            <p:cNvSpPr/>
            <p:nvPr/>
          </p:nvSpPr>
          <p:spPr>
            <a:xfrm>
              <a:off x="0" y="0"/>
              <a:ext cx="98810" cy="60397"/>
            </a:xfrm>
            <a:custGeom>
              <a:avLst/>
              <a:gdLst/>
              <a:ahLst/>
              <a:cxnLst/>
              <a:rect l="0" t="0" r="0" b="0"/>
              <a:pathLst>
                <a:path w="155" h="95">
                  <a:moveTo>
                    <a:pt x="1" y="93"/>
                  </a:moveTo>
                  <a:lnTo>
                    <a:pt x="154" y="93"/>
                  </a:lnTo>
                  <a:lnTo>
                    <a:pt x="154" y="1"/>
                  </a:lnTo>
                  <a:lnTo>
                    <a:pt x="1" y="1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163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51" name="path"/>
            <p:cNvSpPr/>
            <p:nvPr/>
          </p:nvSpPr>
          <p:spPr>
            <a:xfrm>
              <a:off x="0" y="58854"/>
              <a:ext cx="98810" cy="105444"/>
            </a:xfrm>
            <a:custGeom>
              <a:avLst/>
              <a:gdLst/>
              <a:ahLst/>
              <a:cxnLst/>
              <a:rect l="0" t="0" r="0" b="0"/>
              <a:pathLst>
                <a:path w="155" h="166">
                  <a:moveTo>
                    <a:pt x="1" y="164"/>
                  </a:moveTo>
                  <a:lnTo>
                    <a:pt x="154" y="164"/>
                  </a:lnTo>
                  <a:lnTo>
                    <a:pt x="154" y="1"/>
                  </a:lnTo>
                  <a:lnTo>
                    <a:pt x="1" y="1"/>
                  </a:lnTo>
                  <a:lnTo>
                    <a:pt x="1" y="164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163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00" name="group 800"/>
          <p:cNvGrpSpPr/>
          <p:nvPr/>
        </p:nvGrpSpPr>
        <p:grpSpPr>
          <a:xfrm rot="21600000">
            <a:off x="6282151" y="3956745"/>
            <a:ext cx="98810" cy="204563"/>
            <a:chOff x="0" y="0"/>
            <a:chExt cx="98810" cy="204563"/>
          </a:xfrm>
        </p:grpSpPr>
        <p:sp>
          <p:nvSpPr>
            <p:cNvPr id="4652" name="path"/>
            <p:cNvSpPr/>
            <p:nvPr/>
          </p:nvSpPr>
          <p:spPr>
            <a:xfrm>
              <a:off x="0" y="0"/>
              <a:ext cx="98810" cy="48055"/>
            </a:xfrm>
            <a:custGeom>
              <a:avLst/>
              <a:gdLst/>
              <a:ahLst/>
              <a:cxnLst/>
              <a:rect l="0" t="0" r="0" b="0"/>
              <a:pathLst>
                <a:path w="155" h="75">
                  <a:moveTo>
                    <a:pt x="1" y="74"/>
                  </a:moveTo>
                  <a:lnTo>
                    <a:pt x="154" y="74"/>
                  </a:lnTo>
                  <a:lnTo>
                    <a:pt x="154" y="1"/>
                  </a:lnTo>
                  <a:lnTo>
                    <a:pt x="1" y="1"/>
                  </a:lnTo>
                  <a:lnTo>
                    <a:pt x="1" y="74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163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53" name="path"/>
            <p:cNvSpPr/>
            <p:nvPr/>
          </p:nvSpPr>
          <p:spPr>
            <a:xfrm>
              <a:off x="0" y="46512"/>
              <a:ext cx="98810" cy="158050"/>
            </a:xfrm>
            <a:custGeom>
              <a:avLst/>
              <a:gdLst/>
              <a:ahLst/>
              <a:cxnLst/>
              <a:rect l="0" t="0" r="0" b="0"/>
              <a:pathLst>
                <a:path w="155" h="248">
                  <a:moveTo>
                    <a:pt x="1" y="247"/>
                  </a:moveTo>
                  <a:lnTo>
                    <a:pt x="154" y="247"/>
                  </a:lnTo>
                  <a:lnTo>
                    <a:pt x="154" y="1"/>
                  </a:lnTo>
                  <a:lnTo>
                    <a:pt x="1" y="1"/>
                  </a:lnTo>
                  <a:lnTo>
                    <a:pt x="1" y="24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163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02" name="group 802"/>
          <p:cNvGrpSpPr/>
          <p:nvPr/>
        </p:nvGrpSpPr>
        <p:grpSpPr>
          <a:xfrm rot="21600000">
            <a:off x="6115828" y="3956745"/>
            <a:ext cx="98810" cy="94490"/>
            <a:chOff x="0" y="0"/>
            <a:chExt cx="98810" cy="94490"/>
          </a:xfrm>
        </p:grpSpPr>
        <p:sp>
          <p:nvSpPr>
            <p:cNvPr id="4654" name="path"/>
            <p:cNvSpPr/>
            <p:nvPr/>
          </p:nvSpPr>
          <p:spPr>
            <a:xfrm>
              <a:off x="0" y="0"/>
              <a:ext cx="98810" cy="37179"/>
            </a:xfrm>
            <a:custGeom>
              <a:avLst/>
              <a:gdLst/>
              <a:ahLst/>
              <a:cxnLst/>
              <a:rect l="0" t="0" r="0" b="0"/>
              <a:pathLst>
                <a:path w="155" h="58">
                  <a:moveTo>
                    <a:pt x="1" y="57"/>
                  </a:moveTo>
                  <a:lnTo>
                    <a:pt x="154" y="57"/>
                  </a:lnTo>
                  <a:lnTo>
                    <a:pt x="154" y="1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163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55" name="path"/>
            <p:cNvSpPr/>
            <p:nvPr/>
          </p:nvSpPr>
          <p:spPr>
            <a:xfrm>
              <a:off x="0" y="35636"/>
              <a:ext cx="98810" cy="58854"/>
            </a:xfrm>
            <a:custGeom>
              <a:avLst/>
              <a:gdLst/>
              <a:ahLst/>
              <a:cxnLst/>
              <a:rect l="0" t="0" r="0" b="0"/>
              <a:pathLst>
                <a:path w="155" h="92">
                  <a:moveTo>
                    <a:pt x="1" y="91"/>
                  </a:moveTo>
                  <a:lnTo>
                    <a:pt x="154" y="91"/>
                  </a:lnTo>
                  <a:lnTo>
                    <a:pt x="154" y="1"/>
                  </a:lnTo>
                  <a:lnTo>
                    <a:pt x="1" y="1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163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04" name="group 804"/>
          <p:cNvGrpSpPr/>
          <p:nvPr/>
        </p:nvGrpSpPr>
        <p:grpSpPr>
          <a:xfrm rot="21600000">
            <a:off x="6456315" y="3368616"/>
            <a:ext cx="171483" cy="82136"/>
            <a:chOff x="0" y="0"/>
            <a:chExt cx="171483" cy="82136"/>
          </a:xfrm>
        </p:grpSpPr>
        <p:sp>
          <p:nvSpPr>
            <p:cNvPr id="4656" name="path"/>
            <p:cNvSpPr/>
            <p:nvPr/>
          </p:nvSpPr>
          <p:spPr>
            <a:xfrm>
              <a:off x="0" y="35669"/>
              <a:ext cx="51981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57" name="path"/>
            <p:cNvSpPr/>
            <p:nvPr/>
          </p:nvSpPr>
          <p:spPr>
            <a:xfrm>
              <a:off x="0" y="0"/>
              <a:ext cx="51981" cy="46497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2"/>
                    <a:pt x="39" y="72"/>
                  </a:cubicBezTo>
                  <a:cubicBezTo>
                    <a:pt x="61" y="72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58" name="path"/>
            <p:cNvSpPr/>
            <p:nvPr/>
          </p:nvSpPr>
          <p:spPr>
            <a:xfrm>
              <a:off x="119467" y="0"/>
              <a:ext cx="52015" cy="46497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2"/>
                    <a:pt x="39" y="72"/>
                  </a:cubicBezTo>
                  <a:cubicBezTo>
                    <a:pt x="61" y="72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06" name="group 806"/>
          <p:cNvGrpSpPr/>
          <p:nvPr/>
        </p:nvGrpSpPr>
        <p:grpSpPr>
          <a:xfrm rot="21600000">
            <a:off x="6218973" y="3368616"/>
            <a:ext cx="51912" cy="258784"/>
            <a:chOff x="0" y="0"/>
            <a:chExt cx="51912" cy="258784"/>
          </a:xfrm>
        </p:grpSpPr>
        <p:sp>
          <p:nvSpPr>
            <p:cNvPr id="4659" name="path"/>
            <p:cNvSpPr/>
            <p:nvPr/>
          </p:nvSpPr>
          <p:spPr>
            <a:xfrm>
              <a:off x="0" y="141008"/>
              <a:ext cx="51912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60" name="path"/>
            <p:cNvSpPr/>
            <p:nvPr/>
          </p:nvSpPr>
          <p:spPr>
            <a:xfrm>
              <a:off x="0" y="35669"/>
              <a:ext cx="51912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61" name="path"/>
            <p:cNvSpPr/>
            <p:nvPr/>
          </p:nvSpPr>
          <p:spPr>
            <a:xfrm>
              <a:off x="0" y="71308"/>
              <a:ext cx="51912" cy="46497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2"/>
                    <a:pt x="39" y="72"/>
                  </a:cubicBezTo>
                  <a:cubicBezTo>
                    <a:pt x="61" y="72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62" name="path"/>
            <p:cNvSpPr/>
            <p:nvPr/>
          </p:nvSpPr>
          <p:spPr>
            <a:xfrm>
              <a:off x="0" y="0"/>
              <a:ext cx="51912" cy="46497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2"/>
                    <a:pt x="39" y="72"/>
                  </a:cubicBezTo>
                  <a:cubicBezTo>
                    <a:pt x="61" y="72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63" name="path"/>
            <p:cNvSpPr/>
            <p:nvPr/>
          </p:nvSpPr>
          <p:spPr>
            <a:xfrm>
              <a:off x="0" y="212317"/>
              <a:ext cx="51912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664" name="path"/>
          <p:cNvSpPr/>
          <p:nvPr/>
        </p:nvSpPr>
        <p:spPr>
          <a:xfrm>
            <a:off x="6729297" y="3989296"/>
            <a:ext cx="100515" cy="131747"/>
          </a:xfrm>
          <a:custGeom>
            <a:avLst/>
            <a:gdLst/>
            <a:ahLst/>
            <a:cxnLst/>
            <a:rect l="0" t="0" r="0" b="0"/>
            <a:pathLst>
              <a:path w="158" h="207">
                <a:moveTo>
                  <a:pt x="1" y="206"/>
                </a:moveTo>
                <a:lnTo>
                  <a:pt x="156" y="206"/>
                </a:lnTo>
                <a:lnTo>
                  <a:pt x="156" y="1"/>
                </a:lnTo>
                <a:lnTo>
                  <a:pt x="1" y="1"/>
                </a:lnTo>
                <a:lnTo>
                  <a:pt x="1" y="206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1633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65" name="path"/>
          <p:cNvSpPr/>
          <p:nvPr/>
        </p:nvSpPr>
        <p:spPr>
          <a:xfrm>
            <a:off x="5429880" y="3835767"/>
            <a:ext cx="103911" cy="34106"/>
          </a:xfrm>
          <a:custGeom>
            <a:avLst/>
            <a:gdLst/>
            <a:ahLst/>
            <a:cxnLst/>
            <a:rect l="0" t="0" r="0" b="0"/>
            <a:pathLst>
              <a:path w="163" h="53">
                <a:moveTo>
                  <a:pt x="124" y="10"/>
                </a:moveTo>
                <a:lnTo>
                  <a:pt x="162" y="10"/>
                </a:lnTo>
                <a:lnTo>
                  <a:pt x="162" y="1"/>
                </a:lnTo>
                <a:lnTo>
                  <a:pt x="124" y="1"/>
                </a:lnTo>
                <a:lnTo>
                  <a:pt x="124" y="10"/>
                </a:lnTo>
                <a:close/>
              </a:path>
              <a:path w="163" h="53">
                <a:moveTo>
                  <a:pt x="1" y="25"/>
                </a:moveTo>
                <a:lnTo>
                  <a:pt x="162" y="25"/>
                </a:lnTo>
                <a:lnTo>
                  <a:pt x="162" y="13"/>
                </a:lnTo>
                <a:lnTo>
                  <a:pt x="1" y="13"/>
                </a:lnTo>
                <a:lnTo>
                  <a:pt x="1" y="25"/>
                </a:lnTo>
                <a:close/>
              </a:path>
              <a:path w="163" h="53">
                <a:moveTo>
                  <a:pt x="113" y="52"/>
                </a:moveTo>
                <a:lnTo>
                  <a:pt x="162" y="52"/>
                </a:lnTo>
                <a:lnTo>
                  <a:pt x="162" y="42"/>
                </a:lnTo>
                <a:lnTo>
                  <a:pt x="113" y="42"/>
                </a:lnTo>
                <a:lnTo>
                  <a:pt x="113" y="52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66" name="path"/>
          <p:cNvSpPr/>
          <p:nvPr/>
        </p:nvSpPr>
        <p:spPr>
          <a:xfrm>
            <a:off x="5388288" y="3316751"/>
            <a:ext cx="145486" cy="43310"/>
          </a:xfrm>
          <a:custGeom>
            <a:avLst/>
            <a:gdLst/>
            <a:ahLst/>
            <a:cxnLst/>
            <a:rect l="0" t="0" r="0" b="0"/>
            <a:pathLst>
              <a:path w="229" h="68">
                <a:moveTo>
                  <a:pt x="137" y="13"/>
                </a:moveTo>
                <a:lnTo>
                  <a:pt x="178" y="13"/>
                </a:lnTo>
                <a:lnTo>
                  <a:pt x="178" y="1"/>
                </a:lnTo>
                <a:lnTo>
                  <a:pt x="137" y="1"/>
                </a:lnTo>
                <a:lnTo>
                  <a:pt x="137" y="13"/>
                </a:lnTo>
                <a:close/>
              </a:path>
              <a:path w="229" h="68">
                <a:moveTo>
                  <a:pt x="23" y="25"/>
                </a:moveTo>
                <a:lnTo>
                  <a:pt x="227" y="25"/>
                </a:lnTo>
                <a:lnTo>
                  <a:pt x="227" y="15"/>
                </a:lnTo>
                <a:lnTo>
                  <a:pt x="23" y="15"/>
                </a:lnTo>
                <a:lnTo>
                  <a:pt x="23" y="25"/>
                </a:lnTo>
                <a:close/>
              </a:path>
              <a:path w="229" h="68">
                <a:moveTo>
                  <a:pt x="75" y="40"/>
                </a:moveTo>
                <a:lnTo>
                  <a:pt x="113" y="40"/>
                </a:lnTo>
                <a:lnTo>
                  <a:pt x="113" y="28"/>
                </a:lnTo>
                <a:lnTo>
                  <a:pt x="75" y="28"/>
                </a:lnTo>
                <a:lnTo>
                  <a:pt x="75" y="40"/>
                </a:lnTo>
                <a:close/>
              </a:path>
              <a:path w="229" h="68">
                <a:moveTo>
                  <a:pt x="137" y="52"/>
                </a:moveTo>
                <a:lnTo>
                  <a:pt x="192" y="52"/>
                </a:lnTo>
                <a:lnTo>
                  <a:pt x="192" y="42"/>
                </a:lnTo>
                <a:lnTo>
                  <a:pt x="137" y="42"/>
                </a:lnTo>
                <a:lnTo>
                  <a:pt x="137" y="52"/>
                </a:lnTo>
                <a:close/>
              </a:path>
              <a:path w="229" h="68">
                <a:moveTo>
                  <a:pt x="1" y="66"/>
                </a:moveTo>
                <a:lnTo>
                  <a:pt x="189" y="66"/>
                </a:lnTo>
                <a:lnTo>
                  <a:pt x="189" y="54"/>
                </a:lnTo>
                <a:lnTo>
                  <a:pt x="1" y="54"/>
                </a:lnTo>
                <a:lnTo>
                  <a:pt x="1" y="66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67" name="path"/>
          <p:cNvSpPr/>
          <p:nvPr/>
        </p:nvSpPr>
        <p:spPr>
          <a:xfrm>
            <a:off x="5459306" y="3316751"/>
            <a:ext cx="74486" cy="43310"/>
          </a:xfrm>
          <a:custGeom>
            <a:avLst/>
            <a:gdLst/>
            <a:ahLst/>
            <a:cxnLst/>
            <a:rect l="0" t="0" r="0" b="0"/>
            <a:pathLst>
              <a:path w="117" h="68">
                <a:moveTo>
                  <a:pt x="66" y="13"/>
                </a:moveTo>
                <a:lnTo>
                  <a:pt x="115" y="13"/>
                </a:lnTo>
                <a:lnTo>
                  <a:pt x="115" y="1"/>
                </a:lnTo>
                <a:lnTo>
                  <a:pt x="66" y="1"/>
                </a:lnTo>
                <a:lnTo>
                  <a:pt x="66" y="13"/>
                </a:lnTo>
                <a:close/>
              </a:path>
              <a:path w="117" h="68">
                <a:moveTo>
                  <a:pt x="1" y="40"/>
                </a:moveTo>
                <a:lnTo>
                  <a:pt x="115" y="40"/>
                </a:lnTo>
                <a:lnTo>
                  <a:pt x="115" y="28"/>
                </a:lnTo>
                <a:lnTo>
                  <a:pt x="1" y="28"/>
                </a:lnTo>
                <a:lnTo>
                  <a:pt x="1" y="40"/>
                </a:lnTo>
                <a:close/>
              </a:path>
              <a:path w="117" h="68">
                <a:moveTo>
                  <a:pt x="80" y="52"/>
                </a:moveTo>
                <a:lnTo>
                  <a:pt x="115" y="52"/>
                </a:lnTo>
                <a:lnTo>
                  <a:pt x="115" y="42"/>
                </a:lnTo>
                <a:lnTo>
                  <a:pt x="80" y="42"/>
                </a:lnTo>
                <a:lnTo>
                  <a:pt x="80" y="52"/>
                </a:lnTo>
                <a:close/>
              </a:path>
              <a:path w="117" h="68">
                <a:moveTo>
                  <a:pt x="77" y="66"/>
                </a:moveTo>
                <a:lnTo>
                  <a:pt x="115" y="66"/>
                </a:lnTo>
                <a:lnTo>
                  <a:pt x="115" y="54"/>
                </a:lnTo>
                <a:lnTo>
                  <a:pt x="77" y="54"/>
                </a:lnTo>
                <a:lnTo>
                  <a:pt x="77" y="66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68" name="path"/>
          <p:cNvSpPr/>
          <p:nvPr/>
        </p:nvSpPr>
        <p:spPr>
          <a:xfrm>
            <a:off x="5407272" y="3628104"/>
            <a:ext cx="126520" cy="120887"/>
          </a:xfrm>
          <a:custGeom>
            <a:avLst/>
            <a:gdLst/>
            <a:ahLst/>
            <a:cxnLst/>
            <a:rect l="0" t="0" r="0" b="0"/>
            <a:pathLst>
              <a:path w="199" h="190">
                <a:moveTo>
                  <a:pt x="167" y="13"/>
                </a:moveTo>
                <a:lnTo>
                  <a:pt x="197" y="13"/>
                </a:lnTo>
                <a:lnTo>
                  <a:pt x="197" y="1"/>
                </a:lnTo>
                <a:lnTo>
                  <a:pt x="167" y="1"/>
                </a:lnTo>
                <a:lnTo>
                  <a:pt x="167" y="13"/>
                </a:lnTo>
                <a:close/>
              </a:path>
              <a:path w="199" h="190">
                <a:moveTo>
                  <a:pt x="143" y="25"/>
                </a:moveTo>
                <a:lnTo>
                  <a:pt x="197" y="25"/>
                </a:lnTo>
                <a:lnTo>
                  <a:pt x="197" y="15"/>
                </a:lnTo>
                <a:lnTo>
                  <a:pt x="143" y="15"/>
                </a:lnTo>
                <a:lnTo>
                  <a:pt x="143" y="25"/>
                </a:lnTo>
                <a:close/>
              </a:path>
              <a:path w="199" h="190">
                <a:moveTo>
                  <a:pt x="80" y="40"/>
                </a:moveTo>
                <a:lnTo>
                  <a:pt x="197" y="40"/>
                </a:lnTo>
                <a:lnTo>
                  <a:pt x="197" y="28"/>
                </a:lnTo>
                <a:lnTo>
                  <a:pt x="80" y="28"/>
                </a:lnTo>
                <a:lnTo>
                  <a:pt x="80" y="40"/>
                </a:lnTo>
                <a:close/>
              </a:path>
              <a:path w="199" h="190">
                <a:moveTo>
                  <a:pt x="96" y="52"/>
                </a:moveTo>
                <a:lnTo>
                  <a:pt x="197" y="52"/>
                </a:lnTo>
                <a:lnTo>
                  <a:pt x="197" y="42"/>
                </a:lnTo>
                <a:lnTo>
                  <a:pt x="96" y="42"/>
                </a:lnTo>
                <a:lnTo>
                  <a:pt x="96" y="52"/>
                </a:lnTo>
                <a:close/>
              </a:path>
              <a:path w="199" h="190">
                <a:moveTo>
                  <a:pt x="1" y="67"/>
                </a:moveTo>
                <a:lnTo>
                  <a:pt x="197" y="67"/>
                </a:lnTo>
                <a:lnTo>
                  <a:pt x="197" y="54"/>
                </a:lnTo>
                <a:lnTo>
                  <a:pt x="1" y="54"/>
                </a:lnTo>
                <a:lnTo>
                  <a:pt x="1" y="67"/>
                </a:lnTo>
                <a:close/>
              </a:path>
              <a:path w="199" h="190">
                <a:moveTo>
                  <a:pt x="148" y="79"/>
                </a:moveTo>
                <a:lnTo>
                  <a:pt x="197" y="79"/>
                </a:lnTo>
                <a:lnTo>
                  <a:pt x="197" y="69"/>
                </a:lnTo>
                <a:lnTo>
                  <a:pt x="148" y="69"/>
                </a:lnTo>
                <a:lnTo>
                  <a:pt x="148" y="79"/>
                </a:lnTo>
                <a:close/>
              </a:path>
              <a:path w="199" h="190">
                <a:moveTo>
                  <a:pt x="75" y="94"/>
                </a:moveTo>
                <a:lnTo>
                  <a:pt x="197" y="94"/>
                </a:lnTo>
                <a:lnTo>
                  <a:pt x="197" y="81"/>
                </a:lnTo>
                <a:lnTo>
                  <a:pt x="75" y="81"/>
                </a:lnTo>
                <a:lnTo>
                  <a:pt x="75" y="94"/>
                </a:lnTo>
                <a:close/>
              </a:path>
              <a:path w="199" h="190">
                <a:moveTo>
                  <a:pt x="12" y="108"/>
                </a:moveTo>
                <a:lnTo>
                  <a:pt x="197" y="108"/>
                </a:lnTo>
                <a:lnTo>
                  <a:pt x="197" y="96"/>
                </a:lnTo>
                <a:lnTo>
                  <a:pt x="12" y="96"/>
                </a:lnTo>
                <a:lnTo>
                  <a:pt x="12" y="108"/>
                </a:lnTo>
                <a:close/>
              </a:path>
              <a:path w="199" h="190">
                <a:moveTo>
                  <a:pt x="162" y="120"/>
                </a:moveTo>
                <a:lnTo>
                  <a:pt x="197" y="120"/>
                </a:lnTo>
                <a:lnTo>
                  <a:pt x="197" y="111"/>
                </a:lnTo>
                <a:lnTo>
                  <a:pt x="162" y="111"/>
                </a:lnTo>
                <a:lnTo>
                  <a:pt x="162" y="120"/>
                </a:lnTo>
                <a:close/>
              </a:path>
              <a:path w="199" h="190">
                <a:moveTo>
                  <a:pt x="159" y="135"/>
                </a:moveTo>
                <a:lnTo>
                  <a:pt x="197" y="135"/>
                </a:lnTo>
                <a:lnTo>
                  <a:pt x="197" y="123"/>
                </a:lnTo>
                <a:lnTo>
                  <a:pt x="159" y="123"/>
                </a:lnTo>
                <a:lnTo>
                  <a:pt x="159" y="135"/>
                </a:lnTo>
                <a:close/>
              </a:path>
              <a:path w="199" h="190">
                <a:moveTo>
                  <a:pt x="94" y="147"/>
                </a:moveTo>
                <a:lnTo>
                  <a:pt x="197" y="147"/>
                </a:lnTo>
                <a:lnTo>
                  <a:pt x="197" y="137"/>
                </a:lnTo>
                <a:lnTo>
                  <a:pt x="94" y="137"/>
                </a:lnTo>
                <a:lnTo>
                  <a:pt x="94" y="147"/>
                </a:lnTo>
                <a:close/>
              </a:path>
              <a:path w="199" h="190">
                <a:moveTo>
                  <a:pt x="121" y="162"/>
                </a:moveTo>
                <a:lnTo>
                  <a:pt x="197" y="162"/>
                </a:lnTo>
                <a:lnTo>
                  <a:pt x="197" y="150"/>
                </a:lnTo>
                <a:lnTo>
                  <a:pt x="121" y="150"/>
                </a:lnTo>
                <a:lnTo>
                  <a:pt x="121" y="162"/>
                </a:lnTo>
                <a:close/>
              </a:path>
              <a:path w="199" h="190">
                <a:moveTo>
                  <a:pt x="80" y="176"/>
                </a:moveTo>
                <a:lnTo>
                  <a:pt x="197" y="176"/>
                </a:lnTo>
                <a:lnTo>
                  <a:pt x="197" y="164"/>
                </a:lnTo>
                <a:lnTo>
                  <a:pt x="80" y="164"/>
                </a:lnTo>
                <a:lnTo>
                  <a:pt x="80" y="176"/>
                </a:lnTo>
                <a:close/>
              </a:path>
              <a:path w="199" h="190">
                <a:moveTo>
                  <a:pt x="148" y="189"/>
                </a:moveTo>
                <a:lnTo>
                  <a:pt x="197" y="189"/>
                </a:lnTo>
                <a:lnTo>
                  <a:pt x="197" y="179"/>
                </a:lnTo>
                <a:lnTo>
                  <a:pt x="148" y="179"/>
                </a:lnTo>
                <a:lnTo>
                  <a:pt x="148" y="189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69" name="path"/>
          <p:cNvSpPr/>
          <p:nvPr/>
        </p:nvSpPr>
        <p:spPr>
          <a:xfrm>
            <a:off x="5509545" y="3480927"/>
            <a:ext cx="24247" cy="9280"/>
          </a:xfrm>
          <a:custGeom>
            <a:avLst/>
            <a:gdLst/>
            <a:ahLst/>
            <a:cxnLst/>
            <a:rect l="0" t="0" r="0" b="0"/>
            <a:pathLst>
              <a:path w="38" h="14">
                <a:moveTo>
                  <a:pt x="1" y="13"/>
                </a:moveTo>
                <a:lnTo>
                  <a:pt x="36" y="13"/>
                </a:lnTo>
                <a:lnTo>
                  <a:pt x="36" y="1"/>
                </a:lnTo>
                <a:lnTo>
                  <a:pt x="1" y="1"/>
                </a:lnTo>
                <a:lnTo>
                  <a:pt x="1" y="1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70" name="path"/>
          <p:cNvSpPr/>
          <p:nvPr/>
        </p:nvSpPr>
        <p:spPr>
          <a:xfrm>
            <a:off x="5488731" y="3584810"/>
            <a:ext cx="45044" cy="9280"/>
          </a:xfrm>
          <a:custGeom>
            <a:avLst/>
            <a:gdLst/>
            <a:ahLst/>
            <a:cxnLst/>
            <a:rect l="0" t="0" r="0" b="0"/>
            <a:pathLst>
              <a:path w="70" h="14">
                <a:moveTo>
                  <a:pt x="1" y="13"/>
                </a:moveTo>
                <a:lnTo>
                  <a:pt x="69" y="13"/>
                </a:lnTo>
                <a:lnTo>
                  <a:pt x="69" y="1"/>
                </a:lnTo>
                <a:lnTo>
                  <a:pt x="1" y="1"/>
                </a:lnTo>
                <a:lnTo>
                  <a:pt x="1" y="1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71" name="path"/>
          <p:cNvSpPr/>
          <p:nvPr/>
        </p:nvSpPr>
        <p:spPr>
          <a:xfrm>
            <a:off x="5370943" y="3766084"/>
            <a:ext cx="162848" cy="26295"/>
          </a:xfrm>
          <a:custGeom>
            <a:avLst/>
            <a:gdLst/>
            <a:ahLst/>
            <a:cxnLst/>
            <a:rect l="0" t="0" r="0" b="0"/>
            <a:pathLst>
              <a:path w="256" h="41">
                <a:moveTo>
                  <a:pt x="1" y="13"/>
                </a:moveTo>
                <a:lnTo>
                  <a:pt x="255" y="13"/>
                </a:lnTo>
                <a:lnTo>
                  <a:pt x="255" y="1"/>
                </a:lnTo>
                <a:lnTo>
                  <a:pt x="1" y="1"/>
                </a:lnTo>
                <a:lnTo>
                  <a:pt x="1" y="13"/>
                </a:lnTo>
                <a:close/>
              </a:path>
              <a:path w="256" h="41">
                <a:moveTo>
                  <a:pt x="135" y="25"/>
                </a:moveTo>
                <a:lnTo>
                  <a:pt x="255" y="25"/>
                </a:lnTo>
                <a:lnTo>
                  <a:pt x="255" y="15"/>
                </a:lnTo>
                <a:lnTo>
                  <a:pt x="135" y="15"/>
                </a:lnTo>
                <a:lnTo>
                  <a:pt x="135" y="25"/>
                </a:lnTo>
                <a:close/>
              </a:path>
              <a:path w="256" h="41">
                <a:moveTo>
                  <a:pt x="216" y="40"/>
                </a:moveTo>
                <a:lnTo>
                  <a:pt x="255" y="40"/>
                </a:lnTo>
                <a:lnTo>
                  <a:pt x="255" y="28"/>
                </a:lnTo>
                <a:lnTo>
                  <a:pt x="216" y="28"/>
                </a:lnTo>
                <a:lnTo>
                  <a:pt x="216" y="4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72" name="path"/>
          <p:cNvSpPr/>
          <p:nvPr/>
        </p:nvSpPr>
        <p:spPr>
          <a:xfrm>
            <a:off x="5492183" y="3801660"/>
            <a:ext cx="41592" cy="7734"/>
          </a:xfrm>
          <a:custGeom>
            <a:avLst/>
            <a:gdLst/>
            <a:ahLst/>
            <a:cxnLst/>
            <a:rect l="0" t="0" r="0" b="0"/>
            <a:pathLst>
              <a:path w="65" h="12">
                <a:moveTo>
                  <a:pt x="1" y="10"/>
                </a:moveTo>
                <a:lnTo>
                  <a:pt x="64" y="10"/>
                </a:lnTo>
                <a:lnTo>
                  <a:pt x="64" y="1"/>
                </a:lnTo>
                <a:lnTo>
                  <a:pt x="1" y="1"/>
                </a:lnTo>
                <a:lnTo>
                  <a:pt x="1" y="1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73" name="rect"/>
          <p:cNvSpPr/>
          <p:nvPr/>
        </p:nvSpPr>
        <p:spPr>
          <a:xfrm>
            <a:off x="5791043" y="3721917"/>
            <a:ext cx="51998" cy="46482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74" name="path"/>
          <p:cNvSpPr/>
          <p:nvPr/>
        </p:nvSpPr>
        <p:spPr>
          <a:xfrm>
            <a:off x="5815268" y="3686263"/>
            <a:ext cx="51981" cy="82136"/>
          </a:xfrm>
          <a:custGeom>
            <a:avLst/>
            <a:gdLst/>
            <a:ahLst/>
            <a:cxnLst/>
            <a:rect l="0" t="0" r="0" b="0"/>
            <a:pathLst>
              <a:path w="81" h="129">
                <a:moveTo>
                  <a:pt x="1" y="91"/>
                </a:moveTo>
                <a:cubicBezTo>
                  <a:pt x="1" y="110"/>
                  <a:pt x="17" y="128"/>
                  <a:pt x="39" y="128"/>
                </a:cubicBezTo>
                <a:cubicBezTo>
                  <a:pt x="61" y="128"/>
                  <a:pt x="80" y="110"/>
                  <a:pt x="80" y="91"/>
                </a:cubicBezTo>
                <a:cubicBezTo>
                  <a:pt x="80" y="71"/>
                  <a:pt x="61" y="57"/>
                  <a:pt x="39" y="57"/>
                </a:cubicBezTo>
                <a:cubicBezTo>
                  <a:pt x="17" y="57"/>
                  <a:pt x="1" y="71"/>
                  <a:pt x="1" y="91"/>
                </a:cubicBezTo>
              </a:path>
              <a:path w="81" h="129">
                <a:moveTo>
                  <a:pt x="1" y="35"/>
                </a:moveTo>
                <a:cubicBezTo>
                  <a:pt x="1" y="54"/>
                  <a:pt x="17" y="71"/>
                  <a:pt x="39" y="71"/>
                </a:cubicBezTo>
                <a:cubicBezTo>
                  <a:pt x="61" y="71"/>
                  <a:pt x="80" y="54"/>
                  <a:pt x="80" y="35"/>
                </a:cubicBezTo>
                <a:cubicBezTo>
                  <a:pt x="80" y="15"/>
                  <a:pt x="61" y="1"/>
                  <a:pt x="39" y="1"/>
                </a:cubicBezTo>
                <a:cubicBezTo>
                  <a:pt x="17" y="1"/>
                  <a:pt x="1" y="15"/>
                  <a:pt x="1" y="35"/>
                </a:cubicBezTo>
              </a:path>
            </a:pathLst>
          </a:custGeom>
          <a:solidFill>
            <a:srgbClr val="91B0FF">
              <a:alpha val="100000"/>
            </a:srgbClr>
          </a:solidFill>
          <a:ln w="163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08" name="group 808"/>
          <p:cNvGrpSpPr/>
          <p:nvPr/>
        </p:nvGrpSpPr>
        <p:grpSpPr>
          <a:xfrm rot="21600000">
            <a:off x="5742504" y="3755948"/>
            <a:ext cx="76224" cy="46482"/>
            <a:chOff x="0" y="0"/>
            <a:chExt cx="76224" cy="46482"/>
          </a:xfrm>
        </p:grpSpPr>
        <p:sp>
          <p:nvSpPr>
            <p:cNvPr id="4675" name="path"/>
            <p:cNvSpPr/>
            <p:nvPr/>
          </p:nvSpPr>
          <p:spPr>
            <a:xfrm>
              <a:off x="0" y="0"/>
              <a:ext cx="51998" cy="46482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76" name="path"/>
            <p:cNvSpPr/>
            <p:nvPr/>
          </p:nvSpPr>
          <p:spPr>
            <a:xfrm>
              <a:off x="24312" y="0"/>
              <a:ext cx="51912" cy="46482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10" name="group 810"/>
          <p:cNvGrpSpPr/>
          <p:nvPr/>
        </p:nvGrpSpPr>
        <p:grpSpPr>
          <a:xfrm rot="21600000">
            <a:off x="5624763" y="3686845"/>
            <a:ext cx="132641" cy="37561"/>
            <a:chOff x="0" y="0"/>
            <a:chExt cx="132641" cy="37561"/>
          </a:xfrm>
        </p:grpSpPr>
        <p:sp>
          <p:nvSpPr>
            <p:cNvPr id="4677" name="path"/>
            <p:cNvSpPr/>
            <p:nvPr/>
          </p:nvSpPr>
          <p:spPr>
            <a:xfrm>
              <a:off x="415" y="371"/>
              <a:ext cx="131810" cy="36817"/>
            </a:xfrm>
            <a:custGeom>
              <a:avLst/>
              <a:gdLst/>
              <a:ahLst/>
              <a:cxnLst/>
              <a:rect l="0" t="0" r="0" b="0"/>
              <a:pathLst>
                <a:path w="207" h="57">
                  <a:moveTo>
                    <a:pt x="0" y="57"/>
                  </a:moveTo>
                  <a:lnTo>
                    <a:pt x="207" y="57"/>
                  </a:lnTo>
                  <a:lnTo>
                    <a:pt x="207" y="0"/>
                  </a:lnTo>
                  <a:lnTo>
                    <a:pt x="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78" name="path"/>
            <p:cNvSpPr/>
            <p:nvPr/>
          </p:nvSpPr>
          <p:spPr>
            <a:xfrm>
              <a:off x="0" y="0"/>
              <a:ext cx="132641" cy="37561"/>
            </a:xfrm>
            <a:custGeom>
              <a:avLst/>
              <a:gdLst/>
              <a:ahLst/>
              <a:cxnLst/>
              <a:rect l="0" t="0" r="0" b="0"/>
              <a:pathLst>
                <a:path w="208" h="59">
                  <a:moveTo>
                    <a:pt x="0" y="58"/>
                  </a:moveTo>
                  <a:lnTo>
                    <a:pt x="208" y="58"/>
                  </a:lnTo>
                  <a:lnTo>
                    <a:pt x="208" y="0"/>
                  </a:lnTo>
                  <a:lnTo>
                    <a:pt x="0" y="0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787" cap="flat">
              <a:solidFill>
                <a:srgbClr val="7F7F7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12" name="group 812"/>
          <p:cNvGrpSpPr/>
          <p:nvPr/>
        </p:nvGrpSpPr>
        <p:grpSpPr>
          <a:xfrm rot="21600000">
            <a:off x="5624763" y="3356599"/>
            <a:ext cx="132641" cy="37561"/>
            <a:chOff x="0" y="0"/>
            <a:chExt cx="132641" cy="37561"/>
          </a:xfrm>
        </p:grpSpPr>
        <p:sp>
          <p:nvSpPr>
            <p:cNvPr id="4679" name="path"/>
            <p:cNvSpPr/>
            <p:nvPr/>
          </p:nvSpPr>
          <p:spPr>
            <a:xfrm>
              <a:off x="415" y="372"/>
              <a:ext cx="131810" cy="36817"/>
            </a:xfrm>
            <a:custGeom>
              <a:avLst/>
              <a:gdLst/>
              <a:ahLst/>
              <a:cxnLst/>
              <a:rect l="0" t="0" r="0" b="0"/>
              <a:pathLst>
                <a:path w="207" h="57">
                  <a:moveTo>
                    <a:pt x="0" y="57"/>
                  </a:moveTo>
                  <a:lnTo>
                    <a:pt x="207" y="57"/>
                  </a:lnTo>
                  <a:lnTo>
                    <a:pt x="207" y="0"/>
                  </a:lnTo>
                  <a:lnTo>
                    <a:pt x="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80" name="path"/>
            <p:cNvSpPr/>
            <p:nvPr/>
          </p:nvSpPr>
          <p:spPr>
            <a:xfrm>
              <a:off x="0" y="0"/>
              <a:ext cx="132641" cy="37561"/>
            </a:xfrm>
            <a:custGeom>
              <a:avLst/>
              <a:gdLst/>
              <a:ahLst/>
              <a:cxnLst/>
              <a:rect l="0" t="0" r="0" b="0"/>
              <a:pathLst>
                <a:path w="208" h="59">
                  <a:moveTo>
                    <a:pt x="0" y="58"/>
                  </a:moveTo>
                  <a:lnTo>
                    <a:pt x="208" y="58"/>
                  </a:lnTo>
                  <a:lnTo>
                    <a:pt x="208" y="0"/>
                  </a:lnTo>
                  <a:lnTo>
                    <a:pt x="0" y="0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787" cap="flat">
              <a:solidFill>
                <a:srgbClr val="7F7F7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681" name="rect"/>
          <p:cNvSpPr/>
          <p:nvPr/>
        </p:nvSpPr>
        <p:spPr>
          <a:xfrm>
            <a:off x="5624750" y="3755948"/>
            <a:ext cx="51912" cy="46482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82" name="path"/>
          <p:cNvSpPr/>
          <p:nvPr/>
        </p:nvSpPr>
        <p:spPr>
          <a:xfrm>
            <a:off x="5455854" y="3178839"/>
            <a:ext cx="77920" cy="7734"/>
          </a:xfrm>
          <a:custGeom>
            <a:avLst/>
            <a:gdLst/>
            <a:ahLst/>
            <a:cxnLst/>
            <a:rect l="0" t="0" r="0" b="0"/>
            <a:pathLst>
              <a:path w="122" h="12">
                <a:moveTo>
                  <a:pt x="1" y="10"/>
                </a:moveTo>
                <a:lnTo>
                  <a:pt x="121" y="10"/>
                </a:lnTo>
                <a:lnTo>
                  <a:pt x="121" y="1"/>
                </a:lnTo>
                <a:lnTo>
                  <a:pt x="1" y="1"/>
                </a:lnTo>
                <a:lnTo>
                  <a:pt x="1" y="1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83" name="path"/>
          <p:cNvSpPr/>
          <p:nvPr/>
        </p:nvSpPr>
        <p:spPr>
          <a:xfrm>
            <a:off x="5454128" y="3273348"/>
            <a:ext cx="79664" cy="17014"/>
          </a:xfrm>
          <a:custGeom>
            <a:avLst/>
            <a:gdLst/>
            <a:ahLst/>
            <a:cxnLst/>
            <a:rect l="0" t="0" r="0" b="0"/>
            <a:pathLst>
              <a:path w="125" h="26">
                <a:moveTo>
                  <a:pt x="85" y="13"/>
                </a:moveTo>
                <a:lnTo>
                  <a:pt x="124" y="13"/>
                </a:lnTo>
                <a:lnTo>
                  <a:pt x="124" y="1"/>
                </a:lnTo>
                <a:lnTo>
                  <a:pt x="85" y="1"/>
                </a:lnTo>
                <a:lnTo>
                  <a:pt x="85" y="13"/>
                </a:lnTo>
                <a:close/>
              </a:path>
              <a:path w="125" h="26">
                <a:moveTo>
                  <a:pt x="1" y="25"/>
                </a:moveTo>
                <a:lnTo>
                  <a:pt x="124" y="25"/>
                </a:lnTo>
                <a:lnTo>
                  <a:pt x="124" y="15"/>
                </a:lnTo>
                <a:lnTo>
                  <a:pt x="1" y="15"/>
                </a:lnTo>
                <a:lnTo>
                  <a:pt x="1" y="25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84" name="path"/>
          <p:cNvSpPr/>
          <p:nvPr/>
        </p:nvSpPr>
        <p:spPr>
          <a:xfrm>
            <a:off x="5433332" y="3205135"/>
            <a:ext cx="100460" cy="24841"/>
          </a:xfrm>
          <a:custGeom>
            <a:avLst/>
            <a:gdLst/>
            <a:ahLst/>
            <a:cxnLst/>
            <a:rect l="0" t="0" r="0" b="0"/>
            <a:pathLst>
              <a:path w="158" h="39">
                <a:moveTo>
                  <a:pt x="1" y="10"/>
                </a:moveTo>
                <a:lnTo>
                  <a:pt x="156" y="10"/>
                </a:lnTo>
                <a:lnTo>
                  <a:pt x="156" y="1"/>
                </a:lnTo>
                <a:lnTo>
                  <a:pt x="1" y="1"/>
                </a:lnTo>
                <a:lnTo>
                  <a:pt x="1" y="10"/>
                </a:lnTo>
                <a:close/>
              </a:path>
              <a:path w="158" h="39">
                <a:moveTo>
                  <a:pt x="36" y="25"/>
                </a:moveTo>
                <a:lnTo>
                  <a:pt x="156" y="25"/>
                </a:lnTo>
                <a:lnTo>
                  <a:pt x="156" y="13"/>
                </a:lnTo>
                <a:lnTo>
                  <a:pt x="36" y="13"/>
                </a:lnTo>
                <a:lnTo>
                  <a:pt x="36" y="25"/>
                </a:lnTo>
                <a:close/>
              </a:path>
              <a:path w="158" h="39">
                <a:moveTo>
                  <a:pt x="118" y="37"/>
                </a:moveTo>
                <a:lnTo>
                  <a:pt x="156" y="37"/>
                </a:lnTo>
                <a:lnTo>
                  <a:pt x="156" y="28"/>
                </a:lnTo>
                <a:lnTo>
                  <a:pt x="118" y="28"/>
                </a:lnTo>
                <a:lnTo>
                  <a:pt x="118" y="3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85" name="path"/>
          <p:cNvSpPr/>
          <p:nvPr/>
        </p:nvSpPr>
        <p:spPr>
          <a:xfrm>
            <a:off x="5492182" y="3239257"/>
            <a:ext cx="41592" cy="7734"/>
          </a:xfrm>
          <a:custGeom>
            <a:avLst/>
            <a:gdLst/>
            <a:ahLst/>
            <a:cxnLst/>
            <a:rect l="0" t="0" r="0" b="0"/>
            <a:pathLst>
              <a:path w="65" h="12">
                <a:moveTo>
                  <a:pt x="1" y="10"/>
                </a:moveTo>
                <a:lnTo>
                  <a:pt x="64" y="10"/>
                </a:lnTo>
                <a:lnTo>
                  <a:pt x="64" y="1"/>
                </a:lnTo>
                <a:lnTo>
                  <a:pt x="1" y="1"/>
                </a:lnTo>
                <a:lnTo>
                  <a:pt x="1" y="1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686" name="picture 46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14722" y="3394152"/>
            <a:ext cx="27747" cy="173549"/>
          </a:xfrm>
          <a:prstGeom prst="rect">
            <a:avLst/>
          </a:prstGeom>
        </p:spPr>
      </p:pic>
      <p:sp>
        <p:nvSpPr>
          <p:cNvPr id="4687" name="path"/>
          <p:cNvSpPr/>
          <p:nvPr/>
        </p:nvSpPr>
        <p:spPr>
          <a:xfrm>
            <a:off x="5516517" y="3758273"/>
            <a:ext cx="17258" cy="7734"/>
          </a:xfrm>
          <a:custGeom>
            <a:avLst/>
            <a:gdLst/>
            <a:ahLst/>
            <a:cxnLst/>
            <a:rect l="0" t="0" r="0" b="0"/>
            <a:pathLst>
              <a:path w="27" h="12">
                <a:moveTo>
                  <a:pt x="1" y="10"/>
                </a:moveTo>
                <a:lnTo>
                  <a:pt x="25" y="10"/>
                </a:lnTo>
                <a:lnTo>
                  <a:pt x="25" y="1"/>
                </a:lnTo>
                <a:lnTo>
                  <a:pt x="1" y="1"/>
                </a:lnTo>
                <a:lnTo>
                  <a:pt x="1" y="1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688" name="picture 46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30324" y="3780001"/>
            <a:ext cx="12145" cy="38751"/>
          </a:xfrm>
          <a:prstGeom prst="rect">
            <a:avLst/>
          </a:prstGeom>
        </p:spPr>
      </p:pic>
      <p:pic>
        <p:nvPicPr>
          <p:cNvPr id="4689" name="picture 46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5514722" y="3594091"/>
            <a:ext cx="27747" cy="12365"/>
          </a:xfrm>
          <a:prstGeom prst="rect">
            <a:avLst/>
          </a:prstGeom>
        </p:spPr>
      </p:pic>
      <p:pic>
        <p:nvPicPr>
          <p:cNvPr id="4690" name="picture 469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5516517" y="3169497"/>
            <a:ext cx="102424" cy="130147"/>
          </a:xfrm>
          <a:prstGeom prst="rect">
            <a:avLst/>
          </a:prstGeom>
        </p:spPr>
      </p:pic>
      <p:sp>
        <p:nvSpPr>
          <p:cNvPr id="4691" name="rect"/>
          <p:cNvSpPr/>
          <p:nvPr/>
        </p:nvSpPr>
        <p:spPr>
          <a:xfrm>
            <a:off x="5532000" y="3076575"/>
            <a:ext cx="1730" cy="881619"/>
          </a:xfrm>
          <a:prstGeom prst="rect">
            <a:avLst/>
          </a:prstGeom>
          <a:solidFill>
            <a:srgbClr val="808080">
              <a:alpha val="98431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14" name="group 814"/>
          <p:cNvGrpSpPr/>
          <p:nvPr/>
        </p:nvGrpSpPr>
        <p:grpSpPr>
          <a:xfrm rot="21600000">
            <a:off x="5742504" y="3580934"/>
            <a:ext cx="242620" cy="46466"/>
            <a:chOff x="0" y="0"/>
            <a:chExt cx="242620" cy="46466"/>
          </a:xfrm>
        </p:grpSpPr>
        <p:sp>
          <p:nvSpPr>
            <p:cNvPr id="4692" name="path"/>
            <p:cNvSpPr/>
            <p:nvPr/>
          </p:nvSpPr>
          <p:spPr>
            <a:xfrm>
              <a:off x="48538" y="0"/>
              <a:ext cx="51998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93" name="path"/>
            <p:cNvSpPr/>
            <p:nvPr/>
          </p:nvSpPr>
          <p:spPr>
            <a:xfrm>
              <a:off x="95345" y="0"/>
              <a:ext cx="51894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94" name="path"/>
            <p:cNvSpPr/>
            <p:nvPr/>
          </p:nvSpPr>
          <p:spPr>
            <a:xfrm>
              <a:off x="119553" y="0"/>
              <a:ext cx="52016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95" name="path"/>
            <p:cNvSpPr/>
            <p:nvPr/>
          </p:nvSpPr>
          <p:spPr>
            <a:xfrm>
              <a:off x="0" y="0"/>
              <a:ext cx="76224" cy="46466"/>
            </a:xfrm>
            <a:custGeom>
              <a:avLst/>
              <a:gdLst/>
              <a:ahLst/>
              <a:cxnLst/>
              <a:rect l="0" t="0" r="0" b="0"/>
              <a:pathLst>
                <a:path w="120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  <a:path w="120" h="73">
                  <a:moveTo>
                    <a:pt x="39" y="35"/>
                  </a:moveTo>
                  <a:cubicBezTo>
                    <a:pt x="39" y="54"/>
                    <a:pt x="55" y="71"/>
                    <a:pt x="77" y="71"/>
                  </a:cubicBezTo>
                  <a:cubicBezTo>
                    <a:pt x="99" y="71"/>
                    <a:pt x="118" y="54"/>
                    <a:pt x="118" y="35"/>
                  </a:cubicBezTo>
                  <a:cubicBezTo>
                    <a:pt x="118" y="15"/>
                    <a:pt x="99" y="1"/>
                    <a:pt x="77" y="1"/>
                  </a:cubicBezTo>
                  <a:cubicBezTo>
                    <a:pt x="55" y="1"/>
                    <a:pt x="39" y="15"/>
                    <a:pt x="39" y="3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96" name="path"/>
            <p:cNvSpPr/>
            <p:nvPr/>
          </p:nvSpPr>
          <p:spPr>
            <a:xfrm>
              <a:off x="143779" y="0"/>
              <a:ext cx="98841" cy="46466"/>
            </a:xfrm>
            <a:custGeom>
              <a:avLst/>
              <a:gdLst/>
              <a:ahLst/>
              <a:cxnLst/>
              <a:rect l="0" t="0" r="0" b="0"/>
              <a:pathLst>
                <a:path w="155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  <a:path w="155" h="73">
                  <a:moveTo>
                    <a:pt x="75" y="35"/>
                  </a:moveTo>
                  <a:cubicBezTo>
                    <a:pt x="75" y="54"/>
                    <a:pt x="91" y="71"/>
                    <a:pt x="113" y="71"/>
                  </a:cubicBezTo>
                  <a:cubicBezTo>
                    <a:pt x="135" y="71"/>
                    <a:pt x="154" y="54"/>
                    <a:pt x="154" y="35"/>
                  </a:cubicBezTo>
                  <a:cubicBezTo>
                    <a:pt x="154" y="15"/>
                    <a:pt x="135" y="1"/>
                    <a:pt x="113" y="1"/>
                  </a:cubicBezTo>
                  <a:cubicBezTo>
                    <a:pt x="91" y="1"/>
                    <a:pt x="75" y="15"/>
                    <a:pt x="75" y="3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697" name="rect"/>
          <p:cNvSpPr/>
          <p:nvPr/>
        </p:nvSpPr>
        <p:spPr>
          <a:xfrm>
            <a:off x="5625179" y="3552218"/>
            <a:ext cx="131810" cy="36817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98" name="path"/>
          <p:cNvSpPr/>
          <p:nvPr/>
        </p:nvSpPr>
        <p:spPr>
          <a:xfrm>
            <a:off x="5624763" y="3551846"/>
            <a:ext cx="132641" cy="37561"/>
          </a:xfrm>
          <a:custGeom>
            <a:avLst/>
            <a:gdLst/>
            <a:ahLst/>
            <a:cxnLst/>
            <a:rect l="0" t="0" r="0" b="0"/>
            <a:pathLst>
              <a:path w="208" h="59">
                <a:moveTo>
                  <a:pt x="0" y="58"/>
                </a:moveTo>
                <a:lnTo>
                  <a:pt x="208" y="58"/>
                </a:lnTo>
                <a:lnTo>
                  <a:pt x="208" y="0"/>
                </a:lnTo>
                <a:lnTo>
                  <a:pt x="0" y="0"/>
                </a:lnTo>
                <a:lnTo>
                  <a:pt x="0" y="58"/>
                </a:lnTo>
                <a:close/>
              </a:path>
            </a:pathLst>
          </a:custGeom>
          <a:noFill/>
          <a:ln w="787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99" name="textbox 4699"/>
          <p:cNvSpPr/>
          <p:nvPr/>
        </p:nvSpPr>
        <p:spPr>
          <a:xfrm>
            <a:off x="5201687" y="3942261"/>
            <a:ext cx="135254" cy="704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TB</a:t>
            </a:r>
            <a:r>
              <a:rPr sz="3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300" dirty="0"/>
          </a:p>
        </p:txBody>
      </p:sp>
      <p:sp>
        <p:nvSpPr>
          <p:cNvPr id="4700" name="path"/>
          <p:cNvSpPr/>
          <p:nvPr/>
        </p:nvSpPr>
        <p:spPr>
          <a:xfrm>
            <a:off x="5188153" y="3930438"/>
            <a:ext cx="468661" cy="215688"/>
          </a:xfrm>
          <a:custGeom>
            <a:avLst/>
            <a:gdLst/>
            <a:ahLst/>
            <a:cxnLst/>
            <a:rect l="0" t="0" r="0" b="0"/>
            <a:pathLst>
              <a:path w="738" h="339">
                <a:moveTo>
                  <a:pt x="0" y="0"/>
                </a:moveTo>
                <a:lnTo>
                  <a:pt x="289" y="0"/>
                </a:lnTo>
                <a:lnTo>
                  <a:pt x="289" y="0"/>
                </a:lnTo>
                <a:lnTo>
                  <a:pt x="414" y="0"/>
                </a:lnTo>
                <a:lnTo>
                  <a:pt x="497" y="0"/>
                </a:lnTo>
                <a:lnTo>
                  <a:pt x="497" y="198"/>
                </a:lnTo>
                <a:lnTo>
                  <a:pt x="738" y="173"/>
                </a:lnTo>
                <a:lnTo>
                  <a:pt x="497" y="283"/>
                </a:lnTo>
                <a:lnTo>
                  <a:pt x="497" y="339"/>
                </a:lnTo>
                <a:lnTo>
                  <a:pt x="414" y="339"/>
                </a:lnTo>
                <a:lnTo>
                  <a:pt x="289" y="339"/>
                </a:lnTo>
                <a:lnTo>
                  <a:pt x="289" y="339"/>
                </a:lnTo>
                <a:lnTo>
                  <a:pt x="0" y="339"/>
                </a:lnTo>
                <a:lnTo>
                  <a:pt x="0" y="283"/>
                </a:lnTo>
                <a:lnTo>
                  <a:pt x="0" y="198"/>
                </a:lnTo>
                <a:lnTo>
                  <a:pt x="0" y="198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16" name="group 816"/>
          <p:cNvGrpSpPr/>
          <p:nvPr/>
        </p:nvGrpSpPr>
        <p:grpSpPr>
          <a:xfrm rot="21600000">
            <a:off x="5651528" y="3956745"/>
            <a:ext cx="100515" cy="66644"/>
            <a:chOff x="0" y="0"/>
            <a:chExt cx="100515" cy="66644"/>
          </a:xfrm>
        </p:grpSpPr>
        <p:sp>
          <p:nvSpPr>
            <p:cNvPr id="4701" name="path"/>
            <p:cNvSpPr/>
            <p:nvPr/>
          </p:nvSpPr>
          <p:spPr>
            <a:xfrm>
              <a:off x="0" y="0"/>
              <a:ext cx="100515" cy="27845"/>
            </a:xfrm>
            <a:custGeom>
              <a:avLst/>
              <a:gdLst/>
              <a:ahLst/>
              <a:cxnLst/>
              <a:rect l="0" t="0" r="0" b="0"/>
              <a:pathLst>
                <a:path w="158" h="43">
                  <a:moveTo>
                    <a:pt x="1" y="42"/>
                  </a:moveTo>
                  <a:lnTo>
                    <a:pt x="156" y="42"/>
                  </a:lnTo>
                  <a:lnTo>
                    <a:pt x="156" y="1"/>
                  </a:lnTo>
                  <a:lnTo>
                    <a:pt x="1" y="1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163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02" name="path"/>
            <p:cNvSpPr/>
            <p:nvPr/>
          </p:nvSpPr>
          <p:spPr>
            <a:xfrm>
              <a:off x="0" y="26303"/>
              <a:ext cx="100515" cy="40341"/>
            </a:xfrm>
            <a:custGeom>
              <a:avLst/>
              <a:gdLst/>
              <a:ahLst/>
              <a:cxnLst/>
              <a:rect l="0" t="0" r="0" b="0"/>
              <a:pathLst>
                <a:path w="158" h="63">
                  <a:moveTo>
                    <a:pt x="1" y="62"/>
                  </a:moveTo>
                  <a:lnTo>
                    <a:pt x="156" y="62"/>
                  </a:lnTo>
                  <a:lnTo>
                    <a:pt x="156" y="1"/>
                  </a:lnTo>
                  <a:lnTo>
                    <a:pt x="1" y="1"/>
                  </a:lnTo>
                  <a:lnTo>
                    <a:pt x="1" y="6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163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18" name="group 818"/>
          <p:cNvGrpSpPr/>
          <p:nvPr/>
        </p:nvGrpSpPr>
        <p:grpSpPr>
          <a:xfrm rot="21600000">
            <a:off x="5876740" y="3956745"/>
            <a:ext cx="98810" cy="120871"/>
            <a:chOff x="0" y="0"/>
            <a:chExt cx="98810" cy="120871"/>
          </a:xfrm>
        </p:grpSpPr>
        <p:sp>
          <p:nvSpPr>
            <p:cNvPr id="4703" name="path"/>
            <p:cNvSpPr/>
            <p:nvPr/>
          </p:nvSpPr>
          <p:spPr>
            <a:xfrm>
              <a:off x="0" y="0"/>
              <a:ext cx="98810" cy="44892"/>
            </a:xfrm>
            <a:custGeom>
              <a:avLst/>
              <a:gdLst/>
              <a:ahLst/>
              <a:cxnLst/>
              <a:rect l="0" t="0" r="0" b="0"/>
              <a:pathLst>
                <a:path w="155" h="70">
                  <a:moveTo>
                    <a:pt x="1" y="69"/>
                  </a:moveTo>
                  <a:lnTo>
                    <a:pt x="154" y="69"/>
                  </a:lnTo>
                  <a:lnTo>
                    <a:pt x="154" y="1"/>
                  </a:lnTo>
                  <a:lnTo>
                    <a:pt x="1" y="1"/>
                  </a:lnTo>
                  <a:lnTo>
                    <a:pt x="1" y="69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163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04" name="path"/>
            <p:cNvSpPr/>
            <p:nvPr/>
          </p:nvSpPr>
          <p:spPr>
            <a:xfrm>
              <a:off x="0" y="43350"/>
              <a:ext cx="98810" cy="77521"/>
            </a:xfrm>
            <a:custGeom>
              <a:avLst/>
              <a:gdLst/>
              <a:ahLst/>
              <a:cxnLst/>
              <a:rect l="0" t="0" r="0" b="0"/>
              <a:pathLst>
                <a:path w="155" h="122">
                  <a:moveTo>
                    <a:pt x="1" y="120"/>
                  </a:moveTo>
                  <a:lnTo>
                    <a:pt x="154" y="120"/>
                  </a:lnTo>
                  <a:lnTo>
                    <a:pt x="154" y="1"/>
                  </a:lnTo>
                  <a:lnTo>
                    <a:pt x="1" y="1"/>
                  </a:lnTo>
                  <a:lnTo>
                    <a:pt x="1" y="120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163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20" name="group 820"/>
          <p:cNvGrpSpPr/>
          <p:nvPr/>
        </p:nvGrpSpPr>
        <p:grpSpPr>
          <a:xfrm rot="21600000">
            <a:off x="6338475" y="3298854"/>
            <a:ext cx="51981" cy="151898"/>
            <a:chOff x="0" y="0"/>
            <a:chExt cx="51981" cy="151898"/>
          </a:xfrm>
        </p:grpSpPr>
        <p:sp>
          <p:nvSpPr>
            <p:cNvPr id="4705" name="path"/>
            <p:cNvSpPr/>
            <p:nvPr/>
          </p:nvSpPr>
          <p:spPr>
            <a:xfrm>
              <a:off x="0" y="105431"/>
              <a:ext cx="51981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06" name="path"/>
            <p:cNvSpPr/>
            <p:nvPr/>
          </p:nvSpPr>
          <p:spPr>
            <a:xfrm>
              <a:off x="0" y="69762"/>
              <a:ext cx="51981" cy="46497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2"/>
                    <a:pt x="39" y="72"/>
                  </a:cubicBezTo>
                  <a:cubicBezTo>
                    <a:pt x="61" y="72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07" name="path"/>
            <p:cNvSpPr/>
            <p:nvPr/>
          </p:nvSpPr>
          <p:spPr>
            <a:xfrm>
              <a:off x="0" y="0"/>
              <a:ext cx="51981" cy="46497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2"/>
                    <a:pt x="39" y="72"/>
                  </a:cubicBezTo>
                  <a:cubicBezTo>
                    <a:pt x="61" y="72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08" name="path"/>
            <p:cNvSpPr/>
            <p:nvPr/>
          </p:nvSpPr>
          <p:spPr>
            <a:xfrm>
              <a:off x="0" y="35669"/>
              <a:ext cx="51981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709" name="rect"/>
          <p:cNvSpPr/>
          <p:nvPr/>
        </p:nvSpPr>
        <p:spPr>
          <a:xfrm>
            <a:off x="6575783" y="3298854"/>
            <a:ext cx="52015" cy="46497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10" name="rect"/>
          <p:cNvSpPr/>
          <p:nvPr/>
        </p:nvSpPr>
        <p:spPr>
          <a:xfrm>
            <a:off x="6456315" y="3298854"/>
            <a:ext cx="51981" cy="46497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22" name="group 822"/>
          <p:cNvGrpSpPr/>
          <p:nvPr/>
        </p:nvGrpSpPr>
        <p:grpSpPr>
          <a:xfrm rot="21600000">
            <a:off x="6456315" y="3229185"/>
            <a:ext cx="51981" cy="80589"/>
            <a:chOff x="0" y="0"/>
            <a:chExt cx="51981" cy="80589"/>
          </a:xfrm>
        </p:grpSpPr>
        <p:sp>
          <p:nvSpPr>
            <p:cNvPr id="4711" name="path"/>
            <p:cNvSpPr/>
            <p:nvPr/>
          </p:nvSpPr>
          <p:spPr>
            <a:xfrm>
              <a:off x="0" y="0"/>
              <a:ext cx="51981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12" name="path"/>
            <p:cNvSpPr/>
            <p:nvPr/>
          </p:nvSpPr>
          <p:spPr>
            <a:xfrm>
              <a:off x="0" y="34092"/>
              <a:ext cx="51981" cy="46497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2"/>
                    <a:pt x="39" y="72"/>
                  </a:cubicBezTo>
                  <a:cubicBezTo>
                    <a:pt x="61" y="72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24" name="group 824"/>
          <p:cNvGrpSpPr/>
          <p:nvPr/>
        </p:nvGrpSpPr>
        <p:grpSpPr>
          <a:xfrm rot="21600000">
            <a:off x="6695354" y="3157877"/>
            <a:ext cx="98737" cy="187475"/>
            <a:chOff x="0" y="0"/>
            <a:chExt cx="98737" cy="187475"/>
          </a:xfrm>
        </p:grpSpPr>
        <p:sp>
          <p:nvSpPr>
            <p:cNvPr id="4713" name="path"/>
            <p:cNvSpPr/>
            <p:nvPr/>
          </p:nvSpPr>
          <p:spPr>
            <a:xfrm>
              <a:off x="0" y="140977"/>
              <a:ext cx="52016" cy="46497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2"/>
                    <a:pt x="39" y="72"/>
                  </a:cubicBezTo>
                  <a:cubicBezTo>
                    <a:pt x="61" y="72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14" name="path"/>
            <p:cNvSpPr/>
            <p:nvPr/>
          </p:nvSpPr>
          <p:spPr>
            <a:xfrm>
              <a:off x="0" y="71308"/>
              <a:ext cx="52016" cy="80589"/>
            </a:xfrm>
            <a:custGeom>
              <a:avLst/>
              <a:gdLst/>
              <a:ahLst/>
              <a:cxnLst/>
              <a:rect l="0" t="0" r="0" b="0"/>
              <a:pathLst>
                <a:path w="81" h="126">
                  <a:moveTo>
                    <a:pt x="1" y="89"/>
                  </a:moveTo>
                  <a:cubicBezTo>
                    <a:pt x="1" y="108"/>
                    <a:pt x="17" y="125"/>
                    <a:pt x="39" y="125"/>
                  </a:cubicBezTo>
                  <a:cubicBezTo>
                    <a:pt x="61" y="125"/>
                    <a:pt x="80" y="108"/>
                    <a:pt x="80" y="89"/>
                  </a:cubicBezTo>
                  <a:cubicBezTo>
                    <a:pt x="80" y="69"/>
                    <a:pt x="61" y="54"/>
                    <a:pt x="39" y="54"/>
                  </a:cubicBezTo>
                  <a:cubicBezTo>
                    <a:pt x="17" y="54"/>
                    <a:pt x="1" y="69"/>
                    <a:pt x="1" y="89"/>
                  </a:cubicBezTo>
                </a:path>
                <a:path w="81" h="126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15" name="path"/>
            <p:cNvSpPr/>
            <p:nvPr/>
          </p:nvSpPr>
          <p:spPr>
            <a:xfrm>
              <a:off x="46825" y="0"/>
              <a:ext cx="51912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16" name="path"/>
            <p:cNvSpPr/>
            <p:nvPr/>
          </p:nvSpPr>
          <p:spPr>
            <a:xfrm>
              <a:off x="0" y="105400"/>
              <a:ext cx="52016" cy="46497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2"/>
                    <a:pt x="39" y="72"/>
                  </a:cubicBezTo>
                  <a:cubicBezTo>
                    <a:pt x="61" y="72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17" name="path"/>
            <p:cNvSpPr/>
            <p:nvPr/>
          </p:nvSpPr>
          <p:spPr>
            <a:xfrm>
              <a:off x="0" y="35638"/>
              <a:ext cx="52016" cy="46497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2"/>
                    <a:pt x="39" y="72"/>
                  </a:cubicBezTo>
                  <a:cubicBezTo>
                    <a:pt x="61" y="72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26" name="group 826"/>
          <p:cNvGrpSpPr/>
          <p:nvPr/>
        </p:nvGrpSpPr>
        <p:grpSpPr>
          <a:xfrm rot="21600000">
            <a:off x="6338475" y="3229185"/>
            <a:ext cx="51981" cy="80589"/>
            <a:chOff x="0" y="0"/>
            <a:chExt cx="51981" cy="80589"/>
          </a:xfrm>
        </p:grpSpPr>
        <p:sp>
          <p:nvSpPr>
            <p:cNvPr id="4718" name="path"/>
            <p:cNvSpPr/>
            <p:nvPr/>
          </p:nvSpPr>
          <p:spPr>
            <a:xfrm>
              <a:off x="0" y="0"/>
              <a:ext cx="51981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19" name="path"/>
            <p:cNvSpPr/>
            <p:nvPr/>
          </p:nvSpPr>
          <p:spPr>
            <a:xfrm>
              <a:off x="0" y="34092"/>
              <a:ext cx="51981" cy="46497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2"/>
                    <a:pt x="39" y="72"/>
                  </a:cubicBezTo>
                  <a:cubicBezTo>
                    <a:pt x="61" y="72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4720" name="table 4720"/>
          <p:cNvGraphicFramePr>
            <a:graphicFrameLocks noGrp="1"/>
          </p:cNvGraphicFramePr>
          <p:nvPr/>
        </p:nvGraphicFramePr>
        <p:xfrm>
          <a:off x="5514722" y="3076575"/>
          <a:ext cx="1446530" cy="882650"/>
        </p:xfrm>
        <a:graphic>
          <a:graphicData uri="http://schemas.openxmlformats.org/drawingml/2006/table">
            <a:tbl>
              <a:tblPr/>
              <a:tblGrid>
                <a:gridCol w="340359"/>
                <a:gridCol w="241300"/>
                <a:gridCol w="342900"/>
                <a:gridCol w="224154"/>
                <a:gridCol w="217170"/>
                <a:gridCol w="80644"/>
              </a:tblGrid>
              <a:tr h="0"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ts val="705"/>
                        </a:lnSpc>
                      </a:pP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45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ts val="113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algn="l" rtl="0" eaLnBrk="0">
                        <a:lnSpc>
                          <a:spcPct val="196000"/>
                        </a:lnSpc>
                      </a:pPr>
                      <a:endParaRPr lang="en-US" altLang="en-US" sz="1000" dirty="0"/>
                    </a:p>
                    <a:p>
                      <a:pPr marL="151130" indent="1270" algn="l" rtl="0" eaLnBrk="0">
                        <a:lnSpc>
                          <a:spcPct val="124000"/>
                        </a:lnSpc>
                        <a:spcBef>
                          <a:spcPts val="5"/>
                        </a:spcBef>
                      </a:pP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ove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hel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   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 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bou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67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79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108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42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9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721" name="path"/>
          <p:cNvSpPr/>
          <p:nvPr/>
        </p:nvSpPr>
        <p:spPr>
          <a:xfrm>
            <a:off x="5421165" y="3818752"/>
            <a:ext cx="102254" cy="51121"/>
          </a:xfrm>
          <a:custGeom>
            <a:avLst/>
            <a:gdLst/>
            <a:ahLst/>
            <a:cxnLst/>
            <a:rect l="0" t="0" r="0" b="0"/>
            <a:pathLst>
              <a:path w="161" h="80">
                <a:moveTo>
                  <a:pt x="151" y="10"/>
                </a:moveTo>
                <a:lnTo>
                  <a:pt x="156" y="10"/>
                </a:lnTo>
                <a:lnTo>
                  <a:pt x="156" y="1"/>
                </a:lnTo>
                <a:lnTo>
                  <a:pt x="151" y="1"/>
                </a:lnTo>
                <a:lnTo>
                  <a:pt x="151" y="10"/>
                </a:lnTo>
                <a:close/>
              </a:path>
              <a:path w="161" h="80">
                <a:moveTo>
                  <a:pt x="156" y="25"/>
                </a:moveTo>
                <a:lnTo>
                  <a:pt x="159" y="25"/>
                </a:lnTo>
                <a:lnTo>
                  <a:pt x="159" y="13"/>
                </a:lnTo>
                <a:lnTo>
                  <a:pt x="156" y="13"/>
                </a:lnTo>
                <a:lnTo>
                  <a:pt x="156" y="25"/>
                </a:lnTo>
                <a:close/>
              </a:path>
              <a:path w="161" h="80">
                <a:moveTo>
                  <a:pt x="99" y="37"/>
                </a:moveTo>
                <a:lnTo>
                  <a:pt x="137" y="37"/>
                </a:lnTo>
                <a:lnTo>
                  <a:pt x="137" y="28"/>
                </a:lnTo>
                <a:lnTo>
                  <a:pt x="99" y="28"/>
                </a:lnTo>
                <a:lnTo>
                  <a:pt x="99" y="37"/>
                </a:lnTo>
                <a:close/>
              </a:path>
              <a:path w="161" h="80">
                <a:moveTo>
                  <a:pt x="1" y="52"/>
                </a:moveTo>
                <a:lnTo>
                  <a:pt x="15" y="52"/>
                </a:lnTo>
                <a:lnTo>
                  <a:pt x="15" y="40"/>
                </a:lnTo>
                <a:lnTo>
                  <a:pt x="1" y="40"/>
                </a:lnTo>
                <a:lnTo>
                  <a:pt x="1" y="52"/>
                </a:lnTo>
                <a:close/>
              </a:path>
              <a:path w="161" h="80">
                <a:moveTo>
                  <a:pt x="118" y="79"/>
                </a:moveTo>
                <a:lnTo>
                  <a:pt x="126" y="79"/>
                </a:lnTo>
                <a:lnTo>
                  <a:pt x="126" y="69"/>
                </a:lnTo>
                <a:lnTo>
                  <a:pt x="118" y="69"/>
                </a:lnTo>
                <a:lnTo>
                  <a:pt x="118" y="79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22" name="path"/>
          <p:cNvSpPr/>
          <p:nvPr/>
        </p:nvSpPr>
        <p:spPr>
          <a:xfrm>
            <a:off x="5188153" y="3820480"/>
            <a:ext cx="315610" cy="292547"/>
          </a:xfrm>
          <a:custGeom>
            <a:avLst/>
            <a:gdLst/>
            <a:ahLst/>
            <a:cxnLst/>
            <a:rect l="0" t="0" r="0" b="0"/>
            <a:pathLst>
              <a:path w="497" h="460">
                <a:moveTo>
                  <a:pt x="0" y="173"/>
                </a:moveTo>
                <a:lnTo>
                  <a:pt x="289" y="173"/>
                </a:lnTo>
                <a:lnTo>
                  <a:pt x="301" y="0"/>
                </a:lnTo>
                <a:lnTo>
                  <a:pt x="414" y="173"/>
                </a:lnTo>
                <a:lnTo>
                  <a:pt x="497" y="173"/>
                </a:lnTo>
                <a:lnTo>
                  <a:pt x="497" y="221"/>
                </a:lnTo>
                <a:lnTo>
                  <a:pt x="497" y="221"/>
                </a:lnTo>
                <a:lnTo>
                  <a:pt x="497" y="292"/>
                </a:lnTo>
                <a:lnTo>
                  <a:pt x="497" y="460"/>
                </a:lnTo>
                <a:lnTo>
                  <a:pt x="414" y="460"/>
                </a:lnTo>
                <a:lnTo>
                  <a:pt x="289" y="460"/>
                </a:lnTo>
                <a:lnTo>
                  <a:pt x="289" y="460"/>
                </a:lnTo>
                <a:lnTo>
                  <a:pt x="0" y="460"/>
                </a:lnTo>
                <a:lnTo>
                  <a:pt x="0" y="292"/>
                </a:lnTo>
                <a:lnTo>
                  <a:pt x="0" y="221"/>
                </a:lnTo>
                <a:lnTo>
                  <a:pt x="0" y="221"/>
                </a:lnTo>
                <a:lnTo>
                  <a:pt x="0" y="173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723" name="table 4723"/>
          <p:cNvGraphicFramePr>
            <a:graphicFrameLocks noGrp="1"/>
          </p:cNvGraphicFramePr>
          <p:nvPr/>
        </p:nvGraphicFramePr>
        <p:xfrm>
          <a:off x="5144909" y="2957157"/>
          <a:ext cx="1858645" cy="1288414"/>
        </p:xfrm>
        <a:graphic>
          <a:graphicData uri="http://schemas.openxmlformats.org/drawingml/2006/table">
            <a:tbl>
              <a:tblPr/>
              <a:tblGrid>
                <a:gridCol w="1115060"/>
                <a:gridCol w="743584"/>
              </a:tblGrid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200"/>
                        </a:lnSpc>
                      </a:pPr>
                      <a:endParaRPr lang="en-US" altLang="en-US" sz="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20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20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17157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724" name="picture 472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6068226" y="3439328"/>
            <a:ext cx="545104" cy="1151166"/>
          </a:xfrm>
          <a:prstGeom prst="rect">
            <a:avLst/>
          </a:prstGeom>
        </p:spPr>
      </p:pic>
      <p:pic>
        <p:nvPicPr>
          <p:cNvPr id="4725" name="picture 47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5842963" y="3826933"/>
            <a:ext cx="770366" cy="763561"/>
          </a:xfrm>
          <a:prstGeom prst="rect">
            <a:avLst/>
          </a:prstGeom>
        </p:spPr>
      </p:pic>
      <p:sp>
        <p:nvSpPr>
          <p:cNvPr id="4726" name="rect"/>
          <p:cNvSpPr/>
          <p:nvPr/>
        </p:nvSpPr>
        <p:spPr>
          <a:xfrm>
            <a:off x="5001957" y="4426658"/>
            <a:ext cx="2052480" cy="344797"/>
          </a:xfrm>
          <a:prstGeom prst="rect">
            <a:avLst/>
          </a:prstGeom>
          <a:solidFill>
            <a:srgbClr val="E6E6E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27" name="textbox 4727"/>
          <p:cNvSpPr/>
          <p:nvPr/>
        </p:nvSpPr>
        <p:spPr>
          <a:xfrm>
            <a:off x="6570495" y="2986134"/>
            <a:ext cx="346709" cy="679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36000"/>
              </a:lnSpc>
            </a:pPr>
            <a:endParaRPr lang="en-US" altLang="en-US" sz="100" dirty="0"/>
          </a:p>
          <a:p>
            <a:pPr marL="52070" algn="l" rtl="0" eaLnBrk="0">
              <a:lnSpc>
                <a:spcPct val="92000"/>
              </a:lnSpc>
              <a:spcBef>
                <a:spcPts val="0"/>
              </a:spcBef>
              <a:tabLst>
                <a:tab pos="78105" algn="l"/>
              </a:tabLst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Won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Lost</a:t>
            </a:r>
            <a:endParaRPr lang="en-US" altLang="en-US" sz="200" dirty="0"/>
          </a:p>
        </p:txBody>
      </p:sp>
      <p:grpSp>
        <p:nvGrpSpPr>
          <p:cNvPr id="828" name="group 828"/>
          <p:cNvGrpSpPr/>
          <p:nvPr/>
        </p:nvGrpSpPr>
        <p:grpSpPr>
          <a:xfrm rot="21600000">
            <a:off x="6773634" y="2998834"/>
            <a:ext cx="39085" cy="35330"/>
            <a:chOff x="0" y="0"/>
            <a:chExt cx="39085" cy="35330"/>
          </a:xfrm>
        </p:grpSpPr>
        <p:sp>
          <p:nvSpPr>
            <p:cNvPr id="4728" name="path"/>
            <p:cNvSpPr/>
            <p:nvPr/>
          </p:nvSpPr>
          <p:spPr>
            <a:xfrm>
              <a:off x="1247" y="1115"/>
              <a:ext cx="36590" cy="33099"/>
            </a:xfrm>
            <a:custGeom>
              <a:avLst/>
              <a:gdLst/>
              <a:ahLst/>
              <a:cxnLst/>
              <a:rect l="0" t="0" r="0" b="0"/>
              <a:pathLst>
                <a:path w="57" h="52">
                  <a:moveTo>
                    <a:pt x="0" y="52"/>
                  </a:moveTo>
                  <a:lnTo>
                    <a:pt x="57" y="52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29" name="path"/>
            <p:cNvSpPr/>
            <p:nvPr/>
          </p:nvSpPr>
          <p:spPr>
            <a:xfrm>
              <a:off x="0" y="0"/>
              <a:ext cx="39085" cy="35330"/>
            </a:xfrm>
            <a:custGeom>
              <a:avLst/>
              <a:gdLst/>
              <a:ahLst/>
              <a:cxnLst/>
              <a:rect l="0" t="0" r="0" b="0"/>
              <a:pathLst>
                <a:path w="61" h="55">
                  <a:moveTo>
                    <a:pt x="1" y="53"/>
                  </a:moveTo>
                  <a:lnTo>
                    <a:pt x="59" y="53"/>
                  </a:lnTo>
                  <a:lnTo>
                    <a:pt x="59" y="1"/>
                  </a:lnTo>
                  <a:lnTo>
                    <a:pt x="1" y="1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236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30" name="group 830"/>
          <p:cNvGrpSpPr/>
          <p:nvPr/>
        </p:nvGrpSpPr>
        <p:grpSpPr>
          <a:xfrm rot="21600000">
            <a:off x="6583195" y="2998834"/>
            <a:ext cx="39501" cy="35330"/>
            <a:chOff x="0" y="0"/>
            <a:chExt cx="39501" cy="35330"/>
          </a:xfrm>
        </p:grpSpPr>
        <p:sp>
          <p:nvSpPr>
            <p:cNvPr id="4730" name="path"/>
            <p:cNvSpPr/>
            <p:nvPr/>
          </p:nvSpPr>
          <p:spPr>
            <a:xfrm>
              <a:off x="1247" y="1115"/>
              <a:ext cx="37006" cy="33099"/>
            </a:xfrm>
            <a:custGeom>
              <a:avLst/>
              <a:gdLst/>
              <a:ahLst/>
              <a:cxnLst/>
              <a:rect l="0" t="0" r="0" b="0"/>
              <a:pathLst>
                <a:path w="58" h="52">
                  <a:moveTo>
                    <a:pt x="0" y="52"/>
                  </a:moveTo>
                  <a:lnTo>
                    <a:pt x="58" y="52"/>
                  </a:lnTo>
                  <a:lnTo>
                    <a:pt x="58" y="0"/>
                  </a:lnTo>
                  <a:lnTo>
                    <a:pt x="0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31" name="path"/>
            <p:cNvSpPr/>
            <p:nvPr/>
          </p:nvSpPr>
          <p:spPr>
            <a:xfrm>
              <a:off x="0" y="0"/>
              <a:ext cx="39501" cy="35330"/>
            </a:xfrm>
            <a:custGeom>
              <a:avLst/>
              <a:gdLst/>
              <a:ahLst/>
              <a:cxnLst/>
              <a:rect l="0" t="0" r="0" b="0"/>
              <a:pathLst>
                <a:path w="62" h="55">
                  <a:moveTo>
                    <a:pt x="1" y="53"/>
                  </a:moveTo>
                  <a:lnTo>
                    <a:pt x="60" y="53"/>
                  </a:lnTo>
                  <a:lnTo>
                    <a:pt x="60" y="1"/>
                  </a:lnTo>
                  <a:lnTo>
                    <a:pt x="1" y="1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236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4732" name="picture 473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6878229" y="2650108"/>
            <a:ext cx="147951" cy="706717"/>
          </a:xfrm>
          <a:prstGeom prst="rect">
            <a:avLst/>
          </a:prstGeom>
        </p:spPr>
      </p:pic>
      <p:sp>
        <p:nvSpPr>
          <p:cNvPr id="4733" name="rect"/>
          <p:cNvSpPr/>
          <p:nvPr/>
        </p:nvSpPr>
        <p:spPr>
          <a:xfrm>
            <a:off x="4938773" y="4896765"/>
            <a:ext cx="2160598" cy="1011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734" name="picture 473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3950207" y="2385089"/>
            <a:ext cx="1070586" cy="2563045"/>
          </a:xfrm>
          <a:prstGeom prst="rect">
            <a:avLst/>
          </a:prstGeom>
        </p:spPr>
      </p:pic>
      <p:sp>
        <p:nvSpPr>
          <p:cNvPr id="4735" name="path"/>
          <p:cNvSpPr/>
          <p:nvPr/>
        </p:nvSpPr>
        <p:spPr>
          <a:xfrm>
            <a:off x="4878415" y="2402239"/>
            <a:ext cx="100766" cy="2499947"/>
          </a:xfrm>
          <a:custGeom>
            <a:avLst/>
            <a:gdLst/>
            <a:ahLst/>
            <a:cxnLst/>
            <a:rect l="0" t="0" r="0" b="0"/>
            <a:pathLst>
              <a:path w="158" h="3936">
                <a:moveTo>
                  <a:pt x="8" y="0"/>
                </a:moveTo>
                <a:lnTo>
                  <a:pt x="150" y="1968"/>
                </a:lnTo>
                <a:lnTo>
                  <a:pt x="8" y="3936"/>
                </a:lnTo>
              </a:path>
            </a:pathLst>
          </a:custGeom>
          <a:noFill/>
          <a:ln w="1016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36" name="rect"/>
          <p:cNvSpPr/>
          <p:nvPr/>
        </p:nvSpPr>
        <p:spPr>
          <a:xfrm>
            <a:off x="4965851" y="2451247"/>
            <a:ext cx="1193813" cy="342462"/>
          </a:xfrm>
          <a:prstGeom prst="rect">
            <a:avLst/>
          </a:prstGeom>
          <a:solidFill>
            <a:srgbClr val="E6E6E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737" name="table 4737"/>
          <p:cNvGraphicFramePr>
            <a:graphicFrameLocks noGrp="1"/>
          </p:cNvGraphicFramePr>
          <p:nvPr/>
        </p:nvGraphicFramePr>
        <p:xfrm>
          <a:off x="4933671" y="2397543"/>
          <a:ext cx="2274569" cy="2508885"/>
        </p:xfrm>
        <a:graphic>
          <a:graphicData uri="http://schemas.openxmlformats.org/drawingml/2006/table">
            <a:tbl>
              <a:tblPr/>
              <a:tblGrid>
                <a:gridCol w="2274569"/>
              </a:tblGrid>
              <a:tr h="24993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4738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39" name="path"/>
          <p:cNvSpPr/>
          <p:nvPr/>
        </p:nvSpPr>
        <p:spPr>
          <a:xfrm>
            <a:off x="7094287" y="3651784"/>
            <a:ext cx="113971" cy="1250454"/>
          </a:xfrm>
          <a:custGeom>
            <a:avLst/>
            <a:gdLst/>
            <a:ahLst/>
            <a:cxnLst/>
            <a:rect l="0" t="0" r="0" b="0"/>
            <a:pathLst>
              <a:path w="179" h="1969">
                <a:moveTo>
                  <a:pt x="171" y="0"/>
                </a:moveTo>
                <a:lnTo>
                  <a:pt x="8" y="1968"/>
                </a:lnTo>
              </a:path>
            </a:pathLst>
          </a:custGeom>
          <a:noFill/>
          <a:ln w="1016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40" name="path"/>
          <p:cNvSpPr/>
          <p:nvPr/>
        </p:nvSpPr>
        <p:spPr>
          <a:xfrm>
            <a:off x="7094287" y="2402187"/>
            <a:ext cx="113970" cy="1250428"/>
          </a:xfrm>
          <a:custGeom>
            <a:avLst/>
            <a:gdLst/>
            <a:ahLst/>
            <a:cxnLst/>
            <a:rect l="0" t="0" r="0" b="0"/>
            <a:pathLst>
              <a:path w="179" h="1969">
                <a:moveTo>
                  <a:pt x="8" y="0"/>
                </a:moveTo>
                <a:lnTo>
                  <a:pt x="171" y="1968"/>
                </a:lnTo>
              </a:path>
            </a:pathLst>
          </a:custGeom>
          <a:noFill/>
          <a:ln w="1016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741" name="picture 474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7150193" y="2385089"/>
            <a:ext cx="1362630" cy="2563045"/>
          </a:xfrm>
          <a:prstGeom prst="rect">
            <a:avLst/>
          </a:prstGeom>
        </p:spPr>
      </p:pic>
      <p:sp>
        <p:nvSpPr>
          <p:cNvPr id="4742" name="rect"/>
          <p:cNvSpPr/>
          <p:nvPr/>
        </p:nvSpPr>
        <p:spPr>
          <a:xfrm>
            <a:off x="7189437" y="2453582"/>
            <a:ext cx="1258174" cy="438974"/>
          </a:xfrm>
          <a:prstGeom prst="rect">
            <a:avLst/>
          </a:prstGeom>
          <a:solidFill>
            <a:srgbClr val="E6E6E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743" name="table 4743"/>
          <p:cNvGraphicFramePr>
            <a:graphicFrameLocks noGrp="1"/>
          </p:cNvGraphicFramePr>
          <p:nvPr/>
        </p:nvGraphicFramePr>
        <p:xfrm>
          <a:off x="7163536" y="2397569"/>
          <a:ext cx="1308100" cy="2508885"/>
        </p:xfrm>
        <a:graphic>
          <a:graphicData uri="http://schemas.openxmlformats.org/drawingml/2006/table">
            <a:tbl>
              <a:tblPr/>
              <a:tblGrid>
                <a:gridCol w="1308100"/>
              </a:tblGrid>
              <a:tr h="24993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marL="224155" indent="-635" algn="l" rtl="0" eaLnBrk="0">
                        <a:lnSpc>
                          <a:spcPct val="110000"/>
                        </a:lnSpc>
                        <a:spcBef>
                          <a:spcPts val="5"/>
                        </a:spcBef>
                      </a:pP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Total</a:t>
                      </a:r>
                      <a:r>
                        <a:rPr sz="5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r>
                        <a:rPr sz="5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5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tower</a:t>
                      </a:r>
                      <a:r>
                        <a:rPr sz="5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variants</a:t>
                      </a:r>
                      <a:r>
                        <a:rPr sz="5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      calculated</a:t>
                      </a:r>
                      <a:r>
                        <a:rPr sz="5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5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</a:t>
                      </a:r>
                      <a:r>
                        <a:rPr sz="5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scenarios</a:t>
                      </a:r>
                      <a:r>
                        <a:rPr sz="5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500" spc="1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using   direct</a:t>
                      </a:r>
                      <a:r>
                        <a:rPr sz="5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5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r>
                        <a:rPr sz="5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(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DPC</a:t>
                      </a:r>
                      <a:r>
                        <a:rPr sz="5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r>
                        <a:rPr sz="5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         cost</a:t>
                      </a:r>
                      <a:r>
                        <a:rPr sz="500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500" spc="2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complexity</a:t>
                      </a:r>
                      <a:endParaRPr lang="en-US" altLang="en-US" sz="500" dirty="0"/>
                    </a:p>
                    <a:p>
                      <a:pPr marL="800735" algn="l" rtl="0" eaLnBrk="0">
                        <a:lnSpc>
                          <a:spcPct val="87000"/>
                        </a:lnSpc>
                        <a:spcBef>
                          <a:spcPts val="1200"/>
                        </a:spcBef>
                        <a:tabLst>
                          <a:tab pos="848360" algn="l"/>
                        </a:tabLst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DP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500" dirty="0"/>
                    </a:p>
                    <a:p>
                      <a:pPr marL="847725" algn="l" rtl="0" eaLnBrk="0">
                        <a:lnSpc>
                          <a:spcPct val="87000"/>
                        </a:lnSpc>
                        <a:spcBef>
                          <a:spcPts val="540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500" dirty="0"/>
                    </a:p>
                    <a:p>
                      <a:pPr marL="800735" algn="l" rtl="0" eaLnBrk="0">
                        <a:lnSpc>
                          <a:spcPts val="630"/>
                        </a:lnSpc>
                        <a:spcBef>
                          <a:spcPts val="550"/>
                        </a:spcBef>
                        <a:tabLst>
                          <a:tab pos="848360" algn="l"/>
                        </a:tabLst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Lowest</a:t>
                      </a:r>
                      <a:r>
                        <a:rPr sz="5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endParaRPr lang="en-US" altLang="en-US" sz="500" dirty="0"/>
                    </a:p>
                    <a:p>
                      <a:pPr marL="846455" algn="l" rtl="0" eaLnBrk="0">
                        <a:lnSpc>
                          <a:spcPts val="630"/>
                        </a:lnSpc>
                        <a:spcBef>
                          <a:spcPts val="30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5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tower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marL="272415" algn="l" rtl="0" eaLnBrk="0">
                        <a:lnSpc>
                          <a:spcPct val="86000"/>
                        </a:lnSpc>
                        <a:spcBef>
                          <a:spcPts val="15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endParaRPr lang="en-US" altLang="en-US" sz="500" dirty="0"/>
                    </a:p>
                    <a:p>
                      <a:pPr marL="394970" algn="l" rtl="0" eaLnBrk="0">
                        <a:lnSpc>
                          <a:spcPct val="86000"/>
                        </a:lnSpc>
                        <a:spcBef>
                          <a:spcPts val="275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endParaRPr lang="en-US" altLang="en-US" sz="500" dirty="0"/>
                    </a:p>
                    <a:p>
                      <a:pPr marL="517525" algn="l" rtl="0" eaLnBrk="0">
                        <a:lnSpc>
                          <a:spcPct val="86000"/>
                        </a:lnSpc>
                        <a:spcBef>
                          <a:spcPts val="660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endParaRPr lang="en-US" altLang="en-US" sz="500" dirty="0"/>
                    </a:p>
                    <a:p>
                      <a:pPr marL="1136015" algn="l" rtl="0" eaLnBrk="0">
                        <a:lnSpc>
                          <a:spcPct val="86000"/>
                        </a:lnSpc>
                        <a:spcBef>
                          <a:spcPts val="480"/>
                        </a:spcBef>
                      </a:pP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endParaRPr lang="en-US" altLang="en-US" sz="500" dirty="0"/>
                    </a:p>
                    <a:p>
                      <a:pPr marL="766445" algn="l" rtl="0" eaLnBrk="0">
                        <a:lnSpc>
                          <a:spcPct val="90000"/>
                        </a:lnSpc>
                        <a:spcBef>
                          <a:spcPts val="430"/>
                        </a:spcBef>
                      </a:pPr>
                      <a:r>
                        <a:rPr sz="5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11  11  </a:t>
                      </a: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8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4000"/>
                        </a:lnSpc>
                      </a:pPr>
                      <a:endParaRPr lang="en-US" altLang="en-US" sz="100" dirty="0"/>
                    </a:p>
                    <a:p>
                      <a:pPr marL="159385" algn="l" rtl="0" eaLnBrk="0">
                        <a:lnSpc>
                          <a:spcPct val="86000"/>
                        </a:lnSpc>
                      </a:pP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3    4    5    6     7    8    9   </a:t>
                      </a:r>
                      <a:r>
                        <a:rPr sz="5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10   11</a:t>
                      </a:r>
                      <a:endParaRPr lang="en-US" altLang="en-US" sz="5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744" name="path"/>
          <p:cNvSpPr/>
          <p:nvPr/>
        </p:nvSpPr>
        <p:spPr>
          <a:xfrm>
            <a:off x="7876213" y="3249028"/>
            <a:ext cx="87907" cy="84837"/>
          </a:xfrm>
          <a:custGeom>
            <a:avLst/>
            <a:gdLst/>
            <a:ahLst/>
            <a:cxnLst/>
            <a:rect l="0" t="0" r="0" b="0"/>
            <a:pathLst>
              <a:path w="138" h="133">
                <a:moveTo>
                  <a:pt x="3" y="129"/>
                </a:moveTo>
                <a:lnTo>
                  <a:pt x="134" y="129"/>
                </a:lnTo>
                <a:lnTo>
                  <a:pt x="134" y="3"/>
                </a:lnTo>
                <a:lnTo>
                  <a:pt x="3" y="3"/>
                </a:lnTo>
                <a:lnTo>
                  <a:pt x="3" y="129"/>
                </a:lnTo>
                <a:close/>
              </a:path>
            </a:pathLst>
          </a:custGeom>
          <a:noFill/>
          <a:ln w="4689" cap="flat">
            <a:solidFill>
              <a:srgbClr val="FF660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32" name="group 832"/>
          <p:cNvGrpSpPr/>
          <p:nvPr/>
        </p:nvGrpSpPr>
        <p:grpSpPr>
          <a:xfrm rot="21600000">
            <a:off x="7876213" y="2977394"/>
            <a:ext cx="87907" cy="85615"/>
            <a:chOff x="0" y="0"/>
            <a:chExt cx="87907" cy="85615"/>
          </a:xfrm>
        </p:grpSpPr>
        <p:sp>
          <p:nvSpPr>
            <p:cNvPr id="4745" name="path"/>
            <p:cNvSpPr/>
            <p:nvPr/>
          </p:nvSpPr>
          <p:spPr>
            <a:xfrm>
              <a:off x="2354" y="2334"/>
              <a:ext cx="83198" cy="80945"/>
            </a:xfrm>
            <a:custGeom>
              <a:avLst/>
              <a:gdLst/>
              <a:ahLst/>
              <a:cxnLst/>
              <a:rect l="0" t="0" r="0" b="0"/>
              <a:pathLst>
                <a:path w="131" h="127">
                  <a:moveTo>
                    <a:pt x="0" y="127"/>
                  </a:moveTo>
                  <a:lnTo>
                    <a:pt x="131" y="127"/>
                  </a:lnTo>
                  <a:lnTo>
                    <a:pt x="131" y="0"/>
                  </a:lnTo>
                  <a:lnTo>
                    <a:pt x="0" y="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46" name="path"/>
            <p:cNvSpPr/>
            <p:nvPr/>
          </p:nvSpPr>
          <p:spPr>
            <a:xfrm>
              <a:off x="0" y="0"/>
              <a:ext cx="87907" cy="85615"/>
            </a:xfrm>
            <a:custGeom>
              <a:avLst/>
              <a:gdLst/>
              <a:ahLst/>
              <a:cxnLst/>
              <a:rect l="0" t="0" r="0" b="0"/>
              <a:pathLst>
                <a:path w="138" h="134">
                  <a:moveTo>
                    <a:pt x="3" y="131"/>
                  </a:moveTo>
                  <a:lnTo>
                    <a:pt x="134" y="131"/>
                  </a:lnTo>
                  <a:lnTo>
                    <a:pt x="134" y="3"/>
                  </a:lnTo>
                  <a:lnTo>
                    <a:pt x="3" y="3"/>
                  </a:lnTo>
                  <a:lnTo>
                    <a:pt x="3" y="131"/>
                  </a:lnTo>
                  <a:close/>
                </a:path>
              </a:pathLst>
            </a:custGeom>
            <a:noFill/>
            <a:ln w="4689" cap="flat">
              <a:solidFill>
                <a:srgbClr val="808080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747" name="textbox 4747"/>
          <p:cNvSpPr/>
          <p:nvPr/>
        </p:nvSpPr>
        <p:spPr>
          <a:xfrm>
            <a:off x="4320540" y="5163311"/>
            <a:ext cx="4192904" cy="589280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600" dirty="0"/>
          </a:p>
          <a:p>
            <a:pPr marL="79375" algn="l" rtl="0" eaLnBrk="0">
              <a:lnSpc>
                <a:spcPct val="97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关于</a:t>
            </a:r>
            <a:r>
              <a:rPr sz="14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方法的详细说明很快就会在一份单独的</a:t>
            </a: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KNO</a:t>
            </a:r>
            <a:r>
              <a:rPr sz="1400" b="1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</a:t>
            </a:r>
            <a:endParaRPr lang="en-US" altLang="en-US" sz="1400" dirty="0"/>
          </a:p>
          <a:p>
            <a:pPr marL="79375" algn="l" rtl="0" eaLnBrk="0">
              <a:lnSpc>
                <a:spcPts val="1635"/>
              </a:lnSpc>
              <a:spcBef>
                <a:spcPts val="45"/>
              </a:spcBef>
            </a:pPr>
            <a:r>
              <a:rPr sz="1300" spc="-4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文件中提供</a:t>
            </a:r>
            <a:r>
              <a:rPr sz="13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300" dirty="0"/>
          </a:p>
        </p:txBody>
      </p:sp>
      <p:grpSp>
        <p:nvGrpSpPr>
          <p:cNvPr id="834" name="group 834"/>
          <p:cNvGrpSpPr/>
          <p:nvPr/>
        </p:nvGrpSpPr>
        <p:grpSpPr>
          <a:xfrm rot="21600000">
            <a:off x="4009074" y="2452804"/>
            <a:ext cx="839044" cy="802451"/>
            <a:chOff x="0" y="0"/>
            <a:chExt cx="839044" cy="802451"/>
          </a:xfrm>
        </p:grpSpPr>
        <p:sp>
          <p:nvSpPr>
            <p:cNvPr id="4748" name="path"/>
            <p:cNvSpPr/>
            <p:nvPr/>
          </p:nvSpPr>
          <p:spPr>
            <a:xfrm>
              <a:off x="0" y="0"/>
              <a:ext cx="839044" cy="802451"/>
            </a:xfrm>
            <a:custGeom>
              <a:avLst/>
              <a:gdLst/>
              <a:ahLst/>
              <a:cxnLst/>
              <a:rect l="0" t="0" r="0" b="0"/>
              <a:pathLst>
                <a:path w="1321" h="1263">
                  <a:moveTo>
                    <a:pt x="0" y="1263"/>
                  </a:moveTo>
                  <a:lnTo>
                    <a:pt x="1321" y="1263"/>
                  </a:lnTo>
                  <a:lnTo>
                    <a:pt x="1321" y="0"/>
                  </a:lnTo>
                  <a:lnTo>
                    <a:pt x="0" y="0"/>
                  </a:lnTo>
                  <a:lnTo>
                    <a:pt x="0" y="1263"/>
                  </a:lnTo>
                  <a:close/>
                </a:path>
              </a:pathLst>
            </a:custGeom>
            <a:solidFill>
              <a:srgbClr val="E6E6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49" name="path"/>
            <p:cNvSpPr/>
            <p:nvPr/>
          </p:nvSpPr>
          <p:spPr>
            <a:xfrm>
              <a:off x="29825" y="344018"/>
              <a:ext cx="780963" cy="427299"/>
            </a:xfrm>
            <a:custGeom>
              <a:avLst/>
              <a:gdLst/>
              <a:ahLst/>
              <a:cxnLst/>
              <a:rect l="0" t="0" r="0" b="0"/>
              <a:pathLst>
                <a:path w="1229" h="672">
                  <a:moveTo>
                    <a:pt x="0" y="672"/>
                  </a:moveTo>
                  <a:lnTo>
                    <a:pt x="1229" y="672"/>
                  </a:lnTo>
                  <a:lnTo>
                    <a:pt x="1229" y="0"/>
                  </a:lnTo>
                  <a:lnTo>
                    <a:pt x="0" y="0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4750" name="table 4750"/>
          <p:cNvGraphicFramePr>
            <a:graphicFrameLocks noGrp="1"/>
          </p:cNvGraphicFramePr>
          <p:nvPr/>
        </p:nvGraphicFramePr>
        <p:xfrm>
          <a:off x="3962765" y="2397543"/>
          <a:ext cx="920115" cy="2508885"/>
        </p:xfrm>
        <a:graphic>
          <a:graphicData uri="http://schemas.openxmlformats.org/drawingml/2006/table">
            <a:tbl>
              <a:tblPr/>
              <a:tblGrid>
                <a:gridCol w="920115"/>
              </a:tblGrid>
              <a:tr h="24993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00" dirty="0"/>
                    </a:p>
                    <a:p>
                      <a:pPr marL="223520" indent="635" algn="l" rtl="0" eaLnBrk="0">
                        <a:lnSpc>
                          <a:spcPct val="116000"/>
                        </a:lnSpc>
                        <a:spcBef>
                          <a:spcPts val="5"/>
                        </a:spcBef>
                      </a:pP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Lifting</a:t>
                      </a:r>
                      <a:r>
                        <a:rPr sz="500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5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          payload</a:t>
                      </a:r>
                      <a:r>
                        <a:rPr sz="500" spc="2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identified</a:t>
                      </a:r>
                      <a:r>
                        <a:rPr sz="500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    main</a:t>
                      </a:r>
                      <a:r>
                        <a:rPr sz="500" spc="2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r>
                        <a:rPr sz="5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drivers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1000" dirty="0"/>
                    </a:p>
                    <a:p>
                      <a:pPr marL="220345" algn="l" rtl="0" eaLnBrk="0">
                        <a:lnSpc>
                          <a:spcPct val="67000"/>
                        </a:lnSpc>
                        <a:spcBef>
                          <a:spcPts val="155"/>
                        </a:spcBef>
                      </a:pP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Technic</a:t>
                      </a:r>
                      <a:r>
                        <a:rPr sz="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500" dirty="0"/>
                    </a:p>
                    <a:p>
                      <a:pPr marL="223520" algn="l" rtl="0" eaLnBrk="0">
                        <a:lnSpc>
                          <a:spcPts val="770"/>
                        </a:lnSpc>
                      </a:pP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breakpoints</a:t>
                      </a:r>
                      <a:r>
                        <a:rPr sz="500" spc="3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are</a:t>
                      </a:r>
                      <a:endParaRPr lang="en-US" altLang="en-US" sz="500" dirty="0"/>
                    </a:p>
                    <a:p>
                      <a:pPr marL="221615" algn="l" rtl="0" eaLnBrk="0">
                        <a:lnSpc>
                          <a:spcPts val="660"/>
                        </a:lnSpc>
                      </a:pP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considered</a:t>
                      </a:r>
                      <a:r>
                        <a:rPr sz="500" spc="3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endParaRPr lang="en-US" altLang="en-US" sz="500" dirty="0"/>
                    </a:p>
                    <a:p>
                      <a:pPr marL="220980" algn="l" rtl="0" eaLnBrk="0">
                        <a:lnSpc>
                          <a:spcPts val="660"/>
                        </a:lnSpc>
                      </a:pP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defining</a:t>
                      </a:r>
                      <a:r>
                        <a:rPr sz="500" spc="2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5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endParaRPr lang="en-US" altLang="en-US" sz="500" dirty="0"/>
                    </a:p>
                    <a:p>
                      <a:pPr marL="221615" algn="l" rtl="0" eaLnBrk="0">
                        <a:lnSpc>
                          <a:spcPts val="660"/>
                        </a:lnSpc>
                      </a:pPr>
                      <a:r>
                        <a:rPr sz="5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cur</a:t>
                      </a:r>
                      <a:r>
                        <a:rPr sz="5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5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4751" name="textbox 4751"/>
          <p:cNvSpPr/>
          <p:nvPr/>
        </p:nvSpPr>
        <p:spPr>
          <a:xfrm>
            <a:off x="3678935" y="800100"/>
            <a:ext cx="5085715" cy="386079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600" dirty="0"/>
          </a:p>
          <a:p>
            <a:pPr marL="79375" algn="l" rtl="0" eaLnBrk="0">
              <a:lnSpc>
                <a:spcPct val="97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结果。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模块变体的最佳数量</a:t>
            </a:r>
            <a:endParaRPr lang="en-US" altLang="en-US" sz="1400" dirty="0"/>
          </a:p>
        </p:txBody>
      </p:sp>
      <p:sp>
        <p:nvSpPr>
          <p:cNvPr id="4752" name="textbox 4752"/>
          <p:cNvSpPr/>
          <p:nvPr/>
        </p:nvSpPr>
        <p:spPr>
          <a:xfrm>
            <a:off x="115710" y="5930795"/>
            <a:ext cx="4712970" cy="3149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1000"/>
              </a:lnSpc>
            </a:pPr>
            <a:endParaRPr lang="en-US" altLang="en-US" sz="100" dirty="0"/>
          </a:p>
          <a:p>
            <a:pPr marL="12700" indent="4445" algn="l" rtl="0" eaLnBrk="0">
              <a:lnSpc>
                <a:spcPct val="105000"/>
              </a:lnSpc>
            </a:pP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PD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产品组合合理化和模块化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标准化工作的复杂性建模成本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中提供了详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细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的见解。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KNOW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ID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81749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900" dirty="0"/>
          </a:p>
        </p:txBody>
      </p:sp>
      <p:sp>
        <p:nvSpPr>
          <p:cNvPr id="4753" name="textbox 4753"/>
          <p:cNvSpPr/>
          <p:nvPr/>
        </p:nvSpPr>
        <p:spPr>
          <a:xfrm>
            <a:off x="467265" y="255327"/>
            <a:ext cx="3107689" cy="3041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190"/>
              </a:lnSpc>
            </a:pPr>
            <a:r>
              <a:rPr sz="18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推导出最佳的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模块变体数量。</a:t>
            </a:r>
            <a:endParaRPr lang="en-US" altLang="en-US" sz="1800" dirty="0"/>
          </a:p>
        </p:txBody>
      </p:sp>
      <p:sp>
        <p:nvSpPr>
          <p:cNvPr id="4754" name="path"/>
          <p:cNvSpPr/>
          <p:nvPr/>
        </p:nvSpPr>
        <p:spPr>
          <a:xfrm>
            <a:off x="7792092" y="4304789"/>
            <a:ext cx="91637" cy="97229"/>
          </a:xfrm>
          <a:custGeom>
            <a:avLst/>
            <a:gdLst/>
            <a:ahLst/>
            <a:cxnLst/>
            <a:rect l="0" t="0" r="0" b="0"/>
            <a:pathLst>
              <a:path w="144" h="153">
                <a:moveTo>
                  <a:pt x="2" y="150"/>
                </a:moveTo>
                <a:lnTo>
                  <a:pt x="141" y="150"/>
                </a:lnTo>
                <a:lnTo>
                  <a:pt x="141" y="2"/>
                </a:lnTo>
                <a:lnTo>
                  <a:pt x="2" y="2"/>
                </a:lnTo>
                <a:lnTo>
                  <a:pt x="2" y="150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55" name="path"/>
          <p:cNvSpPr/>
          <p:nvPr/>
        </p:nvSpPr>
        <p:spPr>
          <a:xfrm>
            <a:off x="8285859" y="4285214"/>
            <a:ext cx="91637" cy="116805"/>
          </a:xfrm>
          <a:custGeom>
            <a:avLst/>
            <a:gdLst/>
            <a:ahLst/>
            <a:cxnLst/>
            <a:rect l="0" t="0" r="0" b="0"/>
            <a:pathLst>
              <a:path w="144" h="183">
                <a:moveTo>
                  <a:pt x="2" y="181"/>
                </a:moveTo>
                <a:lnTo>
                  <a:pt x="141" y="181"/>
                </a:lnTo>
                <a:lnTo>
                  <a:pt x="141" y="2"/>
                </a:lnTo>
                <a:lnTo>
                  <a:pt x="2" y="2"/>
                </a:lnTo>
                <a:lnTo>
                  <a:pt x="2" y="181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36" name="group 836"/>
          <p:cNvGrpSpPr/>
          <p:nvPr/>
        </p:nvGrpSpPr>
        <p:grpSpPr>
          <a:xfrm rot="21600000">
            <a:off x="7792091" y="4035586"/>
            <a:ext cx="91637" cy="272438"/>
            <a:chOff x="0" y="0"/>
            <a:chExt cx="91637" cy="272438"/>
          </a:xfrm>
        </p:grpSpPr>
        <p:sp>
          <p:nvSpPr>
            <p:cNvPr id="4756" name="path"/>
            <p:cNvSpPr/>
            <p:nvPr/>
          </p:nvSpPr>
          <p:spPr>
            <a:xfrm>
              <a:off x="1630" y="269202"/>
              <a:ext cx="88376" cy="3235"/>
            </a:xfrm>
            <a:custGeom>
              <a:avLst/>
              <a:gdLst/>
              <a:ahLst/>
              <a:cxnLst/>
              <a:rect l="0" t="0" r="0" b="0"/>
              <a:pathLst>
                <a:path w="139" h="5">
                  <a:moveTo>
                    <a:pt x="0" y="2"/>
                  </a:moveTo>
                  <a:lnTo>
                    <a:pt x="139" y="2"/>
                  </a:lnTo>
                </a:path>
              </a:pathLst>
            </a:custGeom>
            <a:noFill/>
            <a:ln w="324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57" name="path"/>
            <p:cNvSpPr/>
            <p:nvPr/>
          </p:nvSpPr>
          <p:spPr>
            <a:xfrm>
              <a:off x="0" y="0"/>
              <a:ext cx="91637" cy="272438"/>
            </a:xfrm>
            <a:custGeom>
              <a:avLst/>
              <a:gdLst/>
              <a:ahLst/>
              <a:cxnLst/>
              <a:rect l="0" t="0" r="0" b="0"/>
              <a:pathLst>
                <a:path w="144" h="429">
                  <a:moveTo>
                    <a:pt x="2" y="426"/>
                  </a:moveTo>
                  <a:moveTo>
                    <a:pt x="2" y="426"/>
                  </a:moveTo>
                  <a:lnTo>
                    <a:pt x="141" y="426"/>
                  </a:lnTo>
                  <a:lnTo>
                    <a:pt x="141" y="2"/>
                  </a:lnTo>
                  <a:lnTo>
                    <a:pt x="2" y="2"/>
                  </a:lnTo>
                  <a:lnTo>
                    <a:pt x="2" y="426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58" name="path"/>
            <p:cNvSpPr/>
            <p:nvPr/>
          </p:nvSpPr>
          <p:spPr>
            <a:xfrm>
              <a:off x="0" y="0"/>
              <a:ext cx="91637" cy="272438"/>
            </a:xfrm>
            <a:custGeom>
              <a:avLst/>
              <a:gdLst/>
              <a:ahLst/>
              <a:cxnLst/>
              <a:rect l="0" t="0" r="0" b="0"/>
              <a:pathLst>
                <a:path w="144" h="429">
                  <a:moveTo>
                    <a:pt x="141" y="2"/>
                  </a:moveTo>
                  <a:lnTo>
                    <a:pt x="2" y="2"/>
                  </a:lnTo>
                  <a:lnTo>
                    <a:pt x="2" y="426"/>
                  </a:lnTo>
                  <a:close/>
                </a:path>
              </a:pathLst>
            </a:custGeom>
            <a:noFill/>
            <a:ln w="324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759" name="rect"/>
          <p:cNvSpPr/>
          <p:nvPr/>
        </p:nvSpPr>
        <p:spPr>
          <a:xfrm>
            <a:off x="8285859" y="4067942"/>
            <a:ext cx="91637" cy="220506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0" name="path"/>
          <p:cNvSpPr/>
          <p:nvPr/>
        </p:nvSpPr>
        <p:spPr>
          <a:xfrm>
            <a:off x="8161610" y="4191219"/>
            <a:ext cx="91637" cy="106936"/>
          </a:xfrm>
          <a:custGeom>
            <a:avLst/>
            <a:gdLst/>
            <a:ahLst/>
            <a:cxnLst/>
            <a:rect l="0" t="0" r="0" b="0"/>
            <a:pathLst>
              <a:path w="144" h="168">
                <a:moveTo>
                  <a:pt x="2" y="165"/>
                </a:moveTo>
                <a:lnTo>
                  <a:pt x="141" y="165"/>
                </a:lnTo>
                <a:lnTo>
                  <a:pt x="141" y="2"/>
                </a:lnTo>
                <a:lnTo>
                  <a:pt x="2" y="2"/>
                </a:lnTo>
                <a:lnTo>
                  <a:pt x="2" y="165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1" name="path"/>
          <p:cNvSpPr/>
          <p:nvPr/>
        </p:nvSpPr>
        <p:spPr>
          <a:xfrm>
            <a:off x="8285859" y="4067942"/>
            <a:ext cx="91637" cy="220506"/>
          </a:xfrm>
          <a:custGeom>
            <a:avLst/>
            <a:gdLst/>
            <a:ahLst/>
            <a:cxnLst/>
            <a:rect l="0" t="0" r="0" b="0"/>
            <a:pathLst>
              <a:path w="144" h="347">
                <a:moveTo>
                  <a:pt x="2" y="344"/>
                </a:moveTo>
                <a:lnTo>
                  <a:pt x="141" y="344"/>
                </a:lnTo>
                <a:lnTo>
                  <a:pt x="141" y="2"/>
                </a:lnTo>
                <a:lnTo>
                  <a:pt x="2" y="2"/>
                </a:lnTo>
                <a:lnTo>
                  <a:pt x="2" y="344"/>
                </a:lnTo>
                <a:close/>
              </a:path>
            </a:pathLst>
          </a:custGeom>
          <a:noFill/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38" name="group 838"/>
          <p:cNvGrpSpPr/>
          <p:nvPr/>
        </p:nvGrpSpPr>
        <p:grpSpPr>
          <a:xfrm rot="21600000">
            <a:off x="7916308" y="4187983"/>
            <a:ext cx="212690" cy="214035"/>
            <a:chOff x="0" y="0"/>
            <a:chExt cx="212690" cy="214035"/>
          </a:xfrm>
        </p:grpSpPr>
        <p:sp>
          <p:nvSpPr>
            <p:cNvPr id="4762" name="path"/>
            <p:cNvSpPr/>
            <p:nvPr/>
          </p:nvSpPr>
          <p:spPr>
            <a:xfrm>
              <a:off x="0" y="106937"/>
              <a:ext cx="212690" cy="107098"/>
            </a:xfrm>
            <a:custGeom>
              <a:avLst/>
              <a:gdLst/>
              <a:ahLst/>
              <a:cxnLst/>
              <a:rect l="0" t="0" r="0" b="0"/>
              <a:pathLst>
                <a:path w="334" h="168">
                  <a:moveTo>
                    <a:pt x="2" y="166"/>
                  </a:moveTo>
                  <a:lnTo>
                    <a:pt x="141" y="166"/>
                  </a:lnTo>
                  <a:lnTo>
                    <a:pt x="141" y="7"/>
                  </a:lnTo>
                  <a:lnTo>
                    <a:pt x="2" y="7"/>
                  </a:lnTo>
                  <a:lnTo>
                    <a:pt x="2" y="166"/>
                  </a:lnTo>
                  <a:close/>
                </a:path>
                <a:path w="334" h="168">
                  <a:moveTo>
                    <a:pt x="198" y="166"/>
                  </a:moveTo>
                  <a:lnTo>
                    <a:pt x="332" y="166"/>
                  </a:lnTo>
                  <a:lnTo>
                    <a:pt x="332" y="2"/>
                  </a:lnTo>
                  <a:lnTo>
                    <a:pt x="198" y="2"/>
                  </a:lnTo>
                  <a:lnTo>
                    <a:pt x="198" y="166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324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63" name="path"/>
            <p:cNvSpPr/>
            <p:nvPr/>
          </p:nvSpPr>
          <p:spPr>
            <a:xfrm>
              <a:off x="0" y="0"/>
              <a:ext cx="212690" cy="113408"/>
            </a:xfrm>
            <a:custGeom>
              <a:avLst/>
              <a:gdLst/>
              <a:ahLst/>
              <a:cxnLst/>
              <a:rect l="0" t="0" r="0" b="0"/>
              <a:pathLst>
                <a:path w="334" h="178">
                  <a:moveTo>
                    <a:pt x="2" y="176"/>
                  </a:moveTo>
                  <a:lnTo>
                    <a:pt x="141" y="176"/>
                  </a:lnTo>
                  <a:lnTo>
                    <a:pt x="141" y="2"/>
                  </a:lnTo>
                  <a:lnTo>
                    <a:pt x="2" y="2"/>
                  </a:lnTo>
                  <a:lnTo>
                    <a:pt x="2" y="176"/>
                  </a:lnTo>
                  <a:close/>
                </a:path>
                <a:path w="334" h="178">
                  <a:moveTo>
                    <a:pt x="198" y="170"/>
                  </a:moveTo>
                  <a:lnTo>
                    <a:pt x="332" y="170"/>
                  </a:lnTo>
                  <a:lnTo>
                    <a:pt x="332" y="7"/>
                  </a:lnTo>
                  <a:lnTo>
                    <a:pt x="198" y="7"/>
                  </a:lnTo>
                  <a:lnTo>
                    <a:pt x="198" y="170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3248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764" name="path"/>
          <p:cNvSpPr/>
          <p:nvPr/>
        </p:nvSpPr>
        <p:spPr>
          <a:xfrm>
            <a:off x="7765715" y="4202555"/>
            <a:ext cx="508268" cy="70665"/>
          </a:xfrm>
          <a:custGeom>
            <a:avLst/>
            <a:gdLst/>
            <a:ahLst/>
            <a:cxnLst/>
            <a:rect l="0" t="0" r="0" b="0"/>
            <a:pathLst>
              <a:path w="800" h="111">
                <a:moveTo>
                  <a:pt x="585" y="107"/>
                </a:moveTo>
                <a:lnTo>
                  <a:pt x="799" y="50"/>
                </a:lnTo>
                <a:moveTo>
                  <a:pt x="391" y="107"/>
                </a:moveTo>
                <a:lnTo>
                  <a:pt x="605" y="50"/>
                </a:lnTo>
                <a:moveTo>
                  <a:pt x="197" y="107"/>
                </a:moveTo>
                <a:lnTo>
                  <a:pt x="411" y="50"/>
                </a:lnTo>
                <a:moveTo>
                  <a:pt x="0" y="61"/>
                </a:moveTo>
                <a:lnTo>
                  <a:pt x="216" y="3"/>
                </a:lnTo>
                <a:moveTo>
                  <a:pt x="391" y="61"/>
                </a:moveTo>
                <a:lnTo>
                  <a:pt x="605" y="3"/>
                </a:lnTo>
                <a:moveTo>
                  <a:pt x="197" y="61"/>
                </a:moveTo>
                <a:lnTo>
                  <a:pt x="411" y="3"/>
                </a:lnTo>
              </a:path>
            </a:pathLst>
          </a:custGeom>
          <a:noFill/>
          <a:ln w="468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5" name="path"/>
          <p:cNvSpPr/>
          <p:nvPr/>
        </p:nvSpPr>
        <p:spPr>
          <a:xfrm>
            <a:off x="8136964" y="4202556"/>
            <a:ext cx="261032" cy="70664"/>
          </a:xfrm>
          <a:custGeom>
            <a:avLst/>
            <a:gdLst/>
            <a:ahLst/>
            <a:cxnLst/>
            <a:rect l="0" t="0" r="0" b="0"/>
            <a:pathLst>
              <a:path w="411" h="111">
                <a:moveTo>
                  <a:pt x="0" y="61"/>
                </a:moveTo>
                <a:lnTo>
                  <a:pt x="214" y="3"/>
                </a:lnTo>
                <a:moveTo>
                  <a:pt x="196" y="107"/>
                </a:moveTo>
                <a:lnTo>
                  <a:pt x="410" y="50"/>
                </a:lnTo>
                <a:moveTo>
                  <a:pt x="196" y="61"/>
                </a:moveTo>
                <a:lnTo>
                  <a:pt x="410" y="3"/>
                </a:lnTo>
              </a:path>
            </a:pathLst>
          </a:custGeom>
          <a:noFill/>
          <a:ln w="468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6" name="path"/>
          <p:cNvSpPr/>
          <p:nvPr/>
        </p:nvSpPr>
        <p:spPr>
          <a:xfrm>
            <a:off x="7765715" y="4232131"/>
            <a:ext cx="137798" cy="41089"/>
          </a:xfrm>
          <a:custGeom>
            <a:avLst/>
            <a:gdLst/>
            <a:ahLst/>
            <a:cxnLst/>
            <a:rect l="0" t="0" r="0" b="0"/>
            <a:pathLst>
              <a:path w="217" h="64">
                <a:moveTo>
                  <a:pt x="0" y="61"/>
                </a:moveTo>
                <a:lnTo>
                  <a:pt x="216" y="3"/>
                </a:lnTo>
              </a:path>
            </a:pathLst>
          </a:custGeom>
          <a:noFill/>
          <a:ln w="468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7" name="path"/>
          <p:cNvSpPr/>
          <p:nvPr/>
        </p:nvSpPr>
        <p:spPr>
          <a:xfrm>
            <a:off x="7546855" y="4320967"/>
            <a:ext cx="88376" cy="81051"/>
          </a:xfrm>
          <a:custGeom>
            <a:avLst/>
            <a:gdLst/>
            <a:ahLst/>
            <a:cxnLst/>
            <a:rect l="0" t="0" r="0" b="0"/>
            <a:pathLst>
              <a:path w="139" h="127">
                <a:moveTo>
                  <a:pt x="2" y="125"/>
                </a:moveTo>
                <a:lnTo>
                  <a:pt x="136" y="125"/>
                </a:lnTo>
                <a:lnTo>
                  <a:pt x="136" y="2"/>
                </a:lnTo>
                <a:lnTo>
                  <a:pt x="2" y="2"/>
                </a:lnTo>
                <a:lnTo>
                  <a:pt x="2" y="125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8" name="path"/>
          <p:cNvSpPr/>
          <p:nvPr/>
        </p:nvSpPr>
        <p:spPr>
          <a:xfrm>
            <a:off x="7298357" y="4346852"/>
            <a:ext cx="91637" cy="55166"/>
          </a:xfrm>
          <a:custGeom>
            <a:avLst/>
            <a:gdLst/>
            <a:ahLst/>
            <a:cxnLst/>
            <a:rect l="0" t="0" r="0" b="0"/>
            <a:pathLst>
              <a:path w="144" h="86">
                <a:moveTo>
                  <a:pt x="2" y="84"/>
                </a:moveTo>
                <a:lnTo>
                  <a:pt x="141" y="84"/>
                </a:lnTo>
                <a:lnTo>
                  <a:pt x="141" y="2"/>
                </a:lnTo>
                <a:lnTo>
                  <a:pt x="2" y="2"/>
                </a:lnTo>
                <a:lnTo>
                  <a:pt x="2" y="84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9" name="path"/>
          <p:cNvSpPr/>
          <p:nvPr/>
        </p:nvSpPr>
        <p:spPr>
          <a:xfrm>
            <a:off x="7422606" y="4327438"/>
            <a:ext cx="91637" cy="74580"/>
          </a:xfrm>
          <a:custGeom>
            <a:avLst/>
            <a:gdLst/>
            <a:ahLst/>
            <a:cxnLst/>
            <a:rect l="0" t="0" r="0" b="0"/>
            <a:pathLst>
              <a:path w="144" h="117">
                <a:moveTo>
                  <a:pt x="2" y="114"/>
                </a:moveTo>
                <a:lnTo>
                  <a:pt x="141" y="114"/>
                </a:lnTo>
                <a:lnTo>
                  <a:pt x="141" y="2"/>
                </a:lnTo>
                <a:lnTo>
                  <a:pt x="2" y="2"/>
                </a:lnTo>
                <a:lnTo>
                  <a:pt x="2" y="114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70" name="path"/>
          <p:cNvSpPr/>
          <p:nvPr/>
        </p:nvSpPr>
        <p:spPr>
          <a:xfrm>
            <a:off x="7667843" y="4314496"/>
            <a:ext cx="91637" cy="87523"/>
          </a:xfrm>
          <a:custGeom>
            <a:avLst/>
            <a:gdLst/>
            <a:ahLst/>
            <a:cxnLst/>
            <a:rect l="0" t="0" r="0" b="0"/>
            <a:pathLst>
              <a:path w="144" h="137">
                <a:moveTo>
                  <a:pt x="2" y="135"/>
                </a:moveTo>
                <a:lnTo>
                  <a:pt x="141" y="135"/>
                </a:lnTo>
                <a:lnTo>
                  <a:pt x="141" y="2"/>
                </a:lnTo>
                <a:lnTo>
                  <a:pt x="2" y="2"/>
                </a:lnTo>
                <a:lnTo>
                  <a:pt x="2" y="135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71" name="path"/>
          <p:cNvSpPr/>
          <p:nvPr/>
        </p:nvSpPr>
        <p:spPr>
          <a:xfrm>
            <a:off x="8161610" y="4294920"/>
            <a:ext cx="91637" cy="107098"/>
          </a:xfrm>
          <a:custGeom>
            <a:avLst/>
            <a:gdLst/>
            <a:ahLst/>
            <a:cxnLst/>
            <a:rect l="0" t="0" r="0" b="0"/>
            <a:pathLst>
              <a:path w="144" h="168">
                <a:moveTo>
                  <a:pt x="2" y="166"/>
                </a:moveTo>
                <a:lnTo>
                  <a:pt x="141" y="166"/>
                </a:lnTo>
                <a:lnTo>
                  <a:pt x="141" y="2"/>
                </a:lnTo>
                <a:lnTo>
                  <a:pt x="2" y="2"/>
                </a:lnTo>
                <a:lnTo>
                  <a:pt x="2" y="166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72" name="rect"/>
          <p:cNvSpPr/>
          <p:nvPr/>
        </p:nvSpPr>
        <p:spPr>
          <a:xfrm>
            <a:off x="7282051" y="4393930"/>
            <a:ext cx="1111751" cy="970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773" name="table 4773"/>
          <p:cNvGraphicFramePr>
            <a:graphicFrameLocks noGrp="1"/>
          </p:cNvGraphicFramePr>
          <p:nvPr/>
        </p:nvGraphicFramePr>
        <p:xfrm>
          <a:off x="7876999" y="3964333"/>
          <a:ext cx="417830" cy="636904"/>
        </p:xfrm>
        <a:graphic>
          <a:graphicData uri="http://schemas.openxmlformats.org/drawingml/2006/table">
            <a:tbl>
              <a:tblPr/>
              <a:tblGrid>
                <a:gridCol w="417830"/>
              </a:tblGrid>
              <a:tr h="6337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774" name="picture 477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7253406" y="4541460"/>
            <a:ext cx="722096" cy="591523"/>
          </a:xfrm>
          <a:prstGeom prst="rect">
            <a:avLst/>
          </a:prstGeom>
        </p:spPr>
      </p:pic>
      <p:sp>
        <p:nvSpPr>
          <p:cNvPr id="4775" name="path"/>
          <p:cNvSpPr/>
          <p:nvPr/>
        </p:nvSpPr>
        <p:spPr>
          <a:xfrm>
            <a:off x="7248304" y="4631743"/>
            <a:ext cx="732299" cy="501240"/>
          </a:xfrm>
          <a:custGeom>
            <a:avLst/>
            <a:gdLst/>
            <a:ahLst/>
            <a:cxnLst/>
            <a:rect l="0" t="0" r="0" b="0"/>
            <a:pathLst>
              <a:path w="1153" h="789">
                <a:moveTo>
                  <a:pt x="1145" y="789"/>
                </a:moveTo>
                <a:lnTo>
                  <a:pt x="1145" y="0"/>
                </a:lnTo>
                <a:moveTo>
                  <a:pt x="8" y="0"/>
                </a:moveTo>
                <a:lnTo>
                  <a:pt x="8" y="789"/>
                </a:lnTo>
                <a:close/>
              </a:path>
            </a:pathLst>
          </a:custGeom>
          <a:noFill/>
          <a:ln w="10160" cap="flat">
            <a:solidFill>
              <a:srgbClr val="7F7F7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776" name="table 4776"/>
          <p:cNvGraphicFramePr>
            <a:graphicFrameLocks noGrp="1"/>
          </p:cNvGraphicFramePr>
          <p:nvPr/>
        </p:nvGraphicFramePr>
        <p:xfrm>
          <a:off x="4099336" y="4292007"/>
          <a:ext cx="681990" cy="513079"/>
        </p:xfrm>
        <a:graphic>
          <a:graphicData uri="http://schemas.openxmlformats.org/drawingml/2006/table">
            <a:tbl>
              <a:tblPr/>
              <a:tblGrid>
                <a:gridCol w="681990"/>
              </a:tblGrid>
              <a:tr h="5099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200" dirty="0"/>
                    </a:p>
                    <a:p>
                      <a:pPr marL="34925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EU</a:t>
                      </a:r>
                      <a:r>
                        <a:rPr sz="3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5000"/>
                        </a:lnSpc>
                      </a:pPr>
                      <a:endParaRPr lang="en-US" altLang="en-US" sz="100" dirty="0"/>
                    </a:p>
                    <a:p>
                      <a:pPr marL="476885" algn="l" rtl="0" eaLnBrk="0">
                        <a:lnSpc>
                          <a:spcPts val="375"/>
                        </a:lnSpc>
                      </a:pPr>
                      <a:r>
                        <a:rPr sz="3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pic>
        <p:nvPicPr>
          <p:cNvPr id="4777" name="picture 4777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4239982" y="2872779"/>
            <a:ext cx="10215" cy="37673"/>
          </a:xfrm>
          <a:prstGeom prst="rect">
            <a:avLst/>
          </a:prstGeom>
        </p:spPr>
      </p:pic>
      <p:sp>
        <p:nvSpPr>
          <p:cNvPr id="4778" name="rect"/>
          <p:cNvSpPr/>
          <p:nvPr/>
        </p:nvSpPr>
        <p:spPr>
          <a:xfrm>
            <a:off x="4249748" y="2986386"/>
            <a:ext cx="500946" cy="554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779" name="table 4779"/>
          <p:cNvGraphicFramePr>
            <a:graphicFrameLocks noGrp="1"/>
          </p:cNvGraphicFramePr>
          <p:nvPr/>
        </p:nvGraphicFramePr>
        <p:xfrm>
          <a:off x="4052006" y="2910452"/>
          <a:ext cx="725804" cy="82550"/>
        </p:xfrm>
        <a:graphic>
          <a:graphicData uri="http://schemas.openxmlformats.org/drawingml/2006/table">
            <a:tbl>
              <a:tblPr/>
              <a:tblGrid>
                <a:gridCol w="197485"/>
                <a:gridCol w="528319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200" dirty="0"/>
                    </a:p>
                    <a:p>
                      <a:pPr marL="183515" algn="l" rtl="0" eaLnBrk="0">
                        <a:lnSpc>
                          <a:spcPct val="94000"/>
                        </a:lnSpc>
                        <a:spcBef>
                          <a:spcPts val="0"/>
                        </a:spcBef>
                      </a:pP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 </a:t>
                      </a:r>
                      <a:endParaRPr lang="en-US" altLang="en-US" sz="1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99000"/>
                        </a:lnSpc>
                      </a:pPr>
                      <a:endParaRPr lang="en-US" altLang="en-US" sz="100" dirty="0"/>
                    </a:p>
                    <a:p>
                      <a:pPr marL="60960" algn="l" rtl="0" eaLnBrk="0">
                        <a:lnSpc>
                          <a:spcPct val="94000"/>
                        </a:lnSpc>
                      </a:pPr>
                      <a:r>
                        <a:rPr sz="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          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                  40</a:t>
                      </a:r>
                      <a:endParaRPr lang="en-US" altLang="en-US" sz="100" dirty="0"/>
                    </a:p>
                    <a:p>
                      <a:pPr algn="l" rtl="0" eaLnBrk="0">
                        <a:lnSpc>
                          <a:spcPct val="45000"/>
                        </a:lnSpc>
                      </a:pPr>
                      <a:endParaRPr lang="en-US" altLang="en-US" sz="100" dirty="0"/>
                    </a:p>
                    <a:p>
                      <a:pPr marL="506730" algn="l" rtl="0" eaLnBrk="0">
                        <a:lnSpc>
                          <a:spcPct val="94000"/>
                        </a:lnSpc>
                      </a:pPr>
                      <a:r>
                        <a:rPr sz="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1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40" name="group 840"/>
          <p:cNvGrpSpPr/>
          <p:nvPr/>
        </p:nvGrpSpPr>
        <p:grpSpPr>
          <a:xfrm rot="21600000">
            <a:off x="4249823" y="2941666"/>
            <a:ext cx="505064" cy="25189"/>
            <a:chOff x="0" y="0"/>
            <a:chExt cx="505064" cy="25189"/>
          </a:xfrm>
        </p:grpSpPr>
        <p:sp>
          <p:nvSpPr>
            <p:cNvPr id="4780" name="path"/>
            <p:cNvSpPr/>
            <p:nvPr/>
          </p:nvSpPr>
          <p:spPr>
            <a:xfrm>
              <a:off x="59526" y="0"/>
              <a:ext cx="327834" cy="25189"/>
            </a:xfrm>
            <a:custGeom>
              <a:avLst/>
              <a:gdLst/>
              <a:ahLst/>
              <a:cxnLst/>
              <a:rect l="0" t="0" r="0" b="0"/>
              <a:pathLst>
                <a:path w="516" h="39">
                  <a:moveTo>
                    <a:pt x="0" y="39"/>
                  </a:moveTo>
                  <a:lnTo>
                    <a:pt x="516" y="39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81" name="path"/>
            <p:cNvSpPr/>
            <p:nvPr/>
          </p:nvSpPr>
          <p:spPr>
            <a:xfrm>
              <a:off x="494896" y="8155"/>
              <a:ext cx="10168" cy="7789"/>
            </a:xfrm>
            <a:custGeom>
              <a:avLst/>
              <a:gdLst/>
              <a:ahLst/>
              <a:cxnLst/>
              <a:rect l="0" t="0" r="0" b="0"/>
              <a:pathLst>
                <a:path w="16" h="12">
                  <a:moveTo>
                    <a:pt x="0" y="5"/>
                  </a:moveTo>
                  <a:cubicBezTo>
                    <a:pt x="0" y="9"/>
                    <a:pt x="4" y="11"/>
                    <a:pt x="7" y="11"/>
                  </a:cubicBezTo>
                  <a:cubicBezTo>
                    <a:pt x="12" y="11"/>
                    <a:pt x="15" y="9"/>
                    <a:pt x="15" y="5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4" y="0"/>
                    <a:pt x="0" y="3"/>
                    <a:pt x="0" y="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640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82" name="path"/>
            <p:cNvSpPr/>
            <p:nvPr/>
          </p:nvSpPr>
          <p:spPr>
            <a:xfrm>
              <a:off x="0" y="11924"/>
              <a:ext cx="500421" cy="804"/>
            </a:xfrm>
            <a:custGeom>
              <a:avLst/>
              <a:gdLst/>
              <a:ahLst/>
              <a:cxnLst/>
              <a:rect l="0" t="0" r="0" b="0"/>
              <a:pathLst>
                <a:path w="788" h="1">
                  <a:moveTo>
                    <a:pt x="0" y="0"/>
                  </a:moveTo>
                  <a:lnTo>
                    <a:pt x="788" y="0"/>
                  </a:lnTo>
                </a:path>
              </a:pathLst>
            </a:custGeom>
            <a:noFill/>
            <a:ln w="925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783" name="rect"/>
          <p:cNvSpPr/>
          <p:nvPr/>
        </p:nvSpPr>
        <p:spPr>
          <a:xfrm>
            <a:off x="4053142" y="2985882"/>
            <a:ext cx="724163" cy="1741"/>
          </a:xfrm>
          <a:prstGeom prst="rect">
            <a:avLst/>
          </a:prstGeom>
          <a:solidFill>
            <a:srgbClr val="FF66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84" name="rect"/>
          <p:cNvSpPr/>
          <p:nvPr/>
        </p:nvSpPr>
        <p:spPr>
          <a:xfrm>
            <a:off x="4265550" y="3096686"/>
            <a:ext cx="488950" cy="2518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85" name="textbox 4785"/>
          <p:cNvSpPr/>
          <p:nvPr/>
        </p:nvSpPr>
        <p:spPr>
          <a:xfrm>
            <a:off x="4729157" y="3106581"/>
            <a:ext cx="69850" cy="400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1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400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</p:txBody>
      </p:sp>
      <p:pic>
        <p:nvPicPr>
          <p:cNvPr id="4786" name="picture 478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4052006" y="3070160"/>
            <a:ext cx="726435" cy="75699"/>
          </a:xfrm>
          <a:prstGeom prst="rect">
            <a:avLst/>
          </a:prstGeom>
        </p:spPr>
      </p:pic>
      <p:sp>
        <p:nvSpPr>
          <p:cNvPr id="4787" name="textbox 4787"/>
          <p:cNvSpPr/>
          <p:nvPr/>
        </p:nvSpPr>
        <p:spPr>
          <a:xfrm>
            <a:off x="4248656" y="3006545"/>
            <a:ext cx="560705" cy="520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9000"/>
              </a:lnSpc>
            </a:pPr>
            <a:endParaRPr lang="en-US" altLang="en-US" sz="100" dirty="0"/>
          </a:p>
          <a:p>
            <a:pPr marL="520065" algn="l" rtl="0" eaLnBrk="0">
              <a:lnSpc>
                <a:spcPts val="125"/>
              </a:lnSpc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0,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endParaRPr lang="en-US" altLang="en-US" sz="100" dirty="0"/>
          </a:p>
        </p:txBody>
      </p:sp>
      <p:grpSp>
        <p:nvGrpSpPr>
          <p:cNvPr id="842" name="group 842"/>
          <p:cNvGrpSpPr/>
          <p:nvPr/>
        </p:nvGrpSpPr>
        <p:grpSpPr>
          <a:xfrm rot="21600000">
            <a:off x="4261356" y="3019245"/>
            <a:ext cx="505773" cy="25189"/>
            <a:chOff x="0" y="0"/>
            <a:chExt cx="505773" cy="25189"/>
          </a:xfrm>
        </p:grpSpPr>
        <p:sp>
          <p:nvSpPr>
            <p:cNvPr id="4788" name="path"/>
            <p:cNvSpPr/>
            <p:nvPr/>
          </p:nvSpPr>
          <p:spPr>
            <a:xfrm>
              <a:off x="4193" y="0"/>
              <a:ext cx="491222" cy="25189"/>
            </a:xfrm>
            <a:custGeom>
              <a:avLst/>
              <a:gdLst/>
              <a:ahLst/>
              <a:cxnLst/>
              <a:rect l="0" t="0" r="0" b="0"/>
              <a:pathLst>
                <a:path w="773" h="39">
                  <a:moveTo>
                    <a:pt x="0" y="39"/>
                  </a:moveTo>
                  <a:lnTo>
                    <a:pt x="773" y="39"/>
                  </a:lnTo>
                  <a:lnTo>
                    <a:pt x="773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89" name="path"/>
            <p:cNvSpPr/>
            <p:nvPr/>
          </p:nvSpPr>
          <p:spPr>
            <a:xfrm>
              <a:off x="495593" y="3132"/>
              <a:ext cx="10179" cy="7817"/>
            </a:xfrm>
            <a:custGeom>
              <a:avLst/>
              <a:gdLst/>
              <a:ahLst/>
              <a:cxnLst/>
              <a:rect l="0" t="0" r="0" b="0"/>
              <a:pathLst>
                <a:path w="16" h="12">
                  <a:moveTo>
                    <a:pt x="0" y="5"/>
                  </a:moveTo>
                  <a:cubicBezTo>
                    <a:pt x="0" y="9"/>
                    <a:pt x="4" y="11"/>
                    <a:pt x="7" y="11"/>
                  </a:cubicBezTo>
                  <a:cubicBezTo>
                    <a:pt x="12" y="11"/>
                    <a:pt x="15" y="9"/>
                    <a:pt x="15" y="5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4" y="0"/>
                    <a:pt x="0" y="3"/>
                    <a:pt x="0" y="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640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90" name="path"/>
            <p:cNvSpPr/>
            <p:nvPr/>
          </p:nvSpPr>
          <p:spPr>
            <a:xfrm>
              <a:off x="0" y="6833"/>
              <a:ext cx="500950" cy="803"/>
            </a:xfrm>
            <a:custGeom>
              <a:avLst/>
              <a:gdLst/>
              <a:ahLst/>
              <a:cxnLst/>
              <a:rect l="0" t="0" r="0" b="0"/>
              <a:pathLst>
                <a:path w="788" h="1">
                  <a:moveTo>
                    <a:pt x="0" y="0"/>
                  </a:moveTo>
                  <a:lnTo>
                    <a:pt x="788" y="0"/>
                  </a:lnTo>
                </a:path>
              </a:pathLst>
            </a:custGeom>
            <a:noFill/>
            <a:ln w="926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4791" name="picture 4791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4132478" y="2983403"/>
            <a:ext cx="160391" cy="219375"/>
          </a:xfrm>
          <a:prstGeom prst="rect">
            <a:avLst/>
          </a:prstGeom>
        </p:spPr>
      </p:pic>
      <p:pic>
        <p:nvPicPr>
          <p:cNvPr id="4792" name="picture 479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4256003" y="3022377"/>
            <a:ext cx="10216" cy="37673"/>
          </a:xfrm>
          <a:prstGeom prst="rect">
            <a:avLst/>
          </a:prstGeom>
        </p:spPr>
      </p:pic>
      <p:sp>
        <p:nvSpPr>
          <p:cNvPr id="4793" name="rect"/>
          <p:cNvSpPr/>
          <p:nvPr/>
        </p:nvSpPr>
        <p:spPr>
          <a:xfrm>
            <a:off x="4059170" y="3076588"/>
            <a:ext cx="155352" cy="6538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794" name="table 4794"/>
          <p:cNvGraphicFramePr>
            <a:graphicFrameLocks noGrp="1"/>
          </p:cNvGraphicFramePr>
          <p:nvPr/>
        </p:nvGraphicFramePr>
        <p:xfrm>
          <a:off x="4034190" y="2792153"/>
          <a:ext cx="789940" cy="436245"/>
        </p:xfrm>
        <a:graphic>
          <a:graphicData uri="http://schemas.openxmlformats.org/drawingml/2006/table">
            <a:tbl>
              <a:tblPr/>
              <a:tblGrid>
                <a:gridCol w="759459"/>
                <a:gridCol w="30480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" dirty="0"/>
                    </a:p>
                    <a:p>
                      <a:pPr marL="18415" algn="l" rtl="0" eaLnBrk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Result</a:t>
                      </a:r>
                      <a:r>
                        <a:rPr sz="100" b="1" spc="3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:</a:t>
                      </a:r>
                      <a:r>
                        <a:rPr sz="100" spc="3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Performance</a:t>
                      </a:r>
                      <a:r>
                        <a:rPr sz="100" spc="3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requirements</a:t>
                      </a:r>
                      <a:endParaRPr lang="en-US" altLang="en-US" sz="1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1B0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5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3810" algn="l" rtl="0" eaLnBrk="0">
                        <a:lnSpc>
                          <a:spcPct val="94000"/>
                        </a:lnSpc>
                      </a:pPr>
                      <a:r>
                        <a:rPr sz="1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1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3327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00" dirty="0"/>
                    </a:p>
                    <a:p>
                      <a:pPr marL="230505" algn="l" rtl="0" eaLnBrk="0">
                        <a:lnSpc>
                          <a:spcPct val="94000"/>
                        </a:lnSpc>
                      </a:pPr>
                      <a:r>
                        <a:rPr sz="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25</a:t>
                      </a:r>
                      <a:r>
                        <a:rPr sz="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" dirty="0"/>
                    </a:p>
                    <a:p>
                      <a:pPr algn="r" rtl="0" eaLnBrk="0">
                        <a:lnSpc>
                          <a:spcPct val="94000"/>
                        </a:lnSpc>
                        <a:spcBef>
                          <a:spcPts val="75"/>
                        </a:spcBef>
                      </a:pPr>
                      <a:r>
                        <a:rPr sz="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</a:t>
                      </a:r>
                      <a:r>
                        <a:rPr sz="1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" dirty="0"/>
                    </a:p>
                    <a:p>
                      <a:pPr algn="l" rtl="0" eaLnBrk="0">
                        <a:lnSpc>
                          <a:spcPct val="132000"/>
                        </a:lnSpc>
                      </a:pPr>
                      <a:endParaRPr lang="en-US" altLang="en-US" sz="1000" dirty="0"/>
                    </a:p>
                    <a:p>
                      <a:pPr marL="34925" algn="l" rtl="0" eaLnBrk="0">
                        <a:lnSpc>
                          <a:spcPct val="99000"/>
                        </a:lnSpc>
                        <a:spcBef>
                          <a:spcPts val="40"/>
                        </a:spcBef>
                      </a:pPr>
                      <a:r>
                        <a:rPr sz="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Lifting</a:t>
                      </a:r>
                      <a:r>
                        <a:rPr sz="100" spc="2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100" b="1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endParaRPr lang="en-US" altLang="en-US" sz="100" dirty="0"/>
                    </a:p>
                    <a:p>
                      <a:pPr marL="34925" algn="l" rtl="0" eaLnBrk="0">
                        <a:lnSpc>
                          <a:spcPts val="140"/>
                        </a:lnSpc>
                        <a:spcBef>
                          <a:spcPts val="30"/>
                        </a:spcBef>
                      </a:pPr>
                      <a:r>
                        <a:rPr sz="1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100" spc="1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1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46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44" name="group 844"/>
          <p:cNvGrpSpPr/>
          <p:nvPr/>
        </p:nvGrpSpPr>
        <p:grpSpPr>
          <a:xfrm rot="21600000">
            <a:off x="4245454" y="2864222"/>
            <a:ext cx="502855" cy="25055"/>
            <a:chOff x="0" y="0"/>
            <a:chExt cx="502855" cy="25055"/>
          </a:xfrm>
        </p:grpSpPr>
        <p:sp>
          <p:nvSpPr>
            <p:cNvPr id="4795" name="path"/>
            <p:cNvSpPr/>
            <p:nvPr/>
          </p:nvSpPr>
          <p:spPr>
            <a:xfrm>
              <a:off x="36320" y="0"/>
              <a:ext cx="205239" cy="25055"/>
            </a:xfrm>
            <a:custGeom>
              <a:avLst/>
              <a:gdLst/>
              <a:ahLst/>
              <a:cxnLst/>
              <a:rect l="0" t="0" r="0" b="0"/>
              <a:pathLst>
                <a:path w="323" h="39">
                  <a:moveTo>
                    <a:pt x="0" y="39"/>
                  </a:moveTo>
                  <a:lnTo>
                    <a:pt x="323" y="39"/>
                  </a:lnTo>
                  <a:lnTo>
                    <a:pt x="323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96" name="path"/>
            <p:cNvSpPr/>
            <p:nvPr/>
          </p:nvSpPr>
          <p:spPr>
            <a:xfrm>
              <a:off x="492704" y="8556"/>
              <a:ext cx="10151" cy="7789"/>
            </a:xfrm>
            <a:custGeom>
              <a:avLst/>
              <a:gdLst/>
              <a:ahLst/>
              <a:cxnLst/>
              <a:rect l="0" t="0" r="0" b="0"/>
              <a:pathLst>
                <a:path w="15" h="12">
                  <a:moveTo>
                    <a:pt x="0" y="5"/>
                  </a:moveTo>
                  <a:cubicBezTo>
                    <a:pt x="0" y="9"/>
                    <a:pt x="3" y="11"/>
                    <a:pt x="7" y="11"/>
                  </a:cubicBezTo>
                  <a:cubicBezTo>
                    <a:pt x="11" y="11"/>
                    <a:pt x="15" y="9"/>
                    <a:pt x="15" y="5"/>
                  </a:cubicBezTo>
                  <a:cubicBezTo>
                    <a:pt x="15" y="3"/>
                    <a:pt x="11" y="0"/>
                    <a:pt x="7" y="0"/>
                  </a:cubicBezTo>
                  <a:cubicBezTo>
                    <a:pt x="3" y="0"/>
                    <a:pt x="0" y="3"/>
                    <a:pt x="0" y="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637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97" name="path"/>
            <p:cNvSpPr/>
            <p:nvPr/>
          </p:nvSpPr>
          <p:spPr>
            <a:xfrm>
              <a:off x="0" y="12326"/>
              <a:ext cx="498180" cy="803"/>
            </a:xfrm>
            <a:custGeom>
              <a:avLst/>
              <a:gdLst/>
              <a:ahLst/>
              <a:cxnLst/>
              <a:rect l="0" t="0" r="0" b="0"/>
              <a:pathLst>
                <a:path w="784" h="1">
                  <a:moveTo>
                    <a:pt x="0" y="0"/>
                  </a:moveTo>
                  <a:lnTo>
                    <a:pt x="784" y="0"/>
                  </a:lnTo>
                </a:path>
              </a:pathLst>
            </a:custGeom>
            <a:noFill/>
            <a:ln w="921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4798" name="table 4798"/>
          <p:cNvGraphicFramePr>
            <a:graphicFrameLocks noGrp="1"/>
          </p:cNvGraphicFramePr>
          <p:nvPr/>
        </p:nvGraphicFramePr>
        <p:xfrm>
          <a:off x="4097766" y="3772062"/>
          <a:ext cx="681990" cy="494664"/>
        </p:xfrm>
        <a:graphic>
          <a:graphicData uri="http://schemas.openxmlformats.org/drawingml/2006/table">
            <a:tbl>
              <a:tblPr/>
              <a:tblGrid>
                <a:gridCol w="681990"/>
              </a:tblGrid>
              <a:tr h="49148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7000"/>
                        </a:lnSpc>
                      </a:pPr>
                      <a:endParaRPr lang="en-US" altLang="en-US" sz="200" dirty="0"/>
                    </a:p>
                    <a:p>
                      <a:pPr marL="3556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EU</a:t>
                      </a:r>
                      <a:r>
                        <a:rPr sz="3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6000"/>
                        </a:lnSpc>
                      </a:pPr>
                      <a:endParaRPr lang="en-US" altLang="en-US" sz="100" dirty="0"/>
                    </a:p>
                    <a:p>
                      <a:pPr marL="349885" algn="l" rtl="0" eaLnBrk="0">
                        <a:lnSpc>
                          <a:spcPts val="375"/>
                        </a:lnSpc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Lifting</a:t>
                      </a:r>
                      <a:r>
                        <a:rPr sz="300" spc="5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4799" name="rect"/>
          <p:cNvSpPr/>
          <p:nvPr/>
        </p:nvSpPr>
        <p:spPr>
          <a:xfrm>
            <a:off x="6184782" y="2451247"/>
            <a:ext cx="872009" cy="342462"/>
          </a:xfrm>
          <a:prstGeom prst="rect">
            <a:avLst/>
          </a:prstGeom>
          <a:solidFill>
            <a:srgbClr val="E6E6E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00" name="textbox 4800"/>
          <p:cNvSpPr/>
          <p:nvPr/>
        </p:nvSpPr>
        <p:spPr>
          <a:xfrm>
            <a:off x="5153983" y="4482131"/>
            <a:ext cx="1818004" cy="1784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24130" indent="635" algn="l" rtl="0" eaLnBrk="0">
              <a:lnSpc>
                <a:spcPct val="100000"/>
              </a:lnSpc>
            </a:pP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One</a:t>
            </a: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variant</a:t>
            </a: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at</a:t>
            </a: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time</a:t>
            </a: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was</a:t>
            </a: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added</a:t>
            </a: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heuristically</a:t>
            </a:r>
            <a:r>
              <a:rPr sz="500" spc="1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considering </a:t>
            </a:r>
            <a:r>
              <a:rPr sz="500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“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sweet</a:t>
            </a:r>
            <a:r>
              <a:rPr sz="500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spots</a:t>
            </a:r>
            <a:r>
              <a:rPr sz="500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”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500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technical</a:t>
            </a:r>
            <a:r>
              <a:rPr sz="5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constraints</a:t>
            </a:r>
            <a:endParaRPr lang="en-US" altLang="en-US" sz="500" dirty="0"/>
          </a:p>
        </p:txBody>
      </p:sp>
      <p:sp>
        <p:nvSpPr>
          <p:cNvPr id="4801" name="textbox 4801"/>
          <p:cNvSpPr/>
          <p:nvPr/>
        </p:nvSpPr>
        <p:spPr>
          <a:xfrm>
            <a:off x="5130536" y="2503846"/>
            <a:ext cx="988060" cy="2743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5240" indent="-2540" algn="l" rtl="0" eaLnBrk="0">
              <a:lnSpc>
                <a:spcPct val="109000"/>
              </a:lnSpc>
            </a:pP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500" spc="1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500" spc="1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overview</a:t>
            </a:r>
            <a:r>
              <a:rPr sz="500" spc="1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mapped</a:t>
            </a: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by  lifting</a:t>
            </a: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height</a:t>
            </a: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500" spc="1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was   created</a:t>
            </a:r>
            <a:r>
              <a:rPr sz="500" spc="2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500" spc="2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understand</a:t>
            </a:r>
            <a:r>
              <a:rPr sz="500" spc="2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demand</a:t>
            </a:r>
            <a:endParaRPr lang="en-US" altLang="en-US" sz="500" dirty="0"/>
          </a:p>
        </p:txBody>
      </p:sp>
      <p:grpSp>
        <p:nvGrpSpPr>
          <p:cNvPr id="846" name="group 846"/>
          <p:cNvGrpSpPr/>
          <p:nvPr/>
        </p:nvGrpSpPr>
        <p:grpSpPr>
          <a:xfrm rot="21600000">
            <a:off x="4193523" y="4372927"/>
            <a:ext cx="530495" cy="332370"/>
            <a:chOff x="0" y="0"/>
            <a:chExt cx="530495" cy="332370"/>
          </a:xfrm>
        </p:grpSpPr>
        <p:sp>
          <p:nvSpPr>
            <p:cNvPr id="4803" name="path"/>
            <p:cNvSpPr/>
            <p:nvPr/>
          </p:nvSpPr>
          <p:spPr>
            <a:xfrm>
              <a:off x="0" y="0"/>
              <a:ext cx="525874" cy="332370"/>
            </a:xfrm>
            <a:custGeom>
              <a:avLst/>
              <a:gdLst/>
              <a:ahLst/>
              <a:cxnLst/>
              <a:rect l="0" t="0" r="0" b="0"/>
              <a:pathLst>
                <a:path w="828" h="523">
                  <a:moveTo>
                    <a:pt x="4" y="0"/>
                  </a:moveTo>
                  <a:lnTo>
                    <a:pt x="4" y="518"/>
                  </a:lnTo>
                  <a:lnTo>
                    <a:pt x="828" y="518"/>
                  </a:lnTo>
                </a:path>
              </a:pathLst>
            </a:custGeom>
            <a:noFill/>
            <a:ln w="625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04" name="path"/>
            <p:cNvSpPr/>
            <p:nvPr/>
          </p:nvSpPr>
          <p:spPr>
            <a:xfrm>
              <a:off x="3408" y="60709"/>
              <a:ext cx="527087" cy="174096"/>
            </a:xfrm>
            <a:custGeom>
              <a:avLst/>
              <a:gdLst/>
              <a:ahLst/>
              <a:cxnLst/>
              <a:rect l="0" t="0" r="0" b="0"/>
              <a:pathLst>
                <a:path w="830" h="274">
                  <a:moveTo>
                    <a:pt x="0" y="266"/>
                  </a:moveTo>
                  <a:lnTo>
                    <a:pt x="237" y="260"/>
                  </a:lnTo>
                  <a:moveTo>
                    <a:pt x="236" y="126"/>
                  </a:moveTo>
                  <a:lnTo>
                    <a:pt x="457" y="126"/>
                  </a:lnTo>
                  <a:moveTo>
                    <a:pt x="485" y="10"/>
                  </a:moveTo>
                  <a:lnTo>
                    <a:pt x="829" y="7"/>
                  </a:lnTo>
                </a:path>
              </a:pathLst>
            </a:custGeom>
            <a:noFill/>
            <a:ln w="10160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805" name="textbox 4805"/>
          <p:cNvSpPr/>
          <p:nvPr/>
        </p:nvSpPr>
        <p:spPr>
          <a:xfrm>
            <a:off x="6356127" y="2503846"/>
            <a:ext cx="672465" cy="2622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5875" indent="-3175" algn="l" rtl="0" eaLnBrk="0">
              <a:lnSpc>
                <a:spcPct val="103000"/>
              </a:lnSpc>
            </a:pP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The</a:t>
            </a:r>
            <a:r>
              <a:rPr sz="500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first</a:t>
            </a:r>
            <a:r>
              <a:rPr sz="500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variant</a:t>
            </a:r>
            <a:r>
              <a:rPr sz="500" spc="1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was  placed</a:t>
            </a:r>
            <a:r>
              <a:rPr sz="500" spc="1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500" spc="1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cover</a:t>
            </a:r>
            <a:r>
              <a:rPr sz="500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all     market</a:t>
            </a:r>
            <a:r>
              <a:rPr sz="500" spc="4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requirements</a:t>
            </a:r>
            <a:endParaRPr lang="en-US" altLang="en-US" sz="500" dirty="0"/>
          </a:p>
        </p:txBody>
      </p:sp>
      <p:sp>
        <p:nvSpPr>
          <p:cNvPr id="4806" name="textbox 4806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807" name="textbox 4807"/>
          <p:cNvSpPr/>
          <p:nvPr/>
        </p:nvSpPr>
        <p:spPr>
          <a:xfrm>
            <a:off x="7315927" y="4683362"/>
            <a:ext cx="582294" cy="2616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indent="5080" algn="l" rtl="0" eaLnBrk="0">
              <a:lnSpc>
                <a:spcPct val="103000"/>
              </a:lnSpc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Final</a:t>
            </a:r>
            <a:r>
              <a:rPr sz="5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number</a:t>
            </a:r>
            <a:r>
              <a:rPr sz="5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     variants</a:t>
            </a:r>
            <a:r>
              <a:rPr sz="500" spc="1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is</a:t>
            </a:r>
            <a:r>
              <a:rPr sz="5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fine       tuned</a:t>
            </a:r>
            <a:r>
              <a:rPr sz="500" spc="4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considering</a:t>
            </a:r>
            <a:endParaRPr lang="en-US" altLang="en-US" sz="500" dirty="0"/>
          </a:p>
        </p:txBody>
      </p:sp>
      <p:sp>
        <p:nvSpPr>
          <p:cNvPr id="4809" name="path"/>
          <p:cNvSpPr/>
          <p:nvPr/>
        </p:nvSpPr>
        <p:spPr>
          <a:xfrm>
            <a:off x="7298356" y="3192192"/>
            <a:ext cx="91638" cy="1157894"/>
          </a:xfrm>
          <a:custGeom>
            <a:avLst/>
            <a:gdLst/>
            <a:ahLst/>
            <a:cxnLst/>
            <a:rect l="0" t="0" r="0" b="0"/>
            <a:pathLst>
              <a:path w="144" h="1823">
                <a:moveTo>
                  <a:pt x="2" y="1820"/>
                </a:moveTo>
                <a:lnTo>
                  <a:pt x="141" y="1820"/>
                </a:lnTo>
                <a:lnTo>
                  <a:pt x="141" y="2"/>
                </a:lnTo>
                <a:lnTo>
                  <a:pt x="2" y="2"/>
                </a:lnTo>
                <a:lnTo>
                  <a:pt x="2" y="182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48" name="group 848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4810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11" name="textbox 4811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8572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M</a:t>
              </a:r>
              <a:endParaRPr lang="en-US" altLang="en-US" sz="1800" dirty="0"/>
            </a:p>
          </p:txBody>
        </p:sp>
      </p:grpSp>
      <p:sp>
        <p:nvSpPr>
          <p:cNvPr id="4812" name="textbox 4812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4813" name="textbox 4813"/>
          <p:cNvSpPr/>
          <p:nvPr/>
        </p:nvSpPr>
        <p:spPr>
          <a:xfrm>
            <a:off x="7240706" y="4600818"/>
            <a:ext cx="1174114" cy="1060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630"/>
              </a:lnSpc>
              <a:tabLst>
                <a:tab pos="831850" algn="l"/>
              </a:tabLst>
            </a:pPr>
            <a:r>
              <a:rPr sz="500" strike="sngStrike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500" b="1" spc="1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#</a:t>
            </a:r>
            <a:r>
              <a:rPr sz="5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variants</a:t>
            </a:r>
            <a:endParaRPr lang="en-US" altLang="en-US" sz="500" dirty="0"/>
          </a:p>
        </p:txBody>
      </p:sp>
      <p:sp>
        <p:nvSpPr>
          <p:cNvPr id="4814" name="path"/>
          <p:cNvSpPr/>
          <p:nvPr/>
        </p:nvSpPr>
        <p:spPr>
          <a:xfrm>
            <a:off x="5168159" y="3618839"/>
            <a:ext cx="360438" cy="190555"/>
          </a:xfrm>
          <a:custGeom>
            <a:avLst/>
            <a:gdLst/>
            <a:ahLst/>
            <a:cxnLst/>
            <a:rect l="0" t="0" r="0" b="0"/>
            <a:pathLst>
              <a:path w="567" h="300">
                <a:moveTo>
                  <a:pt x="544" y="13"/>
                </a:moveTo>
                <a:lnTo>
                  <a:pt x="560" y="13"/>
                </a:lnTo>
                <a:lnTo>
                  <a:pt x="560" y="1"/>
                </a:lnTo>
                <a:lnTo>
                  <a:pt x="544" y="1"/>
                </a:lnTo>
                <a:lnTo>
                  <a:pt x="544" y="13"/>
                </a:lnTo>
                <a:close/>
              </a:path>
              <a:path w="567" h="300">
                <a:moveTo>
                  <a:pt x="470" y="40"/>
                </a:moveTo>
                <a:lnTo>
                  <a:pt x="519" y="40"/>
                </a:lnTo>
                <a:lnTo>
                  <a:pt x="519" y="30"/>
                </a:lnTo>
                <a:lnTo>
                  <a:pt x="470" y="30"/>
                </a:lnTo>
                <a:lnTo>
                  <a:pt x="470" y="40"/>
                </a:lnTo>
                <a:close/>
              </a:path>
              <a:path w="567" h="300">
                <a:moveTo>
                  <a:pt x="236" y="54"/>
                </a:moveTo>
                <a:lnTo>
                  <a:pt x="457" y="54"/>
                </a:lnTo>
                <a:lnTo>
                  <a:pt x="457" y="42"/>
                </a:lnTo>
                <a:lnTo>
                  <a:pt x="236" y="42"/>
                </a:lnTo>
                <a:lnTo>
                  <a:pt x="236" y="54"/>
                </a:lnTo>
                <a:close/>
              </a:path>
              <a:path w="567" h="300">
                <a:moveTo>
                  <a:pt x="296" y="67"/>
                </a:moveTo>
                <a:lnTo>
                  <a:pt x="473" y="67"/>
                </a:lnTo>
                <a:lnTo>
                  <a:pt x="473" y="57"/>
                </a:lnTo>
                <a:lnTo>
                  <a:pt x="296" y="57"/>
                </a:lnTo>
                <a:lnTo>
                  <a:pt x="296" y="67"/>
                </a:lnTo>
                <a:close/>
              </a:path>
              <a:path w="567" h="300">
                <a:moveTo>
                  <a:pt x="137" y="81"/>
                </a:moveTo>
                <a:lnTo>
                  <a:pt x="377" y="81"/>
                </a:lnTo>
                <a:lnTo>
                  <a:pt x="377" y="69"/>
                </a:lnTo>
                <a:lnTo>
                  <a:pt x="137" y="69"/>
                </a:lnTo>
                <a:lnTo>
                  <a:pt x="137" y="81"/>
                </a:lnTo>
                <a:close/>
              </a:path>
              <a:path w="567" h="300">
                <a:moveTo>
                  <a:pt x="484" y="94"/>
                </a:moveTo>
                <a:lnTo>
                  <a:pt x="525" y="94"/>
                </a:lnTo>
                <a:lnTo>
                  <a:pt x="525" y="84"/>
                </a:lnTo>
                <a:lnTo>
                  <a:pt x="484" y="84"/>
                </a:lnTo>
                <a:lnTo>
                  <a:pt x="484" y="94"/>
                </a:lnTo>
                <a:close/>
              </a:path>
              <a:path w="567" h="300">
                <a:moveTo>
                  <a:pt x="247" y="108"/>
                </a:moveTo>
                <a:lnTo>
                  <a:pt x="451" y="108"/>
                </a:lnTo>
                <a:lnTo>
                  <a:pt x="451" y="96"/>
                </a:lnTo>
                <a:lnTo>
                  <a:pt x="247" y="96"/>
                </a:lnTo>
                <a:lnTo>
                  <a:pt x="247" y="108"/>
                </a:lnTo>
                <a:close/>
              </a:path>
              <a:path w="567" h="300">
                <a:moveTo>
                  <a:pt x="1" y="123"/>
                </a:moveTo>
                <a:lnTo>
                  <a:pt x="388" y="123"/>
                </a:lnTo>
                <a:lnTo>
                  <a:pt x="388" y="111"/>
                </a:lnTo>
                <a:lnTo>
                  <a:pt x="1" y="111"/>
                </a:lnTo>
                <a:lnTo>
                  <a:pt x="1" y="123"/>
                </a:lnTo>
                <a:close/>
              </a:path>
              <a:path w="567" h="300">
                <a:moveTo>
                  <a:pt x="484" y="135"/>
                </a:moveTo>
                <a:lnTo>
                  <a:pt x="538" y="135"/>
                </a:lnTo>
                <a:lnTo>
                  <a:pt x="538" y="125"/>
                </a:lnTo>
                <a:lnTo>
                  <a:pt x="484" y="125"/>
                </a:lnTo>
                <a:lnTo>
                  <a:pt x="484" y="135"/>
                </a:lnTo>
                <a:close/>
              </a:path>
              <a:path w="567" h="300">
                <a:moveTo>
                  <a:pt x="348" y="150"/>
                </a:moveTo>
                <a:lnTo>
                  <a:pt x="536" y="150"/>
                </a:lnTo>
                <a:lnTo>
                  <a:pt x="536" y="137"/>
                </a:lnTo>
                <a:lnTo>
                  <a:pt x="348" y="137"/>
                </a:lnTo>
                <a:lnTo>
                  <a:pt x="348" y="150"/>
                </a:lnTo>
                <a:close/>
              </a:path>
              <a:path w="567" h="300">
                <a:moveTo>
                  <a:pt x="61" y="162"/>
                </a:moveTo>
                <a:lnTo>
                  <a:pt x="470" y="162"/>
                </a:lnTo>
                <a:lnTo>
                  <a:pt x="470" y="152"/>
                </a:lnTo>
                <a:lnTo>
                  <a:pt x="61" y="152"/>
                </a:lnTo>
                <a:lnTo>
                  <a:pt x="61" y="162"/>
                </a:lnTo>
                <a:close/>
              </a:path>
              <a:path w="567" h="300">
                <a:moveTo>
                  <a:pt x="211" y="176"/>
                </a:moveTo>
                <a:lnTo>
                  <a:pt x="498" y="176"/>
                </a:lnTo>
                <a:lnTo>
                  <a:pt x="498" y="164"/>
                </a:lnTo>
                <a:lnTo>
                  <a:pt x="211" y="164"/>
                </a:lnTo>
                <a:lnTo>
                  <a:pt x="211" y="176"/>
                </a:lnTo>
                <a:close/>
              </a:path>
              <a:path w="567" h="300">
                <a:moveTo>
                  <a:pt x="315" y="191"/>
                </a:moveTo>
                <a:lnTo>
                  <a:pt x="457" y="191"/>
                </a:lnTo>
                <a:lnTo>
                  <a:pt x="457" y="179"/>
                </a:lnTo>
                <a:lnTo>
                  <a:pt x="315" y="179"/>
                </a:lnTo>
                <a:lnTo>
                  <a:pt x="315" y="191"/>
                </a:lnTo>
                <a:close/>
              </a:path>
              <a:path w="567" h="300">
                <a:moveTo>
                  <a:pt x="306" y="203"/>
                </a:moveTo>
                <a:lnTo>
                  <a:pt x="525" y="203"/>
                </a:lnTo>
                <a:lnTo>
                  <a:pt x="525" y="194"/>
                </a:lnTo>
                <a:lnTo>
                  <a:pt x="306" y="194"/>
                </a:lnTo>
                <a:lnTo>
                  <a:pt x="306" y="203"/>
                </a:lnTo>
                <a:close/>
              </a:path>
              <a:path w="567" h="300">
                <a:moveTo>
                  <a:pt x="530" y="218"/>
                </a:moveTo>
                <a:lnTo>
                  <a:pt x="563" y="218"/>
                </a:lnTo>
                <a:lnTo>
                  <a:pt x="563" y="206"/>
                </a:lnTo>
                <a:lnTo>
                  <a:pt x="530" y="206"/>
                </a:lnTo>
                <a:lnTo>
                  <a:pt x="530" y="218"/>
                </a:lnTo>
                <a:close/>
              </a:path>
              <a:path w="567" h="300">
                <a:moveTo>
                  <a:pt x="522" y="230"/>
                </a:moveTo>
                <a:lnTo>
                  <a:pt x="549" y="230"/>
                </a:lnTo>
                <a:lnTo>
                  <a:pt x="549" y="220"/>
                </a:lnTo>
                <a:lnTo>
                  <a:pt x="522" y="220"/>
                </a:lnTo>
                <a:lnTo>
                  <a:pt x="522" y="230"/>
                </a:lnTo>
                <a:close/>
              </a:path>
              <a:path w="567" h="300">
                <a:moveTo>
                  <a:pt x="211" y="245"/>
                </a:moveTo>
                <a:lnTo>
                  <a:pt x="320" y="245"/>
                </a:lnTo>
                <a:lnTo>
                  <a:pt x="320" y="233"/>
                </a:lnTo>
                <a:lnTo>
                  <a:pt x="211" y="233"/>
                </a:lnTo>
                <a:lnTo>
                  <a:pt x="211" y="245"/>
                </a:lnTo>
                <a:close/>
              </a:path>
              <a:path w="567" h="300">
                <a:moveTo>
                  <a:pt x="364" y="257"/>
                </a:moveTo>
                <a:lnTo>
                  <a:pt x="454" y="257"/>
                </a:lnTo>
                <a:lnTo>
                  <a:pt x="454" y="247"/>
                </a:lnTo>
                <a:lnTo>
                  <a:pt x="364" y="247"/>
                </a:lnTo>
                <a:lnTo>
                  <a:pt x="364" y="257"/>
                </a:lnTo>
                <a:close/>
              </a:path>
              <a:path w="567" h="300">
                <a:moveTo>
                  <a:pt x="440" y="272"/>
                </a:moveTo>
                <a:lnTo>
                  <a:pt x="536" y="272"/>
                </a:lnTo>
                <a:lnTo>
                  <a:pt x="536" y="259"/>
                </a:lnTo>
                <a:lnTo>
                  <a:pt x="440" y="259"/>
                </a:lnTo>
                <a:lnTo>
                  <a:pt x="440" y="272"/>
                </a:lnTo>
                <a:close/>
              </a:path>
              <a:path w="567" h="300">
                <a:moveTo>
                  <a:pt x="508" y="286"/>
                </a:moveTo>
                <a:lnTo>
                  <a:pt x="566" y="286"/>
                </a:lnTo>
                <a:lnTo>
                  <a:pt x="566" y="274"/>
                </a:lnTo>
                <a:lnTo>
                  <a:pt x="508" y="274"/>
                </a:lnTo>
                <a:lnTo>
                  <a:pt x="508" y="286"/>
                </a:lnTo>
                <a:close/>
              </a:path>
              <a:path w="567" h="300">
                <a:moveTo>
                  <a:pt x="473" y="298"/>
                </a:moveTo>
                <a:lnTo>
                  <a:pt x="511" y="298"/>
                </a:lnTo>
                <a:lnTo>
                  <a:pt x="511" y="289"/>
                </a:lnTo>
                <a:lnTo>
                  <a:pt x="473" y="289"/>
                </a:lnTo>
                <a:lnTo>
                  <a:pt x="473" y="298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15" name="textbox 4815"/>
          <p:cNvSpPr/>
          <p:nvPr/>
        </p:nvSpPr>
        <p:spPr>
          <a:xfrm>
            <a:off x="7317552" y="4935808"/>
            <a:ext cx="478790" cy="1898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08000"/>
              </a:lnSpc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also</a:t>
            </a:r>
            <a:r>
              <a:rPr sz="5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non</a:t>
            </a:r>
            <a:r>
              <a:rPr sz="5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   </a:t>
            </a: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considerati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ns</a:t>
            </a:r>
            <a:endParaRPr lang="en-US" altLang="en-US" sz="500" dirty="0"/>
          </a:p>
        </p:txBody>
      </p:sp>
      <p:sp>
        <p:nvSpPr>
          <p:cNvPr id="4816" name="rect"/>
          <p:cNvSpPr/>
          <p:nvPr/>
        </p:nvSpPr>
        <p:spPr>
          <a:xfrm>
            <a:off x="7422605" y="3691641"/>
            <a:ext cx="91638" cy="639032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17" name="textbox 4817"/>
          <p:cNvSpPr/>
          <p:nvPr/>
        </p:nvSpPr>
        <p:spPr>
          <a:xfrm>
            <a:off x="6643722" y="3603327"/>
            <a:ext cx="251459" cy="2838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41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124000"/>
              </a:lnSpc>
              <a:tabLst>
                <a:tab pos="20320" algn="l"/>
                <a:tab pos="27305" algn="l"/>
              </a:tabLst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eral</a:t>
            </a:r>
            <a:r>
              <a:rPr sz="200" spc="3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           view</a:t>
            </a:r>
            <a:r>
              <a:rPr sz="200" spc="2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200" spc="2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won      lost</a:t>
            </a:r>
            <a:r>
              <a:rPr sz="200" spc="4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informatio     	to</a:t>
            </a:r>
            <a:r>
              <a:rPr sz="200" spc="1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fine</a:t>
            </a:r>
            <a:r>
              <a:rPr sz="2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tune          		</a:t>
            </a: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rmanc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daries</a:t>
            </a:r>
            <a:r>
              <a:rPr sz="200" spc="2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200" spc="2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each   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200" dirty="0"/>
          </a:p>
        </p:txBody>
      </p:sp>
      <p:sp>
        <p:nvSpPr>
          <p:cNvPr id="4818" name="textbox 4818"/>
          <p:cNvSpPr/>
          <p:nvPr/>
        </p:nvSpPr>
        <p:spPr>
          <a:xfrm>
            <a:off x="6522141" y="2844831"/>
            <a:ext cx="473709" cy="1492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00000"/>
              </a:lnSpc>
            </a:pPr>
            <a:endParaRPr lang="en-US" altLang="en-US" sz="200" dirty="0"/>
          </a:p>
          <a:p>
            <a:pPr marL="17145" algn="l" rtl="0" eaLnBrk="0">
              <a:lnSpc>
                <a:spcPct val="81000"/>
              </a:lnSpc>
              <a:spcBef>
                <a:spcPts val="0"/>
              </a:spcBef>
              <a:tabLst>
                <a:tab pos="38100" algn="l"/>
              </a:tabLst>
            </a:pP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600" spc="-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6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IMPLIFIED</a:t>
            </a:r>
            <a:endParaRPr lang="en-US" altLang="en-US" sz="600" dirty="0"/>
          </a:p>
        </p:txBody>
      </p:sp>
      <p:sp>
        <p:nvSpPr>
          <p:cNvPr id="4819" name="path"/>
          <p:cNvSpPr/>
          <p:nvPr/>
        </p:nvSpPr>
        <p:spPr>
          <a:xfrm>
            <a:off x="6534841" y="2857531"/>
            <a:ext cx="4709" cy="106306"/>
          </a:xfrm>
          <a:custGeom>
            <a:avLst/>
            <a:gdLst/>
            <a:ahLst/>
            <a:cxnLst/>
            <a:rect l="0" t="0" r="0" b="0"/>
            <a:pathLst>
              <a:path w="7" h="167">
                <a:moveTo>
                  <a:pt x="3" y="0"/>
                </a:moveTo>
                <a:lnTo>
                  <a:pt x="3" y="167"/>
                </a:lnTo>
              </a:path>
            </a:pathLst>
          </a:custGeom>
          <a:noFill/>
          <a:ln w="468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20" name="path"/>
          <p:cNvSpPr/>
          <p:nvPr/>
        </p:nvSpPr>
        <p:spPr>
          <a:xfrm>
            <a:off x="7546855" y="3792268"/>
            <a:ext cx="88376" cy="531933"/>
          </a:xfrm>
          <a:custGeom>
            <a:avLst/>
            <a:gdLst/>
            <a:ahLst/>
            <a:cxnLst/>
            <a:rect l="0" t="0" r="0" b="0"/>
            <a:pathLst>
              <a:path w="139" h="837">
                <a:moveTo>
                  <a:pt x="2" y="835"/>
                </a:moveTo>
                <a:lnTo>
                  <a:pt x="136" y="835"/>
                </a:lnTo>
                <a:lnTo>
                  <a:pt x="136" y="2"/>
                </a:lnTo>
                <a:lnTo>
                  <a:pt x="2" y="2"/>
                </a:lnTo>
                <a:lnTo>
                  <a:pt x="2" y="835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21" name="textbox 4821"/>
          <p:cNvSpPr/>
          <p:nvPr/>
        </p:nvSpPr>
        <p:spPr>
          <a:xfrm>
            <a:off x="5201589" y="3936982"/>
            <a:ext cx="285115" cy="2089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38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125000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Breakpoints</a:t>
            </a:r>
            <a:r>
              <a:rPr sz="200" spc="4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       main</a:t>
            </a:r>
            <a:r>
              <a:rPr sz="200" spc="2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200" spc="2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drivers   define</a:t>
            </a:r>
            <a:r>
              <a:rPr sz="200" spc="4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variant           </a:t>
            </a: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performanc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            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limit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200" dirty="0"/>
          </a:p>
        </p:txBody>
      </p:sp>
      <p:sp>
        <p:nvSpPr>
          <p:cNvPr id="4825" name="path"/>
          <p:cNvSpPr/>
          <p:nvPr/>
        </p:nvSpPr>
        <p:spPr>
          <a:xfrm>
            <a:off x="4023202" y="2479266"/>
            <a:ext cx="133430" cy="280974"/>
          </a:xfrm>
          <a:custGeom>
            <a:avLst/>
            <a:gdLst/>
            <a:ahLst/>
            <a:cxnLst/>
            <a:rect l="0" t="0" r="0" b="0"/>
            <a:pathLst>
              <a:path w="210" h="442">
                <a:moveTo>
                  <a:pt x="0" y="215"/>
                </a:moveTo>
                <a:lnTo>
                  <a:pt x="210" y="215"/>
                </a:lnTo>
                <a:lnTo>
                  <a:pt x="210" y="0"/>
                </a:lnTo>
                <a:lnTo>
                  <a:pt x="0" y="0"/>
                </a:lnTo>
                <a:lnTo>
                  <a:pt x="0" y="215"/>
                </a:lnTo>
                <a:close/>
              </a:path>
              <a:path w="210" h="442">
                <a:moveTo>
                  <a:pt x="0" y="442"/>
                </a:moveTo>
                <a:lnTo>
                  <a:pt x="210" y="442"/>
                </a:lnTo>
                <a:lnTo>
                  <a:pt x="210" y="226"/>
                </a:lnTo>
                <a:lnTo>
                  <a:pt x="0" y="226"/>
                </a:lnTo>
                <a:lnTo>
                  <a:pt x="0" y="442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27" name="textbox 4827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47</a:t>
            </a:r>
            <a:endParaRPr lang="en-US" altLang="en-US" sz="900" dirty="0"/>
          </a:p>
        </p:txBody>
      </p:sp>
      <p:sp>
        <p:nvSpPr>
          <p:cNvPr id="4828" name="path"/>
          <p:cNvSpPr/>
          <p:nvPr/>
        </p:nvSpPr>
        <p:spPr>
          <a:xfrm>
            <a:off x="7667842" y="3941429"/>
            <a:ext cx="91637" cy="376301"/>
          </a:xfrm>
          <a:custGeom>
            <a:avLst/>
            <a:gdLst/>
            <a:ahLst/>
            <a:cxnLst/>
            <a:rect l="0" t="0" r="0" b="0"/>
            <a:pathLst>
              <a:path w="144" h="592">
                <a:moveTo>
                  <a:pt x="2" y="590"/>
                </a:moveTo>
                <a:lnTo>
                  <a:pt x="141" y="590"/>
                </a:lnTo>
                <a:lnTo>
                  <a:pt x="141" y="2"/>
                </a:lnTo>
                <a:lnTo>
                  <a:pt x="2" y="2"/>
                </a:lnTo>
                <a:lnTo>
                  <a:pt x="2" y="59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248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29" name="textbox 4829"/>
          <p:cNvSpPr/>
          <p:nvPr/>
        </p:nvSpPr>
        <p:spPr>
          <a:xfrm>
            <a:off x="5513268" y="2988540"/>
            <a:ext cx="436244" cy="1028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7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Estimated</a:t>
            </a:r>
            <a:r>
              <a:rPr sz="200" spc="4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200" spc="4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</a:t>
            </a:r>
            <a:endParaRPr lang="en-US" altLang="en-US" sz="200" dirty="0"/>
          </a:p>
          <a:p>
            <a:pPr algn="l" rtl="0" eaLnBrk="0">
              <a:lnSpc>
                <a:spcPct val="55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70"/>
              </a:lnSpc>
            </a:pP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Future</a:t>
            </a:r>
            <a:r>
              <a:rPr sz="200" spc="34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units</a:t>
            </a:r>
            <a:endParaRPr lang="en-US" altLang="en-US" sz="200" dirty="0"/>
          </a:p>
        </p:txBody>
      </p:sp>
      <p:grpSp>
        <p:nvGrpSpPr>
          <p:cNvPr id="852" name="group 852"/>
          <p:cNvGrpSpPr/>
          <p:nvPr/>
        </p:nvGrpSpPr>
        <p:grpSpPr>
          <a:xfrm rot="21600000">
            <a:off x="5862058" y="3404286"/>
            <a:ext cx="171518" cy="151805"/>
            <a:chOff x="0" y="0"/>
            <a:chExt cx="171518" cy="151805"/>
          </a:xfrm>
        </p:grpSpPr>
        <p:sp>
          <p:nvSpPr>
            <p:cNvPr id="4830" name="path"/>
            <p:cNvSpPr/>
            <p:nvPr/>
          </p:nvSpPr>
          <p:spPr>
            <a:xfrm>
              <a:off x="0" y="105339"/>
              <a:ext cx="52016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31" name="path"/>
            <p:cNvSpPr/>
            <p:nvPr/>
          </p:nvSpPr>
          <p:spPr>
            <a:xfrm>
              <a:off x="119502" y="105339"/>
              <a:ext cx="52015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32" name="path"/>
            <p:cNvSpPr/>
            <p:nvPr/>
          </p:nvSpPr>
          <p:spPr>
            <a:xfrm>
              <a:off x="119502" y="0"/>
              <a:ext cx="52016" cy="46466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4833" name="table 4833"/>
          <p:cNvGraphicFramePr>
            <a:graphicFrameLocks noGrp="1"/>
          </p:cNvGraphicFramePr>
          <p:nvPr/>
        </p:nvGraphicFramePr>
        <p:xfrm>
          <a:off x="4291763" y="3179758"/>
          <a:ext cx="467359" cy="43815"/>
        </p:xfrm>
        <a:graphic>
          <a:graphicData uri="http://schemas.openxmlformats.org/drawingml/2006/table">
            <a:tbl>
              <a:tblPr/>
              <a:tblGrid>
                <a:gridCol w="467359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" dirty="0"/>
                    </a:p>
                    <a:p>
                      <a:pPr marL="2667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r>
                        <a:rPr sz="1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drivers</a:t>
                      </a:r>
                      <a:r>
                        <a:rPr sz="1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identified</a:t>
                      </a:r>
                      <a:r>
                        <a:rPr sz="1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through</a:t>
                      </a:r>
                      <a:r>
                        <a:rPr sz="1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client</a:t>
                      </a:r>
                      <a:r>
                        <a:rPr sz="1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workshop</a:t>
                      </a:r>
                      <a:endParaRPr lang="en-US" altLang="en-US" sz="1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834" name="textbox 4834"/>
          <p:cNvSpPr/>
          <p:nvPr/>
        </p:nvSpPr>
        <p:spPr>
          <a:xfrm>
            <a:off x="5026288" y="4477249"/>
            <a:ext cx="133985" cy="152400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7000"/>
              </a:lnSpc>
            </a:pPr>
            <a:endParaRPr lang="en-US" altLang="en-US" sz="200" dirty="0"/>
          </a:p>
          <a:p>
            <a:pPr marL="16510" algn="l" rtl="0" eaLnBrk="0">
              <a:lnSpc>
                <a:spcPct val="86000"/>
              </a:lnSpc>
              <a:spcBef>
                <a:spcPts val="0"/>
              </a:spcBef>
            </a:pPr>
            <a:r>
              <a:rPr sz="5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IV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500" dirty="0"/>
          </a:p>
        </p:txBody>
      </p:sp>
      <p:sp>
        <p:nvSpPr>
          <p:cNvPr id="4835" name="textbox 4835"/>
          <p:cNvSpPr/>
          <p:nvPr/>
        </p:nvSpPr>
        <p:spPr>
          <a:xfrm>
            <a:off x="7215339" y="2501838"/>
            <a:ext cx="133985" cy="152400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5000"/>
              </a:lnSpc>
            </a:pPr>
            <a:endParaRPr lang="en-US" altLang="en-US" sz="200" dirty="0"/>
          </a:p>
          <a:p>
            <a:pPr marL="19685" algn="l" rtl="0" eaLnBrk="0">
              <a:lnSpc>
                <a:spcPct val="86000"/>
              </a:lnSpc>
              <a:spcBef>
                <a:spcPts val="0"/>
              </a:spcBef>
            </a:pPr>
            <a:r>
              <a:rPr sz="5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IV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500" dirty="0"/>
          </a:p>
        </p:txBody>
      </p:sp>
      <p:sp>
        <p:nvSpPr>
          <p:cNvPr id="4836" name="textbox 4836"/>
          <p:cNvSpPr/>
          <p:nvPr/>
        </p:nvSpPr>
        <p:spPr>
          <a:xfrm>
            <a:off x="6210683" y="2499503"/>
            <a:ext cx="133985" cy="151764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5000"/>
              </a:lnSpc>
            </a:pPr>
            <a:endParaRPr lang="en-US" altLang="en-US" sz="200" dirty="0"/>
          </a:p>
          <a:p>
            <a:pPr marL="19685" algn="l" rtl="0" eaLnBrk="0">
              <a:lnSpc>
                <a:spcPct val="86000"/>
              </a:lnSpc>
              <a:spcBef>
                <a:spcPts val="0"/>
              </a:spcBef>
            </a:pPr>
            <a:r>
              <a:rPr sz="5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IV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endParaRPr lang="en-US" altLang="en-US" sz="500" dirty="0"/>
          </a:p>
        </p:txBody>
      </p:sp>
      <p:sp>
        <p:nvSpPr>
          <p:cNvPr id="4837" name="textbox 4837"/>
          <p:cNvSpPr/>
          <p:nvPr/>
        </p:nvSpPr>
        <p:spPr>
          <a:xfrm>
            <a:off x="4990968" y="2499503"/>
            <a:ext cx="133985" cy="152400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5000"/>
              </a:lnSpc>
            </a:pPr>
            <a:endParaRPr lang="en-US" altLang="en-US" sz="200" dirty="0"/>
          </a:p>
          <a:p>
            <a:pPr marL="42545" algn="l" rtl="0" eaLnBrk="0">
              <a:lnSpc>
                <a:spcPct val="86000"/>
              </a:lnSpc>
              <a:spcBef>
                <a:spcPts val="0"/>
              </a:spcBef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III</a:t>
            </a:r>
            <a:endParaRPr lang="en-US" altLang="en-US" sz="500" dirty="0"/>
          </a:p>
        </p:txBody>
      </p:sp>
      <p:sp>
        <p:nvSpPr>
          <p:cNvPr id="4838" name="textbox 4838"/>
          <p:cNvSpPr/>
          <p:nvPr/>
        </p:nvSpPr>
        <p:spPr>
          <a:xfrm>
            <a:off x="7161182" y="4669494"/>
            <a:ext cx="133985" cy="152400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5000"/>
              </a:lnSpc>
            </a:pPr>
            <a:endParaRPr lang="en-US" altLang="en-US" sz="200" dirty="0"/>
          </a:p>
          <a:p>
            <a:pPr marL="43815" algn="l" rtl="0" eaLnBrk="0">
              <a:lnSpc>
                <a:spcPct val="86000"/>
              </a:lnSpc>
              <a:spcBef>
                <a:spcPts val="0"/>
              </a:spcBef>
            </a:pPr>
            <a:r>
              <a:rPr sz="500" b="1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</a:t>
            </a:r>
            <a:endParaRPr lang="en-US" altLang="en-US" sz="500" dirty="0"/>
          </a:p>
        </p:txBody>
      </p:sp>
      <p:sp>
        <p:nvSpPr>
          <p:cNvPr id="4839" name="textbox 4839"/>
          <p:cNvSpPr/>
          <p:nvPr/>
        </p:nvSpPr>
        <p:spPr>
          <a:xfrm>
            <a:off x="4021632" y="3356437"/>
            <a:ext cx="133985" cy="152400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5000"/>
              </a:lnSpc>
            </a:pPr>
            <a:endParaRPr lang="en-US" altLang="en-US" sz="200" dirty="0"/>
          </a:p>
          <a:p>
            <a:pPr marL="51435" algn="l" rtl="0" eaLnBrk="0">
              <a:lnSpc>
                <a:spcPct val="86000"/>
              </a:lnSpc>
            </a:pPr>
            <a:r>
              <a:rPr sz="5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endParaRPr lang="en-US" altLang="en-US" sz="500" dirty="0"/>
          </a:p>
        </p:txBody>
      </p:sp>
      <p:sp>
        <p:nvSpPr>
          <p:cNvPr id="4840" name="textbox 4840"/>
          <p:cNvSpPr/>
          <p:nvPr/>
        </p:nvSpPr>
        <p:spPr>
          <a:xfrm>
            <a:off x="5565908" y="3079108"/>
            <a:ext cx="407034" cy="69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40000"/>
              </a:lnSpc>
            </a:pPr>
            <a:endParaRPr lang="en-US" altLang="en-US" sz="100" dirty="0"/>
          </a:p>
          <a:p>
            <a:pPr marL="53340" algn="l" rtl="0" eaLnBrk="0">
              <a:lnSpc>
                <a:spcPts val="275"/>
              </a:lnSpc>
              <a:tabLst>
                <a:tab pos="81280" algn="l"/>
              </a:tabLst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&lt;250            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&lt;5000</a:t>
            </a:r>
            <a:endParaRPr lang="en-US" altLang="en-US" sz="200" dirty="0"/>
          </a:p>
        </p:txBody>
      </p:sp>
      <p:grpSp>
        <p:nvGrpSpPr>
          <p:cNvPr id="854" name="group 854"/>
          <p:cNvGrpSpPr/>
          <p:nvPr/>
        </p:nvGrpSpPr>
        <p:grpSpPr>
          <a:xfrm rot="21600000">
            <a:off x="5796074" y="3091808"/>
            <a:ext cx="40333" cy="36074"/>
            <a:chOff x="0" y="0"/>
            <a:chExt cx="40333" cy="36074"/>
          </a:xfrm>
        </p:grpSpPr>
        <p:sp>
          <p:nvSpPr>
            <p:cNvPr id="4841" name="path"/>
            <p:cNvSpPr/>
            <p:nvPr/>
          </p:nvSpPr>
          <p:spPr>
            <a:xfrm>
              <a:off x="1247" y="1115"/>
              <a:ext cx="37838" cy="33842"/>
            </a:xfrm>
            <a:custGeom>
              <a:avLst/>
              <a:gdLst/>
              <a:ahLst/>
              <a:cxnLst/>
              <a:rect l="0" t="0" r="0" b="0"/>
              <a:pathLst>
                <a:path w="59" h="53">
                  <a:moveTo>
                    <a:pt x="0" y="26"/>
                  </a:moveTo>
                  <a:cubicBezTo>
                    <a:pt x="0" y="11"/>
                    <a:pt x="13" y="0"/>
                    <a:pt x="29" y="0"/>
                  </a:cubicBezTo>
                  <a:cubicBezTo>
                    <a:pt x="46" y="0"/>
                    <a:pt x="59" y="11"/>
                    <a:pt x="59" y="26"/>
                  </a:cubicBezTo>
                  <a:cubicBezTo>
                    <a:pt x="59" y="41"/>
                    <a:pt x="46" y="53"/>
                    <a:pt x="29" y="53"/>
                  </a:cubicBezTo>
                  <a:cubicBezTo>
                    <a:pt x="13" y="53"/>
                    <a:pt x="0" y="41"/>
                    <a:pt x="0" y="26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42" name="path"/>
            <p:cNvSpPr/>
            <p:nvPr/>
          </p:nvSpPr>
          <p:spPr>
            <a:xfrm>
              <a:off x="0" y="0"/>
              <a:ext cx="40333" cy="36074"/>
            </a:xfrm>
            <a:custGeom>
              <a:avLst/>
              <a:gdLst/>
              <a:ahLst/>
              <a:cxnLst/>
              <a:rect l="0" t="0" r="0" b="0"/>
              <a:pathLst>
                <a:path w="63" h="56">
                  <a:moveTo>
                    <a:pt x="1" y="28"/>
                  </a:moveTo>
                  <a:cubicBezTo>
                    <a:pt x="1" y="13"/>
                    <a:pt x="15" y="1"/>
                    <a:pt x="31" y="1"/>
                  </a:cubicBezTo>
                  <a:cubicBezTo>
                    <a:pt x="48" y="1"/>
                    <a:pt x="61" y="13"/>
                    <a:pt x="61" y="28"/>
                  </a:cubicBezTo>
                  <a:cubicBezTo>
                    <a:pt x="61" y="43"/>
                    <a:pt x="48" y="55"/>
                    <a:pt x="31" y="55"/>
                  </a:cubicBezTo>
                  <a:cubicBezTo>
                    <a:pt x="15" y="55"/>
                    <a:pt x="1" y="43"/>
                    <a:pt x="1" y="28"/>
                  </a:cubicBezTo>
                </a:path>
              </a:pathLst>
            </a:custGeom>
            <a:noFill/>
            <a:ln w="236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56" name="group 856"/>
          <p:cNvGrpSpPr/>
          <p:nvPr/>
        </p:nvGrpSpPr>
        <p:grpSpPr>
          <a:xfrm rot="21600000">
            <a:off x="5578608" y="3091808"/>
            <a:ext cx="40333" cy="36074"/>
            <a:chOff x="0" y="0"/>
            <a:chExt cx="40333" cy="36074"/>
          </a:xfrm>
        </p:grpSpPr>
        <p:sp>
          <p:nvSpPr>
            <p:cNvPr id="4843" name="path"/>
            <p:cNvSpPr/>
            <p:nvPr/>
          </p:nvSpPr>
          <p:spPr>
            <a:xfrm>
              <a:off x="1247" y="1115"/>
              <a:ext cx="37838" cy="33842"/>
            </a:xfrm>
            <a:custGeom>
              <a:avLst/>
              <a:gdLst/>
              <a:ahLst/>
              <a:cxnLst/>
              <a:rect l="0" t="0" r="0" b="0"/>
              <a:pathLst>
                <a:path w="59" h="53">
                  <a:moveTo>
                    <a:pt x="0" y="26"/>
                  </a:moveTo>
                  <a:cubicBezTo>
                    <a:pt x="0" y="11"/>
                    <a:pt x="13" y="0"/>
                    <a:pt x="29" y="0"/>
                  </a:cubicBezTo>
                  <a:cubicBezTo>
                    <a:pt x="46" y="0"/>
                    <a:pt x="59" y="11"/>
                    <a:pt x="59" y="26"/>
                  </a:cubicBezTo>
                  <a:cubicBezTo>
                    <a:pt x="59" y="41"/>
                    <a:pt x="46" y="53"/>
                    <a:pt x="29" y="53"/>
                  </a:cubicBezTo>
                  <a:cubicBezTo>
                    <a:pt x="13" y="53"/>
                    <a:pt x="0" y="41"/>
                    <a:pt x="0" y="26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44" name="path"/>
            <p:cNvSpPr/>
            <p:nvPr/>
          </p:nvSpPr>
          <p:spPr>
            <a:xfrm>
              <a:off x="0" y="0"/>
              <a:ext cx="40333" cy="36074"/>
            </a:xfrm>
            <a:custGeom>
              <a:avLst/>
              <a:gdLst/>
              <a:ahLst/>
              <a:cxnLst/>
              <a:rect l="0" t="0" r="0" b="0"/>
              <a:pathLst>
                <a:path w="63" h="56">
                  <a:moveTo>
                    <a:pt x="1" y="28"/>
                  </a:moveTo>
                  <a:cubicBezTo>
                    <a:pt x="1" y="13"/>
                    <a:pt x="15" y="1"/>
                    <a:pt x="31" y="1"/>
                  </a:cubicBezTo>
                  <a:cubicBezTo>
                    <a:pt x="48" y="1"/>
                    <a:pt x="61" y="13"/>
                    <a:pt x="61" y="28"/>
                  </a:cubicBezTo>
                  <a:cubicBezTo>
                    <a:pt x="61" y="43"/>
                    <a:pt x="48" y="55"/>
                    <a:pt x="31" y="55"/>
                  </a:cubicBezTo>
                  <a:cubicBezTo>
                    <a:pt x="15" y="55"/>
                    <a:pt x="1" y="43"/>
                    <a:pt x="1" y="28"/>
                  </a:cubicBezTo>
                </a:path>
              </a:pathLst>
            </a:custGeom>
            <a:noFill/>
            <a:ln w="236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845" name="rect"/>
          <p:cNvSpPr/>
          <p:nvPr/>
        </p:nvSpPr>
        <p:spPr>
          <a:xfrm>
            <a:off x="4191953" y="3849894"/>
            <a:ext cx="6279" cy="31755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46" name="path"/>
          <p:cNvSpPr/>
          <p:nvPr/>
        </p:nvSpPr>
        <p:spPr>
          <a:xfrm>
            <a:off x="4193937" y="4006575"/>
            <a:ext cx="191539" cy="69118"/>
          </a:xfrm>
          <a:custGeom>
            <a:avLst/>
            <a:gdLst/>
            <a:ahLst/>
            <a:cxnLst/>
            <a:rect l="0" t="0" r="0" b="0"/>
            <a:pathLst>
              <a:path w="301" h="108">
                <a:moveTo>
                  <a:pt x="2" y="101"/>
                </a:moveTo>
                <a:lnTo>
                  <a:pt x="299" y="7"/>
                </a:lnTo>
              </a:path>
            </a:pathLst>
          </a:custGeom>
          <a:noFill/>
          <a:ln w="1016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47" name="path"/>
          <p:cNvSpPr/>
          <p:nvPr/>
        </p:nvSpPr>
        <p:spPr>
          <a:xfrm>
            <a:off x="4375246" y="3888270"/>
            <a:ext cx="191539" cy="69118"/>
          </a:xfrm>
          <a:custGeom>
            <a:avLst/>
            <a:gdLst/>
            <a:ahLst/>
            <a:cxnLst/>
            <a:rect l="0" t="0" r="0" b="0"/>
            <a:pathLst>
              <a:path w="301" h="108">
                <a:moveTo>
                  <a:pt x="2" y="101"/>
                </a:moveTo>
                <a:lnTo>
                  <a:pt x="299" y="7"/>
                </a:lnTo>
              </a:path>
            </a:pathLst>
          </a:custGeom>
          <a:noFill/>
          <a:ln w="1016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48" name="textbox 4848"/>
          <p:cNvSpPr/>
          <p:nvPr/>
        </p:nvSpPr>
        <p:spPr>
          <a:xfrm>
            <a:off x="4050939" y="2510589"/>
            <a:ext cx="83819" cy="2349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5240" algn="l" rtl="0" eaLnBrk="0">
              <a:lnSpc>
                <a:spcPct val="86000"/>
              </a:lnSpc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Ia</a:t>
            </a:r>
            <a:endParaRPr lang="en-US" altLang="en-US" sz="500" dirty="0"/>
          </a:p>
          <a:p>
            <a:pPr algn="l" rtl="0" eaLnBrk="0">
              <a:lnSpc>
                <a:spcPct val="102000"/>
              </a:lnSpc>
            </a:pPr>
            <a:endParaRPr lang="en-US" altLang="en-US" sz="500" dirty="0"/>
          </a:p>
          <a:p>
            <a:pPr marL="12700" algn="l" rtl="0" eaLnBrk="0">
              <a:lnSpc>
                <a:spcPct val="86000"/>
              </a:lnSpc>
              <a:spcBef>
                <a:spcPts val="5"/>
              </a:spcBef>
            </a:pPr>
            <a:r>
              <a:rPr sz="5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500" dirty="0"/>
          </a:p>
        </p:txBody>
      </p:sp>
      <p:sp>
        <p:nvSpPr>
          <p:cNvPr id="4849" name="textbox 4849"/>
          <p:cNvSpPr/>
          <p:nvPr/>
        </p:nvSpPr>
        <p:spPr>
          <a:xfrm>
            <a:off x="7202372" y="2943531"/>
            <a:ext cx="228600" cy="908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500" spc="4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MEU</a:t>
            </a:r>
            <a:r>
              <a:rPr sz="5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500" dirty="0"/>
          </a:p>
        </p:txBody>
      </p:sp>
      <p:sp>
        <p:nvSpPr>
          <p:cNvPr id="4850" name="textbox 4850"/>
          <p:cNvSpPr/>
          <p:nvPr/>
        </p:nvSpPr>
        <p:spPr>
          <a:xfrm>
            <a:off x="4059170" y="2918620"/>
            <a:ext cx="155575" cy="6858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" dirty="0"/>
          </a:p>
          <a:p>
            <a:pPr marL="10160" algn="l" rtl="0" eaLnBrk="0">
              <a:lnSpc>
                <a:spcPct val="99000"/>
              </a:lnSpc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100" b="1" spc="2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100" dirty="0"/>
          </a:p>
          <a:p>
            <a:pPr marL="10160" algn="l" rtl="0" eaLnBrk="0">
              <a:lnSpc>
                <a:spcPts val="140"/>
              </a:lnSpc>
              <a:spcBef>
                <a:spcPts val="30"/>
              </a:spcBef>
            </a:pP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100" spc="16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tons</a:t>
            </a:r>
            <a:endParaRPr lang="en-US" altLang="en-US" sz="100" dirty="0"/>
          </a:p>
        </p:txBody>
      </p:sp>
      <p:sp>
        <p:nvSpPr>
          <p:cNvPr id="4851" name="textbox 4851"/>
          <p:cNvSpPr/>
          <p:nvPr/>
        </p:nvSpPr>
        <p:spPr>
          <a:xfrm>
            <a:off x="4059170" y="2844124"/>
            <a:ext cx="155575" cy="6858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" dirty="0"/>
          </a:p>
          <a:p>
            <a:pPr marL="9525" algn="l" rtl="0" eaLnBrk="0">
              <a:lnSpc>
                <a:spcPct val="99000"/>
              </a:lnSpc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Cargo</a:t>
            </a:r>
            <a:r>
              <a:rPr sz="100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size</a:t>
            </a:r>
            <a:r>
              <a:rPr sz="100" b="1" spc="1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100" dirty="0"/>
          </a:p>
          <a:p>
            <a:pPr marL="10160" algn="l" rtl="0" eaLnBrk="0">
              <a:lnSpc>
                <a:spcPts val="140"/>
              </a:lnSpc>
              <a:spcBef>
                <a:spcPts val="30"/>
              </a:spcBef>
            </a:pP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100" spc="15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mm</a:t>
            </a:r>
            <a:endParaRPr lang="en-US" altLang="en-US" sz="100" dirty="0"/>
          </a:p>
        </p:txBody>
      </p:sp>
      <p:sp>
        <p:nvSpPr>
          <p:cNvPr id="4852" name="textbox 4852"/>
          <p:cNvSpPr/>
          <p:nvPr/>
        </p:nvSpPr>
        <p:spPr>
          <a:xfrm>
            <a:off x="4059170" y="2999147"/>
            <a:ext cx="155575" cy="6858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" dirty="0"/>
          </a:p>
          <a:p>
            <a:pPr marL="10160" algn="l" rtl="0" eaLnBrk="0">
              <a:lnSpc>
                <a:spcPct val="99000"/>
              </a:lnSpc>
              <a:spcBef>
                <a:spcPts val="0"/>
              </a:spcBef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Lifting</a:t>
            </a:r>
            <a:r>
              <a:rPr sz="100" spc="2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speed</a:t>
            </a:r>
            <a:r>
              <a:rPr sz="100" b="1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100" dirty="0"/>
          </a:p>
          <a:p>
            <a:pPr marL="10160" algn="l" rtl="0" eaLnBrk="0">
              <a:lnSpc>
                <a:spcPts val="140"/>
              </a:lnSpc>
              <a:spcBef>
                <a:spcPts val="30"/>
              </a:spcBef>
            </a:pP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100" spc="8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spc="7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100" dirty="0"/>
          </a:p>
        </p:txBody>
      </p:sp>
      <p:sp>
        <p:nvSpPr>
          <p:cNvPr id="4853" name="path"/>
          <p:cNvSpPr/>
          <p:nvPr/>
        </p:nvSpPr>
        <p:spPr>
          <a:xfrm>
            <a:off x="4550082" y="3799607"/>
            <a:ext cx="155097" cy="64122"/>
          </a:xfrm>
          <a:custGeom>
            <a:avLst/>
            <a:gdLst/>
            <a:ahLst/>
            <a:cxnLst/>
            <a:rect l="0" t="0" r="0" b="0"/>
            <a:pathLst>
              <a:path w="244" h="100">
                <a:moveTo>
                  <a:pt x="2" y="93"/>
                </a:moveTo>
                <a:lnTo>
                  <a:pt x="241" y="7"/>
                </a:lnTo>
              </a:path>
            </a:pathLst>
          </a:custGeom>
          <a:noFill/>
          <a:ln w="1016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54" name="path"/>
          <p:cNvSpPr/>
          <p:nvPr/>
        </p:nvSpPr>
        <p:spPr>
          <a:xfrm>
            <a:off x="7272018" y="4202556"/>
            <a:ext cx="137020" cy="70664"/>
          </a:xfrm>
          <a:custGeom>
            <a:avLst/>
            <a:gdLst/>
            <a:ahLst/>
            <a:cxnLst/>
            <a:rect l="0" t="0" r="0" b="0"/>
            <a:pathLst>
              <a:path w="215" h="111">
                <a:moveTo>
                  <a:pt x="0" y="61"/>
                </a:moveTo>
                <a:lnTo>
                  <a:pt x="214" y="3"/>
                </a:lnTo>
                <a:moveTo>
                  <a:pt x="0" y="107"/>
                </a:moveTo>
                <a:lnTo>
                  <a:pt x="214" y="50"/>
                </a:lnTo>
              </a:path>
            </a:pathLst>
          </a:custGeom>
          <a:noFill/>
          <a:ln w="468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55" name="path"/>
          <p:cNvSpPr/>
          <p:nvPr/>
        </p:nvSpPr>
        <p:spPr>
          <a:xfrm>
            <a:off x="7642485" y="4202556"/>
            <a:ext cx="137020" cy="70664"/>
          </a:xfrm>
          <a:custGeom>
            <a:avLst/>
            <a:gdLst/>
            <a:ahLst/>
            <a:cxnLst/>
            <a:rect l="0" t="0" r="0" b="0"/>
            <a:pathLst>
              <a:path w="215" h="111">
                <a:moveTo>
                  <a:pt x="0" y="61"/>
                </a:moveTo>
                <a:lnTo>
                  <a:pt x="214" y="3"/>
                </a:lnTo>
                <a:moveTo>
                  <a:pt x="0" y="107"/>
                </a:moveTo>
                <a:lnTo>
                  <a:pt x="214" y="50"/>
                </a:lnTo>
              </a:path>
            </a:pathLst>
          </a:custGeom>
          <a:noFill/>
          <a:ln w="468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56" name="path"/>
          <p:cNvSpPr/>
          <p:nvPr/>
        </p:nvSpPr>
        <p:spPr>
          <a:xfrm>
            <a:off x="7519258" y="4202556"/>
            <a:ext cx="137020" cy="70664"/>
          </a:xfrm>
          <a:custGeom>
            <a:avLst/>
            <a:gdLst/>
            <a:ahLst/>
            <a:cxnLst/>
            <a:rect l="0" t="0" r="0" b="0"/>
            <a:pathLst>
              <a:path w="215" h="111">
                <a:moveTo>
                  <a:pt x="0" y="61"/>
                </a:moveTo>
                <a:lnTo>
                  <a:pt x="214" y="3"/>
                </a:lnTo>
                <a:moveTo>
                  <a:pt x="0" y="107"/>
                </a:moveTo>
                <a:lnTo>
                  <a:pt x="214" y="50"/>
                </a:lnTo>
              </a:path>
            </a:pathLst>
          </a:custGeom>
          <a:noFill/>
          <a:ln w="468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58" name="group 858"/>
          <p:cNvGrpSpPr/>
          <p:nvPr/>
        </p:nvGrpSpPr>
        <p:grpSpPr>
          <a:xfrm rot="21600000">
            <a:off x="5578608" y="3150568"/>
            <a:ext cx="257799" cy="36446"/>
            <a:chOff x="0" y="0"/>
            <a:chExt cx="257799" cy="36446"/>
          </a:xfrm>
        </p:grpSpPr>
        <p:sp>
          <p:nvSpPr>
            <p:cNvPr id="4857" name="path"/>
            <p:cNvSpPr/>
            <p:nvPr/>
          </p:nvSpPr>
          <p:spPr>
            <a:xfrm>
              <a:off x="1247" y="1115"/>
              <a:ext cx="37838" cy="34214"/>
            </a:xfrm>
            <a:custGeom>
              <a:avLst/>
              <a:gdLst/>
              <a:ahLst/>
              <a:cxnLst/>
              <a:rect l="0" t="0" r="0" b="0"/>
              <a:pathLst>
                <a:path w="59" h="53">
                  <a:moveTo>
                    <a:pt x="0" y="26"/>
                  </a:moveTo>
                  <a:cubicBezTo>
                    <a:pt x="0" y="12"/>
                    <a:pt x="13" y="0"/>
                    <a:pt x="29" y="0"/>
                  </a:cubicBezTo>
                  <a:cubicBezTo>
                    <a:pt x="46" y="0"/>
                    <a:pt x="59" y="12"/>
                    <a:pt x="59" y="26"/>
                  </a:cubicBezTo>
                  <a:cubicBezTo>
                    <a:pt x="59" y="41"/>
                    <a:pt x="46" y="53"/>
                    <a:pt x="29" y="53"/>
                  </a:cubicBezTo>
                  <a:cubicBezTo>
                    <a:pt x="13" y="53"/>
                    <a:pt x="0" y="41"/>
                    <a:pt x="0" y="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58" name="path"/>
            <p:cNvSpPr/>
            <p:nvPr/>
          </p:nvSpPr>
          <p:spPr>
            <a:xfrm>
              <a:off x="0" y="0"/>
              <a:ext cx="40333" cy="36446"/>
            </a:xfrm>
            <a:custGeom>
              <a:avLst/>
              <a:gdLst/>
              <a:ahLst/>
              <a:cxnLst/>
              <a:rect l="0" t="0" r="0" b="0"/>
              <a:pathLst>
                <a:path w="63" h="57">
                  <a:moveTo>
                    <a:pt x="1" y="28"/>
                  </a:moveTo>
                  <a:cubicBezTo>
                    <a:pt x="1" y="13"/>
                    <a:pt x="15" y="1"/>
                    <a:pt x="31" y="1"/>
                  </a:cubicBezTo>
                  <a:cubicBezTo>
                    <a:pt x="48" y="1"/>
                    <a:pt x="61" y="13"/>
                    <a:pt x="61" y="28"/>
                  </a:cubicBezTo>
                  <a:cubicBezTo>
                    <a:pt x="61" y="43"/>
                    <a:pt x="48" y="55"/>
                    <a:pt x="31" y="55"/>
                  </a:cubicBezTo>
                  <a:cubicBezTo>
                    <a:pt x="15" y="55"/>
                    <a:pt x="1" y="43"/>
                    <a:pt x="1" y="28"/>
                  </a:cubicBezTo>
                </a:path>
              </a:pathLst>
            </a:custGeom>
            <a:noFill/>
            <a:ln w="236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59" name="path"/>
            <p:cNvSpPr/>
            <p:nvPr/>
          </p:nvSpPr>
          <p:spPr>
            <a:xfrm>
              <a:off x="218713" y="1115"/>
              <a:ext cx="37838" cy="34214"/>
            </a:xfrm>
            <a:custGeom>
              <a:avLst/>
              <a:gdLst/>
              <a:ahLst/>
              <a:cxnLst/>
              <a:rect l="0" t="0" r="0" b="0"/>
              <a:pathLst>
                <a:path w="59" h="53">
                  <a:moveTo>
                    <a:pt x="0" y="26"/>
                  </a:moveTo>
                  <a:cubicBezTo>
                    <a:pt x="0" y="12"/>
                    <a:pt x="13" y="0"/>
                    <a:pt x="29" y="0"/>
                  </a:cubicBezTo>
                  <a:cubicBezTo>
                    <a:pt x="46" y="0"/>
                    <a:pt x="59" y="12"/>
                    <a:pt x="59" y="26"/>
                  </a:cubicBezTo>
                  <a:cubicBezTo>
                    <a:pt x="59" y="41"/>
                    <a:pt x="46" y="53"/>
                    <a:pt x="29" y="53"/>
                  </a:cubicBezTo>
                  <a:cubicBezTo>
                    <a:pt x="13" y="53"/>
                    <a:pt x="0" y="41"/>
                    <a:pt x="0" y="26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60" name="path"/>
            <p:cNvSpPr/>
            <p:nvPr/>
          </p:nvSpPr>
          <p:spPr>
            <a:xfrm>
              <a:off x="217466" y="0"/>
              <a:ext cx="40333" cy="36446"/>
            </a:xfrm>
            <a:custGeom>
              <a:avLst/>
              <a:gdLst/>
              <a:ahLst/>
              <a:cxnLst/>
              <a:rect l="0" t="0" r="0" b="0"/>
              <a:pathLst>
                <a:path w="63" h="57">
                  <a:moveTo>
                    <a:pt x="1" y="28"/>
                  </a:moveTo>
                  <a:cubicBezTo>
                    <a:pt x="1" y="13"/>
                    <a:pt x="15" y="1"/>
                    <a:pt x="31" y="1"/>
                  </a:cubicBezTo>
                  <a:cubicBezTo>
                    <a:pt x="48" y="1"/>
                    <a:pt x="61" y="13"/>
                    <a:pt x="61" y="28"/>
                  </a:cubicBezTo>
                  <a:cubicBezTo>
                    <a:pt x="61" y="43"/>
                    <a:pt x="48" y="55"/>
                    <a:pt x="31" y="55"/>
                  </a:cubicBezTo>
                  <a:cubicBezTo>
                    <a:pt x="15" y="55"/>
                    <a:pt x="1" y="43"/>
                    <a:pt x="1" y="28"/>
                  </a:cubicBezTo>
                </a:path>
              </a:pathLst>
            </a:custGeom>
            <a:noFill/>
            <a:ln w="236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861" name="path"/>
          <p:cNvSpPr/>
          <p:nvPr/>
        </p:nvSpPr>
        <p:spPr>
          <a:xfrm>
            <a:off x="5391739" y="3178839"/>
            <a:ext cx="136858" cy="68151"/>
          </a:xfrm>
          <a:custGeom>
            <a:avLst/>
            <a:gdLst/>
            <a:ahLst/>
            <a:cxnLst/>
            <a:rect l="0" t="0" r="0" b="0"/>
            <a:pathLst>
              <a:path w="215" h="107">
                <a:moveTo>
                  <a:pt x="12" y="10"/>
                </a:moveTo>
                <a:lnTo>
                  <a:pt x="102" y="10"/>
                </a:lnTo>
                <a:lnTo>
                  <a:pt x="102" y="1"/>
                </a:lnTo>
                <a:lnTo>
                  <a:pt x="12" y="1"/>
                </a:lnTo>
                <a:lnTo>
                  <a:pt x="12" y="10"/>
                </a:lnTo>
                <a:close/>
              </a:path>
              <a:path w="215" h="107">
                <a:moveTo>
                  <a:pt x="178" y="25"/>
                </a:moveTo>
                <a:lnTo>
                  <a:pt x="211" y="25"/>
                </a:lnTo>
                <a:lnTo>
                  <a:pt x="211" y="13"/>
                </a:lnTo>
                <a:lnTo>
                  <a:pt x="178" y="13"/>
                </a:lnTo>
                <a:lnTo>
                  <a:pt x="178" y="25"/>
                </a:lnTo>
                <a:close/>
              </a:path>
              <a:path w="215" h="107">
                <a:moveTo>
                  <a:pt x="170" y="40"/>
                </a:moveTo>
                <a:lnTo>
                  <a:pt x="197" y="40"/>
                </a:lnTo>
                <a:lnTo>
                  <a:pt x="197" y="28"/>
                </a:lnTo>
                <a:lnTo>
                  <a:pt x="170" y="28"/>
                </a:lnTo>
                <a:lnTo>
                  <a:pt x="170" y="40"/>
                </a:lnTo>
                <a:close/>
              </a:path>
              <a:path w="215" h="107">
                <a:moveTo>
                  <a:pt x="1" y="52"/>
                </a:moveTo>
                <a:lnTo>
                  <a:pt x="66" y="52"/>
                </a:lnTo>
                <a:lnTo>
                  <a:pt x="66" y="42"/>
                </a:lnTo>
                <a:lnTo>
                  <a:pt x="1" y="42"/>
                </a:lnTo>
                <a:lnTo>
                  <a:pt x="1" y="52"/>
                </a:lnTo>
                <a:close/>
              </a:path>
              <a:path w="215" h="107">
                <a:moveTo>
                  <a:pt x="12" y="66"/>
                </a:moveTo>
                <a:lnTo>
                  <a:pt x="102" y="66"/>
                </a:lnTo>
                <a:lnTo>
                  <a:pt x="102" y="54"/>
                </a:lnTo>
                <a:lnTo>
                  <a:pt x="12" y="54"/>
                </a:lnTo>
                <a:lnTo>
                  <a:pt x="12" y="66"/>
                </a:lnTo>
                <a:close/>
              </a:path>
              <a:path w="215" h="107">
                <a:moveTo>
                  <a:pt x="88" y="79"/>
                </a:moveTo>
                <a:lnTo>
                  <a:pt x="184" y="79"/>
                </a:lnTo>
                <a:lnTo>
                  <a:pt x="184" y="69"/>
                </a:lnTo>
                <a:lnTo>
                  <a:pt x="88" y="69"/>
                </a:lnTo>
                <a:lnTo>
                  <a:pt x="88" y="79"/>
                </a:lnTo>
                <a:close/>
              </a:path>
              <a:path w="215" h="107">
                <a:moveTo>
                  <a:pt x="156" y="93"/>
                </a:moveTo>
                <a:lnTo>
                  <a:pt x="214" y="93"/>
                </a:lnTo>
                <a:lnTo>
                  <a:pt x="214" y="81"/>
                </a:lnTo>
                <a:lnTo>
                  <a:pt x="156" y="81"/>
                </a:lnTo>
                <a:lnTo>
                  <a:pt x="156" y="93"/>
                </a:lnTo>
                <a:close/>
              </a:path>
              <a:path w="215" h="107">
                <a:moveTo>
                  <a:pt x="121" y="106"/>
                </a:moveTo>
                <a:lnTo>
                  <a:pt x="159" y="106"/>
                </a:lnTo>
                <a:lnTo>
                  <a:pt x="159" y="96"/>
                </a:lnTo>
                <a:lnTo>
                  <a:pt x="121" y="96"/>
                </a:lnTo>
                <a:lnTo>
                  <a:pt x="121" y="106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62" name="textbox 4862"/>
          <p:cNvSpPr/>
          <p:nvPr/>
        </p:nvSpPr>
        <p:spPr>
          <a:xfrm>
            <a:off x="6624611" y="3974070"/>
            <a:ext cx="349884" cy="552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Lifting</a:t>
            </a:r>
            <a:r>
              <a:rPr sz="200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height</a:t>
            </a:r>
            <a:r>
              <a:rPr sz="200" spc="16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200" spc="15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mm</a:t>
            </a:r>
            <a:endParaRPr lang="en-US" altLang="en-US" sz="200" dirty="0"/>
          </a:p>
        </p:txBody>
      </p:sp>
      <p:sp>
        <p:nvSpPr>
          <p:cNvPr id="4863" name="rect"/>
          <p:cNvSpPr/>
          <p:nvPr/>
        </p:nvSpPr>
        <p:spPr>
          <a:xfrm>
            <a:off x="3967867" y="4896765"/>
            <a:ext cx="915636" cy="1011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60" name="group 860"/>
          <p:cNvGrpSpPr/>
          <p:nvPr/>
        </p:nvGrpSpPr>
        <p:grpSpPr>
          <a:xfrm rot="21600000">
            <a:off x="5837850" y="3650603"/>
            <a:ext cx="195726" cy="46488"/>
            <a:chOff x="0" y="0"/>
            <a:chExt cx="195726" cy="46488"/>
          </a:xfrm>
        </p:grpSpPr>
        <p:sp>
          <p:nvSpPr>
            <p:cNvPr id="4864" name="path"/>
            <p:cNvSpPr/>
            <p:nvPr/>
          </p:nvSpPr>
          <p:spPr>
            <a:xfrm>
              <a:off x="0" y="0"/>
              <a:ext cx="51894" cy="46488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65" name="path"/>
            <p:cNvSpPr/>
            <p:nvPr/>
          </p:nvSpPr>
          <p:spPr>
            <a:xfrm>
              <a:off x="24208" y="0"/>
              <a:ext cx="52016" cy="46488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66" name="path"/>
            <p:cNvSpPr/>
            <p:nvPr/>
          </p:nvSpPr>
          <p:spPr>
            <a:xfrm>
              <a:off x="48434" y="0"/>
              <a:ext cx="52015" cy="46488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67" name="path"/>
            <p:cNvSpPr/>
            <p:nvPr/>
          </p:nvSpPr>
          <p:spPr>
            <a:xfrm>
              <a:off x="143710" y="0"/>
              <a:ext cx="52015" cy="46488"/>
            </a:xfrm>
            <a:custGeom>
              <a:avLst/>
              <a:gdLst/>
              <a:ahLst/>
              <a:cxnLst/>
              <a:rect l="0" t="0" r="0" b="0"/>
              <a:pathLst>
                <a:path w="81" h="73">
                  <a:moveTo>
                    <a:pt x="1" y="35"/>
                  </a:moveTo>
                  <a:cubicBezTo>
                    <a:pt x="1" y="54"/>
                    <a:pt x="17" y="71"/>
                    <a:pt x="39" y="71"/>
                  </a:cubicBezTo>
                  <a:cubicBezTo>
                    <a:pt x="61" y="71"/>
                    <a:pt x="80" y="54"/>
                    <a:pt x="80" y="35"/>
                  </a:cubicBezTo>
                  <a:cubicBezTo>
                    <a:pt x="80" y="15"/>
                    <a:pt x="61" y="1"/>
                    <a:pt x="39" y="1"/>
                  </a:cubicBezTo>
                  <a:cubicBezTo>
                    <a:pt x="17" y="1"/>
                    <a:pt x="1" y="15"/>
                    <a:pt x="1" y="3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638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868" name="textbox 4868"/>
          <p:cNvSpPr/>
          <p:nvPr/>
        </p:nvSpPr>
        <p:spPr>
          <a:xfrm>
            <a:off x="5634821" y="3146698"/>
            <a:ext cx="120650" cy="1136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marL="12700" algn="l" rtl="0" eaLnBrk="0">
              <a:lnSpc>
                <a:spcPts val="415"/>
              </a:lnSpc>
              <a:spcBef>
                <a:spcPts val="5"/>
              </a:spcBef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&lt;100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grpSp>
        <p:nvGrpSpPr>
          <p:cNvPr id="862" name="group 862"/>
          <p:cNvGrpSpPr/>
          <p:nvPr/>
        </p:nvGrpSpPr>
        <p:grpSpPr>
          <a:xfrm rot="21600000">
            <a:off x="7876213" y="3112822"/>
            <a:ext cx="87907" cy="84837"/>
            <a:chOff x="0" y="0"/>
            <a:chExt cx="87907" cy="84837"/>
          </a:xfrm>
        </p:grpSpPr>
        <p:sp>
          <p:nvSpPr>
            <p:cNvPr id="4869" name="path"/>
            <p:cNvSpPr/>
            <p:nvPr/>
          </p:nvSpPr>
          <p:spPr>
            <a:xfrm>
              <a:off x="2354" y="2334"/>
              <a:ext cx="83198" cy="80167"/>
            </a:xfrm>
            <a:custGeom>
              <a:avLst/>
              <a:gdLst/>
              <a:ahLst/>
              <a:cxnLst/>
              <a:rect l="0" t="0" r="0" b="0"/>
              <a:pathLst>
                <a:path w="131" h="126">
                  <a:moveTo>
                    <a:pt x="0" y="126"/>
                  </a:moveTo>
                  <a:lnTo>
                    <a:pt x="131" y="126"/>
                  </a:lnTo>
                  <a:lnTo>
                    <a:pt x="131" y="0"/>
                  </a:lnTo>
                  <a:lnTo>
                    <a:pt x="0" y="0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70" name="path"/>
            <p:cNvSpPr/>
            <p:nvPr/>
          </p:nvSpPr>
          <p:spPr>
            <a:xfrm>
              <a:off x="0" y="0"/>
              <a:ext cx="87907" cy="84837"/>
            </a:xfrm>
            <a:custGeom>
              <a:avLst/>
              <a:gdLst/>
              <a:ahLst/>
              <a:cxnLst/>
              <a:rect l="0" t="0" r="0" b="0"/>
              <a:pathLst>
                <a:path w="138" h="133">
                  <a:moveTo>
                    <a:pt x="3" y="129"/>
                  </a:moveTo>
                  <a:lnTo>
                    <a:pt x="134" y="129"/>
                  </a:lnTo>
                  <a:lnTo>
                    <a:pt x="134" y="3"/>
                  </a:lnTo>
                  <a:lnTo>
                    <a:pt x="3" y="3"/>
                  </a:lnTo>
                  <a:lnTo>
                    <a:pt x="3" y="129"/>
                  </a:lnTo>
                  <a:close/>
                </a:path>
              </a:pathLst>
            </a:custGeom>
            <a:noFill/>
            <a:ln w="4689" cap="flat">
              <a:solidFill>
                <a:srgbClr val="808080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871" name="path"/>
          <p:cNvSpPr/>
          <p:nvPr/>
        </p:nvSpPr>
        <p:spPr>
          <a:xfrm>
            <a:off x="7253406" y="5127924"/>
            <a:ext cx="722096" cy="10118"/>
          </a:xfrm>
          <a:custGeom>
            <a:avLst/>
            <a:gdLst/>
            <a:ahLst/>
            <a:cxnLst/>
            <a:rect l="0" t="0" r="0" b="0"/>
            <a:pathLst>
              <a:path w="1137" h="15">
                <a:moveTo>
                  <a:pt x="0" y="7"/>
                </a:moveTo>
                <a:lnTo>
                  <a:pt x="1137" y="7"/>
                </a:lnTo>
              </a:path>
            </a:pathLst>
          </a:custGeom>
          <a:noFill/>
          <a:ln w="10160" cap="flat">
            <a:solidFill>
              <a:srgbClr val="7F7F7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72" name="textbox 4872"/>
          <p:cNvSpPr/>
          <p:nvPr/>
        </p:nvSpPr>
        <p:spPr>
          <a:xfrm>
            <a:off x="5242489" y="3066576"/>
            <a:ext cx="273684" cy="552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200" spc="1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1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200" spc="10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tons</a:t>
            </a:r>
            <a:endParaRPr lang="en-US" altLang="en-US" sz="200" dirty="0"/>
          </a:p>
        </p:txBody>
      </p:sp>
      <p:sp>
        <p:nvSpPr>
          <p:cNvPr id="4873" name="rect"/>
          <p:cNvSpPr/>
          <p:nvPr/>
        </p:nvSpPr>
        <p:spPr>
          <a:xfrm>
            <a:off x="6537588" y="2957157"/>
            <a:ext cx="446012" cy="1323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74" name="path"/>
          <p:cNvSpPr/>
          <p:nvPr/>
        </p:nvSpPr>
        <p:spPr>
          <a:xfrm>
            <a:off x="7396027" y="4202557"/>
            <a:ext cx="136242" cy="41085"/>
          </a:xfrm>
          <a:custGeom>
            <a:avLst/>
            <a:gdLst/>
            <a:ahLst/>
            <a:cxnLst/>
            <a:rect l="0" t="0" r="0" b="0"/>
            <a:pathLst>
              <a:path w="214" h="64">
                <a:moveTo>
                  <a:pt x="0" y="61"/>
                </a:moveTo>
                <a:lnTo>
                  <a:pt x="213" y="3"/>
                </a:lnTo>
              </a:path>
            </a:pathLst>
          </a:custGeom>
          <a:noFill/>
          <a:ln w="468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75" name="path"/>
          <p:cNvSpPr/>
          <p:nvPr/>
        </p:nvSpPr>
        <p:spPr>
          <a:xfrm>
            <a:off x="7396027" y="4232133"/>
            <a:ext cx="136242" cy="41086"/>
          </a:xfrm>
          <a:custGeom>
            <a:avLst/>
            <a:gdLst/>
            <a:ahLst/>
            <a:cxnLst/>
            <a:rect l="0" t="0" r="0" b="0"/>
            <a:pathLst>
              <a:path w="214" h="64">
                <a:moveTo>
                  <a:pt x="0" y="61"/>
                </a:moveTo>
                <a:lnTo>
                  <a:pt x="213" y="3"/>
                </a:lnTo>
              </a:path>
            </a:pathLst>
          </a:custGeom>
          <a:noFill/>
          <a:ln w="468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64" name="group 864"/>
          <p:cNvGrpSpPr/>
          <p:nvPr/>
        </p:nvGrpSpPr>
        <p:grpSpPr>
          <a:xfrm rot="21600000">
            <a:off x="6288389" y="3150568"/>
            <a:ext cx="132641" cy="37561"/>
            <a:chOff x="0" y="0"/>
            <a:chExt cx="132641" cy="37561"/>
          </a:xfrm>
        </p:grpSpPr>
        <p:sp>
          <p:nvSpPr>
            <p:cNvPr id="4876" name="path"/>
            <p:cNvSpPr/>
            <p:nvPr/>
          </p:nvSpPr>
          <p:spPr>
            <a:xfrm>
              <a:off x="415" y="372"/>
              <a:ext cx="131810" cy="36817"/>
            </a:xfrm>
            <a:custGeom>
              <a:avLst/>
              <a:gdLst/>
              <a:ahLst/>
              <a:cxnLst/>
              <a:rect l="0" t="0" r="0" b="0"/>
              <a:pathLst>
                <a:path w="207" h="57">
                  <a:moveTo>
                    <a:pt x="0" y="57"/>
                  </a:moveTo>
                  <a:lnTo>
                    <a:pt x="207" y="57"/>
                  </a:lnTo>
                  <a:lnTo>
                    <a:pt x="207" y="0"/>
                  </a:lnTo>
                  <a:lnTo>
                    <a:pt x="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77" name="path"/>
            <p:cNvSpPr/>
            <p:nvPr/>
          </p:nvSpPr>
          <p:spPr>
            <a:xfrm>
              <a:off x="0" y="0"/>
              <a:ext cx="132641" cy="37561"/>
            </a:xfrm>
            <a:custGeom>
              <a:avLst/>
              <a:gdLst/>
              <a:ahLst/>
              <a:cxnLst/>
              <a:rect l="0" t="0" r="0" b="0"/>
              <a:pathLst>
                <a:path w="208" h="59">
                  <a:moveTo>
                    <a:pt x="0" y="58"/>
                  </a:moveTo>
                  <a:lnTo>
                    <a:pt x="208" y="58"/>
                  </a:lnTo>
                  <a:lnTo>
                    <a:pt x="208" y="0"/>
                  </a:lnTo>
                  <a:lnTo>
                    <a:pt x="0" y="0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787" cap="flat">
              <a:solidFill>
                <a:srgbClr val="7F7F7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878" name="rect"/>
          <p:cNvSpPr/>
          <p:nvPr/>
        </p:nvSpPr>
        <p:spPr>
          <a:xfrm>
            <a:off x="5625179" y="3741514"/>
            <a:ext cx="131810" cy="36817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879" name="table 4879"/>
          <p:cNvGraphicFramePr>
            <a:graphicFrameLocks noGrp="1"/>
          </p:cNvGraphicFramePr>
          <p:nvPr/>
        </p:nvGraphicFramePr>
        <p:xfrm>
          <a:off x="5624763" y="3741142"/>
          <a:ext cx="132079" cy="37464"/>
        </p:xfrm>
        <a:graphic>
          <a:graphicData uri="http://schemas.openxmlformats.org/drawingml/2006/table">
            <a:tbl>
              <a:tblPr/>
              <a:tblGrid>
                <a:gridCol w="132079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51000"/>
                        </a:lnSpc>
                      </a:pPr>
                      <a:endParaRPr lang="en-US" altLang="en-US" sz="100" dirty="0"/>
                    </a:p>
                    <a:p>
                      <a:pPr marL="635" algn="l" rtl="0" eaLnBrk="0">
                        <a:lnSpc>
                          <a:spcPct val="96000"/>
                        </a:lnSpc>
                        <a:tabLst>
                          <a:tab pos="10795" algn="l"/>
                        </a:tabLst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Type</a:t>
                      </a:r>
                      <a:r>
                        <a:rPr sz="2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 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4880" name="textbox 4880"/>
          <p:cNvSpPr/>
          <p:nvPr/>
        </p:nvSpPr>
        <p:spPr>
          <a:xfrm>
            <a:off x="6206273" y="3286154"/>
            <a:ext cx="77469" cy="781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36000"/>
              </a:lnSpc>
            </a:pPr>
            <a:endParaRPr lang="en-US" altLang="en-US" sz="100" dirty="0"/>
          </a:p>
          <a:p>
            <a:pPr marL="15875" algn="l" rtl="0" eaLnBrk="0">
              <a:lnSpc>
                <a:spcPct val="92000"/>
              </a:lnSpc>
              <a:spcBef>
                <a:spcPts val="0"/>
              </a:spcBef>
              <a:tabLst>
                <a:tab pos="64135" algn="l"/>
              </a:tabLst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spc="-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200" dirty="0"/>
          </a:p>
        </p:txBody>
      </p:sp>
      <p:sp>
        <p:nvSpPr>
          <p:cNvPr id="4881" name="path"/>
          <p:cNvSpPr/>
          <p:nvPr/>
        </p:nvSpPr>
        <p:spPr>
          <a:xfrm>
            <a:off x="6218973" y="3298854"/>
            <a:ext cx="51912" cy="46497"/>
          </a:xfrm>
          <a:custGeom>
            <a:avLst/>
            <a:gdLst/>
            <a:ahLst/>
            <a:cxnLst/>
            <a:rect l="0" t="0" r="0" b="0"/>
            <a:pathLst>
              <a:path w="81" h="73">
                <a:moveTo>
                  <a:pt x="1" y="35"/>
                </a:moveTo>
                <a:cubicBezTo>
                  <a:pt x="1" y="54"/>
                  <a:pt x="17" y="72"/>
                  <a:pt x="39" y="72"/>
                </a:cubicBezTo>
                <a:cubicBezTo>
                  <a:pt x="61" y="72"/>
                  <a:pt x="80" y="54"/>
                  <a:pt x="80" y="35"/>
                </a:cubicBezTo>
                <a:cubicBezTo>
                  <a:pt x="80" y="15"/>
                  <a:pt x="61" y="1"/>
                  <a:pt x="39" y="1"/>
                </a:cubicBezTo>
                <a:cubicBezTo>
                  <a:pt x="17" y="1"/>
                  <a:pt x="1" y="15"/>
                  <a:pt x="1" y="35"/>
                </a:cubicBezTo>
              </a:path>
            </a:pathLst>
          </a:custGeom>
          <a:solidFill>
            <a:srgbClr val="0066CC">
              <a:alpha val="100000"/>
            </a:srgbClr>
          </a:solidFill>
          <a:ln w="163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66" name="group 866"/>
          <p:cNvGrpSpPr/>
          <p:nvPr/>
        </p:nvGrpSpPr>
        <p:grpSpPr>
          <a:xfrm rot="21600000">
            <a:off x="6123730" y="3298955"/>
            <a:ext cx="132641" cy="37561"/>
            <a:chOff x="0" y="0"/>
            <a:chExt cx="132641" cy="37561"/>
          </a:xfrm>
        </p:grpSpPr>
        <p:sp>
          <p:nvSpPr>
            <p:cNvPr id="4882" name="path"/>
            <p:cNvSpPr/>
            <p:nvPr/>
          </p:nvSpPr>
          <p:spPr>
            <a:xfrm>
              <a:off x="415" y="372"/>
              <a:ext cx="131810" cy="36817"/>
            </a:xfrm>
            <a:custGeom>
              <a:avLst/>
              <a:gdLst/>
              <a:ahLst/>
              <a:cxnLst/>
              <a:rect l="0" t="0" r="0" b="0"/>
              <a:pathLst>
                <a:path w="207" h="57">
                  <a:moveTo>
                    <a:pt x="0" y="57"/>
                  </a:moveTo>
                  <a:lnTo>
                    <a:pt x="207" y="57"/>
                  </a:lnTo>
                  <a:lnTo>
                    <a:pt x="207" y="0"/>
                  </a:lnTo>
                  <a:lnTo>
                    <a:pt x="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83" name="path"/>
            <p:cNvSpPr/>
            <p:nvPr/>
          </p:nvSpPr>
          <p:spPr>
            <a:xfrm>
              <a:off x="0" y="0"/>
              <a:ext cx="132641" cy="37561"/>
            </a:xfrm>
            <a:custGeom>
              <a:avLst/>
              <a:gdLst/>
              <a:ahLst/>
              <a:cxnLst/>
              <a:rect l="0" t="0" r="0" b="0"/>
              <a:pathLst>
                <a:path w="208" h="59">
                  <a:moveTo>
                    <a:pt x="0" y="58"/>
                  </a:moveTo>
                  <a:lnTo>
                    <a:pt x="208" y="58"/>
                  </a:lnTo>
                  <a:lnTo>
                    <a:pt x="208" y="0"/>
                  </a:lnTo>
                  <a:lnTo>
                    <a:pt x="0" y="0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787" cap="flat">
              <a:solidFill>
                <a:srgbClr val="7F7F7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4884" name="table 4884"/>
          <p:cNvGraphicFramePr>
            <a:graphicFrameLocks noGrp="1"/>
          </p:cNvGraphicFramePr>
          <p:nvPr/>
        </p:nvGraphicFramePr>
        <p:xfrm>
          <a:off x="6465522" y="3295980"/>
          <a:ext cx="132080" cy="36829"/>
        </p:xfrm>
        <a:graphic>
          <a:graphicData uri="http://schemas.openxmlformats.org/drawingml/2006/table">
            <a:tbl>
              <a:tblPr/>
              <a:tblGrid>
                <a:gridCol w="132080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50000"/>
                        </a:lnSpc>
                      </a:pPr>
                      <a:endParaRPr lang="en-US" altLang="en-US" sz="100" dirty="0"/>
                    </a:p>
                    <a:p>
                      <a:pPr marL="10795" algn="l" rtl="0" eaLnBrk="0">
                        <a:lnSpc>
                          <a:spcPct val="96000"/>
                        </a:lnSpc>
                      </a:pP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Typ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4885" name="textbox 4885"/>
          <p:cNvSpPr/>
          <p:nvPr/>
        </p:nvSpPr>
        <p:spPr>
          <a:xfrm>
            <a:off x="7293380" y="3100542"/>
            <a:ext cx="102235" cy="914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5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500" dirty="0"/>
          </a:p>
        </p:txBody>
      </p:sp>
      <p:sp>
        <p:nvSpPr>
          <p:cNvPr id="4886" name="textbox 4886"/>
          <p:cNvSpPr/>
          <p:nvPr/>
        </p:nvSpPr>
        <p:spPr>
          <a:xfrm>
            <a:off x="5612479" y="3546759"/>
            <a:ext cx="157479" cy="552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  <a:tabLst>
                <a:tab pos="22225" algn="l"/>
              </a:tabLst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Type</a:t>
            </a:r>
            <a:r>
              <a:rPr sz="200" spc="2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 </a:t>
            </a:r>
            <a:endParaRPr lang="en-US" altLang="en-US" sz="200" dirty="0"/>
          </a:p>
        </p:txBody>
      </p:sp>
      <p:sp>
        <p:nvSpPr>
          <p:cNvPr id="4887" name="textbox 4887"/>
          <p:cNvSpPr/>
          <p:nvPr/>
        </p:nvSpPr>
        <p:spPr>
          <a:xfrm>
            <a:off x="7792856" y="3943920"/>
            <a:ext cx="96519" cy="914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12</a:t>
            </a:r>
            <a:endParaRPr lang="en-US" altLang="en-US" sz="500" dirty="0"/>
          </a:p>
        </p:txBody>
      </p:sp>
      <p:sp>
        <p:nvSpPr>
          <p:cNvPr id="4888" name="textbox 4888"/>
          <p:cNvSpPr/>
          <p:nvPr/>
        </p:nvSpPr>
        <p:spPr>
          <a:xfrm>
            <a:off x="5852287" y="3146698"/>
            <a:ext cx="139700" cy="60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&lt;2000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4889" name="rect"/>
          <p:cNvSpPr/>
          <p:nvPr/>
        </p:nvSpPr>
        <p:spPr>
          <a:xfrm>
            <a:off x="4195092" y="4164337"/>
            <a:ext cx="522735" cy="622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90" name="textbox 4890"/>
          <p:cNvSpPr/>
          <p:nvPr/>
        </p:nvSpPr>
        <p:spPr>
          <a:xfrm>
            <a:off x="6286694" y="3145543"/>
            <a:ext cx="136525" cy="552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200" spc="2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endParaRPr lang="en-US" altLang="en-US" sz="200" dirty="0"/>
          </a:p>
        </p:txBody>
      </p:sp>
      <p:sp>
        <p:nvSpPr>
          <p:cNvPr id="4891" name="textbox 4891"/>
          <p:cNvSpPr/>
          <p:nvPr/>
        </p:nvSpPr>
        <p:spPr>
          <a:xfrm>
            <a:off x="5622999" y="3351667"/>
            <a:ext cx="134620" cy="552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200" spc="2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200" dirty="0"/>
          </a:p>
        </p:txBody>
      </p:sp>
      <p:sp>
        <p:nvSpPr>
          <p:cNvPr id="4892" name="textbox 4892"/>
          <p:cNvSpPr/>
          <p:nvPr/>
        </p:nvSpPr>
        <p:spPr>
          <a:xfrm>
            <a:off x="5622999" y="3681975"/>
            <a:ext cx="132714" cy="552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200" spc="2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200" dirty="0"/>
          </a:p>
        </p:txBody>
      </p:sp>
      <p:sp>
        <p:nvSpPr>
          <p:cNvPr id="4893" name="path"/>
          <p:cNvSpPr/>
          <p:nvPr/>
        </p:nvSpPr>
        <p:spPr>
          <a:xfrm>
            <a:off x="5445413" y="3256272"/>
            <a:ext cx="78007" cy="34091"/>
          </a:xfrm>
          <a:custGeom>
            <a:avLst/>
            <a:gdLst/>
            <a:ahLst/>
            <a:cxnLst/>
            <a:rect l="0" t="0" r="0" b="0"/>
            <a:pathLst>
              <a:path w="122" h="53">
                <a:moveTo>
                  <a:pt x="113" y="13"/>
                </a:moveTo>
                <a:lnTo>
                  <a:pt x="118" y="13"/>
                </a:lnTo>
                <a:lnTo>
                  <a:pt x="118" y="1"/>
                </a:lnTo>
                <a:lnTo>
                  <a:pt x="113" y="1"/>
                </a:lnTo>
                <a:lnTo>
                  <a:pt x="113" y="13"/>
                </a:lnTo>
                <a:close/>
              </a:path>
              <a:path w="122" h="53">
                <a:moveTo>
                  <a:pt x="118" y="25"/>
                </a:moveTo>
                <a:lnTo>
                  <a:pt x="121" y="25"/>
                </a:lnTo>
                <a:lnTo>
                  <a:pt x="121" y="15"/>
                </a:lnTo>
                <a:lnTo>
                  <a:pt x="118" y="15"/>
                </a:lnTo>
                <a:lnTo>
                  <a:pt x="118" y="25"/>
                </a:lnTo>
                <a:close/>
              </a:path>
              <a:path w="122" h="53">
                <a:moveTo>
                  <a:pt x="61" y="40"/>
                </a:moveTo>
                <a:lnTo>
                  <a:pt x="99" y="40"/>
                </a:lnTo>
                <a:lnTo>
                  <a:pt x="99" y="28"/>
                </a:lnTo>
                <a:lnTo>
                  <a:pt x="61" y="28"/>
                </a:lnTo>
                <a:lnTo>
                  <a:pt x="61" y="40"/>
                </a:lnTo>
                <a:close/>
              </a:path>
              <a:path w="122" h="53">
                <a:moveTo>
                  <a:pt x="1" y="52"/>
                </a:moveTo>
                <a:lnTo>
                  <a:pt x="15" y="52"/>
                </a:lnTo>
                <a:lnTo>
                  <a:pt x="15" y="42"/>
                </a:lnTo>
                <a:lnTo>
                  <a:pt x="1" y="42"/>
                </a:lnTo>
                <a:lnTo>
                  <a:pt x="1" y="5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94" name="rect"/>
          <p:cNvSpPr/>
          <p:nvPr/>
        </p:nvSpPr>
        <p:spPr>
          <a:xfrm>
            <a:off x="5862058" y="3721917"/>
            <a:ext cx="52016" cy="46482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95" name="rect"/>
          <p:cNvSpPr/>
          <p:nvPr/>
        </p:nvSpPr>
        <p:spPr>
          <a:xfrm>
            <a:off x="5981561" y="3721917"/>
            <a:ext cx="52015" cy="46482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96" name="path"/>
          <p:cNvSpPr/>
          <p:nvPr/>
        </p:nvSpPr>
        <p:spPr>
          <a:xfrm>
            <a:off x="6575783" y="3229185"/>
            <a:ext cx="52015" cy="46466"/>
          </a:xfrm>
          <a:custGeom>
            <a:avLst/>
            <a:gdLst/>
            <a:ahLst/>
            <a:cxnLst/>
            <a:rect l="0" t="0" r="0" b="0"/>
            <a:pathLst>
              <a:path w="81" h="73">
                <a:moveTo>
                  <a:pt x="1" y="35"/>
                </a:moveTo>
                <a:cubicBezTo>
                  <a:pt x="1" y="54"/>
                  <a:pt x="17" y="71"/>
                  <a:pt x="39" y="71"/>
                </a:cubicBezTo>
                <a:cubicBezTo>
                  <a:pt x="61" y="71"/>
                  <a:pt x="80" y="54"/>
                  <a:pt x="80" y="35"/>
                </a:cubicBezTo>
                <a:cubicBezTo>
                  <a:pt x="80" y="15"/>
                  <a:pt x="61" y="1"/>
                  <a:pt x="39" y="1"/>
                </a:cubicBezTo>
                <a:cubicBezTo>
                  <a:pt x="17" y="1"/>
                  <a:pt x="1" y="15"/>
                  <a:pt x="1" y="35"/>
                </a:cubicBezTo>
              </a:path>
            </a:pathLst>
          </a:custGeom>
          <a:solidFill>
            <a:srgbClr val="002960">
              <a:alpha val="100000"/>
            </a:srgbClr>
          </a:solidFill>
          <a:ln w="163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97" name="rect"/>
          <p:cNvSpPr/>
          <p:nvPr/>
        </p:nvSpPr>
        <p:spPr>
          <a:xfrm>
            <a:off x="5624750" y="3827257"/>
            <a:ext cx="51911" cy="46482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98" name="textbox 4898"/>
          <p:cNvSpPr/>
          <p:nvPr/>
        </p:nvSpPr>
        <p:spPr>
          <a:xfrm>
            <a:off x="6122036" y="3294023"/>
            <a:ext cx="99694" cy="552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200" dirty="0"/>
          </a:p>
        </p:txBody>
      </p:sp>
      <p:sp>
        <p:nvSpPr>
          <p:cNvPr id="4899" name="path"/>
          <p:cNvSpPr/>
          <p:nvPr/>
        </p:nvSpPr>
        <p:spPr>
          <a:xfrm>
            <a:off x="5497464" y="3480927"/>
            <a:ext cx="31151" cy="52683"/>
          </a:xfrm>
          <a:custGeom>
            <a:avLst/>
            <a:gdLst/>
            <a:ahLst/>
            <a:cxnLst/>
            <a:rect l="0" t="0" r="0" b="0"/>
            <a:pathLst>
              <a:path w="49" h="82">
                <a:moveTo>
                  <a:pt x="1" y="13"/>
                </a:moveTo>
                <a:lnTo>
                  <a:pt x="20" y="13"/>
                </a:lnTo>
                <a:lnTo>
                  <a:pt x="20" y="1"/>
                </a:lnTo>
                <a:lnTo>
                  <a:pt x="1" y="1"/>
                </a:lnTo>
                <a:lnTo>
                  <a:pt x="1" y="13"/>
                </a:lnTo>
                <a:close/>
              </a:path>
              <a:path w="49" h="82">
                <a:moveTo>
                  <a:pt x="31" y="25"/>
                </a:moveTo>
                <a:lnTo>
                  <a:pt x="36" y="25"/>
                </a:lnTo>
                <a:lnTo>
                  <a:pt x="36" y="15"/>
                </a:lnTo>
                <a:lnTo>
                  <a:pt x="31" y="15"/>
                </a:lnTo>
                <a:lnTo>
                  <a:pt x="31" y="25"/>
                </a:lnTo>
                <a:close/>
              </a:path>
              <a:path w="49" h="82">
                <a:moveTo>
                  <a:pt x="20" y="40"/>
                </a:moveTo>
                <a:lnTo>
                  <a:pt x="28" y="40"/>
                </a:lnTo>
                <a:lnTo>
                  <a:pt x="28" y="28"/>
                </a:lnTo>
                <a:lnTo>
                  <a:pt x="20" y="28"/>
                </a:lnTo>
                <a:lnTo>
                  <a:pt x="20" y="40"/>
                </a:lnTo>
                <a:close/>
              </a:path>
              <a:path w="49" h="82">
                <a:moveTo>
                  <a:pt x="1" y="52"/>
                </a:moveTo>
                <a:lnTo>
                  <a:pt x="31" y="52"/>
                </a:lnTo>
                <a:lnTo>
                  <a:pt x="31" y="42"/>
                </a:lnTo>
                <a:lnTo>
                  <a:pt x="1" y="42"/>
                </a:lnTo>
                <a:lnTo>
                  <a:pt x="1" y="52"/>
                </a:lnTo>
                <a:close/>
              </a:path>
              <a:path w="49" h="82">
                <a:moveTo>
                  <a:pt x="6" y="67"/>
                </a:moveTo>
                <a:lnTo>
                  <a:pt x="31" y="67"/>
                </a:lnTo>
                <a:lnTo>
                  <a:pt x="31" y="54"/>
                </a:lnTo>
                <a:lnTo>
                  <a:pt x="6" y="54"/>
                </a:lnTo>
                <a:lnTo>
                  <a:pt x="6" y="67"/>
                </a:lnTo>
                <a:close/>
              </a:path>
              <a:path w="49" h="82">
                <a:moveTo>
                  <a:pt x="23" y="81"/>
                </a:moveTo>
                <a:lnTo>
                  <a:pt x="47" y="81"/>
                </a:lnTo>
                <a:lnTo>
                  <a:pt x="47" y="69"/>
                </a:lnTo>
                <a:lnTo>
                  <a:pt x="23" y="69"/>
                </a:lnTo>
                <a:lnTo>
                  <a:pt x="23" y="81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00" name="path"/>
          <p:cNvSpPr/>
          <p:nvPr/>
        </p:nvSpPr>
        <p:spPr>
          <a:xfrm>
            <a:off x="5480102" y="3575436"/>
            <a:ext cx="43318" cy="26388"/>
          </a:xfrm>
          <a:custGeom>
            <a:avLst/>
            <a:gdLst/>
            <a:ahLst/>
            <a:cxnLst/>
            <a:rect l="0" t="0" r="0" b="0"/>
            <a:pathLst>
              <a:path w="68" h="41">
                <a:moveTo>
                  <a:pt x="61" y="13"/>
                </a:moveTo>
                <a:lnTo>
                  <a:pt x="66" y="13"/>
                </a:lnTo>
                <a:lnTo>
                  <a:pt x="66" y="1"/>
                </a:lnTo>
                <a:lnTo>
                  <a:pt x="61" y="1"/>
                </a:lnTo>
                <a:lnTo>
                  <a:pt x="61" y="13"/>
                </a:lnTo>
                <a:close/>
              </a:path>
              <a:path w="68" h="41">
                <a:moveTo>
                  <a:pt x="1" y="28"/>
                </a:moveTo>
                <a:lnTo>
                  <a:pt x="14" y="28"/>
                </a:lnTo>
                <a:lnTo>
                  <a:pt x="14" y="15"/>
                </a:lnTo>
                <a:lnTo>
                  <a:pt x="1" y="15"/>
                </a:lnTo>
                <a:lnTo>
                  <a:pt x="1" y="28"/>
                </a:lnTo>
                <a:close/>
              </a:path>
              <a:path w="68" h="41">
                <a:moveTo>
                  <a:pt x="39" y="40"/>
                </a:moveTo>
                <a:lnTo>
                  <a:pt x="55" y="40"/>
                </a:lnTo>
                <a:lnTo>
                  <a:pt x="55" y="30"/>
                </a:lnTo>
                <a:lnTo>
                  <a:pt x="39" y="30"/>
                </a:lnTo>
                <a:lnTo>
                  <a:pt x="39" y="4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01" name="textbox 4901"/>
          <p:cNvSpPr/>
          <p:nvPr/>
        </p:nvSpPr>
        <p:spPr>
          <a:xfrm>
            <a:off x="6861278" y="3677652"/>
            <a:ext cx="42544" cy="609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7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200" dirty="0"/>
          </a:p>
        </p:txBody>
      </p:sp>
      <p:sp>
        <p:nvSpPr>
          <p:cNvPr id="4902" name="textbox 4902"/>
          <p:cNvSpPr/>
          <p:nvPr/>
        </p:nvSpPr>
        <p:spPr>
          <a:xfrm>
            <a:off x="6551184" y="3291104"/>
            <a:ext cx="43815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</a:t>
            </a:r>
            <a:endParaRPr lang="en-US" altLang="en-US" sz="200" dirty="0"/>
          </a:p>
        </p:txBody>
      </p:sp>
      <p:sp>
        <p:nvSpPr>
          <p:cNvPr id="4903" name="textbox 4903"/>
          <p:cNvSpPr/>
          <p:nvPr/>
        </p:nvSpPr>
        <p:spPr>
          <a:xfrm>
            <a:off x="4457322" y="2835851"/>
            <a:ext cx="59055" cy="400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1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75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</p:txBody>
      </p:sp>
      <p:sp>
        <p:nvSpPr>
          <p:cNvPr id="4904" name="rect"/>
          <p:cNvSpPr/>
          <p:nvPr/>
        </p:nvSpPr>
        <p:spPr>
          <a:xfrm>
            <a:off x="4261456" y="3060079"/>
            <a:ext cx="500946" cy="554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05" name="path"/>
          <p:cNvSpPr/>
          <p:nvPr/>
        </p:nvSpPr>
        <p:spPr>
          <a:xfrm>
            <a:off x="5511270" y="3411260"/>
            <a:ext cx="15618" cy="9280"/>
          </a:xfrm>
          <a:custGeom>
            <a:avLst/>
            <a:gdLst/>
            <a:ahLst/>
            <a:cxnLst/>
            <a:rect l="0" t="0" r="0" b="0"/>
            <a:pathLst>
              <a:path w="24" h="14">
                <a:moveTo>
                  <a:pt x="1" y="13"/>
                </a:moveTo>
                <a:lnTo>
                  <a:pt x="23" y="13"/>
                </a:lnTo>
                <a:lnTo>
                  <a:pt x="23" y="1"/>
                </a:lnTo>
                <a:lnTo>
                  <a:pt x="1" y="1"/>
                </a:lnTo>
                <a:lnTo>
                  <a:pt x="1" y="13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06" name="textbox 4906"/>
          <p:cNvSpPr/>
          <p:nvPr/>
        </p:nvSpPr>
        <p:spPr>
          <a:xfrm>
            <a:off x="4232142" y="3008962"/>
            <a:ext cx="36194" cy="400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</p:txBody>
      </p:sp>
      <p:sp>
        <p:nvSpPr>
          <p:cNvPr id="4907" name="textbox 4907"/>
          <p:cNvSpPr/>
          <p:nvPr/>
        </p:nvSpPr>
        <p:spPr>
          <a:xfrm>
            <a:off x="4214667" y="2858606"/>
            <a:ext cx="36194" cy="400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</p:txBody>
      </p:sp>
      <p:sp>
        <p:nvSpPr>
          <p:cNvPr id="4908" name="textbox 4908"/>
          <p:cNvSpPr/>
          <p:nvPr/>
        </p:nvSpPr>
        <p:spPr>
          <a:xfrm>
            <a:off x="4232295" y="3092324"/>
            <a:ext cx="36194" cy="400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</p:txBody>
      </p:sp>
      <p:sp>
        <p:nvSpPr>
          <p:cNvPr id="4909" name="path"/>
          <p:cNvSpPr/>
          <p:nvPr/>
        </p:nvSpPr>
        <p:spPr>
          <a:xfrm>
            <a:off x="5511270" y="3463913"/>
            <a:ext cx="6989" cy="9280"/>
          </a:xfrm>
          <a:custGeom>
            <a:avLst/>
            <a:gdLst/>
            <a:ahLst/>
            <a:cxnLst/>
            <a:rect l="0" t="0" r="0" b="0"/>
            <a:pathLst>
              <a:path w="11" h="14">
                <a:moveTo>
                  <a:pt x="1" y="13"/>
                </a:moveTo>
                <a:lnTo>
                  <a:pt x="9" y="13"/>
                </a:lnTo>
                <a:lnTo>
                  <a:pt x="9" y="1"/>
                </a:lnTo>
                <a:lnTo>
                  <a:pt x="1" y="1"/>
                </a:lnTo>
                <a:lnTo>
                  <a:pt x="1" y="13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10" name="path"/>
          <p:cNvSpPr/>
          <p:nvPr/>
        </p:nvSpPr>
        <p:spPr>
          <a:xfrm>
            <a:off x="5512996" y="3394152"/>
            <a:ext cx="3451" cy="9280"/>
          </a:xfrm>
          <a:custGeom>
            <a:avLst/>
            <a:gdLst/>
            <a:ahLst/>
            <a:cxnLst/>
            <a:rect l="0" t="0" r="0" b="0"/>
            <a:pathLst>
              <a:path w="5" h="14">
                <a:moveTo>
                  <a:pt x="1" y="13"/>
                </a:moveTo>
                <a:lnTo>
                  <a:pt x="4" y="13"/>
                </a:lnTo>
                <a:lnTo>
                  <a:pt x="4" y="1"/>
                </a:lnTo>
                <a:lnTo>
                  <a:pt x="1" y="1"/>
                </a:lnTo>
                <a:lnTo>
                  <a:pt x="1" y="13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163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1" name="path"/>
          <p:cNvSpPr/>
          <p:nvPr/>
        </p:nvSpPr>
        <p:spPr>
          <a:xfrm>
            <a:off x="3687317" y="797814"/>
            <a:ext cx="1874520" cy="5000243"/>
          </a:xfrm>
          <a:custGeom>
            <a:avLst/>
            <a:gdLst/>
            <a:ahLst/>
            <a:cxnLst/>
            <a:rect l="0" t="0" r="0" b="0"/>
            <a:pathLst>
              <a:path w="2952" h="7874">
                <a:moveTo>
                  <a:pt x="0" y="0"/>
                </a:moveTo>
                <a:lnTo>
                  <a:pt x="2605" y="0"/>
                </a:lnTo>
                <a:lnTo>
                  <a:pt x="2952" y="3937"/>
                </a:lnTo>
                <a:lnTo>
                  <a:pt x="2605" y="7874"/>
                </a:lnTo>
                <a:lnTo>
                  <a:pt x="0" y="7874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12" name="path"/>
          <p:cNvSpPr/>
          <p:nvPr/>
        </p:nvSpPr>
        <p:spPr>
          <a:xfrm>
            <a:off x="5332385" y="796979"/>
            <a:ext cx="238940" cy="5001913"/>
          </a:xfrm>
          <a:custGeom>
            <a:avLst/>
            <a:gdLst/>
            <a:ahLst/>
            <a:cxnLst/>
            <a:rect l="0" t="0" r="0" b="0"/>
            <a:pathLst>
              <a:path w="376" h="7877">
                <a:moveTo>
                  <a:pt x="14" y="1"/>
                </a:moveTo>
                <a:lnTo>
                  <a:pt x="361" y="3938"/>
                </a:lnTo>
                <a:lnTo>
                  <a:pt x="14" y="7875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13" name="path"/>
          <p:cNvSpPr/>
          <p:nvPr/>
        </p:nvSpPr>
        <p:spPr>
          <a:xfrm>
            <a:off x="3563905" y="797040"/>
            <a:ext cx="222822" cy="5001791"/>
          </a:xfrm>
          <a:custGeom>
            <a:avLst/>
            <a:gdLst/>
            <a:ahLst/>
            <a:cxnLst/>
            <a:rect l="0" t="0" r="0" b="0"/>
            <a:pathLst>
              <a:path w="350" h="7876">
                <a:moveTo>
                  <a:pt x="14" y="1"/>
                </a:moveTo>
                <a:lnTo>
                  <a:pt x="335" y="3938"/>
                </a:lnTo>
                <a:lnTo>
                  <a:pt x="14" y="7875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14" name="path"/>
          <p:cNvSpPr/>
          <p:nvPr/>
        </p:nvSpPr>
        <p:spPr>
          <a:xfrm>
            <a:off x="3727703" y="2313432"/>
            <a:ext cx="220979" cy="220979"/>
          </a:xfrm>
          <a:custGeom>
            <a:avLst/>
            <a:gdLst/>
            <a:ahLst/>
            <a:cxnLst/>
            <a:rect l="0" t="0" r="0" b="0"/>
            <a:pathLst>
              <a:path w="347" h="347">
                <a:moveTo>
                  <a:pt x="0" y="174"/>
                </a:moveTo>
                <a:cubicBezTo>
                  <a:pt x="0" y="77"/>
                  <a:pt x="77" y="0"/>
                  <a:pt x="174" y="0"/>
                </a:cubicBezTo>
                <a:cubicBezTo>
                  <a:pt x="270" y="0"/>
                  <a:pt x="347" y="77"/>
                  <a:pt x="347" y="174"/>
                </a:cubicBezTo>
                <a:cubicBezTo>
                  <a:pt x="347" y="270"/>
                  <a:pt x="270" y="347"/>
                  <a:pt x="174" y="347"/>
                </a:cubicBezTo>
                <a:cubicBezTo>
                  <a:pt x="77" y="347"/>
                  <a:pt x="0" y="270"/>
                  <a:pt x="0" y="174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915" name="picture 491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758854" y="1367036"/>
            <a:ext cx="1522716" cy="858004"/>
          </a:xfrm>
          <a:prstGeom prst="rect">
            <a:avLst/>
          </a:prstGeom>
        </p:spPr>
      </p:pic>
      <p:pic>
        <p:nvPicPr>
          <p:cNvPr id="4916" name="picture 49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677792" y="788289"/>
            <a:ext cx="1706498" cy="5019293"/>
          </a:xfrm>
          <a:prstGeom prst="rect">
            <a:avLst/>
          </a:prstGeom>
        </p:spPr>
      </p:pic>
      <p:sp>
        <p:nvSpPr>
          <p:cNvPr id="4917" name="path"/>
          <p:cNvSpPr/>
          <p:nvPr/>
        </p:nvSpPr>
        <p:spPr>
          <a:xfrm>
            <a:off x="1902714" y="797814"/>
            <a:ext cx="1874519" cy="5000243"/>
          </a:xfrm>
          <a:custGeom>
            <a:avLst/>
            <a:gdLst/>
            <a:ahLst/>
            <a:cxnLst/>
            <a:rect l="0" t="0" r="0" b="0"/>
            <a:pathLst>
              <a:path w="2951" h="7874">
                <a:moveTo>
                  <a:pt x="0" y="0"/>
                </a:moveTo>
                <a:lnTo>
                  <a:pt x="2630" y="0"/>
                </a:lnTo>
                <a:lnTo>
                  <a:pt x="2951" y="3937"/>
                </a:lnTo>
                <a:lnTo>
                  <a:pt x="2630" y="7874"/>
                </a:lnTo>
                <a:lnTo>
                  <a:pt x="0" y="7874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18" name="rect"/>
          <p:cNvSpPr/>
          <p:nvPr/>
        </p:nvSpPr>
        <p:spPr>
          <a:xfrm>
            <a:off x="1902714" y="5788533"/>
            <a:ext cx="1670684" cy="1905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19" name="rect"/>
          <p:cNvSpPr/>
          <p:nvPr/>
        </p:nvSpPr>
        <p:spPr>
          <a:xfrm>
            <a:off x="119634" y="797814"/>
            <a:ext cx="1874520" cy="5000243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20" name="path"/>
          <p:cNvSpPr/>
          <p:nvPr/>
        </p:nvSpPr>
        <p:spPr>
          <a:xfrm>
            <a:off x="1764701" y="796979"/>
            <a:ext cx="238940" cy="5001913"/>
          </a:xfrm>
          <a:custGeom>
            <a:avLst/>
            <a:gdLst/>
            <a:ahLst/>
            <a:cxnLst/>
            <a:rect l="0" t="0" r="0" b="0"/>
            <a:pathLst>
              <a:path w="376" h="7877">
                <a:moveTo>
                  <a:pt x="14" y="1"/>
                </a:moveTo>
                <a:lnTo>
                  <a:pt x="361" y="3938"/>
                </a:lnTo>
                <a:lnTo>
                  <a:pt x="14" y="7875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921" name="picture 49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2141206" y="1459775"/>
            <a:ext cx="557357" cy="558975"/>
          </a:xfrm>
          <a:prstGeom prst="rect">
            <a:avLst/>
          </a:prstGeom>
        </p:spPr>
      </p:pic>
      <p:pic>
        <p:nvPicPr>
          <p:cNvPr id="4922" name="picture 49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2913641" y="1459775"/>
            <a:ext cx="543795" cy="558975"/>
          </a:xfrm>
          <a:prstGeom prst="rect">
            <a:avLst/>
          </a:prstGeom>
        </p:spPr>
      </p:pic>
      <p:pic>
        <p:nvPicPr>
          <p:cNvPr id="4923" name="picture 49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1980691" y="1354328"/>
            <a:ext cx="1573784" cy="883411"/>
          </a:xfrm>
          <a:prstGeom prst="rect">
            <a:avLst/>
          </a:prstGeom>
        </p:spPr>
      </p:pic>
      <p:sp>
        <p:nvSpPr>
          <p:cNvPr id="4924" name="rect"/>
          <p:cNvSpPr/>
          <p:nvPr/>
        </p:nvSpPr>
        <p:spPr>
          <a:xfrm>
            <a:off x="1999629" y="1369727"/>
            <a:ext cx="757246" cy="5631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925" name="table 4925"/>
          <p:cNvGraphicFramePr>
            <a:graphicFrameLocks noGrp="1"/>
          </p:cNvGraphicFramePr>
          <p:nvPr/>
        </p:nvGraphicFramePr>
        <p:xfrm>
          <a:off x="1893189" y="788289"/>
          <a:ext cx="1720215" cy="5019039"/>
        </p:xfrm>
        <a:graphic>
          <a:graphicData uri="http://schemas.openxmlformats.org/drawingml/2006/table">
            <a:tbl>
              <a:tblPr/>
              <a:tblGrid>
                <a:gridCol w="1332864"/>
                <a:gridCol w="387350"/>
              </a:tblGrid>
              <a:tr h="5086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600" dirty="0"/>
                    </a:p>
                    <a:p>
                      <a:pPr marL="86995" algn="l" rtl="0" eaLnBrk="0">
                        <a:lnSpc>
                          <a:spcPct val="97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定技术断点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  <a:tr h="4510404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600" dirty="0"/>
                    </a:p>
                    <a:p>
                      <a:pPr marL="12192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Lifting</a:t>
                      </a:r>
                      <a:r>
                        <a:rPr sz="2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endParaRPr lang="en-US" altLang="en-US" sz="200" dirty="0"/>
                    </a:p>
                    <a:p>
                      <a:pPr marL="128905" algn="l" rtl="0" eaLnBrk="0">
                        <a:lnSpc>
                          <a:spcPct val="83000"/>
                        </a:lnSpc>
                        <a:spcBef>
                          <a:spcPts val="245"/>
                        </a:spcBef>
                      </a:pP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200" dirty="0"/>
                    </a:p>
                    <a:p>
                      <a:pPr marL="129540" algn="l" rtl="0" eaLnBrk="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200" spc="0" dirty="0">
                          <a:solidFill>
                            <a:srgbClr val="7F7F7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200" spc="80" dirty="0">
                          <a:solidFill>
                            <a:srgbClr val="7F7F7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7F7F7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EUR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marL="1303655" indent="32385" algn="l" rtl="0" eaLnBrk="0">
                        <a:lnSpc>
                          <a:spcPct val="104000"/>
                        </a:lnSpc>
                        <a:spcBef>
                          <a:spcPts val="65"/>
                        </a:spcBef>
                      </a:pP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Discrete</a:t>
                      </a:r>
                      <a:r>
                        <a:rPr sz="200" spc="19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price</a:t>
                      </a:r>
                      <a:r>
                        <a:rPr sz="2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jump</a:t>
                      </a:r>
                      <a:r>
                        <a:rPr sz="200" spc="15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within</a:t>
                      </a:r>
                      <a:r>
                        <a:rPr sz="200" spc="1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linear</a:t>
                      </a:r>
                      <a:r>
                        <a:rPr sz="2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price</a:t>
                      </a:r>
                      <a:r>
                        <a:rPr sz="200" spc="25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development</a:t>
                      </a:r>
                      <a:endParaRPr lang="en-US" altLang="en-US" sz="200" dirty="0"/>
                    </a:p>
                    <a:p>
                      <a:pPr marL="734695" algn="l" rtl="0" eaLnBrk="0">
                        <a:lnSpc>
                          <a:spcPct val="79000"/>
                        </a:lnSpc>
                        <a:spcBef>
                          <a:spcPts val="750"/>
                        </a:spcBef>
                      </a:pP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ing</a:t>
                      </a:r>
                      <a:endParaRPr lang="en-US" altLang="en-US" sz="200" dirty="0"/>
                    </a:p>
                    <a:p>
                      <a:pPr marL="734695" algn="l" rtl="0" eaLnBrk="0">
                        <a:lnSpc>
                          <a:spcPts val="245"/>
                        </a:lnSpc>
                      </a:pP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ht</a:t>
                      </a:r>
                      <a:endParaRPr lang="en-US" altLang="en-US" sz="200" dirty="0"/>
                    </a:p>
                    <a:p>
                      <a:pPr marL="1506220" algn="l" rtl="0" eaLnBrk="0">
                        <a:lnSpc>
                          <a:spcPts val="185"/>
                        </a:lnSpc>
                      </a:pPr>
                      <a:r>
                        <a:rPr sz="100" b="1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1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100" dirty="0"/>
                    </a:p>
                    <a:p>
                      <a:pPr marL="1046480" algn="l" rtl="0" eaLnBrk="0">
                        <a:lnSpc>
                          <a:spcPct val="82000"/>
                        </a:lnSpc>
                        <a:spcBef>
                          <a:spcPts val="20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Material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1          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Material 2</a:t>
                      </a:r>
                      <a:endParaRPr lang="en-US" altLang="en-US" sz="200" dirty="0"/>
                    </a:p>
                    <a:p>
                      <a:pPr marL="933450" indent="-33655" algn="l" rtl="0" eaLnBrk="0">
                        <a:lnSpc>
                          <a:spcPct val="93000"/>
                        </a:lnSpc>
                        <a:spcBef>
                          <a:spcPts val="425"/>
                        </a:spcBef>
                      </a:pPr>
                      <a:r>
                        <a:rPr sz="2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Increasing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payload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requires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stiffer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mast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solutions,                      resulting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more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material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higher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material</a:t>
                      </a:r>
                      <a:r>
                        <a:rPr sz="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endParaRPr lang="en-US" altLang="en-US" sz="200" dirty="0"/>
                    </a:p>
                    <a:p>
                      <a:pPr marL="932815" indent="-33020" algn="l" rtl="0" eaLnBrk="0">
                        <a:lnSpc>
                          <a:spcPct val="97000"/>
                        </a:lnSpc>
                        <a:spcBef>
                          <a:spcPts val="125"/>
                        </a:spcBef>
                      </a:pPr>
                      <a:r>
                        <a:rPr sz="2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Beyond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certain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heights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another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material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needs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 be               used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ensure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secure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loading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but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also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has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more                      expensive</a:t>
                      </a:r>
                      <a:r>
                        <a:rPr sz="2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2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prices</a:t>
                      </a:r>
                      <a:endParaRPr lang="en-US" altLang="en-US" sz="200" dirty="0"/>
                    </a:p>
                    <a:p>
                      <a:pPr marL="313055" indent="-210185" algn="l" rtl="0" eaLnBrk="0">
                        <a:lnSpc>
                          <a:spcPct val="102000"/>
                        </a:lnSpc>
                        <a:spcBef>
                          <a:spcPts val="1045"/>
                        </a:spcBef>
                      </a:pPr>
                      <a:r>
                        <a:rPr sz="1200" spc="10" dirty="0">
                          <a:ln w="3175" cap="flat" cmpd="sng">
                            <a:solidFill>
                              <a:srgbClr val="D9D9D9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D9D9D9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二</a:t>
                      </a:r>
                      <a:r>
                        <a:rPr sz="1200" spc="10" dirty="0">
                          <a:solidFill>
                            <a:srgbClr val="D9D9D9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分析和绘制主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要成本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驱动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因素的技术断点 </a:t>
                      </a:r>
                      <a:r>
                        <a:rPr sz="12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，例如</a:t>
                      </a: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：</a:t>
                      </a:r>
                      <a:endParaRPr lang="en-US" altLang="en-US" sz="1200" dirty="0"/>
                    </a:p>
                    <a:p>
                      <a:pPr marL="576580" indent="-263525" algn="l" rtl="0" eaLnBrk="0">
                        <a:lnSpc>
                          <a:spcPct val="95000"/>
                        </a:lnSpc>
                        <a:spcBef>
                          <a:spcPts val="215"/>
                        </a:spcBef>
                      </a:pPr>
                      <a:r>
                        <a:rPr sz="14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从一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的性能水 平开始使用不同 的、更昂贵的技 </a:t>
                      </a:r>
                      <a:r>
                        <a:rPr sz="120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术。</a:t>
                      </a:r>
                      <a:endParaRPr lang="en-US" altLang="en-US" sz="1200" dirty="0"/>
                    </a:p>
                    <a:p>
                      <a:pPr marL="577850" indent="-264795" algn="l" rtl="0" eaLnBrk="0">
                        <a:lnSpc>
                          <a:spcPct val="94000"/>
                        </a:lnSpc>
                        <a:spcBef>
                          <a:spcPts val="175"/>
                        </a:spcBef>
                      </a:pPr>
                      <a:r>
                        <a:rPr sz="14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需要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更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多的模块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单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位来满足性能 </a:t>
                      </a:r>
                      <a:r>
                        <a:rPr sz="120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要求</a:t>
                      </a:r>
                      <a:r>
                        <a:rPr sz="12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4926" name="path"/>
          <p:cNvSpPr/>
          <p:nvPr/>
        </p:nvSpPr>
        <p:spPr>
          <a:xfrm>
            <a:off x="7131084" y="797009"/>
            <a:ext cx="230944" cy="5001852"/>
          </a:xfrm>
          <a:custGeom>
            <a:avLst/>
            <a:gdLst/>
            <a:ahLst/>
            <a:cxnLst/>
            <a:rect l="0" t="0" r="0" b="0"/>
            <a:pathLst>
              <a:path w="363" h="7876">
                <a:moveTo>
                  <a:pt x="14" y="1"/>
                </a:moveTo>
                <a:lnTo>
                  <a:pt x="348" y="3938"/>
                </a:lnTo>
                <a:lnTo>
                  <a:pt x="14" y="7875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927" name="table 4927"/>
          <p:cNvGraphicFramePr>
            <a:graphicFrameLocks noGrp="1"/>
          </p:cNvGraphicFramePr>
          <p:nvPr/>
        </p:nvGraphicFramePr>
        <p:xfrm>
          <a:off x="5468492" y="788289"/>
          <a:ext cx="1710689" cy="5019039"/>
        </p:xfrm>
        <a:graphic>
          <a:graphicData uri="http://schemas.openxmlformats.org/drawingml/2006/table">
            <a:tbl>
              <a:tblPr/>
              <a:tblGrid>
                <a:gridCol w="84455"/>
                <a:gridCol w="1398269"/>
                <a:gridCol w="227965"/>
              </a:tblGrid>
              <a:tr h="508634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7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88265" algn="l" rtl="0" eaLnBrk="0">
                        <a:lnSpc>
                          <a:spcPct val="97000"/>
                        </a:lnSpc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迭代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成本计算过程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  <a:tr h="934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6319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800" dirty="0"/>
                    </a:p>
                    <a:p>
                      <a:pPr marL="8191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1100" spc="-30" dirty="0">
                          <a:ln w="3175" cap="flat" cmpd="sng">
                            <a:solidFill>
                              <a:srgbClr val="D9D9D9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D9D9D9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四</a:t>
                      </a:r>
                      <a:r>
                        <a:rPr sz="1400" spc="-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开始迭代优化过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程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endParaRPr lang="en-US" altLang="en-US" sz="1100" dirty="0"/>
                    </a:p>
                    <a:p>
                      <a:pPr marL="324485" indent="-635" algn="l" rtl="0" eaLnBrk="0">
                        <a:lnSpc>
                          <a:spcPct val="98000"/>
                        </a:lnSpc>
                        <a:spcBef>
                          <a:spcPts val="2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计算包括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DPC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、规模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经济和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复杂性成本在</a:t>
                      </a:r>
                      <a:endParaRPr lang="en-US" altLang="en-US" sz="1200" dirty="0"/>
                    </a:p>
                    <a:p>
                      <a:pPr marL="336550" algn="l" rtl="0" eaLnBrk="0">
                        <a:lnSpc>
                          <a:spcPct val="97000"/>
                        </a:lnSpc>
                        <a:spcBef>
                          <a:spcPts val="45"/>
                        </a:spcBef>
                      </a:pPr>
                      <a:r>
                        <a:rPr sz="1200" spc="-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内的总变异成本</a:t>
                      </a:r>
                      <a:r>
                        <a:rPr sz="120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339725" indent="-207010" algn="l" rtl="0" eaLnBrk="0">
                        <a:lnSpc>
                          <a:spcPct val="99000"/>
                        </a:lnSpc>
                        <a:spcBef>
                          <a:spcPts val="315"/>
                        </a:spcBef>
                      </a:pPr>
                      <a:r>
                        <a:rPr sz="1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1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 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假设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个变体覆盖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整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个性能范围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339090" indent="-201295" algn="l" rtl="0" eaLnBrk="0">
                        <a:lnSpc>
                          <a:spcPct val="99000"/>
                        </a:lnSpc>
                        <a:spcBef>
                          <a:spcPts val="335"/>
                        </a:spcBef>
                      </a:pPr>
                      <a:r>
                        <a:rPr sz="1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r>
                        <a:rPr sz="1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 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考虑到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甜蜜点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和技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限制，增加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个启 </a:t>
                      </a: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发式的变种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339725" indent="-206375" algn="l" rtl="0" eaLnBrk="0">
                        <a:lnSpc>
                          <a:spcPct val="99000"/>
                        </a:lnSpc>
                        <a:spcBef>
                          <a:spcPts val="315"/>
                        </a:spcBef>
                      </a:pPr>
                      <a:r>
                        <a:rPr sz="1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12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计算变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型成本，直到 </a:t>
                      </a: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总成本最小化。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928" name="rect"/>
          <p:cNvSpPr/>
          <p:nvPr/>
        </p:nvSpPr>
        <p:spPr>
          <a:xfrm>
            <a:off x="119634" y="788289"/>
            <a:ext cx="1654555" cy="1905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29" name="rect"/>
          <p:cNvSpPr/>
          <p:nvPr/>
        </p:nvSpPr>
        <p:spPr>
          <a:xfrm>
            <a:off x="110109" y="797814"/>
            <a:ext cx="19050" cy="5000243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30" name="path"/>
          <p:cNvSpPr/>
          <p:nvPr/>
        </p:nvSpPr>
        <p:spPr>
          <a:xfrm>
            <a:off x="118872" y="797052"/>
            <a:ext cx="1696211" cy="499872"/>
          </a:xfrm>
          <a:custGeom>
            <a:avLst/>
            <a:gdLst/>
            <a:ahLst/>
            <a:cxnLst/>
            <a:rect l="0" t="0" r="0" b="0"/>
            <a:pathLst>
              <a:path w="2671" h="787">
                <a:moveTo>
                  <a:pt x="0" y="0"/>
                </a:moveTo>
                <a:lnTo>
                  <a:pt x="2607" y="0"/>
                </a:lnTo>
                <a:lnTo>
                  <a:pt x="2671" y="787"/>
                </a:lnTo>
                <a:lnTo>
                  <a:pt x="0" y="787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31" name="rect"/>
          <p:cNvSpPr/>
          <p:nvPr/>
        </p:nvSpPr>
        <p:spPr>
          <a:xfrm>
            <a:off x="150876" y="2313432"/>
            <a:ext cx="222504" cy="220979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32" name="rect"/>
          <p:cNvSpPr/>
          <p:nvPr/>
        </p:nvSpPr>
        <p:spPr>
          <a:xfrm>
            <a:off x="146113" y="2308669"/>
            <a:ext cx="232029" cy="230504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933" name="table 4933"/>
          <p:cNvGraphicFramePr>
            <a:graphicFrameLocks noGrp="1"/>
          </p:cNvGraphicFramePr>
          <p:nvPr/>
        </p:nvGraphicFramePr>
        <p:xfrm>
          <a:off x="110109" y="788289"/>
          <a:ext cx="1709420" cy="5019040"/>
        </p:xfrm>
        <a:graphic>
          <a:graphicData uri="http://schemas.openxmlformats.org/drawingml/2006/table">
            <a:tbl>
              <a:tblPr/>
              <a:tblGrid>
                <a:gridCol w="1709420"/>
              </a:tblGrid>
              <a:tr h="5086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7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85090" algn="l" rtl="0" eaLnBrk="0">
                        <a:lnSpc>
                          <a:spcPct val="97000"/>
                        </a:lnSpc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定主要成本驱动因素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7599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35344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400" dirty="0"/>
                    </a:p>
                    <a:p>
                      <a:pPr marL="302895" indent="-267335" algn="l" rtl="0" eaLnBrk="0">
                        <a:lnSpc>
                          <a:spcPct val="92000"/>
                        </a:lnSpc>
                        <a:spcBef>
                          <a:spcPts val="5"/>
                        </a:spcBef>
                        <a:tabLst>
                          <a:tab pos="98425" algn="l"/>
                        </a:tabLst>
                      </a:pPr>
                      <a:r>
                        <a:rPr sz="12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1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1500" spc="-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1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1200" spc="-5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12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绘制影响模块的性能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2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特征图</a:t>
                      </a: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304165" indent="-180975" algn="l" rtl="0" eaLnBrk="0">
                        <a:lnSpc>
                          <a:spcPct val="92000"/>
                        </a:lnSpc>
                        <a:spcBef>
                          <a:spcPts val="175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通过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以下方式确定客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户标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准中的主要成本</a:t>
                      </a:r>
                      <a:endParaRPr lang="en-US" altLang="en-US" sz="1200" dirty="0"/>
                    </a:p>
                    <a:p>
                      <a:pPr marL="304165" algn="l" rtl="0" eaLnBrk="0">
                        <a:lnSpc>
                          <a:spcPct val="89000"/>
                        </a:lnSpc>
                        <a:spcBef>
                          <a:spcPts val="4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驱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动因素</a:t>
                      </a:r>
                      <a:endParaRPr lang="en-US" altLang="en-US" sz="1200" dirty="0"/>
                    </a:p>
                    <a:p>
                      <a:pPr marL="93980" algn="l" rtl="0" eaLnBrk="0">
                        <a:lnSpc>
                          <a:spcPts val="1730"/>
                        </a:lnSpc>
                      </a:pPr>
                      <a:r>
                        <a:rPr sz="1800" b="1" spc="0" baseline="13000" dirty="0">
                          <a:solidFill>
                            <a:srgbClr val="D9D9D9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Ib</a:t>
                      </a:r>
                      <a:r>
                        <a:rPr sz="1100" spc="20" dirty="0">
                          <a:solidFill>
                            <a:srgbClr val="D9D9D9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14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客户访谈</a:t>
                      </a:r>
                      <a:endParaRPr lang="en-US" altLang="en-US" sz="1200" dirty="0"/>
                    </a:p>
                    <a:p>
                      <a:pPr marL="304165" algn="l" rtl="0" eaLnBrk="0">
                        <a:lnSpc>
                          <a:spcPct val="87000"/>
                        </a:lnSpc>
                        <a:spcBef>
                          <a:spcPts val="445"/>
                        </a:spcBef>
                      </a:pPr>
                      <a:r>
                        <a:rPr sz="14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供应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商信息</a:t>
                      </a:r>
                      <a:endParaRPr lang="en-US" altLang="en-US" sz="1200" dirty="0"/>
                    </a:p>
                    <a:p>
                      <a:pPr marL="304165" algn="l" rtl="0" eaLnBrk="0">
                        <a:lnSpc>
                          <a:spcPct val="87000"/>
                        </a:lnSpc>
                        <a:spcBef>
                          <a:spcPts val="270"/>
                        </a:spcBef>
                      </a:pPr>
                      <a:r>
                        <a:rPr sz="14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科研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pic>
        <p:nvPicPr>
          <p:cNvPr id="4934" name="picture 493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7448348" y="1427992"/>
            <a:ext cx="1272703" cy="768091"/>
          </a:xfrm>
          <a:prstGeom prst="rect">
            <a:avLst/>
          </a:prstGeom>
        </p:spPr>
      </p:pic>
      <p:pic>
        <p:nvPicPr>
          <p:cNvPr id="4935" name="picture 493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7364348" y="779145"/>
            <a:ext cx="1462278" cy="5028438"/>
          </a:xfrm>
          <a:prstGeom prst="rect">
            <a:avLst/>
          </a:prstGeom>
        </p:spPr>
      </p:pic>
      <p:sp>
        <p:nvSpPr>
          <p:cNvPr id="4936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37" name="rect"/>
          <p:cNvSpPr/>
          <p:nvPr/>
        </p:nvSpPr>
        <p:spPr>
          <a:xfrm>
            <a:off x="3686555" y="794004"/>
            <a:ext cx="1697735" cy="50292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38" name="textbox 4938"/>
          <p:cNvSpPr/>
          <p:nvPr/>
        </p:nvSpPr>
        <p:spPr>
          <a:xfrm>
            <a:off x="3753611" y="880313"/>
            <a:ext cx="1623060" cy="20300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地图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市场情况</a:t>
            </a:r>
            <a:endParaRPr lang="en-US" altLang="en-US" sz="1200" dirty="0"/>
          </a:p>
          <a:p>
            <a:pPr algn="l" rtl="0" eaLnBrk="0">
              <a:lnSpc>
                <a:spcPct val="101000"/>
              </a:lnSpc>
            </a:pPr>
            <a:endParaRPr lang="en-US" altLang="en-US" sz="1000" dirty="0"/>
          </a:p>
          <a:p>
            <a:pPr algn="l" rtl="0" eaLnBrk="0">
              <a:lnSpc>
                <a:spcPct val="102000"/>
              </a:lnSpc>
            </a:pPr>
            <a:endParaRPr lang="en-US" altLang="en-US" sz="1000" dirty="0"/>
          </a:p>
          <a:p>
            <a:pPr marL="318135" algn="l" rtl="0" eaLnBrk="0">
              <a:lnSpc>
                <a:spcPts val="150"/>
              </a:lnSpc>
              <a:spcBef>
                <a:spcPts val="35"/>
              </a:spcBef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Estimated</a:t>
            </a:r>
            <a:r>
              <a:rPr sz="100" spc="3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100" spc="3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3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</a:t>
            </a:r>
            <a:endParaRPr lang="en-US" altLang="en-US" sz="100" dirty="0"/>
          </a:p>
          <a:p>
            <a:pPr marL="318770" algn="l" rtl="0" eaLnBrk="0">
              <a:lnSpc>
                <a:spcPts val="150"/>
              </a:lnSpc>
              <a:spcBef>
                <a:spcPts val="75"/>
              </a:spcBef>
            </a:pP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Future</a:t>
            </a:r>
            <a:r>
              <a:rPr sz="100" spc="29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28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units</a:t>
            </a:r>
            <a:endParaRPr lang="en-US" altLang="en-US" sz="100" dirty="0"/>
          </a:p>
          <a:p>
            <a:pPr marL="99695" algn="l" rtl="0" eaLnBrk="0">
              <a:lnSpc>
                <a:spcPts val="130"/>
              </a:lnSpc>
              <a:spcBef>
                <a:spcPts val="35"/>
              </a:spcBef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1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3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100" spc="13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tons</a:t>
            </a:r>
            <a:endParaRPr lang="en-US" altLang="en-US" sz="100" dirty="0"/>
          </a:p>
          <a:p>
            <a:pPr marL="591820" algn="l" rtl="0" eaLnBrk="0">
              <a:lnSpc>
                <a:spcPts val="125"/>
              </a:lnSpc>
              <a:spcBef>
                <a:spcPts val="0"/>
              </a:spcBef>
            </a:pPr>
            <a:r>
              <a:rPr sz="1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&lt;500</a:t>
            </a:r>
            <a:r>
              <a:rPr sz="1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  <a:p>
            <a:pPr marL="591820" algn="l" rtl="0" eaLnBrk="0">
              <a:lnSpc>
                <a:spcPts val="140"/>
              </a:lnSpc>
              <a:spcBef>
                <a:spcPts val="165"/>
              </a:spcBef>
            </a:pPr>
            <a:r>
              <a:rPr sz="1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&lt;2000</a:t>
            </a: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  <a:p>
            <a:pPr marL="416560" algn="l" rtl="0" eaLnBrk="0">
              <a:lnSpc>
                <a:spcPts val="140"/>
              </a:lnSpc>
              <a:spcBef>
                <a:spcPts val="170"/>
              </a:spcBef>
            </a:pPr>
            <a:r>
              <a:rPr sz="1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&lt;100</a:t>
            </a:r>
            <a:r>
              <a:rPr sz="1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  <a:p>
            <a:pPr marL="809625" algn="l" rtl="0" eaLnBrk="0">
              <a:lnSpc>
                <a:spcPts val="165"/>
              </a:lnSpc>
              <a:spcBef>
                <a:spcPts val="305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Type  F</a:t>
            </a:r>
            <a:endParaRPr lang="en-US" altLang="en-US" sz="100" dirty="0"/>
          </a:p>
          <a:p>
            <a:pPr marL="407035" algn="l" rtl="0" eaLnBrk="0">
              <a:lnSpc>
                <a:spcPts val="150"/>
              </a:lnSpc>
              <a:spcBef>
                <a:spcPts val="150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1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100" dirty="0"/>
          </a:p>
          <a:p>
            <a:pPr marL="407035" algn="l" rtl="0" eaLnBrk="0">
              <a:lnSpc>
                <a:spcPts val="150"/>
              </a:lnSpc>
              <a:spcBef>
                <a:spcPts val="870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1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100" dirty="0"/>
          </a:p>
          <a:p>
            <a:pPr marL="1176655" indent="1270" algn="l" rtl="0" eaLnBrk="0">
              <a:lnSpc>
                <a:spcPct val="164000"/>
              </a:lnSpc>
              <a:spcBef>
                <a:spcPts val="110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General</a:t>
            </a:r>
            <a:r>
              <a:rPr sz="100" spc="4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3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                                                                           overview</a:t>
            </a:r>
            <a:r>
              <a:rPr sz="100" spc="2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100" spc="2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won                                                                   and</a:t>
            </a:r>
            <a:r>
              <a:rPr sz="100" spc="2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lost</a:t>
            </a:r>
            <a:r>
              <a:rPr sz="100" spc="2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2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information                                                             help</a:t>
            </a:r>
            <a:r>
              <a:rPr sz="1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1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fine</a:t>
            </a:r>
            <a:r>
              <a:rPr sz="1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tune                                                                         </a:t>
            </a:r>
            <a:r>
              <a:rPr sz="1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</a:t>
            </a:r>
            <a:r>
              <a:rPr sz="1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                                                                                     boundaries</a:t>
            </a:r>
            <a:r>
              <a:rPr sz="100" spc="2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100" spc="2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2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each                                                               </a:t>
            </a:r>
            <a:r>
              <a:rPr sz="1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</a:t>
            </a: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100" dirty="0"/>
          </a:p>
          <a:p>
            <a:pPr marL="86360" algn="l" rtl="0" eaLnBrk="0">
              <a:lnSpc>
                <a:spcPts val="150"/>
              </a:lnSpc>
              <a:spcBef>
                <a:spcPts val="405"/>
              </a:spcBef>
              <a:tabLst>
                <a:tab pos="92710" algn="l"/>
              </a:tabLst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r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points  for</a:t>
            </a:r>
            <a:endParaRPr lang="en-US" altLang="en-US" sz="100" dirty="0"/>
          </a:p>
          <a:p>
            <a:pPr marL="67945" algn="l" rtl="0" eaLnBrk="0">
              <a:lnSpc>
                <a:spcPts val="120"/>
              </a:lnSpc>
              <a:spcBef>
                <a:spcPts val="70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main</a:t>
            </a:r>
            <a:r>
              <a:rPr sz="100" spc="2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100" spc="2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drivers</a:t>
            </a:r>
            <a:endParaRPr lang="en-US" altLang="en-US" sz="100" dirty="0"/>
          </a:p>
          <a:p>
            <a:pPr marL="66675" algn="l" rtl="0" eaLnBrk="0">
              <a:lnSpc>
                <a:spcPts val="195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define</a:t>
            </a:r>
            <a:r>
              <a:rPr sz="100" spc="3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3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variant</a:t>
            </a:r>
            <a:endParaRPr lang="en-US" altLang="en-US" sz="100" dirty="0"/>
          </a:p>
          <a:p>
            <a:pPr marL="67945" algn="l" rtl="0" eaLnBrk="0">
              <a:lnSpc>
                <a:spcPts val="195"/>
              </a:lnSpc>
            </a:pPr>
            <a:r>
              <a:rPr sz="1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</a:t>
            </a: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100" dirty="0"/>
          </a:p>
          <a:p>
            <a:pPr marL="67945" algn="l" rtl="0" eaLnBrk="0">
              <a:lnSpc>
                <a:spcPts val="195"/>
              </a:lnSpc>
            </a:pP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limit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100" dirty="0"/>
          </a:p>
          <a:p>
            <a:pPr algn="l" rtl="0" eaLnBrk="0">
              <a:lnSpc>
                <a:spcPct val="103000"/>
              </a:lnSpc>
            </a:pPr>
            <a:endParaRPr lang="en-US" altLang="en-US" sz="1300" dirty="0"/>
          </a:p>
          <a:p>
            <a:pPr algn="l" rtl="0" eaLnBrk="0">
              <a:lnSpc>
                <a:spcPct val="9000"/>
              </a:lnSpc>
            </a:pPr>
            <a:endParaRPr lang="en-US" altLang="en-US" sz="100" dirty="0"/>
          </a:p>
          <a:p>
            <a:pPr marL="219710" indent="-206375" algn="r" rtl="0" eaLnBrk="0">
              <a:lnSpc>
                <a:spcPct val="94000"/>
              </a:lnSpc>
            </a:pPr>
            <a:r>
              <a:rPr sz="1200" spc="-5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三</a:t>
            </a:r>
            <a:r>
              <a:rPr sz="1500" spc="-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200" spc="-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绘制主要成本驱动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因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素的市场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容量分布图 </a:t>
            </a:r>
            <a:r>
              <a:rPr sz="12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(投入部分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2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、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2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200" dirty="0"/>
          </a:p>
        </p:txBody>
      </p:sp>
      <p:pic>
        <p:nvPicPr>
          <p:cNvPr id="4939" name="picture 493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3880005" y="2015170"/>
            <a:ext cx="28772" cy="27040"/>
          </a:xfrm>
          <a:prstGeom prst="rect">
            <a:avLst/>
          </a:prstGeom>
        </p:spPr>
      </p:pic>
      <p:pic>
        <p:nvPicPr>
          <p:cNvPr id="4940" name="picture 494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3848402" y="2015170"/>
            <a:ext cx="28168" cy="27040"/>
          </a:xfrm>
          <a:prstGeom prst="rect">
            <a:avLst/>
          </a:prstGeom>
        </p:spPr>
      </p:pic>
      <p:pic>
        <p:nvPicPr>
          <p:cNvPr id="4941" name="picture 494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3820587" y="2015416"/>
            <a:ext cx="26229" cy="26794"/>
          </a:xfrm>
          <a:prstGeom prst="rect">
            <a:avLst/>
          </a:prstGeom>
        </p:spPr>
      </p:pic>
      <p:sp>
        <p:nvSpPr>
          <p:cNvPr id="4942" name="rect"/>
          <p:cNvSpPr/>
          <p:nvPr/>
        </p:nvSpPr>
        <p:spPr>
          <a:xfrm>
            <a:off x="7373111" y="787908"/>
            <a:ext cx="1443228" cy="499871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43" name="path"/>
          <p:cNvSpPr/>
          <p:nvPr/>
        </p:nvSpPr>
        <p:spPr>
          <a:xfrm>
            <a:off x="7417307" y="2313432"/>
            <a:ext cx="222504" cy="220979"/>
          </a:xfrm>
          <a:custGeom>
            <a:avLst/>
            <a:gdLst/>
            <a:ahLst/>
            <a:cxnLst/>
            <a:rect l="0" t="0" r="0" b="0"/>
            <a:pathLst>
              <a:path w="350" h="347">
                <a:moveTo>
                  <a:pt x="0" y="174"/>
                </a:moveTo>
                <a:cubicBezTo>
                  <a:pt x="0" y="77"/>
                  <a:pt x="78" y="0"/>
                  <a:pt x="175" y="0"/>
                </a:cubicBezTo>
                <a:cubicBezTo>
                  <a:pt x="271" y="0"/>
                  <a:pt x="350" y="77"/>
                  <a:pt x="350" y="174"/>
                </a:cubicBezTo>
                <a:cubicBezTo>
                  <a:pt x="350" y="270"/>
                  <a:pt x="271" y="347"/>
                  <a:pt x="175" y="347"/>
                </a:cubicBezTo>
                <a:cubicBezTo>
                  <a:pt x="78" y="347"/>
                  <a:pt x="0" y="270"/>
                  <a:pt x="0" y="174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44" name="textbox 4944"/>
          <p:cNvSpPr/>
          <p:nvPr/>
        </p:nvSpPr>
        <p:spPr>
          <a:xfrm>
            <a:off x="7438745" y="874598"/>
            <a:ext cx="1358264" cy="22244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微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调计算</a:t>
            </a:r>
            <a:endParaRPr lang="en-US" altLang="en-US" sz="1200" dirty="0"/>
          </a:p>
          <a:p>
            <a:pPr algn="l" rtl="0" eaLnBrk="0">
              <a:lnSpc>
                <a:spcPct val="123000"/>
              </a:lnSpc>
            </a:pPr>
            <a:endParaRPr lang="en-US" altLang="en-US" sz="1000" dirty="0"/>
          </a:p>
          <a:p>
            <a:pPr algn="l" rtl="0" eaLnBrk="0">
              <a:lnSpc>
                <a:spcPct val="123000"/>
              </a:lnSpc>
            </a:pPr>
            <a:endParaRPr lang="en-US" altLang="en-US" sz="1000" dirty="0"/>
          </a:p>
          <a:p>
            <a:pPr marL="271145" algn="l" rtl="0" eaLnBrk="0">
              <a:lnSpc>
                <a:spcPts val="135"/>
              </a:lnSpc>
              <a:spcBef>
                <a:spcPts val="30"/>
              </a:spcBef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Estimated</a:t>
            </a:r>
            <a:r>
              <a:rPr sz="100" spc="3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100" spc="3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</a:t>
            </a:r>
            <a:endParaRPr lang="en-US" altLang="en-US" sz="100" dirty="0"/>
          </a:p>
          <a:p>
            <a:pPr marL="271780" algn="l" rtl="0" eaLnBrk="0">
              <a:lnSpc>
                <a:spcPts val="135"/>
              </a:lnSpc>
              <a:spcBef>
                <a:spcPts val="65"/>
              </a:spcBef>
            </a:pP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Future</a:t>
            </a:r>
            <a:r>
              <a:rPr sz="100" spc="20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8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units</a:t>
            </a:r>
            <a:endParaRPr lang="en-US" altLang="en-US" sz="100" dirty="0"/>
          </a:p>
          <a:p>
            <a:pPr marL="88900" algn="l" rtl="0" eaLnBrk="0">
              <a:lnSpc>
                <a:spcPct val="97000"/>
              </a:lnSpc>
              <a:spcBef>
                <a:spcPts val="30"/>
              </a:spcBef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100" spc="1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100" spc="8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tons</a:t>
            </a:r>
            <a:endParaRPr lang="en-US" altLang="en-US" sz="100" dirty="0"/>
          </a:p>
          <a:p>
            <a:pPr marL="499745" algn="l" rtl="0" eaLnBrk="0">
              <a:lnSpc>
                <a:spcPct val="96000"/>
              </a:lnSpc>
              <a:spcBef>
                <a:spcPts val="0"/>
              </a:spcBef>
            </a:pP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&lt;500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  <a:p>
            <a:pPr marL="499745" algn="l" rtl="0" eaLnBrk="0">
              <a:lnSpc>
                <a:spcPts val="130"/>
              </a:lnSpc>
              <a:spcBef>
                <a:spcPts val="145"/>
              </a:spcBef>
            </a:pP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&lt;2000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  <a:p>
            <a:pPr marL="353060" algn="l" rtl="0" eaLnBrk="0">
              <a:lnSpc>
                <a:spcPts val="130"/>
              </a:lnSpc>
              <a:spcBef>
                <a:spcPts val="150"/>
              </a:spcBef>
            </a:pP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&lt;100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  <a:p>
            <a:pPr marL="681990" algn="l" rtl="0" eaLnBrk="0">
              <a:lnSpc>
                <a:spcPts val="150"/>
              </a:lnSpc>
              <a:spcBef>
                <a:spcPts val="270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  F</a:t>
            </a:r>
            <a:endParaRPr lang="en-US" altLang="en-US" sz="100" dirty="0"/>
          </a:p>
          <a:p>
            <a:pPr marL="345440" algn="l" rtl="0" eaLnBrk="0">
              <a:lnSpc>
                <a:spcPts val="135"/>
              </a:lnSpc>
              <a:spcBef>
                <a:spcPts val="135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100" dirty="0"/>
          </a:p>
          <a:p>
            <a:pPr marL="345440" algn="l" rtl="0" eaLnBrk="0">
              <a:lnSpc>
                <a:spcPts val="135"/>
              </a:lnSpc>
              <a:spcBef>
                <a:spcPts val="780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100" dirty="0"/>
          </a:p>
          <a:p>
            <a:pPr marL="988695" indent="635" algn="l" rtl="0" eaLnBrk="0">
              <a:lnSpc>
                <a:spcPct val="147000"/>
              </a:lnSpc>
              <a:spcBef>
                <a:spcPts val="100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General</a:t>
            </a:r>
            <a:r>
              <a:rPr sz="100" spc="2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2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                                                              overview</a:t>
            </a:r>
            <a:r>
              <a:rPr sz="100" spc="2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1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won                                                       and</a:t>
            </a:r>
            <a:r>
              <a:rPr sz="1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lost</a:t>
            </a:r>
            <a:r>
              <a:rPr sz="1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information                                                  help</a:t>
            </a:r>
            <a:r>
              <a:rPr sz="100" spc="2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100" spc="2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fine</a:t>
            </a:r>
            <a:r>
              <a:rPr sz="100" spc="1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tune                                                            </a:t>
            </a: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                                                                      boundaries</a:t>
            </a:r>
            <a:r>
              <a:rPr sz="100" spc="3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100" spc="3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each                                                    </a:t>
            </a:r>
            <a:r>
              <a:rPr sz="1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100" dirty="0"/>
          </a:p>
          <a:p>
            <a:pPr marL="77470" algn="l" rtl="0" eaLnBrk="0">
              <a:lnSpc>
                <a:spcPts val="135"/>
              </a:lnSpc>
              <a:spcBef>
                <a:spcPts val="360"/>
              </a:spcBef>
              <a:tabLst>
                <a:tab pos="82550" algn="l"/>
              </a:tabLst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r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points for</a:t>
            </a:r>
            <a:endParaRPr lang="en-US" altLang="en-US" sz="100" dirty="0"/>
          </a:p>
          <a:p>
            <a:pPr marL="61595" algn="l" rtl="0" eaLnBrk="0">
              <a:lnSpc>
                <a:spcPct val="91000"/>
              </a:lnSpc>
              <a:spcBef>
                <a:spcPts val="65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main</a:t>
            </a:r>
            <a:r>
              <a:rPr sz="100" spc="3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100" spc="3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drivers</a:t>
            </a:r>
            <a:endParaRPr lang="en-US" altLang="en-US" sz="100" dirty="0"/>
          </a:p>
          <a:p>
            <a:pPr marL="60960" algn="l" rtl="0" eaLnBrk="0">
              <a:lnSpc>
                <a:spcPts val="175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define</a:t>
            </a:r>
            <a:r>
              <a:rPr sz="100" spc="4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variant</a:t>
            </a:r>
            <a:endParaRPr lang="en-US" altLang="en-US" sz="100" dirty="0"/>
          </a:p>
          <a:p>
            <a:pPr marL="61595" algn="l" rtl="0" eaLnBrk="0">
              <a:lnSpc>
                <a:spcPts val="175"/>
              </a:lnSpc>
            </a:pP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100" dirty="0"/>
          </a:p>
          <a:p>
            <a:pPr marL="61595" algn="l" rtl="0" eaLnBrk="0">
              <a:lnSpc>
                <a:spcPts val="175"/>
              </a:lnSpc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limit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100" dirty="0"/>
          </a:p>
          <a:p>
            <a:pPr algn="l" rtl="0" eaLnBrk="0">
              <a:lnSpc>
                <a:spcPct val="123000"/>
              </a:lnSpc>
            </a:pPr>
            <a:endParaRPr lang="en-US" altLang="en-US" sz="1000" dirty="0"/>
          </a:p>
          <a:p>
            <a:pPr marL="39370" algn="l" rtl="0" eaLnBrk="0">
              <a:lnSpc>
                <a:spcPct val="80000"/>
              </a:lnSpc>
              <a:spcBef>
                <a:spcPts val="455"/>
              </a:spcBef>
            </a:pPr>
            <a:r>
              <a:rPr sz="1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</a:t>
            </a:r>
            <a:r>
              <a:rPr sz="1500" spc="-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在考虑到非成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本</a:t>
            </a:r>
            <a:endParaRPr lang="en-US" altLang="en-US" sz="1200" dirty="0"/>
          </a:p>
          <a:p>
            <a:pPr marL="280035" indent="10795" algn="l" rtl="0" eaLnBrk="0">
              <a:lnSpc>
                <a:spcPct val="99000"/>
              </a:lnSpc>
              <a:spcBef>
                <a:spcPts val="5"/>
              </a:spcBef>
            </a:pPr>
            <a:r>
              <a:rPr sz="1200" spc="-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因素的情况下</a:t>
            </a:r>
            <a:r>
              <a:rPr sz="1200" spc="-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微调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变体分布情 况</a:t>
            </a:r>
            <a:endParaRPr lang="en-US" altLang="en-US" sz="1200" dirty="0"/>
          </a:p>
        </p:txBody>
      </p:sp>
      <p:pic>
        <p:nvPicPr>
          <p:cNvPr id="4945" name="picture 494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7549608" y="2008207"/>
            <a:ext cx="24048" cy="24207"/>
          </a:xfrm>
          <a:prstGeom prst="rect">
            <a:avLst/>
          </a:prstGeom>
        </p:spPr>
      </p:pic>
      <p:pic>
        <p:nvPicPr>
          <p:cNvPr id="4946" name="picture 494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7523193" y="2008207"/>
            <a:ext cx="23544" cy="24207"/>
          </a:xfrm>
          <a:prstGeom prst="rect">
            <a:avLst/>
          </a:prstGeom>
        </p:spPr>
      </p:pic>
      <p:pic>
        <p:nvPicPr>
          <p:cNvPr id="4947" name="picture 494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7499946" y="2008428"/>
            <a:ext cx="21923" cy="23986"/>
          </a:xfrm>
          <a:prstGeom prst="rect">
            <a:avLst/>
          </a:prstGeom>
        </p:spPr>
      </p:pic>
      <p:graphicFrame>
        <p:nvGraphicFramePr>
          <p:cNvPr id="4948" name="table 4948"/>
          <p:cNvGraphicFramePr>
            <a:graphicFrameLocks noGrp="1"/>
          </p:cNvGraphicFramePr>
          <p:nvPr/>
        </p:nvGraphicFramePr>
        <p:xfrm>
          <a:off x="1281493" y="5859589"/>
          <a:ext cx="6397625" cy="347344"/>
        </p:xfrm>
        <a:graphic>
          <a:graphicData uri="http://schemas.openxmlformats.org/drawingml/2006/table">
            <a:tbl>
              <a:tblPr/>
              <a:tblGrid>
                <a:gridCol w="6397625"/>
              </a:tblGrid>
              <a:tr h="33781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marL="83185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1200" spc="-3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关于方法的详细说明很快就会在一份单独的</a:t>
                      </a:r>
                      <a:r>
                        <a:rPr sz="1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KNOW</a:t>
                      </a:r>
                      <a:r>
                        <a:rPr sz="1200" spc="-3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文件中提</a:t>
                      </a:r>
                      <a:r>
                        <a:rPr sz="12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供。</a:t>
                      </a:r>
                      <a:endParaRPr lang="en-US" altLang="en-US" sz="1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</a:tr>
            </a:tbl>
          </a:graphicData>
        </a:graphic>
      </p:graphicFrame>
      <p:sp>
        <p:nvSpPr>
          <p:cNvPr id="4949" name="rect"/>
          <p:cNvSpPr/>
          <p:nvPr/>
        </p:nvSpPr>
        <p:spPr>
          <a:xfrm>
            <a:off x="600464" y="1928794"/>
            <a:ext cx="236228" cy="131293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950" name="table 4950"/>
          <p:cNvGraphicFramePr>
            <a:graphicFrameLocks noGrp="1"/>
          </p:cNvGraphicFramePr>
          <p:nvPr/>
        </p:nvGraphicFramePr>
        <p:xfrm>
          <a:off x="196087" y="1354328"/>
          <a:ext cx="1573529" cy="883285"/>
        </p:xfrm>
        <a:graphic>
          <a:graphicData uri="http://schemas.openxmlformats.org/drawingml/2006/table">
            <a:tbl>
              <a:tblPr/>
              <a:tblGrid>
                <a:gridCol w="379094"/>
                <a:gridCol w="380365"/>
                <a:gridCol w="761365"/>
                <a:gridCol w="52705"/>
              </a:tblGrid>
              <a:tr h="762000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500" dirty="0"/>
                    </a:p>
                    <a:p>
                      <a:pPr marL="69215" indent="-32385" algn="l" rtl="0" eaLnBrk="0">
                        <a:lnSpc>
                          <a:spcPct val="99000"/>
                        </a:lnSpc>
                        <a:spcBef>
                          <a:spcPts val="5"/>
                        </a:spcBef>
                      </a:pPr>
                      <a:r>
                        <a:rPr sz="3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Overview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                 customer</a:t>
                      </a:r>
                      <a:r>
                        <a:rPr sz="200" spc="3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criteria             influencing</a:t>
                      </a:r>
                      <a:r>
                        <a:rPr sz="200" spc="3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endParaRPr lang="en-US" altLang="en-US" sz="200" dirty="0"/>
                    </a:p>
                    <a:p>
                      <a:pPr marL="69850" indent="-33020" algn="l" rtl="0" eaLnBrk="0">
                        <a:lnSpc>
                          <a:spcPct val="99000"/>
                        </a:lnSpc>
                        <a:spcBef>
                          <a:spcPts val="60"/>
                        </a:spcBef>
                      </a:pPr>
                      <a:r>
                        <a:rPr sz="3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Description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                  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nce                     ranges</a:t>
                      </a:r>
                      <a:r>
                        <a:rPr sz="2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2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criteria</a:t>
                      </a:r>
                      <a:endParaRPr lang="en-US" altLang="en-US" sz="200" dirty="0"/>
                    </a:p>
                    <a:p>
                      <a:pPr marL="69215" indent="-32385" algn="l" rtl="0" eaLnBrk="0">
                        <a:lnSpc>
                          <a:spcPct val="99000"/>
                        </a:lnSpc>
                        <a:spcBef>
                          <a:spcPts val="60"/>
                        </a:spcBef>
                      </a:pPr>
                      <a:r>
                        <a:rPr sz="3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Identification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                main</a:t>
                      </a:r>
                      <a:r>
                        <a:rPr sz="200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r>
                        <a:rPr sz="2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drivers            among</a:t>
                      </a:r>
                      <a:r>
                        <a:rPr sz="200" spc="2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criteria</a:t>
                      </a:r>
                      <a:endParaRPr lang="en-US" altLang="en-US" sz="200" dirty="0"/>
                    </a:p>
                    <a:p>
                      <a:pPr marL="69215" indent="-635" algn="l" rtl="0" eaLnBrk="0">
                        <a:lnSpc>
                          <a:spcPct val="127000"/>
                        </a:lnSpc>
                        <a:spcBef>
                          <a:spcPts val="5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through</a:t>
                      </a:r>
                      <a:r>
                        <a:rPr sz="2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internal</a:t>
                      </a:r>
                      <a:r>
                        <a:rPr sz="2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      external</a:t>
                      </a:r>
                      <a:r>
                        <a:rPr sz="200" spc="3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research           and</a:t>
                      </a:r>
                      <a:r>
                        <a:rPr sz="2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expert                         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discuss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ons</a:t>
                      </a:r>
                      <a:endParaRPr lang="en-US" altLang="en-US" sz="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700" dirty="0"/>
                    </a:p>
                    <a:p>
                      <a:pPr marL="337820" algn="l" rtl="0" eaLnBrk="0">
                        <a:lnSpc>
                          <a:spcPct val="94000"/>
                        </a:lnSpc>
                        <a:spcBef>
                          <a:spcPts val="5"/>
                        </a:spcBef>
                      </a:pP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25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  <a:p>
                      <a:pPr algn="r" rtl="0" eaLnBrk="0">
                        <a:lnSpc>
                          <a:spcPct val="94000"/>
                        </a:lnSpc>
                        <a:spcBef>
                          <a:spcPts val="155"/>
                        </a:spcBef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72000"/>
                        </a:lnSpc>
                      </a:pPr>
                      <a:endParaRPr lang="en-US" altLang="en-US" sz="1000" dirty="0"/>
                    </a:p>
                    <a:p>
                      <a:pPr algn="r" rtl="0" eaLnBrk="0">
                        <a:lnSpc>
                          <a:spcPts val="250"/>
                        </a:lnSpc>
                        <a:spcBef>
                          <a:spcPts val="65"/>
                        </a:spcBef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,6</a:t>
                      </a:r>
                      <a:endParaRPr lang="en-US" altLang="en-US" sz="200" dirty="0"/>
                    </a:p>
                    <a:p>
                      <a:pPr marL="40640" algn="l" rtl="0" eaLnBrk="0">
                        <a:lnSpc>
                          <a:spcPct val="99000"/>
                        </a:lnSpc>
                        <a:spcBef>
                          <a:spcPts val="88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Lifting</a:t>
                      </a:r>
                      <a:r>
                        <a:rPr sz="2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200" b="1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endParaRPr lang="en-US" altLang="en-US" sz="200" dirty="0"/>
                    </a:p>
                    <a:p>
                      <a:pPr marL="40640" algn="l" rtl="0" eaLnBrk="0">
                        <a:lnSpc>
                          <a:spcPts val="280"/>
                        </a:lnSpc>
                        <a:spcBef>
                          <a:spcPts val="60"/>
                        </a:spcBef>
                      </a:pP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200" spc="10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5715" algn="l" rtl="0" eaLnBrk="0">
                        <a:lnSpc>
                          <a:spcPct val="94000"/>
                        </a:lnSpc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21285">
                <a:tc v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55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955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951" name="picture 495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5559552" y="1367028"/>
            <a:ext cx="1549907" cy="858011"/>
          </a:xfrm>
          <a:prstGeom prst="rect">
            <a:avLst/>
          </a:prstGeom>
        </p:spPr>
      </p:pic>
      <p:sp>
        <p:nvSpPr>
          <p:cNvPr id="4952" name="path"/>
          <p:cNvSpPr/>
          <p:nvPr/>
        </p:nvSpPr>
        <p:spPr>
          <a:xfrm>
            <a:off x="5553202" y="1354328"/>
            <a:ext cx="1568957" cy="877061"/>
          </a:xfrm>
          <a:custGeom>
            <a:avLst/>
            <a:gdLst/>
            <a:ahLst/>
            <a:cxnLst/>
            <a:rect l="0" t="0" r="0" b="0"/>
            <a:pathLst>
              <a:path w="2470" h="1381">
                <a:moveTo>
                  <a:pt x="2460" y="1381"/>
                </a:moveTo>
                <a:lnTo>
                  <a:pt x="2460" y="10"/>
                </a:lnTo>
                <a:lnTo>
                  <a:pt x="0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53" name="textbox 4953"/>
          <p:cNvSpPr/>
          <p:nvPr/>
        </p:nvSpPr>
        <p:spPr>
          <a:xfrm>
            <a:off x="467987" y="255327"/>
            <a:ext cx="3393440" cy="3041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19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寻找最佳模块变体数量的方法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论</a:t>
            </a:r>
            <a:endParaRPr lang="en-US" altLang="en-US" sz="1800" dirty="0"/>
          </a:p>
        </p:txBody>
      </p:sp>
      <p:sp>
        <p:nvSpPr>
          <p:cNvPr id="4955" name="rect"/>
          <p:cNvSpPr/>
          <p:nvPr/>
        </p:nvSpPr>
        <p:spPr>
          <a:xfrm>
            <a:off x="980979" y="1657875"/>
            <a:ext cx="499028" cy="5058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956" name="table 4956"/>
          <p:cNvGraphicFramePr>
            <a:graphicFrameLocks noGrp="1"/>
          </p:cNvGraphicFramePr>
          <p:nvPr/>
        </p:nvGraphicFramePr>
        <p:xfrm>
          <a:off x="589569" y="1595197"/>
          <a:ext cx="1104264" cy="166370"/>
        </p:xfrm>
        <a:graphic>
          <a:graphicData uri="http://schemas.openxmlformats.org/drawingml/2006/table">
            <a:tbl>
              <a:tblPr/>
              <a:tblGrid>
                <a:gridCol w="300354"/>
                <a:gridCol w="803909"/>
              </a:tblGrid>
              <a:tr h="16637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500" dirty="0"/>
                    </a:p>
                    <a:p>
                      <a:pPr marL="27876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96000"/>
                        </a:lnSpc>
                      </a:pPr>
                      <a:endParaRPr lang="en-US" altLang="en-US" sz="100" dirty="0"/>
                    </a:p>
                    <a:p>
                      <a:pPr marL="9207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 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    40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90000"/>
                        </a:lnSpc>
                      </a:pPr>
                      <a:endParaRPr lang="en-US" altLang="en-US" sz="100" dirty="0"/>
                    </a:p>
                    <a:p>
                      <a:pPr algn="r" rtl="0" eaLnBrk="0">
                        <a:lnSpc>
                          <a:spcPct val="95000"/>
                        </a:lnSpc>
                      </a:pP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68" name="group 868"/>
          <p:cNvGrpSpPr/>
          <p:nvPr/>
        </p:nvGrpSpPr>
        <p:grpSpPr>
          <a:xfrm rot="21600000">
            <a:off x="890368" y="1674250"/>
            <a:ext cx="768583" cy="15641"/>
            <a:chOff x="0" y="0"/>
            <a:chExt cx="768583" cy="15641"/>
          </a:xfrm>
        </p:grpSpPr>
        <p:sp>
          <p:nvSpPr>
            <p:cNvPr id="4957" name="path"/>
            <p:cNvSpPr/>
            <p:nvPr/>
          </p:nvSpPr>
          <p:spPr>
            <a:xfrm>
              <a:off x="753108" y="0"/>
              <a:ext cx="15474" cy="15641"/>
            </a:xfrm>
            <a:custGeom>
              <a:avLst/>
              <a:gdLst/>
              <a:ahLst/>
              <a:cxnLst/>
              <a:rect l="0" t="0" r="0" b="0"/>
              <a:pathLst>
                <a:path w="24" h="24">
                  <a:moveTo>
                    <a:pt x="0" y="11"/>
                  </a:moveTo>
                  <a:cubicBezTo>
                    <a:pt x="0" y="18"/>
                    <a:pt x="6" y="23"/>
                    <a:pt x="11" y="23"/>
                  </a:cubicBezTo>
                  <a:cubicBezTo>
                    <a:pt x="18" y="23"/>
                    <a:pt x="23" y="18"/>
                    <a:pt x="23" y="11"/>
                  </a:cubicBezTo>
                  <a:cubicBezTo>
                    <a:pt x="23" y="6"/>
                    <a:pt x="18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109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58" name="path"/>
            <p:cNvSpPr/>
            <p:nvPr/>
          </p:nvSpPr>
          <p:spPr>
            <a:xfrm>
              <a:off x="0" y="7569"/>
              <a:ext cx="761517" cy="1614"/>
            </a:xfrm>
            <a:custGeom>
              <a:avLst/>
              <a:gdLst/>
              <a:ahLst/>
              <a:cxnLst/>
              <a:rect l="0" t="0" r="0" b="0"/>
              <a:pathLst>
                <a:path w="1199" h="2">
                  <a:moveTo>
                    <a:pt x="0" y="1"/>
                  </a:moveTo>
                  <a:lnTo>
                    <a:pt x="1199" y="1"/>
                  </a:lnTo>
                </a:path>
              </a:pathLst>
            </a:custGeom>
            <a:noFill/>
            <a:ln w="1603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959" name="rect"/>
          <p:cNvSpPr/>
          <p:nvPr/>
        </p:nvSpPr>
        <p:spPr>
          <a:xfrm>
            <a:off x="914283" y="1969151"/>
            <a:ext cx="743493" cy="5058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60" name="textbox 4960"/>
          <p:cNvSpPr/>
          <p:nvPr/>
        </p:nvSpPr>
        <p:spPr>
          <a:xfrm>
            <a:off x="1625851" y="2001821"/>
            <a:ext cx="92075" cy="539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40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pic>
        <p:nvPicPr>
          <p:cNvPr id="4961" name="picture 4961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589569" y="1915887"/>
            <a:ext cx="1104611" cy="152002"/>
          </a:xfrm>
          <a:prstGeom prst="rect">
            <a:avLst/>
          </a:prstGeom>
        </p:spPr>
      </p:pic>
      <p:sp>
        <p:nvSpPr>
          <p:cNvPr id="4962" name="textbox 4962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4964" name="textbox 4964"/>
          <p:cNvSpPr/>
          <p:nvPr/>
        </p:nvSpPr>
        <p:spPr>
          <a:xfrm>
            <a:off x="877554" y="1610447"/>
            <a:ext cx="787400" cy="179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05"/>
              </a:lnSpc>
              <a:tabLst>
                <a:tab pos="774065" algn="l"/>
              </a:tabLst>
            </a:pPr>
            <a:r>
              <a:rPr sz="1000" u="sng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endParaRPr lang="en-US" altLang="en-US" sz="1000" dirty="0"/>
          </a:p>
        </p:txBody>
      </p:sp>
      <p:sp>
        <p:nvSpPr>
          <p:cNvPr id="4965" name="rect"/>
          <p:cNvSpPr/>
          <p:nvPr/>
        </p:nvSpPr>
        <p:spPr>
          <a:xfrm>
            <a:off x="591296" y="1746659"/>
            <a:ext cx="1101157" cy="3497"/>
          </a:xfrm>
          <a:prstGeom prst="rect">
            <a:avLst/>
          </a:prstGeom>
          <a:solidFill>
            <a:srgbClr val="FF66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66" name="rect"/>
          <p:cNvSpPr/>
          <p:nvPr/>
        </p:nvSpPr>
        <p:spPr>
          <a:xfrm>
            <a:off x="914283" y="1813651"/>
            <a:ext cx="746948" cy="5058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967" name="picture 4967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711935" y="1741682"/>
            <a:ext cx="243889" cy="440501"/>
          </a:xfrm>
          <a:prstGeom prst="rect">
            <a:avLst/>
          </a:prstGeom>
        </p:spPr>
      </p:pic>
      <p:grpSp>
        <p:nvGrpSpPr>
          <p:cNvPr id="870" name="group 870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4968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69" name="textbox 4969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8572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M</a:t>
              </a:r>
              <a:endParaRPr lang="en-US" altLang="en-US" sz="1800" dirty="0"/>
            </a:p>
          </p:txBody>
        </p:sp>
      </p:grpSp>
      <p:sp>
        <p:nvSpPr>
          <p:cNvPr id="4970" name="textbox 4970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4971" name="textbox 4971"/>
          <p:cNvSpPr/>
          <p:nvPr/>
        </p:nvSpPr>
        <p:spPr>
          <a:xfrm>
            <a:off x="2003756" y="2035841"/>
            <a:ext cx="735965" cy="1549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46355" indent="-33655" algn="l" rtl="0" eaLnBrk="0">
              <a:lnSpc>
                <a:spcPct val="93000"/>
              </a:lnSpc>
            </a:pPr>
            <a:r>
              <a:rPr sz="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single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mast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can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only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realize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limited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lifting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height;   beyond</a:t>
            </a:r>
            <a:r>
              <a:rPr sz="2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only</a:t>
            </a:r>
            <a:r>
              <a:rPr sz="2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multiple</a:t>
            </a:r>
            <a:r>
              <a:rPr sz="2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mast</a:t>
            </a:r>
            <a:r>
              <a:rPr sz="2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solutions</a:t>
            </a:r>
            <a:r>
              <a:rPr sz="2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can</a:t>
            </a:r>
            <a:r>
              <a:rPr sz="2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used</a:t>
            </a:r>
            <a:endParaRPr lang="en-US" altLang="en-US" sz="200" dirty="0"/>
          </a:p>
          <a:p>
            <a:pPr algn="l" rtl="0" eaLnBrk="0">
              <a:lnSpc>
                <a:spcPct val="104000"/>
              </a:lnSpc>
            </a:pPr>
            <a:endParaRPr lang="en-US" altLang="en-US" sz="100" dirty="0"/>
          </a:p>
          <a:p>
            <a:pPr marL="45085" indent="-32385" algn="l" rtl="0" eaLnBrk="0">
              <a:lnSpc>
                <a:spcPct val="93000"/>
              </a:lnSpc>
              <a:spcBef>
                <a:spcPts val="0"/>
              </a:spcBef>
            </a:pPr>
            <a:r>
              <a:rPr sz="2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Duplex</a:t>
            </a:r>
            <a:r>
              <a:rPr sz="2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2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triplex</a:t>
            </a:r>
            <a:r>
              <a:rPr sz="2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masts</a:t>
            </a:r>
            <a:r>
              <a:rPr sz="2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with</a:t>
            </a:r>
            <a:r>
              <a:rPr sz="2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2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more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sophisticated     technology</a:t>
            </a:r>
            <a:r>
              <a:rPr sz="2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lead</a:t>
            </a:r>
            <a:r>
              <a:rPr sz="2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2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2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jump</a:t>
            </a:r>
            <a:endParaRPr lang="en-US" altLang="en-US" sz="200" dirty="0"/>
          </a:p>
        </p:txBody>
      </p:sp>
      <p:sp>
        <p:nvSpPr>
          <p:cNvPr id="4972" name="path"/>
          <p:cNvSpPr/>
          <p:nvPr/>
        </p:nvSpPr>
        <p:spPr>
          <a:xfrm>
            <a:off x="546641" y="1368612"/>
            <a:ext cx="40793" cy="748015"/>
          </a:xfrm>
          <a:custGeom>
            <a:avLst/>
            <a:gdLst/>
            <a:ahLst/>
            <a:cxnLst/>
            <a:rect l="0" t="0" r="0" b="0"/>
            <a:pathLst>
              <a:path w="64" h="1177">
                <a:moveTo>
                  <a:pt x="2" y="0"/>
                </a:moveTo>
                <a:lnTo>
                  <a:pt x="61" y="588"/>
                </a:lnTo>
                <a:lnTo>
                  <a:pt x="2" y="1177"/>
                </a:lnTo>
              </a:path>
            </a:pathLst>
          </a:custGeom>
          <a:noFill/>
          <a:ln w="347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73" name="textbox 4973"/>
          <p:cNvSpPr/>
          <p:nvPr/>
        </p:nvSpPr>
        <p:spPr>
          <a:xfrm>
            <a:off x="574954" y="1368654"/>
            <a:ext cx="1142364" cy="66675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0000"/>
              </a:lnSpc>
            </a:pPr>
            <a:endParaRPr lang="en-US" altLang="en-US" sz="100" dirty="0"/>
          </a:p>
          <a:p>
            <a:pPr marL="15875" algn="l" rtl="0" eaLnBrk="0">
              <a:lnSpc>
                <a:spcPct val="100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Result</a:t>
            </a:r>
            <a:r>
              <a:rPr sz="200" b="1" spc="2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</a:t>
            </a:r>
            <a:r>
              <a:rPr sz="200" spc="2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Performance</a:t>
            </a:r>
            <a:r>
              <a:rPr sz="200" spc="2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requirements</a:t>
            </a:r>
            <a:endParaRPr lang="en-US" altLang="en-US" sz="200" dirty="0"/>
          </a:p>
        </p:txBody>
      </p:sp>
      <p:graphicFrame>
        <p:nvGraphicFramePr>
          <p:cNvPr id="4974" name="table 4974"/>
          <p:cNvGraphicFramePr>
            <a:graphicFrameLocks noGrp="1"/>
          </p:cNvGraphicFramePr>
          <p:nvPr/>
        </p:nvGraphicFramePr>
        <p:xfrm>
          <a:off x="955868" y="2135958"/>
          <a:ext cx="709295" cy="88900"/>
        </p:xfrm>
        <a:graphic>
          <a:graphicData uri="http://schemas.openxmlformats.org/drawingml/2006/table">
            <a:tbl>
              <a:tblPr/>
              <a:tblGrid>
                <a:gridCol w="709295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00" dirty="0"/>
                    </a:p>
                    <a:p>
                      <a:pPr marL="38735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r>
                        <a:rPr sz="2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drivers</a:t>
                      </a:r>
                      <a:r>
                        <a:rPr sz="2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identified</a:t>
                      </a:r>
                      <a:r>
                        <a:rPr sz="2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through</a:t>
                      </a:r>
                      <a:r>
                        <a:rPr sz="2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client</a:t>
                      </a:r>
                      <a:r>
                        <a:rPr sz="2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workshop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975" name="picture 4975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899766" y="1819941"/>
            <a:ext cx="777213" cy="76816"/>
          </a:xfrm>
          <a:prstGeom prst="rect">
            <a:avLst/>
          </a:prstGeom>
        </p:spPr>
      </p:pic>
      <p:sp>
        <p:nvSpPr>
          <p:cNvPr id="4976" name="rect"/>
          <p:cNvSpPr/>
          <p:nvPr/>
        </p:nvSpPr>
        <p:spPr>
          <a:xfrm>
            <a:off x="2776132" y="1369728"/>
            <a:ext cx="757246" cy="5631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980" name="picture 4980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875404" y="1519550"/>
            <a:ext cx="15533" cy="75647"/>
          </a:xfrm>
          <a:prstGeom prst="rect">
            <a:avLst/>
          </a:prstGeom>
        </p:spPr>
      </p:pic>
      <p:grpSp>
        <p:nvGrpSpPr>
          <p:cNvPr id="874" name="group 874"/>
          <p:cNvGrpSpPr/>
          <p:nvPr/>
        </p:nvGrpSpPr>
        <p:grpSpPr>
          <a:xfrm rot="21600000">
            <a:off x="883725" y="1502368"/>
            <a:ext cx="768887" cy="50311"/>
            <a:chOff x="0" y="0"/>
            <a:chExt cx="768887" cy="50311"/>
          </a:xfrm>
        </p:grpSpPr>
        <p:sp>
          <p:nvSpPr>
            <p:cNvPr id="4981" name="path"/>
            <p:cNvSpPr/>
            <p:nvPr/>
          </p:nvSpPr>
          <p:spPr>
            <a:xfrm>
              <a:off x="55536" y="0"/>
              <a:ext cx="313819" cy="50311"/>
            </a:xfrm>
            <a:custGeom>
              <a:avLst/>
              <a:gdLst/>
              <a:ahLst/>
              <a:cxnLst/>
              <a:rect l="0" t="0" r="0" b="0"/>
              <a:pathLst>
                <a:path w="494" h="79">
                  <a:moveTo>
                    <a:pt x="0" y="79"/>
                  </a:moveTo>
                  <a:lnTo>
                    <a:pt x="494" y="79"/>
                  </a:lnTo>
                  <a:lnTo>
                    <a:pt x="494" y="0"/>
                  </a:lnTo>
                  <a:lnTo>
                    <a:pt x="0" y="0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82" name="path"/>
            <p:cNvSpPr/>
            <p:nvPr/>
          </p:nvSpPr>
          <p:spPr>
            <a:xfrm>
              <a:off x="753365" y="17182"/>
              <a:ext cx="15522" cy="15641"/>
            </a:xfrm>
            <a:custGeom>
              <a:avLst/>
              <a:gdLst/>
              <a:ahLst/>
              <a:cxnLst/>
              <a:rect l="0" t="0" r="0" b="0"/>
              <a:pathLst>
                <a:path w="24" h="24">
                  <a:moveTo>
                    <a:pt x="0" y="11"/>
                  </a:moveTo>
                  <a:cubicBezTo>
                    <a:pt x="0" y="18"/>
                    <a:pt x="6" y="23"/>
                    <a:pt x="11" y="23"/>
                  </a:cubicBezTo>
                  <a:cubicBezTo>
                    <a:pt x="18" y="23"/>
                    <a:pt x="23" y="18"/>
                    <a:pt x="23" y="11"/>
                  </a:cubicBezTo>
                  <a:cubicBezTo>
                    <a:pt x="23" y="6"/>
                    <a:pt x="18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109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83" name="path"/>
            <p:cNvSpPr/>
            <p:nvPr/>
          </p:nvSpPr>
          <p:spPr>
            <a:xfrm>
              <a:off x="0" y="24751"/>
              <a:ext cx="761740" cy="1614"/>
            </a:xfrm>
            <a:custGeom>
              <a:avLst/>
              <a:gdLst/>
              <a:ahLst/>
              <a:cxnLst/>
              <a:rect l="0" t="0" r="0" b="0"/>
              <a:pathLst>
                <a:path w="1199" h="2">
                  <a:moveTo>
                    <a:pt x="0" y="1"/>
                  </a:moveTo>
                  <a:lnTo>
                    <a:pt x="1199" y="1"/>
                  </a:lnTo>
                </a:path>
              </a:pathLst>
            </a:custGeom>
            <a:noFill/>
            <a:ln w="1604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985" name="textbox 4985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48</a:t>
            </a:r>
            <a:endParaRPr lang="en-US" altLang="en-US" sz="900" dirty="0"/>
          </a:p>
        </p:txBody>
      </p:sp>
      <p:sp>
        <p:nvSpPr>
          <p:cNvPr id="4986" name="rect"/>
          <p:cNvSpPr/>
          <p:nvPr/>
        </p:nvSpPr>
        <p:spPr>
          <a:xfrm>
            <a:off x="119634" y="5788533"/>
            <a:ext cx="1654555" cy="1905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87" name="textbox 4987"/>
          <p:cNvSpPr/>
          <p:nvPr/>
        </p:nvSpPr>
        <p:spPr>
          <a:xfrm>
            <a:off x="600464" y="1773294"/>
            <a:ext cx="236854" cy="13716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200" dirty="0"/>
          </a:p>
          <a:p>
            <a:pPr marL="15240" algn="l" rtl="0" eaLnBrk="0">
              <a:lnSpc>
                <a:spcPct val="100000"/>
              </a:lnSpc>
              <a:spcBef>
                <a:spcPts val="0"/>
              </a:spcBef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Lifting</a:t>
            </a:r>
            <a:r>
              <a:rPr sz="200" spc="1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speed</a:t>
            </a:r>
            <a:r>
              <a:rPr sz="200" b="1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200" dirty="0"/>
          </a:p>
          <a:p>
            <a:pPr marL="15240" algn="l" rtl="0" eaLnBrk="0">
              <a:lnSpc>
                <a:spcPts val="280"/>
              </a:lnSpc>
              <a:spcBef>
                <a:spcPts val="60"/>
              </a:spcBef>
            </a:pP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200" spc="6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200" spc="4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200" dirty="0"/>
          </a:p>
        </p:txBody>
      </p:sp>
      <p:sp>
        <p:nvSpPr>
          <p:cNvPr id="4988" name="textbox 4988"/>
          <p:cNvSpPr/>
          <p:nvPr/>
        </p:nvSpPr>
        <p:spPr>
          <a:xfrm>
            <a:off x="600464" y="1611599"/>
            <a:ext cx="236854" cy="13716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8000"/>
              </a:lnSpc>
            </a:pPr>
            <a:endParaRPr lang="en-US" altLang="en-US" sz="200" dirty="0"/>
          </a:p>
          <a:p>
            <a:pPr marL="15240" algn="l" rtl="0" eaLnBrk="0">
              <a:lnSpc>
                <a:spcPct val="99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200" b="1" spc="1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200" dirty="0"/>
          </a:p>
          <a:p>
            <a:pPr marL="15240" algn="l" rtl="0" eaLnBrk="0">
              <a:lnSpc>
                <a:spcPts val="280"/>
              </a:lnSpc>
              <a:spcBef>
                <a:spcPts val="60"/>
              </a:spcBef>
            </a:pP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200" spc="1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tons</a:t>
            </a:r>
            <a:endParaRPr lang="en-US" altLang="en-US" sz="200" dirty="0"/>
          </a:p>
        </p:txBody>
      </p:sp>
      <p:sp>
        <p:nvSpPr>
          <p:cNvPr id="4989" name="textbox 4989"/>
          <p:cNvSpPr/>
          <p:nvPr/>
        </p:nvSpPr>
        <p:spPr>
          <a:xfrm>
            <a:off x="600464" y="1462011"/>
            <a:ext cx="236854" cy="13779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200" dirty="0"/>
          </a:p>
          <a:p>
            <a:pPr marL="14605" algn="l" rtl="0" eaLnBrk="0">
              <a:lnSpc>
                <a:spcPct val="100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Cargo</a:t>
            </a:r>
            <a:r>
              <a:rPr sz="200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size</a:t>
            </a:r>
            <a:r>
              <a:rPr sz="200" b="1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200" dirty="0"/>
          </a:p>
          <a:p>
            <a:pPr marL="15240" algn="l" rtl="0" eaLnBrk="0">
              <a:lnSpc>
                <a:spcPts val="280"/>
              </a:lnSpc>
              <a:spcBef>
                <a:spcPts val="60"/>
              </a:spcBef>
            </a:pP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200" spc="10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mm</a:t>
            </a:r>
            <a:endParaRPr lang="en-US" altLang="en-US" sz="200" dirty="0"/>
          </a:p>
        </p:txBody>
      </p:sp>
      <p:sp>
        <p:nvSpPr>
          <p:cNvPr id="4990" name="path"/>
          <p:cNvSpPr/>
          <p:nvPr/>
        </p:nvSpPr>
        <p:spPr>
          <a:xfrm>
            <a:off x="3558876" y="793577"/>
            <a:ext cx="54698" cy="503772"/>
          </a:xfrm>
          <a:custGeom>
            <a:avLst/>
            <a:gdLst/>
            <a:ahLst/>
            <a:cxnLst/>
            <a:rect l="0" t="0" r="0" b="0"/>
            <a:pathLst>
              <a:path w="86" h="793">
                <a:moveTo>
                  <a:pt x="7" y="0"/>
                </a:moveTo>
                <a:lnTo>
                  <a:pt x="78" y="792"/>
                </a:lnTo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91" name="path"/>
          <p:cNvSpPr/>
          <p:nvPr/>
        </p:nvSpPr>
        <p:spPr>
          <a:xfrm>
            <a:off x="5336620" y="793599"/>
            <a:ext cx="52416" cy="503730"/>
          </a:xfrm>
          <a:custGeom>
            <a:avLst/>
            <a:gdLst/>
            <a:ahLst/>
            <a:cxnLst/>
            <a:rect l="0" t="0" r="0" b="0"/>
            <a:pathLst>
              <a:path w="82" h="793">
                <a:moveTo>
                  <a:pt x="7" y="0"/>
                </a:moveTo>
                <a:lnTo>
                  <a:pt x="75" y="792"/>
                </a:lnTo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92" name="path"/>
          <p:cNvSpPr/>
          <p:nvPr/>
        </p:nvSpPr>
        <p:spPr>
          <a:xfrm>
            <a:off x="7128971" y="796660"/>
            <a:ext cx="50767" cy="500655"/>
          </a:xfrm>
          <a:custGeom>
            <a:avLst/>
            <a:gdLst/>
            <a:ahLst/>
            <a:cxnLst/>
            <a:rect l="0" t="0" r="0" b="0"/>
            <a:pathLst>
              <a:path w="79" h="788">
                <a:moveTo>
                  <a:pt x="7" y="0"/>
                </a:moveTo>
                <a:lnTo>
                  <a:pt x="72" y="787"/>
                </a:lnTo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93" name="path"/>
          <p:cNvSpPr/>
          <p:nvPr/>
        </p:nvSpPr>
        <p:spPr>
          <a:xfrm>
            <a:off x="1769823" y="796667"/>
            <a:ext cx="50007" cy="500641"/>
          </a:xfrm>
          <a:custGeom>
            <a:avLst/>
            <a:gdLst/>
            <a:ahLst/>
            <a:cxnLst/>
            <a:rect l="0" t="0" r="0" b="0"/>
            <a:pathLst>
              <a:path w="78" h="788">
                <a:moveTo>
                  <a:pt x="7" y="0"/>
                </a:moveTo>
                <a:lnTo>
                  <a:pt x="71" y="787"/>
                </a:lnTo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94" name="rect"/>
          <p:cNvSpPr/>
          <p:nvPr/>
        </p:nvSpPr>
        <p:spPr>
          <a:xfrm>
            <a:off x="218619" y="1368788"/>
            <a:ext cx="3454" cy="747664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95" name="textbox 4995"/>
          <p:cNvSpPr/>
          <p:nvPr/>
        </p:nvSpPr>
        <p:spPr>
          <a:xfrm>
            <a:off x="220214" y="1368653"/>
            <a:ext cx="334645" cy="6667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0000"/>
              </a:lnSpc>
            </a:pPr>
            <a:endParaRPr lang="en-US" altLang="en-US" sz="100" dirty="0"/>
          </a:p>
          <a:p>
            <a:pPr marL="13335" algn="l" rtl="0" eaLnBrk="0">
              <a:lnSpc>
                <a:spcPct val="100000"/>
              </a:lnSpc>
            </a:pPr>
            <a:r>
              <a:rPr sz="2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Approa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</a:t>
            </a:r>
            <a:endParaRPr lang="en-US" altLang="en-US" sz="200" dirty="0"/>
          </a:p>
        </p:txBody>
      </p:sp>
      <p:sp>
        <p:nvSpPr>
          <p:cNvPr id="4996" name="path"/>
          <p:cNvSpPr/>
          <p:nvPr/>
        </p:nvSpPr>
        <p:spPr>
          <a:xfrm>
            <a:off x="7499604" y="5905500"/>
            <a:ext cx="77723" cy="257555"/>
          </a:xfrm>
          <a:custGeom>
            <a:avLst/>
            <a:gdLst/>
            <a:ahLst/>
            <a:cxnLst/>
            <a:rect l="0" t="0" r="0" b="0"/>
            <a:pathLst>
              <a:path w="122" h="405">
                <a:moveTo>
                  <a:pt x="29" y="305"/>
                </a:moveTo>
                <a:lnTo>
                  <a:pt x="0" y="90"/>
                </a:lnTo>
                <a:lnTo>
                  <a:pt x="0" y="0"/>
                </a:lnTo>
                <a:lnTo>
                  <a:pt x="122" y="0"/>
                </a:lnTo>
                <a:lnTo>
                  <a:pt x="122" y="90"/>
                </a:lnTo>
                <a:lnTo>
                  <a:pt x="94" y="305"/>
                </a:lnTo>
                <a:lnTo>
                  <a:pt x="29" y="305"/>
                </a:lnTo>
                <a:close/>
                <a:moveTo>
                  <a:pt x="4" y="405"/>
                </a:moveTo>
                <a:lnTo>
                  <a:pt x="4" y="349"/>
                </a:lnTo>
                <a:lnTo>
                  <a:pt x="118" y="349"/>
                </a:lnTo>
                <a:lnTo>
                  <a:pt x="118" y="405"/>
                </a:lnTo>
                <a:lnTo>
                  <a:pt x="4" y="405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97" name="textbox 4997"/>
          <p:cNvSpPr/>
          <p:nvPr/>
        </p:nvSpPr>
        <p:spPr>
          <a:xfrm>
            <a:off x="2779244" y="1375848"/>
            <a:ext cx="135254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2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ad</a:t>
            </a:r>
            <a:endParaRPr lang="en-US" altLang="en-US" sz="200" dirty="0"/>
          </a:p>
          <a:p>
            <a:pPr marL="15875" algn="l" rtl="0" eaLnBrk="0">
              <a:lnSpc>
                <a:spcPct val="83000"/>
              </a:lnSpc>
              <a:spcBef>
                <a:spcPts val="245"/>
              </a:spcBef>
            </a:pPr>
            <a:r>
              <a:rPr sz="2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200" dirty="0"/>
          </a:p>
          <a:p>
            <a:pPr marL="16510" algn="l" rtl="0" eaLnBrk="0">
              <a:lnSpc>
                <a:spcPct val="100000"/>
              </a:lnSpc>
              <a:spcBef>
                <a:spcPts val="50"/>
              </a:spcBef>
            </a:pPr>
            <a:r>
              <a:rPr sz="200" spc="0" dirty="0">
                <a:solidFill>
                  <a:srgbClr val="7F7F7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200" spc="80" dirty="0">
                <a:solidFill>
                  <a:srgbClr val="7F7F7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7F7F7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EUR</a:t>
            </a:r>
            <a:endParaRPr lang="en-US" altLang="en-US" sz="200" dirty="0"/>
          </a:p>
        </p:txBody>
      </p:sp>
      <p:sp>
        <p:nvSpPr>
          <p:cNvPr id="4998" name="textbox 4998"/>
          <p:cNvSpPr/>
          <p:nvPr/>
        </p:nvSpPr>
        <p:spPr>
          <a:xfrm>
            <a:off x="2361039" y="1719292"/>
            <a:ext cx="217804" cy="825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41000"/>
              </a:lnSpc>
            </a:pPr>
            <a:endParaRPr lang="en-US" altLang="en-US" sz="100" dirty="0"/>
          </a:p>
          <a:p>
            <a:pPr marL="71120" indent="-58420" algn="l" rtl="0" eaLnBrk="0">
              <a:lnSpc>
                <a:spcPct val="104000"/>
              </a:lnSpc>
            </a:pP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Discrete</a:t>
            </a:r>
            <a:r>
              <a:rPr sz="200" spc="18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price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200" b="1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ju</a:t>
            </a:r>
            <a:r>
              <a:rPr sz="2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200" dirty="0"/>
          </a:p>
        </p:txBody>
      </p:sp>
      <p:sp>
        <p:nvSpPr>
          <p:cNvPr id="4999" name="textbox 4999"/>
          <p:cNvSpPr/>
          <p:nvPr/>
        </p:nvSpPr>
        <p:spPr>
          <a:xfrm>
            <a:off x="2314598" y="1942834"/>
            <a:ext cx="114935" cy="87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42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12000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Dup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ex   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200" dirty="0"/>
          </a:p>
        </p:txBody>
      </p:sp>
      <p:sp>
        <p:nvSpPr>
          <p:cNvPr id="5000" name="textbox 5000"/>
          <p:cNvSpPr/>
          <p:nvPr/>
        </p:nvSpPr>
        <p:spPr>
          <a:xfrm>
            <a:off x="4955656" y="2027116"/>
            <a:ext cx="287654" cy="44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50"/>
              </a:lnSpc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Lifting</a:t>
            </a:r>
            <a:r>
              <a:rPr sz="1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height</a:t>
            </a:r>
            <a:r>
              <a:rPr sz="1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3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100" spc="13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7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mm</a:t>
            </a:r>
            <a:endParaRPr lang="en-US" altLang="en-US" sz="100" dirty="0"/>
          </a:p>
        </p:txBody>
      </p:sp>
      <p:sp>
        <p:nvSpPr>
          <p:cNvPr id="5001" name="textbox 5001"/>
          <p:cNvSpPr/>
          <p:nvPr/>
        </p:nvSpPr>
        <p:spPr>
          <a:xfrm>
            <a:off x="2461854" y="1942834"/>
            <a:ext cx="112395" cy="87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42000"/>
              </a:lnSpc>
            </a:pPr>
            <a:endParaRPr lang="en-US" altLang="en-US" sz="100" dirty="0"/>
          </a:p>
          <a:p>
            <a:pPr marL="13970" indent="-1270" algn="l" rtl="0" eaLnBrk="0">
              <a:lnSpc>
                <a:spcPct val="112000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Trip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lex   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200" dirty="0"/>
          </a:p>
        </p:txBody>
      </p:sp>
      <p:sp>
        <p:nvSpPr>
          <p:cNvPr id="5002" name="textbox 5002"/>
          <p:cNvSpPr/>
          <p:nvPr/>
        </p:nvSpPr>
        <p:spPr>
          <a:xfrm>
            <a:off x="4147729" y="1833022"/>
            <a:ext cx="112395" cy="806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50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100" dirty="0"/>
          </a:p>
          <a:p>
            <a:pPr algn="l" rtl="0" eaLnBrk="0">
              <a:lnSpc>
                <a:spcPct val="111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50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endParaRPr lang="en-US" altLang="en-US" sz="100" dirty="0"/>
          </a:p>
        </p:txBody>
      </p:sp>
      <p:sp>
        <p:nvSpPr>
          <p:cNvPr id="5003" name="textbox 5003"/>
          <p:cNvSpPr/>
          <p:nvPr/>
        </p:nvSpPr>
        <p:spPr>
          <a:xfrm>
            <a:off x="2144036" y="1942834"/>
            <a:ext cx="106045" cy="87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42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112000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Sin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   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200" dirty="0"/>
          </a:p>
        </p:txBody>
      </p:sp>
      <p:sp>
        <p:nvSpPr>
          <p:cNvPr id="5004" name="textbox 5004"/>
          <p:cNvSpPr/>
          <p:nvPr/>
        </p:nvSpPr>
        <p:spPr>
          <a:xfrm>
            <a:off x="8446563" y="2017569"/>
            <a:ext cx="244475" cy="425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5"/>
              </a:lnSpc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Lifting</a:t>
            </a:r>
            <a:r>
              <a:rPr sz="1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height</a:t>
            </a:r>
            <a:r>
              <a:rPr sz="1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9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100" spc="9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mm</a:t>
            </a:r>
            <a:endParaRPr lang="en-US" altLang="en-US" sz="100" dirty="0"/>
          </a:p>
        </p:txBody>
      </p:sp>
      <p:sp>
        <p:nvSpPr>
          <p:cNvPr id="5005" name="textbox 5005"/>
          <p:cNvSpPr/>
          <p:nvPr/>
        </p:nvSpPr>
        <p:spPr>
          <a:xfrm>
            <a:off x="7771289" y="1843816"/>
            <a:ext cx="97789" cy="749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5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100" dirty="0"/>
          </a:p>
          <a:p>
            <a:pPr algn="l" rtl="0" eaLnBrk="0">
              <a:lnSpc>
                <a:spcPct val="100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5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2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endParaRPr lang="en-US" altLang="en-US" sz="100" dirty="0"/>
          </a:p>
        </p:txBody>
      </p:sp>
      <p:sp>
        <p:nvSpPr>
          <p:cNvPr id="5006" name="textbox 5006"/>
          <p:cNvSpPr/>
          <p:nvPr/>
        </p:nvSpPr>
        <p:spPr>
          <a:xfrm>
            <a:off x="4157264" y="1438190"/>
            <a:ext cx="86360" cy="86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0"/>
              </a:lnSpc>
            </a:pPr>
            <a:r>
              <a:rPr sz="1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</a:t>
            </a:r>
            <a:r>
              <a:rPr sz="1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  <a:p>
            <a:pPr algn="l" rtl="0" eaLnBrk="0">
              <a:lnSpc>
                <a:spcPct val="139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0"/>
              </a:lnSpc>
              <a:spcBef>
                <a:spcPts val="0"/>
              </a:spcBef>
            </a:pPr>
            <a:r>
              <a:rPr sz="1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1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</p:txBody>
      </p:sp>
      <p:sp>
        <p:nvSpPr>
          <p:cNvPr id="5007" name="textbox 5007"/>
          <p:cNvSpPr/>
          <p:nvPr/>
        </p:nvSpPr>
        <p:spPr>
          <a:xfrm>
            <a:off x="7779259" y="1490359"/>
            <a:ext cx="76835" cy="806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0"/>
              </a:lnSpc>
            </a:pP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  <a:p>
            <a:pPr algn="l" rtl="0" eaLnBrk="0">
              <a:lnSpc>
                <a:spcPct val="12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0"/>
              </a:lnSpc>
            </a:pP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00" dirty="0"/>
          </a:p>
        </p:txBody>
      </p:sp>
      <p:sp>
        <p:nvSpPr>
          <p:cNvPr id="5008" name="textbox 5008"/>
          <p:cNvSpPr/>
          <p:nvPr/>
        </p:nvSpPr>
        <p:spPr>
          <a:xfrm>
            <a:off x="4683084" y="1476571"/>
            <a:ext cx="114935" cy="44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50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1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endParaRPr lang="en-US" altLang="en-US" sz="100" dirty="0"/>
          </a:p>
        </p:txBody>
      </p:sp>
      <p:sp>
        <p:nvSpPr>
          <p:cNvPr id="5009" name="textbox 5009"/>
          <p:cNvSpPr/>
          <p:nvPr/>
        </p:nvSpPr>
        <p:spPr>
          <a:xfrm>
            <a:off x="8218744" y="1524718"/>
            <a:ext cx="100330" cy="425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5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Type</a:t>
            </a:r>
            <a:r>
              <a:rPr sz="1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endParaRPr lang="en-US" altLang="en-US" sz="100" dirty="0"/>
          </a:p>
        </p:txBody>
      </p:sp>
      <p:sp>
        <p:nvSpPr>
          <p:cNvPr id="5010" name="textbox 5010"/>
          <p:cNvSpPr/>
          <p:nvPr/>
        </p:nvSpPr>
        <p:spPr>
          <a:xfrm>
            <a:off x="1212567" y="1458202"/>
            <a:ext cx="76200" cy="546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75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5011" name="textbox 5011"/>
          <p:cNvSpPr/>
          <p:nvPr/>
        </p:nvSpPr>
        <p:spPr>
          <a:xfrm>
            <a:off x="4965719" y="1375849"/>
            <a:ext cx="83185" cy="476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0"/>
              </a:lnSpc>
            </a:pPr>
            <a:r>
              <a:rPr sz="1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Wo</a:t>
            </a:r>
            <a:r>
              <a:rPr sz="1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100" dirty="0"/>
          </a:p>
        </p:txBody>
      </p:sp>
      <p:sp>
        <p:nvSpPr>
          <p:cNvPr id="5012" name="textbox 5012"/>
          <p:cNvSpPr/>
          <p:nvPr/>
        </p:nvSpPr>
        <p:spPr>
          <a:xfrm>
            <a:off x="5120814" y="1375849"/>
            <a:ext cx="76200" cy="476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0"/>
              </a:lnSpc>
            </a:pPr>
            <a:r>
              <a:rPr sz="1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Los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100" dirty="0"/>
          </a:p>
        </p:txBody>
      </p:sp>
      <p:sp>
        <p:nvSpPr>
          <p:cNvPr id="5013" name="textbox 5013"/>
          <p:cNvSpPr/>
          <p:nvPr/>
        </p:nvSpPr>
        <p:spPr>
          <a:xfrm>
            <a:off x="8454975" y="1434551"/>
            <a:ext cx="73660" cy="457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5"/>
              </a:lnSpc>
            </a:pPr>
            <a:r>
              <a:rPr sz="1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Wo</a:t>
            </a: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100" dirty="0"/>
          </a:p>
        </p:txBody>
      </p:sp>
      <p:sp>
        <p:nvSpPr>
          <p:cNvPr id="5014" name="textbox 5014"/>
          <p:cNvSpPr/>
          <p:nvPr/>
        </p:nvSpPr>
        <p:spPr>
          <a:xfrm>
            <a:off x="8584605" y="1434551"/>
            <a:ext cx="67944" cy="457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5"/>
              </a:lnSpc>
            </a:pPr>
            <a:r>
              <a:rPr sz="1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Los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100" dirty="0"/>
          </a:p>
        </p:txBody>
      </p:sp>
      <p:sp>
        <p:nvSpPr>
          <p:cNvPr id="5015" name="textbox 5015"/>
          <p:cNvSpPr/>
          <p:nvPr/>
        </p:nvSpPr>
        <p:spPr>
          <a:xfrm>
            <a:off x="870160" y="1805805"/>
            <a:ext cx="41909" cy="546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5016" name="textbox 5016"/>
          <p:cNvSpPr/>
          <p:nvPr/>
        </p:nvSpPr>
        <p:spPr>
          <a:xfrm>
            <a:off x="843588" y="1503894"/>
            <a:ext cx="41909" cy="546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5017" name="textbox 5017"/>
          <p:cNvSpPr/>
          <p:nvPr/>
        </p:nvSpPr>
        <p:spPr>
          <a:xfrm>
            <a:off x="870393" y="1973194"/>
            <a:ext cx="41275" cy="539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" name="table 67"/>
          <p:cNvGraphicFramePr>
            <a:graphicFrameLocks noGrp="1"/>
          </p:cNvGraphicFramePr>
          <p:nvPr/>
        </p:nvGraphicFramePr>
        <p:xfrm>
          <a:off x="2027301" y="1347597"/>
          <a:ext cx="4802505" cy="1540509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405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2000"/>
                        </a:lnSpc>
                      </a:pPr>
                      <a:endParaRPr lang="en-US" altLang="en-US" sz="300" dirty="0"/>
                    </a:p>
                    <a:p>
                      <a:pPr marL="1907540" algn="l" rtl="0" eaLnBrk="0">
                        <a:lnSpc>
                          <a:spcPts val="1705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要解决的问题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14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今天真实的市场容量和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价值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市场增长和未来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绘制竞争者战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略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图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3000"/>
                        </a:lnSpc>
                        <a:spcBef>
                          <a:spcPts val="20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市场细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8" name="table 68"/>
          <p:cNvGraphicFramePr>
            <a:graphicFrameLocks noGrp="1"/>
          </p:cNvGraphicFramePr>
          <p:nvPr/>
        </p:nvGraphicFramePr>
        <p:xfrm>
          <a:off x="2027301" y="4576953"/>
          <a:ext cx="4802505" cy="1540510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405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300" dirty="0"/>
                    </a:p>
                    <a:p>
                      <a:pPr marL="8445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驱动因素和技术解</a:t>
                      </a:r>
                      <a:endParaRPr lang="en-US" altLang="en-US" sz="1400" dirty="0"/>
                    </a:p>
                    <a:p>
                      <a:pPr marL="83820" algn="l" rtl="0" eaLnBrk="0">
                        <a:lnSpc>
                          <a:spcPts val="1835"/>
                        </a:lnSpc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方案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460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不同业绩水平的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费用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4000"/>
                        </a:lnSpc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产品之间的成本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差异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9" name="table 69"/>
          <p:cNvGraphicFramePr>
            <a:graphicFrameLocks noGrp="1"/>
          </p:cNvGraphicFramePr>
          <p:nvPr/>
        </p:nvGraphicFramePr>
        <p:xfrm>
          <a:off x="2027301" y="2963036"/>
          <a:ext cx="4802505" cy="1539239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392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8890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需求和要求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125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客户决策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历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程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基于市场的规格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和特点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3000"/>
                        </a:lnSpc>
                        <a:spcBef>
                          <a:spcPts val="15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技术趋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0" name="table 70"/>
          <p:cNvGraphicFramePr>
            <a:graphicFrameLocks noGrp="1"/>
          </p:cNvGraphicFramePr>
          <p:nvPr/>
        </p:nvGraphicFramePr>
        <p:xfrm>
          <a:off x="7251572" y="1338453"/>
          <a:ext cx="1461769" cy="4787900"/>
        </p:xfrm>
        <a:graphic>
          <a:graphicData uri="http://schemas.openxmlformats.org/drawingml/2006/table">
            <a:tbl>
              <a:tblPr/>
              <a:tblGrid>
                <a:gridCol w="1461769"/>
              </a:tblGrid>
              <a:tr h="47879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700" dirty="0"/>
                    </a:p>
                    <a:p>
                      <a:pPr marL="65405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块化产品设计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marL="87630" algn="l" rtl="0" eaLnBrk="0">
                        <a:lnSpc>
                          <a:spcPct val="98000"/>
                        </a:lnSpc>
                        <a:spcBef>
                          <a:spcPts val="430"/>
                        </a:spcBef>
                      </a:pP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要解决的问题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4000"/>
                        </a:lnSpc>
                        <a:spcBef>
                          <a:spcPts val="38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模块的区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  <a:p>
                      <a:pPr marL="280035" indent="-180975" algn="l" rtl="0" eaLnBrk="0">
                        <a:lnSpc>
                          <a:spcPct val="85000"/>
                        </a:lnSpc>
                        <a:spcBef>
                          <a:spcPts val="30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数  量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4000"/>
                        </a:lnSpc>
                        <a:spcBef>
                          <a:spcPts val="540"/>
                        </a:spcBef>
                      </a:pPr>
                      <a:r>
                        <a:rPr sz="17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合并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3000"/>
                        </a:lnSpc>
                        <a:spcBef>
                          <a:spcPts val="310"/>
                        </a:spcBef>
                      </a:pPr>
                      <a:r>
                        <a:rPr sz="17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介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400" dirty="0"/>
                    </a:p>
                    <a:p>
                      <a:pPr marL="280670" indent="-181610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模块化的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组合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1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" name="textbox 72"/>
          <p:cNvSpPr/>
          <p:nvPr/>
        </p:nvSpPr>
        <p:spPr>
          <a:xfrm>
            <a:off x="112978" y="389312"/>
            <a:ext cx="6615430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需要考虑</a:t>
            </a:r>
            <a:r>
              <a:rPr sz="1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个关键路径，以衍生出基于市场的模块化产品设计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800" dirty="0"/>
          </a:p>
        </p:txBody>
      </p:sp>
      <p:sp>
        <p:nvSpPr>
          <p:cNvPr id="73" name="textbox 73"/>
          <p:cNvSpPr/>
          <p:nvPr/>
        </p:nvSpPr>
        <p:spPr>
          <a:xfrm>
            <a:off x="105155" y="1623060"/>
            <a:ext cx="1430019" cy="102616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marL="81915" algn="l" rtl="0" eaLnBrk="0">
              <a:lnSpc>
                <a:spcPts val="1705"/>
              </a:lnSpc>
              <a:spcBef>
                <a:spcPts val="0"/>
              </a:spcBef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场</a:t>
            </a: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在哪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里？</a:t>
            </a:r>
            <a:endParaRPr lang="en-US" altLang="en-US" sz="1400" dirty="0"/>
          </a:p>
        </p:txBody>
      </p:sp>
      <p:sp>
        <p:nvSpPr>
          <p:cNvPr id="74" name="textbox 74"/>
          <p:cNvSpPr/>
          <p:nvPr/>
        </p:nvSpPr>
        <p:spPr>
          <a:xfrm>
            <a:off x="105155" y="4852416"/>
            <a:ext cx="1430019" cy="102616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95000"/>
              </a:lnSpc>
            </a:pPr>
            <a:endParaRPr lang="en-US" altLang="en-US" sz="1000" dirty="0"/>
          </a:p>
          <a:p>
            <a:pPr marL="83820" indent="-1905" algn="l" rtl="0" eaLnBrk="0">
              <a:lnSpc>
                <a:spcPct val="100000"/>
              </a:lnSpc>
              <a:spcBef>
                <a:spcPts val="0"/>
              </a:spcBef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有哪些技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术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解决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400" spc="-9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方案</a:t>
            </a:r>
            <a:r>
              <a:rPr sz="1400" spc="-8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1400" dirty="0"/>
          </a:p>
        </p:txBody>
      </p:sp>
      <p:sp>
        <p:nvSpPr>
          <p:cNvPr id="75" name="textbox 75"/>
          <p:cNvSpPr/>
          <p:nvPr/>
        </p:nvSpPr>
        <p:spPr>
          <a:xfrm>
            <a:off x="105155" y="3238500"/>
            <a:ext cx="1430019" cy="102488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94000"/>
              </a:lnSpc>
            </a:pPr>
            <a:endParaRPr lang="en-US" altLang="en-US" sz="1000" dirty="0"/>
          </a:p>
          <a:p>
            <a:pPr marL="81280" indent="-6985" algn="l" rtl="0" eaLnBrk="0">
              <a:lnSpc>
                <a:spcPct val="100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400" spc="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需要涵盖哪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400" spc="-6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些内容</a:t>
            </a:r>
            <a:r>
              <a:rPr sz="1400" spc="-3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1400" dirty="0"/>
          </a:p>
        </p:txBody>
      </p:sp>
      <p:graphicFrame>
        <p:nvGraphicFramePr>
          <p:cNvPr id="76" name="table 76"/>
          <p:cNvGraphicFramePr>
            <a:graphicFrameLocks noGrp="1"/>
          </p:cNvGraphicFramePr>
          <p:nvPr/>
        </p:nvGraphicFramePr>
        <p:xfrm>
          <a:off x="2285555" y="1866455"/>
          <a:ext cx="1428750" cy="951229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512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7" name="table 77"/>
          <p:cNvGraphicFramePr>
            <a:graphicFrameLocks noGrp="1"/>
          </p:cNvGraphicFramePr>
          <p:nvPr/>
        </p:nvGraphicFramePr>
        <p:xfrm>
          <a:off x="2285555" y="3481895"/>
          <a:ext cx="1428750" cy="949325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49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8" name="table 78"/>
          <p:cNvGraphicFramePr>
            <a:graphicFrameLocks noGrp="1"/>
          </p:cNvGraphicFramePr>
          <p:nvPr/>
        </p:nvGraphicFramePr>
        <p:xfrm>
          <a:off x="2285555" y="5097399"/>
          <a:ext cx="1428750" cy="949325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49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79" name="picture 7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295144" y="1876044"/>
            <a:ext cx="1409700" cy="941832"/>
          </a:xfrm>
          <a:prstGeom prst="rect">
            <a:avLst/>
          </a:prstGeom>
        </p:spPr>
      </p:pic>
      <p:pic>
        <p:nvPicPr>
          <p:cNvPr id="80" name="picture 8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2295144" y="3491484"/>
            <a:ext cx="1409700" cy="940308"/>
          </a:xfrm>
          <a:prstGeom prst="rect">
            <a:avLst/>
          </a:prstGeom>
        </p:spPr>
      </p:pic>
      <p:pic>
        <p:nvPicPr>
          <p:cNvPr id="81" name="picture 8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2295144" y="5106923"/>
            <a:ext cx="1409700" cy="940308"/>
          </a:xfrm>
          <a:prstGeom prst="rect">
            <a:avLst/>
          </a:prstGeom>
        </p:spPr>
      </p:pic>
      <p:sp>
        <p:nvSpPr>
          <p:cNvPr id="82" name="textbox 82"/>
          <p:cNvSpPr/>
          <p:nvPr/>
        </p:nvSpPr>
        <p:spPr>
          <a:xfrm>
            <a:off x="6904355" y="892810"/>
            <a:ext cx="1717675" cy="441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4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97000"/>
              </a:lnSpc>
            </a:pPr>
            <a:r>
              <a:rPr sz="1400" spc="1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主要讨论(见第</a:t>
            </a:r>
            <a:r>
              <a:rPr sz="14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4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400" dirty="0"/>
          </a:p>
        </p:txBody>
      </p:sp>
      <p:sp>
        <p:nvSpPr>
          <p:cNvPr id="83" name="textbox 83"/>
          <p:cNvSpPr/>
          <p:nvPr/>
        </p:nvSpPr>
        <p:spPr>
          <a:xfrm>
            <a:off x="3922295" y="4643242"/>
            <a:ext cx="1085850" cy="4870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18415" indent="-5715" algn="l" rtl="0" eaLnBrk="0">
              <a:lnSpc>
                <a:spcPct val="98000"/>
              </a:lnSpc>
            </a:pP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要解决的问题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代表产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endParaRPr lang="en-US" altLang="en-US" sz="1400" dirty="0"/>
          </a:p>
        </p:txBody>
      </p:sp>
      <p:pic>
        <p:nvPicPr>
          <p:cNvPr id="84" name="picture 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7598664" y="1969008"/>
            <a:ext cx="766571" cy="585215"/>
          </a:xfrm>
          <a:prstGeom prst="rect">
            <a:avLst/>
          </a:prstGeom>
        </p:spPr>
      </p:pic>
      <p:sp>
        <p:nvSpPr>
          <p:cNvPr id="85" name="textbox 85"/>
          <p:cNvSpPr/>
          <p:nvPr/>
        </p:nvSpPr>
        <p:spPr>
          <a:xfrm>
            <a:off x="2027997" y="1108069"/>
            <a:ext cx="1680210" cy="2279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14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主要分析(见</a:t>
            </a:r>
            <a:r>
              <a:rPr sz="14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1-3</a:t>
            </a:r>
            <a:r>
              <a:rPr sz="14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r>
              <a:rPr sz="14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400" dirty="0"/>
          </a:p>
        </p:txBody>
      </p:sp>
      <p:sp>
        <p:nvSpPr>
          <p:cNvPr id="86" name="textbox 86"/>
          <p:cNvSpPr/>
          <p:nvPr/>
        </p:nvSpPr>
        <p:spPr>
          <a:xfrm>
            <a:off x="2103189" y="1589906"/>
            <a:ext cx="1267460" cy="233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规模和价值</a:t>
            </a:r>
            <a:endParaRPr lang="en-US" altLang="en-US" sz="1400" dirty="0"/>
          </a:p>
        </p:txBody>
      </p:sp>
      <p:sp>
        <p:nvSpPr>
          <p:cNvPr id="87" name="textbox 87"/>
          <p:cNvSpPr/>
          <p:nvPr/>
        </p:nvSpPr>
        <p:spPr>
          <a:xfrm>
            <a:off x="3922295" y="2994274"/>
            <a:ext cx="1085850" cy="2425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705"/>
              </a:lnSpc>
            </a:pP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要解决的问题</a:t>
            </a:r>
            <a:endParaRPr lang="en-US" altLang="en-US" sz="1400" dirty="0"/>
          </a:p>
        </p:txBody>
      </p:sp>
      <p:sp>
        <p:nvSpPr>
          <p:cNvPr id="88" name="textbox 88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89" name="rect"/>
          <p:cNvSpPr/>
          <p:nvPr/>
        </p:nvSpPr>
        <p:spPr>
          <a:xfrm>
            <a:off x="7051357" y="1356360"/>
            <a:ext cx="9525" cy="4769827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" name="path"/>
          <p:cNvSpPr/>
          <p:nvPr/>
        </p:nvSpPr>
        <p:spPr>
          <a:xfrm>
            <a:off x="6905244" y="1969008"/>
            <a:ext cx="269747" cy="365760"/>
          </a:xfrm>
          <a:custGeom>
            <a:avLst/>
            <a:gdLst/>
            <a:ahLst/>
            <a:cxnLst/>
            <a:rect l="0" t="0" r="0" b="0"/>
            <a:pathLst>
              <a:path w="424" h="576">
                <a:moveTo>
                  <a:pt x="64" y="576"/>
                </a:moveTo>
                <a:lnTo>
                  <a:pt x="244" y="576"/>
                </a:lnTo>
                <a:lnTo>
                  <a:pt x="424" y="287"/>
                </a:lnTo>
                <a:lnTo>
                  <a:pt x="244" y="0"/>
                </a:lnTo>
                <a:lnTo>
                  <a:pt x="64" y="0"/>
                </a:lnTo>
                <a:lnTo>
                  <a:pt x="244" y="287"/>
                </a:lnTo>
                <a:lnTo>
                  <a:pt x="64" y="576"/>
                </a:lnTo>
                <a:close/>
              </a:path>
              <a:path w="424" h="576">
                <a:moveTo>
                  <a:pt x="0" y="444"/>
                </a:moveTo>
                <a:lnTo>
                  <a:pt x="97" y="444"/>
                </a:lnTo>
                <a:lnTo>
                  <a:pt x="194" y="289"/>
                </a:lnTo>
                <a:lnTo>
                  <a:pt x="97" y="134"/>
                </a:lnTo>
                <a:lnTo>
                  <a:pt x="0" y="134"/>
                </a:lnTo>
                <a:lnTo>
                  <a:pt x="97" y="289"/>
                </a:lnTo>
                <a:lnTo>
                  <a:pt x="0" y="444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" name="path"/>
          <p:cNvSpPr/>
          <p:nvPr/>
        </p:nvSpPr>
        <p:spPr>
          <a:xfrm>
            <a:off x="6905244" y="3558540"/>
            <a:ext cx="269747" cy="365760"/>
          </a:xfrm>
          <a:custGeom>
            <a:avLst/>
            <a:gdLst/>
            <a:ahLst/>
            <a:cxnLst/>
            <a:rect l="0" t="0" r="0" b="0"/>
            <a:pathLst>
              <a:path w="424" h="576">
                <a:moveTo>
                  <a:pt x="64" y="576"/>
                </a:moveTo>
                <a:lnTo>
                  <a:pt x="244" y="576"/>
                </a:lnTo>
                <a:lnTo>
                  <a:pt x="424" y="287"/>
                </a:lnTo>
                <a:lnTo>
                  <a:pt x="244" y="0"/>
                </a:lnTo>
                <a:lnTo>
                  <a:pt x="64" y="0"/>
                </a:lnTo>
                <a:lnTo>
                  <a:pt x="244" y="287"/>
                </a:lnTo>
                <a:lnTo>
                  <a:pt x="64" y="576"/>
                </a:lnTo>
                <a:close/>
              </a:path>
              <a:path w="424" h="576">
                <a:moveTo>
                  <a:pt x="0" y="443"/>
                </a:moveTo>
                <a:lnTo>
                  <a:pt x="97" y="443"/>
                </a:lnTo>
                <a:lnTo>
                  <a:pt x="194" y="287"/>
                </a:lnTo>
                <a:lnTo>
                  <a:pt x="97" y="132"/>
                </a:lnTo>
                <a:lnTo>
                  <a:pt x="0" y="132"/>
                </a:lnTo>
                <a:lnTo>
                  <a:pt x="97" y="287"/>
                </a:lnTo>
                <a:lnTo>
                  <a:pt x="0" y="44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" name="path"/>
          <p:cNvSpPr/>
          <p:nvPr/>
        </p:nvSpPr>
        <p:spPr>
          <a:xfrm>
            <a:off x="6905244" y="5173980"/>
            <a:ext cx="269747" cy="364236"/>
          </a:xfrm>
          <a:custGeom>
            <a:avLst/>
            <a:gdLst/>
            <a:ahLst/>
            <a:cxnLst/>
            <a:rect l="0" t="0" r="0" b="0"/>
            <a:pathLst>
              <a:path w="424" h="573">
                <a:moveTo>
                  <a:pt x="64" y="573"/>
                </a:moveTo>
                <a:lnTo>
                  <a:pt x="244" y="573"/>
                </a:lnTo>
                <a:lnTo>
                  <a:pt x="424" y="286"/>
                </a:lnTo>
                <a:lnTo>
                  <a:pt x="244" y="0"/>
                </a:lnTo>
                <a:lnTo>
                  <a:pt x="64" y="0"/>
                </a:lnTo>
                <a:lnTo>
                  <a:pt x="244" y="286"/>
                </a:lnTo>
                <a:lnTo>
                  <a:pt x="64" y="573"/>
                </a:lnTo>
                <a:close/>
              </a:path>
              <a:path w="424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" name="path"/>
          <p:cNvSpPr/>
          <p:nvPr/>
        </p:nvSpPr>
        <p:spPr>
          <a:xfrm>
            <a:off x="1633727" y="3558540"/>
            <a:ext cx="268223" cy="365760"/>
          </a:xfrm>
          <a:custGeom>
            <a:avLst/>
            <a:gdLst/>
            <a:ahLst/>
            <a:cxnLst/>
            <a:rect l="0" t="0" r="0" b="0"/>
            <a:pathLst>
              <a:path w="422" h="576">
                <a:moveTo>
                  <a:pt x="64" y="576"/>
                </a:moveTo>
                <a:lnTo>
                  <a:pt x="243" y="576"/>
                </a:lnTo>
                <a:lnTo>
                  <a:pt x="422" y="287"/>
                </a:lnTo>
                <a:lnTo>
                  <a:pt x="243" y="0"/>
                </a:lnTo>
                <a:lnTo>
                  <a:pt x="64" y="0"/>
                </a:lnTo>
                <a:lnTo>
                  <a:pt x="243" y="287"/>
                </a:lnTo>
                <a:lnTo>
                  <a:pt x="64" y="576"/>
                </a:lnTo>
                <a:close/>
              </a:path>
              <a:path w="422" h="576">
                <a:moveTo>
                  <a:pt x="0" y="443"/>
                </a:moveTo>
                <a:lnTo>
                  <a:pt x="97" y="443"/>
                </a:lnTo>
                <a:lnTo>
                  <a:pt x="194" y="287"/>
                </a:lnTo>
                <a:lnTo>
                  <a:pt x="97" y="132"/>
                </a:lnTo>
                <a:lnTo>
                  <a:pt x="0" y="132"/>
                </a:lnTo>
                <a:lnTo>
                  <a:pt x="97" y="287"/>
                </a:lnTo>
                <a:lnTo>
                  <a:pt x="0" y="44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" name="path"/>
          <p:cNvSpPr/>
          <p:nvPr/>
        </p:nvSpPr>
        <p:spPr>
          <a:xfrm>
            <a:off x="1633727" y="5173980"/>
            <a:ext cx="268223" cy="364236"/>
          </a:xfrm>
          <a:custGeom>
            <a:avLst/>
            <a:gdLst/>
            <a:ahLst/>
            <a:cxnLst/>
            <a:rect l="0" t="0" r="0" b="0"/>
            <a:pathLst>
              <a:path w="422" h="573">
                <a:moveTo>
                  <a:pt x="64" y="573"/>
                </a:moveTo>
                <a:lnTo>
                  <a:pt x="243" y="573"/>
                </a:lnTo>
                <a:lnTo>
                  <a:pt x="422" y="286"/>
                </a:lnTo>
                <a:lnTo>
                  <a:pt x="243" y="0"/>
                </a:lnTo>
                <a:lnTo>
                  <a:pt x="64" y="0"/>
                </a:lnTo>
                <a:lnTo>
                  <a:pt x="243" y="286"/>
                </a:lnTo>
                <a:lnTo>
                  <a:pt x="64" y="573"/>
                </a:lnTo>
                <a:close/>
              </a:path>
              <a:path w="422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" name="path"/>
          <p:cNvSpPr/>
          <p:nvPr/>
        </p:nvSpPr>
        <p:spPr>
          <a:xfrm>
            <a:off x="1633727" y="1944624"/>
            <a:ext cx="268223" cy="364235"/>
          </a:xfrm>
          <a:custGeom>
            <a:avLst/>
            <a:gdLst/>
            <a:ahLst/>
            <a:cxnLst/>
            <a:rect l="0" t="0" r="0" b="0"/>
            <a:pathLst>
              <a:path w="422" h="573">
                <a:moveTo>
                  <a:pt x="64" y="573"/>
                </a:moveTo>
                <a:lnTo>
                  <a:pt x="243" y="573"/>
                </a:lnTo>
                <a:lnTo>
                  <a:pt x="422" y="286"/>
                </a:lnTo>
                <a:lnTo>
                  <a:pt x="243" y="0"/>
                </a:lnTo>
                <a:lnTo>
                  <a:pt x="64" y="0"/>
                </a:lnTo>
                <a:lnTo>
                  <a:pt x="243" y="286"/>
                </a:lnTo>
                <a:lnTo>
                  <a:pt x="64" y="573"/>
                </a:lnTo>
                <a:close/>
              </a:path>
              <a:path w="422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" name="textbox 96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97" name="textbox 97"/>
          <p:cNvSpPr/>
          <p:nvPr/>
        </p:nvSpPr>
        <p:spPr>
          <a:xfrm>
            <a:off x="8422055" y="6429552"/>
            <a:ext cx="20827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900" dirty="0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8" name="path"/>
          <p:cNvSpPr/>
          <p:nvPr/>
        </p:nvSpPr>
        <p:spPr>
          <a:xfrm>
            <a:off x="1991105" y="866394"/>
            <a:ext cx="4396739" cy="4893563"/>
          </a:xfrm>
          <a:custGeom>
            <a:avLst/>
            <a:gdLst/>
            <a:ahLst/>
            <a:cxnLst/>
            <a:rect l="0" t="0" r="0" b="0"/>
            <a:pathLst>
              <a:path w="6923" h="7706">
                <a:moveTo>
                  <a:pt x="0" y="0"/>
                </a:moveTo>
                <a:lnTo>
                  <a:pt x="6606" y="0"/>
                </a:lnTo>
                <a:lnTo>
                  <a:pt x="6923" y="3853"/>
                </a:lnTo>
                <a:lnTo>
                  <a:pt x="6606" y="7706"/>
                </a:lnTo>
                <a:lnTo>
                  <a:pt x="0" y="7706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019" name="picture 501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377628" y="1985787"/>
            <a:ext cx="3665422" cy="2528301"/>
          </a:xfrm>
          <a:prstGeom prst="rect">
            <a:avLst/>
          </a:prstGeom>
        </p:spPr>
      </p:pic>
      <p:sp>
        <p:nvSpPr>
          <p:cNvPr id="5020" name="path"/>
          <p:cNvSpPr/>
          <p:nvPr/>
        </p:nvSpPr>
        <p:spPr>
          <a:xfrm>
            <a:off x="2944678" y="3672611"/>
            <a:ext cx="201763" cy="66782"/>
          </a:xfrm>
          <a:custGeom>
            <a:avLst/>
            <a:gdLst/>
            <a:ahLst/>
            <a:cxnLst/>
            <a:rect l="0" t="0" r="0" b="0"/>
            <a:pathLst>
              <a:path w="317" h="105">
                <a:moveTo>
                  <a:pt x="240" y="21"/>
                </a:moveTo>
                <a:lnTo>
                  <a:pt x="315" y="21"/>
                </a:lnTo>
                <a:lnTo>
                  <a:pt x="315" y="2"/>
                </a:lnTo>
                <a:lnTo>
                  <a:pt x="240" y="2"/>
                </a:lnTo>
                <a:lnTo>
                  <a:pt x="240" y="21"/>
                </a:lnTo>
                <a:close/>
              </a:path>
              <a:path w="317" h="105">
                <a:moveTo>
                  <a:pt x="2" y="50"/>
                </a:moveTo>
                <a:lnTo>
                  <a:pt x="315" y="50"/>
                </a:lnTo>
                <a:lnTo>
                  <a:pt x="315" y="26"/>
                </a:lnTo>
                <a:lnTo>
                  <a:pt x="2" y="26"/>
                </a:lnTo>
                <a:lnTo>
                  <a:pt x="2" y="50"/>
                </a:lnTo>
                <a:close/>
              </a:path>
              <a:path w="317" h="105">
                <a:moveTo>
                  <a:pt x="219" y="102"/>
                </a:moveTo>
                <a:lnTo>
                  <a:pt x="315" y="102"/>
                </a:lnTo>
                <a:lnTo>
                  <a:pt x="315" y="83"/>
                </a:lnTo>
                <a:lnTo>
                  <a:pt x="219" y="83"/>
                </a:lnTo>
                <a:lnTo>
                  <a:pt x="219" y="102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21" name="path"/>
          <p:cNvSpPr/>
          <p:nvPr/>
        </p:nvSpPr>
        <p:spPr>
          <a:xfrm>
            <a:off x="4476843" y="3034006"/>
            <a:ext cx="100796" cy="90984"/>
          </a:xfrm>
          <a:custGeom>
            <a:avLst/>
            <a:gdLst/>
            <a:ahLst/>
            <a:cxnLst/>
            <a:rect l="0" t="0" r="0" b="0"/>
            <a:pathLst>
              <a:path w="158" h="143">
                <a:moveTo>
                  <a:pt x="2" y="69"/>
                </a:moveTo>
                <a:cubicBezTo>
                  <a:pt x="2" y="107"/>
                  <a:pt x="34" y="140"/>
                  <a:pt x="76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6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0066CC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22" name="path"/>
          <p:cNvSpPr/>
          <p:nvPr/>
        </p:nvSpPr>
        <p:spPr>
          <a:xfrm>
            <a:off x="4476843" y="3173633"/>
            <a:ext cx="100796" cy="90984"/>
          </a:xfrm>
          <a:custGeom>
            <a:avLst/>
            <a:gdLst/>
            <a:ahLst/>
            <a:cxnLst/>
            <a:rect l="0" t="0" r="0" b="0"/>
            <a:pathLst>
              <a:path w="158" h="143">
                <a:moveTo>
                  <a:pt x="2" y="69"/>
                </a:moveTo>
                <a:cubicBezTo>
                  <a:pt x="2" y="107"/>
                  <a:pt x="34" y="140"/>
                  <a:pt x="76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6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91B0FF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76" name="group 876"/>
          <p:cNvGrpSpPr/>
          <p:nvPr/>
        </p:nvGrpSpPr>
        <p:grpSpPr>
          <a:xfrm rot="21600000">
            <a:off x="4937687" y="2757903"/>
            <a:ext cx="100931" cy="160827"/>
            <a:chOff x="0" y="0"/>
            <a:chExt cx="100931" cy="160827"/>
          </a:xfrm>
        </p:grpSpPr>
        <p:sp>
          <p:nvSpPr>
            <p:cNvPr id="5023" name="path"/>
            <p:cNvSpPr/>
            <p:nvPr/>
          </p:nvSpPr>
          <p:spPr>
            <a:xfrm>
              <a:off x="0" y="69843"/>
              <a:ext cx="100931" cy="90983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24" name="path"/>
            <p:cNvSpPr/>
            <p:nvPr/>
          </p:nvSpPr>
          <p:spPr>
            <a:xfrm>
              <a:off x="0" y="0"/>
              <a:ext cx="100931" cy="91045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025" name="path"/>
          <p:cNvSpPr/>
          <p:nvPr/>
        </p:nvSpPr>
        <p:spPr>
          <a:xfrm>
            <a:off x="4873212" y="3205517"/>
            <a:ext cx="959145" cy="558527"/>
          </a:xfrm>
          <a:custGeom>
            <a:avLst/>
            <a:gdLst/>
            <a:ahLst/>
            <a:cxnLst/>
            <a:rect l="0" t="0" r="0" b="0"/>
            <a:pathLst>
              <a:path w="1510" h="879">
                <a:moveTo>
                  <a:pt x="432" y="0"/>
                </a:moveTo>
                <a:lnTo>
                  <a:pt x="611" y="0"/>
                </a:lnTo>
                <a:lnTo>
                  <a:pt x="611" y="0"/>
                </a:lnTo>
                <a:lnTo>
                  <a:pt x="881" y="0"/>
                </a:lnTo>
                <a:lnTo>
                  <a:pt x="1510" y="0"/>
                </a:lnTo>
                <a:lnTo>
                  <a:pt x="1510" y="513"/>
                </a:lnTo>
                <a:lnTo>
                  <a:pt x="1510" y="513"/>
                </a:lnTo>
                <a:lnTo>
                  <a:pt x="1510" y="732"/>
                </a:lnTo>
                <a:lnTo>
                  <a:pt x="1510" y="879"/>
                </a:lnTo>
                <a:lnTo>
                  <a:pt x="881" y="879"/>
                </a:lnTo>
                <a:lnTo>
                  <a:pt x="611" y="879"/>
                </a:lnTo>
                <a:lnTo>
                  <a:pt x="611" y="879"/>
                </a:lnTo>
                <a:lnTo>
                  <a:pt x="432" y="879"/>
                </a:lnTo>
                <a:lnTo>
                  <a:pt x="432" y="732"/>
                </a:lnTo>
                <a:lnTo>
                  <a:pt x="0" y="756"/>
                </a:lnTo>
                <a:lnTo>
                  <a:pt x="432" y="513"/>
                </a:lnTo>
                <a:lnTo>
                  <a:pt x="432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78" name="group 878"/>
          <p:cNvGrpSpPr/>
          <p:nvPr/>
        </p:nvGrpSpPr>
        <p:grpSpPr>
          <a:xfrm rot="21600000">
            <a:off x="5036693" y="3909491"/>
            <a:ext cx="195376" cy="461261"/>
            <a:chOff x="0" y="0"/>
            <a:chExt cx="195376" cy="461261"/>
          </a:xfrm>
        </p:grpSpPr>
        <p:sp>
          <p:nvSpPr>
            <p:cNvPr id="5026" name="path"/>
            <p:cNvSpPr/>
            <p:nvPr/>
          </p:nvSpPr>
          <p:spPr>
            <a:xfrm>
              <a:off x="0" y="0"/>
              <a:ext cx="195376" cy="130494"/>
            </a:xfrm>
            <a:custGeom>
              <a:avLst/>
              <a:gdLst/>
              <a:ahLst/>
              <a:cxnLst/>
              <a:rect l="0" t="0" r="0" b="0"/>
              <a:pathLst>
                <a:path w="307" h="205">
                  <a:moveTo>
                    <a:pt x="2" y="203"/>
                  </a:moveTo>
                  <a:lnTo>
                    <a:pt x="305" y="203"/>
                  </a:lnTo>
                  <a:lnTo>
                    <a:pt x="305" y="2"/>
                  </a:lnTo>
                  <a:lnTo>
                    <a:pt x="2" y="2"/>
                  </a:lnTo>
                  <a:lnTo>
                    <a:pt x="2" y="203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31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27" name="path"/>
            <p:cNvSpPr/>
            <p:nvPr/>
          </p:nvSpPr>
          <p:spPr>
            <a:xfrm>
              <a:off x="0" y="127473"/>
              <a:ext cx="195376" cy="333787"/>
            </a:xfrm>
            <a:custGeom>
              <a:avLst/>
              <a:gdLst/>
              <a:ahLst/>
              <a:cxnLst/>
              <a:rect l="0" t="0" r="0" b="0"/>
              <a:pathLst>
                <a:path w="307" h="525">
                  <a:moveTo>
                    <a:pt x="2" y="523"/>
                  </a:moveTo>
                  <a:lnTo>
                    <a:pt x="305" y="523"/>
                  </a:lnTo>
                  <a:lnTo>
                    <a:pt x="305" y="2"/>
                  </a:lnTo>
                  <a:lnTo>
                    <a:pt x="2" y="2"/>
                  </a:lnTo>
                  <a:lnTo>
                    <a:pt x="2" y="523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31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80" name="group 880"/>
          <p:cNvGrpSpPr/>
          <p:nvPr/>
        </p:nvGrpSpPr>
        <p:grpSpPr>
          <a:xfrm rot="21600000">
            <a:off x="4276569" y="3909491"/>
            <a:ext cx="191858" cy="185018"/>
            <a:chOff x="0" y="0"/>
            <a:chExt cx="191858" cy="185018"/>
          </a:xfrm>
        </p:grpSpPr>
        <p:sp>
          <p:nvSpPr>
            <p:cNvPr id="5028" name="path"/>
            <p:cNvSpPr/>
            <p:nvPr/>
          </p:nvSpPr>
          <p:spPr>
            <a:xfrm>
              <a:off x="0" y="0"/>
              <a:ext cx="191858" cy="72799"/>
            </a:xfrm>
            <a:custGeom>
              <a:avLst/>
              <a:gdLst/>
              <a:ahLst/>
              <a:cxnLst/>
              <a:rect l="0" t="0" r="0" b="0"/>
              <a:pathLst>
                <a:path w="302" h="114">
                  <a:moveTo>
                    <a:pt x="2" y="112"/>
                  </a:moveTo>
                  <a:lnTo>
                    <a:pt x="299" y="112"/>
                  </a:lnTo>
                  <a:lnTo>
                    <a:pt x="299" y="2"/>
                  </a:lnTo>
                  <a:lnTo>
                    <a:pt x="2" y="2"/>
                  </a:lnTo>
                  <a:lnTo>
                    <a:pt x="2" y="112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31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29" name="path"/>
            <p:cNvSpPr/>
            <p:nvPr/>
          </p:nvSpPr>
          <p:spPr>
            <a:xfrm>
              <a:off x="0" y="69778"/>
              <a:ext cx="191858" cy="115239"/>
            </a:xfrm>
            <a:custGeom>
              <a:avLst/>
              <a:gdLst/>
              <a:ahLst/>
              <a:cxnLst/>
              <a:rect l="0" t="0" r="0" b="0"/>
              <a:pathLst>
                <a:path w="302" h="181">
                  <a:moveTo>
                    <a:pt x="2" y="179"/>
                  </a:moveTo>
                  <a:lnTo>
                    <a:pt x="299" y="179"/>
                  </a:lnTo>
                  <a:lnTo>
                    <a:pt x="299" y="2"/>
                  </a:lnTo>
                  <a:lnTo>
                    <a:pt x="2" y="2"/>
                  </a:lnTo>
                  <a:lnTo>
                    <a:pt x="2" y="17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31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82" name="group 882"/>
          <p:cNvGrpSpPr/>
          <p:nvPr/>
        </p:nvGrpSpPr>
        <p:grpSpPr>
          <a:xfrm rot="21600000">
            <a:off x="4034361" y="3909491"/>
            <a:ext cx="191858" cy="321705"/>
            <a:chOff x="0" y="0"/>
            <a:chExt cx="191858" cy="321705"/>
          </a:xfrm>
        </p:grpSpPr>
        <p:sp>
          <p:nvSpPr>
            <p:cNvPr id="5030" name="path"/>
            <p:cNvSpPr/>
            <p:nvPr/>
          </p:nvSpPr>
          <p:spPr>
            <a:xfrm>
              <a:off x="0" y="0"/>
              <a:ext cx="191858" cy="118260"/>
            </a:xfrm>
            <a:custGeom>
              <a:avLst/>
              <a:gdLst/>
              <a:ahLst/>
              <a:cxnLst/>
              <a:rect l="0" t="0" r="0" b="0"/>
              <a:pathLst>
                <a:path w="302" h="186">
                  <a:moveTo>
                    <a:pt x="2" y="183"/>
                  </a:moveTo>
                  <a:lnTo>
                    <a:pt x="299" y="183"/>
                  </a:lnTo>
                  <a:lnTo>
                    <a:pt x="299" y="2"/>
                  </a:lnTo>
                  <a:lnTo>
                    <a:pt x="2" y="2"/>
                  </a:lnTo>
                  <a:lnTo>
                    <a:pt x="2" y="183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31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31" name="path"/>
            <p:cNvSpPr/>
            <p:nvPr/>
          </p:nvSpPr>
          <p:spPr>
            <a:xfrm>
              <a:off x="0" y="115239"/>
              <a:ext cx="191858" cy="206465"/>
            </a:xfrm>
            <a:custGeom>
              <a:avLst/>
              <a:gdLst/>
              <a:ahLst/>
              <a:cxnLst/>
              <a:rect l="0" t="0" r="0" b="0"/>
              <a:pathLst>
                <a:path w="302" h="325">
                  <a:moveTo>
                    <a:pt x="2" y="322"/>
                  </a:moveTo>
                  <a:lnTo>
                    <a:pt x="299" y="322"/>
                  </a:lnTo>
                  <a:lnTo>
                    <a:pt x="299" y="2"/>
                  </a:lnTo>
                  <a:lnTo>
                    <a:pt x="2" y="2"/>
                  </a:lnTo>
                  <a:lnTo>
                    <a:pt x="2" y="32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31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84" name="group 884"/>
          <p:cNvGrpSpPr/>
          <p:nvPr/>
        </p:nvGrpSpPr>
        <p:grpSpPr>
          <a:xfrm rot="21600000">
            <a:off x="4599514" y="3909491"/>
            <a:ext cx="191858" cy="400545"/>
            <a:chOff x="0" y="0"/>
            <a:chExt cx="191858" cy="400545"/>
          </a:xfrm>
        </p:grpSpPr>
        <p:sp>
          <p:nvSpPr>
            <p:cNvPr id="5032" name="path"/>
            <p:cNvSpPr/>
            <p:nvPr/>
          </p:nvSpPr>
          <p:spPr>
            <a:xfrm>
              <a:off x="0" y="0"/>
              <a:ext cx="191858" cy="94095"/>
            </a:xfrm>
            <a:custGeom>
              <a:avLst/>
              <a:gdLst/>
              <a:ahLst/>
              <a:cxnLst/>
              <a:rect l="0" t="0" r="0" b="0"/>
              <a:pathLst>
                <a:path w="302" h="148">
                  <a:moveTo>
                    <a:pt x="2" y="145"/>
                  </a:moveTo>
                  <a:lnTo>
                    <a:pt x="299" y="145"/>
                  </a:lnTo>
                  <a:lnTo>
                    <a:pt x="299" y="2"/>
                  </a:lnTo>
                  <a:lnTo>
                    <a:pt x="2" y="2"/>
                  </a:lnTo>
                  <a:lnTo>
                    <a:pt x="2" y="145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31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33" name="path"/>
            <p:cNvSpPr/>
            <p:nvPr/>
          </p:nvSpPr>
          <p:spPr>
            <a:xfrm>
              <a:off x="0" y="91074"/>
              <a:ext cx="191858" cy="309471"/>
            </a:xfrm>
            <a:custGeom>
              <a:avLst/>
              <a:gdLst/>
              <a:ahLst/>
              <a:cxnLst/>
              <a:rect l="0" t="0" r="0" b="0"/>
              <a:pathLst>
                <a:path w="302" h="487">
                  <a:moveTo>
                    <a:pt x="2" y="484"/>
                  </a:moveTo>
                  <a:lnTo>
                    <a:pt x="299" y="484"/>
                  </a:lnTo>
                  <a:lnTo>
                    <a:pt x="299" y="2"/>
                  </a:lnTo>
                  <a:lnTo>
                    <a:pt x="2" y="2"/>
                  </a:lnTo>
                  <a:lnTo>
                    <a:pt x="2" y="484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31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034" name="picture 503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183379" y="2895600"/>
            <a:ext cx="1054861" cy="2253996"/>
          </a:xfrm>
          <a:prstGeom prst="rect">
            <a:avLst/>
          </a:prstGeom>
        </p:spPr>
      </p:pic>
      <p:sp>
        <p:nvSpPr>
          <p:cNvPr id="5035" name="textbox 5035"/>
          <p:cNvSpPr/>
          <p:nvPr/>
        </p:nvSpPr>
        <p:spPr>
          <a:xfrm>
            <a:off x="2513560" y="3893298"/>
            <a:ext cx="238125" cy="1162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7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TB</a:t>
            </a:r>
            <a:r>
              <a:rPr sz="7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700" dirty="0"/>
          </a:p>
        </p:txBody>
      </p:sp>
      <p:sp>
        <p:nvSpPr>
          <p:cNvPr id="5036" name="path"/>
          <p:cNvSpPr/>
          <p:nvPr/>
        </p:nvSpPr>
        <p:spPr>
          <a:xfrm>
            <a:off x="2475321" y="3857982"/>
            <a:ext cx="909990" cy="422330"/>
          </a:xfrm>
          <a:custGeom>
            <a:avLst/>
            <a:gdLst/>
            <a:ahLst/>
            <a:cxnLst/>
            <a:rect l="0" t="0" r="0" b="0"/>
            <a:pathLst>
              <a:path w="1433" h="665">
                <a:moveTo>
                  <a:pt x="0" y="0"/>
                </a:moveTo>
                <a:lnTo>
                  <a:pt x="562" y="0"/>
                </a:lnTo>
                <a:lnTo>
                  <a:pt x="562" y="0"/>
                </a:lnTo>
                <a:lnTo>
                  <a:pt x="804" y="0"/>
                </a:lnTo>
                <a:lnTo>
                  <a:pt x="965" y="0"/>
                </a:lnTo>
                <a:lnTo>
                  <a:pt x="965" y="387"/>
                </a:lnTo>
                <a:lnTo>
                  <a:pt x="1433" y="338"/>
                </a:lnTo>
                <a:lnTo>
                  <a:pt x="965" y="554"/>
                </a:lnTo>
                <a:lnTo>
                  <a:pt x="965" y="665"/>
                </a:lnTo>
                <a:lnTo>
                  <a:pt x="804" y="665"/>
                </a:lnTo>
                <a:lnTo>
                  <a:pt x="562" y="665"/>
                </a:lnTo>
                <a:lnTo>
                  <a:pt x="562" y="665"/>
                </a:lnTo>
                <a:lnTo>
                  <a:pt x="0" y="665"/>
                </a:lnTo>
                <a:lnTo>
                  <a:pt x="0" y="554"/>
                </a:lnTo>
                <a:lnTo>
                  <a:pt x="0" y="387"/>
                </a:lnTo>
                <a:lnTo>
                  <a:pt x="0" y="387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86" name="group 886"/>
          <p:cNvGrpSpPr/>
          <p:nvPr/>
        </p:nvGrpSpPr>
        <p:grpSpPr>
          <a:xfrm rot="21600000">
            <a:off x="4611627" y="2331681"/>
            <a:ext cx="257548" cy="72091"/>
            <a:chOff x="0" y="0"/>
            <a:chExt cx="257548" cy="72091"/>
          </a:xfrm>
        </p:grpSpPr>
        <p:sp>
          <p:nvSpPr>
            <p:cNvPr id="5037" name="path"/>
            <p:cNvSpPr/>
            <p:nvPr/>
          </p:nvSpPr>
          <p:spPr>
            <a:xfrm>
              <a:off x="807" y="0"/>
              <a:ext cx="255933" cy="72091"/>
            </a:xfrm>
            <a:custGeom>
              <a:avLst/>
              <a:gdLst/>
              <a:ahLst/>
              <a:cxnLst/>
              <a:rect l="0" t="0" r="0" b="0"/>
              <a:pathLst>
                <a:path w="403" h="113">
                  <a:moveTo>
                    <a:pt x="0" y="113"/>
                  </a:moveTo>
                  <a:lnTo>
                    <a:pt x="403" y="113"/>
                  </a:lnTo>
                  <a:lnTo>
                    <a:pt x="403" y="0"/>
                  </a:lnTo>
                  <a:lnTo>
                    <a:pt x="0" y="0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38" name="path"/>
            <p:cNvSpPr/>
            <p:nvPr/>
          </p:nvSpPr>
          <p:spPr>
            <a:xfrm>
              <a:off x="0" y="0"/>
              <a:ext cx="257548" cy="72091"/>
            </a:xfrm>
            <a:custGeom>
              <a:avLst/>
              <a:gdLst/>
              <a:ahLst/>
              <a:cxnLst/>
              <a:rect l="0" t="0" r="0" b="0"/>
              <a:pathLst>
                <a:path w="405" h="113">
                  <a:moveTo>
                    <a:pt x="404" y="113"/>
                  </a:moveTo>
                  <a:lnTo>
                    <a:pt x="404" y="0"/>
                  </a:lnTo>
                  <a:moveTo>
                    <a:pt x="1" y="0"/>
                  </a:moveTo>
                  <a:lnTo>
                    <a:pt x="1" y="113"/>
                  </a:lnTo>
                  <a:close/>
                </a:path>
              </a:pathLst>
            </a:custGeom>
            <a:noFill/>
            <a:ln w="1535" cap="flat">
              <a:solidFill>
                <a:srgbClr val="7F7F7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88" name="group 888"/>
          <p:cNvGrpSpPr/>
          <p:nvPr/>
        </p:nvGrpSpPr>
        <p:grpSpPr>
          <a:xfrm rot="21600000">
            <a:off x="4708878" y="2621306"/>
            <a:ext cx="100931" cy="297425"/>
            <a:chOff x="0" y="0"/>
            <a:chExt cx="100931" cy="297425"/>
          </a:xfrm>
        </p:grpSpPr>
        <p:sp>
          <p:nvSpPr>
            <p:cNvPr id="5039" name="path"/>
            <p:cNvSpPr/>
            <p:nvPr/>
          </p:nvSpPr>
          <p:spPr>
            <a:xfrm>
              <a:off x="0" y="206441"/>
              <a:ext cx="100931" cy="90983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40" name="path"/>
            <p:cNvSpPr/>
            <p:nvPr/>
          </p:nvSpPr>
          <p:spPr>
            <a:xfrm>
              <a:off x="0" y="136597"/>
              <a:ext cx="100931" cy="91045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41" name="path"/>
            <p:cNvSpPr/>
            <p:nvPr/>
          </p:nvSpPr>
          <p:spPr>
            <a:xfrm>
              <a:off x="0" y="0"/>
              <a:ext cx="100931" cy="91044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42" name="path"/>
            <p:cNvSpPr/>
            <p:nvPr/>
          </p:nvSpPr>
          <p:spPr>
            <a:xfrm>
              <a:off x="0" y="69843"/>
              <a:ext cx="100931" cy="90984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90" name="group 890"/>
          <p:cNvGrpSpPr/>
          <p:nvPr/>
        </p:nvGrpSpPr>
        <p:grpSpPr>
          <a:xfrm rot="21600000">
            <a:off x="4708878" y="2484890"/>
            <a:ext cx="100931" cy="157798"/>
            <a:chOff x="0" y="0"/>
            <a:chExt cx="100931" cy="157798"/>
          </a:xfrm>
        </p:grpSpPr>
        <p:sp>
          <p:nvSpPr>
            <p:cNvPr id="5043" name="path"/>
            <p:cNvSpPr/>
            <p:nvPr/>
          </p:nvSpPr>
          <p:spPr>
            <a:xfrm>
              <a:off x="0" y="0"/>
              <a:ext cx="100931" cy="90983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44" name="path"/>
            <p:cNvSpPr/>
            <p:nvPr/>
          </p:nvSpPr>
          <p:spPr>
            <a:xfrm>
              <a:off x="0" y="66754"/>
              <a:ext cx="100931" cy="91044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045" name="path"/>
          <p:cNvSpPr/>
          <p:nvPr/>
        </p:nvSpPr>
        <p:spPr>
          <a:xfrm>
            <a:off x="4937687" y="2621306"/>
            <a:ext cx="100931" cy="91044"/>
          </a:xfrm>
          <a:custGeom>
            <a:avLst/>
            <a:gdLst/>
            <a:ahLst/>
            <a:cxnLst/>
            <a:rect l="0" t="0" r="0" b="0"/>
            <a:pathLst>
              <a:path w="158" h="143">
                <a:moveTo>
                  <a:pt x="2" y="69"/>
                </a:moveTo>
                <a:cubicBezTo>
                  <a:pt x="2" y="107"/>
                  <a:pt x="34" y="140"/>
                  <a:pt x="76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6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0066CC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92" name="group 892"/>
          <p:cNvGrpSpPr/>
          <p:nvPr/>
        </p:nvGrpSpPr>
        <p:grpSpPr>
          <a:xfrm rot="21600000">
            <a:off x="4937687" y="2484890"/>
            <a:ext cx="100931" cy="157798"/>
            <a:chOff x="0" y="0"/>
            <a:chExt cx="100931" cy="157798"/>
          </a:xfrm>
        </p:grpSpPr>
        <p:sp>
          <p:nvSpPr>
            <p:cNvPr id="5046" name="path"/>
            <p:cNvSpPr/>
            <p:nvPr/>
          </p:nvSpPr>
          <p:spPr>
            <a:xfrm>
              <a:off x="0" y="0"/>
              <a:ext cx="100931" cy="90983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47" name="path"/>
            <p:cNvSpPr/>
            <p:nvPr/>
          </p:nvSpPr>
          <p:spPr>
            <a:xfrm>
              <a:off x="0" y="66754"/>
              <a:ext cx="100931" cy="91044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94" name="group 894"/>
          <p:cNvGrpSpPr/>
          <p:nvPr/>
        </p:nvGrpSpPr>
        <p:grpSpPr>
          <a:xfrm rot="21600000">
            <a:off x="5401824" y="2345264"/>
            <a:ext cx="191716" cy="367086"/>
            <a:chOff x="0" y="0"/>
            <a:chExt cx="191716" cy="367086"/>
          </a:xfrm>
        </p:grpSpPr>
        <p:sp>
          <p:nvSpPr>
            <p:cNvPr id="5048" name="path"/>
            <p:cNvSpPr/>
            <p:nvPr/>
          </p:nvSpPr>
          <p:spPr>
            <a:xfrm>
              <a:off x="0" y="276042"/>
              <a:ext cx="100998" cy="91044"/>
            </a:xfrm>
            <a:custGeom>
              <a:avLst/>
              <a:gdLst/>
              <a:ahLst/>
              <a:cxnLst/>
              <a:rect l="0" t="0" r="0" b="0"/>
              <a:pathLst>
                <a:path w="159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49" name="path"/>
            <p:cNvSpPr/>
            <p:nvPr/>
          </p:nvSpPr>
          <p:spPr>
            <a:xfrm>
              <a:off x="0" y="139626"/>
              <a:ext cx="100998" cy="157798"/>
            </a:xfrm>
            <a:custGeom>
              <a:avLst/>
              <a:gdLst/>
              <a:ahLst/>
              <a:cxnLst/>
              <a:rect l="0" t="0" r="0" b="0"/>
              <a:pathLst>
                <a:path w="159" h="248">
                  <a:moveTo>
                    <a:pt x="2" y="174"/>
                  </a:moveTo>
                  <a:cubicBezTo>
                    <a:pt x="2" y="212"/>
                    <a:pt x="34" y="246"/>
                    <a:pt x="76" y="246"/>
                  </a:cubicBezTo>
                  <a:cubicBezTo>
                    <a:pt x="119" y="246"/>
                    <a:pt x="156" y="212"/>
                    <a:pt x="156" y="174"/>
                  </a:cubicBezTo>
                  <a:cubicBezTo>
                    <a:pt x="156" y="136"/>
                    <a:pt x="119" y="107"/>
                    <a:pt x="76" y="107"/>
                  </a:cubicBezTo>
                  <a:cubicBezTo>
                    <a:pt x="34" y="107"/>
                    <a:pt x="2" y="136"/>
                    <a:pt x="2" y="174"/>
                  </a:cubicBezTo>
                </a:path>
                <a:path w="159" h="248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50" name="path"/>
            <p:cNvSpPr/>
            <p:nvPr/>
          </p:nvSpPr>
          <p:spPr>
            <a:xfrm>
              <a:off x="90919" y="0"/>
              <a:ext cx="100796" cy="90984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51" name="path"/>
            <p:cNvSpPr/>
            <p:nvPr/>
          </p:nvSpPr>
          <p:spPr>
            <a:xfrm>
              <a:off x="0" y="206380"/>
              <a:ext cx="100998" cy="91044"/>
            </a:xfrm>
            <a:custGeom>
              <a:avLst/>
              <a:gdLst/>
              <a:ahLst/>
              <a:cxnLst/>
              <a:rect l="0" t="0" r="0" b="0"/>
              <a:pathLst>
                <a:path w="159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52" name="path"/>
            <p:cNvSpPr/>
            <p:nvPr/>
          </p:nvSpPr>
          <p:spPr>
            <a:xfrm>
              <a:off x="0" y="69782"/>
              <a:ext cx="100998" cy="91044"/>
            </a:xfrm>
            <a:custGeom>
              <a:avLst/>
              <a:gdLst/>
              <a:ahLst/>
              <a:cxnLst/>
              <a:rect l="0" t="0" r="0" b="0"/>
              <a:pathLst>
                <a:path w="159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053" name="rect"/>
          <p:cNvSpPr/>
          <p:nvPr/>
        </p:nvSpPr>
        <p:spPr>
          <a:xfrm>
            <a:off x="4292719" y="2622232"/>
            <a:ext cx="255933" cy="72091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54" name="path"/>
          <p:cNvSpPr/>
          <p:nvPr/>
        </p:nvSpPr>
        <p:spPr>
          <a:xfrm>
            <a:off x="5169654" y="2621306"/>
            <a:ext cx="100998" cy="91044"/>
          </a:xfrm>
          <a:custGeom>
            <a:avLst/>
            <a:gdLst/>
            <a:ahLst/>
            <a:cxnLst/>
            <a:rect l="0" t="0" r="0" b="0"/>
            <a:pathLst>
              <a:path w="159" h="143">
                <a:moveTo>
                  <a:pt x="2" y="69"/>
                </a:moveTo>
                <a:cubicBezTo>
                  <a:pt x="2" y="107"/>
                  <a:pt x="34" y="140"/>
                  <a:pt x="77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7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003EDF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55" name="textbox 5055"/>
          <p:cNvSpPr/>
          <p:nvPr/>
        </p:nvSpPr>
        <p:spPr>
          <a:xfrm>
            <a:off x="4956370" y="2616406"/>
            <a:ext cx="256540" cy="8572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92000"/>
              </a:lnSpc>
            </a:pPr>
            <a:endParaRPr lang="en-US" altLang="en-US" sz="100" dirty="0"/>
          </a:p>
          <a:p>
            <a:pPr algn="l" rtl="0" eaLnBrk="0">
              <a:lnSpc>
                <a:spcPct val="94000"/>
              </a:lnSpc>
              <a:tabLst>
                <a:tab pos="20320" algn="l"/>
              </a:tabLst>
            </a:pPr>
            <a:r>
              <a:rPr sz="400" u="sng" spc="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u="sng" spc="7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Arial" panose="020B0604020202020204"/>
                <a:ea typeface="Arial" panose="020B0604020202020204"/>
                <a:cs typeface="Arial" panose="020B0604020202020204"/>
              </a:rPr>
              <a:t>Typ</a:t>
            </a:r>
            <a:r>
              <a:rPr sz="400" u="sng" spc="3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400" u="sng" spc="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Arial" panose="020B0604020202020204"/>
                <a:ea typeface="Arial" panose="020B0604020202020204"/>
                <a:cs typeface="Arial" panose="020B0604020202020204"/>
              </a:rPr>
              <a:t>      </a:t>
            </a:r>
            <a:endParaRPr lang="en-US" altLang="en-US" sz="400" dirty="0"/>
          </a:p>
        </p:txBody>
      </p:sp>
      <p:sp>
        <p:nvSpPr>
          <p:cNvPr id="5056" name="path"/>
          <p:cNvSpPr/>
          <p:nvPr/>
        </p:nvSpPr>
        <p:spPr>
          <a:xfrm>
            <a:off x="5210694" y="2616406"/>
            <a:ext cx="1609" cy="71363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112"/>
                </a:moveTo>
                <a:lnTo>
                  <a:pt x="1" y="0"/>
                </a:lnTo>
              </a:path>
            </a:pathLst>
          </a:custGeom>
          <a:noFill/>
          <a:ln w="1530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57" name="rect"/>
          <p:cNvSpPr/>
          <p:nvPr/>
        </p:nvSpPr>
        <p:spPr>
          <a:xfrm>
            <a:off x="3119601" y="3639295"/>
            <a:ext cx="26808" cy="15143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96" name="group 896"/>
          <p:cNvGrpSpPr/>
          <p:nvPr/>
        </p:nvGrpSpPr>
        <p:grpSpPr>
          <a:xfrm rot="21600000">
            <a:off x="3323078" y="3381741"/>
            <a:ext cx="256740" cy="72091"/>
            <a:chOff x="0" y="0"/>
            <a:chExt cx="256740" cy="72091"/>
          </a:xfrm>
        </p:grpSpPr>
        <p:sp>
          <p:nvSpPr>
            <p:cNvPr id="5058" name="path"/>
            <p:cNvSpPr/>
            <p:nvPr/>
          </p:nvSpPr>
          <p:spPr>
            <a:xfrm>
              <a:off x="807" y="0"/>
              <a:ext cx="255933" cy="72091"/>
            </a:xfrm>
            <a:custGeom>
              <a:avLst/>
              <a:gdLst/>
              <a:ahLst/>
              <a:cxnLst/>
              <a:rect l="0" t="0" r="0" b="0"/>
              <a:pathLst>
                <a:path w="403" h="113">
                  <a:moveTo>
                    <a:pt x="0" y="113"/>
                  </a:moveTo>
                  <a:lnTo>
                    <a:pt x="403" y="113"/>
                  </a:lnTo>
                  <a:lnTo>
                    <a:pt x="403" y="0"/>
                  </a:lnTo>
                  <a:lnTo>
                    <a:pt x="0" y="0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59" name="path"/>
            <p:cNvSpPr/>
            <p:nvPr/>
          </p:nvSpPr>
          <p:spPr>
            <a:xfrm>
              <a:off x="0" y="0"/>
              <a:ext cx="1614" cy="72091"/>
            </a:xfrm>
            <a:custGeom>
              <a:avLst/>
              <a:gdLst/>
              <a:ahLst/>
              <a:cxnLst/>
              <a:rect l="0" t="0" r="0" b="0"/>
              <a:pathLst>
                <a:path w="2" h="113">
                  <a:moveTo>
                    <a:pt x="1" y="0"/>
                  </a:moveTo>
                  <a:lnTo>
                    <a:pt x="1" y="113"/>
                  </a:lnTo>
                  <a:close/>
                </a:path>
              </a:pathLst>
            </a:custGeom>
            <a:noFill/>
            <a:ln w="1535" cap="flat">
              <a:solidFill>
                <a:srgbClr val="7F7F7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060" name="path"/>
          <p:cNvSpPr/>
          <p:nvPr/>
        </p:nvSpPr>
        <p:spPr>
          <a:xfrm>
            <a:off x="3645940" y="3449687"/>
            <a:ext cx="100964" cy="91014"/>
          </a:xfrm>
          <a:custGeom>
            <a:avLst/>
            <a:gdLst/>
            <a:ahLst/>
            <a:cxnLst/>
            <a:rect l="0" t="0" r="0" b="0"/>
            <a:pathLst>
              <a:path w="158" h="143">
                <a:moveTo>
                  <a:pt x="2" y="69"/>
                </a:moveTo>
                <a:cubicBezTo>
                  <a:pt x="2" y="107"/>
                  <a:pt x="34" y="140"/>
                  <a:pt x="76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6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0066CC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98" name="group 898"/>
          <p:cNvGrpSpPr/>
          <p:nvPr/>
        </p:nvGrpSpPr>
        <p:grpSpPr>
          <a:xfrm rot="21600000">
            <a:off x="3551694" y="3516320"/>
            <a:ext cx="148003" cy="91014"/>
            <a:chOff x="0" y="0"/>
            <a:chExt cx="148003" cy="91014"/>
          </a:xfrm>
        </p:grpSpPr>
        <p:sp>
          <p:nvSpPr>
            <p:cNvPr id="5061" name="path"/>
            <p:cNvSpPr/>
            <p:nvPr/>
          </p:nvSpPr>
          <p:spPr>
            <a:xfrm>
              <a:off x="0" y="0"/>
              <a:ext cx="100965" cy="91014"/>
            </a:xfrm>
            <a:custGeom>
              <a:avLst/>
              <a:gdLst/>
              <a:ahLst/>
              <a:cxnLst/>
              <a:rect l="0" t="0" r="0" b="0"/>
              <a:pathLst>
                <a:path w="159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62" name="path"/>
            <p:cNvSpPr/>
            <p:nvPr/>
          </p:nvSpPr>
          <p:spPr>
            <a:xfrm>
              <a:off x="47206" y="0"/>
              <a:ext cx="100796" cy="91014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063" name="path"/>
          <p:cNvSpPr/>
          <p:nvPr/>
        </p:nvSpPr>
        <p:spPr>
          <a:xfrm>
            <a:off x="3323053" y="3516320"/>
            <a:ext cx="100796" cy="230640"/>
          </a:xfrm>
          <a:custGeom>
            <a:avLst/>
            <a:gdLst/>
            <a:ahLst/>
            <a:cxnLst/>
            <a:rect l="0" t="0" r="0" b="0"/>
            <a:pathLst>
              <a:path w="158" h="363">
                <a:moveTo>
                  <a:pt x="2" y="289"/>
                </a:moveTo>
                <a:cubicBezTo>
                  <a:pt x="2" y="327"/>
                  <a:pt x="34" y="360"/>
                  <a:pt x="76" y="360"/>
                </a:cubicBezTo>
                <a:cubicBezTo>
                  <a:pt x="119" y="360"/>
                  <a:pt x="156" y="327"/>
                  <a:pt x="156" y="289"/>
                </a:cubicBezTo>
                <a:cubicBezTo>
                  <a:pt x="156" y="250"/>
                  <a:pt x="119" y="222"/>
                  <a:pt x="76" y="222"/>
                </a:cubicBezTo>
                <a:cubicBezTo>
                  <a:pt x="34" y="222"/>
                  <a:pt x="2" y="250"/>
                  <a:pt x="2" y="289"/>
                </a:cubicBezTo>
              </a:path>
              <a:path w="158" h="363">
                <a:moveTo>
                  <a:pt x="2" y="69"/>
                </a:moveTo>
                <a:cubicBezTo>
                  <a:pt x="2" y="107"/>
                  <a:pt x="34" y="140"/>
                  <a:pt x="76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6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C7E0FB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64" name="rect"/>
          <p:cNvSpPr/>
          <p:nvPr/>
        </p:nvSpPr>
        <p:spPr>
          <a:xfrm>
            <a:off x="3323885" y="3488058"/>
            <a:ext cx="255933" cy="72091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00" name="group 900"/>
          <p:cNvGrpSpPr/>
          <p:nvPr/>
        </p:nvGrpSpPr>
        <p:grpSpPr>
          <a:xfrm rot="21600000">
            <a:off x="3323078" y="2735102"/>
            <a:ext cx="256740" cy="72091"/>
            <a:chOff x="0" y="0"/>
            <a:chExt cx="256740" cy="72091"/>
          </a:xfrm>
        </p:grpSpPr>
        <p:sp>
          <p:nvSpPr>
            <p:cNvPr id="5065" name="path"/>
            <p:cNvSpPr/>
            <p:nvPr/>
          </p:nvSpPr>
          <p:spPr>
            <a:xfrm>
              <a:off x="807" y="0"/>
              <a:ext cx="255933" cy="72091"/>
            </a:xfrm>
            <a:custGeom>
              <a:avLst/>
              <a:gdLst/>
              <a:ahLst/>
              <a:cxnLst/>
              <a:rect l="0" t="0" r="0" b="0"/>
              <a:pathLst>
                <a:path w="403" h="113">
                  <a:moveTo>
                    <a:pt x="0" y="113"/>
                  </a:moveTo>
                  <a:lnTo>
                    <a:pt x="403" y="113"/>
                  </a:lnTo>
                  <a:lnTo>
                    <a:pt x="403" y="0"/>
                  </a:lnTo>
                  <a:lnTo>
                    <a:pt x="0" y="0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66" name="path"/>
            <p:cNvSpPr/>
            <p:nvPr/>
          </p:nvSpPr>
          <p:spPr>
            <a:xfrm>
              <a:off x="0" y="0"/>
              <a:ext cx="1614" cy="72091"/>
            </a:xfrm>
            <a:custGeom>
              <a:avLst/>
              <a:gdLst/>
              <a:ahLst/>
              <a:cxnLst/>
              <a:rect l="0" t="0" r="0" b="0"/>
              <a:pathLst>
                <a:path w="2" h="113">
                  <a:moveTo>
                    <a:pt x="1" y="0"/>
                  </a:moveTo>
                  <a:lnTo>
                    <a:pt x="1" y="113"/>
                  </a:lnTo>
                  <a:close/>
                </a:path>
              </a:pathLst>
            </a:custGeom>
            <a:noFill/>
            <a:ln w="1535" cap="flat">
              <a:solidFill>
                <a:srgbClr val="7F7F7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02" name="group 902"/>
          <p:cNvGrpSpPr/>
          <p:nvPr/>
        </p:nvGrpSpPr>
        <p:grpSpPr>
          <a:xfrm rot="21600000">
            <a:off x="2870621" y="2386310"/>
            <a:ext cx="275821" cy="218369"/>
            <a:chOff x="0" y="0"/>
            <a:chExt cx="275821" cy="218369"/>
          </a:xfrm>
        </p:grpSpPr>
        <p:sp>
          <p:nvSpPr>
            <p:cNvPr id="5067" name="path"/>
            <p:cNvSpPr/>
            <p:nvPr/>
          </p:nvSpPr>
          <p:spPr>
            <a:xfrm>
              <a:off x="80759" y="0"/>
              <a:ext cx="195061" cy="218369"/>
            </a:xfrm>
            <a:custGeom>
              <a:avLst/>
              <a:gdLst/>
              <a:ahLst/>
              <a:cxnLst/>
              <a:rect l="0" t="0" r="0" b="0"/>
              <a:pathLst>
                <a:path w="307" h="343">
                  <a:moveTo>
                    <a:pt x="71" y="21"/>
                  </a:moveTo>
                  <a:lnTo>
                    <a:pt x="304" y="21"/>
                  </a:lnTo>
                  <a:lnTo>
                    <a:pt x="304" y="2"/>
                  </a:lnTo>
                  <a:lnTo>
                    <a:pt x="71" y="2"/>
                  </a:lnTo>
                  <a:lnTo>
                    <a:pt x="71" y="21"/>
                  </a:lnTo>
                  <a:close/>
                </a:path>
                <a:path w="307" h="343">
                  <a:moveTo>
                    <a:pt x="256" y="78"/>
                  </a:moveTo>
                  <a:lnTo>
                    <a:pt x="304" y="78"/>
                  </a:lnTo>
                  <a:lnTo>
                    <a:pt x="304" y="54"/>
                  </a:lnTo>
                  <a:lnTo>
                    <a:pt x="256" y="54"/>
                  </a:lnTo>
                  <a:lnTo>
                    <a:pt x="256" y="78"/>
                  </a:lnTo>
                  <a:close/>
                </a:path>
                <a:path w="307" h="343">
                  <a:moveTo>
                    <a:pt x="2" y="102"/>
                  </a:moveTo>
                  <a:lnTo>
                    <a:pt x="304" y="102"/>
                  </a:lnTo>
                  <a:lnTo>
                    <a:pt x="304" y="83"/>
                  </a:lnTo>
                  <a:lnTo>
                    <a:pt x="2" y="83"/>
                  </a:lnTo>
                  <a:lnTo>
                    <a:pt x="2" y="102"/>
                  </a:lnTo>
                  <a:close/>
                </a:path>
                <a:path w="307" h="343">
                  <a:moveTo>
                    <a:pt x="71" y="131"/>
                  </a:moveTo>
                  <a:lnTo>
                    <a:pt x="304" y="131"/>
                  </a:lnTo>
                  <a:lnTo>
                    <a:pt x="304" y="107"/>
                  </a:lnTo>
                  <a:lnTo>
                    <a:pt x="71" y="107"/>
                  </a:lnTo>
                  <a:lnTo>
                    <a:pt x="71" y="131"/>
                  </a:lnTo>
                  <a:close/>
                </a:path>
                <a:path w="307" h="343">
                  <a:moveTo>
                    <a:pt x="230" y="155"/>
                  </a:moveTo>
                  <a:lnTo>
                    <a:pt x="304" y="155"/>
                  </a:lnTo>
                  <a:lnTo>
                    <a:pt x="304" y="135"/>
                  </a:lnTo>
                  <a:lnTo>
                    <a:pt x="230" y="135"/>
                  </a:lnTo>
                  <a:lnTo>
                    <a:pt x="230" y="155"/>
                  </a:lnTo>
                  <a:close/>
                </a:path>
                <a:path w="307" h="343">
                  <a:moveTo>
                    <a:pt x="182" y="207"/>
                  </a:moveTo>
                  <a:lnTo>
                    <a:pt x="304" y="207"/>
                  </a:lnTo>
                  <a:lnTo>
                    <a:pt x="304" y="188"/>
                  </a:lnTo>
                  <a:lnTo>
                    <a:pt x="182" y="188"/>
                  </a:lnTo>
                  <a:lnTo>
                    <a:pt x="182" y="207"/>
                  </a:lnTo>
                  <a:close/>
                </a:path>
                <a:path w="307" h="343">
                  <a:moveTo>
                    <a:pt x="230" y="317"/>
                  </a:moveTo>
                  <a:lnTo>
                    <a:pt x="304" y="317"/>
                  </a:lnTo>
                  <a:lnTo>
                    <a:pt x="304" y="293"/>
                  </a:lnTo>
                  <a:lnTo>
                    <a:pt x="230" y="293"/>
                  </a:lnTo>
                  <a:lnTo>
                    <a:pt x="230" y="317"/>
                  </a:lnTo>
                  <a:close/>
                </a:path>
                <a:path w="307" h="343">
                  <a:moveTo>
                    <a:pt x="66" y="341"/>
                  </a:moveTo>
                  <a:lnTo>
                    <a:pt x="304" y="341"/>
                  </a:lnTo>
                  <a:lnTo>
                    <a:pt x="304" y="322"/>
                  </a:lnTo>
                  <a:lnTo>
                    <a:pt x="66" y="322"/>
                  </a:lnTo>
                  <a:lnTo>
                    <a:pt x="66" y="341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31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68" name="path"/>
            <p:cNvSpPr/>
            <p:nvPr/>
          </p:nvSpPr>
          <p:spPr>
            <a:xfrm>
              <a:off x="0" y="0"/>
              <a:ext cx="265734" cy="218369"/>
            </a:xfrm>
            <a:custGeom>
              <a:avLst/>
              <a:gdLst/>
              <a:ahLst/>
              <a:cxnLst/>
              <a:rect l="0" t="0" r="0" b="0"/>
              <a:pathLst>
                <a:path w="418" h="343">
                  <a:moveTo>
                    <a:pt x="23" y="21"/>
                  </a:moveTo>
                  <a:lnTo>
                    <a:pt x="198" y="21"/>
                  </a:lnTo>
                  <a:lnTo>
                    <a:pt x="198" y="2"/>
                  </a:lnTo>
                  <a:lnTo>
                    <a:pt x="23" y="2"/>
                  </a:lnTo>
                  <a:lnTo>
                    <a:pt x="23" y="21"/>
                  </a:lnTo>
                  <a:close/>
                </a:path>
                <a:path w="418" h="343">
                  <a:moveTo>
                    <a:pt x="347" y="50"/>
                  </a:moveTo>
                  <a:lnTo>
                    <a:pt x="410" y="50"/>
                  </a:lnTo>
                  <a:lnTo>
                    <a:pt x="410" y="26"/>
                  </a:lnTo>
                  <a:lnTo>
                    <a:pt x="347" y="26"/>
                  </a:lnTo>
                  <a:lnTo>
                    <a:pt x="347" y="50"/>
                  </a:lnTo>
                  <a:close/>
                </a:path>
                <a:path w="418" h="343">
                  <a:moveTo>
                    <a:pt x="331" y="78"/>
                  </a:moveTo>
                  <a:lnTo>
                    <a:pt x="384" y="78"/>
                  </a:lnTo>
                  <a:lnTo>
                    <a:pt x="384" y="54"/>
                  </a:lnTo>
                  <a:lnTo>
                    <a:pt x="331" y="54"/>
                  </a:lnTo>
                  <a:lnTo>
                    <a:pt x="331" y="78"/>
                  </a:lnTo>
                  <a:close/>
                </a:path>
                <a:path w="418" h="343">
                  <a:moveTo>
                    <a:pt x="2" y="102"/>
                  </a:moveTo>
                  <a:lnTo>
                    <a:pt x="129" y="102"/>
                  </a:lnTo>
                  <a:lnTo>
                    <a:pt x="129" y="83"/>
                  </a:lnTo>
                  <a:lnTo>
                    <a:pt x="2" y="83"/>
                  </a:lnTo>
                  <a:lnTo>
                    <a:pt x="2" y="102"/>
                  </a:lnTo>
                  <a:close/>
                </a:path>
                <a:path w="418" h="343">
                  <a:moveTo>
                    <a:pt x="23" y="131"/>
                  </a:moveTo>
                  <a:lnTo>
                    <a:pt x="198" y="131"/>
                  </a:lnTo>
                  <a:lnTo>
                    <a:pt x="198" y="107"/>
                  </a:lnTo>
                  <a:lnTo>
                    <a:pt x="23" y="107"/>
                  </a:lnTo>
                  <a:lnTo>
                    <a:pt x="23" y="131"/>
                  </a:lnTo>
                  <a:close/>
                </a:path>
                <a:path w="418" h="343">
                  <a:moveTo>
                    <a:pt x="172" y="155"/>
                  </a:moveTo>
                  <a:lnTo>
                    <a:pt x="357" y="155"/>
                  </a:lnTo>
                  <a:lnTo>
                    <a:pt x="357" y="135"/>
                  </a:lnTo>
                  <a:lnTo>
                    <a:pt x="172" y="135"/>
                  </a:lnTo>
                  <a:lnTo>
                    <a:pt x="172" y="155"/>
                  </a:lnTo>
                  <a:close/>
                </a:path>
                <a:path w="418" h="343">
                  <a:moveTo>
                    <a:pt x="304" y="183"/>
                  </a:moveTo>
                  <a:lnTo>
                    <a:pt x="415" y="183"/>
                  </a:lnTo>
                  <a:lnTo>
                    <a:pt x="415" y="160"/>
                  </a:lnTo>
                  <a:lnTo>
                    <a:pt x="304" y="160"/>
                  </a:lnTo>
                  <a:lnTo>
                    <a:pt x="304" y="183"/>
                  </a:lnTo>
                  <a:close/>
                </a:path>
                <a:path w="418" h="343">
                  <a:moveTo>
                    <a:pt x="235" y="207"/>
                  </a:moveTo>
                  <a:lnTo>
                    <a:pt x="309" y="207"/>
                  </a:lnTo>
                  <a:lnTo>
                    <a:pt x="309" y="188"/>
                  </a:lnTo>
                  <a:lnTo>
                    <a:pt x="235" y="188"/>
                  </a:lnTo>
                  <a:lnTo>
                    <a:pt x="235" y="207"/>
                  </a:lnTo>
                  <a:close/>
                </a:path>
                <a:path w="418" h="343">
                  <a:moveTo>
                    <a:pt x="384" y="264"/>
                  </a:moveTo>
                  <a:lnTo>
                    <a:pt x="394" y="264"/>
                  </a:lnTo>
                  <a:lnTo>
                    <a:pt x="394" y="241"/>
                  </a:lnTo>
                  <a:lnTo>
                    <a:pt x="384" y="241"/>
                  </a:lnTo>
                  <a:lnTo>
                    <a:pt x="384" y="264"/>
                  </a:lnTo>
                  <a:close/>
                </a:path>
                <a:path w="418" h="343">
                  <a:moveTo>
                    <a:pt x="394" y="289"/>
                  </a:moveTo>
                  <a:lnTo>
                    <a:pt x="400" y="289"/>
                  </a:lnTo>
                  <a:lnTo>
                    <a:pt x="400" y="269"/>
                  </a:lnTo>
                  <a:lnTo>
                    <a:pt x="394" y="269"/>
                  </a:lnTo>
                  <a:lnTo>
                    <a:pt x="394" y="289"/>
                  </a:lnTo>
                  <a:close/>
                </a:path>
                <a:path w="418" h="343">
                  <a:moveTo>
                    <a:pt x="283" y="317"/>
                  </a:moveTo>
                  <a:lnTo>
                    <a:pt x="357" y="317"/>
                  </a:lnTo>
                  <a:lnTo>
                    <a:pt x="357" y="293"/>
                  </a:lnTo>
                  <a:lnTo>
                    <a:pt x="283" y="293"/>
                  </a:lnTo>
                  <a:lnTo>
                    <a:pt x="283" y="317"/>
                  </a:lnTo>
                  <a:close/>
                </a:path>
                <a:path w="418" h="343">
                  <a:moveTo>
                    <a:pt x="166" y="341"/>
                  </a:moveTo>
                  <a:lnTo>
                    <a:pt x="193" y="341"/>
                  </a:lnTo>
                  <a:lnTo>
                    <a:pt x="193" y="322"/>
                  </a:lnTo>
                  <a:lnTo>
                    <a:pt x="166" y="322"/>
                  </a:lnTo>
                  <a:lnTo>
                    <a:pt x="166" y="34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31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069" name="path"/>
          <p:cNvSpPr/>
          <p:nvPr/>
        </p:nvSpPr>
        <p:spPr>
          <a:xfrm>
            <a:off x="3692978" y="3379874"/>
            <a:ext cx="100931" cy="160827"/>
          </a:xfrm>
          <a:custGeom>
            <a:avLst/>
            <a:gdLst/>
            <a:ahLst/>
            <a:cxnLst/>
            <a:rect l="0" t="0" r="0" b="0"/>
            <a:pathLst>
              <a:path w="158" h="253">
                <a:moveTo>
                  <a:pt x="2" y="179"/>
                </a:moveTo>
                <a:cubicBezTo>
                  <a:pt x="2" y="217"/>
                  <a:pt x="34" y="250"/>
                  <a:pt x="76" y="250"/>
                </a:cubicBezTo>
                <a:cubicBezTo>
                  <a:pt x="119" y="250"/>
                  <a:pt x="156" y="217"/>
                  <a:pt x="156" y="179"/>
                </a:cubicBezTo>
                <a:cubicBezTo>
                  <a:pt x="156" y="140"/>
                  <a:pt x="119" y="112"/>
                  <a:pt x="76" y="112"/>
                </a:cubicBezTo>
                <a:cubicBezTo>
                  <a:pt x="34" y="112"/>
                  <a:pt x="2" y="140"/>
                  <a:pt x="2" y="179"/>
                </a:cubicBezTo>
              </a:path>
              <a:path w="158" h="253">
                <a:moveTo>
                  <a:pt x="2" y="69"/>
                </a:moveTo>
                <a:cubicBezTo>
                  <a:pt x="2" y="107"/>
                  <a:pt x="34" y="140"/>
                  <a:pt x="76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6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91B0FF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0" name="path"/>
          <p:cNvSpPr/>
          <p:nvPr/>
        </p:nvSpPr>
        <p:spPr>
          <a:xfrm>
            <a:off x="3112899" y="2944500"/>
            <a:ext cx="33510" cy="18172"/>
          </a:xfrm>
          <a:custGeom>
            <a:avLst/>
            <a:gdLst/>
            <a:ahLst/>
            <a:cxnLst/>
            <a:rect l="0" t="0" r="0" b="0"/>
            <a:pathLst>
              <a:path w="52" h="28">
                <a:moveTo>
                  <a:pt x="2" y="26"/>
                </a:moveTo>
                <a:lnTo>
                  <a:pt x="50" y="26"/>
                </a:lnTo>
                <a:lnTo>
                  <a:pt x="50" y="2"/>
                </a:lnTo>
                <a:lnTo>
                  <a:pt x="2" y="2"/>
                </a:lnTo>
                <a:lnTo>
                  <a:pt x="2" y="26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1" name="path"/>
          <p:cNvSpPr/>
          <p:nvPr/>
        </p:nvSpPr>
        <p:spPr>
          <a:xfrm>
            <a:off x="3109414" y="3011313"/>
            <a:ext cx="37028" cy="51487"/>
          </a:xfrm>
          <a:custGeom>
            <a:avLst/>
            <a:gdLst/>
            <a:ahLst/>
            <a:cxnLst/>
            <a:rect l="0" t="0" r="0" b="0"/>
            <a:pathLst>
              <a:path w="58" h="81">
                <a:moveTo>
                  <a:pt x="2" y="26"/>
                </a:moveTo>
                <a:lnTo>
                  <a:pt x="55" y="26"/>
                </a:lnTo>
                <a:lnTo>
                  <a:pt x="55" y="2"/>
                </a:lnTo>
                <a:lnTo>
                  <a:pt x="2" y="2"/>
                </a:lnTo>
                <a:lnTo>
                  <a:pt x="2" y="26"/>
                </a:lnTo>
                <a:close/>
              </a:path>
              <a:path w="58" h="81">
                <a:moveTo>
                  <a:pt x="8" y="50"/>
                </a:moveTo>
                <a:lnTo>
                  <a:pt x="55" y="50"/>
                </a:lnTo>
                <a:lnTo>
                  <a:pt x="55" y="31"/>
                </a:lnTo>
                <a:lnTo>
                  <a:pt x="8" y="31"/>
                </a:lnTo>
                <a:lnTo>
                  <a:pt x="8" y="50"/>
                </a:lnTo>
                <a:close/>
              </a:path>
              <a:path w="58" h="81">
                <a:moveTo>
                  <a:pt x="8" y="78"/>
                </a:moveTo>
                <a:lnTo>
                  <a:pt x="55" y="78"/>
                </a:lnTo>
                <a:lnTo>
                  <a:pt x="55" y="54"/>
                </a:lnTo>
                <a:lnTo>
                  <a:pt x="8" y="54"/>
                </a:lnTo>
                <a:lnTo>
                  <a:pt x="8" y="78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2" name="path"/>
          <p:cNvSpPr/>
          <p:nvPr/>
        </p:nvSpPr>
        <p:spPr>
          <a:xfrm>
            <a:off x="3001813" y="2656349"/>
            <a:ext cx="144629" cy="84803"/>
          </a:xfrm>
          <a:custGeom>
            <a:avLst/>
            <a:gdLst/>
            <a:ahLst/>
            <a:cxnLst/>
            <a:rect l="0" t="0" r="0" b="0"/>
            <a:pathLst>
              <a:path w="227" h="133">
                <a:moveTo>
                  <a:pt x="129" y="26"/>
                </a:moveTo>
                <a:lnTo>
                  <a:pt x="225" y="26"/>
                </a:lnTo>
                <a:lnTo>
                  <a:pt x="225" y="2"/>
                </a:lnTo>
                <a:lnTo>
                  <a:pt x="129" y="2"/>
                </a:lnTo>
                <a:lnTo>
                  <a:pt x="129" y="26"/>
                </a:lnTo>
                <a:close/>
              </a:path>
              <a:path w="227" h="133">
                <a:moveTo>
                  <a:pt x="2" y="78"/>
                </a:moveTo>
                <a:lnTo>
                  <a:pt x="225" y="78"/>
                </a:lnTo>
                <a:lnTo>
                  <a:pt x="225" y="54"/>
                </a:lnTo>
                <a:lnTo>
                  <a:pt x="2" y="54"/>
                </a:lnTo>
                <a:lnTo>
                  <a:pt x="2" y="78"/>
                </a:lnTo>
                <a:close/>
              </a:path>
              <a:path w="227" h="133">
                <a:moveTo>
                  <a:pt x="156" y="102"/>
                </a:moveTo>
                <a:lnTo>
                  <a:pt x="225" y="102"/>
                </a:lnTo>
                <a:lnTo>
                  <a:pt x="225" y="83"/>
                </a:lnTo>
                <a:lnTo>
                  <a:pt x="156" y="83"/>
                </a:lnTo>
                <a:lnTo>
                  <a:pt x="156" y="102"/>
                </a:lnTo>
                <a:close/>
              </a:path>
              <a:path w="227" h="133">
                <a:moveTo>
                  <a:pt x="150" y="131"/>
                </a:moveTo>
                <a:lnTo>
                  <a:pt x="225" y="131"/>
                </a:lnTo>
                <a:lnTo>
                  <a:pt x="225" y="107"/>
                </a:lnTo>
                <a:lnTo>
                  <a:pt x="150" y="107"/>
                </a:lnTo>
                <a:lnTo>
                  <a:pt x="150" y="13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3" name="path"/>
          <p:cNvSpPr/>
          <p:nvPr/>
        </p:nvSpPr>
        <p:spPr>
          <a:xfrm>
            <a:off x="3109414" y="2807905"/>
            <a:ext cx="37028" cy="18172"/>
          </a:xfrm>
          <a:custGeom>
            <a:avLst/>
            <a:gdLst/>
            <a:ahLst/>
            <a:cxnLst/>
            <a:rect l="0" t="0" r="0" b="0"/>
            <a:pathLst>
              <a:path w="58" h="28">
                <a:moveTo>
                  <a:pt x="2" y="26"/>
                </a:moveTo>
                <a:lnTo>
                  <a:pt x="55" y="26"/>
                </a:lnTo>
                <a:lnTo>
                  <a:pt x="55" y="2"/>
                </a:lnTo>
                <a:lnTo>
                  <a:pt x="2" y="2"/>
                </a:lnTo>
                <a:lnTo>
                  <a:pt x="2" y="26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4" name="path"/>
          <p:cNvSpPr/>
          <p:nvPr/>
        </p:nvSpPr>
        <p:spPr>
          <a:xfrm>
            <a:off x="2890727" y="2656349"/>
            <a:ext cx="255681" cy="51487"/>
          </a:xfrm>
          <a:custGeom>
            <a:avLst/>
            <a:gdLst/>
            <a:ahLst/>
            <a:cxnLst/>
            <a:rect l="0" t="0" r="0" b="0"/>
            <a:pathLst>
              <a:path w="402" h="81">
                <a:moveTo>
                  <a:pt x="225" y="26"/>
                </a:moveTo>
                <a:lnTo>
                  <a:pt x="304" y="26"/>
                </a:lnTo>
                <a:lnTo>
                  <a:pt x="304" y="2"/>
                </a:lnTo>
                <a:lnTo>
                  <a:pt x="225" y="2"/>
                </a:lnTo>
                <a:lnTo>
                  <a:pt x="225" y="26"/>
                </a:lnTo>
                <a:close/>
              </a:path>
              <a:path w="402" h="81">
                <a:moveTo>
                  <a:pt x="2" y="50"/>
                </a:moveTo>
                <a:lnTo>
                  <a:pt x="400" y="50"/>
                </a:lnTo>
                <a:lnTo>
                  <a:pt x="400" y="31"/>
                </a:lnTo>
                <a:lnTo>
                  <a:pt x="2" y="31"/>
                </a:lnTo>
                <a:lnTo>
                  <a:pt x="2" y="50"/>
                </a:lnTo>
                <a:close/>
              </a:path>
              <a:path w="402" h="81">
                <a:moveTo>
                  <a:pt x="103" y="78"/>
                </a:moveTo>
                <a:lnTo>
                  <a:pt x="177" y="78"/>
                </a:lnTo>
                <a:lnTo>
                  <a:pt x="177" y="54"/>
                </a:lnTo>
                <a:lnTo>
                  <a:pt x="103" y="54"/>
                </a:lnTo>
                <a:lnTo>
                  <a:pt x="103" y="78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5" name="path"/>
          <p:cNvSpPr/>
          <p:nvPr/>
        </p:nvSpPr>
        <p:spPr>
          <a:xfrm>
            <a:off x="3099361" y="2977815"/>
            <a:ext cx="47081" cy="18172"/>
          </a:xfrm>
          <a:custGeom>
            <a:avLst/>
            <a:gdLst/>
            <a:ahLst/>
            <a:cxnLst/>
            <a:rect l="0" t="0" r="0" b="0"/>
            <a:pathLst>
              <a:path w="74" h="28">
                <a:moveTo>
                  <a:pt x="2" y="26"/>
                </a:moveTo>
                <a:lnTo>
                  <a:pt x="71" y="26"/>
                </a:lnTo>
                <a:lnTo>
                  <a:pt x="71" y="2"/>
                </a:lnTo>
                <a:lnTo>
                  <a:pt x="2" y="2"/>
                </a:lnTo>
                <a:lnTo>
                  <a:pt x="2" y="26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6" name="path"/>
          <p:cNvSpPr/>
          <p:nvPr/>
        </p:nvSpPr>
        <p:spPr>
          <a:xfrm>
            <a:off x="3102712" y="2807905"/>
            <a:ext cx="40346" cy="118422"/>
          </a:xfrm>
          <a:custGeom>
            <a:avLst/>
            <a:gdLst/>
            <a:ahLst/>
            <a:cxnLst/>
            <a:rect l="0" t="0" r="0" b="0"/>
            <a:pathLst>
              <a:path w="63" h="186">
                <a:moveTo>
                  <a:pt x="7" y="26"/>
                </a:moveTo>
                <a:lnTo>
                  <a:pt x="13" y="26"/>
                </a:lnTo>
                <a:lnTo>
                  <a:pt x="13" y="2"/>
                </a:lnTo>
                <a:lnTo>
                  <a:pt x="7" y="2"/>
                </a:lnTo>
                <a:lnTo>
                  <a:pt x="7" y="26"/>
                </a:lnTo>
                <a:close/>
              </a:path>
              <a:path w="63" h="186">
                <a:moveTo>
                  <a:pt x="34" y="50"/>
                </a:moveTo>
                <a:lnTo>
                  <a:pt x="45" y="50"/>
                </a:lnTo>
                <a:lnTo>
                  <a:pt x="45" y="31"/>
                </a:lnTo>
                <a:lnTo>
                  <a:pt x="34" y="31"/>
                </a:lnTo>
                <a:lnTo>
                  <a:pt x="34" y="50"/>
                </a:lnTo>
                <a:close/>
              </a:path>
              <a:path w="63" h="186">
                <a:moveTo>
                  <a:pt x="2" y="78"/>
                </a:moveTo>
                <a:lnTo>
                  <a:pt x="45" y="78"/>
                </a:lnTo>
                <a:lnTo>
                  <a:pt x="45" y="55"/>
                </a:lnTo>
                <a:lnTo>
                  <a:pt x="2" y="55"/>
                </a:lnTo>
                <a:lnTo>
                  <a:pt x="2" y="78"/>
                </a:lnTo>
                <a:close/>
              </a:path>
              <a:path w="63" h="186">
                <a:moveTo>
                  <a:pt x="39" y="184"/>
                </a:moveTo>
                <a:lnTo>
                  <a:pt x="60" y="184"/>
                </a:lnTo>
                <a:lnTo>
                  <a:pt x="60" y="164"/>
                </a:lnTo>
                <a:lnTo>
                  <a:pt x="39" y="164"/>
                </a:lnTo>
                <a:lnTo>
                  <a:pt x="39" y="184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7" name="path"/>
          <p:cNvSpPr/>
          <p:nvPr/>
        </p:nvSpPr>
        <p:spPr>
          <a:xfrm>
            <a:off x="3106063" y="3265996"/>
            <a:ext cx="40379" cy="18323"/>
          </a:xfrm>
          <a:custGeom>
            <a:avLst/>
            <a:gdLst/>
            <a:ahLst/>
            <a:cxnLst/>
            <a:rect l="0" t="0" r="0" b="0"/>
            <a:pathLst>
              <a:path w="63" h="28">
                <a:moveTo>
                  <a:pt x="2" y="26"/>
                </a:moveTo>
                <a:lnTo>
                  <a:pt x="60" y="26"/>
                </a:lnTo>
                <a:lnTo>
                  <a:pt x="60" y="2"/>
                </a:lnTo>
                <a:lnTo>
                  <a:pt x="2" y="2"/>
                </a:lnTo>
                <a:lnTo>
                  <a:pt x="2" y="26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8" name="path"/>
          <p:cNvSpPr/>
          <p:nvPr/>
        </p:nvSpPr>
        <p:spPr>
          <a:xfrm>
            <a:off x="2830242" y="3520873"/>
            <a:ext cx="316200" cy="66782"/>
          </a:xfrm>
          <a:custGeom>
            <a:avLst/>
            <a:gdLst/>
            <a:ahLst/>
            <a:cxnLst/>
            <a:rect l="0" t="0" r="0" b="0"/>
            <a:pathLst>
              <a:path w="497" h="105">
                <a:moveTo>
                  <a:pt x="447" y="21"/>
                </a:moveTo>
                <a:lnTo>
                  <a:pt x="495" y="21"/>
                </a:lnTo>
                <a:lnTo>
                  <a:pt x="495" y="2"/>
                </a:lnTo>
                <a:lnTo>
                  <a:pt x="447" y="2"/>
                </a:lnTo>
                <a:lnTo>
                  <a:pt x="447" y="21"/>
                </a:lnTo>
                <a:close/>
              </a:path>
              <a:path w="497" h="105">
                <a:moveTo>
                  <a:pt x="2" y="50"/>
                </a:moveTo>
                <a:lnTo>
                  <a:pt x="495" y="50"/>
                </a:lnTo>
                <a:lnTo>
                  <a:pt x="495" y="26"/>
                </a:lnTo>
                <a:lnTo>
                  <a:pt x="2" y="26"/>
                </a:lnTo>
                <a:lnTo>
                  <a:pt x="2" y="50"/>
                </a:lnTo>
                <a:close/>
              </a:path>
              <a:path w="497" h="105">
                <a:moveTo>
                  <a:pt x="262" y="74"/>
                </a:moveTo>
                <a:lnTo>
                  <a:pt x="495" y="74"/>
                </a:lnTo>
                <a:lnTo>
                  <a:pt x="495" y="55"/>
                </a:lnTo>
                <a:lnTo>
                  <a:pt x="262" y="55"/>
                </a:lnTo>
                <a:lnTo>
                  <a:pt x="262" y="74"/>
                </a:lnTo>
                <a:close/>
              </a:path>
              <a:path w="497" h="105">
                <a:moveTo>
                  <a:pt x="421" y="102"/>
                </a:moveTo>
                <a:lnTo>
                  <a:pt x="495" y="102"/>
                </a:lnTo>
                <a:lnTo>
                  <a:pt x="495" y="78"/>
                </a:lnTo>
                <a:lnTo>
                  <a:pt x="421" y="78"/>
                </a:lnTo>
                <a:lnTo>
                  <a:pt x="421" y="102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9" name="path"/>
          <p:cNvSpPr/>
          <p:nvPr/>
        </p:nvSpPr>
        <p:spPr>
          <a:xfrm>
            <a:off x="2998462" y="3469385"/>
            <a:ext cx="147980" cy="33315"/>
          </a:xfrm>
          <a:custGeom>
            <a:avLst/>
            <a:gdLst/>
            <a:ahLst/>
            <a:cxnLst/>
            <a:rect l="0" t="0" r="0" b="0"/>
            <a:pathLst>
              <a:path w="233" h="52">
                <a:moveTo>
                  <a:pt x="2" y="26"/>
                </a:moveTo>
                <a:lnTo>
                  <a:pt x="230" y="26"/>
                </a:lnTo>
                <a:lnTo>
                  <a:pt x="230" y="2"/>
                </a:lnTo>
                <a:lnTo>
                  <a:pt x="2" y="2"/>
                </a:lnTo>
                <a:lnTo>
                  <a:pt x="2" y="26"/>
                </a:lnTo>
                <a:close/>
              </a:path>
              <a:path w="233" h="52">
                <a:moveTo>
                  <a:pt x="135" y="50"/>
                </a:moveTo>
                <a:lnTo>
                  <a:pt x="230" y="50"/>
                </a:lnTo>
                <a:lnTo>
                  <a:pt x="230" y="31"/>
                </a:lnTo>
                <a:lnTo>
                  <a:pt x="135" y="31"/>
                </a:lnTo>
                <a:lnTo>
                  <a:pt x="135" y="5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04" name="group 904"/>
          <p:cNvGrpSpPr/>
          <p:nvPr/>
        </p:nvGrpSpPr>
        <p:grpSpPr>
          <a:xfrm rot="21600000">
            <a:off x="3032140" y="3402603"/>
            <a:ext cx="114269" cy="66782"/>
            <a:chOff x="0" y="0"/>
            <a:chExt cx="114269" cy="66782"/>
          </a:xfrm>
        </p:grpSpPr>
        <p:sp>
          <p:nvSpPr>
            <p:cNvPr id="5080" name="path"/>
            <p:cNvSpPr/>
            <p:nvPr/>
          </p:nvSpPr>
          <p:spPr>
            <a:xfrm>
              <a:off x="16754" y="48610"/>
              <a:ext cx="97514" cy="18172"/>
            </a:xfrm>
            <a:custGeom>
              <a:avLst/>
              <a:gdLst/>
              <a:ahLst/>
              <a:cxnLst/>
              <a:rect l="0" t="0" r="0" b="0"/>
              <a:pathLst>
                <a:path w="153" h="28">
                  <a:moveTo>
                    <a:pt x="2" y="26"/>
                  </a:moveTo>
                  <a:lnTo>
                    <a:pt x="150" y="26"/>
                  </a:lnTo>
                  <a:lnTo>
                    <a:pt x="150" y="2"/>
                  </a:lnTo>
                  <a:lnTo>
                    <a:pt x="2" y="2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31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81" name="path"/>
            <p:cNvSpPr/>
            <p:nvPr/>
          </p:nvSpPr>
          <p:spPr>
            <a:xfrm>
              <a:off x="0" y="0"/>
              <a:ext cx="70538" cy="15143"/>
            </a:xfrm>
            <a:custGeom>
              <a:avLst/>
              <a:gdLst/>
              <a:ahLst/>
              <a:cxnLst/>
              <a:rect l="0" t="0" r="0" b="0"/>
              <a:pathLst>
                <a:path w="111" h="23">
                  <a:moveTo>
                    <a:pt x="2" y="21"/>
                  </a:moveTo>
                  <a:lnTo>
                    <a:pt x="108" y="21"/>
                  </a:lnTo>
                  <a:lnTo>
                    <a:pt x="108" y="2"/>
                  </a:lnTo>
                  <a:lnTo>
                    <a:pt x="2" y="2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31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082" name="path"/>
          <p:cNvSpPr/>
          <p:nvPr/>
        </p:nvSpPr>
        <p:spPr>
          <a:xfrm>
            <a:off x="2900780" y="3299463"/>
            <a:ext cx="245662" cy="151750"/>
          </a:xfrm>
          <a:custGeom>
            <a:avLst/>
            <a:gdLst/>
            <a:ahLst/>
            <a:cxnLst/>
            <a:rect l="0" t="0" r="0" b="0"/>
            <a:pathLst>
              <a:path w="386" h="238">
                <a:moveTo>
                  <a:pt x="156" y="26"/>
                </a:moveTo>
                <a:lnTo>
                  <a:pt x="384" y="26"/>
                </a:lnTo>
                <a:lnTo>
                  <a:pt x="384" y="2"/>
                </a:lnTo>
                <a:lnTo>
                  <a:pt x="156" y="2"/>
                </a:lnTo>
                <a:lnTo>
                  <a:pt x="156" y="26"/>
                </a:lnTo>
                <a:close/>
              </a:path>
              <a:path w="386" h="238">
                <a:moveTo>
                  <a:pt x="188" y="50"/>
                </a:moveTo>
                <a:lnTo>
                  <a:pt x="384" y="50"/>
                </a:lnTo>
                <a:lnTo>
                  <a:pt x="384" y="31"/>
                </a:lnTo>
                <a:lnTo>
                  <a:pt x="188" y="31"/>
                </a:lnTo>
                <a:lnTo>
                  <a:pt x="188" y="50"/>
                </a:lnTo>
                <a:close/>
              </a:path>
              <a:path w="386" h="238">
                <a:moveTo>
                  <a:pt x="2" y="78"/>
                </a:moveTo>
                <a:lnTo>
                  <a:pt x="384" y="78"/>
                </a:lnTo>
                <a:lnTo>
                  <a:pt x="384" y="54"/>
                </a:lnTo>
                <a:lnTo>
                  <a:pt x="2" y="54"/>
                </a:lnTo>
                <a:lnTo>
                  <a:pt x="2" y="78"/>
                </a:lnTo>
                <a:close/>
              </a:path>
              <a:path w="386" h="238">
                <a:moveTo>
                  <a:pt x="288" y="102"/>
                </a:moveTo>
                <a:lnTo>
                  <a:pt x="384" y="102"/>
                </a:lnTo>
                <a:lnTo>
                  <a:pt x="384" y="83"/>
                </a:lnTo>
                <a:lnTo>
                  <a:pt x="288" y="83"/>
                </a:lnTo>
                <a:lnTo>
                  <a:pt x="288" y="102"/>
                </a:lnTo>
                <a:close/>
              </a:path>
              <a:path w="386" h="238">
                <a:moveTo>
                  <a:pt x="145" y="131"/>
                </a:moveTo>
                <a:lnTo>
                  <a:pt x="384" y="131"/>
                </a:lnTo>
                <a:lnTo>
                  <a:pt x="384" y="107"/>
                </a:lnTo>
                <a:lnTo>
                  <a:pt x="145" y="107"/>
                </a:lnTo>
                <a:lnTo>
                  <a:pt x="145" y="131"/>
                </a:lnTo>
                <a:close/>
              </a:path>
              <a:path w="386" h="238">
                <a:moveTo>
                  <a:pt x="24" y="160"/>
                </a:moveTo>
                <a:lnTo>
                  <a:pt x="384" y="160"/>
                </a:lnTo>
                <a:lnTo>
                  <a:pt x="384" y="136"/>
                </a:lnTo>
                <a:lnTo>
                  <a:pt x="24" y="136"/>
                </a:lnTo>
                <a:lnTo>
                  <a:pt x="24" y="160"/>
                </a:lnTo>
                <a:close/>
              </a:path>
              <a:path w="386" h="238">
                <a:moveTo>
                  <a:pt x="315" y="183"/>
                </a:moveTo>
                <a:lnTo>
                  <a:pt x="384" y="183"/>
                </a:lnTo>
                <a:lnTo>
                  <a:pt x="384" y="164"/>
                </a:lnTo>
                <a:lnTo>
                  <a:pt x="315" y="164"/>
                </a:lnTo>
                <a:lnTo>
                  <a:pt x="315" y="183"/>
                </a:lnTo>
                <a:close/>
              </a:path>
              <a:path w="386" h="238">
                <a:moveTo>
                  <a:pt x="310" y="212"/>
                </a:moveTo>
                <a:lnTo>
                  <a:pt x="384" y="212"/>
                </a:lnTo>
                <a:lnTo>
                  <a:pt x="384" y="188"/>
                </a:lnTo>
                <a:lnTo>
                  <a:pt x="310" y="188"/>
                </a:lnTo>
                <a:lnTo>
                  <a:pt x="310" y="212"/>
                </a:lnTo>
                <a:close/>
              </a:path>
              <a:path w="386" h="238">
                <a:moveTo>
                  <a:pt x="182" y="236"/>
                </a:moveTo>
                <a:lnTo>
                  <a:pt x="384" y="236"/>
                </a:lnTo>
                <a:lnTo>
                  <a:pt x="384" y="217"/>
                </a:lnTo>
                <a:lnTo>
                  <a:pt x="182" y="217"/>
                </a:lnTo>
                <a:lnTo>
                  <a:pt x="182" y="236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83" name="path"/>
          <p:cNvSpPr/>
          <p:nvPr/>
        </p:nvSpPr>
        <p:spPr>
          <a:xfrm>
            <a:off x="3119601" y="2892890"/>
            <a:ext cx="26808" cy="118422"/>
          </a:xfrm>
          <a:custGeom>
            <a:avLst/>
            <a:gdLst/>
            <a:ahLst/>
            <a:cxnLst/>
            <a:rect l="0" t="0" r="0" b="0"/>
            <a:pathLst>
              <a:path w="42" h="186">
                <a:moveTo>
                  <a:pt x="2" y="26"/>
                </a:moveTo>
                <a:lnTo>
                  <a:pt x="39" y="26"/>
                </a:lnTo>
                <a:lnTo>
                  <a:pt x="39" y="2"/>
                </a:lnTo>
                <a:lnTo>
                  <a:pt x="2" y="2"/>
                </a:lnTo>
                <a:lnTo>
                  <a:pt x="2" y="26"/>
                </a:lnTo>
                <a:close/>
              </a:path>
              <a:path w="42" h="186">
                <a:moveTo>
                  <a:pt x="2" y="184"/>
                </a:moveTo>
                <a:lnTo>
                  <a:pt x="39" y="184"/>
                </a:lnTo>
                <a:lnTo>
                  <a:pt x="39" y="164"/>
                </a:lnTo>
                <a:lnTo>
                  <a:pt x="2" y="164"/>
                </a:lnTo>
                <a:lnTo>
                  <a:pt x="2" y="184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84" name="path"/>
          <p:cNvSpPr/>
          <p:nvPr/>
        </p:nvSpPr>
        <p:spPr>
          <a:xfrm>
            <a:off x="3075904" y="2944500"/>
            <a:ext cx="63803" cy="151737"/>
          </a:xfrm>
          <a:custGeom>
            <a:avLst/>
            <a:gdLst/>
            <a:ahLst/>
            <a:cxnLst/>
            <a:rect l="0" t="0" r="0" b="0"/>
            <a:pathLst>
              <a:path w="100" h="238">
                <a:moveTo>
                  <a:pt x="44" y="26"/>
                </a:moveTo>
                <a:lnTo>
                  <a:pt x="60" y="26"/>
                </a:lnTo>
                <a:lnTo>
                  <a:pt x="60" y="2"/>
                </a:lnTo>
                <a:lnTo>
                  <a:pt x="44" y="2"/>
                </a:lnTo>
                <a:lnTo>
                  <a:pt x="44" y="26"/>
                </a:lnTo>
                <a:close/>
              </a:path>
              <a:path w="100" h="238">
                <a:moveTo>
                  <a:pt x="76" y="50"/>
                </a:moveTo>
                <a:lnTo>
                  <a:pt x="97" y="50"/>
                </a:lnTo>
                <a:lnTo>
                  <a:pt x="97" y="31"/>
                </a:lnTo>
                <a:lnTo>
                  <a:pt x="76" y="31"/>
                </a:lnTo>
                <a:lnTo>
                  <a:pt x="76" y="50"/>
                </a:lnTo>
                <a:close/>
              </a:path>
              <a:path w="100" h="238">
                <a:moveTo>
                  <a:pt x="2" y="78"/>
                </a:moveTo>
                <a:lnTo>
                  <a:pt x="39" y="78"/>
                </a:lnTo>
                <a:lnTo>
                  <a:pt x="39" y="54"/>
                </a:lnTo>
                <a:lnTo>
                  <a:pt x="2" y="54"/>
                </a:lnTo>
                <a:lnTo>
                  <a:pt x="2" y="78"/>
                </a:lnTo>
                <a:close/>
              </a:path>
              <a:path w="100" h="238">
                <a:moveTo>
                  <a:pt x="60" y="102"/>
                </a:moveTo>
                <a:lnTo>
                  <a:pt x="71" y="102"/>
                </a:lnTo>
                <a:lnTo>
                  <a:pt x="71" y="83"/>
                </a:lnTo>
                <a:lnTo>
                  <a:pt x="60" y="83"/>
                </a:lnTo>
                <a:lnTo>
                  <a:pt x="60" y="102"/>
                </a:lnTo>
                <a:close/>
              </a:path>
              <a:path w="100" h="238">
                <a:moveTo>
                  <a:pt x="39" y="131"/>
                </a:moveTo>
                <a:lnTo>
                  <a:pt x="55" y="131"/>
                </a:lnTo>
                <a:lnTo>
                  <a:pt x="55" y="107"/>
                </a:lnTo>
                <a:lnTo>
                  <a:pt x="39" y="107"/>
                </a:lnTo>
                <a:lnTo>
                  <a:pt x="39" y="131"/>
                </a:lnTo>
                <a:close/>
              </a:path>
              <a:path w="100" h="238">
                <a:moveTo>
                  <a:pt x="2" y="155"/>
                </a:moveTo>
                <a:lnTo>
                  <a:pt x="60" y="155"/>
                </a:lnTo>
                <a:lnTo>
                  <a:pt x="60" y="136"/>
                </a:lnTo>
                <a:lnTo>
                  <a:pt x="2" y="136"/>
                </a:lnTo>
                <a:lnTo>
                  <a:pt x="2" y="155"/>
                </a:lnTo>
                <a:close/>
              </a:path>
              <a:path w="100" h="238">
                <a:moveTo>
                  <a:pt x="13" y="183"/>
                </a:moveTo>
                <a:lnTo>
                  <a:pt x="60" y="183"/>
                </a:lnTo>
                <a:lnTo>
                  <a:pt x="60" y="160"/>
                </a:lnTo>
                <a:lnTo>
                  <a:pt x="13" y="160"/>
                </a:lnTo>
                <a:lnTo>
                  <a:pt x="13" y="183"/>
                </a:lnTo>
                <a:close/>
              </a:path>
              <a:path w="100" h="238">
                <a:moveTo>
                  <a:pt x="44" y="212"/>
                </a:moveTo>
                <a:lnTo>
                  <a:pt x="92" y="212"/>
                </a:lnTo>
                <a:lnTo>
                  <a:pt x="92" y="188"/>
                </a:lnTo>
                <a:lnTo>
                  <a:pt x="44" y="188"/>
                </a:lnTo>
                <a:lnTo>
                  <a:pt x="44" y="212"/>
                </a:lnTo>
                <a:close/>
              </a:path>
              <a:path w="100" h="238">
                <a:moveTo>
                  <a:pt x="76" y="236"/>
                </a:moveTo>
                <a:lnTo>
                  <a:pt x="92" y="236"/>
                </a:lnTo>
                <a:lnTo>
                  <a:pt x="92" y="217"/>
                </a:lnTo>
                <a:lnTo>
                  <a:pt x="76" y="217"/>
                </a:lnTo>
                <a:lnTo>
                  <a:pt x="76" y="236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06" name="group 906"/>
          <p:cNvGrpSpPr/>
          <p:nvPr/>
        </p:nvGrpSpPr>
        <p:grpSpPr>
          <a:xfrm rot="21600000">
            <a:off x="3042193" y="3129553"/>
            <a:ext cx="104249" cy="84985"/>
            <a:chOff x="0" y="0"/>
            <a:chExt cx="104249" cy="84985"/>
          </a:xfrm>
        </p:grpSpPr>
        <p:sp>
          <p:nvSpPr>
            <p:cNvPr id="5085" name="path"/>
            <p:cNvSpPr/>
            <p:nvPr/>
          </p:nvSpPr>
          <p:spPr>
            <a:xfrm>
              <a:off x="16754" y="0"/>
              <a:ext cx="87494" cy="84985"/>
            </a:xfrm>
            <a:custGeom>
              <a:avLst/>
              <a:gdLst/>
              <a:ahLst/>
              <a:cxnLst/>
              <a:rect l="0" t="0" r="0" b="0"/>
              <a:pathLst>
                <a:path w="137" h="133">
                  <a:moveTo>
                    <a:pt x="82" y="26"/>
                  </a:moveTo>
                  <a:lnTo>
                    <a:pt x="135" y="26"/>
                  </a:lnTo>
                  <a:lnTo>
                    <a:pt x="135" y="2"/>
                  </a:lnTo>
                  <a:lnTo>
                    <a:pt x="82" y="2"/>
                  </a:lnTo>
                  <a:lnTo>
                    <a:pt x="82" y="26"/>
                  </a:lnTo>
                  <a:close/>
                </a:path>
                <a:path w="137" h="133">
                  <a:moveTo>
                    <a:pt x="2" y="107"/>
                  </a:moveTo>
                  <a:lnTo>
                    <a:pt x="135" y="107"/>
                  </a:lnTo>
                  <a:lnTo>
                    <a:pt x="135" y="83"/>
                  </a:lnTo>
                  <a:lnTo>
                    <a:pt x="2" y="83"/>
                  </a:lnTo>
                  <a:lnTo>
                    <a:pt x="2" y="107"/>
                  </a:lnTo>
                  <a:close/>
                </a:path>
                <a:path w="137" h="133">
                  <a:moveTo>
                    <a:pt x="82" y="131"/>
                  </a:moveTo>
                  <a:lnTo>
                    <a:pt x="135" y="131"/>
                  </a:lnTo>
                  <a:lnTo>
                    <a:pt x="135" y="112"/>
                  </a:lnTo>
                  <a:lnTo>
                    <a:pt x="82" y="112"/>
                  </a:lnTo>
                  <a:lnTo>
                    <a:pt x="82" y="131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31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86" name="path"/>
            <p:cNvSpPr/>
            <p:nvPr/>
          </p:nvSpPr>
          <p:spPr>
            <a:xfrm>
              <a:off x="0" y="18172"/>
              <a:ext cx="100865" cy="66813"/>
            </a:xfrm>
            <a:custGeom>
              <a:avLst/>
              <a:gdLst/>
              <a:ahLst/>
              <a:cxnLst/>
              <a:rect l="0" t="0" r="0" b="0"/>
              <a:pathLst>
                <a:path w="158" h="105">
                  <a:moveTo>
                    <a:pt x="135" y="21"/>
                  </a:moveTo>
                  <a:lnTo>
                    <a:pt x="156" y="21"/>
                  </a:lnTo>
                  <a:lnTo>
                    <a:pt x="156" y="2"/>
                  </a:lnTo>
                  <a:lnTo>
                    <a:pt x="135" y="2"/>
                  </a:lnTo>
                  <a:lnTo>
                    <a:pt x="135" y="21"/>
                  </a:lnTo>
                  <a:close/>
                </a:path>
                <a:path w="158" h="105">
                  <a:moveTo>
                    <a:pt x="119" y="50"/>
                  </a:moveTo>
                  <a:lnTo>
                    <a:pt x="129" y="50"/>
                  </a:lnTo>
                  <a:lnTo>
                    <a:pt x="129" y="26"/>
                  </a:lnTo>
                  <a:lnTo>
                    <a:pt x="119" y="26"/>
                  </a:lnTo>
                  <a:lnTo>
                    <a:pt x="119" y="50"/>
                  </a:lnTo>
                  <a:close/>
                </a:path>
                <a:path w="158" h="105">
                  <a:moveTo>
                    <a:pt x="2" y="78"/>
                  </a:moveTo>
                  <a:lnTo>
                    <a:pt x="29" y="78"/>
                  </a:lnTo>
                  <a:lnTo>
                    <a:pt x="29" y="55"/>
                  </a:lnTo>
                  <a:lnTo>
                    <a:pt x="2" y="55"/>
                  </a:lnTo>
                  <a:lnTo>
                    <a:pt x="2" y="78"/>
                  </a:lnTo>
                  <a:close/>
                </a:path>
                <a:path w="158" h="105">
                  <a:moveTo>
                    <a:pt x="76" y="102"/>
                  </a:moveTo>
                  <a:lnTo>
                    <a:pt x="108" y="102"/>
                  </a:lnTo>
                  <a:lnTo>
                    <a:pt x="108" y="83"/>
                  </a:lnTo>
                  <a:lnTo>
                    <a:pt x="76" y="83"/>
                  </a:lnTo>
                  <a:lnTo>
                    <a:pt x="76" y="10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31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087" name="path"/>
          <p:cNvSpPr/>
          <p:nvPr/>
        </p:nvSpPr>
        <p:spPr>
          <a:xfrm>
            <a:off x="3065650" y="3605828"/>
            <a:ext cx="80759" cy="15143"/>
          </a:xfrm>
          <a:custGeom>
            <a:avLst/>
            <a:gdLst/>
            <a:ahLst/>
            <a:cxnLst/>
            <a:rect l="0" t="0" r="0" b="0"/>
            <a:pathLst>
              <a:path w="127" h="23">
                <a:moveTo>
                  <a:pt x="2" y="21"/>
                </a:moveTo>
                <a:lnTo>
                  <a:pt x="124" y="21"/>
                </a:lnTo>
                <a:lnTo>
                  <a:pt x="124" y="2"/>
                </a:lnTo>
                <a:lnTo>
                  <a:pt x="2" y="2"/>
                </a:lnTo>
                <a:lnTo>
                  <a:pt x="2" y="2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08" name="group 908"/>
          <p:cNvGrpSpPr/>
          <p:nvPr/>
        </p:nvGrpSpPr>
        <p:grpSpPr>
          <a:xfrm rot="21600000">
            <a:off x="3375047" y="3909491"/>
            <a:ext cx="195169" cy="130494"/>
            <a:chOff x="0" y="0"/>
            <a:chExt cx="195169" cy="130494"/>
          </a:xfrm>
        </p:grpSpPr>
        <p:sp>
          <p:nvSpPr>
            <p:cNvPr id="5088" name="path"/>
            <p:cNvSpPr/>
            <p:nvPr/>
          </p:nvSpPr>
          <p:spPr>
            <a:xfrm>
              <a:off x="0" y="0"/>
              <a:ext cx="195169" cy="54523"/>
            </a:xfrm>
            <a:custGeom>
              <a:avLst/>
              <a:gdLst/>
              <a:ahLst/>
              <a:cxnLst/>
              <a:rect l="0" t="0" r="0" b="0"/>
              <a:pathLst>
                <a:path w="307" h="85">
                  <a:moveTo>
                    <a:pt x="2" y="83"/>
                  </a:moveTo>
                  <a:lnTo>
                    <a:pt x="304" y="83"/>
                  </a:lnTo>
                  <a:lnTo>
                    <a:pt x="304" y="2"/>
                  </a:lnTo>
                  <a:lnTo>
                    <a:pt x="2" y="2"/>
                  </a:lnTo>
                  <a:lnTo>
                    <a:pt x="2" y="83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318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89" name="path"/>
            <p:cNvSpPr/>
            <p:nvPr/>
          </p:nvSpPr>
          <p:spPr>
            <a:xfrm>
              <a:off x="0" y="51503"/>
              <a:ext cx="195169" cy="78991"/>
            </a:xfrm>
            <a:custGeom>
              <a:avLst/>
              <a:gdLst/>
              <a:ahLst/>
              <a:cxnLst/>
              <a:rect l="0" t="0" r="0" b="0"/>
              <a:pathLst>
                <a:path w="307" h="124">
                  <a:moveTo>
                    <a:pt x="2" y="122"/>
                  </a:moveTo>
                  <a:lnTo>
                    <a:pt x="304" y="122"/>
                  </a:lnTo>
                  <a:lnTo>
                    <a:pt x="304" y="2"/>
                  </a:lnTo>
                  <a:lnTo>
                    <a:pt x="2" y="2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318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10" name="group 910"/>
          <p:cNvGrpSpPr/>
          <p:nvPr/>
        </p:nvGrpSpPr>
        <p:grpSpPr>
          <a:xfrm rot="21600000">
            <a:off x="3812337" y="3909491"/>
            <a:ext cx="191858" cy="236672"/>
            <a:chOff x="0" y="0"/>
            <a:chExt cx="191858" cy="236672"/>
          </a:xfrm>
        </p:grpSpPr>
        <p:sp>
          <p:nvSpPr>
            <p:cNvPr id="5090" name="path"/>
            <p:cNvSpPr/>
            <p:nvPr/>
          </p:nvSpPr>
          <p:spPr>
            <a:xfrm>
              <a:off x="0" y="0"/>
              <a:ext cx="191858" cy="87902"/>
            </a:xfrm>
            <a:custGeom>
              <a:avLst/>
              <a:gdLst/>
              <a:ahLst/>
              <a:cxnLst/>
              <a:rect l="0" t="0" r="0" b="0"/>
              <a:pathLst>
                <a:path w="302" h="138">
                  <a:moveTo>
                    <a:pt x="2" y="136"/>
                  </a:moveTo>
                  <a:lnTo>
                    <a:pt x="299" y="136"/>
                  </a:lnTo>
                  <a:lnTo>
                    <a:pt x="299" y="2"/>
                  </a:lnTo>
                  <a:lnTo>
                    <a:pt x="2" y="2"/>
                  </a:lnTo>
                  <a:lnTo>
                    <a:pt x="2" y="136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31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91" name="path"/>
            <p:cNvSpPr/>
            <p:nvPr/>
          </p:nvSpPr>
          <p:spPr>
            <a:xfrm>
              <a:off x="0" y="84881"/>
              <a:ext cx="191858" cy="151790"/>
            </a:xfrm>
            <a:custGeom>
              <a:avLst/>
              <a:gdLst/>
              <a:ahLst/>
              <a:cxnLst/>
              <a:rect l="0" t="0" r="0" b="0"/>
              <a:pathLst>
                <a:path w="302" h="239">
                  <a:moveTo>
                    <a:pt x="2" y="236"/>
                  </a:moveTo>
                  <a:lnTo>
                    <a:pt x="299" y="236"/>
                  </a:lnTo>
                  <a:lnTo>
                    <a:pt x="299" y="2"/>
                  </a:lnTo>
                  <a:lnTo>
                    <a:pt x="2" y="2"/>
                  </a:lnTo>
                  <a:lnTo>
                    <a:pt x="2" y="236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318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5092" name="table 5092"/>
          <p:cNvGraphicFramePr>
            <a:graphicFrameLocks noGrp="1"/>
          </p:cNvGraphicFramePr>
          <p:nvPr/>
        </p:nvGraphicFramePr>
        <p:xfrm>
          <a:off x="5467728" y="3909491"/>
          <a:ext cx="194945" cy="321310"/>
        </p:xfrm>
        <a:graphic>
          <a:graphicData uri="http://schemas.openxmlformats.org/drawingml/2006/table">
            <a:tbl>
              <a:tblPr/>
              <a:tblGrid>
                <a:gridCol w="194945"/>
              </a:tblGrid>
              <a:tr h="31813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912" name="group 912"/>
          <p:cNvGrpSpPr/>
          <p:nvPr/>
        </p:nvGrpSpPr>
        <p:grpSpPr>
          <a:xfrm rot="21600000">
            <a:off x="5467728" y="3909491"/>
            <a:ext cx="195169" cy="321705"/>
            <a:chOff x="0" y="0"/>
            <a:chExt cx="195169" cy="321705"/>
          </a:xfrm>
        </p:grpSpPr>
        <p:sp>
          <p:nvSpPr>
            <p:cNvPr id="5093" name="path"/>
            <p:cNvSpPr/>
            <p:nvPr/>
          </p:nvSpPr>
          <p:spPr>
            <a:xfrm>
              <a:off x="0" y="0"/>
              <a:ext cx="195169" cy="66757"/>
            </a:xfrm>
            <a:custGeom>
              <a:avLst/>
              <a:gdLst/>
              <a:ahLst/>
              <a:cxnLst/>
              <a:rect l="0" t="0" r="0" b="0"/>
              <a:pathLst>
                <a:path w="307" h="105">
                  <a:moveTo>
                    <a:pt x="2" y="102"/>
                  </a:moveTo>
                  <a:lnTo>
                    <a:pt x="304" y="102"/>
                  </a:lnTo>
                  <a:lnTo>
                    <a:pt x="304" y="2"/>
                  </a:lnTo>
                  <a:lnTo>
                    <a:pt x="2" y="2"/>
                  </a:lnTo>
                  <a:lnTo>
                    <a:pt x="2" y="102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318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94" name="path"/>
            <p:cNvSpPr/>
            <p:nvPr/>
          </p:nvSpPr>
          <p:spPr>
            <a:xfrm>
              <a:off x="0" y="63736"/>
              <a:ext cx="195169" cy="257968"/>
            </a:xfrm>
            <a:custGeom>
              <a:avLst/>
              <a:gdLst/>
              <a:ahLst/>
              <a:cxnLst/>
              <a:rect l="0" t="0" r="0" b="0"/>
              <a:pathLst>
                <a:path w="307" h="406">
                  <a:moveTo>
                    <a:pt x="2" y="403"/>
                  </a:moveTo>
                  <a:moveTo>
                    <a:pt x="2" y="403"/>
                  </a:moveTo>
                  <a:lnTo>
                    <a:pt x="304" y="403"/>
                  </a:lnTo>
                  <a:lnTo>
                    <a:pt x="304" y="2"/>
                  </a:lnTo>
                  <a:lnTo>
                    <a:pt x="2" y="2"/>
                  </a:lnTo>
                  <a:lnTo>
                    <a:pt x="2" y="403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095" name="picture 509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745991" y="3654552"/>
            <a:ext cx="1492250" cy="1495043"/>
          </a:xfrm>
          <a:prstGeom prst="rect">
            <a:avLst/>
          </a:prstGeom>
        </p:spPr>
      </p:pic>
      <p:graphicFrame>
        <p:nvGraphicFramePr>
          <p:cNvPr id="5096" name="table 5096"/>
          <p:cNvGraphicFramePr>
            <a:graphicFrameLocks noGrp="1"/>
          </p:cNvGraphicFramePr>
          <p:nvPr/>
        </p:nvGraphicFramePr>
        <p:xfrm>
          <a:off x="3119601" y="2186071"/>
          <a:ext cx="2798445" cy="1728470"/>
        </p:xfrm>
        <a:graphic>
          <a:graphicData uri="http://schemas.openxmlformats.org/drawingml/2006/table">
            <a:tbl>
              <a:tblPr/>
              <a:tblGrid>
                <a:gridCol w="114935"/>
                <a:gridCol w="325754"/>
                <a:gridCol w="97789"/>
                <a:gridCol w="111760"/>
                <a:gridCol w="180339"/>
                <a:gridCol w="287654"/>
                <a:gridCol w="342265"/>
                <a:gridCol w="323850"/>
                <a:gridCol w="200025"/>
                <a:gridCol w="235584"/>
                <a:gridCol w="421640"/>
                <a:gridCol w="156845"/>
              </a:tblGrid>
              <a:tr h="177164">
                <a:tc gridSpan="12"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300" dirty="0"/>
                    </a:p>
                    <a:p>
                      <a:pPr marL="192405" algn="l" rtl="0" eaLnBrk="0">
                        <a:lnSpc>
                          <a:spcPct val="91000"/>
                        </a:lnSpc>
                        <a:tabLst>
                          <a:tab pos="247650" algn="l"/>
                        </a:tabLst>
                      </a:pP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&lt;250               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&lt;5000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575">
                <a:tc gridSpan="2">
                  <a:txBody>
                    <a:bodyPr/>
                    <a:lstStyle/>
                    <a:p>
                      <a:pPr marL="247650" algn="l" rtl="0" eaLnBrk="0">
                        <a:lnSpc>
                          <a:spcPct val="90000"/>
                        </a:lnSpc>
                        <a:spcBef>
                          <a:spcPts val="5"/>
                        </a:spcBef>
                      </a:pP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&lt;50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300" dirty="0"/>
                    </a:p>
                    <a:p>
                      <a:pPr marL="192405" algn="l" rtl="0" eaLnBrk="0">
                        <a:lnSpc>
                          <a:spcPct val="91000"/>
                        </a:lnSpc>
                        <a:spcBef>
                          <a:spcPts val="0"/>
                        </a:spcBef>
                        <a:tabLst>
                          <a:tab pos="247650" algn="l"/>
                        </a:tabLst>
                      </a:pP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&lt;100</a:t>
                      </a:r>
                      <a:r>
                        <a:rPr sz="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400" dirty="0"/>
                    </a:p>
                  </a:txBody>
                  <a:tcPr marL="0" marR="0" marT="386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marL="229235" algn="l" rtl="0" eaLnBrk="0">
                        <a:lnSpc>
                          <a:spcPct val="90000"/>
                        </a:lnSpc>
                        <a:spcBef>
                          <a:spcPts val="5"/>
                        </a:spcBef>
                      </a:pPr>
                      <a:r>
                        <a:rPr sz="3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&lt;2000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300" dirty="0"/>
                    </a:p>
                  </a:txBody>
                  <a:tcPr marL="0" marR="0" marT="386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2385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  <a:tabLst>
                          <a:tab pos="52705" algn="l"/>
                          <a:tab pos="287020" algn="l"/>
                        </a:tabLst>
                      </a:pPr>
                      <a:r>
                        <a:rPr sz="300" u="sng" spc="0" dirty="0">
                          <a:solidFill>
                            <a:srgbClr val="000000">
                              <a:alpha val="100000"/>
                            </a:srgbClr>
                          </a:solidFill>
                          <a:uFill>
                            <a:solidFill>
                              <a:srgbClr val="7F7F7F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Type</a:t>
                      </a:r>
                      <a:r>
                        <a:rPr sz="300" u="sng" spc="320" dirty="0">
                          <a:solidFill>
                            <a:srgbClr val="000000">
                              <a:alpha val="100000"/>
                            </a:srgbClr>
                          </a:solidFill>
                          <a:uFill>
                            <a:solidFill>
                              <a:srgbClr val="7F7F7F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u="sng" spc="310" dirty="0">
                          <a:solidFill>
                            <a:srgbClr val="000000">
                              <a:alpha val="100000"/>
                            </a:srgbClr>
                          </a:solidFill>
                          <a:uFill>
                            <a:solidFill>
                              <a:srgbClr val="7F7F7F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u="sng" spc="0" dirty="0">
                          <a:solidFill>
                            <a:srgbClr val="000000">
                              <a:alpha val="100000"/>
                            </a:srgbClr>
                          </a:solidFill>
                          <a:uFill>
                            <a:solidFill>
                              <a:srgbClr val="7F7F7F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	</a:t>
                      </a:r>
                      <a:endParaRPr lang="en-US" altLang="en-US" sz="300" dirty="0"/>
                    </a:p>
                  </a:txBody>
                  <a:tcPr marL="0" marR="0" marT="107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7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242570" algn="l" rtl="0" eaLnBrk="0">
                        <a:lnSpc>
                          <a:spcPct val="97000"/>
                        </a:lnSpc>
                      </a:pPr>
                      <a:r>
                        <a:rPr sz="1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endParaRPr lang="en-US" altLang="en-US" sz="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9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marL="1270" indent="-1270" algn="l" rtl="0" eaLnBrk="0">
                        <a:lnSpc>
                          <a:spcPct val="128000"/>
                        </a:lnSpc>
                        <a:spcBef>
                          <a:spcPts val="0"/>
                        </a:spcBef>
                      </a:pP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eral</a:t>
                      </a:r>
                      <a:r>
                        <a:rPr sz="400" spc="5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       view</a:t>
                      </a:r>
                      <a:r>
                        <a:rPr sz="400" spc="3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400" spc="3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won</a:t>
                      </a:r>
                      <a:endParaRPr lang="en-US" altLang="en-US" sz="400" dirty="0"/>
                    </a:p>
                    <a:p>
                      <a:pPr marL="11430" indent="-11430" algn="l" rtl="0" eaLnBrk="0">
                        <a:lnSpc>
                          <a:spcPct val="118000"/>
                        </a:lnSpc>
                        <a:spcBef>
                          <a:spcPts val="40"/>
                        </a:spcBef>
                      </a:pP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lost</a:t>
                      </a:r>
                      <a:r>
                        <a:rPr sz="400" spc="6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information to</a:t>
                      </a:r>
                      <a:r>
                        <a:rPr sz="4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fine</a:t>
                      </a:r>
                      <a:r>
                        <a:rPr sz="4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tune       </a:t>
                      </a:r>
                      <a:r>
                        <a:rPr sz="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rmanc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daries</a:t>
                      </a:r>
                      <a:r>
                        <a:rPr sz="400" spc="3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400" spc="2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each </a:t>
                      </a:r>
                      <a:r>
                        <a:rPr sz="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400" dirty="0"/>
                    </a:p>
                  </a:txBody>
                  <a:tcPr marL="0" marR="0" marT="0" marB="0">
                    <a:lnL w="952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 gridSpan="6">
                  <a:txBody>
                    <a:bodyPr/>
                    <a:lstStyle/>
                    <a:p>
                      <a:pPr algn="l" rtl="0" eaLnBrk="0">
                        <a:lnSpc>
                          <a:spcPts val="1010"/>
                        </a:lnSpc>
                      </a:pP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8" gridSpan="2"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00" dirty="0"/>
                    </a:p>
                    <a:p>
                      <a:pPr marL="55880" algn="l" rtl="0" eaLnBrk="0">
                        <a:lnSpc>
                          <a:spcPct val="85000"/>
                        </a:lnSpc>
                        <a:tabLst>
                          <a:tab pos="74930" algn="l"/>
                        </a:tabLst>
                      </a:pPr>
                      <a:r>
                        <a:rPr sz="300" u="sng" spc="0" dirty="0">
                          <a:solidFill>
                            <a:srgbClr val="000000">
                              <a:alpha val="100000"/>
                            </a:srgbClr>
                          </a:solidFill>
                          <a:uFill>
                            <a:solidFill>
                              <a:srgbClr val="7F7F7F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Type</a:t>
                      </a:r>
                      <a:r>
                        <a:rPr sz="300" u="sng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uFill>
                            <a:solidFill>
                              <a:srgbClr val="7F7F7F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300" u="sng" spc="0" dirty="0">
                          <a:solidFill>
                            <a:srgbClr val="000000">
                              <a:alpha val="100000"/>
                            </a:srgbClr>
                          </a:solidFill>
                          <a:uFill>
                            <a:solidFill>
                              <a:srgbClr val="7F7F7F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300" u="sng" spc="170" dirty="0">
                          <a:solidFill>
                            <a:srgbClr val="000000">
                              <a:alpha val="100000"/>
                            </a:srgbClr>
                          </a:solidFill>
                          <a:uFill>
                            <a:solidFill>
                              <a:srgbClr val="7F7F7F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u="sng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uFill>
                            <a:solidFill>
                              <a:srgbClr val="7F7F7F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endParaRPr lang="en-US" altLang="en-US" sz="300" dirty="0"/>
                    </a:p>
                  </a:txBody>
                  <a:tcPr marL="0" marR="0" marT="0" marB="0">
                    <a:lnL w="952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8"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705"/>
                        </a:lnSpc>
                      </a:pPr>
                      <a:endParaRPr lang="en-US" altLang="en-US" sz="5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 gridSpan="6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marL="224790" algn="l" rtl="0" eaLnBrk="0">
                        <a:lnSpc>
                          <a:spcPts val="25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Type</a:t>
                      </a:r>
                      <a:r>
                        <a:rPr sz="200" spc="3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200" spc="2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48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5254">
                <a:tc gridSpan="6">
                  <a:txBody>
                    <a:bodyPr/>
                    <a:lstStyle/>
                    <a:p>
                      <a:pPr algn="l" rtl="0" eaLnBrk="0">
                        <a:lnSpc>
                          <a:spcPts val="1065"/>
                        </a:lnSpc>
                      </a:pP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gridSpan="2"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400" dirty="0"/>
                    </a:p>
                    <a:p>
                      <a:pPr marL="294005" indent="2540" algn="l" rtl="0" eaLnBrk="0">
                        <a:lnSpc>
                          <a:spcPct val="122000"/>
                        </a:lnSpc>
                        <a:spcBef>
                          <a:spcPts val="0"/>
                        </a:spcBef>
                      </a:pPr>
                      <a:r>
                        <a:rPr sz="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Ge</a:t>
                      </a:r>
                      <a:r>
                        <a:rPr sz="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ove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</a:t>
                      </a:r>
                      <a:r>
                        <a:rPr sz="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hel</a:t>
                      </a:r>
                      <a:r>
                        <a:rPr sz="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 </a:t>
                      </a:r>
                      <a:r>
                        <a:rPr sz="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bou</a:t>
                      </a:r>
                      <a:r>
                        <a:rPr sz="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endParaRPr lang="en-US" altLang="en-US" sz="4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5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700" dirty="0"/>
                    </a:p>
                    <a:p>
                      <a:pPr marL="224790" algn="l" rtl="0" eaLnBrk="0">
                        <a:lnSpc>
                          <a:spcPct val="79000"/>
                        </a:lnSpc>
                        <a:spcBef>
                          <a:spcPts val="5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Type</a:t>
                      </a:r>
                      <a:r>
                        <a:rPr sz="200" spc="3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200" spc="2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endParaRPr lang="en-US" altLang="en-US" sz="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1050"/>
                        </a:lnSpc>
                      </a:pPr>
                      <a:endParaRPr lang="en-US" altLang="en-US" sz="8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825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ts val="825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9254">
                <a:tc gridSpan="2">
                  <a:txBody>
                    <a:bodyPr/>
                    <a:lstStyle/>
                    <a:p>
                      <a:pPr marL="224790" algn="l" rtl="0" eaLnBrk="0">
                        <a:lnSpc>
                          <a:spcPts val="26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Type</a:t>
                      </a:r>
                      <a:r>
                        <a:rPr sz="200" spc="4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4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endParaRPr lang="en-US" altLang="en-US" sz="2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097" name="path"/>
          <p:cNvSpPr/>
          <p:nvPr/>
        </p:nvSpPr>
        <p:spPr>
          <a:xfrm>
            <a:off x="4494411" y="2645811"/>
            <a:ext cx="1614" cy="48511"/>
          </a:xfrm>
          <a:custGeom>
            <a:avLst/>
            <a:gdLst/>
            <a:ahLst/>
            <a:cxnLst/>
            <a:rect l="0" t="0" r="0" b="0"/>
            <a:pathLst>
              <a:path w="2" h="76">
                <a:moveTo>
                  <a:pt x="1" y="76"/>
                </a:moveTo>
                <a:lnTo>
                  <a:pt x="1" y="0"/>
                </a:lnTo>
              </a:path>
            </a:pathLst>
          </a:custGeom>
          <a:noFill/>
          <a:ln w="1033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98" name="path"/>
          <p:cNvSpPr/>
          <p:nvPr/>
        </p:nvSpPr>
        <p:spPr>
          <a:xfrm>
            <a:off x="4291912" y="2645811"/>
            <a:ext cx="1614" cy="48511"/>
          </a:xfrm>
          <a:custGeom>
            <a:avLst/>
            <a:gdLst/>
            <a:ahLst/>
            <a:cxnLst/>
            <a:rect l="0" t="0" r="0" b="0"/>
            <a:pathLst>
              <a:path w="2" h="76">
                <a:moveTo>
                  <a:pt x="1" y="0"/>
                </a:moveTo>
                <a:lnTo>
                  <a:pt x="1" y="76"/>
                </a:lnTo>
                <a:close/>
              </a:path>
            </a:pathLst>
          </a:custGeom>
          <a:noFill/>
          <a:ln w="1033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14" name="group 914"/>
          <p:cNvGrpSpPr/>
          <p:nvPr/>
        </p:nvGrpSpPr>
        <p:grpSpPr>
          <a:xfrm rot="21600000">
            <a:off x="3233461" y="2446008"/>
            <a:ext cx="78314" cy="71363"/>
            <a:chOff x="0" y="0"/>
            <a:chExt cx="78314" cy="71363"/>
          </a:xfrm>
        </p:grpSpPr>
        <p:sp>
          <p:nvSpPr>
            <p:cNvPr id="5099" name="path"/>
            <p:cNvSpPr/>
            <p:nvPr/>
          </p:nvSpPr>
          <p:spPr>
            <a:xfrm>
              <a:off x="2422" y="2184"/>
              <a:ext cx="73470" cy="66994"/>
            </a:xfrm>
            <a:custGeom>
              <a:avLst/>
              <a:gdLst/>
              <a:ahLst/>
              <a:cxnLst/>
              <a:rect l="0" t="0" r="0" b="0"/>
              <a:pathLst>
                <a:path w="115" h="105">
                  <a:moveTo>
                    <a:pt x="0" y="52"/>
                  </a:moveTo>
                  <a:cubicBezTo>
                    <a:pt x="0" y="23"/>
                    <a:pt x="25" y="0"/>
                    <a:pt x="57" y="0"/>
                  </a:cubicBezTo>
                  <a:cubicBezTo>
                    <a:pt x="89" y="0"/>
                    <a:pt x="115" y="23"/>
                    <a:pt x="115" y="52"/>
                  </a:cubicBezTo>
                  <a:cubicBezTo>
                    <a:pt x="115" y="81"/>
                    <a:pt x="89" y="105"/>
                    <a:pt x="57" y="105"/>
                  </a:cubicBezTo>
                  <a:cubicBezTo>
                    <a:pt x="25" y="105"/>
                    <a:pt x="0" y="81"/>
                    <a:pt x="0" y="5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00" name="path"/>
            <p:cNvSpPr/>
            <p:nvPr/>
          </p:nvSpPr>
          <p:spPr>
            <a:xfrm>
              <a:off x="0" y="0"/>
              <a:ext cx="78314" cy="71363"/>
            </a:xfrm>
            <a:custGeom>
              <a:avLst/>
              <a:gdLst/>
              <a:ahLst/>
              <a:cxnLst/>
              <a:rect l="0" t="0" r="0" b="0"/>
              <a:pathLst>
                <a:path w="123" h="112">
                  <a:moveTo>
                    <a:pt x="3" y="56"/>
                  </a:moveTo>
                  <a:cubicBezTo>
                    <a:pt x="3" y="27"/>
                    <a:pt x="29" y="3"/>
                    <a:pt x="61" y="3"/>
                  </a:cubicBezTo>
                  <a:cubicBezTo>
                    <a:pt x="93" y="3"/>
                    <a:pt x="119" y="27"/>
                    <a:pt x="119" y="56"/>
                  </a:cubicBezTo>
                  <a:cubicBezTo>
                    <a:pt x="119" y="85"/>
                    <a:pt x="93" y="108"/>
                    <a:pt x="61" y="108"/>
                  </a:cubicBezTo>
                  <a:cubicBezTo>
                    <a:pt x="29" y="108"/>
                    <a:pt x="3" y="85"/>
                    <a:pt x="3" y="56"/>
                  </a:cubicBezTo>
                </a:path>
              </a:pathLst>
            </a:custGeom>
            <a:noFill/>
            <a:ln w="460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16" name="group 916"/>
          <p:cNvGrpSpPr/>
          <p:nvPr/>
        </p:nvGrpSpPr>
        <p:grpSpPr>
          <a:xfrm rot="21600000">
            <a:off x="3655711" y="2215898"/>
            <a:ext cx="78314" cy="70634"/>
            <a:chOff x="0" y="0"/>
            <a:chExt cx="78314" cy="70634"/>
          </a:xfrm>
        </p:grpSpPr>
        <p:sp>
          <p:nvSpPr>
            <p:cNvPr id="5101" name="path"/>
            <p:cNvSpPr/>
            <p:nvPr/>
          </p:nvSpPr>
          <p:spPr>
            <a:xfrm>
              <a:off x="2421" y="2184"/>
              <a:ext cx="73469" cy="66266"/>
            </a:xfrm>
            <a:custGeom>
              <a:avLst/>
              <a:gdLst/>
              <a:ahLst/>
              <a:cxnLst/>
              <a:rect l="0" t="0" r="0" b="0"/>
              <a:pathLst>
                <a:path w="115" h="104">
                  <a:moveTo>
                    <a:pt x="0" y="52"/>
                  </a:moveTo>
                  <a:cubicBezTo>
                    <a:pt x="0" y="23"/>
                    <a:pt x="25" y="0"/>
                    <a:pt x="57" y="0"/>
                  </a:cubicBezTo>
                  <a:cubicBezTo>
                    <a:pt x="89" y="0"/>
                    <a:pt x="115" y="23"/>
                    <a:pt x="115" y="52"/>
                  </a:cubicBezTo>
                  <a:cubicBezTo>
                    <a:pt x="115" y="80"/>
                    <a:pt x="89" y="104"/>
                    <a:pt x="57" y="104"/>
                  </a:cubicBezTo>
                  <a:cubicBezTo>
                    <a:pt x="25" y="104"/>
                    <a:pt x="0" y="80"/>
                    <a:pt x="0" y="5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02" name="path"/>
            <p:cNvSpPr/>
            <p:nvPr/>
          </p:nvSpPr>
          <p:spPr>
            <a:xfrm>
              <a:off x="0" y="0"/>
              <a:ext cx="78314" cy="70634"/>
            </a:xfrm>
            <a:custGeom>
              <a:avLst/>
              <a:gdLst/>
              <a:ahLst/>
              <a:cxnLst/>
              <a:rect l="0" t="0" r="0" b="0"/>
              <a:pathLst>
                <a:path w="123" h="111">
                  <a:moveTo>
                    <a:pt x="3" y="55"/>
                  </a:moveTo>
                  <a:cubicBezTo>
                    <a:pt x="3" y="26"/>
                    <a:pt x="29" y="3"/>
                    <a:pt x="61" y="3"/>
                  </a:cubicBezTo>
                  <a:cubicBezTo>
                    <a:pt x="93" y="3"/>
                    <a:pt x="119" y="26"/>
                    <a:pt x="119" y="55"/>
                  </a:cubicBezTo>
                  <a:cubicBezTo>
                    <a:pt x="119" y="84"/>
                    <a:pt x="93" y="107"/>
                    <a:pt x="61" y="107"/>
                  </a:cubicBezTo>
                  <a:cubicBezTo>
                    <a:pt x="29" y="107"/>
                    <a:pt x="3" y="84"/>
                    <a:pt x="3" y="55"/>
                  </a:cubicBezTo>
                </a:path>
              </a:pathLst>
            </a:custGeom>
            <a:noFill/>
            <a:ln w="460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18" name="group 918"/>
          <p:cNvGrpSpPr/>
          <p:nvPr/>
        </p:nvGrpSpPr>
        <p:grpSpPr>
          <a:xfrm rot="21600000">
            <a:off x="3233461" y="2215898"/>
            <a:ext cx="78314" cy="70634"/>
            <a:chOff x="0" y="0"/>
            <a:chExt cx="78314" cy="70634"/>
          </a:xfrm>
        </p:grpSpPr>
        <p:sp>
          <p:nvSpPr>
            <p:cNvPr id="5103" name="path"/>
            <p:cNvSpPr/>
            <p:nvPr/>
          </p:nvSpPr>
          <p:spPr>
            <a:xfrm>
              <a:off x="2422" y="2184"/>
              <a:ext cx="73470" cy="66266"/>
            </a:xfrm>
            <a:custGeom>
              <a:avLst/>
              <a:gdLst/>
              <a:ahLst/>
              <a:cxnLst/>
              <a:rect l="0" t="0" r="0" b="0"/>
              <a:pathLst>
                <a:path w="115" h="104">
                  <a:moveTo>
                    <a:pt x="0" y="52"/>
                  </a:moveTo>
                  <a:cubicBezTo>
                    <a:pt x="0" y="23"/>
                    <a:pt x="25" y="0"/>
                    <a:pt x="57" y="0"/>
                  </a:cubicBezTo>
                  <a:cubicBezTo>
                    <a:pt x="89" y="0"/>
                    <a:pt x="115" y="23"/>
                    <a:pt x="115" y="52"/>
                  </a:cubicBezTo>
                  <a:cubicBezTo>
                    <a:pt x="115" y="80"/>
                    <a:pt x="89" y="104"/>
                    <a:pt x="57" y="104"/>
                  </a:cubicBezTo>
                  <a:cubicBezTo>
                    <a:pt x="25" y="104"/>
                    <a:pt x="0" y="80"/>
                    <a:pt x="0" y="5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04" name="path"/>
            <p:cNvSpPr/>
            <p:nvPr/>
          </p:nvSpPr>
          <p:spPr>
            <a:xfrm>
              <a:off x="0" y="0"/>
              <a:ext cx="78314" cy="70634"/>
            </a:xfrm>
            <a:custGeom>
              <a:avLst/>
              <a:gdLst/>
              <a:ahLst/>
              <a:cxnLst/>
              <a:rect l="0" t="0" r="0" b="0"/>
              <a:pathLst>
                <a:path w="123" h="111">
                  <a:moveTo>
                    <a:pt x="3" y="55"/>
                  </a:moveTo>
                  <a:cubicBezTo>
                    <a:pt x="3" y="26"/>
                    <a:pt x="29" y="3"/>
                    <a:pt x="61" y="3"/>
                  </a:cubicBezTo>
                  <a:cubicBezTo>
                    <a:pt x="93" y="3"/>
                    <a:pt x="119" y="26"/>
                    <a:pt x="119" y="55"/>
                  </a:cubicBezTo>
                  <a:cubicBezTo>
                    <a:pt x="119" y="84"/>
                    <a:pt x="93" y="107"/>
                    <a:pt x="61" y="107"/>
                  </a:cubicBezTo>
                  <a:cubicBezTo>
                    <a:pt x="29" y="107"/>
                    <a:pt x="3" y="84"/>
                    <a:pt x="3" y="55"/>
                  </a:cubicBezTo>
                </a:path>
              </a:pathLst>
            </a:custGeom>
            <a:noFill/>
            <a:ln w="460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105" name="path"/>
          <p:cNvSpPr/>
          <p:nvPr/>
        </p:nvSpPr>
        <p:spPr>
          <a:xfrm>
            <a:off x="2927756" y="3639295"/>
            <a:ext cx="198546" cy="100098"/>
          </a:xfrm>
          <a:custGeom>
            <a:avLst/>
            <a:gdLst/>
            <a:ahLst/>
            <a:cxnLst/>
            <a:rect l="0" t="0" r="0" b="0"/>
            <a:pathLst>
              <a:path w="312" h="157">
                <a:moveTo>
                  <a:pt x="294" y="21"/>
                </a:moveTo>
                <a:lnTo>
                  <a:pt x="304" y="21"/>
                </a:lnTo>
                <a:lnTo>
                  <a:pt x="304" y="2"/>
                </a:lnTo>
                <a:lnTo>
                  <a:pt x="294" y="2"/>
                </a:lnTo>
                <a:lnTo>
                  <a:pt x="294" y="21"/>
                </a:lnTo>
                <a:close/>
              </a:path>
              <a:path w="312" h="157">
                <a:moveTo>
                  <a:pt x="304" y="50"/>
                </a:moveTo>
                <a:lnTo>
                  <a:pt x="310" y="50"/>
                </a:lnTo>
                <a:lnTo>
                  <a:pt x="310" y="26"/>
                </a:lnTo>
                <a:lnTo>
                  <a:pt x="304" y="26"/>
                </a:lnTo>
                <a:lnTo>
                  <a:pt x="304" y="50"/>
                </a:lnTo>
                <a:close/>
              </a:path>
              <a:path w="312" h="157">
                <a:moveTo>
                  <a:pt x="193" y="73"/>
                </a:moveTo>
                <a:lnTo>
                  <a:pt x="267" y="73"/>
                </a:lnTo>
                <a:lnTo>
                  <a:pt x="267" y="54"/>
                </a:lnTo>
                <a:lnTo>
                  <a:pt x="193" y="54"/>
                </a:lnTo>
                <a:lnTo>
                  <a:pt x="193" y="73"/>
                </a:lnTo>
                <a:close/>
              </a:path>
              <a:path w="312" h="157">
                <a:moveTo>
                  <a:pt x="2" y="102"/>
                </a:moveTo>
                <a:lnTo>
                  <a:pt x="29" y="102"/>
                </a:lnTo>
                <a:lnTo>
                  <a:pt x="29" y="78"/>
                </a:lnTo>
                <a:lnTo>
                  <a:pt x="2" y="78"/>
                </a:lnTo>
                <a:lnTo>
                  <a:pt x="2" y="102"/>
                </a:lnTo>
                <a:close/>
              </a:path>
              <a:path w="312" h="157">
                <a:moveTo>
                  <a:pt x="230" y="155"/>
                </a:moveTo>
                <a:lnTo>
                  <a:pt x="246" y="155"/>
                </a:lnTo>
                <a:lnTo>
                  <a:pt x="246" y="136"/>
                </a:lnTo>
                <a:lnTo>
                  <a:pt x="230" y="136"/>
                </a:lnTo>
                <a:lnTo>
                  <a:pt x="230" y="155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06" name="path"/>
          <p:cNvSpPr/>
          <p:nvPr/>
        </p:nvSpPr>
        <p:spPr>
          <a:xfrm>
            <a:off x="2475321" y="3642678"/>
            <a:ext cx="612814" cy="572824"/>
          </a:xfrm>
          <a:custGeom>
            <a:avLst/>
            <a:gdLst/>
            <a:ahLst/>
            <a:cxnLst/>
            <a:rect l="0" t="0" r="0" b="0"/>
            <a:pathLst>
              <a:path w="965" h="902">
                <a:moveTo>
                  <a:pt x="0" y="339"/>
                </a:moveTo>
                <a:lnTo>
                  <a:pt x="562" y="339"/>
                </a:lnTo>
                <a:lnTo>
                  <a:pt x="585" y="0"/>
                </a:lnTo>
                <a:lnTo>
                  <a:pt x="804" y="339"/>
                </a:lnTo>
                <a:lnTo>
                  <a:pt x="965" y="339"/>
                </a:lnTo>
                <a:lnTo>
                  <a:pt x="965" y="432"/>
                </a:lnTo>
                <a:lnTo>
                  <a:pt x="965" y="432"/>
                </a:lnTo>
                <a:lnTo>
                  <a:pt x="965" y="573"/>
                </a:lnTo>
                <a:lnTo>
                  <a:pt x="965" y="902"/>
                </a:lnTo>
                <a:lnTo>
                  <a:pt x="804" y="902"/>
                </a:lnTo>
                <a:lnTo>
                  <a:pt x="562" y="902"/>
                </a:lnTo>
                <a:lnTo>
                  <a:pt x="562" y="902"/>
                </a:lnTo>
                <a:lnTo>
                  <a:pt x="0" y="902"/>
                </a:lnTo>
                <a:lnTo>
                  <a:pt x="0" y="573"/>
                </a:lnTo>
                <a:lnTo>
                  <a:pt x="0" y="432"/>
                </a:lnTo>
                <a:lnTo>
                  <a:pt x="0" y="432"/>
                </a:lnTo>
                <a:lnTo>
                  <a:pt x="0" y="339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107" name="table 5107"/>
          <p:cNvGraphicFramePr>
            <a:graphicFrameLocks noGrp="1"/>
          </p:cNvGraphicFramePr>
          <p:nvPr/>
        </p:nvGraphicFramePr>
        <p:xfrm>
          <a:off x="2391356" y="1997415"/>
          <a:ext cx="3608705" cy="2478404"/>
        </p:xfrm>
        <a:graphic>
          <a:graphicData uri="http://schemas.openxmlformats.org/drawingml/2006/table">
            <a:tbl>
              <a:tblPr/>
              <a:tblGrid>
                <a:gridCol w="3608705"/>
              </a:tblGrid>
              <a:tr h="247205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5108" name="picture 510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756148" y="1350264"/>
            <a:ext cx="283717" cy="1383791"/>
          </a:xfrm>
          <a:prstGeom prst="rect">
            <a:avLst/>
          </a:prstGeom>
        </p:spPr>
      </p:pic>
      <p:graphicFrame>
        <p:nvGraphicFramePr>
          <p:cNvPr id="5109" name="table 5109"/>
          <p:cNvGraphicFramePr>
            <a:graphicFrameLocks noGrp="1"/>
          </p:cNvGraphicFramePr>
          <p:nvPr/>
        </p:nvGraphicFramePr>
        <p:xfrm>
          <a:off x="1981580" y="856869"/>
          <a:ext cx="4204334" cy="4912359"/>
        </p:xfrm>
        <a:graphic>
          <a:graphicData uri="http://schemas.openxmlformats.org/drawingml/2006/table">
            <a:tbl>
              <a:tblPr/>
              <a:tblGrid>
                <a:gridCol w="4204334"/>
              </a:tblGrid>
              <a:tr h="48933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110" name="path"/>
          <p:cNvSpPr/>
          <p:nvPr/>
        </p:nvSpPr>
        <p:spPr>
          <a:xfrm>
            <a:off x="6176804" y="865612"/>
            <a:ext cx="220534" cy="4895127"/>
          </a:xfrm>
          <a:custGeom>
            <a:avLst/>
            <a:gdLst/>
            <a:ahLst/>
            <a:cxnLst/>
            <a:rect l="0" t="0" r="0" b="0"/>
            <a:pathLst>
              <a:path w="347" h="7708">
                <a:moveTo>
                  <a:pt x="14" y="1"/>
                </a:moveTo>
                <a:lnTo>
                  <a:pt x="332" y="3854"/>
                </a:lnTo>
                <a:lnTo>
                  <a:pt x="14" y="7707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11" name="path"/>
          <p:cNvSpPr/>
          <p:nvPr/>
        </p:nvSpPr>
        <p:spPr>
          <a:xfrm>
            <a:off x="6311265" y="856869"/>
            <a:ext cx="2539745" cy="4912613"/>
          </a:xfrm>
          <a:custGeom>
            <a:avLst/>
            <a:gdLst/>
            <a:ahLst/>
            <a:cxnLst/>
            <a:rect l="0" t="0" r="0" b="0"/>
            <a:pathLst>
              <a:path w="3999" h="7736">
                <a:moveTo>
                  <a:pt x="15" y="7721"/>
                </a:moveTo>
                <a:lnTo>
                  <a:pt x="3984" y="7721"/>
                </a:lnTo>
                <a:lnTo>
                  <a:pt x="3984" y="15"/>
                </a:lnTo>
                <a:lnTo>
                  <a:pt x="15" y="15"/>
                </a:lnTo>
                <a:lnTo>
                  <a:pt x="15" y="7721"/>
                </a:lnTo>
                <a:close/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12" name="path"/>
          <p:cNvSpPr/>
          <p:nvPr/>
        </p:nvSpPr>
        <p:spPr>
          <a:xfrm>
            <a:off x="105918" y="866394"/>
            <a:ext cx="1953768" cy="4893563"/>
          </a:xfrm>
          <a:custGeom>
            <a:avLst/>
            <a:gdLst/>
            <a:ahLst/>
            <a:cxnLst/>
            <a:rect l="0" t="0" r="0" b="0"/>
            <a:pathLst>
              <a:path w="3076" h="7706">
                <a:moveTo>
                  <a:pt x="0" y="0"/>
                </a:moveTo>
                <a:lnTo>
                  <a:pt x="2799" y="0"/>
                </a:lnTo>
                <a:lnTo>
                  <a:pt x="3076" y="3853"/>
                </a:lnTo>
                <a:lnTo>
                  <a:pt x="2799" y="7706"/>
                </a:lnTo>
                <a:lnTo>
                  <a:pt x="0" y="7706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113" name="table 5113"/>
          <p:cNvGraphicFramePr>
            <a:graphicFrameLocks noGrp="1"/>
          </p:cNvGraphicFramePr>
          <p:nvPr/>
        </p:nvGraphicFramePr>
        <p:xfrm>
          <a:off x="96393" y="856869"/>
          <a:ext cx="1786889" cy="4912360"/>
        </p:xfrm>
        <a:graphic>
          <a:graphicData uri="http://schemas.openxmlformats.org/drawingml/2006/table">
            <a:tbl>
              <a:tblPr/>
              <a:tblGrid>
                <a:gridCol w="1786889"/>
              </a:tblGrid>
              <a:tr h="16789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marL="426720" indent="190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r>
                        <a:rPr sz="10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起重高度和有效载</a:t>
                      </a:r>
                      <a:r>
                        <a:rPr sz="10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r>
                        <a:rPr sz="10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0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被确定为主要成本</a:t>
                      </a:r>
                      <a:r>
                        <a:rPr sz="10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驱</a:t>
                      </a:r>
                      <a:r>
                        <a:rPr sz="10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0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动因素</a:t>
                      </a:r>
                      <a:r>
                        <a:rPr sz="10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65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735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300" dirty="0"/>
                    </a:p>
                    <a:p>
                      <a:pPr marL="433070" indent="-2540" algn="l" rtl="0" eaLnBrk="0">
                        <a:lnSpc>
                          <a:spcPct val="111000"/>
                        </a:lnSpc>
                        <a:spcBef>
                          <a:spcPts val="0"/>
                        </a:spcBef>
                      </a:pPr>
                      <a:r>
                        <a:rPr sz="10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考虑用技术断点来</a:t>
                      </a:r>
                      <a:r>
                        <a:rPr sz="10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</a:t>
                      </a:r>
                      <a:r>
                        <a:rPr sz="10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0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定成本曲</a:t>
                      </a:r>
                      <a:r>
                        <a:rPr sz="10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线</a:t>
                      </a: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62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114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115" name="table 5115"/>
          <p:cNvGraphicFramePr>
            <a:graphicFrameLocks noGrp="1"/>
          </p:cNvGraphicFramePr>
          <p:nvPr/>
        </p:nvGraphicFramePr>
        <p:xfrm>
          <a:off x="2107437" y="4823206"/>
          <a:ext cx="3997325" cy="687705"/>
        </p:xfrm>
        <a:graphic>
          <a:graphicData uri="http://schemas.openxmlformats.org/drawingml/2006/table">
            <a:tbl>
              <a:tblPr/>
              <a:tblGrid>
                <a:gridCol w="3997325"/>
              </a:tblGrid>
              <a:tr h="6750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800" dirty="0"/>
                    </a:p>
                    <a:p>
                      <a:pPr marL="349885" algn="l" rtl="0" eaLnBrk="0">
                        <a:lnSpc>
                          <a:spcPts val="1300"/>
                        </a:lnSpc>
                        <a:spcBef>
                          <a:spcPts val="5"/>
                        </a:spcBef>
                      </a:pPr>
                      <a:r>
                        <a:rPr sz="10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考虑到</a:t>
                      </a:r>
                      <a:r>
                        <a:rPr sz="10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0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甜蜜点</a:t>
                      </a:r>
                      <a:r>
                        <a:rPr sz="10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0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和技术限制， 每次启发式地</a:t>
                      </a:r>
                      <a:r>
                        <a:rPr sz="10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添</a:t>
                      </a:r>
                      <a:r>
                        <a:rPr sz="10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加一个变体。</a:t>
                      </a: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116" name="path"/>
          <p:cNvSpPr/>
          <p:nvPr/>
        </p:nvSpPr>
        <p:spPr>
          <a:xfrm>
            <a:off x="6354825" y="959866"/>
            <a:ext cx="2455672" cy="872235"/>
          </a:xfrm>
          <a:custGeom>
            <a:avLst/>
            <a:gdLst/>
            <a:ahLst/>
            <a:cxnLst/>
            <a:rect l="0" t="0" r="0" b="0"/>
            <a:pathLst>
              <a:path w="3867" h="1373">
                <a:moveTo>
                  <a:pt x="10" y="1363"/>
                </a:moveTo>
                <a:lnTo>
                  <a:pt x="3857" y="1363"/>
                </a:lnTo>
                <a:lnTo>
                  <a:pt x="3857" y="10"/>
                </a:lnTo>
                <a:lnTo>
                  <a:pt x="10" y="10"/>
                </a:lnTo>
                <a:lnTo>
                  <a:pt x="10" y="1363"/>
                </a:lnTo>
                <a:close/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117" name="picture 51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6484620" y="5097780"/>
            <a:ext cx="1402079" cy="1114044"/>
          </a:xfrm>
          <a:prstGeom prst="rect">
            <a:avLst/>
          </a:prstGeom>
        </p:spPr>
      </p:pic>
      <p:sp>
        <p:nvSpPr>
          <p:cNvPr id="5118" name="textbox 5118"/>
          <p:cNvSpPr/>
          <p:nvPr/>
        </p:nvSpPr>
        <p:spPr>
          <a:xfrm>
            <a:off x="6598077" y="4875464"/>
            <a:ext cx="2125979" cy="9588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10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3    4    5    6    7    8    9    10  </a:t>
            </a:r>
            <a:r>
              <a:rPr sz="10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0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0" dirty="0"/>
          </a:p>
          <a:p>
            <a:pPr algn="r" rtl="0" eaLnBrk="0">
              <a:lnSpc>
                <a:spcPts val="1305"/>
              </a:lnSpc>
              <a:spcBef>
                <a:spcPts val="875"/>
              </a:spcBef>
            </a:pPr>
            <a:r>
              <a:rPr sz="1000" b="1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#</a:t>
            </a:r>
            <a:r>
              <a:rPr sz="1000" spc="7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变</a:t>
            </a:r>
            <a:r>
              <a:rPr sz="1000" spc="50" dirty="0">
                <a:ln w="3918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种</a:t>
            </a:r>
            <a:endParaRPr lang="en-US" altLang="en-US" sz="1000" dirty="0"/>
          </a:p>
          <a:p>
            <a:pPr marL="38100" algn="l" rtl="0" eaLnBrk="0">
              <a:lnSpc>
                <a:spcPct val="100000"/>
              </a:lnSpc>
              <a:spcBef>
                <a:spcPts val="370"/>
              </a:spcBef>
            </a:pPr>
            <a:r>
              <a:rPr sz="10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考虑到非成本</a:t>
            </a:r>
            <a:r>
              <a:rPr sz="10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因素，</a:t>
            </a:r>
            <a:endParaRPr lang="en-US" altLang="en-US" sz="1000" dirty="0"/>
          </a:p>
          <a:p>
            <a:pPr marL="33655" algn="l" rtl="0" eaLnBrk="0">
              <a:lnSpc>
                <a:spcPts val="1285"/>
              </a:lnSpc>
            </a:pPr>
            <a:r>
              <a:rPr sz="10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对最终的变体数量</a:t>
            </a:r>
            <a:r>
              <a:rPr sz="10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进</a:t>
            </a:r>
            <a:endParaRPr lang="en-US" altLang="en-US" sz="1000" dirty="0"/>
          </a:p>
          <a:p>
            <a:pPr marL="38735" algn="l" rtl="0" eaLnBrk="0">
              <a:lnSpc>
                <a:spcPts val="1295"/>
              </a:lnSpc>
            </a:pPr>
            <a:r>
              <a:rPr sz="10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行微</a:t>
            </a:r>
            <a:r>
              <a:rPr sz="10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调</a:t>
            </a:r>
            <a:endParaRPr lang="en-US" altLang="en-US" sz="1000" dirty="0"/>
          </a:p>
        </p:txBody>
      </p:sp>
      <p:grpSp>
        <p:nvGrpSpPr>
          <p:cNvPr id="920" name="group 920"/>
          <p:cNvGrpSpPr/>
          <p:nvPr/>
        </p:nvGrpSpPr>
        <p:grpSpPr>
          <a:xfrm rot="21600000">
            <a:off x="7300808" y="3710738"/>
            <a:ext cx="144852" cy="571286"/>
            <a:chOff x="0" y="0"/>
            <a:chExt cx="144852" cy="571286"/>
          </a:xfrm>
        </p:grpSpPr>
        <p:sp>
          <p:nvSpPr>
            <p:cNvPr id="5119" name="path"/>
            <p:cNvSpPr/>
            <p:nvPr/>
          </p:nvSpPr>
          <p:spPr>
            <a:xfrm>
              <a:off x="0" y="419095"/>
              <a:ext cx="144852" cy="152190"/>
            </a:xfrm>
            <a:custGeom>
              <a:avLst/>
              <a:gdLst/>
              <a:ahLst/>
              <a:cxnLst/>
              <a:rect l="0" t="0" r="0" b="0"/>
              <a:pathLst>
                <a:path w="228" h="239">
                  <a:moveTo>
                    <a:pt x="5" y="233"/>
                  </a:moveTo>
                  <a:lnTo>
                    <a:pt x="222" y="233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233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20" name="path"/>
            <p:cNvSpPr/>
            <p:nvPr/>
          </p:nvSpPr>
          <p:spPr>
            <a:xfrm>
              <a:off x="0" y="0"/>
              <a:ext cx="144852" cy="426691"/>
            </a:xfrm>
            <a:custGeom>
              <a:avLst/>
              <a:gdLst/>
              <a:ahLst/>
              <a:cxnLst/>
              <a:rect l="0" t="0" r="0" b="0"/>
              <a:pathLst>
                <a:path w="228" h="671">
                  <a:moveTo>
                    <a:pt x="5" y="665"/>
                  </a:moveTo>
                  <a:moveTo>
                    <a:pt x="5" y="665"/>
                  </a:moveTo>
                  <a:lnTo>
                    <a:pt x="222" y="665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665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22" name="group 922"/>
          <p:cNvGrpSpPr/>
          <p:nvPr/>
        </p:nvGrpSpPr>
        <p:grpSpPr>
          <a:xfrm rot="21600000">
            <a:off x="6721146" y="3169839"/>
            <a:ext cx="144852" cy="1112184"/>
            <a:chOff x="0" y="0"/>
            <a:chExt cx="144852" cy="1112184"/>
          </a:xfrm>
        </p:grpSpPr>
        <p:sp>
          <p:nvSpPr>
            <p:cNvPr id="5121" name="path"/>
            <p:cNvSpPr/>
            <p:nvPr/>
          </p:nvSpPr>
          <p:spPr>
            <a:xfrm>
              <a:off x="0" y="990381"/>
              <a:ext cx="144852" cy="121803"/>
            </a:xfrm>
            <a:custGeom>
              <a:avLst/>
              <a:gdLst/>
              <a:ahLst/>
              <a:cxnLst/>
              <a:rect l="0" t="0" r="0" b="0"/>
              <a:pathLst>
                <a:path w="228" h="191">
                  <a:moveTo>
                    <a:pt x="5" y="185"/>
                  </a:moveTo>
                  <a:lnTo>
                    <a:pt x="222" y="185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185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22" name="path"/>
            <p:cNvSpPr/>
            <p:nvPr/>
          </p:nvSpPr>
          <p:spPr>
            <a:xfrm>
              <a:off x="0" y="0"/>
              <a:ext cx="144852" cy="997978"/>
            </a:xfrm>
            <a:custGeom>
              <a:avLst/>
              <a:gdLst/>
              <a:ahLst/>
              <a:cxnLst/>
              <a:rect l="0" t="0" r="0" b="0"/>
              <a:pathLst>
                <a:path w="228" h="1571">
                  <a:moveTo>
                    <a:pt x="5" y="1565"/>
                  </a:moveTo>
                  <a:moveTo>
                    <a:pt x="5" y="1565"/>
                  </a:moveTo>
                  <a:lnTo>
                    <a:pt x="222" y="1565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1565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24" name="group 924"/>
          <p:cNvGrpSpPr/>
          <p:nvPr/>
        </p:nvGrpSpPr>
        <p:grpSpPr>
          <a:xfrm rot="21600000">
            <a:off x="7110120" y="3558293"/>
            <a:ext cx="144852" cy="723730"/>
            <a:chOff x="0" y="0"/>
            <a:chExt cx="144852" cy="723730"/>
          </a:xfrm>
        </p:grpSpPr>
        <p:sp>
          <p:nvSpPr>
            <p:cNvPr id="5123" name="path"/>
            <p:cNvSpPr/>
            <p:nvPr/>
          </p:nvSpPr>
          <p:spPr>
            <a:xfrm>
              <a:off x="0" y="586733"/>
              <a:ext cx="144852" cy="136997"/>
            </a:xfrm>
            <a:custGeom>
              <a:avLst/>
              <a:gdLst/>
              <a:ahLst/>
              <a:cxnLst/>
              <a:rect l="0" t="0" r="0" b="0"/>
              <a:pathLst>
                <a:path w="228" h="215">
                  <a:moveTo>
                    <a:pt x="5" y="209"/>
                  </a:moveTo>
                  <a:lnTo>
                    <a:pt x="222" y="209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209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24" name="path"/>
            <p:cNvSpPr/>
            <p:nvPr/>
          </p:nvSpPr>
          <p:spPr>
            <a:xfrm>
              <a:off x="0" y="0"/>
              <a:ext cx="144852" cy="594330"/>
            </a:xfrm>
            <a:custGeom>
              <a:avLst/>
              <a:gdLst/>
              <a:ahLst/>
              <a:cxnLst/>
              <a:rect l="0" t="0" r="0" b="0"/>
              <a:pathLst>
                <a:path w="228" h="935">
                  <a:moveTo>
                    <a:pt x="5" y="929"/>
                  </a:moveTo>
                  <a:moveTo>
                    <a:pt x="5" y="929"/>
                  </a:moveTo>
                  <a:lnTo>
                    <a:pt x="222" y="929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92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26" name="group 926"/>
          <p:cNvGrpSpPr/>
          <p:nvPr/>
        </p:nvGrpSpPr>
        <p:grpSpPr>
          <a:xfrm rot="21600000">
            <a:off x="6530457" y="2385030"/>
            <a:ext cx="144853" cy="1896994"/>
            <a:chOff x="0" y="0"/>
            <a:chExt cx="144853" cy="1896994"/>
          </a:xfrm>
        </p:grpSpPr>
        <p:sp>
          <p:nvSpPr>
            <p:cNvPr id="5125" name="path"/>
            <p:cNvSpPr/>
            <p:nvPr/>
          </p:nvSpPr>
          <p:spPr>
            <a:xfrm>
              <a:off x="0" y="1805831"/>
              <a:ext cx="144852" cy="91162"/>
            </a:xfrm>
            <a:custGeom>
              <a:avLst/>
              <a:gdLst/>
              <a:ahLst/>
              <a:cxnLst/>
              <a:rect l="0" t="0" r="0" b="0"/>
              <a:pathLst>
                <a:path w="228" h="143">
                  <a:moveTo>
                    <a:pt x="5" y="137"/>
                  </a:moveTo>
                  <a:lnTo>
                    <a:pt x="222" y="137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137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26" name="path"/>
            <p:cNvSpPr/>
            <p:nvPr/>
          </p:nvSpPr>
          <p:spPr>
            <a:xfrm>
              <a:off x="0" y="0"/>
              <a:ext cx="144853" cy="1813428"/>
            </a:xfrm>
            <a:custGeom>
              <a:avLst/>
              <a:gdLst/>
              <a:ahLst/>
              <a:cxnLst/>
              <a:rect l="0" t="0" r="0" b="0"/>
              <a:pathLst>
                <a:path w="228" h="2855">
                  <a:moveTo>
                    <a:pt x="5" y="2849"/>
                  </a:moveTo>
                  <a:moveTo>
                    <a:pt x="5" y="2849"/>
                  </a:moveTo>
                  <a:lnTo>
                    <a:pt x="222" y="2849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284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28" name="group 928"/>
          <p:cNvGrpSpPr/>
          <p:nvPr/>
        </p:nvGrpSpPr>
        <p:grpSpPr>
          <a:xfrm rot="21600000">
            <a:off x="6911834" y="3322284"/>
            <a:ext cx="152449" cy="959740"/>
            <a:chOff x="0" y="0"/>
            <a:chExt cx="152449" cy="959740"/>
          </a:xfrm>
        </p:grpSpPr>
        <p:sp>
          <p:nvSpPr>
            <p:cNvPr id="5127" name="path"/>
            <p:cNvSpPr/>
            <p:nvPr/>
          </p:nvSpPr>
          <p:spPr>
            <a:xfrm>
              <a:off x="0" y="830340"/>
              <a:ext cx="152449" cy="129400"/>
            </a:xfrm>
            <a:custGeom>
              <a:avLst/>
              <a:gdLst/>
              <a:ahLst/>
              <a:cxnLst/>
              <a:rect l="0" t="0" r="0" b="0"/>
              <a:pathLst>
                <a:path w="240" h="203">
                  <a:moveTo>
                    <a:pt x="5" y="197"/>
                  </a:moveTo>
                  <a:lnTo>
                    <a:pt x="234" y="197"/>
                  </a:lnTo>
                  <a:lnTo>
                    <a:pt x="234" y="5"/>
                  </a:lnTo>
                  <a:lnTo>
                    <a:pt x="5" y="5"/>
                  </a:lnTo>
                  <a:lnTo>
                    <a:pt x="5" y="197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28" name="path"/>
            <p:cNvSpPr/>
            <p:nvPr/>
          </p:nvSpPr>
          <p:spPr>
            <a:xfrm>
              <a:off x="0" y="0"/>
              <a:ext cx="152449" cy="837936"/>
            </a:xfrm>
            <a:custGeom>
              <a:avLst/>
              <a:gdLst/>
              <a:ahLst/>
              <a:cxnLst/>
              <a:rect l="0" t="0" r="0" b="0"/>
              <a:pathLst>
                <a:path w="240" h="1319">
                  <a:moveTo>
                    <a:pt x="5" y="1313"/>
                  </a:moveTo>
                  <a:moveTo>
                    <a:pt x="5" y="1313"/>
                  </a:moveTo>
                  <a:lnTo>
                    <a:pt x="234" y="1313"/>
                  </a:lnTo>
                  <a:lnTo>
                    <a:pt x="234" y="5"/>
                  </a:lnTo>
                  <a:lnTo>
                    <a:pt x="5" y="5"/>
                  </a:lnTo>
                  <a:lnTo>
                    <a:pt x="5" y="1313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129" name="path"/>
          <p:cNvSpPr/>
          <p:nvPr/>
        </p:nvSpPr>
        <p:spPr>
          <a:xfrm>
            <a:off x="6530457" y="2385030"/>
            <a:ext cx="915203" cy="1813428"/>
          </a:xfrm>
          <a:custGeom>
            <a:avLst/>
            <a:gdLst/>
            <a:ahLst/>
            <a:cxnLst/>
            <a:rect l="0" t="0" r="0" b="0"/>
            <a:pathLst>
              <a:path w="1441" h="2855">
                <a:moveTo>
                  <a:pt x="5" y="2849"/>
                </a:moveTo>
                <a:lnTo>
                  <a:pt x="222" y="2849"/>
                </a:lnTo>
                <a:lnTo>
                  <a:pt x="222" y="5"/>
                </a:lnTo>
                <a:lnTo>
                  <a:pt x="5" y="5"/>
                </a:lnTo>
                <a:lnTo>
                  <a:pt x="5" y="2849"/>
                </a:lnTo>
                <a:close/>
                <a:moveTo>
                  <a:pt x="306" y="2801"/>
                </a:moveTo>
                <a:lnTo>
                  <a:pt x="522" y="2801"/>
                </a:lnTo>
                <a:lnTo>
                  <a:pt x="522" y="1241"/>
                </a:lnTo>
                <a:lnTo>
                  <a:pt x="306" y="1241"/>
                </a:lnTo>
                <a:lnTo>
                  <a:pt x="306" y="2801"/>
                </a:lnTo>
                <a:close/>
                <a:moveTo>
                  <a:pt x="606" y="2789"/>
                </a:moveTo>
                <a:lnTo>
                  <a:pt x="834" y="2789"/>
                </a:lnTo>
                <a:lnTo>
                  <a:pt x="834" y="1481"/>
                </a:lnTo>
                <a:lnTo>
                  <a:pt x="606" y="1481"/>
                </a:lnTo>
                <a:lnTo>
                  <a:pt x="606" y="2789"/>
                </a:lnTo>
                <a:close/>
                <a:moveTo>
                  <a:pt x="918" y="2777"/>
                </a:moveTo>
                <a:lnTo>
                  <a:pt x="1134" y="2777"/>
                </a:lnTo>
                <a:lnTo>
                  <a:pt x="1134" y="1853"/>
                </a:lnTo>
                <a:lnTo>
                  <a:pt x="918" y="1853"/>
                </a:lnTo>
                <a:lnTo>
                  <a:pt x="918" y="2777"/>
                </a:lnTo>
                <a:close/>
                <a:moveTo>
                  <a:pt x="1219" y="2753"/>
                </a:moveTo>
                <a:lnTo>
                  <a:pt x="1435" y="2753"/>
                </a:lnTo>
                <a:lnTo>
                  <a:pt x="1435" y="2093"/>
                </a:lnTo>
                <a:lnTo>
                  <a:pt x="1219" y="2093"/>
                </a:lnTo>
                <a:lnTo>
                  <a:pt x="1219" y="2753"/>
                </a:lnTo>
                <a:close/>
              </a:path>
            </a:pathLst>
          </a:custGeom>
          <a:noFill/>
          <a:ln w="7597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30" name="path"/>
          <p:cNvSpPr/>
          <p:nvPr/>
        </p:nvSpPr>
        <p:spPr>
          <a:xfrm>
            <a:off x="1874290" y="865711"/>
            <a:ext cx="194895" cy="4894929"/>
          </a:xfrm>
          <a:custGeom>
            <a:avLst/>
            <a:gdLst/>
            <a:ahLst/>
            <a:cxnLst/>
            <a:rect l="0" t="0" r="0" b="0"/>
            <a:pathLst>
              <a:path w="306" h="7708">
                <a:moveTo>
                  <a:pt x="14" y="1"/>
                </a:moveTo>
                <a:lnTo>
                  <a:pt x="291" y="3854"/>
                </a:lnTo>
                <a:lnTo>
                  <a:pt x="14" y="7707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131" name="picture 513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2075433" y="1513332"/>
            <a:ext cx="586994" cy="1144524"/>
          </a:xfrm>
          <a:prstGeom prst="rect">
            <a:avLst/>
          </a:prstGeom>
        </p:spPr>
      </p:pic>
      <p:graphicFrame>
        <p:nvGraphicFramePr>
          <p:cNvPr id="5132" name="table 5132"/>
          <p:cNvGraphicFramePr>
            <a:graphicFrameLocks noGrp="1"/>
          </p:cNvGraphicFramePr>
          <p:nvPr/>
        </p:nvGraphicFramePr>
        <p:xfrm>
          <a:off x="2037333" y="955294"/>
          <a:ext cx="2330449" cy="682625"/>
        </p:xfrm>
        <a:graphic>
          <a:graphicData uri="http://schemas.openxmlformats.org/drawingml/2006/table">
            <a:tbl>
              <a:tblPr/>
              <a:tblGrid>
                <a:gridCol w="2330449"/>
              </a:tblGrid>
              <a:tr h="6699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700" dirty="0"/>
                    </a:p>
                    <a:p>
                      <a:pPr marL="353060" indent="3810" algn="l" rtl="0" eaLnBrk="0">
                        <a:lnSpc>
                          <a:spcPct val="111000"/>
                        </a:lnSpc>
                        <a:spcBef>
                          <a:spcPts val="5"/>
                        </a:spcBef>
                      </a:pPr>
                      <a:r>
                        <a:rPr sz="10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按起重高度和有效载荷绘制了</a:t>
                      </a:r>
                      <a:r>
                        <a:rPr sz="10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0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0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场概况，以了解需</a:t>
                      </a:r>
                      <a:r>
                        <a:rPr sz="10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求。</a:t>
                      </a: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133" name="path"/>
          <p:cNvSpPr/>
          <p:nvPr/>
        </p:nvSpPr>
        <p:spPr>
          <a:xfrm>
            <a:off x="6478270" y="5224018"/>
            <a:ext cx="1414779" cy="987805"/>
          </a:xfrm>
          <a:custGeom>
            <a:avLst/>
            <a:gdLst/>
            <a:ahLst/>
            <a:cxnLst/>
            <a:rect l="0" t="0" r="0" b="0"/>
            <a:pathLst>
              <a:path w="2227" h="1555">
                <a:moveTo>
                  <a:pt x="2217" y="1555"/>
                </a:moveTo>
                <a:lnTo>
                  <a:pt x="2217" y="10"/>
                </a:lnTo>
                <a:lnTo>
                  <a:pt x="10" y="10"/>
                </a:lnTo>
                <a:lnTo>
                  <a:pt x="10" y="1555"/>
                </a:lnTo>
                <a:close/>
              </a:path>
            </a:pathLst>
          </a:custGeom>
          <a:noFill/>
          <a:ln w="12700" cap="flat">
            <a:solidFill>
              <a:srgbClr val="7F7F7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34" name="path"/>
          <p:cNvSpPr/>
          <p:nvPr/>
        </p:nvSpPr>
        <p:spPr>
          <a:xfrm>
            <a:off x="550163" y="4724400"/>
            <a:ext cx="1014983" cy="644651"/>
          </a:xfrm>
          <a:custGeom>
            <a:avLst/>
            <a:gdLst/>
            <a:ahLst/>
            <a:cxnLst/>
            <a:rect l="0" t="0" r="0" b="0"/>
            <a:pathLst>
              <a:path w="1598" h="1015">
                <a:moveTo>
                  <a:pt x="0" y="0"/>
                </a:moveTo>
                <a:lnTo>
                  <a:pt x="0" y="1015"/>
                </a:lnTo>
                <a:lnTo>
                  <a:pt x="1598" y="1015"/>
                </a:lnTo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135" name="table 5135"/>
          <p:cNvGraphicFramePr>
            <a:graphicFrameLocks noGrp="1"/>
          </p:cNvGraphicFramePr>
          <p:nvPr/>
        </p:nvGraphicFramePr>
        <p:xfrm>
          <a:off x="360997" y="4565713"/>
          <a:ext cx="1324610" cy="1005839"/>
        </p:xfrm>
        <a:graphic>
          <a:graphicData uri="http://schemas.openxmlformats.org/drawingml/2006/table">
            <a:tbl>
              <a:tblPr/>
              <a:tblGrid>
                <a:gridCol w="1324610"/>
              </a:tblGrid>
              <a:tr h="99631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400" dirty="0"/>
                    </a:p>
                    <a:p>
                      <a:pPr marL="68580" algn="l" rtl="0" eaLnBrk="0">
                        <a:lnSpc>
                          <a:spcPts val="855"/>
                        </a:lnSpc>
                        <a:spcBef>
                          <a:spcPts val="5"/>
                        </a:spcBef>
                      </a:pP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欧</a:t>
                      </a:r>
                      <a:r>
                        <a:rPr sz="7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元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83000"/>
                        </a:lnSpc>
                      </a:pPr>
                      <a:endParaRPr lang="en-US" altLang="en-US" sz="100" dirty="0"/>
                    </a:p>
                    <a:p>
                      <a:pPr algn="r" rtl="0" eaLnBrk="0">
                        <a:lnSpc>
                          <a:spcPts val="865"/>
                        </a:lnSpc>
                        <a:spcBef>
                          <a:spcPts val="0"/>
                        </a:spcBef>
                      </a:pP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有效载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930" name="group 930"/>
          <p:cNvGrpSpPr/>
          <p:nvPr/>
        </p:nvGrpSpPr>
        <p:grpSpPr>
          <a:xfrm rot="21600000">
            <a:off x="544989" y="3700272"/>
            <a:ext cx="1017110" cy="621791"/>
            <a:chOff x="0" y="0"/>
            <a:chExt cx="1017110" cy="621791"/>
          </a:xfrm>
        </p:grpSpPr>
        <p:sp>
          <p:nvSpPr>
            <p:cNvPr id="5136" name="path"/>
            <p:cNvSpPr/>
            <p:nvPr/>
          </p:nvSpPr>
          <p:spPr>
            <a:xfrm>
              <a:off x="2126" y="0"/>
              <a:ext cx="1014983" cy="621791"/>
            </a:xfrm>
            <a:custGeom>
              <a:avLst/>
              <a:gdLst/>
              <a:ahLst/>
              <a:cxnLst/>
              <a:rect l="0" t="0" r="0" b="0"/>
              <a:pathLst>
                <a:path w="1598" h="979">
                  <a:moveTo>
                    <a:pt x="0" y="0"/>
                  </a:moveTo>
                  <a:lnTo>
                    <a:pt x="0" y="979"/>
                  </a:lnTo>
                  <a:lnTo>
                    <a:pt x="1598" y="979"/>
                  </a:lnTo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37" name="path"/>
            <p:cNvSpPr/>
            <p:nvPr/>
          </p:nvSpPr>
          <p:spPr>
            <a:xfrm>
              <a:off x="0" y="307153"/>
              <a:ext cx="371677" cy="134611"/>
            </a:xfrm>
            <a:custGeom>
              <a:avLst/>
              <a:gdLst/>
              <a:ahLst/>
              <a:cxnLst/>
              <a:rect l="0" t="0" r="0" b="0"/>
              <a:pathLst>
                <a:path w="585" h="211">
                  <a:moveTo>
                    <a:pt x="4" y="197"/>
                  </a:moveTo>
                  <a:lnTo>
                    <a:pt x="580" y="14"/>
                  </a:lnTo>
                </a:path>
              </a:pathLst>
            </a:custGeom>
            <a:noFill/>
            <a:ln w="19050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138" name="rect"/>
          <p:cNvSpPr/>
          <p:nvPr/>
        </p:nvSpPr>
        <p:spPr>
          <a:xfrm>
            <a:off x="540766" y="3700272"/>
            <a:ext cx="12700" cy="62179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139" name="table 5139"/>
          <p:cNvGraphicFramePr>
            <a:graphicFrameLocks noGrp="1"/>
          </p:cNvGraphicFramePr>
          <p:nvPr/>
        </p:nvGraphicFramePr>
        <p:xfrm>
          <a:off x="357949" y="3547681"/>
          <a:ext cx="1324610" cy="969645"/>
        </p:xfrm>
        <a:graphic>
          <a:graphicData uri="http://schemas.openxmlformats.org/drawingml/2006/table">
            <a:tbl>
              <a:tblPr/>
              <a:tblGrid>
                <a:gridCol w="1324610"/>
              </a:tblGrid>
              <a:tr h="9601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400" dirty="0"/>
                    </a:p>
                    <a:p>
                      <a:pPr marL="69215" algn="l" rtl="0" eaLnBrk="0">
                        <a:lnSpc>
                          <a:spcPts val="855"/>
                        </a:lnSpc>
                        <a:spcBef>
                          <a:spcPts val="0"/>
                        </a:spcBef>
                      </a:pP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欧</a:t>
                      </a:r>
                      <a:r>
                        <a:rPr sz="7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元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77000"/>
                        </a:lnSpc>
                      </a:pPr>
                      <a:endParaRPr lang="en-US" altLang="en-US" sz="100" dirty="0"/>
                    </a:p>
                    <a:p>
                      <a:pPr marL="676910" algn="l" rtl="0" eaLnBrk="0">
                        <a:lnSpc>
                          <a:spcPts val="850"/>
                        </a:lnSpc>
                        <a:spcBef>
                          <a:spcPts val="0"/>
                        </a:spcBef>
                      </a:pPr>
                      <a:r>
                        <a:rPr sz="7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提升高</a:t>
                      </a:r>
                      <a:r>
                        <a:rPr sz="7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140" name="table 5140"/>
          <p:cNvGraphicFramePr>
            <a:graphicFrameLocks noGrp="1"/>
          </p:cNvGraphicFramePr>
          <p:nvPr/>
        </p:nvGraphicFramePr>
        <p:xfrm>
          <a:off x="4404105" y="955294"/>
          <a:ext cx="1705609" cy="682625"/>
        </p:xfrm>
        <a:graphic>
          <a:graphicData uri="http://schemas.openxmlformats.org/drawingml/2006/table">
            <a:tbl>
              <a:tblPr/>
              <a:tblGrid>
                <a:gridCol w="1705609"/>
              </a:tblGrid>
              <a:tr h="6699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700" dirty="0"/>
                    </a:p>
                    <a:p>
                      <a:pPr marL="367030" indent="635" algn="l" rtl="0" eaLnBrk="0">
                        <a:lnSpc>
                          <a:spcPct val="111000"/>
                        </a:lnSpc>
                        <a:spcBef>
                          <a:spcPts val="5"/>
                        </a:spcBef>
                      </a:pPr>
                      <a:r>
                        <a:rPr sz="10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第一个变种是为了</a:t>
                      </a:r>
                      <a:r>
                        <a:rPr sz="10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覆</a:t>
                      </a:r>
                      <a:r>
                        <a:rPr sz="10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0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盖所有的市场要求</a:t>
                      </a:r>
                      <a:r>
                        <a:rPr sz="10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141" name="textbox 5141"/>
          <p:cNvSpPr/>
          <p:nvPr/>
        </p:nvSpPr>
        <p:spPr>
          <a:xfrm>
            <a:off x="6734276" y="1065184"/>
            <a:ext cx="2073910" cy="5035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1000"/>
              </a:lnSpc>
            </a:pPr>
            <a:endParaRPr lang="en-US" altLang="en-US" sz="100" dirty="0"/>
          </a:p>
          <a:p>
            <a:pPr marL="14605" indent="-1905" algn="l" rtl="0" eaLnBrk="0">
              <a:lnSpc>
                <a:spcPct val="107000"/>
              </a:lnSpc>
            </a:pPr>
            <a:r>
              <a:rPr sz="1000" spc="1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使用直接产品成本(</a:t>
            </a:r>
            <a:r>
              <a:rPr sz="10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DPC</a:t>
            </a:r>
            <a:r>
              <a:rPr sz="1000" spc="1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)和复</a:t>
            </a:r>
            <a:r>
              <a:rPr sz="10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杂</a:t>
            </a:r>
            <a:r>
              <a:rPr sz="10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sz="10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性成本计算了所有方案的桅杆</a:t>
            </a:r>
            <a:r>
              <a:rPr sz="1000" spc="7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变</a:t>
            </a:r>
            <a:r>
              <a:rPr sz="10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 </a:t>
            </a:r>
            <a:r>
              <a:rPr sz="1000" spc="4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的总成本</a:t>
            </a:r>
            <a:r>
              <a:rPr sz="10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000" dirty="0"/>
          </a:p>
        </p:txBody>
      </p:sp>
      <p:grpSp>
        <p:nvGrpSpPr>
          <p:cNvPr id="932" name="group 932"/>
          <p:cNvGrpSpPr/>
          <p:nvPr/>
        </p:nvGrpSpPr>
        <p:grpSpPr>
          <a:xfrm rot="21600000">
            <a:off x="7682135" y="3954598"/>
            <a:ext cx="152702" cy="327425"/>
            <a:chOff x="0" y="0"/>
            <a:chExt cx="152702" cy="327425"/>
          </a:xfrm>
        </p:grpSpPr>
        <p:sp>
          <p:nvSpPr>
            <p:cNvPr id="5142" name="path"/>
            <p:cNvSpPr/>
            <p:nvPr/>
          </p:nvSpPr>
          <p:spPr>
            <a:xfrm>
              <a:off x="0" y="160041"/>
              <a:ext cx="152702" cy="167384"/>
            </a:xfrm>
            <a:custGeom>
              <a:avLst/>
              <a:gdLst/>
              <a:ahLst/>
              <a:cxnLst/>
              <a:rect l="0" t="0" r="0" b="0"/>
              <a:pathLst>
                <a:path w="240" h="263">
                  <a:moveTo>
                    <a:pt x="5" y="257"/>
                  </a:moveTo>
                  <a:lnTo>
                    <a:pt x="234" y="257"/>
                  </a:lnTo>
                  <a:lnTo>
                    <a:pt x="234" y="5"/>
                  </a:lnTo>
                  <a:lnTo>
                    <a:pt x="5" y="5"/>
                  </a:lnTo>
                  <a:lnTo>
                    <a:pt x="5" y="257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43" name="path"/>
            <p:cNvSpPr/>
            <p:nvPr/>
          </p:nvSpPr>
          <p:spPr>
            <a:xfrm>
              <a:off x="0" y="0"/>
              <a:ext cx="152702" cy="167638"/>
            </a:xfrm>
            <a:custGeom>
              <a:avLst/>
              <a:gdLst/>
              <a:ahLst/>
              <a:cxnLst/>
              <a:rect l="0" t="0" r="0" b="0"/>
              <a:pathLst>
                <a:path w="240" h="263">
                  <a:moveTo>
                    <a:pt x="5" y="258"/>
                  </a:moveTo>
                  <a:lnTo>
                    <a:pt x="234" y="258"/>
                  </a:lnTo>
                  <a:lnTo>
                    <a:pt x="234" y="5"/>
                  </a:lnTo>
                  <a:lnTo>
                    <a:pt x="5" y="5"/>
                  </a:lnTo>
                  <a:lnTo>
                    <a:pt x="5" y="258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34" name="group 934"/>
          <p:cNvGrpSpPr/>
          <p:nvPr/>
        </p:nvGrpSpPr>
        <p:grpSpPr>
          <a:xfrm rot="21600000">
            <a:off x="8071210" y="3756573"/>
            <a:ext cx="145105" cy="525451"/>
            <a:chOff x="0" y="0"/>
            <a:chExt cx="145105" cy="525451"/>
          </a:xfrm>
        </p:grpSpPr>
        <p:sp>
          <p:nvSpPr>
            <p:cNvPr id="5144" name="path"/>
            <p:cNvSpPr/>
            <p:nvPr/>
          </p:nvSpPr>
          <p:spPr>
            <a:xfrm>
              <a:off x="0" y="335022"/>
              <a:ext cx="145105" cy="190428"/>
            </a:xfrm>
            <a:custGeom>
              <a:avLst/>
              <a:gdLst/>
              <a:ahLst/>
              <a:cxnLst/>
              <a:rect l="0" t="0" r="0" b="0"/>
              <a:pathLst>
                <a:path w="228" h="299">
                  <a:moveTo>
                    <a:pt x="5" y="293"/>
                  </a:moveTo>
                  <a:lnTo>
                    <a:pt x="222" y="293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293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45" name="path"/>
            <p:cNvSpPr/>
            <p:nvPr/>
          </p:nvSpPr>
          <p:spPr>
            <a:xfrm>
              <a:off x="0" y="0"/>
              <a:ext cx="145105" cy="342619"/>
            </a:xfrm>
            <a:custGeom>
              <a:avLst/>
              <a:gdLst/>
              <a:ahLst/>
              <a:cxnLst/>
              <a:rect l="0" t="0" r="0" b="0"/>
              <a:pathLst>
                <a:path w="228" h="539">
                  <a:moveTo>
                    <a:pt x="5" y="533"/>
                  </a:moveTo>
                  <a:moveTo>
                    <a:pt x="5" y="533"/>
                  </a:moveTo>
                  <a:lnTo>
                    <a:pt x="222" y="533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533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36" name="group 936"/>
          <p:cNvGrpSpPr/>
          <p:nvPr/>
        </p:nvGrpSpPr>
        <p:grpSpPr>
          <a:xfrm rot="21600000">
            <a:off x="7491497" y="3947001"/>
            <a:ext cx="144852" cy="335022"/>
            <a:chOff x="0" y="0"/>
            <a:chExt cx="144852" cy="335022"/>
          </a:xfrm>
        </p:grpSpPr>
        <p:sp>
          <p:nvSpPr>
            <p:cNvPr id="5146" name="path"/>
            <p:cNvSpPr/>
            <p:nvPr/>
          </p:nvSpPr>
          <p:spPr>
            <a:xfrm>
              <a:off x="0" y="175234"/>
              <a:ext cx="144852" cy="159787"/>
            </a:xfrm>
            <a:custGeom>
              <a:avLst/>
              <a:gdLst/>
              <a:ahLst/>
              <a:cxnLst/>
              <a:rect l="0" t="0" r="0" b="0"/>
              <a:pathLst>
                <a:path w="228" h="251">
                  <a:moveTo>
                    <a:pt x="5" y="245"/>
                  </a:moveTo>
                  <a:lnTo>
                    <a:pt x="222" y="245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245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47" name="path"/>
            <p:cNvSpPr/>
            <p:nvPr/>
          </p:nvSpPr>
          <p:spPr>
            <a:xfrm>
              <a:off x="0" y="0"/>
              <a:ext cx="144852" cy="182831"/>
            </a:xfrm>
            <a:custGeom>
              <a:avLst/>
              <a:gdLst/>
              <a:ahLst/>
              <a:cxnLst/>
              <a:rect l="0" t="0" r="0" b="0"/>
              <a:pathLst>
                <a:path w="228" h="287">
                  <a:moveTo>
                    <a:pt x="5" y="281"/>
                  </a:moveTo>
                  <a:lnTo>
                    <a:pt x="222" y="281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28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38" name="group 938"/>
          <p:cNvGrpSpPr/>
          <p:nvPr/>
        </p:nvGrpSpPr>
        <p:grpSpPr>
          <a:xfrm rot="21600000">
            <a:off x="7880471" y="3954598"/>
            <a:ext cx="145105" cy="327425"/>
            <a:chOff x="0" y="0"/>
            <a:chExt cx="145105" cy="327425"/>
          </a:xfrm>
        </p:grpSpPr>
        <p:sp>
          <p:nvSpPr>
            <p:cNvPr id="5148" name="path"/>
            <p:cNvSpPr/>
            <p:nvPr/>
          </p:nvSpPr>
          <p:spPr>
            <a:xfrm>
              <a:off x="0" y="160041"/>
              <a:ext cx="145105" cy="167384"/>
            </a:xfrm>
            <a:custGeom>
              <a:avLst/>
              <a:gdLst/>
              <a:ahLst/>
              <a:cxnLst/>
              <a:rect l="0" t="0" r="0" b="0"/>
              <a:pathLst>
                <a:path w="228" h="263">
                  <a:moveTo>
                    <a:pt x="5" y="257"/>
                  </a:moveTo>
                  <a:lnTo>
                    <a:pt x="222" y="257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257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49" name="path"/>
            <p:cNvSpPr/>
            <p:nvPr/>
          </p:nvSpPr>
          <p:spPr>
            <a:xfrm>
              <a:off x="0" y="0"/>
              <a:ext cx="145105" cy="167638"/>
            </a:xfrm>
            <a:custGeom>
              <a:avLst/>
              <a:gdLst/>
              <a:ahLst/>
              <a:cxnLst/>
              <a:rect l="0" t="0" r="0" b="0"/>
              <a:pathLst>
                <a:path w="228" h="263">
                  <a:moveTo>
                    <a:pt x="5" y="258"/>
                  </a:moveTo>
                  <a:lnTo>
                    <a:pt x="222" y="258"/>
                  </a:lnTo>
                  <a:lnTo>
                    <a:pt x="222" y="5"/>
                  </a:lnTo>
                  <a:lnTo>
                    <a:pt x="5" y="5"/>
                  </a:lnTo>
                  <a:lnTo>
                    <a:pt x="5" y="258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9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150" name="picture 515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6507666" y="3756573"/>
            <a:ext cx="1731441" cy="529250"/>
          </a:xfrm>
          <a:prstGeom prst="rect">
            <a:avLst/>
          </a:prstGeom>
        </p:spPr>
      </p:pic>
      <p:sp>
        <p:nvSpPr>
          <p:cNvPr id="5151" name="textbox 5151"/>
          <p:cNvSpPr/>
          <p:nvPr/>
        </p:nvSpPr>
        <p:spPr>
          <a:xfrm>
            <a:off x="468469" y="255327"/>
            <a:ext cx="3509009" cy="3041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190"/>
              </a:lnSpc>
            </a:pP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开发最佳的桅杆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变体数量。</a:t>
            </a:r>
            <a:endParaRPr lang="en-US" altLang="en-US" sz="1800" dirty="0"/>
          </a:p>
        </p:txBody>
      </p:sp>
      <p:grpSp>
        <p:nvGrpSpPr>
          <p:cNvPr id="940" name="group 940"/>
          <p:cNvGrpSpPr/>
          <p:nvPr/>
        </p:nvGrpSpPr>
        <p:grpSpPr>
          <a:xfrm rot="21600000">
            <a:off x="6521470" y="4392142"/>
            <a:ext cx="2186389" cy="138735"/>
            <a:chOff x="0" y="0"/>
            <a:chExt cx="2186389" cy="138735"/>
          </a:xfrm>
        </p:grpSpPr>
        <p:sp>
          <p:nvSpPr>
            <p:cNvPr id="5152" name="path"/>
            <p:cNvSpPr/>
            <p:nvPr/>
          </p:nvSpPr>
          <p:spPr>
            <a:xfrm>
              <a:off x="1248" y="4597"/>
              <a:ext cx="2183892" cy="129539"/>
            </a:xfrm>
            <a:custGeom>
              <a:avLst/>
              <a:gdLst/>
              <a:ahLst/>
              <a:cxnLst/>
              <a:rect l="0" t="0" r="0" b="0"/>
              <a:pathLst>
                <a:path w="3439" h="203">
                  <a:moveTo>
                    <a:pt x="0" y="113"/>
                  </a:moveTo>
                  <a:lnTo>
                    <a:pt x="415" y="0"/>
                  </a:lnTo>
                  <a:lnTo>
                    <a:pt x="415" y="90"/>
                  </a:lnTo>
                  <a:lnTo>
                    <a:pt x="0" y="203"/>
                  </a:lnTo>
                  <a:lnTo>
                    <a:pt x="0" y="113"/>
                  </a:lnTo>
                  <a:close/>
                </a:path>
                <a:path w="3439" h="203">
                  <a:moveTo>
                    <a:pt x="1891" y="113"/>
                  </a:moveTo>
                  <a:lnTo>
                    <a:pt x="2306" y="0"/>
                  </a:lnTo>
                  <a:lnTo>
                    <a:pt x="2306" y="90"/>
                  </a:lnTo>
                  <a:lnTo>
                    <a:pt x="1891" y="203"/>
                  </a:lnTo>
                  <a:lnTo>
                    <a:pt x="1891" y="113"/>
                  </a:lnTo>
                  <a:close/>
                </a:path>
                <a:path w="3439" h="203">
                  <a:moveTo>
                    <a:pt x="1132" y="113"/>
                  </a:moveTo>
                  <a:lnTo>
                    <a:pt x="1548" y="0"/>
                  </a:lnTo>
                  <a:lnTo>
                    <a:pt x="1548" y="90"/>
                  </a:lnTo>
                  <a:lnTo>
                    <a:pt x="1132" y="203"/>
                  </a:lnTo>
                  <a:lnTo>
                    <a:pt x="1132" y="113"/>
                  </a:lnTo>
                  <a:close/>
                </a:path>
                <a:path w="3439" h="203">
                  <a:moveTo>
                    <a:pt x="756" y="113"/>
                  </a:moveTo>
                  <a:lnTo>
                    <a:pt x="1171" y="0"/>
                  </a:lnTo>
                  <a:lnTo>
                    <a:pt x="1171" y="90"/>
                  </a:lnTo>
                  <a:lnTo>
                    <a:pt x="756" y="203"/>
                  </a:lnTo>
                  <a:lnTo>
                    <a:pt x="756" y="113"/>
                  </a:lnTo>
                  <a:close/>
                </a:path>
                <a:path w="3439" h="203">
                  <a:moveTo>
                    <a:pt x="2268" y="113"/>
                  </a:moveTo>
                  <a:lnTo>
                    <a:pt x="2683" y="0"/>
                  </a:lnTo>
                  <a:lnTo>
                    <a:pt x="2683" y="90"/>
                  </a:lnTo>
                  <a:lnTo>
                    <a:pt x="2268" y="203"/>
                  </a:lnTo>
                  <a:lnTo>
                    <a:pt x="2268" y="113"/>
                  </a:lnTo>
                  <a:close/>
                </a:path>
                <a:path w="3439" h="203">
                  <a:moveTo>
                    <a:pt x="2644" y="113"/>
                  </a:moveTo>
                  <a:lnTo>
                    <a:pt x="3060" y="0"/>
                  </a:lnTo>
                  <a:lnTo>
                    <a:pt x="3060" y="90"/>
                  </a:lnTo>
                  <a:lnTo>
                    <a:pt x="2644" y="203"/>
                  </a:lnTo>
                  <a:lnTo>
                    <a:pt x="2644" y="113"/>
                  </a:lnTo>
                  <a:close/>
                </a:path>
                <a:path w="3439" h="203">
                  <a:moveTo>
                    <a:pt x="3024" y="113"/>
                  </a:moveTo>
                  <a:lnTo>
                    <a:pt x="3439" y="0"/>
                  </a:lnTo>
                  <a:lnTo>
                    <a:pt x="3439" y="90"/>
                  </a:lnTo>
                  <a:lnTo>
                    <a:pt x="3024" y="203"/>
                  </a:lnTo>
                  <a:lnTo>
                    <a:pt x="3024" y="113"/>
                  </a:lnTo>
                  <a:close/>
                </a:path>
                <a:path w="3439" h="203">
                  <a:moveTo>
                    <a:pt x="1509" y="113"/>
                  </a:moveTo>
                  <a:lnTo>
                    <a:pt x="1927" y="0"/>
                  </a:lnTo>
                  <a:lnTo>
                    <a:pt x="1927" y="90"/>
                  </a:lnTo>
                  <a:lnTo>
                    <a:pt x="1509" y="203"/>
                  </a:lnTo>
                  <a:lnTo>
                    <a:pt x="1509" y="113"/>
                  </a:lnTo>
                  <a:close/>
                </a:path>
                <a:path w="3439" h="203">
                  <a:moveTo>
                    <a:pt x="379" y="113"/>
                  </a:moveTo>
                  <a:lnTo>
                    <a:pt x="792" y="0"/>
                  </a:lnTo>
                  <a:lnTo>
                    <a:pt x="792" y="90"/>
                  </a:lnTo>
                  <a:lnTo>
                    <a:pt x="379" y="203"/>
                  </a:lnTo>
                  <a:lnTo>
                    <a:pt x="379" y="113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53" name="path"/>
            <p:cNvSpPr/>
            <p:nvPr/>
          </p:nvSpPr>
          <p:spPr>
            <a:xfrm>
              <a:off x="0" y="0"/>
              <a:ext cx="2186389" cy="138735"/>
            </a:xfrm>
            <a:custGeom>
              <a:avLst/>
              <a:gdLst/>
              <a:ahLst/>
              <a:cxnLst/>
              <a:rect l="0" t="0" r="0" b="0"/>
              <a:pathLst>
                <a:path w="3443" h="218">
                  <a:moveTo>
                    <a:pt x="1893" y="211"/>
                  </a:moveTo>
                  <a:lnTo>
                    <a:pt x="2308" y="98"/>
                  </a:lnTo>
                  <a:moveTo>
                    <a:pt x="1511" y="211"/>
                  </a:moveTo>
                  <a:lnTo>
                    <a:pt x="1929" y="98"/>
                  </a:lnTo>
                  <a:moveTo>
                    <a:pt x="1511" y="120"/>
                  </a:moveTo>
                  <a:lnTo>
                    <a:pt x="1929" y="7"/>
                  </a:lnTo>
                  <a:moveTo>
                    <a:pt x="1134" y="211"/>
                  </a:moveTo>
                  <a:lnTo>
                    <a:pt x="1549" y="98"/>
                  </a:lnTo>
                  <a:moveTo>
                    <a:pt x="757" y="211"/>
                  </a:moveTo>
                  <a:lnTo>
                    <a:pt x="1173" y="98"/>
                  </a:lnTo>
                  <a:moveTo>
                    <a:pt x="381" y="211"/>
                  </a:moveTo>
                  <a:lnTo>
                    <a:pt x="793" y="98"/>
                  </a:lnTo>
                  <a:moveTo>
                    <a:pt x="1" y="211"/>
                  </a:moveTo>
                  <a:lnTo>
                    <a:pt x="417" y="98"/>
                  </a:lnTo>
                  <a:moveTo>
                    <a:pt x="1" y="120"/>
                  </a:moveTo>
                  <a:lnTo>
                    <a:pt x="417" y="7"/>
                  </a:lnTo>
                  <a:moveTo>
                    <a:pt x="757" y="120"/>
                  </a:moveTo>
                  <a:lnTo>
                    <a:pt x="1173" y="7"/>
                  </a:lnTo>
                  <a:moveTo>
                    <a:pt x="2646" y="120"/>
                  </a:moveTo>
                  <a:lnTo>
                    <a:pt x="3061" y="7"/>
                  </a:lnTo>
                  <a:moveTo>
                    <a:pt x="381" y="120"/>
                  </a:moveTo>
                  <a:lnTo>
                    <a:pt x="793" y="7"/>
                  </a:lnTo>
                  <a:moveTo>
                    <a:pt x="3025" y="211"/>
                  </a:moveTo>
                  <a:lnTo>
                    <a:pt x="3441" y="98"/>
                  </a:lnTo>
                  <a:moveTo>
                    <a:pt x="2646" y="211"/>
                  </a:moveTo>
                  <a:lnTo>
                    <a:pt x="3061" y="98"/>
                  </a:lnTo>
                  <a:moveTo>
                    <a:pt x="1134" y="120"/>
                  </a:moveTo>
                  <a:lnTo>
                    <a:pt x="1549" y="7"/>
                  </a:lnTo>
                  <a:moveTo>
                    <a:pt x="2269" y="120"/>
                  </a:moveTo>
                  <a:lnTo>
                    <a:pt x="2685" y="7"/>
                  </a:lnTo>
                  <a:moveTo>
                    <a:pt x="3025" y="120"/>
                  </a:moveTo>
                  <a:lnTo>
                    <a:pt x="3441" y="7"/>
                  </a:lnTo>
                  <a:moveTo>
                    <a:pt x="2269" y="211"/>
                  </a:moveTo>
                  <a:lnTo>
                    <a:pt x="2685" y="98"/>
                  </a:lnTo>
                  <a:moveTo>
                    <a:pt x="1893" y="120"/>
                  </a:moveTo>
                  <a:lnTo>
                    <a:pt x="2308" y="7"/>
                  </a:lnTo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154" name="path"/>
          <p:cNvSpPr/>
          <p:nvPr/>
        </p:nvSpPr>
        <p:spPr>
          <a:xfrm>
            <a:off x="7714234" y="4035298"/>
            <a:ext cx="774700" cy="1024635"/>
          </a:xfrm>
          <a:custGeom>
            <a:avLst/>
            <a:gdLst/>
            <a:ahLst/>
            <a:cxnLst/>
            <a:rect l="0" t="0" r="0" b="0"/>
            <a:pathLst>
              <a:path w="1220" h="1613">
                <a:moveTo>
                  <a:pt x="10" y="1603"/>
                </a:moveTo>
                <a:lnTo>
                  <a:pt x="1210" y="1603"/>
                </a:lnTo>
                <a:lnTo>
                  <a:pt x="1210" y="10"/>
                </a:lnTo>
                <a:lnTo>
                  <a:pt x="10" y="10"/>
                </a:lnTo>
                <a:lnTo>
                  <a:pt x="10" y="1603"/>
                </a:lnTo>
                <a:close/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42" name="group 942"/>
          <p:cNvGrpSpPr/>
          <p:nvPr/>
        </p:nvGrpSpPr>
        <p:grpSpPr>
          <a:xfrm rot="21600000">
            <a:off x="543813" y="4724400"/>
            <a:ext cx="1021333" cy="651001"/>
            <a:chOff x="0" y="0"/>
            <a:chExt cx="1021333" cy="651001"/>
          </a:xfrm>
        </p:grpSpPr>
        <p:sp>
          <p:nvSpPr>
            <p:cNvPr id="5155" name="path"/>
            <p:cNvSpPr/>
            <p:nvPr/>
          </p:nvSpPr>
          <p:spPr>
            <a:xfrm>
              <a:off x="0" y="0"/>
              <a:ext cx="1021333" cy="651001"/>
            </a:xfrm>
            <a:custGeom>
              <a:avLst/>
              <a:gdLst/>
              <a:ahLst/>
              <a:cxnLst/>
              <a:rect l="0" t="0" r="0" b="0"/>
              <a:pathLst>
                <a:path w="1608" h="1025">
                  <a:moveTo>
                    <a:pt x="10" y="0"/>
                  </a:moveTo>
                  <a:lnTo>
                    <a:pt x="10" y="1015"/>
                  </a:lnTo>
                  <a:lnTo>
                    <a:pt x="1608" y="1015"/>
                  </a:lnTo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56" name="path"/>
            <p:cNvSpPr/>
            <p:nvPr/>
          </p:nvSpPr>
          <p:spPr>
            <a:xfrm>
              <a:off x="6880" y="433199"/>
              <a:ext cx="292538" cy="26156"/>
            </a:xfrm>
            <a:custGeom>
              <a:avLst/>
              <a:gdLst/>
              <a:ahLst/>
              <a:cxnLst/>
              <a:rect l="0" t="0" r="0" b="0"/>
              <a:pathLst>
                <a:path w="460" h="41">
                  <a:moveTo>
                    <a:pt x="0" y="26"/>
                  </a:moveTo>
                  <a:lnTo>
                    <a:pt x="460" y="14"/>
                  </a:lnTo>
                </a:path>
              </a:pathLst>
            </a:custGeom>
            <a:noFill/>
            <a:ln w="19050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157" name="textbox 5157"/>
          <p:cNvSpPr/>
          <p:nvPr/>
        </p:nvSpPr>
        <p:spPr>
          <a:xfrm>
            <a:off x="7300431" y="3709096"/>
            <a:ext cx="1125219" cy="6502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10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13</a:t>
            </a:r>
            <a:endParaRPr lang="en-US" altLang="en-US" sz="1000" dirty="0"/>
          </a:p>
          <a:p>
            <a:pPr marL="250825" algn="l" rtl="0" eaLnBrk="0">
              <a:lnSpc>
                <a:spcPct val="85000"/>
              </a:lnSpc>
              <a:spcBef>
                <a:spcPts val="480"/>
              </a:spcBef>
            </a:pPr>
            <a:r>
              <a:rPr sz="10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12</a:t>
            </a:r>
            <a:endParaRPr lang="en-US" altLang="en-US" sz="1000" dirty="0"/>
          </a:p>
          <a:p>
            <a:pPr algn="l" rtl="0" eaLnBrk="0">
              <a:lnSpc>
                <a:spcPct val="109000"/>
              </a:lnSpc>
            </a:pPr>
            <a:endParaRPr lang="en-US" altLang="en-US" sz="1000" dirty="0"/>
          </a:p>
          <a:p>
            <a:pPr marL="488950" algn="l" rtl="0" eaLnBrk="0">
              <a:lnSpc>
                <a:spcPct val="91000"/>
              </a:lnSpc>
              <a:spcBef>
                <a:spcPts val="0"/>
              </a:spcBef>
            </a:pPr>
            <a:r>
              <a:rPr sz="10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11  11  1</a:t>
            </a:r>
            <a:r>
              <a:rPr sz="10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0" dirty="0"/>
          </a:p>
        </p:txBody>
      </p:sp>
      <p:sp>
        <p:nvSpPr>
          <p:cNvPr id="5158" name="textbox 5158"/>
          <p:cNvSpPr/>
          <p:nvPr/>
        </p:nvSpPr>
        <p:spPr>
          <a:xfrm>
            <a:off x="7938882" y="2006696"/>
            <a:ext cx="572769" cy="8680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21590" algn="l" rtl="0" eaLnBrk="0">
              <a:lnSpc>
                <a:spcPct val="67000"/>
              </a:lnSpc>
            </a:pPr>
            <a:r>
              <a:rPr sz="10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DP</a:t>
            </a:r>
            <a:r>
              <a:rPr sz="10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1000" dirty="0"/>
          </a:p>
          <a:p>
            <a:pPr marL="17780" algn="l" rtl="0" eaLnBrk="0">
              <a:lnSpc>
                <a:spcPts val="2080"/>
              </a:lnSpc>
            </a:pPr>
            <a:r>
              <a:rPr sz="10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</a:t>
            </a:r>
            <a:r>
              <a:rPr sz="10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1000" dirty="0"/>
          </a:p>
          <a:p>
            <a:pPr algn="l" rtl="0" eaLnBrk="0">
              <a:lnSpc>
                <a:spcPct val="100000"/>
              </a:lnSpc>
            </a:pPr>
            <a:endParaRPr lang="en-US" altLang="en-US" sz="900" dirty="0"/>
          </a:p>
          <a:p>
            <a:pPr algn="l" rtl="0" eaLnBrk="0">
              <a:lnSpc>
                <a:spcPct val="6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11000"/>
              </a:lnSpc>
            </a:pPr>
            <a:r>
              <a:rPr sz="10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最低成</a:t>
            </a:r>
            <a:r>
              <a:rPr sz="10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本</a:t>
            </a:r>
            <a:r>
              <a:rPr sz="10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桅</a:t>
            </a:r>
            <a:r>
              <a:rPr sz="10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杆</a:t>
            </a:r>
            <a:endParaRPr lang="en-US" altLang="en-US" sz="1000" dirty="0"/>
          </a:p>
        </p:txBody>
      </p:sp>
      <p:sp>
        <p:nvSpPr>
          <p:cNvPr id="5159" name="textbox 5159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161" name="textbox 5161"/>
          <p:cNvSpPr/>
          <p:nvPr/>
        </p:nvSpPr>
        <p:spPr>
          <a:xfrm>
            <a:off x="2513368" y="3882961"/>
            <a:ext cx="528955" cy="3854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indent="2540" algn="l" rtl="0" eaLnBrk="0">
              <a:lnSpc>
                <a:spcPct val="118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Breakpoints</a:t>
            </a:r>
            <a:r>
              <a:rPr sz="400" spc="8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     main</a:t>
            </a:r>
            <a:r>
              <a:rPr sz="400" spc="4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400" spc="4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drivers define</a:t>
            </a:r>
            <a:r>
              <a:rPr sz="400" spc="7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variant         </a:t>
            </a:r>
            <a:r>
              <a:rPr sz="4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performanc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</a:t>
            </a:r>
            <a:r>
              <a:rPr sz="4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limit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400" dirty="0"/>
          </a:p>
        </p:txBody>
      </p:sp>
      <p:sp>
        <p:nvSpPr>
          <p:cNvPr id="5162" name="textbox 5162"/>
          <p:cNvSpPr/>
          <p:nvPr/>
        </p:nvSpPr>
        <p:spPr>
          <a:xfrm>
            <a:off x="6398249" y="1937984"/>
            <a:ext cx="419734" cy="4591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1000" spc="4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MEU</a:t>
            </a:r>
            <a:r>
              <a:rPr sz="1000" spc="3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1000" dirty="0"/>
          </a:p>
          <a:p>
            <a:pPr algn="l" rtl="0" eaLnBrk="0">
              <a:lnSpc>
                <a:spcPct val="104000"/>
              </a:lnSpc>
            </a:pPr>
            <a:endParaRPr lang="en-US" altLang="en-US" sz="1100" dirty="0"/>
          </a:p>
          <a:p>
            <a:pPr marL="179705" algn="l" rtl="0" eaLnBrk="0">
              <a:lnSpc>
                <a:spcPct val="85000"/>
              </a:lnSpc>
              <a:spcBef>
                <a:spcPts val="5"/>
              </a:spcBef>
            </a:pPr>
            <a:r>
              <a:rPr sz="10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0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0" dirty="0"/>
          </a:p>
        </p:txBody>
      </p:sp>
      <p:sp>
        <p:nvSpPr>
          <p:cNvPr id="5163" name="textbox 5163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164" name="path"/>
          <p:cNvSpPr/>
          <p:nvPr/>
        </p:nvSpPr>
        <p:spPr>
          <a:xfrm>
            <a:off x="213359" y="1016508"/>
            <a:ext cx="259080" cy="550164"/>
          </a:xfrm>
          <a:custGeom>
            <a:avLst/>
            <a:gdLst/>
            <a:ahLst/>
            <a:cxnLst/>
            <a:rect l="0" t="0" r="0" b="0"/>
            <a:pathLst>
              <a:path w="408" h="866">
                <a:moveTo>
                  <a:pt x="0" y="211"/>
                </a:moveTo>
                <a:cubicBezTo>
                  <a:pt x="0" y="94"/>
                  <a:pt x="91" y="0"/>
                  <a:pt x="204" y="0"/>
                </a:cubicBezTo>
                <a:cubicBezTo>
                  <a:pt x="316" y="0"/>
                  <a:pt x="408" y="94"/>
                  <a:pt x="408" y="211"/>
                </a:cubicBezTo>
                <a:cubicBezTo>
                  <a:pt x="408" y="327"/>
                  <a:pt x="316" y="422"/>
                  <a:pt x="204" y="422"/>
                </a:cubicBezTo>
                <a:cubicBezTo>
                  <a:pt x="91" y="422"/>
                  <a:pt x="0" y="327"/>
                  <a:pt x="0" y="211"/>
                </a:cubicBezTo>
              </a:path>
              <a:path w="408" h="866">
                <a:moveTo>
                  <a:pt x="0" y="655"/>
                </a:moveTo>
                <a:cubicBezTo>
                  <a:pt x="0" y="538"/>
                  <a:pt x="91" y="444"/>
                  <a:pt x="204" y="444"/>
                </a:cubicBezTo>
                <a:cubicBezTo>
                  <a:pt x="316" y="444"/>
                  <a:pt x="408" y="538"/>
                  <a:pt x="408" y="655"/>
                </a:cubicBezTo>
                <a:cubicBezTo>
                  <a:pt x="408" y="771"/>
                  <a:pt x="316" y="866"/>
                  <a:pt x="204" y="866"/>
                </a:cubicBezTo>
                <a:cubicBezTo>
                  <a:pt x="91" y="866"/>
                  <a:pt x="0" y="771"/>
                  <a:pt x="0" y="655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66" name="textbox 5166"/>
          <p:cNvSpPr/>
          <p:nvPr/>
        </p:nvSpPr>
        <p:spPr>
          <a:xfrm>
            <a:off x="3118551" y="2025860"/>
            <a:ext cx="822960" cy="1771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53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Estimated</a:t>
            </a:r>
            <a:r>
              <a:rPr sz="400" spc="7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400" spc="7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</a:t>
            </a:r>
            <a:endParaRPr lang="en-US" altLang="en-US" sz="400" dirty="0"/>
          </a:p>
          <a:p>
            <a:pPr algn="l" rtl="0" eaLnBrk="0">
              <a:lnSpc>
                <a:spcPct val="106000"/>
              </a:lnSpc>
            </a:pPr>
            <a:endParaRPr lang="en-US" altLang="en-US" sz="100" dirty="0"/>
          </a:p>
          <a:p>
            <a:pPr marL="13335" algn="l" rtl="0" eaLnBrk="0">
              <a:lnSpc>
                <a:spcPts val="530"/>
              </a:lnSpc>
              <a:spcBef>
                <a:spcPts val="0"/>
              </a:spcBef>
            </a:pP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Future</a:t>
            </a:r>
            <a:r>
              <a:rPr sz="400" spc="60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units</a:t>
            </a:r>
            <a:endParaRPr lang="en-US" altLang="en-US" sz="400" dirty="0"/>
          </a:p>
        </p:txBody>
      </p:sp>
      <p:sp>
        <p:nvSpPr>
          <p:cNvPr id="5167" name="textbox 5167"/>
          <p:cNvSpPr/>
          <p:nvPr/>
        </p:nvSpPr>
        <p:spPr>
          <a:xfrm>
            <a:off x="6814530" y="3223193"/>
            <a:ext cx="406400" cy="3454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10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16</a:t>
            </a:r>
            <a:endParaRPr lang="en-US" altLang="en-US" sz="1000" dirty="0"/>
          </a:p>
          <a:p>
            <a:pPr algn="l" rtl="0" eaLnBrk="0">
              <a:lnSpc>
                <a:spcPct val="100000"/>
              </a:lnSpc>
            </a:pPr>
            <a:endParaRPr lang="en-US" altLang="en-US" sz="400" dirty="0"/>
          </a:p>
          <a:p>
            <a:pPr marL="255905" algn="l" rtl="0" eaLnBrk="0">
              <a:lnSpc>
                <a:spcPct val="85000"/>
              </a:lnSpc>
            </a:pPr>
            <a:r>
              <a:rPr sz="10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</a:t>
            </a:r>
            <a:endParaRPr lang="en-US" altLang="en-US" sz="1000" dirty="0"/>
          </a:p>
        </p:txBody>
      </p:sp>
      <p:grpSp>
        <p:nvGrpSpPr>
          <p:cNvPr id="944" name="group 94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5168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69" name="textbox 5169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8572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M</a:t>
              </a:r>
              <a:endParaRPr lang="en-US" altLang="en-US" sz="1800" dirty="0"/>
            </a:p>
          </p:txBody>
        </p:sp>
      </p:grpSp>
      <p:sp>
        <p:nvSpPr>
          <p:cNvPr id="5170" name="textbox 5170"/>
          <p:cNvSpPr/>
          <p:nvPr/>
        </p:nvSpPr>
        <p:spPr>
          <a:xfrm>
            <a:off x="5501952" y="1766454"/>
            <a:ext cx="471805" cy="1993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70"/>
              </a:lnSpc>
            </a:pPr>
            <a:r>
              <a:rPr sz="1100" spc="8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简单</a:t>
            </a:r>
            <a:r>
              <a:rPr sz="1100" spc="5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endParaRPr lang="en-US" altLang="en-US" sz="1100" dirty="0"/>
          </a:p>
        </p:txBody>
      </p:sp>
      <p:sp>
        <p:nvSpPr>
          <p:cNvPr id="5171" name="path"/>
          <p:cNvSpPr/>
          <p:nvPr/>
        </p:nvSpPr>
        <p:spPr>
          <a:xfrm>
            <a:off x="2161032" y="4928616"/>
            <a:ext cx="259079" cy="269748"/>
          </a:xfrm>
          <a:custGeom>
            <a:avLst/>
            <a:gdLst/>
            <a:ahLst/>
            <a:cxnLst/>
            <a:rect l="0" t="0" r="0" b="0"/>
            <a:pathLst>
              <a:path w="407" h="424">
                <a:moveTo>
                  <a:pt x="0" y="212"/>
                </a:moveTo>
                <a:cubicBezTo>
                  <a:pt x="0" y="95"/>
                  <a:pt x="91" y="0"/>
                  <a:pt x="203" y="0"/>
                </a:cubicBezTo>
                <a:cubicBezTo>
                  <a:pt x="316" y="0"/>
                  <a:pt x="407" y="95"/>
                  <a:pt x="407" y="212"/>
                </a:cubicBezTo>
                <a:cubicBezTo>
                  <a:pt x="407" y="329"/>
                  <a:pt x="316" y="424"/>
                  <a:pt x="203" y="424"/>
                </a:cubicBezTo>
                <a:cubicBezTo>
                  <a:pt x="91" y="424"/>
                  <a:pt x="0" y="329"/>
                  <a:pt x="0" y="212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72" name="path"/>
          <p:cNvSpPr/>
          <p:nvPr/>
        </p:nvSpPr>
        <p:spPr>
          <a:xfrm>
            <a:off x="6411467" y="1060704"/>
            <a:ext cx="259079" cy="269747"/>
          </a:xfrm>
          <a:custGeom>
            <a:avLst/>
            <a:gdLst/>
            <a:ahLst/>
            <a:cxnLst/>
            <a:rect l="0" t="0" r="0" b="0"/>
            <a:pathLst>
              <a:path w="407" h="424">
                <a:moveTo>
                  <a:pt x="0" y="212"/>
                </a:moveTo>
                <a:cubicBezTo>
                  <a:pt x="0" y="95"/>
                  <a:pt x="91" y="0"/>
                  <a:pt x="203" y="0"/>
                </a:cubicBezTo>
                <a:cubicBezTo>
                  <a:pt x="316" y="0"/>
                  <a:pt x="407" y="95"/>
                  <a:pt x="407" y="212"/>
                </a:cubicBezTo>
                <a:cubicBezTo>
                  <a:pt x="407" y="329"/>
                  <a:pt x="316" y="424"/>
                  <a:pt x="203" y="424"/>
                </a:cubicBezTo>
                <a:cubicBezTo>
                  <a:pt x="91" y="424"/>
                  <a:pt x="0" y="329"/>
                  <a:pt x="0" y="212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73" name="path"/>
          <p:cNvSpPr/>
          <p:nvPr/>
        </p:nvSpPr>
        <p:spPr>
          <a:xfrm>
            <a:off x="2092451" y="1056132"/>
            <a:ext cx="259080" cy="268224"/>
          </a:xfrm>
          <a:custGeom>
            <a:avLst/>
            <a:gdLst/>
            <a:ahLst/>
            <a:cxnLst/>
            <a:rect l="0" t="0" r="0" b="0"/>
            <a:pathLst>
              <a:path w="408" h="422">
                <a:moveTo>
                  <a:pt x="0" y="211"/>
                </a:moveTo>
                <a:cubicBezTo>
                  <a:pt x="0" y="94"/>
                  <a:pt x="91" y="0"/>
                  <a:pt x="203" y="0"/>
                </a:cubicBezTo>
                <a:cubicBezTo>
                  <a:pt x="316" y="0"/>
                  <a:pt x="408" y="94"/>
                  <a:pt x="408" y="211"/>
                </a:cubicBezTo>
                <a:cubicBezTo>
                  <a:pt x="408" y="327"/>
                  <a:pt x="316" y="422"/>
                  <a:pt x="203" y="422"/>
                </a:cubicBezTo>
                <a:cubicBezTo>
                  <a:pt x="91" y="422"/>
                  <a:pt x="0" y="327"/>
                  <a:pt x="0" y="211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46" name="group 946"/>
          <p:cNvGrpSpPr/>
          <p:nvPr/>
        </p:nvGrpSpPr>
        <p:grpSpPr>
          <a:xfrm rot="21600000">
            <a:off x="6306311" y="5305044"/>
            <a:ext cx="259080" cy="268224"/>
            <a:chOff x="0" y="0"/>
            <a:chExt cx="259080" cy="268224"/>
          </a:xfrm>
        </p:grpSpPr>
        <p:sp>
          <p:nvSpPr>
            <p:cNvPr id="5174" name="path"/>
            <p:cNvSpPr/>
            <p:nvPr/>
          </p:nvSpPr>
          <p:spPr>
            <a:xfrm>
              <a:off x="0" y="0"/>
              <a:ext cx="259080" cy="268224"/>
            </a:xfrm>
            <a:custGeom>
              <a:avLst/>
              <a:gdLst/>
              <a:ahLst/>
              <a:cxnLst/>
              <a:rect l="0" t="0" r="0" b="0"/>
              <a:pathLst>
                <a:path w="408" h="422">
                  <a:moveTo>
                    <a:pt x="0" y="211"/>
                  </a:moveTo>
                  <a:cubicBezTo>
                    <a:pt x="0" y="94"/>
                    <a:pt x="91" y="0"/>
                    <a:pt x="204" y="0"/>
                  </a:cubicBezTo>
                  <a:cubicBezTo>
                    <a:pt x="316" y="0"/>
                    <a:pt x="408" y="94"/>
                    <a:pt x="408" y="211"/>
                  </a:cubicBezTo>
                  <a:cubicBezTo>
                    <a:pt x="408" y="327"/>
                    <a:pt x="316" y="422"/>
                    <a:pt x="204" y="422"/>
                  </a:cubicBezTo>
                  <a:cubicBezTo>
                    <a:pt x="91" y="422"/>
                    <a:pt x="0" y="327"/>
                    <a:pt x="0" y="211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75" name="textbox 5175"/>
            <p:cNvSpPr/>
            <p:nvPr/>
          </p:nvSpPr>
          <p:spPr>
            <a:xfrm>
              <a:off x="-12700" y="-12700"/>
              <a:ext cx="285115" cy="32448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08000"/>
                </a:lnSpc>
              </a:pPr>
              <a:endParaRPr lang="en-US" altLang="en-US" sz="600" dirty="0"/>
            </a:p>
            <a:p>
              <a:pPr marL="97790" algn="l" rtl="0" eaLnBrk="0">
                <a:lnSpc>
                  <a:spcPct val="85000"/>
                </a:lnSpc>
                <a:spcBef>
                  <a:spcPts val="0"/>
                </a:spcBef>
              </a:pPr>
              <a:r>
                <a:rPr sz="1000" b="1" spc="50" dirty="0">
                  <a:solidFill>
                    <a:srgbClr val="FFFFFF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V</a:t>
              </a:r>
              <a:endParaRPr lang="en-US" altLang="en-US" sz="1000" dirty="0"/>
            </a:p>
          </p:txBody>
        </p:sp>
      </p:grpSp>
      <p:sp>
        <p:nvSpPr>
          <p:cNvPr id="5176" name="path"/>
          <p:cNvSpPr/>
          <p:nvPr/>
        </p:nvSpPr>
        <p:spPr>
          <a:xfrm>
            <a:off x="4460748" y="1056132"/>
            <a:ext cx="259079" cy="268224"/>
          </a:xfrm>
          <a:custGeom>
            <a:avLst/>
            <a:gdLst/>
            <a:ahLst/>
            <a:cxnLst/>
            <a:rect l="0" t="0" r="0" b="0"/>
            <a:pathLst>
              <a:path w="407" h="422">
                <a:moveTo>
                  <a:pt x="0" y="211"/>
                </a:moveTo>
                <a:cubicBezTo>
                  <a:pt x="0" y="94"/>
                  <a:pt x="91" y="0"/>
                  <a:pt x="203" y="0"/>
                </a:cubicBezTo>
                <a:cubicBezTo>
                  <a:pt x="316" y="0"/>
                  <a:pt x="407" y="94"/>
                  <a:pt x="407" y="211"/>
                </a:cubicBezTo>
                <a:cubicBezTo>
                  <a:pt x="407" y="327"/>
                  <a:pt x="316" y="422"/>
                  <a:pt x="203" y="422"/>
                </a:cubicBezTo>
                <a:cubicBezTo>
                  <a:pt x="91" y="422"/>
                  <a:pt x="0" y="327"/>
                  <a:pt x="0" y="211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77" name="path"/>
          <p:cNvSpPr/>
          <p:nvPr/>
        </p:nvSpPr>
        <p:spPr>
          <a:xfrm>
            <a:off x="210311" y="2734056"/>
            <a:ext cx="259080" cy="268223"/>
          </a:xfrm>
          <a:custGeom>
            <a:avLst/>
            <a:gdLst/>
            <a:ahLst/>
            <a:cxnLst/>
            <a:rect l="0" t="0" r="0" b="0"/>
            <a:pathLst>
              <a:path w="408" h="422">
                <a:moveTo>
                  <a:pt x="0" y="211"/>
                </a:moveTo>
                <a:cubicBezTo>
                  <a:pt x="0" y="94"/>
                  <a:pt x="91" y="0"/>
                  <a:pt x="204" y="0"/>
                </a:cubicBezTo>
                <a:cubicBezTo>
                  <a:pt x="316" y="0"/>
                  <a:pt x="408" y="94"/>
                  <a:pt x="408" y="211"/>
                </a:cubicBezTo>
                <a:cubicBezTo>
                  <a:pt x="408" y="327"/>
                  <a:pt x="316" y="422"/>
                  <a:pt x="204" y="422"/>
                </a:cubicBezTo>
                <a:cubicBezTo>
                  <a:pt x="91" y="422"/>
                  <a:pt x="0" y="327"/>
                  <a:pt x="0" y="211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48" name="group 948"/>
          <p:cNvGrpSpPr/>
          <p:nvPr/>
        </p:nvGrpSpPr>
        <p:grpSpPr>
          <a:xfrm rot="21600000">
            <a:off x="3323885" y="3173633"/>
            <a:ext cx="698900" cy="90984"/>
            <a:chOff x="0" y="0"/>
            <a:chExt cx="698900" cy="90984"/>
          </a:xfrm>
        </p:grpSpPr>
        <p:sp>
          <p:nvSpPr>
            <p:cNvPr id="5178" name="path"/>
            <p:cNvSpPr/>
            <p:nvPr/>
          </p:nvSpPr>
          <p:spPr>
            <a:xfrm>
              <a:off x="322054" y="0"/>
              <a:ext cx="100964" cy="90984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79" name="path"/>
            <p:cNvSpPr/>
            <p:nvPr/>
          </p:nvSpPr>
          <p:spPr>
            <a:xfrm>
              <a:off x="412939" y="0"/>
              <a:ext cx="100763" cy="90984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8" y="140"/>
                    <a:pt x="156" y="107"/>
                    <a:pt x="156" y="69"/>
                  </a:cubicBezTo>
                  <a:cubicBezTo>
                    <a:pt x="156" y="31"/>
                    <a:pt x="118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80" name="path"/>
            <p:cNvSpPr/>
            <p:nvPr/>
          </p:nvSpPr>
          <p:spPr>
            <a:xfrm>
              <a:off x="459944" y="0"/>
              <a:ext cx="100998" cy="90984"/>
            </a:xfrm>
            <a:custGeom>
              <a:avLst/>
              <a:gdLst/>
              <a:ahLst/>
              <a:cxnLst/>
              <a:rect l="0" t="0" r="0" b="0"/>
              <a:pathLst>
                <a:path w="159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81" name="path"/>
            <p:cNvSpPr/>
            <p:nvPr/>
          </p:nvSpPr>
          <p:spPr>
            <a:xfrm>
              <a:off x="227808" y="0"/>
              <a:ext cx="148003" cy="90984"/>
            </a:xfrm>
            <a:custGeom>
              <a:avLst/>
              <a:gdLst/>
              <a:ahLst/>
              <a:cxnLst/>
              <a:rect l="0" t="0" r="0" b="0"/>
              <a:pathLst>
                <a:path w="233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  <a:path w="233" h="143">
                  <a:moveTo>
                    <a:pt x="76" y="69"/>
                  </a:moveTo>
                  <a:cubicBezTo>
                    <a:pt x="76" y="107"/>
                    <a:pt x="108" y="140"/>
                    <a:pt x="151" y="140"/>
                  </a:cubicBezTo>
                  <a:cubicBezTo>
                    <a:pt x="193" y="140"/>
                    <a:pt x="230" y="107"/>
                    <a:pt x="230" y="69"/>
                  </a:cubicBezTo>
                  <a:cubicBezTo>
                    <a:pt x="230" y="31"/>
                    <a:pt x="193" y="2"/>
                    <a:pt x="151" y="2"/>
                  </a:cubicBezTo>
                  <a:cubicBezTo>
                    <a:pt x="108" y="2"/>
                    <a:pt x="76" y="31"/>
                    <a:pt x="76" y="6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82" name="path"/>
            <p:cNvSpPr/>
            <p:nvPr/>
          </p:nvSpPr>
          <p:spPr>
            <a:xfrm>
              <a:off x="506983" y="0"/>
              <a:ext cx="191917" cy="90984"/>
            </a:xfrm>
            <a:custGeom>
              <a:avLst/>
              <a:gdLst/>
              <a:ahLst/>
              <a:cxnLst/>
              <a:rect l="0" t="0" r="0" b="0"/>
              <a:pathLst>
                <a:path w="302" h="143">
                  <a:moveTo>
                    <a:pt x="2" y="69"/>
                  </a:moveTo>
                  <a:cubicBezTo>
                    <a:pt x="2" y="107"/>
                    <a:pt x="34" y="140"/>
                    <a:pt x="77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7" y="2"/>
                  </a:cubicBezTo>
                  <a:cubicBezTo>
                    <a:pt x="34" y="2"/>
                    <a:pt x="2" y="31"/>
                    <a:pt x="2" y="69"/>
                  </a:cubicBezTo>
                </a:path>
                <a:path w="302" h="143">
                  <a:moveTo>
                    <a:pt x="145" y="69"/>
                  </a:moveTo>
                  <a:cubicBezTo>
                    <a:pt x="145" y="107"/>
                    <a:pt x="177" y="140"/>
                    <a:pt x="219" y="140"/>
                  </a:cubicBezTo>
                  <a:cubicBezTo>
                    <a:pt x="262" y="140"/>
                    <a:pt x="299" y="107"/>
                    <a:pt x="299" y="69"/>
                  </a:cubicBezTo>
                  <a:cubicBezTo>
                    <a:pt x="299" y="31"/>
                    <a:pt x="262" y="2"/>
                    <a:pt x="219" y="2"/>
                  </a:cubicBezTo>
                  <a:cubicBezTo>
                    <a:pt x="177" y="2"/>
                    <a:pt x="145" y="31"/>
                    <a:pt x="145" y="69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83" name="path"/>
            <p:cNvSpPr/>
            <p:nvPr/>
          </p:nvSpPr>
          <p:spPr>
            <a:xfrm>
              <a:off x="0" y="15136"/>
              <a:ext cx="255933" cy="1456"/>
            </a:xfrm>
            <a:custGeom>
              <a:avLst/>
              <a:gdLst/>
              <a:ahLst/>
              <a:cxnLst/>
              <a:rect l="0" t="0" r="0" b="0"/>
              <a:pathLst>
                <a:path w="403" h="2">
                  <a:moveTo>
                    <a:pt x="0" y="1"/>
                  </a:moveTo>
                  <a:lnTo>
                    <a:pt x="403" y="1"/>
                  </a:lnTo>
                </a:path>
              </a:pathLst>
            </a:custGeom>
            <a:noFill/>
            <a:ln w="1535" cap="flat">
              <a:solidFill>
                <a:srgbClr val="7F7F7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184" name="path"/>
          <p:cNvSpPr/>
          <p:nvPr/>
        </p:nvSpPr>
        <p:spPr>
          <a:xfrm>
            <a:off x="2695699" y="3451213"/>
            <a:ext cx="437339" cy="136443"/>
          </a:xfrm>
          <a:custGeom>
            <a:avLst/>
            <a:gdLst/>
            <a:ahLst/>
            <a:cxnLst/>
            <a:rect l="0" t="0" r="0" b="0"/>
            <a:pathLst>
              <a:path w="688" h="214">
                <a:moveTo>
                  <a:pt x="2" y="26"/>
                </a:moveTo>
                <a:lnTo>
                  <a:pt x="558" y="26"/>
                </a:lnTo>
                <a:lnTo>
                  <a:pt x="558" y="2"/>
                </a:lnTo>
                <a:lnTo>
                  <a:pt x="2" y="2"/>
                </a:lnTo>
                <a:lnTo>
                  <a:pt x="2" y="26"/>
                </a:lnTo>
                <a:close/>
              </a:path>
              <a:path w="688" h="214">
                <a:moveTo>
                  <a:pt x="203" y="54"/>
                </a:moveTo>
                <a:lnTo>
                  <a:pt x="479" y="54"/>
                </a:lnTo>
                <a:lnTo>
                  <a:pt x="479" y="31"/>
                </a:lnTo>
                <a:lnTo>
                  <a:pt x="203" y="31"/>
                </a:lnTo>
                <a:lnTo>
                  <a:pt x="203" y="54"/>
                </a:lnTo>
                <a:close/>
              </a:path>
              <a:path w="688" h="214">
                <a:moveTo>
                  <a:pt x="187" y="78"/>
                </a:moveTo>
                <a:lnTo>
                  <a:pt x="611" y="78"/>
                </a:lnTo>
                <a:lnTo>
                  <a:pt x="611" y="59"/>
                </a:lnTo>
                <a:lnTo>
                  <a:pt x="187" y="59"/>
                </a:lnTo>
                <a:lnTo>
                  <a:pt x="187" y="78"/>
                </a:lnTo>
                <a:close/>
              </a:path>
              <a:path w="688" h="214">
                <a:moveTo>
                  <a:pt x="622" y="107"/>
                </a:moveTo>
                <a:lnTo>
                  <a:pt x="686" y="107"/>
                </a:lnTo>
                <a:lnTo>
                  <a:pt x="686" y="83"/>
                </a:lnTo>
                <a:lnTo>
                  <a:pt x="622" y="83"/>
                </a:lnTo>
                <a:lnTo>
                  <a:pt x="622" y="107"/>
                </a:lnTo>
                <a:close/>
              </a:path>
              <a:path w="688" h="214">
                <a:moveTo>
                  <a:pt x="606" y="131"/>
                </a:moveTo>
                <a:lnTo>
                  <a:pt x="659" y="131"/>
                </a:lnTo>
                <a:lnTo>
                  <a:pt x="659" y="112"/>
                </a:lnTo>
                <a:lnTo>
                  <a:pt x="606" y="112"/>
                </a:lnTo>
                <a:lnTo>
                  <a:pt x="606" y="131"/>
                </a:lnTo>
                <a:close/>
              </a:path>
              <a:path w="688" h="214">
                <a:moveTo>
                  <a:pt x="2" y="160"/>
                </a:moveTo>
                <a:lnTo>
                  <a:pt x="214" y="160"/>
                </a:lnTo>
                <a:lnTo>
                  <a:pt x="214" y="136"/>
                </a:lnTo>
                <a:lnTo>
                  <a:pt x="2" y="136"/>
                </a:lnTo>
                <a:lnTo>
                  <a:pt x="2" y="160"/>
                </a:lnTo>
                <a:close/>
              </a:path>
              <a:path w="688" h="214">
                <a:moveTo>
                  <a:pt x="299" y="183"/>
                </a:moveTo>
                <a:lnTo>
                  <a:pt x="474" y="183"/>
                </a:lnTo>
                <a:lnTo>
                  <a:pt x="474" y="164"/>
                </a:lnTo>
                <a:lnTo>
                  <a:pt x="299" y="164"/>
                </a:lnTo>
                <a:lnTo>
                  <a:pt x="299" y="183"/>
                </a:lnTo>
                <a:close/>
              </a:path>
              <a:path w="688" h="214">
                <a:moveTo>
                  <a:pt x="447" y="212"/>
                </a:moveTo>
                <a:lnTo>
                  <a:pt x="632" y="212"/>
                </a:lnTo>
                <a:lnTo>
                  <a:pt x="632" y="188"/>
                </a:lnTo>
                <a:lnTo>
                  <a:pt x="447" y="188"/>
                </a:lnTo>
                <a:lnTo>
                  <a:pt x="447" y="21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85" name="path"/>
          <p:cNvSpPr/>
          <p:nvPr/>
        </p:nvSpPr>
        <p:spPr>
          <a:xfrm>
            <a:off x="897033" y="3775777"/>
            <a:ext cx="371677" cy="134611"/>
          </a:xfrm>
          <a:custGeom>
            <a:avLst/>
            <a:gdLst/>
            <a:ahLst/>
            <a:cxnLst/>
            <a:rect l="0" t="0" r="0" b="0"/>
            <a:pathLst>
              <a:path w="585" h="211">
                <a:moveTo>
                  <a:pt x="4" y="197"/>
                </a:moveTo>
                <a:lnTo>
                  <a:pt x="580" y="14"/>
                </a:lnTo>
              </a:path>
            </a:pathLst>
          </a:custGeom>
          <a:noFill/>
          <a:ln w="1905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86" name="textbox 5186"/>
          <p:cNvSpPr/>
          <p:nvPr/>
        </p:nvSpPr>
        <p:spPr>
          <a:xfrm>
            <a:off x="5171346" y="2021148"/>
            <a:ext cx="648969" cy="1085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83000"/>
              </a:lnSpc>
            </a:pPr>
            <a:endParaRPr lang="en-US" altLang="en-US" sz="100" dirty="0"/>
          </a:p>
          <a:p>
            <a:pPr marL="89535" algn="l" rtl="0" eaLnBrk="0">
              <a:lnSpc>
                <a:spcPts val="530"/>
              </a:lnSpc>
              <a:spcBef>
                <a:spcPts val="0"/>
              </a:spcBef>
              <a:tabLst>
                <a:tab pos="140970" algn="l"/>
              </a:tabLst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Won</a:t>
            </a:r>
            <a:r>
              <a:rPr sz="4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Lost</a:t>
            </a:r>
            <a:endParaRPr lang="en-US" altLang="en-US" sz="400" dirty="0"/>
          </a:p>
        </p:txBody>
      </p:sp>
      <p:grpSp>
        <p:nvGrpSpPr>
          <p:cNvPr id="950" name="group 950"/>
          <p:cNvGrpSpPr/>
          <p:nvPr/>
        </p:nvGrpSpPr>
        <p:grpSpPr>
          <a:xfrm rot="21600000">
            <a:off x="5553818" y="2033848"/>
            <a:ext cx="75891" cy="69178"/>
            <a:chOff x="0" y="0"/>
            <a:chExt cx="75891" cy="69178"/>
          </a:xfrm>
        </p:grpSpPr>
        <p:sp>
          <p:nvSpPr>
            <p:cNvPr id="5187" name="path"/>
            <p:cNvSpPr/>
            <p:nvPr/>
          </p:nvSpPr>
          <p:spPr>
            <a:xfrm>
              <a:off x="2421" y="2184"/>
              <a:ext cx="71047" cy="64809"/>
            </a:xfrm>
            <a:custGeom>
              <a:avLst/>
              <a:gdLst/>
              <a:ahLst/>
              <a:cxnLst/>
              <a:rect l="0" t="0" r="0" b="0"/>
              <a:pathLst>
                <a:path w="111" h="102">
                  <a:moveTo>
                    <a:pt x="0" y="102"/>
                  </a:moveTo>
                  <a:lnTo>
                    <a:pt x="111" y="102"/>
                  </a:lnTo>
                  <a:lnTo>
                    <a:pt x="111" y="0"/>
                  </a:lnTo>
                  <a:lnTo>
                    <a:pt x="0" y="0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88" name="path"/>
            <p:cNvSpPr/>
            <p:nvPr/>
          </p:nvSpPr>
          <p:spPr>
            <a:xfrm>
              <a:off x="0" y="0"/>
              <a:ext cx="75891" cy="69178"/>
            </a:xfrm>
            <a:custGeom>
              <a:avLst/>
              <a:gdLst/>
              <a:ahLst/>
              <a:cxnLst/>
              <a:rect l="0" t="0" r="0" b="0"/>
              <a:pathLst>
                <a:path w="119" h="108">
                  <a:moveTo>
                    <a:pt x="3" y="105"/>
                  </a:moveTo>
                  <a:lnTo>
                    <a:pt x="115" y="105"/>
                  </a:lnTo>
                  <a:lnTo>
                    <a:pt x="115" y="3"/>
                  </a:lnTo>
                  <a:lnTo>
                    <a:pt x="3" y="3"/>
                  </a:lnTo>
                  <a:lnTo>
                    <a:pt x="3" y="105"/>
                  </a:lnTo>
                  <a:close/>
                </a:path>
              </a:pathLst>
            </a:custGeom>
            <a:noFill/>
            <a:ln w="4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52" name="group 952"/>
          <p:cNvGrpSpPr/>
          <p:nvPr/>
        </p:nvGrpSpPr>
        <p:grpSpPr>
          <a:xfrm rot="21600000">
            <a:off x="5184046" y="2033848"/>
            <a:ext cx="76699" cy="69178"/>
            <a:chOff x="0" y="0"/>
            <a:chExt cx="76699" cy="69178"/>
          </a:xfrm>
        </p:grpSpPr>
        <p:sp>
          <p:nvSpPr>
            <p:cNvPr id="5189" name="path"/>
            <p:cNvSpPr/>
            <p:nvPr/>
          </p:nvSpPr>
          <p:spPr>
            <a:xfrm>
              <a:off x="2421" y="2184"/>
              <a:ext cx="71855" cy="64809"/>
            </a:xfrm>
            <a:custGeom>
              <a:avLst/>
              <a:gdLst/>
              <a:ahLst/>
              <a:cxnLst/>
              <a:rect l="0" t="0" r="0" b="0"/>
              <a:pathLst>
                <a:path w="113" h="102">
                  <a:moveTo>
                    <a:pt x="0" y="102"/>
                  </a:moveTo>
                  <a:lnTo>
                    <a:pt x="113" y="102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190" name="path"/>
            <p:cNvSpPr/>
            <p:nvPr/>
          </p:nvSpPr>
          <p:spPr>
            <a:xfrm>
              <a:off x="0" y="0"/>
              <a:ext cx="76699" cy="69178"/>
            </a:xfrm>
            <a:custGeom>
              <a:avLst/>
              <a:gdLst/>
              <a:ahLst/>
              <a:cxnLst/>
              <a:rect l="0" t="0" r="0" b="0"/>
              <a:pathLst>
                <a:path w="120" h="108">
                  <a:moveTo>
                    <a:pt x="3" y="105"/>
                  </a:moveTo>
                  <a:lnTo>
                    <a:pt x="116" y="105"/>
                  </a:lnTo>
                  <a:lnTo>
                    <a:pt x="116" y="3"/>
                  </a:lnTo>
                  <a:lnTo>
                    <a:pt x="3" y="3"/>
                  </a:lnTo>
                  <a:lnTo>
                    <a:pt x="3" y="105"/>
                  </a:lnTo>
                  <a:close/>
                </a:path>
              </a:pathLst>
            </a:custGeom>
            <a:noFill/>
            <a:ln w="4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191" name="textbox 5191"/>
          <p:cNvSpPr/>
          <p:nvPr/>
        </p:nvSpPr>
        <p:spPr>
          <a:xfrm>
            <a:off x="279176" y="1090259"/>
            <a:ext cx="138429" cy="4362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8000"/>
              </a:lnSpc>
            </a:pPr>
            <a:endParaRPr lang="en-US" altLang="en-US" sz="100" dirty="0"/>
          </a:p>
          <a:p>
            <a:pPr marL="17145" algn="l" rtl="0" eaLnBrk="0">
              <a:lnSpc>
                <a:spcPct val="84000"/>
              </a:lnSpc>
            </a:pPr>
            <a:r>
              <a:rPr sz="10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10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endParaRPr lang="en-US" altLang="en-US" sz="1000" dirty="0"/>
          </a:p>
          <a:p>
            <a:pPr algn="l" rtl="0" eaLnBrk="0">
              <a:lnSpc>
                <a:spcPct val="101000"/>
              </a:lnSpc>
            </a:pPr>
            <a:endParaRPr lang="en-US" altLang="en-US" sz="1000" dirty="0"/>
          </a:p>
          <a:p>
            <a:pPr marL="12700" algn="l" rtl="0" eaLnBrk="0">
              <a:lnSpc>
                <a:spcPct val="84000"/>
              </a:lnSpc>
            </a:pPr>
            <a:r>
              <a:rPr sz="10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10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1000" dirty="0"/>
          </a:p>
        </p:txBody>
      </p:sp>
      <p:sp>
        <p:nvSpPr>
          <p:cNvPr id="5192" name="textbox 5192"/>
          <p:cNvSpPr/>
          <p:nvPr/>
        </p:nvSpPr>
        <p:spPr>
          <a:xfrm>
            <a:off x="4599734" y="2193900"/>
            <a:ext cx="281940" cy="179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05"/>
              </a:lnSpc>
              <a:tabLst>
                <a:tab pos="267970" algn="l"/>
              </a:tabLst>
            </a:pPr>
            <a:r>
              <a:rPr sz="1000" u="sng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endParaRPr lang="en-US" altLang="en-US" sz="1000" dirty="0"/>
          </a:p>
        </p:txBody>
      </p:sp>
      <p:sp>
        <p:nvSpPr>
          <p:cNvPr id="5196" name="path"/>
          <p:cNvSpPr/>
          <p:nvPr/>
        </p:nvSpPr>
        <p:spPr>
          <a:xfrm>
            <a:off x="175005" y="2645664"/>
            <a:ext cx="12700" cy="2967228"/>
          </a:xfrm>
          <a:custGeom>
            <a:avLst/>
            <a:gdLst/>
            <a:ahLst/>
            <a:cxnLst/>
            <a:rect l="0" t="0" r="0" b="0"/>
            <a:pathLst>
              <a:path w="20" h="4672">
                <a:moveTo>
                  <a:pt x="10" y="0"/>
                </a:moveTo>
                <a:lnTo>
                  <a:pt x="10" y="4672"/>
                </a:lnTo>
                <a:close/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97" name="path"/>
          <p:cNvSpPr/>
          <p:nvPr/>
        </p:nvSpPr>
        <p:spPr>
          <a:xfrm>
            <a:off x="1236521" y="3602165"/>
            <a:ext cx="300890" cy="124839"/>
          </a:xfrm>
          <a:custGeom>
            <a:avLst/>
            <a:gdLst/>
            <a:ahLst/>
            <a:cxnLst/>
            <a:rect l="0" t="0" r="0" b="0"/>
            <a:pathLst>
              <a:path w="473" h="196">
                <a:moveTo>
                  <a:pt x="5" y="182"/>
                </a:moveTo>
                <a:lnTo>
                  <a:pt x="468" y="14"/>
                </a:lnTo>
              </a:path>
            </a:pathLst>
          </a:custGeom>
          <a:noFill/>
          <a:ln w="1905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99" name="textbox 5199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49</a:t>
            </a:r>
            <a:endParaRPr lang="en-US" altLang="en-US" sz="900" dirty="0"/>
          </a:p>
        </p:txBody>
      </p:sp>
      <p:grpSp>
        <p:nvGrpSpPr>
          <p:cNvPr id="956" name="group 956"/>
          <p:cNvGrpSpPr/>
          <p:nvPr/>
        </p:nvGrpSpPr>
        <p:grpSpPr>
          <a:xfrm rot="21600000">
            <a:off x="3233461" y="2330953"/>
            <a:ext cx="500564" cy="71363"/>
            <a:chOff x="0" y="0"/>
            <a:chExt cx="500564" cy="71363"/>
          </a:xfrm>
        </p:grpSpPr>
        <p:sp>
          <p:nvSpPr>
            <p:cNvPr id="5200" name="path"/>
            <p:cNvSpPr/>
            <p:nvPr/>
          </p:nvSpPr>
          <p:spPr>
            <a:xfrm>
              <a:off x="2422" y="2184"/>
              <a:ext cx="73470" cy="66993"/>
            </a:xfrm>
            <a:custGeom>
              <a:avLst/>
              <a:gdLst/>
              <a:ahLst/>
              <a:cxnLst/>
              <a:rect l="0" t="0" r="0" b="0"/>
              <a:pathLst>
                <a:path w="115" h="105">
                  <a:moveTo>
                    <a:pt x="0" y="52"/>
                  </a:moveTo>
                  <a:cubicBezTo>
                    <a:pt x="0" y="23"/>
                    <a:pt x="25" y="0"/>
                    <a:pt x="57" y="0"/>
                  </a:cubicBezTo>
                  <a:cubicBezTo>
                    <a:pt x="89" y="0"/>
                    <a:pt x="115" y="23"/>
                    <a:pt x="115" y="52"/>
                  </a:cubicBezTo>
                  <a:cubicBezTo>
                    <a:pt x="115" y="81"/>
                    <a:pt x="89" y="105"/>
                    <a:pt x="57" y="105"/>
                  </a:cubicBezTo>
                  <a:cubicBezTo>
                    <a:pt x="25" y="105"/>
                    <a:pt x="0" y="81"/>
                    <a:pt x="0" y="5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01" name="path"/>
            <p:cNvSpPr/>
            <p:nvPr/>
          </p:nvSpPr>
          <p:spPr>
            <a:xfrm>
              <a:off x="0" y="0"/>
              <a:ext cx="78314" cy="71363"/>
            </a:xfrm>
            <a:custGeom>
              <a:avLst/>
              <a:gdLst/>
              <a:ahLst/>
              <a:cxnLst/>
              <a:rect l="0" t="0" r="0" b="0"/>
              <a:pathLst>
                <a:path w="123" h="112">
                  <a:moveTo>
                    <a:pt x="3" y="56"/>
                  </a:moveTo>
                  <a:cubicBezTo>
                    <a:pt x="3" y="27"/>
                    <a:pt x="29" y="3"/>
                    <a:pt x="61" y="3"/>
                  </a:cubicBezTo>
                  <a:cubicBezTo>
                    <a:pt x="93" y="3"/>
                    <a:pt x="119" y="27"/>
                    <a:pt x="119" y="56"/>
                  </a:cubicBezTo>
                  <a:cubicBezTo>
                    <a:pt x="119" y="85"/>
                    <a:pt x="93" y="108"/>
                    <a:pt x="61" y="108"/>
                  </a:cubicBezTo>
                  <a:cubicBezTo>
                    <a:pt x="29" y="108"/>
                    <a:pt x="3" y="85"/>
                    <a:pt x="3" y="56"/>
                  </a:cubicBezTo>
                </a:path>
              </a:pathLst>
            </a:custGeom>
            <a:noFill/>
            <a:ln w="460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02" name="path"/>
            <p:cNvSpPr/>
            <p:nvPr/>
          </p:nvSpPr>
          <p:spPr>
            <a:xfrm>
              <a:off x="424672" y="2184"/>
              <a:ext cx="73469" cy="66993"/>
            </a:xfrm>
            <a:custGeom>
              <a:avLst/>
              <a:gdLst/>
              <a:ahLst/>
              <a:cxnLst/>
              <a:rect l="0" t="0" r="0" b="0"/>
              <a:pathLst>
                <a:path w="115" h="105">
                  <a:moveTo>
                    <a:pt x="0" y="52"/>
                  </a:moveTo>
                  <a:cubicBezTo>
                    <a:pt x="0" y="23"/>
                    <a:pt x="25" y="0"/>
                    <a:pt x="57" y="0"/>
                  </a:cubicBezTo>
                  <a:cubicBezTo>
                    <a:pt x="89" y="0"/>
                    <a:pt x="115" y="23"/>
                    <a:pt x="115" y="52"/>
                  </a:cubicBezTo>
                  <a:cubicBezTo>
                    <a:pt x="115" y="81"/>
                    <a:pt x="89" y="105"/>
                    <a:pt x="57" y="105"/>
                  </a:cubicBezTo>
                  <a:cubicBezTo>
                    <a:pt x="25" y="105"/>
                    <a:pt x="0" y="81"/>
                    <a:pt x="0" y="5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03" name="path"/>
            <p:cNvSpPr/>
            <p:nvPr/>
          </p:nvSpPr>
          <p:spPr>
            <a:xfrm>
              <a:off x="422250" y="0"/>
              <a:ext cx="78314" cy="71363"/>
            </a:xfrm>
            <a:custGeom>
              <a:avLst/>
              <a:gdLst/>
              <a:ahLst/>
              <a:cxnLst/>
              <a:rect l="0" t="0" r="0" b="0"/>
              <a:pathLst>
                <a:path w="123" h="112">
                  <a:moveTo>
                    <a:pt x="3" y="56"/>
                  </a:moveTo>
                  <a:cubicBezTo>
                    <a:pt x="3" y="27"/>
                    <a:pt x="29" y="3"/>
                    <a:pt x="61" y="3"/>
                  </a:cubicBezTo>
                  <a:cubicBezTo>
                    <a:pt x="93" y="3"/>
                    <a:pt x="119" y="27"/>
                    <a:pt x="119" y="56"/>
                  </a:cubicBezTo>
                  <a:cubicBezTo>
                    <a:pt x="119" y="85"/>
                    <a:pt x="93" y="108"/>
                    <a:pt x="61" y="108"/>
                  </a:cubicBezTo>
                  <a:cubicBezTo>
                    <a:pt x="29" y="108"/>
                    <a:pt x="3" y="85"/>
                    <a:pt x="3" y="56"/>
                  </a:cubicBezTo>
                </a:path>
              </a:pathLst>
            </a:custGeom>
            <a:noFill/>
            <a:ln w="460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204" name="textbox 5204"/>
          <p:cNvSpPr/>
          <p:nvPr/>
        </p:nvSpPr>
        <p:spPr>
          <a:xfrm>
            <a:off x="5276422" y="3955583"/>
            <a:ext cx="655319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Lifting</a:t>
            </a:r>
            <a:r>
              <a:rPr sz="400" spc="2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height</a:t>
            </a:r>
            <a:r>
              <a:rPr sz="400" spc="28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400" spc="27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mm</a:t>
            </a:r>
            <a:endParaRPr lang="en-US" altLang="en-US" sz="400" dirty="0"/>
          </a:p>
        </p:txBody>
      </p:sp>
      <p:sp>
        <p:nvSpPr>
          <p:cNvPr id="5205" name="path"/>
          <p:cNvSpPr/>
          <p:nvPr/>
        </p:nvSpPr>
        <p:spPr>
          <a:xfrm>
            <a:off x="2725858" y="3247854"/>
            <a:ext cx="403829" cy="84925"/>
          </a:xfrm>
          <a:custGeom>
            <a:avLst/>
            <a:gdLst/>
            <a:ahLst/>
            <a:cxnLst/>
            <a:rect l="0" t="0" r="0" b="0"/>
            <a:pathLst>
              <a:path w="635" h="133">
                <a:moveTo>
                  <a:pt x="601" y="26"/>
                </a:moveTo>
                <a:lnTo>
                  <a:pt x="633" y="26"/>
                </a:lnTo>
                <a:lnTo>
                  <a:pt x="633" y="2"/>
                </a:lnTo>
                <a:lnTo>
                  <a:pt x="601" y="2"/>
                </a:lnTo>
                <a:lnTo>
                  <a:pt x="601" y="26"/>
                </a:lnTo>
                <a:close/>
              </a:path>
              <a:path w="635" h="133">
                <a:moveTo>
                  <a:pt x="458" y="78"/>
                </a:moveTo>
                <a:lnTo>
                  <a:pt x="553" y="78"/>
                </a:lnTo>
                <a:lnTo>
                  <a:pt x="553" y="59"/>
                </a:lnTo>
                <a:lnTo>
                  <a:pt x="458" y="59"/>
                </a:lnTo>
                <a:lnTo>
                  <a:pt x="458" y="78"/>
                </a:lnTo>
                <a:close/>
              </a:path>
              <a:path w="635" h="133">
                <a:moveTo>
                  <a:pt x="2" y="107"/>
                </a:moveTo>
                <a:lnTo>
                  <a:pt x="431" y="107"/>
                </a:lnTo>
                <a:lnTo>
                  <a:pt x="431" y="83"/>
                </a:lnTo>
                <a:lnTo>
                  <a:pt x="2" y="83"/>
                </a:lnTo>
                <a:lnTo>
                  <a:pt x="2" y="107"/>
                </a:lnTo>
                <a:close/>
              </a:path>
              <a:path w="635" h="133">
                <a:moveTo>
                  <a:pt x="119" y="131"/>
                </a:moveTo>
                <a:lnTo>
                  <a:pt x="463" y="131"/>
                </a:lnTo>
                <a:lnTo>
                  <a:pt x="463" y="112"/>
                </a:lnTo>
                <a:lnTo>
                  <a:pt x="119" y="112"/>
                </a:lnTo>
                <a:lnTo>
                  <a:pt x="119" y="131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58" name="group 958"/>
          <p:cNvGrpSpPr/>
          <p:nvPr/>
        </p:nvGrpSpPr>
        <p:grpSpPr>
          <a:xfrm rot="21600000">
            <a:off x="4015865" y="2827747"/>
            <a:ext cx="100998" cy="297243"/>
            <a:chOff x="0" y="0"/>
            <a:chExt cx="100998" cy="297243"/>
          </a:xfrm>
        </p:grpSpPr>
        <p:sp>
          <p:nvSpPr>
            <p:cNvPr id="5206" name="path"/>
            <p:cNvSpPr/>
            <p:nvPr/>
          </p:nvSpPr>
          <p:spPr>
            <a:xfrm>
              <a:off x="0" y="206259"/>
              <a:ext cx="100998" cy="90984"/>
            </a:xfrm>
            <a:custGeom>
              <a:avLst/>
              <a:gdLst/>
              <a:ahLst/>
              <a:cxnLst/>
              <a:rect l="0" t="0" r="0" b="0"/>
              <a:pathLst>
                <a:path w="159" h="143">
                  <a:moveTo>
                    <a:pt x="2" y="69"/>
                  </a:moveTo>
                  <a:cubicBezTo>
                    <a:pt x="2" y="107"/>
                    <a:pt x="34" y="140"/>
                    <a:pt x="77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7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07" name="path"/>
            <p:cNvSpPr/>
            <p:nvPr/>
          </p:nvSpPr>
          <p:spPr>
            <a:xfrm>
              <a:off x="0" y="0"/>
              <a:ext cx="100998" cy="90983"/>
            </a:xfrm>
            <a:custGeom>
              <a:avLst/>
              <a:gdLst/>
              <a:ahLst/>
              <a:cxnLst/>
              <a:rect l="0" t="0" r="0" b="0"/>
              <a:pathLst>
                <a:path w="159" h="143">
                  <a:moveTo>
                    <a:pt x="2" y="69"/>
                  </a:moveTo>
                  <a:cubicBezTo>
                    <a:pt x="2" y="107"/>
                    <a:pt x="34" y="140"/>
                    <a:pt x="77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7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208" name="path"/>
          <p:cNvSpPr/>
          <p:nvPr/>
        </p:nvSpPr>
        <p:spPr>
          <a:xfrm>
            <a:off x="7692897" y="2521966"/>
            <a:ext cx="174243" cy="169671"/>
          </a:xfrm>
          <a:custGeom>
            <a:avLst/>
            <a:gdLst/>
            <a:ahLst/>
            <a:cxnLst/>
            <a:rect l="0" t="0" r="0" b="0"/>
            <a:pathLst>
              <a:path w="274" h="267">
                <a:moveTo>
                  <a:pt x="10" y="257"/>
                </a:moveTo>
                <a:lnTo>
                  <a:pt x="264" y="257"/>
                </a:lnTo>
                <a:lnTo>
                  <a:pt x="264" y="10"/>
                </a:lnTo>
                <a:lnTo>
                  <a:pt x="10" y="10"/>
                </a:lnTo>
                <a:lnTo>
                  <a:pt x="10" y="257"/>
                </a:lnTo>
                <a:close/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09" name="textbox 5209"/>
          <p:cNvSpPr/>
          <p:nvPr/>
        </p:nvSpPr>
        <p:spPr>
          <a:xfrm>
            <a:off x="2592783" y="2178660"/>
            <a:ext cx="508000" cy="831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400" spc="1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19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</a:t>
            </a:r>
            <a:r>
              <a:rPr sz="400" spc="17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tons</a:t>
            </a:r>
            <a:endParaRPr lang="en-US" altLang="en-US" sz="400" dirty="0"/>
          </a:p>
        </p:txBody>
      </p:sp>
      <p:sp>
        <p:nvSpPr>
          <p:cNvPr id="5210" name="textbox 5210"/>
          <p:cNvSpPr/>
          <p:nvPr/>
        </p:nvSpPr>
        <p:spPr>
          <a:xfrm>
            <a:off x="2180767" y="5004150"/>
            <a:ext cx="233679" cy="1689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1000" spc="20" dirty="0">
                <a:ln w="3918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四</a:t>
            </a:r>
            <a:r>
              <a:rPr sz="10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1000" dirty="0"/>
          </a:p>
        </p:txBody>
      </p:sp>
      <p:sp>
        <p:nvSpPr>
          <p:cNvPr id="5211" name="textbox 5211"/>
          <p:cNvSpPr/>
          <p:nvPr/>
        </p:nvSpPr>
        <p:spPr>
          <a:xfrm>
            <a:off x="4486611" y="1130174"/>
            <a:ext cx="226695" cy="1689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1000" spc="20" dirty="0">
                <a:ln w="392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四</a:t>
            </a:r>
            <a:r>
              <a:rPr sz="10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endParaRPr lang="en-US" altLang="en-US" sz="1000" dirty="0"/>
          </a:p>
        </p:txBody>
      </p:sp>
      <p:sp>
        <p:nvSpPr>
          <p:cNvPr id="5212" name="textbox 5212"/>
          <p:cNvSpPr/>
          <p:nvPr/>
        </p:nvSpPr>
        <p:spPr>
          <a:xfrm>
            <a:off x="6437807" y="1135349"/>
            <a:ext cx="226059" cy="1689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1000" spc="20" dirty="0">
                <a:ln w="3918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四</a:t>
            </a:r>
            <a:r>
              <a:rPr sz="10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1000" dirty="0"/>
          </a:p>
        </p:txBody>
      </p:sp>
      <p:sp>
        <p:nvSpPr>
          <p:cNvPr id="5213" name="rect"/>
          <p:cNvSpPr/>
          <p:nvPr/>
        </p:nvSpPr>
        <p:spPr>
          <a:xfrm>
            <a:off x="7699247" y="1996440"/>
            <a:ext cx="161543" cy="158496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14" name="rect"/>
          <p:cNvSpPr/>
          <p:nvPr/>
        </p:nvSpPr>
        <p:spPr>
          <a:xfrm>
            <a:off x="7699247" y="2261616"/>
            <a:ext cx="161543" cy="156971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60" name="group 960"/>
          <p:cNvGrpSpPr/>
          <p:nvPr/>
        </p:nvGrpSpPr>
        <p:grpSpPr>
          <a:xfrm rot="21600000">
            <a:off x="4476843" y="2757903"/>
            <a:ext cx="100796" cy="230671"/>
            <a:chOff x="0" y="0"/>
            <a:chExt cx="100796" cy="230671"/>
          </a:xfrm>
        </p:grpSpPr>
        <p:sp>
          <p:nvSpPr>
            <p:cNvPr id="5215" name="path"/>
            <p:cNvSpPr/>
            <p:nvPr/>
          </p:nvSpPr>
          <p:spPr>
            <a:xfrm>
              <a:off x="0" y="69843"/>
              <a:ext cx="100796" cy="90983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16" name="path"/>
            <p:cNvSpPr/>
            <p:nvPr/>
          </p:nvSpPr>
          <p:spPr>
            <a:xfrm>
              <a:off x="0" y="139626"/>
              <a:ext cx="100796" cy="91045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17" name="path"/>
            <p:cNvSpPr/>
            <p:nvPr/>
          </p:nvSpPr>
          <p:spPr>
            <a:xfrm>
              <a:off x="0" y="0"/>
              <a:ext cx="100796" cy="91045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218" name="rect"/>
          <p:cNvSpPr/>
          <p:nvPr/>
        </p:nvSpPr>
        <p:spPr>
          <a:xfrm>
            <a:off x="5089969" y="1757172"/>
            <a:ext cx="9525" cy="20815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19" name="rect"/>
          <p:cNvSpPr/>
          <p:nvPr/>
        </p:nvSpPr>
        <p:spPr>
          <a:xfrm>
            <a:off x="5095494" y="1952498"/>
            <a:ext cx="866013" cy="254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20" name="rect"/>
          <p:cNvSpPr/>
          <p:nvPr/>
        </p:nvSpPr>
        <p:spPr>
          <a:xfrm>
            <a:off x="185928" y="958342"/>
            <a:ext cx="1629155" cy="127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21" name="path"/>
          <p:cNvSpPr/>
          <p:nvPr/>
        </p:nvSpPr>
        <p:spPr>
          <a:xfrm>
            <a:off x="179578" y="964692"/>
            <a:ext cx="12700" cy="1571244"/>
          </a:xfrm>
          <a:custGeom>
            <a:avLst/>
            <a:gdLst/>
            <a:ahLst/>
            <a:cxnLst/>
            <a:rect l="0" t="0" r="0" b="0"/>
            <a:pathLst>
              <a:path w="20" h="2474">
                <a:moveTo>
                  <a:pt x="10" y="0"/>
                </a:moveTo>
                <a:lnTo>
                  <a:pt x="10" y="2474"/>
                </a:lnTo>
                <a:close/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22" name="textbox 5222"/>
          <p:cNvSpPr/>
          <p:nvPr/>
        </p:nvSpPr>
        <p:spPr>
          <a:xfrm>
            <a:off x="3323885" y="3117405"/>
            <a:ext cx="256540" cy="73660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94000"/>
              </a:lnSpc>
            </a:pPr>
            <a:endParaRPr lang="en-US" altLang="en-US" sz="100" dirty="0"/>
          </a:p>
          <a:p>
            <a:pPr marL="1905" algn="l" rtl="0" eaLnBrk="0">
              <a:lnSpc>
                <a:spcPct val="94000"/>
              </a:lnSpc>
              <a:tabLst>
                <a:tab pos="20320" algn="l"/>
              </a:tabLst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Type</a:t>
            </a:r>
            <a:r>
              <a:rPr sz="400" spc="3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 </a:t>
            </a:r>
            <a:endParaRPr lang="en-US" altLang="en-US" sz="400" dirty="0"/>
          </a:p>
        </p:txBody>
      </p:sp>
      <p:sp>
        <p:nvSpPr>
          <p:cNvPr id="5223" name="path"/>
          <p:cNvSpPr/>
          <p:nvPr/>
        </p:nvSpPr>
        <p:spPr>
          <a:xfrm>
            <a:off x="3558512" y="3117406"/>
            <a:ext cx="1604" cy="72091"/>
          </a:xfrm>
          <a:custGeom>
            <a:avLst/>
            <a:gdLst/>
            <a:ahLst/>
            <a:cxnLst/>
            <a:rect l="0" t="0" r="0" b="0"/>
            <a:pathLst>
              <a:path w="2" h="113">
                <a:moveTo>
                  <a:pt x="1" y="113"/>
                </a:moveTo>
                <a:lnTo>
                  <a:pt x="1" y="0"/>
                </a:lnTo>
              </a:path>
            </a:pathLst>
          </a:custGeom>
          <a:noFill/>
          <a:ln w="152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24" name="path"/>
          <p:cNvSpPr/>
          <p:nvPr/>
        </p:nvSpPr>
        <p:spPr>
          <a:xfrm>
            <a:off x="3323885" y="3117405"/>
            <a:ext cx="1604" cy="72091"/>
          </a:xfrm>
          <a:custGeom>
            <a:avLst/>
            <a:gdLst/>
            <a:ahLst/>
            <a:cxnLst/>
            <a:rect l="0" t="0" r="0" b="0"/>
            <a:pathLst>
              <a:path w="2" h="113">
                <a:moveTo>
                  <a:pt x="1" y="0"/>
                </a:moveTo>
                <a:lnTo>
                  <a:pt x="1" y="113"/>
                </a:lnTo>
                <a:close/>
              </a:path>
            </a:pathLst>
          </a:custGeom>
          <a:noFill/>
          <a:ln w="152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25" name="rect"/>
          <p:cNvSpPr/>
          <p:nvPr/>
        </p:nvSpPr>
        <p:spPr>
          <a:xfrm>
            <a:off x="6484620" y="6205473"/>
            <a:ext cx="1402079" cy="12700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62" name="group 962"/>
          <p:cNvGrpSpPr/>
          <p:nvPr/>
        </p:nvGrpSpPr>
        <p:grpSpPr>
          <a:xfrm rot="21600000">
            <a:off x="3736825" y="3310049"/>
            <a:ext cx="195042" cy="91026"/>
            <a:chOff x="0" y="0"/>
            <a:chExt cx="195042" cy="91026"/>
          </a:xfrm>
        </p:grpSpPr>
        <p:sp>
          <p:nvSpPr>
            <p:cNvPr id="5226" name="path"/>
            <p:cNvSpPr/>
            <p:nvPr/>
          </p:nvSpPr>
          <p:spPr>
            <a:xfrm>
              <a:off x="0" y="0"/>
              <a:ext cx="100763" cy="91026"/>
            </a:xfrm>
            <a:custGeom>
              <a:avLst/>
              <a:gdLst/>
              <a:ahLst/>
              <a:cxnLst/>
              <a:rect l="0" t="0" r="0" b="0"/>
              <a:pathLst>
                <a:path w="158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8" y="140"/>
                    <a:pt x="156" y="107"/>
                    <a:pt x="156" y="69"/>
                  </a:cubicBezTo>
                  <a:cubicBezTo>
                    <a:pt x="156" y="31"/>
                    <a:pt x="118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27" name="path"/>
            <p:cNvSpPr/>
            <p:nvPr/>
          </p:nvSpPr>
          <p:spPr>
            <a:xfrm>
              <a:off x="47004" y="0"/>
              <a:ext cx="100998" cy="91026"/>
            </a:xfrm>
            <a:custGeom>
              <a:avLst/>
              <a:gdLst/>
              <a:ahLst/>
              <a:cxnLst/>
              <a:rect l="0" t="0" r="0" b="0"/>
              <a:pathLst>
                <a:path w="159" h="143">
                  <a:moveTo>
                    <a:pt x="2" y="69"/>
                  </a:moveTo>
                  <a:cubicBezTo>
                    <a:pt x="2" y="107"/>
                    <a:pt x="34" y="140"/>
                    <a:pt x="76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6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28" name="path"/>
            <p:cNvSpPr/>
            <p:nvPr/>
          </p:nvSpPr>
          <p:spPr>
            <a:xfrm>
              <a:off x="94043" y="0"/>
              <a:ext cx="100998" cy="91026"/>
            </a:xfrm>
            <a:custGeom>
              <a:avLst/>
              <a:gdLst/>
              <a:ahLst/>
              <a:cxnLst/>
              <a:rect l="0" t="0" r="0" b="0"/>
              <a:pathLst>
                <a:path w="159" h="143">
                  <a:moveTo>
                    <a:pt x="2" y="69"/>
                  </a:moveTo>
                  <a:cubicBezTo>
                    <a:pt x="2" y="107"/>
                    <a:pt x="34" y="140"/>
                    <a:pt x="77" y="140"/>
                  </a:cubicBezTo>
                  <a:cubicBezTo>
                    <a:pt x="119" y="140"/>
                    <a:pt x="156" y="107"/>
                    <a:pt x="156" y="69"/>
                  </a:cubicBezTo>
                  <a:cubicBezTo>
                    <a:pt x="156" y="31"/>
                    <a:pt x="119" y="2"/>
                    <a:pt x="77" y="2"/>
                  </a:cubicBezTo>
                  <a:cubicBezTo>
                    <a:pt x="34" y="2"/>
                    <a:pt x="2" y="31"/>
                    <a:pt x="2" y="69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3194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229" name="textbox 5229"/>
          <p:cNvSpPr/>
          <p:nvPr/>
        </p:nvSpPr>
        <p:spPr>
          <a:xfrm>
            <a:off x="2151688" y="1112166"/>
            <a:ext cx="152400" cy="1866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65"/>
              </a:lnSpc>
            </a:pPr>
            <a:r>
              <a:rPr sz="1000" spc="0" dirty="0">
                <a:ln w="392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三</a:t>
            </a:r>
            <a:endParaRPr lang="en-US" altLang="en-US" sz="1000" dirty="0"/>
          </a:p>
        </p:txBody>
      </p:sp>
      <p:sp>
        <p:nvSpPr>
          <p:cNvPr id="5230" name="textbox 5230"/>
          <p:cNvSpPr/>
          <p:nvPr/>
        </p:nvSpPr>
        <p:spPr>
          <a:xfrm>
            <a:off x="8500709" y="3956873"/>
            <a:ext cx="163195" cy="1549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10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12</a:t>
            </a:r>
            <a:endParaRPr lang="en-US" altLang="en-US" sz="1000" dirty="0"/>
          </a:p>
        </p:txBody>
      </p:sp>
      <p:sp>
        <p:nvSpPr>
          <p:cNvPr id="5231" name="rect"/>
          <p:cNvSpPr/>
          <p:nvPr/>
        </p:nvSpPr>
        <p:spPr>
          <a:xfrm>
            <a:off x="547116" y="4315714"/>
            <a:ext cx="1014983" cy="1270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2" name="textbox 5232"/>
          <p:cNvSpPr/>
          <p:nvPr/>
        </p:nvSpPr>
        <p:spPr>
          <a:xfrm>
            <a:off x="268112" y="2814375"/>
            <a:ext cx="153035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000" spc="0" dirty="0">
                <a:ln w="3918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二</a:t>
            </a:r>
            <a:endParaRPr lang="en-US" altLang="en-US" sz="1000" dirty="0"/>
          </a:p>
        </p:txBody>
      </p:sp>
      <p:sp>
        <p:nvSpPr>
          <p:cNvPr id="5233" name="path"/>
          <p:cNvSpPr/>
          <p:nvPr/>
        </p:nvSpPr>
        <p:spPr>
          <a:xfrm>
            <a:off x="2739429" y="3350963"/>
            <a:ext cx="346493" cy="33466"/>
          </a:xfrm>
          <a:custGeom>
            <a:avLst/>
            <a:gdLst/>
            <a:ahLst/>
            <a:cxnLst/>
            <a:rect l="0" t="0" r="0" b="0"/>
            <a:pathLst>
              <a:path w="545" h="52">
                <a:moveTo>
                  <a:pt x="463" y="21"/>
                </a:moveTo>
                <a:lnTo>
                  <a:pt x="543" y="21"/>
                </a:lnTo>
                <a:lnTo>
                  <a:pt x="543" y="2"/>
                </a:lnTo>
                <a:lnTo>
                  <a:pt x="463" y="2"/>
                </a:lnTo>
                <a:lnTo>
                  <a:pt x="463" y="21"/>
                </a:lnTo>
                <a:close/>
              </a:path>
              <a:path w="545" h="52">
                <a:moveTo>
                  <a:pt x="2" y="50"/>
                </a:moveTo>
                <a:lnTo>
                  <a:pt x="400" y="50"/>
                </a:lnTo>
                <a:lnTo>
                  <a:pt x="400" y="26"/>
                </a:lnTo>
                <a:lnTo>
                  <a:pt x="2" y="26"/>
                </a:lnTo>
                <a:lnTo>
                  <a:pt x="2" y="5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4" name="rect"/>
          <p:cNvSpPr/>
          <p:nvPr/>
        </p:nvSpPr>
        <p:spPr>
          <a:xfrm>
            <a:off x="1149780" y="4843653"/>
            <a:ext cx="424334" cy="22478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5" name="path"/>
          <p:cNvSpPr/>
          <p:nvPr/>
        </p:nvSpPr>
        <p:spPr>
          <a:xfrm>
            <a:off x="5169654" y="2757903"/>
            <a:ext cx="100998" cy="91045"/>
          </a:xfrm>
          <a:custGeom>
            <a:avLst/>
            <a:gdLst/>
            <a:ahLst/>
            <a:cxnLst/>
            <a:rect l="0" t="0" r="0" b="0"/>
            <a:pathLst>
              <a:path w="159" h="143">
                <a:moveTo>
                  <a:pt x="2" y="69"/>
                </a:moveTo>
                <a:cubicBezTo>
                  <a:pt x="2" y="107"/>
                  <a:pt x="34" y="140"/>
                  <a:pt x="77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7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0066CC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6" name="path"/>
          <p:cNvSpPr/>
          <p:nvPr/>
        </p:nvSpPr>
        <p:spPr>
          <a:xfrm>
            <a:off x="4015865" y="3310049"/>
            <a:ext cx="100998" cy="91026"/>
          </a:xfrm>
          <a:custGeom>
            <a:avLst/>
            <a:gdLst/>
            <a:ahLst/>
            <a:cxnLst/>
            <a:rect l="0" t="0" r="0" b="0"/>
            <a:pathLst>
              <a:path w="159" h="143">
                <a:moveTo>
                  <a:pt x="2" y="69"/>
                </a:moveTo>
                <a:cubicBezTo>
                  <a:pt x="2" y="107"/>
                  <a:pt x="34" y="140"/>
                  <a:pt x="77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7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0066CC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7" name="path"/>
          <p:cNvSpPr/>
          <p:nvPr/>
        </p:nvSpPr>
        <p:spPr>
          <a:xfrm>
            <a:off x="3783830" y="3449687"/>
            <a:ext cx="100998" cy="91014"/>
          </a:xfrm>
          <a:custGeom>
            <a:avLst/>
            <a:gdLst/>
            <a:ahLst/>
            <a:cxnLst/>
            <a:rect l="0" t="0" r="0" b="0"/>
            <a:pathLst>
              <a:path w="159" h="143">
                <a:moveTo>
                  <a:pt x="2" y="69"/>
                </a:moveTo>
                <a:cubicBezTo>
                  <a:pt x="2" y="107"/>
                  <a:pt x="34" y="140"/>
                  <a:pt x="76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6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003EDF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8" name="path"/>
          <p:cNvSpPr/>
          <p:nvPr/>
        </p:nvSpPr>
        <p:spPr>
          <a:xfrm>
            <a:off x="4015865" y="3449687"/>
            <a:ext cx="100998" cy="91014"/>
          </a:xfrm>
          <a:custGeom>
            <a:avLst/>
            <a:gdLst/>
            <a:ahLst/>
            <a:cxnLst/>
            <a:rect l="0" t="0" r="0" b="0"/>
            <a:pathLst>
              <a:path w="159" h="143">
                <a:moveTo>
                  <a:pt x="2" y="69"/>
                </a:moveTo>
                <a:cubicBezTo>
                  <a:pt x="2" y="107"/>
                  <a:pt x="34" y="140"/>
                  <a:pt x="77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7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91B0FF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9" name="path"/>
          <p:cNvSpPr/>
          <p:nvPr/>
        </p:nvSpPr>
        <p:spPr>
          <a:xfrm>
            <a:off x="3783830" y="3034006"/>
            <a:ext cx="100998" cy="90984"/>
          </a:xfrm>
          <a:custGeom>
            <a:avLst/>
            <a:gdLst/>
            <a:ahLst/>
            <a:cxnLst/>
            <a:rect l="0" t="0" r="0" b="0"/>
            <a:pathLst>
              <a:path w="159" h="143">
                <a:moveTo>
                  <a:pt x="2" y="69"/>
                </a:moveTo>
                <a:cubicBezTo>
                  <a:pt x="2" y="107"/>
                  <a:pt x="34" y="140"/>
                  <a:pt x="76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6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0066CC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0" name="path"/>
          <p:cNvSpPr/>
          <p:nvPr/>
        </p:nvSpPr>
        <p:spPr>
          <a:xfrm>
            <a:off x="5169654" y="2484890"/>
            <a:ext cx="100998" cy="90983"/>
          </a:xfrm>
          <a:custGeom>
            <a:avLst/>
            <a:gdLst/>
            <a:ahLst/>
            <a:cxnLst/>
            <a:rect l="0" t="0" r="0" b="0"/>
            <a:pathLst>
              <a:path w="159" h="143">
                <a:moveTo>
                  <a:pt x="2" y="69"/>
                </a:moveTo>
                <a:cubicBezTo>
                  <a:pt x="2" y="107"/>
                  <a:pt x="34" y="140"/>
                  <a:pt x="77" y="140"/>
                </a:cubicBezTo>
                <a:cubicBezTo>
                  <a:pt x="119" y="140"/>
                  <a:pt x="156" y="107"/>
                  <a:pt x="156" y="69"/>
                </a:cubicBezTo>
                <a:cubicBezTo>
                  <a:pt x="156" y="31"/>
                  <a:pt x="119" y="2"/>
                  <a:pt x="77" y="2"/>
                </a:cubicBezTo>
                <a:cubicBezTo>
                  <a:pt x="34" y="2"/>
                  <a:pt x="2" y="31"/>
                  <a:pt x="2" y="69"/>
                </a:cubicBezTo>
              </a:path>
            </a:pathLst>
          </a:custGeom>
          <a:solidFill>
            <a:srgbClr val="002960">
              <a:alpha val="100000"/>
            </a:srgbClr>
          </a:solidFill>
          <a:ln w="319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1" name="path"/>
          <p:cNvSpPr/>
          <p:nvPr/>
        </p:nvSpPr>
        <p:spPr>
          <a:xfrm>
            <a:off x="3323885" y="3453105"/>
            <a:ext cx="255933" cy="35681"/>
          </a:xfrm>
          <a:custGeom>
            <a:avLst/>
            <a:gdLst/>
            <a:ahLst/>
            <a:cxnLst/>
            <a:rect l="0" t="0" r="0" b="0"/>
            <a:pathLst>
              <a:path w="403" h="56">
                <a:moveTo>
                  <a:pt x="403" y="55"/>
                </a:moveTo>
                <a:lnTo>
                  <a:pt x="0" y="55"/>
                </a:lnTo>
                <a:moveTo>
                  <a:pt x="0" y="1"/>
                </a:moveTo>
                <a:lnTo>
                  <a:pt x="403" y="1"/>
                </a:lnTo>
              </a:path>
            </a:pathLst>
          </a:custGeom>
          <a:noFill/>
          <a:ln w="153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2" name="path"/>
          <p:cNvSpPr/>
          <p:nvPr/>
        </p:nvSpPr>
        <p:spPr>
          <a:xfrm>
            <a:off x="2436499" y="3384430"/>
            <a:ext cx="481203" cy="18172"/>
          </a:xfrm>
          <a:custGeom>
            <a:avLst/>
            <a:gdLst/>
            <a:ahLst/>
            <a:cxnLst/>
            <a:rect l="0" t="0" r="0" b="0"/>
            <a:pathLst>
              <a:path w="757" h="28">
                <a:moveTo>
                  <a:pt x="2" y="26"/>
                </a:moveTo>
                <a:lnTo>
                  <a:pt x="755" y="26"/>
                </a:lnTo>
                <a:lnTo>
                  <a:pt x="755" y="2"/>
                </a:lnTo>
                <a:lnTo>
                  <a:pt x="2" y="2"/>
                </a:lnTo>
                <a:lnTo>
                  <a:pt x="2" y="26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3" name="path"/>
          <p:cNvSpPr/>
          <p:nvPr/>
        </p:nvSpPr>
        <p:spPr>
          <a:xfrm>
            <a:off x="2510556" y="3435918"/>
            <a:ext cx="508012" cy="15295"/>
          </a:xfrm>
          <a:custGeom>
            <a:avLst/>
            <a:gdLst/>
            <a:ahLst/>
            <a:cxnLst/>
            <a:rect l="0" t="0" r="0" b="0"/>
            <a:pathLst>
              <a:path w="800" h="24">
                <a:moveTo>
                  <a:pt x="2" y="21"/>
                </a:moveTo>
                <a:lnTo>
                  <a:pt x="797" y="21"/>
                </a:lnTo>
                <a:lnTo>
                  <a:pt x="797" y="2"/>
                </a:lnTo>
                <a:lnTo>
                  <a:pt x="2" y="2"/>
                </a:lnTo>
                <a:lnTo>
                  <a:pt x="2" y="21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4" name="path"/>
          <p:cNvSpPr/>
          <p:nvPr/>
        </p:nvSpPr>
        <p:spPr>
          <a:xfrm>
            <a:off x="2604719" y="3332779"/>
            <a:ext cx="299412" cy="18172"/>
          </a:xfrm>
          <a:custGeom>
            <a:avLst/>
            <a:gdLst/>
            <a:ahLst/>
            <a:cxnLst/>
            <a:rect l="0" t="0" r="0" b="0"/>
            <a:pathLst>
              <a:path w="471" h="28">
                <a:moveTo>
                  <a:pt x="2" y="26"/>
                </a:moveTo>
                <a:lnTo>
                  <a:pt x="468" y="26"/>
                </a:lnTo>
                <a:lnTo>
                  <a:pt x="468" y="2"/>
                </a:lnTo>
                <a:lnTo>
                  <a:pt x="2" y="2"/>
                </a:lnTo>
                <a:lnTo>
                  <a:pt x="2" y="26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5" name="rect"/>
          <p:cNvSpPr/>
          <p:nvPr/>
        </p:nvSpPr>
        <p:spPr>
          <a:xfrm>
            <a:off x="842010" y="4991481"/>
            <a:ext cx="273088" cy="19050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6" name="path"/>
          <p:cNvSpPr/>
          <p:nvPr/>
        </p:nvSpPr>
        <p:spPr>
          <a:xfrm>
            <a:off x="2863919" y="3417746"/>
            <a:ext cx="235407" cy="18172"/>
          </a:xfrm>
          <a:custGeom>
            <a:avLst/>
            <a:gdLst/>
            <a:ahLst/>
            <a:cxnLst/>
            <a:rect l="0" t="0" r="0" b="0"/>
            <a:pathLst>
              <a:path w="370" h="28">
                <a:moveTo>
                  <a:pt x="2" y="26"/>
                </a:moveTo>
                <a:lnTo>
                  <a:pt x="368" y="26"/>
                </a:lnTo>
                <a:lnTo>
                  <a:pt x="368" y="2"/>
                </a:lnTo>
                <a:lnTo>
                  <a:pt x="2" y="2"/>
                </a:lnTo>
                <a:lnTo>
                  <a:pt x="2" y="26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7" name="path"/>
          <p:cNvSpPr/>
          <p:nvPr/>
        </p:nvSpPr>
        <p:spPr>
          <a:xfrm>
            <a:off x="2863919" y="2722981"/>
            <a:ext cx="235407" cy="18172"/>
          </a:xfrm>
          <a:custGeom>
            <a:avLst/>
            <a:gdLst/>
            <a:ahLst/>
            <a:cxnLst/>
            <a:rect l="0" t="0" r="0" b="0"/>
            <a:pathLst>
              <a:path w="370" h="28">
                <a:moveTo>
                  <a:pt x="2" y="26"/>
                </a:moveTo>
                <a:lnTo>
                  <a:pt x="368" y="26"/>
                </a:lnTo>
                <a:lnTo>
                  <a:pt x="368" y="2"/>
                </a:lnTo>
                <a:lnTo>
                  <a:pt x="2" y="2"/>
                </a:lnTo>
                <a:lnTo>
                  <a:pt x="2" y="26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8" name="textbox 5248"/>
          <p:cNvSpPr/>
          <p:nvPr/>
        </p:nvSpPr>
        <p:spPr>
          <a:xfrm>
            <a:off x="7041876" y="5747867"/>
            <a:ext cx="129539" cy="679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300" dirty="0"/>
          </a:p>
        </p:txBody>
      </p:sp>
      <p:sp>
        <p:nvSpPr>
          <p:cNvPr id="5249" name="path"/>
          <p:cNvSpPr/>
          <p:nvPr/>
        </p:nvSpPr>
        <p:spPr>
          <a:xfrm>
            <a:off x="3032140" y="2707837"/>
            <a:ext cx="70538" cy="15143"/>
          </a:xfrm>
          <a:custGeom>
            <a:avLst/>
            <a:gdLst/>
            <a:ahLst/>
            <a:cxnLst/>
            <a:rect l="0" t="0" r="0" b="0"/>
            <a:pathLst>
              <a:path w="111" h="23">
                <a:moveTo>
                  <a:pt x="2" y="21"/>
                </a:moveTo>
                <a:lnTo>
                  <a:pt x="108" y="21"/>
                </a:lnTo>
                <a:lnTo>
                  <a:pt x="108" y="2"/>
                </a:lnTo>
                <a:lnTo>
                  <a:pt x="2" y="2"/>
                </a:lnTo>
                <a:lnTo>
                  <a:pt x="2" y="21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0" name="path"/>
          <p:cNvSpPr/>
          <p:nvPr/>
        </p:nvSpPr>
        <p:spPr>
          <a:xfrm>
            <a:off x="3018568" y="3605828"/>
            <a:ext cx="50432" cy="15143"/>
          </a:xfrm>
          <a:custGeom>
            <a:avLst/>
            <a:gdLst/>
            <a:ahLst/>
            <a:cxnLst/>
            <a:rect l="0" t="0" r="0" b="0"/>
            <a:pathLst>
              <a:path w="79" h="23">
                <a:moveTo>
                  <a:pt x="2" y="21"/>
                </a:moveTo>
                <a:lnTo>
                  <a:pt x="76" y="21"/>
                </a:lnTo>
                <a:lnTo>
                  <a:pt x="76" y="2"/>
                </a:lnTo>
                <a:lnTo>
                  <a:pt x="2" y="2"/>
                </a:lnTo>
                <a:lnTo>
                  <a:pt x="2" y="21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1" name="path"/>
          <p:cNvSpPr/>
          <p:nvPr/>
        </p:nvSpPr>
        <p:spPr>
          <a:xfrm>
            <a:off x="3119601" y="2537927"/>
            <a:ext cx="26808" cy="18172"/>
          </a:xfrm>
          <a:custGeom>
            <a:avLst/>
            <a:gdLst/>
            <a:ahLst/>
            <a:cxnLst/>
            <a:rect l="0" t="0" r="0" b="0"/>
            <a:pathLst>
              <a:path w="42" h="28">
                <a:moveTo>
                  <a:pt x="2" y="26"/>
                </a:moveTo>
                <a:lnTo>
                  <a:pt x="39" y="26"/>
                </a:lnTo>
                <a:lnTo>
                  <a:pt x="39" y="2"/>
                </a:lnTo>
                <a:lnTo>
                  <a:pt x="2" y="2"/>
                </a:lnTo>
                <a:lnTo>
                  <a:pt x="2" y="26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2" name="rect"/>
          <p:cNvSpPr/>
          <p:nvPr/>
        </p:nvSpPr>
        <p:spPr>
          <a:xfrm>
            <a:off x="4292719" y="2621503"/>
            <a:ext cx="255933" cy="1456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3" name="rect"/>
          <p:cNvSpPr/>
          <p:nvPr/>
        </p:nvSpPr>
        <p:spPr>
          <a:xfrm>
            <a:off x="3323885" y="2734374"/>
            <a:ext cx="255933" cy="1456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4" name="path"/>
          <p:cNvSpPr/>
          <p:nvPr/>
        </p:nvSpPr>
        <p:spPr>
          <a:xfrm>
            <a:off x="3323885" y="3381013"/>
            <a:ext cx="255933" cy="1456"/>
          </a:xfrm>
          <a:custGeom>
            <a:avLst/>
            <a:gdLst/>
            <a:ahLst/>
            <a:cxnLst/>
            <a:rect l="0" t="0" r="0" b="0"/>
            <a:pathLst>
              <a:path w="403" h="2">
                <a:moveTo>
                  <a:pt x="403" y="1"/>
                </a:moveTo>
                <a:lnTo>
                  <a:pt x="0" y="1"/>
                </a:lnTo>
              </a:path>
            </a:pathLst>
          </a:custGeom>
          <a:noFill/>
          <a:ln w="153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5" name="rect"/>
          <p:cNvSpPr/>
          <p:nvPr/>
        </p:nvSpPr>
        <p:spPr>
          <a:xfrm>
            <a:off x="3323885" y="3559421"/>
            <a:ext cx="255933" cy="1456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6" name="rect"/>
          <p:cNvSpPr/>
          <p:nvPr/>
        </p:nvSpPr>
        <p:spPr>
          <a:xfrm>
            <a:off x="4956370" y="2615678"/>
            <a:ext cx="255933" cy="1456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7" name="path"/>
          <p:cNvSpPr/>
          <p:nvPr/>
        </p:nvSpPr>
        <p:spPr>
          <a:xfrm>
            <a:off x="3323885" y="3116677"/>
            <a:ext cx="255933" cy="1456"/>
          </a:xfrm>
          <a:custGeom>
            <a:avLst/>
            <a:gdLst/>
            <a:ahLst/>
            <a:cxnLst/>
            <a:rect l="0" t="0" r="0" b="0"/>
            <a:pathLst>
              <a:path w="403" h="2">
                <a:moveTo>
                  <a:pt x="403" y="1"/>
                </a:moveTo>
                <a:lnTo>
                  <a:pt x="0" y="1"/>
                </a:lnTo>
              </a:path>
            </a:pathLst>
          </a:custGeom>
          <a:noFill/>
          <a:ln w="153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8" name="path"/>
          <p:cNvSpPr/>
          <p:nvPr/>
        </p:nvSpPr>
        <p:spPr>
          <a:xfrm>
            <a:off x="3122952" y="2774589"/>
            <a:ext cx="13404" cy="18172"/>
          </a:xfrm>
          <a:custGeom>
            <a:avLst/>
            <a:gdLst/>
            <a:ahLst/>
            <a:cxnLst/>
            <a:rect l="0" t="0" r="0" b="0"/>
            <a:pathLst>
              <a:path w="21" h="28">
                <a:moveTo>
                  <a:pt x="2" y="26"/>
                </a:moveTo>
                <a:lnTo>
                  <a:pt x="18" y="26"/>
                </a:lnTo>
                <a:lnTo>
                  <a:pt x="18" y="2"/>
                </a:lnTo>
                <a:lnTo>
                  <a:pt x="2" y="2"/>
                </a:lnTo>
                <a:lnTo>
                  <a:pt x="2" y="26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31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9" name="rect"/>
          <p:cNvSpPr/>
          <p:nvPr/>
        </p:nvSpPr>
        <p:spPr>
          <a:xfrm>
            <a:off x="3323078" y="3488058"/>
            <a:ext cx="1614" cy="72091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60" name="table 5260"/>
          <p:cNvGraphicFramePr>
            <a:graphicFrameLocks noGrp="1"/>
          </p:cNvGraphicFramePr>
          <p:nvPr/>
        </p:nvGraphicFramePr>
        <p:xfrm>
          <a:off x="2225420" y="4391025"/>
          <a:ext cx="6334125" cy="826135"/>
        </p:xfrm>
        <a:graphic>
          <a:graphicData uri="http://schemas.openxmlformats.org/drawingml/2006/table">
            <a:tbl>
              <a:tblPr/>
              <a:tblGrid>
                <a:gridCol w="6334125"/>
              </a:tblGrid>
              <a:tr h="807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261" name="textbox 5261"/>
          <p:cNvSpPr/>
          <p:nvPr/>
        </p:nvSpPr>
        <p:spPr>
          <a:xfrm>
            <a:off x="2287524" y="4430268"/>
            <a:ext cx="1355089" cy="74421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/>
        </p:txBody>
      </p:sp>
      <p:sp>
        <p:nvSpPr>
          <p:cNvPr id="5262" name="rect"/>
          <p:cNvSpPr/>
          <p:nvPr/>
        </p:nvSpPr>
        <p:spPr>
          <a:xfrm>
            <a:off x="4023456" y="5082594"/>
            <a:ext cx="3499137" cy="755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263" name="table 5263"/>
          <p:cNvGraphicFramePr>
            <a:graphicFrameLocks noGrp="1"/>
          </p:cNvGraphicFramePr>
          <p:nvPr/>
        </p:nvGraphicFramePr>
        <p:xfrm>
          <a:off x="4421504" y="5692521"/>
          <a:ext cx="3865245" cy="326390"/>
        </p:xfrm>
        <a:graphic>
          <a:graphicData uri="http://schemas.openxmlformats.org/drawingml/2006/table">
            <a:tbl>
              <a:tblPr/>
              <a:tblGrid>
                <a:gridCol w="3865245"/>
              </a:tblGrid>
              <a:tr h="3073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500" dirty="0"/>
                    </a:p>
                    <a:p>
                      <a:pPr marL="516255" algn="l" rtl="0" eaLnBrk="0">
                        <a:lnSpc>
                          <a:spcPts val="17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通过客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户讲习班确定的成本驱动因素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264" name="path"/>
          <p:cNvSpPr/>
          <p:nvPr/>
        </p:nvSpPr>
        <p:spPr>
          <a:xfrm>
            <a:off x="4023456" y="4777755"/>
            <a:ext cx="7608" cy="304839"/>
          </a:xfrm>
          <a:custGeom>
            <a:avLst/>
            <a:gdLst/>
            <a:ahLst/>
            <a:cxnLst/>
            <a:rect l="0" t="0" r="0" b="0"/>
            <a:pathLst>
              <a:path w="11" h="480">
                <a:moveTo>
                  <a:pt x="5" y="5"/>
                </a:moveTo>
                <a:lnTo>
                  <a:pt x="5" y="474"/>
                </a:lnTo>
              </a:path>
            </a:pathLst>
          </a:custGeom>
          <a:noFill/>
          <a:ln w="7582" cap="sq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64" name="group 964"/>
          <p:cNvGrpSpPr/>
          <p:nvPr/>
        </p:nvGrpSpPr>
        <p:grpSpPr>
          <a:xfrm rot="21600000">
            <a:off x="4087367" y="4658868"/>
            <a:ext cx="4294627" cy="286511"/>
            <a:chOff x="0" y="0"/>
            <a:chExt cx="4294627" cy="286511"/>
          </a:xfrm>
        </p:grpSpPr>
        <p:sp>
          <p:nvSpPr>
            <p:cNvPr id="5265" name="path"/>
            <p:cNvSpPr/>
            <p:nvPr/>
          </p:nvSpPr>
          <p:spPr>
            <a:xfrm>
              <a:off x="0" y="0"/>
              <a:ext cx="4264151" cy="286511"/>
            </a:xfrm>
            <a:custGeom>
              <a:avLst/>
              <a:gdLst/>
              <a:ahLst/>
              <a:cxnLst/>
              <a:rect l="0" t="0" r="0" b="0"/>
              <a:pathLst>
                <a:path w="6715" h="451">
                  <a:moveTo>
                    <a:pt x="0" y="451"/>
                  </a:moveTo>
                  <a:lnTo>
                    <a:pt x="6715" y="451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45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66" name="path"/>
            <p:cNvSpPr/>
            <p:nvPr/>
          </p:nvSpPr>
          <p:spPr>
            <a:xfrm>
              <a:off x="4162684" y="167845"/>
              <a:ext cx="131943" cy="89886"/>
            </a:xfrm>
            <a:custGeom>
              <a:avLst/>
              <a:gdLst/>
              <a:ahLst/>
              <a:cxnLst/>
              <a:rect l="0" t="0" r="0" b="0"/>
              <a:pathLst>
                <a:path w="207" h="141">
                  <a:moveTo>
                    <a:pt x="1" y="139"/>
                  </a:moveTo>
                  <a:lnTo>
                    <a:pt x="206" y="2"/>
                  </a:lnTo>
                </a:path>
              </a:pathLst>
            </a:custGeom>
            <a:noFill/>
            <a:ln w="317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267" name="path"/>
          <p:cNvSpPr/>
          <p:nvPr/>
        </p:nvSpPr>
        <p:spPr>
          <a:xfrm>
            <a:off x="3989220" y="4743492"/>
            <a:ext cx="3560051" cy="60967"/>
          </a:xfrm>
          <a:custGeom>
            <a:avLst/>
            <a:gdLst/>
            <a:ahLst/>
            <a:cxnLst/>
            <a:rect l="0" t="0" r="0" b="0"/>
            <a:pathLst>
              <a:path w="5606" h="96">
                <a:moveTo>
                  <a:pt x="5" y="42"/>
                </a:moveTo>
                <a:cubicBezTo>
                  <a:pt x="5" y="65"/>
                  <a:pt x="17" y="90"/>
                  <a:pt x="41" y="90"/>
                </a:cubicBezTo>
                <a:cubicBezTo>
                  <a:pt x="65" y="90"/>
                  <a:pt x="89" y="65"/>
                  <a:pt x="89" y="42"/>
                </a:cubicBezTo>
                <a:cubicBezTo>
                  <a:pt x="89" y="17"/>
                  <a:pt x="65" y="5"/>
                  <a:pt x="41" y="5"/>
                </a:cubicBezTo>
                <a:cubicBezTo>
                  <a:pt x="17" y="5"/>
                  <a:pt x="5" y="17"/>
                  <a:pt x="5" y="42"/>
                </a:cubicBezTo>
              </a:path>
              <a:path w="5606" h="96">
                <a:moveTo>
                  <a:pt x="5516" y="42"/>
                </a:moveTo>
                <a:cubicBezTo>
                  <a:pt x="5516" y="65"/>
                  <a:pt x="5528" y="90"/>
                  <a:pt x="5552" y="90"/>
                </a:cubicBezTo>
                <a:cubicBezTo>
                  <a:pt x="5576" y="90"/>
                  <a:pt x="5600" y="65"/>
                  <a:pt x="5600" y="42"/>
                </a:cubicBezTo>
                <a:cubicBezTo>
                  <a:pt x="5600" y="17"/>
                  <a:pt x="5576" y="5"/>
                  <a:pt x="5552" y="5"/>
                </a:cubicBezTo>
                <a:cubicBezTo>
                  <a:pt x="5528" y="5"/>
                  <a:pt x="5516" y="17"/>
                  <a:pt x="5516" y="42"/>
                </a:cubicBezTo>
              </a:path>
            </a:pathLst>
          </a:custGeom>
          <a:solidFill>
            <a:srgbClr val="002960">
              <a:alpha val="100000"/>
            </a:srgbClr>
          </a:solidFill>
          <a:ln w="758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68" name="path"/>
          <p:cNvSpPr/>
          <p:nvPr/>
        </p:nvSpPr>
        <p:spPr>
          <a:xfrm>
            <a:off x="4047744" y="4795837"/>
            <a:ext cx="4371975" cy="9525"/>
          </a:xfrm>
          <a:custGeom>
            <a:avLst/>
            <a:gdLst/>
            <a:ahLst/>
            <a:cxnLst/>
            <a:rect l="0" t="0" r="0" b="0"/>
            <a:pathLst>
              <a:path w="6885" h="15">
                <a:moveTo>
                  <a:pt x="0" y="7"/>
                </a:moveTo>
                <a:lnTo>
                  <a:pt x="6885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69" name="path"/>
          <p:cNvSpPr/>
          <p:nvPr/>
        </p:nvSpPr>
        <p:spPr>
          <a:xfrm>
            <a:off x="3771900" y="4356861"/>
            <a:ext cx="4715509" cy="12700"/>
          </a:xfrm>
          <a:custGeom>
            <a:avLst/>
            <a:gdLst/>
            <a:ahLst/>
            <a:cxnLst/>
            <a:rect l="0" t="0" r="0" b="0"/>
            <a:pathLst>
              <a:path w="7425" h="20">
                <a:moveTo>
                  <a:pt x="0" y="10"/>
                </a:moveTo>
                <a:lnTo>
                  <a:pt x="7425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70" name="textbox 5270"/>
          <p:cNvSpPr/>
          <p:nvPr/>
        </p:nvSpPr>
        <p:spPr>
          <a:xfrm>
            <a:off x="2353701" y="4584695"/>
            <a:ext cx="893444" cy="4533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7780" algn="l" rtl="0" eaLnBrk="0">
              <a:lnSpc>
                <a:spcPct val="92000"/>
              </a:lnSpc>
            </a:pPr>
            <a:r>
              <a:rPr sz="1400" spc="-13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提升高度</a:t>
            </a:r>
            <a:r>
              <a:rPr sz="1400" spc="-1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12700" algn="l" rtl="0" eaLnBrk="0">
              <a:lnSpc>
                <a:spcPts val="1700"/>
              </a:lnSpc>
              <a:spcBef>
                <a:spcPts val="120"/>
              </a:spcBef>
            </a:pPr>
            <a:r>
              <a:rPr sz="1300" spc="-5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单位：毫</a:t>
            </a:r>
            <a:r>
              <a:rPr sz="1300" spc="-1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米</a:t>
            </a:r>
            <a:endParaRPr lang="en-US" altLang="en-US" sz="1300" dirty="0"/>
          </a:p>
        </p:txBody>
      </p:sp>
      <p:sp>
        <p:nvSpPr>
          <p:cNvPr id="5271" name="textbox 5271"/>
          <p:cNvSpPr/>
          <p:nvPr/>
        </p:nvSpPr>
        <p:spPr>
          <a:xfrm>
            <a:off x="2358515" y="3703569"/>
            <a:ext cx="1078864" cy="4375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0000"/>
              </a:lnSpc>
            </a:pPr>
            <a:r>
              <a:rPr sz="1300" spc="-4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提升速度，</a:t>
            </a:r>
            <a:r>
              <a:rPr sz="1300" spc="-4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300" spc="-2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米</a:t>
            </a:r>
            <a:r>
              <a:rPr sz="13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 </a:t>
            </a:r>
            <a:r>
              <a:rPr sz="1400" spc="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秒</a:t>
            </a:r>
            <a:endParaRPr lang="en-US" altLang="en-US" sz="1400" dirty="0"/>
          </a:p>
        </p:txBody>
      </p:sp>
      <p:sp>
        <p:nvSpPr>
          <p:cNvPr id="5272" name="rect"/>
          <p:cNvSpPr/>
          <p:nvPr/>
        </p:nvSpPr>
        <p:spPr>
          <a:xfrm>
            <a:off x="3924424" y="3002423"/>
            <a:ext cx="7607" cy="297029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273" name="table 5273"/>
          <p:cNvGraphicFramePr>
            <a:graphicFrameLocks noGrp="1"/>
          </p:cNvGraphicFramePr>
          <p:nvPr/>
        </p:nvGraphicFramePr>
        <p:xfrm>
          <a:off x="2225420" y="2573782"/>
          <a:ext cx="6334125" cy="843915"/>
        </p:xfrm>
        <a:graphic>
          <a:graphicData uri="http://schemas.openxmlformats.org/drawingml/2006/table">
            <a:tbl>
              <a:tblPr/>
              <a:tblGrid>
                <a:gridCol w="6334125"/>
              </a:tblGrid>
              <a:tr h="8280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900" dirty="0"/>
                    </a:p>
                    <a:p>
                      <a:pPr marL="225171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                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40</a:t>
                      </a:r>
                      <a:endParaRPr lang="en-US" altLang="en-US" sz="1400" dirty="0"/>
                    </a:p>
                    <a:p>
                      <a:pPr marL="1592580" algn="l" rtl="0" eaLnBrk="0">
                        <a:lnSpc>
                          <a:spcPct val="80000"/>
                        </a:lnSpc>
                        <a:spcBef>
                          <a:spcPts val="745"/>
                        </a:spcBef>
                      </a:pP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400" dirty="0"/>
                    </a:p>
                    <a:p>
                      <a:pPr algn="r" rtl="0" eaLnBrk="0">
                        <a:lnSpc>
                          <a:spcPct val="80000"/>
                        </a:lnSpc>
                        <a:spcBef>
                          <a:spcPts val="320"/>
                        </a:spcBef>
                      </a:pP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274" name="path"/>
          <p:cNvSpPr/>
          <p:nvPr/>
        </p:nvSpPr>
        <p:spPr>
          <a:xfrm>
            <a:off x="3889565" y="2960350"/>
            <a:ext cx="76325" cy="76336"/>
          </a:xfrm>
          <a:custGeom>
            <a:avLst/>
            <a:gdLst/>
            <a:ahLst/>
            <a:cxnLst/>
            <a:rect l="0" t="0" r="0" b="0"/>
            <a:pathLst>
              <a:path w="120" h="120">
                <a:moveTo>
                  <a:pt x="5" y="53"/>
                </a:moveTo>
                <a:cubicBezTo>
                  <a:pt x="5" y="90"/>
                  <a:pt x="29" y="114"/>
                  <a:pt x="53" y="114"/>
                </a:cubicBezTo>
                <a:cubicBezTo>
                  <a:pt x="90" y="114"/>
                  <a:pt x="114" y="90"/>
                  <a:pt x="114" y="53"/>
                </a:cubicBezTo>
                <a:cubicBezTo>
                  <a:pt x="114" y="30"/>
                  <a:pt x="90" y="5"/>
                  <a:pt x="53" y="5"/>
                </a:cubicBezTo>
                <a:cubicBezTo>
                  <a:pt x="29" y="5"/>
                  <a:pt x="5" y="30"/>
                  <a:pt x="5" y="53"/>
                </a:cubicBezTo>
              </a:path>
            </a:pathLst>
          </a:custGeom>
          <a:solidFill>
            <a:srgbClr val="002960">
              <a:alpha val="100000"/>
            </a:srgbClr>
          </a:solidFill>
          <a:ln w="758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75" name="path"/>
          <p:cNvSpPr/>
          <p:nvPr/>
        </p:nvSpPr>
        <p:spPr>
          <a:xfrm>
            <a:off x="3771900" y="3472942"/>
            <a:ext cx="4715509" cy="12700"/>
          </a:xfrm>
          <a:custGeom>
            <a:avLst/>
            <a:gdLst/>
            <a:ahLst/>
            <a:cxnLst/>
            <a:rect l="0" t="0" r="0" b="0"/>
            <a:pathLst>
              <a:path w="7425" h="20">
                <a:moveTo>
                  <a:pt x="0" y="10"/>
                </a:moveTo>
                <a:lnTo>
                  <a:pt x="7425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76" name="textbox 5276"/>
          <p:cNvSpPr/>
          <p:nvPr/>
        </p:nvSpPr>
        <p:spPr>
          <a:xfrm>
            <a:off x="2287524" y="3549396"/>
            <a:ext cx="1355089" cy="74421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/>
        </p:txBody>
      </p:sp>
      <p:sp>
        <p:nvSpPr>
          <p:cNvPr id="5277" name="textbox 5277"/>
          <p:cNvSpPr/>
          <p:nvPr/>
        </p:nvSpPr>
        <p:spPr>
          <a:xfrm>
            <a:off x="3891022" y="3778292"/>
            <a:ext cx="179704" cy="2076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5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  <a:spcBef>
                <a:spcPts val="0"/>
              </a:spcBef>
            </a:pP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400" dirty="0"/>
          </a:p>
        </p:txBody>
      </p:sp>
      <p:sp>
        <p:nvSpPr>
          <p:cNvPr id="5278" name="path"/>
          <p:cNvSpPr/>
          <p:nvPr/>
        </p:nvSpPr>
        <p:spPr>
          <a:xfrm>
            <a:off x="3988846" y="3790992"/>
            <a:ext cx="76079" cy="76083"/>
          </a:xfrm>
          <a:custGeom>
            <a:avLst/>
            <a:gdLst/>
            <a:ahLst/>
            <a:cxnLst/>
            <a:rect l="0" t="0" r="0" b="0"/>
            <a:pathLst>
              <a:path w="119" h="119">
                <a:moveTo>
                  <a:pt x="5" y="53"/>
                </a:moveTo>
                <a:cubicBezTo>
                  <a:pt x="5" y="90"/>
                  <a:pt x="29" y="113"/>
                  <a:pt x="53" y="113"/>
                </a:cubicBezTo>
                <a:cubicBezTo>
                  <a:pt x="89" y="113"/>
                  <a:pt x="113" y="90"/>
                  <a:pt x="113" y="53"/>
                </a:cubicBezTo>
                <a:cubicBezTo>
                  <a:pt x="113" y="30"/>
                  <a:pt x="89" y="5"/>
                  <a:pt x="53" y="5"/>
                </a:cubicBezTo>
                <a:cubicBezTo>
                  <a:pt x="29" y="5"/>
                  <a:pt x="5" y="30"/>
                  <a:pt x="5" y="53"/>
                </a:cubicBezTo>
              </a:path>
            </a:pathLst>
          </a:custGeom>
          <a:solidFill>
            <a:srgbClr val="002960">
              <a:alpha val="100000"/>
            </a:srgbClr>
          </a:solidFill>
          <a:ln w="758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66" name="group 966"/>
          <p:cNvGrpSpPr/>
          <p:nvPr/>
        </p:nvGrpSpPr>
        <p:grpSpPr>
          <a:xfrm rot="21600000">
            <a:off x="4047744" y="3777996"/>
            <a:ext cx="4371975" cy="286511"/>
            <a:chOff x="0" y="0"/>
            <a:chExt cx="4371975" cy="286511"/>
          </a:xfrm>
        </p:grpSpPr>
        <p:sp>
          <p:nvSpPr>
            <p:cNvPr id="5279" name="path"/>
            <p:cNvSpPr/>
            <p:nvPr/>
          </p:nvSpPr>
          <p:spPr>
            <a:xfrm>
              <a:off x="39623" y="0"/>
              <a:ext cx="4283963" cy="286511"/>
            </a:xfrm>
            <a:custGeom>
              <a:avLst/>
              <a:gdLst/>
              <a:ahLst/>
              <a:cxnLst/>
              <a:rect l="0" t="0" r="0" b="0"/>
              <a:pathLst>
                <a:path w="6746" h="451">
                  <a:moveTo>
                    <a:pt x="0" y="451"/>
                  </a:moveTo>
                  <a:lnTo>
                    <a:pt x="6746" y="451"/>
                  </a:lnTo>
                  <a:lnTo>
                    <a:pt x="6746" y="0"/>
                  </a:lnTo>
                  <a:lnTo>
                    <a:pt x="0" y="0"/>
                  </a:lnTo>
                  <a:lnTo>
                    <a:pt x="0" y="45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80" name="path"/>
            <p:cNvSpPr/>
            <p:nvPr/>
          </p:nvSpPr>
          <p:spPr>
            <a:xfrm>
              <a:off x="3433056" y="12996"/>
              <a:ext cx="76079" cy="76083"/>
            </a:xfrm>
            <a:custGeom>
              <a:avLst/>
              <a:gdLst/>
              <a:ahLst/>
              <a:cxnLst/>
              <a:rect l="0" t="0" r="0" b="0"/>
              <a:pathLst>
                <a:path w="119" h="119">
                  <a:moveTo>
                    <a:pt x="5" y="53"/>
                  </a:moveTo>
                  <a:cubicBezTo>
                    <a:pt x="5" y="90"/>
                    <a:pt x="29" y="113"/>
                    <a:pt x="53" y="113"/>
                  </a:cubicBezTo>
                  <a:cubicBezTo>
                    <a:pt x="89" y="113"/>
                    <a:pt x="113" y="90"/>
                    <a:pt x="113" y="53"/>
                  </a:cubicBezTo>
                  <a:cubicBezTo>
                    <a:pt x="113" y="30"/>
                    <a:pt x="89" y="5"/>
                    <a:pt x="53" y="5"/>
                  </a:cubicBezTo>
                  <a:cubicBezTo>
                    <a:pt x="29" y="5"/>
                    <a:pt x="5" y="30"/>
                    <a:pt x="5" y="5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7582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81" name="path"/>
            <p:cNvSpPr/>
            <p:nvPr/>
          </p:nvSpPr>
          <p:spPr>
            <a:xfrm>
              <a:off x="4227855" y="120935"/>
              <a:ext cx="110439" cy="138494"/>
            </a:xfrm>
            <a:custGeom>
              <a:avLst/>
              <a:gdLst/>
              <a:ahLst/>
              <a:cxnLst/>
              <a:rect l="0" t="0" r="0" b="0"/>
              <a:pathLst>
                <a:path w="173" h="218">
                  <a:moveTo>
                    <a:pt x="1" y="216"/>
                  </a:moveTo>
                  <a:lnTo>
                    <a:pt x="171" y="1"/>
                  </a:lnTo>
                </a:path>
              </a:pathLst>
            </a:custGeom>
            <a:noFill/>
            <a:ln w="317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82" name="path"/>
            <p:cNvSpPr/>
            <p:nvPr/>
          </p:nvSpPr>
          <p:spPr>
            <a:xfrm>
              <a:off x="0" y="74485"/>
              <a:ext cx="4371975" cy="9525"/>
            </a:xfrm>
            <a:custGeom>
              <a:avLst/>
              <a:gdLst/>
              <a:ahLst/>
              <a:cxnLst/>
              <a:rect l="0" t="0" r="0" b="0"/>
              <a:pathLst>
                <a:path w="6885" h="15">
                  <a:moveTo>
                    <a:pt x="0" y="7"/>
                  </a:moveTo>
                  <a:lnTo>
                    <a:pt x="6885" y="7"/>
                  </a:lnTo>
                </a:path>
              </a:pathLst>
            </a:custGeom>
            <a:noFill/>
            <a:ln w="9525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283" name="picture 528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926841" y="3370326"/>
            <a:ext cx="1504696" cy="2494889"/>
          </a:xfrm>
          <a:prstGeom prst="rect">
            <a:avLst/>
          </a:prstGeom>
        </p:spPr>
      </p:pic>
      <p:sp>
        <p:nvSpPr>
          <p:cNvPr id="5284" name="rect"/>
          <p:cNvSpPr/>
          <p:nvPr/>
        </p:nvSpPr>
        <p:spPr>
          <a:xfrm>
            <a:off x="4023456" y="3832813"/>
            <a:ext cx="7608" cy="304839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285" name="table 5285"/>
          <p:cNvGraphicFramePr>
            <a:graphicFrameLocks noGrp="1"/>
          </p:cNvGraphicFramePr>
          <p:nvPr/>
        </p:nvGraphicFramePr>
        <p:xfrm>
          <a:off x="2132457" y="1248537"/>
          <a:ext cx="6569075" cy="4253865"/>
        </p:xfrm>
        <a:graphic>
          <a:graphicData uri="http://schemas.openxmlformats.org/drawingml/2006/table">
            <a:tbl>
              <a:tblPr/>
              <a:tblGrid>
                <a:gridCol w="6569075"/>
              </a:tblGrid>
              <a:tr h="42348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1000" dirty="0"/>
                    </a:p>
                    <a:p>
                      <a:pPr marL="194691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250</a:t>
                      </a:r>
                      <a:endParaRPr lang="en-US" altLang="en-US" sz="1400" dirty="0"/>
                    </a:p>
                    <a:p>
                      <a:pPr marL="1616075" algn="l" rtl="0" eaLnBrk="0">
                        <a:lnSpc>
                          <a:spcPct val="80000"/>
                        </a:lnSpc>
                        <a:spcBef>
                          <a:spcPts val="645"/>
                        </a:spcBef>
                      </a:pP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400" dirty="0"/>
                    </a:p>
                    <a:p>
                      <a:pPr marL="5811520" algn="l" rtl="0" eaLnBrk="0">
                        <a:lnSpc>
                          <a:spcPct val="80000"/>
                        </a:lnSpc>
                        <a:spcBef>
                          <a:spcPts val="445"/>
                        </a:spcBef>
                      </a:pP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1600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300" dirty="0"/>
                    </a:p>
                    <a:p>
                      <a:pPr marL="589661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0,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286" name="rect"/>
          <p:cNvSpPr/>
          <p:nvPr/>
        </p:nvSpPr>
        <p:spPr>
          <a:xfrm>
            <a:off x="107442" y="1258061"/>
            <a:ext cx="2095499" cy="4235196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287" name="table 5287"/>
          <p:cNvGraphicFramePr>
            <a:graphicFrameLocks noGrp="1"/>
          </p:cNvGraphicFramePr>
          <p:nvPr/>
        </p:nvGraphicFramePr>
        <p:xfrm>
          <a:off x="97917" y="1248536"/>
          <a:ext cx="1890394" cy="4253865"/>
        </p:xfrm>
        <a:graphic>
          <a:graphicData uri="http://schemas.openxmlformats.org/drawingml/2006/table">
            <a:tbl>
              <a:tblPr/>
              <a:tblGrid>
                <a:gridCol w="1890394"/>
              </a:tblGrid>
              <a:tr h="42348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8000"/>
                        </a:lnSpc>
                      </a:pPr>
                      <a:endParaRPr lang="en-US" altLang="en-US" sz="1000" dirty="0"/>
                    </a:p>
                    <a:p>
                      <a:pPr marL="262255" indent="-179705" algn="l" rtl="0" eaLnBrk="0">
                        <a:lnSpc>
                          <a:spcPct val="89000"/>
                        </a:lnSpc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影响模块的所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    户标准概述</a:t>
                      </a:r>
                      <a:endParaRPr lang="en-US" altLang="en-US" sz="1400" dirty="0"/>
                    </a:p>
                    <a:p>
                      <a:pPr marL="273685" indent="-191135" algn="l" rtl="0" eaLnBrk="0">
                        <a:lnSpc>
                          <a:spcPct val="90000"/>
                        </a:lnSpc>
                        <a:spcBef>
                          <a:spcPts val="2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说明标准的性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能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范    围</a:t>
                      </a:r>
                      <a:endParaRPr lang="en-US" altLang="en-US" sz="1400" dirty="0"/>
                    </a:p>
                    <a:p>
                      <a:pPr marL="262890" indent="-180340" algn="l" rtl="0" eaLnBrk="0">
                        <a:lnSpc>
                          <a:spcPct val="94000"/>
                        </a:lnSpc>
                        <a:spcBef>
                          <a:spcPts val="60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通过内部和外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部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研 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究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和专家讨论，确 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标准中的主要成    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本驱动因素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288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89" name="path"/>
          <p:cNvSpPr/>
          <p:nvPr/>
        </p:nvSpPr>
        <p:spPr>
          <a:xfrm>
            <a:off x="1979216" y="1257103"/>
            <a:ext cx="233202" cy="4237113"/>
          </a:xfrm>
          <a:custGeom>
            <a:avLst/>
            <a:gdLst/>
            <a:ahLst/>
            <a:cxnLst/>
            <a:rect l="0" t="0" r="0" b="0"/>
            <a:pathLst>
              <a:path w="367" h="6672">
                <a:moveTo>
                  <a:pt x="14" y="1"/>
                </a:moveTo>
                <a:lnTo>
                  <a:pt x="352" y="3336"/>
                </a:lnTo>
                <a:lnTo>
                  <a:pt x="14" y="6671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90" name="textbox 5290"/>
          <p:cNvSpPr/>
          <p:nvPr/>
        </p:nvSpPr>
        <p:spPr>
          <a:xfrm>
            <a:off x="2141220" y="1257300"/>
            <a:ext cx="6550659" cy="386715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6000"/>
              </a:lnSpc>
            </a:pPr>
            <a:endParaRPr lang="en-US" altLang="en-US" sz="600" dirty="0"/>
          </a:p>
          <a:p>
            <a:pPr marL="78740" algn="l" rtl="0" eaLnBrk="0">
              <a:lnSpc>
                <a:spcPct val="97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果。业绩要求</a:t>
            </a:r>
            <a:endParaRPr lang="en-US" altLang="en-US" sz="1400" dirty="0"/>
          </a:p>
        </p:txBody>
      </p:sp>
      <p:sp>
        <p:nvSpPr>
          <p:cNvPr id="5291" name="rect"/>
          <p:cNvSpPr/>
          <p:nvPr/>
        </p:nvSpPr>
        <p:spPr>
          <a:xfrm>
            <a:off x="463296" y="576072"/>
            <a:ext cx="292607" cy="292608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92" name="rect"/>
          <p:cNvSpPr/>
          <p:nvPr/>
        </p:nvSpPr>
        <p:spPr>
          <a:xfrm>
            <a:off x="458533" y="571309"/>
            <a:ext cx="302132" cy="30213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93" name="textbox 5293"/>
          <p:cNvSpPr/>
          <p:nvPr/>
        </p:nvSpPr>
        <p:spPr>
          <a:xfrm>
            <a:off x="468469" y="255327"/>
            <a:ext cx="3795395" cy="5981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51435" indent="-38735" algn="l" rtl="0" eaLnBrk="0">
              <a:lnSpc>
                <a:spcPct val="102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业绩要求和主要成本驱动因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素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2900" b="1" spc="0" baseline="-13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Ib</a:t>
            </a:r>
            <a:r>
              <a:rPr sz="18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2900" spc="0" baseline="40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桅杆的</a:t>
            </a:r>
            <a:endParaRPr lang="en-US" altLang="en-US" sz="1885" dirty="0"/>
          </a:p>
        </p:txBody>
      </p:sp>
      <p:sp>
        <p:nvSpPr>
          <p:cNvPr id="5294" name="path"/>
          <p:cNvSpPr/>
          <p:nvPr/>
        </p:nvSpPr>
        <p:spPr>
          <a:xfrm>
            <a:off x="3878664" y="2126123"/>
            <a:ext cx="3499137" cy="312397"/>
          </a:xfrm>
          <a:custGeom>
            <a:avLst/>
            <a:gdLst/>
            <a:ahLst/>
            <a:cxnLst/>
            <a:rect l="0" t="0" r="0" b="0"/>
            <a:pathLst>
              <a:path w="5510" h="491">
                <a:moveTo>
                  <a:pt x="5" y="5"/>
                </a:moveTo>
                <a:lnTo>
                  <a:pt x="5" y="473"/>
                </a:lnTo>
                <a:moveTo>
                  <a:pt x="5" y="486"/>
                </a:moveTo>
                <a:lnTo>
                  <a:pt x="5504" y="486"/>
                </a:lnTo>
              </a:path>
            </a:pathLst>
          </a:custGeom>
          <a:noFill/>
          <a:ln w="7582" cap="sq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95" name="textbox 5295"/>
          <p:cNvSpPr/>
          <p:nvPr/>
        </p:nvSpPr>
        <p:spPr>
          <a:xfrm>
            <a:off x="2287524" y="1786128"/>
            <a:ext cx="1355089" cy="76136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algn="l" rtl="0" eaLnBrk="0">
              <a:lnSpc>
                <a:spcPct val="9000"/>
              </a:lnSpc>
            </a:pPr>
            <a:endParaRPr lang="en-US" altLang="en-US" sz="100" dirty="0"/>
          </a:p>
          <a:p>
            <a:pPr marL="78740" algn="l" rtl="0" eaLnBrk="0">
              <a:lnSpc>
                <a:spcPct val="100000"/>
              </a:lnSpc>
            </a:pPr>
            <a:r>
              <a:rPr sz="1400" spc="-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货</a:t>
            </a:r>
            <a:r>
              <a:rPr sz="1400" spc="-9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物尺寸</a:t>
            </a:r>
            <a:r>
              <a:rPr sz="1400" spc="-8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78740" algn="l" rtl="0" eaLnBrk="0">
              <a:lnSpc>
                <a:spcPts val="1700"/>
              </a:lnSpc>
            </a:pPr>
            <a:r>
              <a:rPr sz="1300" spc="-5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单位：毫</a:t>
            </a:r>
            <a:r>
              <a:rPr sz="1300" spc="-1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米</a:t>
            </a:r>
            <a:endParaRPr lang="en-US" altLang="en-US" sz="1300" dirty="0"/>
          </a:p>
        </p:txBody>
      </p:sp>
      <p:sp>
        <p:nvSpPr>
          <p:cNvPr id="5296" name="textbox 5296"/>
          <p:cNvSpPr/>
          <p:nvPr/>
        </p:nvSpPr>
        <p:spPr>
          <a:xfrm>
            <a:off x="2287524" y="2633472"/>
            <a:ext cx="1355089" cy="76136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algn="l" rtl="0" eaLnBrk="0">
              <a:lnSpc>
                <a:spcPct val="9000"/>
              </a:lnSpc>
            </a:pPr>
            <a:endParaRPr lang="en-US" altLang="en-US" sz="100" dirty="0"/>
          </a:p>
          <a:p>
            <a:pPr marL="85090" algn="l" rtl="0" eaLnBrk="0">
              <a:lnSpc>
                <a:spcPct val="100000"/>
              </a:lnSpc>
            </a:pPr>
            <a:r>
              <a:rPr sz="1400" spc="-110" dirty="0">
                <a:ln w="5103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有效</a:t>
            </a:r>
            <a:r>
              <a:rPr sz="1400" spc="-1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载</a:t>
            </a:r>
            <a:r>
              <a:rPr sz="1400" spc="-110" dirty="0">
                <a:ln w="5103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荷</a:t>
            </a:r>
            <a:r>
              <a:rPr sz="1400" spc="-100" dirty="0">
                <a:ln w="5103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：</a:t>
            </a:r>
            <a:endParaRPr lang="en-US" altLang="en-US" sz="1400" dirty="0"/>
          </a:p>
          <a:p>
            <a:pPr marL="78740" algn="l" rtl="0" eaLnBrk="0">
              <a:lnSpc>
                <a:spcPts val="1700"/>
              </a:lnSpc>
            </a:pPr>
            <a:r>
              <a:rPr sz="1300" spc="-8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单位：</a:t>
            </a:r>
            <a:r>
              <a:rPr sz="1300" spc="-7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吨</a:t>
            </a:r>
            <a:endParaRPr lang="en-US" altLang="en-US" sz="1300" dirty="0"/>
          </a:p>
        </p:txBody>
      </p:sp>
      <p:sp>
        <p:nvSpPr>
          <p:cNvPr id="5297" name="rect"/>
          <p:cNvSpPr/>
          <p:nvPr/>
        </p:nvSpPr>
        <p:spPr>
          <a:xfrm>
            <a:off x="4469891" y="2895600"/>
            <a:ext cx="2862072" cy="286511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98" name="textbox 5298"/>
          <p:cNvSpPr/>
          <p:nvPr/>
        </p:nvSpPr>
        <p:spPr>
          <a:xfrm>
            <a:off x="106679" y="1257300"/>
            <a:ext cx="1915795" cy="38862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600" dirty="0"/>
          </a:p>
          <a:p>
            <a:pPr marL="78105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办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endParaRPr lang="en-US" altLang="en-US" sz="1400" dirty="0"/>
          </a:p>
        </p:txBody>
      </p:sp>
      <p:sp>
        <p:nvSpPr>
          <p:cNvPr id="5299" name="rect"/>
          <p:cNvSpPr/>
          <p:nvPr/>
        </p:nvSpPr>
        <p:spPr>
          <a:xfrm>
            <a:off x="4230623" y="2014728"/>
            <a:ext cx="1799844" cy="28498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00" name="textbox 5300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301" name="textbox 5301"/>
          <p:cNvSpPr/>
          <p:nvPr/>
        </p:nvSpPr>
        <p:spPr>
          <a:xfrm>
            <a:off x="7333360" y="882269"/>
            <a:ext cx="1508760" cy="2266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84000"/>
              </a:lnSpc>
            </a:pPr>
            <a:endParaRPr lang="en-US" altLang="en-US" sz="100" dirty="0"/>
          </a:p>
          <a:p>
            <a:pPr marL="196215" algn="l" rtl="0" eaLnBrk="0">
              <a:lnSpc>
                <a:spcPts val="1460"/>
              </a:lnSpc>
              <a:tabLst>
                <a:tab pos="287020" algn="l"/>
              </a:tabLst>
            </a:pP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	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主要成本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驱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动因素</a:t>
            </a:r>
            <a:endParaRPr lang="en-US" altLang="en-US" sz="1200" dirty="0"/>
          </a:p>
        </p:txBody>
      </p:sp>
      <p:sp>
        <p:nvSpPr>
          <p:cNvPr id="5302" name="path"/>
          <p:cNvSpPr/>
          <p:nvPr/>
        </p:nvSpPr>
        <p:spPr>
          <a:xfrm>
            <a:off x="7346060" y="894969"/>
            <a:ext cx="183642" cy="179070"/>
          </a:xfrm>
          <a:custGeom>
            <a:avLst/>
            <a:gdLst/>
            <a:ahLst/>
            <a:cxnLst/>
            <a:rect l="0" t="0" r="0" b="0"/>
            <a:pathLst>
              <a:path w="289" h="282">
                <a:moveTo>
                  <a:pt x="15" y="267"/>
                </a:moveTo>
                <a:lnTo>
                  <a:pt x="274" y="267"/>
                </a:lnTo>
                <a:lnTo>
                  <a:pt x="274" y="15"/>
                </a:lnTo>
                <a:lnTo>
                  <a:pt x="15" y="15"/>
                </a:lnTo>
                <a:lnTo>
                  <a:pt x="15" y="267"/>
                </a:lnTo>
                <a:close/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03" name="path"/>
          <p:cNvSpPr/>
          <p:nvPr/>
        </p:nvSpPr>
        <p:spPr>
          <a:xfrm>
            <a:off x="3836820" y="2084050"/>
            <a:ext cx="3575470" cy="76336"/>
          </a:xfrm>
          <a:custGeom>
            <a:avLst/>
            <a:gdLst/>
            <a:ahLst/>
            <a:cxnLst/>
            <a:rect l="0" t="0" r="0" b="0"/>
            <a:pathLst>
              <a:path w="5630" h="120">
                <a:moveTo>
                  <a:pt x="5" y="53"/>
                </a:moveTo>
                <a:cubicBezTo>
                  <a:pt x="5" y="90"/>
                  <a:pt x="29" y="114"/>
                  <a:pt x="53" y="114"/>
                </a:cubicBezTo>
                <a:cubicBezTo>
                  <a:pt x="89" y="114"/>
                  <a:pt x="113" y="90"/>
                  <a:pt x="113" y="53"/>
                </a:cubicBezTo>
                <a:cubicBezTo>
                  <a:pt x="113" y="30"/>
                  <a:pt x="89" y="5"/>
                  <a:pt x="53" y="5"/>
                </a:cubicBezTo>
                <a:cubicBezTo>
                  <a:pt x="29" y="5"/>
                  <a:pt x="5" y="30"/>
                  <a:pt x="5" y="53"/>
                </a:cubicBezTo>
              </a:path>
              <a:path w="5630" h="120">
                <a:moveTo>
                  <a:pt x="5516" y="53"/>
                </a:moveTo>
                <a:cubicBezTo>
                  <a:pt x="5516" y="90"/>
                  <a:pt x="5540" y="114"/>
                  <a:pt x="5564" y="114"/>
                </a:cubicBezTo>
                <a:cubicBezTo>
                  <a:pt x="5600" y="114"/>
                  <a:pt x="5624" y="90"/>
                  <a:pt x="5624" y="53"/>
                </a:cubicBezTo>
                <a:cubicBezTo>
                  <a:pt x="5624" y="30"/>
                  <a:pt x="5600" y="5"/>
                  <a:pt x="5564" y="5"/>
                </a:cubicBezTo>
                <a:cubicBezTo>
                  <a:pt x="5540" y="5"/>
                  <a:pt x="5516" y="30"/>
                  <a:pt x="5516" y="53"/>
                </a:cubicBezTo>
              </a:path>
            </a:pathLst>
          </a:custGeom>
          <a:solidFill>
            <a:srgbClr val="002960">
              <a:alpha val="100000"/>
            </a:srgbClr>
          </a:solidFill>
          <a:ln w="758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05" name="textbox 5305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968" name="group 968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5307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08" name="textbox 5308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8572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M</a:t>
              </a:r>
              <a:endParaRPr lang="en-US" altLang="en-US" sz="1800" dirty="0"/>
            </a:p>
          </p:txBody>
        </p:sp>
      </p:grpSp>
      <p:grpSp>
        <p:nvGrpSpPr>
          <p:cNvPr id="970" name="group 970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972" name="group 972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5309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10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311" name="textbox 5311"/>
            <p:cNvSpPr/>
            <p:nvPr/>
          </p:nvSpPr>
          <p:spPr>
            <a:xfrm>
              <a:off x="-12700" y="-12700"/>
              <a:ext cx="327659" cy="379729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05000"/>
                </a:lnSpc>
              </a:pPr>
              <a:endParaRPr lang="en-US" altLang="en-US" sz="500" dirty="0"/>
            </a:p>
            <a:p>
              <a:pPr marL="7937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-10" dirty="0">
                  <a:solidFill>
                    <a:srgbClr val="FFFFFF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Ia</a:t>
              </a:r>
              <a:endParaRPr lang="en-US" altLang="en-US" sz="1800" dirty="0"/>
            </a:p>
          </p:txBody>
        </p:sp>
      </p:grpSp>
      <p:sp>
        <p:nvSpPr>
          <p:cNvPr id="5312" name="textbox 5312"/>
          <p:cNvSpPr/>
          <p:nvPr/>
        </p:nvSpPr>
        <p:spPr>
          <a:xfrm>
            <a:off x="7891753" y="4947718"/>
            <a:ext cx="408305" cy="1898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3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400</a:t>
            </a:r>
            <a:r>
              <a:rPr sz="13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300" dirty="0"/>
          </a:p>
        </p:txBody>
      </p:sp>
      <p:sp>
        <p:nvSpPr>
          <p:cNvPr id="5313" name="rect"/>
          <p:cNvSpPr/>
          <p:nvPr/>
        </p:nvSpPr>
        <p:spPr>
          <a:xfrm>
            <a:off x="3906011" y="2148649"/>
            <a:ext cx="4371975" cy="9525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14" name="path"/>
          <p:cNvSpPr/>
          <p:nvPr/>
        </p:nvSpPr>
        <p:spPr>
          <a:xfrm>
            <a:off x="7379892" y="2960351"/>
            <a:ext cx="76274" cy="76335"/>
          </a:xfrm>
          <a:custGeom>
            <a:avLst/>
            <a:gdLst/>
            <a:ahLst/>
            <a:cxnLst/>
            <a:rect l="0" t="0" r="0" b="0"/>
            <a:pathLst>
              <a:path w="120" h="120">
                <a:moveTo>
                  <a:pt x="5" y="53"/>
                </a:moveTo>
                <a:cubicBezTo>
                  <a:pt x="5" y="90"/>
                  <a:pt x="29" y="114"/>
                  <a:pt x="53" y="114"/>
                </a:cubicBezTo>
                <a:cubicBezTo>
                  <a:pt x="90" y="114"/>
                  <a:pt x="114" y="90"/>
                  <a:pt x="114" y="53"/>
                </a:cubicBezTo>
                <a:cubicBezTo>
                  <a:pt x="114" y="30"/>
                  <a:pt x="90" y="5"/>
                  <a:pt x="53" y="5"/>
                </a:cubicBezTo>
                <a:cubicBezTo>
                  <a:pt x="29" y="5"/>
                  <a:pt x="5" y="30"/>
                  <a:pt x="5" y="53"/>
                </a:cubicBezTo>
              </a:path>
            </a:pathLst>
          </a:custGeom>
          <a:solidFill>
            <a:srgbClr val="002960">
              <a:alpha val="100000"/>
            </a:srgbClr>
          </a:solidFill>
          <a:ln w="758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15" name="rect"/>
          <p:cNvSpPr/>
          <p:nvPr/>
        </p:nvSpPr>
        <p:spPr>
          <a:xfrm>
            <a:off x="3944111" y="3024949"/>
            <a:ext cx="4371975" cy="9525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19" name="textbox 5319"/>
          <p:cNvSpPr/>
          <p:nvPr/>
        </p:nvSpPr>
        <p:spPr>
          <a:xfrm>
            <a:off x="5858254" y="1824167"/>
            <a:ext cx="314325" cy="196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75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400" dirty="0"/>
          </a:p>
        </p:txBody>
      </p:sp>
      <p:sp>
        <p:nvSpPr>
          <p:cNvPr id="5321" name="textbox 5321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50</a:t>
            </a:r>
            <a:endParaRPr lang="en-US" altLang="en-US" sz="900" dirty="0"/>
          </a:p>
        </p:txBody>
      </p:sp>
      <p:sp>
        <p:nvSpPr>
          <p:cNvPr id="5322" name="rect"/>
          <p:cNvSpPr/>
          <p:nvPr/>
        </p:nvSpPr>
        <p:spPr>
          <a:xfrm>
            <a:off x="4023456" y="4137652"/>
            <a:ext cx="3499137" cy="755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23" name="rect"/>
          <p:cNvSpPr/>
          <p:nvPr/>
        </p:nvSpPr>
        <p:spPr>
          <a:xfrm>
            <a:off x="3924424" y="3299452"/>
            <a:ext cx="3497256" cy="755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24" name="textbox 5324"/>
          <p:cNvSpPr/>
          <p:nvPr/>
        </p:nvSpPr>
        <p:spPr>
          <a:xfrm>
            <a:off x="3892734" y="4741343"/>
            <a:ext cx="114935" cy="1898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300" dirty="0"/>
          </a:p>
        </p:txBody>
      </p:sp>
      <p:sp>
        <p:nvSpPr>
          <p:cNvPr id="5325" name="path"/>
          <p:cNvSpPr/>
          <p:nvPr/>
        </p:nvSpPr>
        <p:spPr>
          <a:xfrm>
            <a:off x="8193244" y="2198225"/>
            <a:ext cx="53406" cy="74838"/>
          </a:xfrm>
          <a:custGeom>
            <a:avLst/>
            <a:gdLst/>
            <a:ahLst/>
            <a:cxnLst/>
            <a:rect l="0" t="0" r="0" b="0"/>
            <a:pathLst>
              <a:path w="84" h="117">
                <a:moveTo>
                  <a:pt x="2" y="116"/>
                </a:moveTo>
                <a:lnTo>
                  <a:pt x="82" y="1"/>
                </a:lnTo>
              </a:path>
            </a:pathLst>
          </a:custGeom>
          <a:noFill/>
          <a:ln w="317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26" name="path"/>
          <p:cNvSpPr/>
          <p:nvPr/>
        </p:nvSpPr>
        <p:spPr>
          <a:xfrm>
            <a:off x="8241966" y="3076120"/>
            <a:ext cx="43974" cy="68345"/>
          </a:xfrm>
          <a:custGeom>
            <a:avLst/>
            <a:gdLst/>
            <a:ahLst/>
            <a:cxnLst/>
            <a:rect l="0" t="0" r="0" b="0"/>
            <a:pathLst>
              <a:path w="69" h="107">
                <a:moveTo>
                  <a:pt x="2" y="106"/>
                </a:moveTo>
                <a:lnTo>
                  <a:pt x="67" y="1"/>
                </a:lnTo>
              </a:path>
            </a:pathLst>
          </a:custGeom>
          <a:noFill/>
          <a:ln w="317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7" name="picture 532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902208" y="1479804"/>
            <a:ext cx="3131820" cy="3505200"/>
          </a:xfrm>
          <a:prstGeom prst="rect">
            <a:avLst/>
          </a:prstGeom>
        </p:spPr>
      </p:pic>
      <p:graphicFrame>
        <p:nvGraphicFramePr>
          <p:cNvPr id="5328" name="table 5328"/>
          <p:cNvGraphicFramePr>
            <a:graphicFrameLocks noGrp="1"/>
          </p:cNvGraphicFramePr>
          <p:nvPr/>
        </p:nvGraphicFramePr>
        <p:xfrm>
          <a:off x="97917" y="898017"/>
          <a:ext cx="4273550" cy="5354320"/>
        </p:xfrm>
        <a:graphic>
          <a:graphicData uri="http://schemas.openxmlformats.org/drawingml/2006/table">
            <a:tbl>
              <a:tblPr/>
              <a:tblGrid>
                <a:gridCol w="4273550"/>
              </a:tblGrid>
              <a:tr h="533527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131445" algn="l" rtl="0" eaLnBrk="0">
                        <a:lnSpc>
                          <a:spcPts val="1500"/>
                        </a:lnSpc>
                      </a:pPr>
                      <a:r>
                        <a:rPr sz="1200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</a:t>
                      </a:r>
                      <a:endParaRPr lang="en-US" altLang="en-US" sz="1200" dirty="0"/>
                    </a:p>
                    <a:p>
                      <a:pPr marL="139065" algn="l" rtl="0" eaLnBrk="0">
                        <a:lnSpc>
                          <a:spcPct val="98000"/>
                        </a:lnSpc>
                        <a:spcBef>
                          <a:spcPts val="65"/>
                        </a:spcBef>
                      </a:pPr>
                      <a:r>
                        <a:rPr sz="1200" spc="50" dirty="0">
                          <a:solidFill>
                            <a:srgbClr val="7F7F7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1200" spc="50" dirty="0">
                          <a:solidFill>
                            <a:srgbClr val="7F7F7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欧元</a:t>
                      </a:r>
                      <a:r>
                        <a:rPr sz="1200" spc="20" dirty="0">
                          <a:solidFill>
                            <a:srgbClr val="7F7F7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marL="3529965" indent="8890" algn="l" rtl="0" eaLnBrk="0">
                        <a:lnSpc>
                          <a:spcPct val="112000"/>
                        </a:lnSpc>
                        <a:spcBef>
                          <a:spcPts val="365"/>
                        </a:spcBef>
                      </a:pPr>
                      <a:r>
                        <a:rPr sz="1200" spc="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吊</a:t>
                      </a:r>
                      <a:r>
                        <a:rPr sz="1200" spc="4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装</a:t>
                      </a:r>
                      <a:r>
                        <a:rPr sz="1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</a:t>
                      </a:r>
                      <a:r>
                        <a:rPr sz="1200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</a:t>
                      </a:r>
                      <a:r>
                        <a:rPr sz="1200" spc="7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200" dirty="0"/>
                    </a:p>
                    <a:p>
                      <a:pPr marL="2678430" algn="l" rtl="0" eaLnBrk="0">
                        <a:lnSpc>
                          <a:spcPct val="96000"/>
                        </a:lnSpc>
                        <a:spcBef>
                          <a:spcPts val="1335"/>
                        </a:spcBef>
                      </a:pP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三合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</a:t>
                      </a:r>
                      <a:endParaRPr lang="en-US" altLang="en-US" sz="1200" dirty="0"/>
                    </a:p>
                    <a:p>
                      <a:pPr marL="2675255" algn="l" rtl="0" eaLnBrk="0">
                        <a:lnSpc>
                          <a:spcPts val="1560"/>
                        </a:lnSpc>
                      </a:pPr>
                      <a:r>
                        <a:rPr sz="1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桅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杆</a:t>
                      </a:r>
                      <a:endParaRPr lang="en-US" altLang="en-US" sz="1200" dirty="0"/>
                    </a:p>
                    <a:p>
                      <a:pPr marL="285115" indent="-181610" algn="l" rtl="0" eaLnBrk="0">
                        <a:lnSpc>
                          <a:spcPct val="91000"/>
                        </a:lnSpc>
                        <a:spcBef>
                          <a:spcPts val="1660"/>
                        </a:spcBef>
                      </a:pPr>
                      <a:r>
                        <a:rPr sz="1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单根桅杆只能实现有限的提升高度，  超过这个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度只  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能采用多根桅杆的解决方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案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dirty="0"/>
                    </a:p>
                    <a:p>
                      <a:pPr marL="103505" algn="l" rtl="0" eaLnBrk="0">
                        <a:lnSpc>
                          <a:spcPct val="83000"/>
                        </a:lnSpc>
                        <a:spcBef>
                          <a:spcPts val="5"/>
                        </a:spcBef>
                      </a:pPr>
                      <a:r>
                        <a:rPr sz="16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采用更先进技术的双联和三联桅杆导致成本</a:t>
                      </a:r>
                      <a:r>
                        <a:rPr sz="1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上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升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329" name="path"/>
          <p:cNvSpPr/>
          <p:nvPr/>
        </p:nvSpPr>
        <p:spPr>
          <a:xfrm>
            <a:off x="5295900" y="4524756"/>
            <a:ext cx="1216152" cy="460247"/>
          </a:xfrm>
          <a:custGeom>
            <a:avLst/>
            <a:gdLst/>
            <a:ahLst/>
            <a:cxnLst/>
            <a:rect l="0" t="0" r="0" b="0"/>
            <a:pathLst>
              <a:path w="1915" h="724">
                <a:moveTo>
                  <a:pt x="0" y="0"/>
                </a:moveTo>
                <a:lnTo>
                  <a:pt x="1552" y="0"/>
                </a:lnTo>
                <a:lnTo>
                  <a:pt x="1915" y="362"/>
                </a:lnTo>
                <a:lnTo>
                  <a:pt x="1552" y="724"/>
                </a:lnTo>
                <a:lnTo>
                  <a:pt x="0" y="724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330" name="table 5330"/>
          <p:cNvGraphicFramePr>
            <a:graphicFrameLocks noGrp="1"/>
          </p:cNvGraphicFramePr>
          <p:nvPr/>
        </p:nvGraphicFramePr>
        <p:xfrm>
          <a:off x="4461128" y="898017"/>
          <a:ext cx="4273550" cy="5354320"/>
        </p:xfrm>
        <a:graphic>
          <a:graphicData uri="http://schemas.openxmlformats.org/drawingml/2006/table">
            <a:tbl>
              <a:tblPr/>
              <a:tblGrid>
                <a:gridCol w="4273550"/>
              </a:tblGrid>
              <a:tr h="533527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109220" algn="l" rtl="0" eaLnBrk="0">
                        <a:lnSpc>
                          <a:spcPts val="1500"/>
                        </a:lnSpc>
                      </a:pPr>
                      <a:r>
                        <a:rPr sz="1200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</a:t>
                      </a:r>
                      <a:endParaRPr lang="en-US" altLang="en-US" sz="1200" dirty="0"/>
                    </a:p>
                    <a:p>
                      <a:pPr marL="116840" algn="l" rtl="0" eaLnBrk="0">
                        <a:lnSpc>
                          <a:spcPct val="98000"/>
                        </a:lnSpc>
                        <a:spcBef>
                          <a:spcPts val="65"/>
                        </a:spcBef>
                      </a:pPr>
                      <a:r>
                        <a:rPr sz="1200" spc="50" dirty="0">
                          <a:solidFill>
                            <a:srgbClr val="7F7F7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1200" spc="50" dirty="0">
                          <a:solidFill>
                            <a:srgbClr val="7F7F7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欧元</a:t>
                      </a:r>
                      <a:r>
                        <a:rPr sz="1200" spc="20" dirty="0">
                          <a:solidFill>
                            <a:srgbClr val="7F7F7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r" rtl="0" eaLnBrk="0">
                        <a:lnSpc>
                          <a:spcPts val="1500"/>
                        </a:lnSpc>
                        <a:spcBef>
                          <a:spcPts val="360"/>
                        </a:spcBef>
                      </a:pPr>
                      <a:r>
                        <a:rPr sz="1200" spc="10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有效载</a:t>
                      </a:r>
                      <a:r>
                        <a:rPr sz="1200" spc="6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荷</a:t>
                      </a:r>
                      <a:endParaRPr lang="en-US" altLang="en-US" sz="1200" dirty="0"/>
                    </a:p>
                    <a:p>
                      <a:pPr marL="918210" algn="l" rtl="0" eaLnBrk="0">
                        <a:lnSpc>
                          <a:spcPts val="1510"/>
                        </a:lnSpc>
                        <a:spcBef>
                          <a:spcPts val="950"/>
                        </a:spcBef>
                      </a:pP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材料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59000"/>
                        </a:lnSpc>
                      </a:pPr>
                      <a:endParaRPr lang="en-US" altLang="en-US" sz="1000" dirty="0"/>
                    </a:p>
                    <a:p>
                      <a:pPr marL="285115" indent="-180975" algn="l" rtl="0" eaLnBrk="0">
                        <a:lnSpc>
                          <a:spcPct val="91000"/>
                        </a:lnSpc>
                        <a:spcBef>
                          <a:spcPts val="480"/>
                        </a:spcBef>
                      </a:pPr>
                      <a:r>
                        <a:rPr sz="16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增加有效载荷需要更硬的桅杆解决方案，导致更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多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    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材料和更高的材料成本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400" dirty="0"/>
                    </a:p>
                    <a:p>
                      <a:pPr marL="286385" indent="-182245" algn="l" rtl="0" eaLnBrk="0">
                        <a:lnSpc>
                          <a:spcPct val="91000"/>
                        </a:lnSpc>
                        <a:spcBef>
                          <a:spcPts val="5"/>
                        </a:spcBef>
                      </a:pPr>
                      <a:r>
                        <a:rPr sz="16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超过一定的高度，需要使用另一种材料来保证安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全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装  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载，但市场价格也比较昂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贵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5331" name="picture 53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5242559" y="1479804"/>
            <a:ext cx="2607564" cy="3020567"/>
          </a:xfrm>
          <a:prstGeom prst="rect">
            <a:avLst/>
          </a:prstGeom>
        </p:spPr>
      </p:pic>
      <p:sp>
        <p:nvSpPr>
          <p:cNvPr id="5332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33" name="textbox 5333"/>
          <p:cNvSpPr/>
          <p:nvPr/>
        </p:nvSpPr>
        <p:spPr>
          <a:xfrm>
            <a:off x="470877" y="255327"/>
            <a:ext cx="2829560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实例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主桅成本的技术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断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点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司</a:t>
            </a:r>
            <a:r>
              <a:rPr sz="18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endParaRPr lang="en-US" altLang="en-US" sz="1800" dirty="0"/>
          </a:p>
        </p:txBody>
      </p:sp>
      <p:sp>
        <p:nvSpPr>
          <p:cNvPr id="5334" name="textbox 5334"/>
          <p:cNvSpPr/>
          <p:nvPr/>
        </p:nvSpPr>
        <p:spPr>
          <a:xfrm>
            <a:off x="106679" y="914400"/>
            <a:ext cx="4255134" cy="36957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600" dirty="0"/>
          </a:p>
          <a:p>
            <a:pPr marL="78105" algn="l" rtl="0" eaLnBrk="0">
              <a:lnSpc>
                <a:spcPts val="1505"/>
              </a:lnSpc>
              <a:spcBef>
                <a:spcPts val="5"/>
              </a:spcBef>
            </a:pPr>
            <a:r>
              <a:rPr sz="12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提升高</a:t>
            </a:r>
            <a:r>
              <a:rPr sz="12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</a:t>
            </a:r>
            <a:endParaRPr lang="en-US" altLang="en-US" sz="1200" dirty="0"/>
          </a:p>
        </p:txBody>
      </p:sp>
      <p:sp>
        <p:nvSpPr>
          <p:cNvPr id="5335" name="textbox 5335"/>
          <p:cNvSpPr/>
          <p:nvPr/>
        </p:nvSpPr>
        <p:spPr>
          <a:xfrm>
            <a:off x="4469891" y="914400"/>
            <a:ext cx="4255134" cy="36893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600" dirty="0"/>
          </a:p>
          <a:p>
            <a:pPr marL="79375" algn="l" rtl="0" eaLnBrk="0">
              <a:lnSpc>
                <a:spcPts val="1500"/>
              </a:lnSpc>
              <a:spcBef>
                <a:spcPts val="5"/>
              </a:spcBef>
            </a:pPr>
            <a:r>
              <a:rPr sz="12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有效载</a:t>
            </a:r>
            <a:r>
              <a:rPr sz="12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荷</a:t>
            </a:r>
            <a:endParaRPr lang="en-US" altLang="en-US" sz="1200" dirty="0"/>
          </a:p>
        </p:txBody>
      </p:sp>
      <p:graphicFrame>
        <p:nvGraphicFramePr>
          <p:cNvPr id="5336" name="table 5336"/>
          <p:cNvGraphicFramePr>
            <a:graphicFrameLocks noGrp="1"/>
          </p:cNvGraphicFramePr>
          <p:nvPr/>
        </p:nvGraphicFramePr>
        <p:xfrm>
          <a:off x="6805930" y="2782570"/>
          <a:ext cx="1487805" cy="706120"/>
        </p:xfrm>
        <a:graphic>
          <a:graphicData uri="http://schemas.openxmlformats.org/drawingml/2006/table">
            <a:tbl>
              <a:tblPr/>
              <a:tblGrid>
                <a:gridCol w="1487805"/>
              </a:tblGrid>
              <a:tr h="6934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58420" indent="-2540" algn="l" rtl="0" eaLnBrk="0">
                        <a:lnSpc>
                          <a:spcPct val="112000"/>
                        </a:lnSpc>
                      </a:pPr>
                      <a:r>
                        <a:rPr sz="1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线性价格发展中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离散价格跳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跃</a:t>
                      </a:r>
                      <a:endParaRPr lang="en-US" altLang="en-US" sz="12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337" name="table 5337"/>
          <p:cNvGraphicFramePr>
            <a:graphicFrameLocks noGrp="1"/>
          </p:cNvGraphicFramePr>
          <p:nvPr/>
        </p:nvGraphicFramePr>
        <p:xfrm>
          <a:off x="2174494" y="3093466"/>
          <a:ext cx="1135379" cy="504825"/>
        </p:xfrm>
        <a:graphic>
          <a:graphicData uri="http://schemas.openxmlformats.org/drawingml/2006/table">
            <a:tbl>
              <a:tblPr/>
              <a:tblGrid>
                <a:gridCol w="1135379"/>
              </a:tblGrid>
              <a:tr h="4921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300" dirty="0"/>
                    </a:p>
                    <a:p>
                      <a:pPr marL="54610" indent="3175" algn="l" rtl="0" eaLnBrk="0">
                        <a:lnSpc>
                          <a:spcPct val="112000"/>
                        </a:lnSpc>
                        <a:spcBef>
                          <a:spcPts val="5"/>
                        </a:spcBef>
                      </a:pP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离散型价格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跳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跃</a:t>
                      </a:r>
                      <a:endParaRPr lang="en-US" altLang="en-US" sz="12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338" name="path"/>
          <p:cNvSpPr/>
          <p:nvPr/>
        </p:nvSpPr>
        <p:spPr>
          <a:xfrm>
            <a:off x="6518147" y="4524756"/>
            <a:ext cx="1143000" cy="460247"/>
          </a:xfrm>
          <a:custGeom>
            <a:avLst/>
            <a:gdLst/>
            <a:ahLst/>
            <a:cxnLst/>
            <a:rect l="0" t="0" r="0" b="0"/>
            <a:pathLst>
              <a:path w="1800" h="724">
                <a:moveTo>
                  <a:pt x="0" y="0"/>
                </a:moveTo>
                <a:lnTo>
                  <a:pt x="1437" y="0"/>
                </a:lnTo>
                <a:lnTo>
                  <a:pt x="1800" y="362"/>
                </a:lnTo>
                <a:lnTo>
                  <a:pt x="1437" y="724"/>
                </a:lnTo>
                <a:lnTo>
                  <a:pt x="0" y="724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39" name="textbox 5339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341" name="textbox 5341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342" name="textbox 5342"/>
          <p:cNvSpPr/>
          <p:nvPr/>
        </p:nvSpPr>
        <p:spPr>
          <a:xfrm>
            <a:off x="1926114" y="4564335"/>
            <a:ext cx="353695" cy="415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6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07000"/>
              </a:lnSpc>
            </a:pPr>
            <a:r>
              <a:rPr sz="12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双</a:t>
            </a:r>
            <a:r>
              <a:rPr sz="12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层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2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桅</a:t>
            </a:r>
            <a:r>
              <a:rPr sz="12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杆</a:t>
            </a:r>
            <a:endParaRPr lang="en-US" altLang="en-US" sz="1200" dirty="0"/>
          </a:p>
        </p:txBody>
      </p:sp>
      <p:sp>
        <p:nvSpPr>
          <p:cNvPr id="5343" name="textbox 5343"/>
          <p:cNvSpPr/>
          <p:nvPr/>
        </p:nvSpPr>
        <p:spPr>
          <a:xfrm>
            <a:off x="971179" y="4564335"/>
            <a:ext cx="353695" cy="415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6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107000"/>
              </a:lnSpc>
            </a:pPr>
            <a:r>
              <a:rPr sz="12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单</a:t>
            </a:r>
            <a:r>
              <a:rPr sz="12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人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2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桅</a:t>
            </a:r>
            <a:r>
              <a:rPr sz="12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杆</a:t>
            </a:r>
            <a:endParaRPr lang="en-US" altLang="en-US" sz="1200" dirty="0"/>
          </a:p>
        </p:txBody>
      </p:sp>
      <p:grpSp>
        <p:nvGrpSpPr>
          <p:cNvPr id="976" name="group 97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5345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46" name="textbox 5346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8572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M</a:t>
              </a:r>
              <a:endParaRPr lang="en-US" altLang="en-US" sz="1800" dirty="0"/>
            </a:p>
          </p:txBody>
        </p:sp>
      </p:grpSp>
      <p:grpSp>
        <p:nvGrpSpPr>
          <p:cNvPr id="978" name="group 978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980" name="group 980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5347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48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349" name="textbox 5349"/>
            <p:cNvSpPr/>
            <p:nvPr/>
          </p:nvSpPr>
          <p:spPr>
            <a:xfrm>
              <a:off x="-12700" y="-12700"/>
              <a:ext cx="327659" cy="3790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9000"/>
                </a:lnSpc>
              </a:pPr>
              <a:endParaRPr lang="en-US" altLang="en-US" sz="400" dirty="0"/>
            </a:p>
            <a:p>
              <a:pPr marL="50800" algn="l" rtl="0" eaLnBrk="0">
                <a:lnSpc>
                  <a:spcPct val="86000"/>
                </a:lnSpc>
                <a:spcBef>
                  <a:spcPts val="5"/>
                </a:spcBef>
              </a:pPr>
              <a:r>
                <a:rPr sz="1800" spc="30" dirty="0">
                  <a:ln w="3175" cap="flat" cmpd="sng">
                    <a:solidFill>
                      <a:srgbClr val="FFFFFF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FFFFFF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二</a:t>
              </a:r>
              <a:endParaRPr lang="en-US" altLang="en-US" sz="1800" dirty="0"/>
            </a:p>
          </p:txBody>
        </p:sp>
      </p:grpSp>
      <p:sp>
        <p:nvSpPr>
          <p:cNvPr id="5350" name="textbox 5350"/>
          <p:cNvSpPr/>
          <p:nvPr/>
        </p:nvSpPr>
        <p:spPr>
          <a:xfrm>
            <a:off x="6811663" y="4654251"/>
            <a:ext cx="444500" cy="2178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510"/>
              </a:lnSpc>
            </a:pPr>
            <a:r>
              <a:rPr sz="12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材料</a:t>
            </a:r>
            <a:r>
              <a:rPr sz="1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200" dirty="0"/>
          </a:p>
        </p:txBody>
      </p:sp>
      <p:sp>
        <p:nvSpPr>
          <p:cNvPr id="5355" name="textbox 5355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51</a:t>
            </a:r>
            <a:endParaRPr lang="en-US" altLang="en-US" sz="900" dirty="0"/>
          </a:p>
        </p:txBody>
      </p:sp>
      <p:pic>
        <p:nvPicPr>
          <p:cNvPr id="5356" name="picture 535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6461759" y="3096768"/>
            <a:ext cx="351155" cy="76200"/>
          </a:xfrm>
          <a:prstGeom prst="rect">
            <a:avLst/>
          </a:prstGeom>
        </p:spPr>
      </p:pic>
      <p:sp>
        <p:nvSpPr>
          <p:cNvPr id="5357" name="rect"/>
          <p:cNvSpPr/>
          <p:nvPr/>
        </p:nvSpPr>
        <p:spPr>
          <a:xfrm>
            <a:off x="1851469" y="3031236"/>
            <a:ext cx="9525" cy="659129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358" name="picture 535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830324" y="3308604"/>
            <a:ext cx="351154" cy="76200"/>
          </a:xfrm>
          <a:prstGeom prst="rect">
            <a:avLst/>
          </a:prstGeom>
        </p:spPr>
      </p:pic>
      <p:sp>
        <p:nvSpPr>
          <p:cNvPr id="5359" name="rect"/>
          <p:cNvSpPr/>
          <p:nvPr/>
        </p:nvSpPr>
        <p:spPr>
          <a:xfrm>
            <a:off x="2778251" y="2349817"/>
            <a:ext cx="922655" cy="952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60" name="rect"/>
          <p:cNvSpPr/>
          <p:nvPr/>
        </p:nvSpPr>
        <p:spPr>
          <a:xfrm>
            <a:off x="1856232" y="3026473"/>
            <a:ext cx="922654" cy="952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61" name="rect"/>
          <p:cNvSpPr/>
          <p:nvPr/>
        </p:nvSpPr>
        <p:spPr>
          <a:xfrm>
            <a:off x="932688" y="3684841"/>
            <a:ext cx="922654" cy="952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62" name="rect"/>
          <p:cNvSpPr/>
          <p:nvPr/>
        </p:nvSpPr>
        <p:spPr>
          <a:xfrm>
            <a:off x="2773489" y="2354580"/>
            <a:ext cx="9525" cy="659129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63" name="picture 536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946147" y="912876"/>
            <a:ext cx="6907911" cy="5283327"/>
          </a:xfrm>
          <a:prstGeom prst="rect">
            <a:avLst/>
          </a:prstGeom>
        </p:spPr>
      </p:pic>
      <p:graphicFrame>
        <p:nvGraphicFramePr>
          <p:cNvPr id="5364" name="table 5364"/>
          <p:cNvGraphicFramePr>
            <a:graphicFrameLocks noGrp="1"/>
          </p:cNvGraphicFramePr>
          <p:nvPr/>
        </p:nvGraphicFramePr>
        <p:xfrm>
          <a:off x="3786638" y="4915249"/>
          <a:ext cx="303529" cy="220980"/>
        </p:xfrm>
        <a:graphic>
          <a:graphicData uri="http://schemas.openxmlformats.org/drawingml/2006/table">
            <a:tbl>
              <a:tblPr/>
              <a:tblGrid>
                <a:gridCol w="303529"/>
              </a:tblGrid>
              <a:tr h="21145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984" name="group 984"/>
          <p:cNvGrpSpPr/>
          <p:nvPr/>
        </p:nvGrpSpPr>
        <p:grpSpPr>
          <a:xfrm rot="21600000">
            <a:off x="3786638" y="4915249"/>
            <a:ext cx="303693" cy="221538"/>
            <a:chOff x="0" y="0"/>
            <a:chExt cx="303693" cy="221538"/>
          </a:xfrm>
        </p:grpSpPr>
        <p:sp>
          <p:nvSpPr>
            <p:cNvPr id="5365" name="path"/>
            <p:cNvSpPr/>
            <p:nvPr/>
          </p:nvSpPr>
          <p:spPr>
            <a:xfrm>
              <a:off x="0" y="0"/>
              <a:ext cx="303693" cy="91709"/>
            </a:xfrm>
            <a:custGeom>
              <a:avLst/>
              <a:gdLst/>
              <a:ahLst/>
              <a:cxnLst/>
              <a:rect l="0" t="0" r="0" b="0"/>
              <a:pathLst>
                <a:path w="478" h="144">
                  <a:moveTo>
                    <a:pt x="5" y="138"/>
                  </a:moveTo>
                  <a:moveTo>
                    <a:pt x="5" y="138"/>
                  </a:moveTo>
                  <a:lnTo>
                    <a:pt x="472" y="138"/>
                  </a:lnTo>
                  <a:lnTo>
                    <a:pt x="472" y="5"/>
                  </a:lnTo>
                  <a:lnTo>
                    <a:pt x="5" y="5"/>
                  </a:lnTo>
                  <a:lnTo>
                    <a:pt x="5" y="138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66" name="path"/>
            <p:cNvSpPr/>
            <p:nvPr/>
          </p:nvSpPr>
          <p:spPr>
            <a:xfrm>
              <a:off x="0" y="84100"/>
              <a:ext cx="303693" cy="137438"/>
            </a:xfrm>
            <a:custGeom>
              <a:avLst/>
              <a:gdLst/>
              <a:ahLst/>
              <a:cxnLst/>
              <a:rect l="0" t="0" r="0" b="0"/>
              <a:pathLst>
                <a:path w="478" h="216">
                  <a:moveTo>
                    <a:pt x="5" y="210"/>
                  </a:moveTo>
                  <a:moveTo>
                    <a:pt x="5" y="210"/>
                  </a:moveTo>
                  <a:lnTo>
                    <a:pt x="472" y="210"/>
                  </a:lnTo>
                  <a:lnTo>
                    <a:pt x="472" y="5"/>
                  </a:lnTo>
                  <a:lnTo>
                    <a:pt x="5" y="5"/>
                  </a:lnTo>
                  <a:lnTo>
                    <a:pt x="5" y="210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367" name="path"/>
          <p:cNvSpPr/>
          <p:nvPr/>
        </p:nvSpPr>
        <p:spPr>
          <a:xfrm>
            <a:off x="2130551" y="4549140"/>
            <a:ext cx="1717548" cy="1167383"/>
          </a:xfrm>
          <a:custGeom>
            <a:avLst/>
            <a:gdLst/>
            <a:ahLst/>
            <a:cxnLst/>
            <a:rect l="0" t="0" r="0" b="0"/>
            <a:pathLst>
              <a:path w="2704" h="1838">
                <a:moveTo>
                  <a:pt x="1105" y="0"/>
                </a:moveTo>
                <a:lnTo>
                  <a:pt x="1517" y="621"/>
                </a:lnTo>
                <a:lnTo>
                  <a:pt x="1821" y="621"/>
                </a:lnTo>
                <a:lnTo>
                  <a:pt x="1821" y="792"/>
                </a:lnTo>
                <a:lnTo>
                  <a:pt x="1821" y="1050"/>
                </a:lnTo>
                <a:lnTo>
                  <a:pt x="1821" y="1331"/>
                </a:lnTo>
                <a:lnTo>
                  <a:pt x="2704" y="1241"/>
                </a:lnTo>
                <a:lnTo>
                  <a:pt x="1821" y="1635"/>
                </a:lnTo>
                <a:lnTo>
                  <a:pt x="1821" y="1652"/>
                </a:lnTo>
                <a:lnTo>
                  <a:pt x="1821" y="1838"/>
                </a:lnTo>
                <a:lnTo>
                  <a:pt x="1517" y="1838"/>
                </a:lnTo>
                <a:lnTo>
                  <a:pt x="1062" y="1838"/>
                </a:lnTo>
                <a:lnTo>
                  <a:pt x="0" y="1838"/>
                </a:lnTo>
                <a:lnTo>
                  <a:pt x="0" y="1652"/>
                </a:lnTo>
                <a:lnTo>
                  <a:pt x="0" y="1635"/>
                </a:lnTo>
                <a:lnTo>
                  <a:pt x="0" y="1331"/>
                </a:lnTo>
                <a:lnTo>
                  <a:pt x="0" y="1050"/>
                </a:lnTo>
                <a:lnTo>
                  <a:pt x="0" y="792"/>
                </a:lnTo>
                <a:lnTo>
                  <a:pt x="0" y="621"/>
                </a:lnTo>
                <a:lnTo>
                  <a:pt x="1062" y="621"/>
                </a:lnTo>
                <a:lnTo>
                  <a:pt x="1105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368" name="table 5368"/>
          <p:cNvGraphicFramePr>
            <a:graphicFrameLocks noGrp="1"/>
          </p:cNvGraphicFramePr>
          <p:nvPr/>
        </p:nvGraphicFramePr>
        <p:xfrm>
          <a:off x="1972436" y="939165"/>
          <a:ext cx="6811009" cy="5186679"/>
        </p:xfrm>
        <a:graphic>
          <a:graphicData uri="http://schemas.openxmlformats.org/drawingml/2006/table">
            <a:tbl>
              <a:tblPr/>
              <a:tblGrid>
                <a:gridCol w="6811009"/>
              </a:tblGrid>
              <a:tr h="51676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marL="5464810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  <a:tabLst>
                          <a:tab pos="5563870" algn="l"/>
                        </a:tabLst>
                      </a:pP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Won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Lost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3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200" dirty="0"/>
                    </a:p>
                    <a:p>
                      <a:pPr marL="6029960" algn="l" rtl="0" eaLnBrk="0">
                        <a:lnSpc>
                          <a:spcPct val="86000"/>
                        </a:lnSpc>
                        <a:tabLst>
                          <a:tab pos="6134100" algn="l"/>
                        </a:tabLst>
                      </a:pP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&lt;2000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986" name="group 986"/>
          <p:cNvGrpSpPr/>
          <p:nvPr/>
        </p:nvGrpSpPr>
        <p:grpSpPr>
          <a:xfrm rot="21600000">
            <a:off x="7852981" y="1415605"/>
            <a:ext cx="149732" cy="149733"/>
            <a:chOff x="0" y="0"/>
            <a:chExt cx="149732" cy="149733"/>
          </a:xfrm>
        </p:grpSpPr>
        <p:sp>
          <p:nvSpPr>
            <p:cNvPr id="5369" name="path"/>
            <p:cNvSpPr/>
            <p:nvPr/>
          </p:nvSpPr>
          <p:spPr>
            <a:xfrm>
              <a:off x="4762" y="4762"/>
              <a:ext cx="140207" cy="140208"/>
            </a:xfrm>
            <a:custGeom>
              <a:avLst/>
              <a:gdLst/>
              <a:ahLst/>
              <a:cxnLst/>
              <a:rect l="0" t="0" r="0" b="0"/>
              <a:pathLst>
                <a:path w="220" h="220">
                  <a:moveTo>
                    <a:pt x="0" y="110"/>
                  </a:moveTo>
                  <a:cubicBezTo>
                    <a:pt x="0" y="49"/>
                    <a:pt x="49" y="0"/>
                    <a:pt x="110" y="0"/>
                  </a:cubicBezTo>
                  <a:cubicBezTo>
                    <a:pt x="171" y="0"/>
                    <a:pt x="220" y="49"/>
                    <a:pt x="220" y="110"/>
                  </a:cubicBezTo>
                  <a:cubicBezTo>
                    <a:pt x="220" y="171"/>
                    <a:pt x="171" y="220"/>
                    <a:pt x="110" y="220"/>
                  </a:cubicBezTo>
                  <a:cubicBezTo>
                    <a:pt x="49" y="220"/>
                    <a:pt x="0" y="171"/>
                    <a:pt x="0" y="110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70" name="path"/>
            <p:cNvSpPr/>
            <p:nvPr/>
          </p:nvSpPr>
          <p:spPr>
            <a:xfrm>
              <a:off x="0" y="0"/>
              <a:ext cx="149732" cy="149733"/>
            </a:xfrm>
            <a:custGeom>
              <a:avLst/>
              <a:gdLst/>
              <a:ahLst/>
              <a:cxnLst/>
              <a:rect l="0" t="0" r="0" b="0"/>
              <a:pathLst>
                <a:path w="235" h="235">
                  <a:moveTo>
                    <a:pt x="7" y="117"/>
                  </a:moveTo>
                  <a:cubicBezTo>
                    <a:pt x="7" y="56"/>
                    <a:pt x="56" y="7"/>
                    <a:pt x="117" y="7"/>
                  </a:cubicBezTo>
                  <a:cubicBezTo>
                    <a:pt x="178" y="7"/>
                    <a:pt x="228" y="56"/>
                    <a:pt x="228" y="117"/>
                  </a:cubicBezTo>
                  <a:cubicBezTo>
                    <a:pt x="228" y="178"/>
                    <a:pt x="178" y="228"/>
                    <a:pt x="117" y="228"/>
                  </a:cubicBezTo>
                  <a:cubicBezTo>
                    <a:pt x="56" y="228"/>
                    <a:pt x="7" y="178"/>
                    <a:pt x="7" y="11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88" name="group 988"/>
          <p:cNvGrpSpPr/>
          <p:nvPr/>
        </p:nvGrpSpPr>
        <p:grpSpPr>
          <a:xfrm rot="21600000">
            <a:off x="7990141" y="1063561"/>
            <a:ext cx="145160" cy="145160"/>
            <a:chOff x="0" y="0"/>
            <a:chExt cx="145160" cy="145160"/>
          </a:xfrm>
        </p:grpSpPr>
        <p:sp>
          <p:nvSpPr>
            <p:cNvPr id="5371" name="path"/>
            <p:cNvSpPr/>
            <p:nvPr/>
          </p:nvSpPr>
          <p:spPr>
            <a:xfrm>
              <a:off x="4762" y="4762"/>
              <a:ext cx="135635" cy="135635"/>
            </a:xfrm>
            <a:custGeom>
              <a:avLst/>
              <a:gdLst/>
              <a:ahLst/>
              <a:cxnLst/>
              <a:rect l="0" t="0" r="0" b="0"/>
              <a:pathLst>
                <a:path w="213" h="213">
                  <a:moveTo>
                    <a:pt x="0" y="213"/>
                  </a:moveTo>
                  <a:lnTo>
                    <a:pt x="213" y="213"/>
                  </a:lnTo>
                  <a:lnTo>
                    <a:pt x="213" y="0"/>
                  </a:lnTo>
                  <a:lnTo>
                    <a:pt x="0" y="0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72" name="path"/>
            <p:cNvSpPr/>
            <p:nvPr/>
          </p:nvSpPr>
          <p:spPr>
            <a:xfrm>
              <a:off x="0" y="0"/>
              <a:ext cx="145160" cy="145160"/>
            </a:xfrm>
            <a:custGeom>
              <a:avLst/>
              <a:gdLst/>
              <a:ahLst/>
              <a:cxnLst/>
              <a:rect l="0" t="0" r="0" b="0"/>
              <a:pathLst>
                <a:path w="228" h="228">
                  <a:moveTo>
                    <a:pt x="7" y="221"/>
                  </a:moveTo>
                  <a:lnTo>
                    <a:pt x="221" y="221"/>
                  </a:lnTo>
                  <a:lnTo>
                    <a:pt x="221" y="7"/>
                  </a:lnTo>
                  <a:lnTo>
                    <a:pt x="7" y="7"/>
                  </a:lnTo>
                  <a:lnTo>
                    <a:pt x="7" y="221"/>
                  </a:lnTo>
                  <a:close/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90" name="group 990"/>
          <p:cNvGrpSpPr/>
          <p:nvPr/>
        </p:nvGrpSpPr>
        <p:grpSpPr>
          <a:xfrm rot="21600000">
            <a:off x="7293673" y="1063561"/>
            <a:ext cx="143636" cy="145160"/>
            <a:chOff x="0" y="0"/>
            <a:chExt cx="143636" cy="145160"/>
          </a:xfrm>
        </p:grpSpPr>
        <p:sp>
          <p:nvSpPr>
            <p:cNvPr id="5373" name="path"/>
            <p:cNvSpPr/>
            <p:nvPr/>
          </p:nvSpPr>
          <p:spPr>
            <a:xfrm>
              <a:off x="4762" y="4762"/>
              <a:ext cx="134111" cy="135635"/>
            </a:xfrm>
            <a:custGeom>
              <a:avLst/>
              <a:gdLst/>
              <a:ahLst/>
              <a:cxnLst/>
              <a:rect l="0" t="0" r="0" b="0"/>
              <a:pathLst>
                <a:path w="211" h="213">
                  <a:moveTo>
                    <a:pt x="0" y="213"/>
                  </a:moveTo>
                  <a:lnTo>
                    <a:pt x="211" y="213"/>
                  </a:lnTo>
                  <a:lnTo>
                    <a:pt x="211" y="0"/>
                  </a:lnTo>
                  <a:lnTo>
                    <a:pt x="0" y="0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74" name="path"/>
            <p:cNvSpPr/>
            <p:nvPr/>
          </p:nvSpPr>
          <p:spPr>
            <a:xfrm>
              <a:off x="0" y="0"/>
              <a:ext cx="143636" cy="145160"/>
            </a:xfrm>
            <a:custGeom>
              <a:avLst/>
              <a:gdLst/>
              <a:ahLst/>
              <a:cxnLst/>
              <a:rect l="0" t="0" r="0" b="0"/>
              <a:pathLst>
                <a:path w="226" h="228">
                  <a:moveTo>
                    <a:pt x="7" y="221"/>
                  </a:moveTo>
                  <a:lnTo>
                    <a:pt x="218" y="221"/>
                  </a:lnTo>
                  <a:lnTo>
                    <a:pt x="218" y="7"/>
                  </a:lnTo>
                  <a:lnTo>
                    <a:pt x="7" y="7"/>
                  </a:lnTo>
                  <a:lnTo>
                    <a:pt x="7" y="221"/>
                  </a:lnTo>
                  <a:close/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375" name="rect"/>
          <p:cNvSpPr/>
          <p:nvPr/>
        </p:nvSpPr>
        <p:spPr>
          <a:xfrm>
            <a:off x="6164579" y="1638300"/>
            <a:ext cx="483108" cy="150876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376" name="picture 53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68166" y="1310644"/>
            <a:ext cx="4191063" cy="2893586"/>
          </a:xfrm>
          <a:prstGeom prst="rect">
            <a:avLst/>
          </a:prstGeom>
        </p:spPr>
      </p:pic>
      <p:sp>
        <p:nvSpPr>
          <p:cNvPr id="5377" name="rect"/>
          <p:cNvSpPr/>
          <p:nvPr/>
        </p:nvSpPr>
        <p:spPr>
          <a:xfrm>
            <a:off x="3368166" y="3617942"/>
            <a:ext cx="30437" cy="760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78" name="rect"/>
          <p:cNvSpPr/>
          <p:nvPr/>
        </p:nvSpPr>
        <p:spPr>
          <a:xfrm>
            <a:off x="3732275" y="2482596"/>
            <a:ext cx="483108" cy="150876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79" name="path"/>
          <p:cNvSpPr/>
          <p:nvPr/>
        </p:nvSpPr>
        <p:spPr>
          <a:xfrm>
            <a:off x="5376037" y="2723189"/>
            <a:ext cx="167711" cy="167595"/>
          </a:xfrm>
          <a:custGeom>
            <a:avLst/>
            <a:gdLst/>
            <a:ahLst/>
            <a:cxnLst/>
            <a:rect l="0" t="0" r="0" b="0"/>
            <a:pathLst>
              <a:path w="264" h="263">
                <a:moveTo>
                  <a:pt x="5" y="125"/>
                </a:moveTo>
                <a:cubicBezTo>
                  <a:pt x="5" y="198"/>
                  <a:pt x="53" y="257"/>
                  <a:pt x="125" y="257"/>
                </a:cubicBezTo>
                <a:cubicBezTo>
                  <a:pt x="197" y="257"/>
                  <a:pt x="258" y="198"/>
                  <a:pt x="258" y="125"/>
                </a:cubicBezTo>
                <a:cubicBezTo>
                  <a:pt x="258" y="53"/>
                  <a:pt x="197" y="5"/>
                  <a:pt x="125" y="5"/>
                </a:cubicBezTo>
                <a:cubicBezTo>
                  <a:pt x="53" y="5"/>
                  <a:pt x="5" y="53"/>
                  <a:pt x="5" y="125"/>
                </a:cubicBezTo>
              </a:path>
            </a:pathLst>
          </a:custGeom>
          <a:solidFill>
            <a:srgbClr val="0066CC">
              <a:alpha val="100000"/>
            </a:srgbClr>
          </a:solidFill>
          <a:ln w="760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92" name="group 992"/>
          <p:cNvGrpSpPr/>
          <p:nvPr/>
        </p:nvGrpSpPr>
        <p:grpSpPr>
          <a:xfrm rot="21600000">
            <a:off x="5376037" y="2258627"/>
            <a:ext cx="167711" cy="403526"/>
            <a:chOff x="0" y="0"/>
            <a:chExt cx="167711" cy="403526"/>
          </a:xfrm>
        </p:grpSpPr>
        <p:sp>
          <p:nvSpPr>
            <p:cNvPr id="5380" name="path"/>
            <p:cNvSpPr/>
            <p:nvPr/>
          </p:nvSpPr>
          <p:spPr>
            <a:xfrm>
              <a:off x="0" y="121868"/>
              <a:ext cx="167711" cy="167595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7" y="257"/>
                    <a:pt x="258" y="198"/>
                    <a:pt x="258" y="125"/>
                  </a:cubicBezTo>
                  <a:cubicBezTo>
                    <a:pt x="258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81" name="path"/>
            <p:cNvSpPr/>
            <p:nvPr/>
          </p:nvSpPr>
          <p:spPr>
            <a:xfrm>
              <a:off x="0" y="235930"/>
              <a:ext cx="167711" cy="167595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6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7" y="257"/>
                    <a:pt x="258" y="198"/>
                    <a:pt x="258" y="126"/>
                  </a:cubicBezTo>
                  <a:cubicBezTo>
                    <a:pt x="258" y="54"/>
                    <a:pt x="197" y="5"/>
                    <a:pt x="125" y="5"/>
                  </a:cubicBezTo>
                  <a:cubicBezTo>
                    <a:pt x="53" y="5"/>
                    <a:pt x="5" y="54"/>
                    <a:pt x="5" y="1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82" name="path"/>
            <p:cNvSpPr/>
            <p:nvPr/>
          </p:nvSpPr>
          <p:spPr>
            <a:xfrm>
              <a:off x="0" y="0"/>
              <a:ext cx="167711" cy="167494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6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7" y="257"/>
                    <a:pt x="258" y="197"/>
                    <a:pt x="258" y="126"/>
                  </a:cubicBezTo>
                  <a:cubicBezTo>
                    <a:pt x="258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383" name="path"/>
          <p:cNvSpPr/>
          <p:nvPr/>
        </p:nvSpPr>
        <p:spPr>
          <a:xfrm>
            <a:off x="5376037" y="2951617"/>
            <a:ext cx="167711" cy="167493"/>
          </a:xfrm>
          <a:custGeom>
            <a:avLst/>
            <a:gdLst/>
            <a:ahLst/>
            <a:cxnLst/>
            <a:rect l="0" t="0" r="0" b="0"/>
            <a:pathLst>
              <a:path w="264" h="263">
                <a:moveTo>
                  <a:pt x="5" y="126"/>
                </a:moveTo>
                <a:cubicBezTo>
                  <a:pt x="5" y="197"/>
                  <a:pt x="53" y="257"/>
                  <a:pt x="125" y="257"/>
                </a:cubicBezTo>
                <a:cubicBezTo>
                  <a:pt x="197" y="257"/>
                  <a:pt x="258" y="197"/>
                  <a:pt x="258" y="126"/>
                </a:cubicBezTo>
                <a:cubicBezTo>
                  <a:pt x="258" y="53"/>
                  <a:pt x="197" y="5"/>
                  <a:pt x="125" y="5"/>
                </a:cubicBezTo>
                <a:cubicBezTo>
                  <a:pt x="53" y="5"/>
                  <a:pt x="5" y="53"/>
                  <a:pt x="5" y="126"/>
                </a:cubicBezTo>
              </a:path>
            </a:pathLst>
          </a:custGeom>
          <a:solidFill>
            <a:srgbClr val="91B0FF">
              <a:alpha val="100000"/>
            </a:srgbClr>
          </a:solidFill>
          <a:ln w="760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94" name="group 994"/>
          <p:cNvGrpSpPr/>
          <p:nvPr/>
        </p:nvGrpSpPr>
        <p:grpSpPr>
          <a:xfrm rot="21600000">
            <a:off x="6420049" y="1801567"/>
            <a:ext cx="167407" cy="624553"/>
            <a:chOff x="0" y="0"/>
            <a:chExt cx="167407" cy="624553"/>
          </a:xfrm>
        </p:grpSpPr>
        <p:sp>
          <p:nvSpPr>
            <p:cNvPr id="5384" name="path"/>
            <p:cNvSpPr/>
            <p:nvPr/>
          </p:nvSpPr>
          <p:spPr>
            <a:xfrm>
              <a:off x="0" y="457059"/>
              <a:ext cx="167407" cy="167494"/>
            </a:xfrm>
            <a:custGeom>
              <a:avLst/>
              <a:gdLst/>
              <a:ahLst/>
              <a:cxnLst/>
              <a:rect l="0" t="0" r="0" b="0"/>
              <a:pathLst>
                <a:path w="263" h="263">
                  <a:moveTo>
                    <a:pt x="5" y="126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7" y="257"/>
                    <a:pt x="257" y="197"/>
                    <a:pt x="257" y="126"/>
                  </a:cubicBezTo>
                  <a:cubicBezTo>
                    <a:pt x="257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85" name="path"/>
            <p:cNvSpPr/>
            <p:nvPr/>
          </p:nvSpPr>
          <p:spPr>
            <a:xfrm>
              <a:off x="0" y="228631"/>
              <a:ext cx="167407" cy="167594"/>
            </a:xfrm>
            <a:custGeom>
              <a:avLst/>
              <a:gdLst/>
              <a:ahLst/>
              <a:cxnLst/>
              <a:rect l="0" t="0" r="0" b="0"/>
              <a:pathLst>
                <a:path w="263" h="263">
                  <a:moveTo>
                    <a:pt x="5" y="125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7" y="257"/>
                    <a:pt x="257" y="197"/>
                    <a:pt x="257" y="125"/>
                  </a:cubicBezTo>
                  <a:cubicBezTo>
                    <a:pt x="257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86" name="path"/>
            <p:cNvSpPr/>
            <p:nvPr/>
          </p:nvSpPr>
          <p:spPr>
            <a:xfrm>
              <a:off x="0" y="0"/>
              <a:ext cx="167407" cy="167595"/>
            </a:xfrm>
            <a:custGeom>
              <a:avLst/>
              <a:gdLst/>
              <a:ahLst/>
              <a:cxnLst/>
              <a:rect l="0" t="0" r="0" b="0"/>
              <a:pathLst>
                <a:path w="263" h="263">
                  <a:moveTo>
                    <a:pt x="5" y="126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7" y="257"/>
                    <a:pt x="257" y="198"/>
                    <a:pt x="257" y="126"/>
                  </a:cubicBezTo>
                  <a:cubicBezTo>
                    <a:pt x="257" y="54"/>
                    <a:pt x="197" y="5"/>
                    <a:pt x="125" y="5"/>
                  </a:cubicBezTo>
                  <a:cubicBezTo>
                    <a:pt x="53" y="5"/>
                    <a:pt x="5" y="54"/>
                    <a:pt x="5" y="126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387" name="rect"/>
          <p:cNvSpPr/>
          <p:nvPr/>
        </p:nvSpPr>
        <p:spPr>
          <a:xfrm>
            <a:off x="3732275" y="4058411"/>
            <a:ext cx="483108" cy="150876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96" name="group 996"/>
          <p:cNvGrpSpPr/>
          <p:nvPr/>
        </p:nvGrpSpPr>
        <p:grpSpPr>
          <a:xfrm rot="21600000">
            <a:off x="4674956" y="3187852"/>
            <a:ext cx="167711" cy="395921"/>
            <a:chOff x="0" y="0"/>
            <a:chExt cx="167711" cy="395921"/>
          </a:xfrm>
        </p:grpSpPr>
        <p:sp>
          <p:nvSpPr>
            <p:cNvPr id="5388" name="path"/>
            <p:cNvSpPr/>
            <p:nvPr/>
          </p:nvSpPr>
          <p:spPr>
            <a:xfrm>
              <a:off x="0" y="228326"/>
              <a:ext cx="167711" cy="167595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7" y="257"/>
                    <a:pt x="258" y="198"/>
                    <a:pt x="258" y="125"/>
                  </a:cubicBezTo>
                  <a:cubicBezTo>
                    <a:pt x="258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89" name="path"/>
            <p:cNvSpPr/>
            <p:nvPr/>
          </p:nvSpPr>
          <p:spPr>
            <a:xfrm>
              <a:off x="0" y="0"/>
              <a:ext cx="167711" cy="167290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7" y="257"/>
                    <a:pt x="258" y="197"/>
                    <a:pt x="258" y="125"/>
                  </a:cubicBezTo>
                  <a:cubicBezTo>
                    <a:pt x="258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98" name="group 998"/>
          <p:cNvGrpSpPr/>
          <p:nvPr/>
        </p:nvGrpSpPr>
        <p:grpSpPr>
          <a:xfrm rot="21600000">
            <a:off x="6770387" y="1801567"/>
            <a:ext cx="167609" cy="396226"/>
            <a:chOff x="0" y="0"/>
            <a:chExt cx="167609" cy="396226"/>
          </a:xfrm>
        </p:grpSpPr>
        <p:sp>
          <p:nvSpPr>
            <p:cNvPr id="5390" name="path"/>
            <p:cNvSpPr/>
            <p:nvPr/>
          </p:nvSpPr>
          <p:spPr>
            <a:xfrm>
              <a:off x="0" y="228631"/>
              <a:ext cx="167609" cy="167594"/>
            </a:xfrm>
            <a:custGeom>
              <a:avLst/>
              <a:gdLst/>
              <a:ahLst/>
              <a:cxnLst/>
              <a:rect l="0" t="0" r="0" b="0"/>
              <a:pathLst>
                <a:path w="263" h="263">
                  <a:moveTo>
                    <a:pt x="5" y="125"/>
                  </a:moveTo>
                  <a:cubicBezTo>
                    <a:pt x="5" y="197"/>
                    <a:pt x="54" y="257"/>
                    <a:pt x="126" y="257"/>
                  </a:cubicBezTo>
                  <a:cubicBezTo>
                    <a:pt x="198" y="257"/>
                    <a:pt x="257" y="197"/>
                    <a:pt x="257" y="125"/>
                  </a:cubicBezTo>
                  <a:cubicBezTo>
                    <a:pt x="257" y="53"/>
                    <a:pt x="198" y="5"/>
                    <a:pt x="126" y="5"/>
                  </a:cubicBezTo>
                  <a:cubicBezTo>
                    <a:pt x="54" y="5"/>
                    <a:pt x="5" y="53"/>
                    <a:pt x="5" y="12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91" name="path"/>
            <p:cNvSpPr/>
            <p:nvPr/>
          </p:nvSpPr>
          <p:spPr>
            <a:xfrm>
              <a:off x="0" y="0"/>
              <a:ext cx="167609" cy="281860"/>
            </a:xfrm>
            <a:custGeom>
              <a:avLst/>
              <a:gdLst/>
              <a:ahLst/>
              <a:cxnLst/>
              <a:rect l="0" t="0" r="0" b="0"/>
              <a:pathLst>
                <a:path w="263" h="443">
                  <a:moveTo>
                    <a:pt x="5" y="306"/>
                  </a:moveTo>
                  <a:cubicBezTo>
                    <a:pt x="5" y="378"/>
                    <a:pt x="54" y="437"/>
                    <a:pt x="126" y="437"/>
                  </a:cubicBezTo>
                  <a:cubicBezTo>
                    <a:pt x="198" y="437"/>
                    <a:pt x="257" y="378"/>
                    <a:pt x="257" y="306"/>
                  </a:cubicBezTo>
                  <a:cubicBezTo>
                    <a:pt x="257" y="233"/>
                    <a:pt x="198" y="186"/>
                    <a:pt x="126" y="186"/>
                  </a:cubicBezTo>
                  <a:cubicBezTo>
                    <a:pt x="54" y="186"/>
                    <a:pt x="5" y="233"/>
                    <a:pt x="5" y="306"/>
                  </a:cubicBezTo>
                </a:path>
                <a:path w="263" h="443">
                  <a:moveTo>
                    <a:pt x="5" y="126"/>
                  </a:moveTo>
                  <a:cubicBezTo>
                    <a:pt x="5" y="198"/>
                    <a:pt x="54" y="257"/>
                    <a:pt x="126" y="257"/>
                  </a:cubicBezTo>
                  <a:cubicBezTo>
                    <a:pt x="198" y="257"/>
                    <a:pt x="257" y="198"/>
                    <a:pt x="257" y="126"/>
                  </a:cubicBezTo>
                  <a:cubicBezTo>
                    <a:pt x="257" y="54"/>
                    <a:pt x="198" y="5"/>
                    <a:pt x="126" y="5"/>
                  </a:cubicBezTo>
                  <a:cubicBezTo>
                    <a:pt x="54" y="5"/>
                    <a:pt x="5" y="54"/>
                    <a:pt x="5" y="1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92" name="path"/>
            <p:cNvSpPr/>
            <p:nvPr/>
          </p:nvSpPr>
          <p:spPr>
            <a:xfrm>
              <a:off x="0" y="114366"/>
              <a:ext cx="167609" cy="167494"/>
            </a:xfrm>
            <a:custGeom>
              <a:avLst/>
              <a:gdLst/>
              <a:ahLst/>
              <a:cxnLst/>
              <a:rect l="0" t="0" r="0" b="0"/>
              <a:pathLst>
                <a:path w="263" h="263">
                  <a:moveTo>
                    <a:pt x="5" y="126"/>
                  </a:moveTo>
                  <a:cubicBezTo>
                    <a:pt x="5" y="197"/>
                    <a:pt x="54" y="257"/>
                    <a:pt x="126" y="257"/>
                  </a:cubicBezTo>
                  <a:cubicBezTo>
                    <a:pt x="198" y="257"/>
                    <a:pt x="257" y="197"/>
                    <a:pt x="257" y="126"/>
                  </a:cubicBezTo>
                  <a:cubicBezTo>
                    <a:pt x="257" y="53"/>
                    <a:pt x="198" y="5"/>
                    <a:pt x="126" y="5"/>
                  </a:cubicBezTo>
                  <a:cubicBezTo>
                    <a:pt x="54" y="5"/>
                    <a:pt x="5" y="53"/>
                    <a:pt x="5" y="1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00" name="group 1000"/>
          <p:cNvGrpSpPr/>
          <p:nvPr/>
        </p:nvGrpSpPr>
        <p:grpSpPr>
          <a:xfrm rot="21600000">
            <a:off x="6770387" y="1415605"/>
            <a:ext cx="435274" cy="439495"/>
            <a:chOff x="0" y="0"/>
            <a:chExt cx="435274" cy="439495"/>
          </a:xfrm>
        </p:grpSpPr>
        <p:sp>
          <p:nvSpPr>
            <p:cNvPr id="5393" name="path"/>
            <p:cNvSpPr/>
            <p:nvPr/>
          </p:nvSpPr>
          <p:spPr>
            <a:xfrm>
              <a:off x="137172" y="150031"/>
              <a:ext cx="167609" cy="167494"/>
            </a:xfrm>
            <a:custGeom>
              <a:avLst/>
              <a:gdLst/>
              <a:ahLst/>
              <a:cxnLst/>
              <a:rect l="0" t="0" r="0" b="0"/>
              <a:pathLst>
                <a:path w="263" h="263">
                  <a:moveTo>
                    <a:pt x="5" y="126"/>
                  </a:moveTo>
                  <a:cubicBezTo>
                    <a:pt x="5" y="197"/>
                    <a:pt x="53" y="257"/>
                    <a:pt x="126" y="257"/>
                  </a:cubicBezTo>
                  <a:cubicBezTo>
                    <a:pt x="198" y="257"/>
                    <a:pt x="257" y="197"/>
                    <a:pt x="257" y="126"/>
                  </a:cubicBezTo>
                  <a:cubicBezTo>
                    <a:pt x="257" y="53"/>
                    <a:pt x="198" y="5"/>
                    <a:pt x="126" y="5"/>
                  </a:cubicBezTo>
                  <a:cubicBezTo>
                    <a:pt x="53" y="5"/>
                    <a:pt x="5" y="53"/>
                    <a:pt x="5" y="126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94" name="path"/>
            <p:cNvSpPr/>
            <p:nvPr/>
          </p:nvSpPr>
          <p:spPr>
            <a:xfrm>
              <a:off x="0" y="271900"/>
              <a:ext cx="167609" cy="167595"/>
            </a:xfrm>
            <a:custGeom>
              <a:avLst/>
              <a:gdLst/>
              <a:ahLst/>
              <a:cxnLst/>
              <a:rect l="0" t="0" r="0" b="0"/>
              <a:pathLst>
                <a:path w="263" h="263">
                  <a:moveTo>
                    <a:pt x="5" y="125"/>
                  </a:moveTo>
                  <a:cubicBezTo>
                    <a:pt x="5" y="197"/>
                    <a:pt x="54" y="257"/>
                    <a:pt x="126" y="257"/>
                  </a:cubicBezTo>
                  <a:cubicBezTo>
                    <a:pt x="198" y="257"/>
                    <a:pt x="257" y="197"/>
                    <a:pt x="257" y="125"/>
                  </a:cubicBezTo>
                  <a:cubicBezTo>
                    <a:pt x="257" y="53"/>
                    <a:pt x="198" y="5"/>
                    <a:pt x="126" y="5"/>
                  </a:cubicBezTo>
                  <a:cubicBezTo>
                    <a:pt x="54" y="5"/>
                    <a:pt x="5" y="53"/>
                    <a:pt x="5" y="12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95" name="path"/>
            <p:cNvSpPr/>
            <p:nvPr/>
          </p:nvSpPr>
          <p:spPr>
            <a:xfrm>
              <a:off x="290304" y="4762"/>
              <a:ext cx="140207" cy="140208"/>
            </a:xfrm>
            <a:custGeom>
              <a:avLst/>
              <a:gdLst/>
              <a:ahLst/>
              <a:cxnLst/>
              <a:rect l="0" t="0" r="0" b="0"/>
              <a:pathLst>
                <a:path w="220" h="220">
                  <a:moveTo>
                    <a:pt x="0" y="110"/>
                  </a:moveTo>
                  <a:cubicBezTo>
                    <a:pt x="0" y="49"/>
                    <a:pt x="49" y="0"/>
                    <a:pt x="110" y="0"/>
                  </a:cubicBezTo>
                  <a:cubicBezTo>
                    <a:pt x="171" y="0"/>
                    <a:pt x="220" y="49"/>
                    <a:pt x="220" y="110"/>
                  </a:cubicBezTo>
                  <a:cubicBezTo>
                    <a:pt x="220" y="171"/>
                    <a:pt x="171" y="220"/>
                    <a:pt x="110" y="220"/>
                  </a:cubicBezTo>
                  <a:cubicBezTo>
                    <a:pt x="49" y="220"/>
                    <a:pt x="0" y="171"/>
                    <a:pt x="0" y="110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96" name="path"/>
            <p:cNvSpPr/>
            <p:nvPr/>
          </p:nvSpPr>
          <p:spPr>
            <a:xfrm>
              <a:off x="285542" y="0"/>
              <a:ext cx="149732" cy="149733"/>
            </a:xfrm>
            <a:custGeom>
              <a:avLst/>
              <a:gdLst/>
              <a:ahLst/>
              <a:cxnLst/>
              <a:rect l="0" t="0" r="0" b="0"/>
              <a:pathLst>
                <a:path w="235" h="235">
                  <a:moveTo>
                    <a:pt x="7" y="117"/>
                  </a:moveTo>
                  <a:cubicBezTo>
                    <a:pt x="7" y="56"/>
                    <a:pt x="56" y="7"/>
                    <a:pt x="117" y="7"/>
                  </a:cubicBezTo>
                  <a:cubicBezTo>
                    <a:pt x="178" y="7"/>
                    <a:pt x="228" y="56"/>
                    <a:pt x="228" y="117"/>
                  </a:cubicBezTo>
                  <a:cubicBezTo>
                    <a:pt x="228" y="178"/>
                    <a:pt x="178" y="228"/>
                    <a:pt x="117" y="228"/>
                  </a:cubicBezTo>
                  <a:cubicBezTo>
                    <a:pt x="56" y="228"/>
                    <a:pt x="7" y="178"/>
                    <a:pt x="7" y="11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02" name="group 1002"/>
          <p:cNvGrpSpPr/>
          <p:nvPr/>
        </p:nvGrpSpPr>
        <p:grpSpPr>
          <a:xfrm rot="21600000">
            <a:off x="6069508" y="2258627"/>
            <a:ext cx="167407" cy="289464"/>
            <a:chOff x="0" y="0"/>
            <a:chExt cx="167407" cy="289464"/>
          </a:xfrm>
        </p:grpSpPr>
        <p:sp>
          <p:nvSpPr>
            <p:cNvPr id="5397" name="path"/>
            <p:cNvSpPr/>
            <p:nvPr/>
          </p:nvSpPr>
          <p:spPr>
            <a:xfrm>
              <a:off x="0" y="121868"/>
              <a:ext cx="167407" cy="167595"/>
            </a:xfrm>
            <a:custGeom>
              <a:avLst/>
              <a:gdLst/>
              <a:ahLst/>
              <a:cxnLst/>
              <a:rect l="0" t="0" r="0" b="0"/>
              <a:pathLst>
                <a:path w="263" h="263">
                  <a:moveTo>
                    <a:pt x="5" y="125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7" y="257"/>
                    <a:pt x="257" y="198"/>
                    <a:pt x="257" y="125"/>
                  </a:cubicBezTo>
                  <a:cubicBezTo>
                    <a:pt x="257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98" name="path"/>
            <p:cNvSpPr/>
            <p:nvPr/>
          </p:nvSpPr>
          <p:spPr>
            <a:xfrm>
              <a:off x="0" y="0"/>
              <a:ext cx="167407" cy="167494"/>
            </a:xfrm>
            <a:custGeom>
              <a:avLst/>
              <a:gdLst/>
              <a:ahLst/>
              <a:cxnLst/>
              <a:rect l="0" t="0" r="0" b="0"/>
              <a:pathLst>
                <a:path w="263" h="263">
                  <a:moveTo>
                    <a:pt x="5" y="126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7" y="257"/>
                    <a:pt x="257" y="197"/>
                    <a:pt x="257" y="126"/>
                  </a:cubicBezTo>
                  <a:cubicBezTo>
                    <a:pt x="257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399" name="picture 539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6858148" y="4173815"/>
            <a:ext cx="350540" cy="30416"/>
          </a:xfrm>
          <a:prstGeom prst="rect">
            <a:avLst/>
          </a:prstGeom>
        </p:spPr>
      </p:pic>
      <p:sp>
        <p:nvSpPr>
          <p:cNvPr id="5400" name="path"/>
          <p:cNvSpPr/>
          <p:nvPr/>
        </p:nvSpPr>
        <p:spPr>
          <a:xfrm>
            <a:off x="6656958" y="3467100"/>
            <a:ext cx="1810385" cy="1168908"/>
          </a:xfrm>
          <a:custGeom>
            <a:avLst/>
            <a:gdLst/>
            <a:ahLst/>
            <a:cxnLst/>
            <a:rect l="0" t="0" r="0" b="0"/>
            <a:pathLst>
              <a:path w="2851" h="1840">
                <a:moveTo>
                  <a:pt x="815" y="0"/>
                </a:moveTo>
                <a:lnTo>
                  <a:pt x="1155" y="0"/>
                </a:lnTo>
                <a:lnTo>
                  <a:pt x="1155" y="0"/>
                </a:lnTo>
                <a:lnTo>
                  <a:pt x="1663" y="0"/>
                </a:lnTo>
                <a:lnTo>
                  <a:pt x="2851" y="0"/>
                </a:lnTo>
                <a:lnTo>
                  <a:pt x="2851" y="1073"/>
                </a:lnTo>
                <a:lnTo>
                  <a:pt x="2851" y="1073"/>
                </a:lnTo>
                <a:lnTo>
                  <a:pt x="2851" y="1534"/>
                </a:lnTo>
                <a:lnTo>
                  <a:pt x="2851" y="1840"/>
                </a:lnTo>
                <a:lnTo>
                  <a:pt x="1663" y="1840"/>
                </a:lnTo>
                <a:lnTo>
                  <a:pt x="1155" y="1840"/>
                </a:lnTo>
                <a:lnTo>
                  <a:pt x="1155" y="1840"/>
                </a:lnTo>
                <a:lnTo>
                  <a:pt x="815" y="1840"/>
                </a:lnTo>
                <a:lnTo>
                  <a:pt x="815" y="1534"/>
                </a:lnTo>
                <a:lnTo>
                  <a:pt x="0" y="1583"/>
                </a:lnTo>
                <a:lnTo>
                  <a:pt x="815" y="1073"/>
                </a:lnTo>
                <a:lnTo>
                  <a:pt x="815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401" name="table 5401"/>
          <p:cNvGraphicFramePr>
            <a:graphicFrameLocks noGrp="1"/>
          </p:cNvGraphicFramePr>
          <p:nvPr/>
        </p:nvGraphicFramePr>
        <p:xfrm>
          <a:off x="4614204" y="4915249"/>
          <a:ext cx="288290" cy="405130"/>
        </p:xfrm>
        <a:graphic>
          <a:graphicData uri="http://schemas.openxmlformats.org/drawingml/2006/table">
            <a:tbl>
              <a:tblPr/>
              <a:tblGrid>
                <a:gridCol w="288290"/>
              </a:tblGrid>
              <a:tr h="14097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10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</a:tr>
              <a:tr h="2641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402" name="table 5402"/>
          <p:cNvGraphicFramePr>
            <a:graphicFrameLocks noGrp="1"/>
          </p:cNvGraphicFramePr>
          <p:nvPr/>
        </p:nvGraphicFramePr>
        <p:xfrm>
          <a:off x="5033305" y="4915219"/>
          <a:ext cx="288290" cy="542289"/>
        </p:xfrm>
        <a:graphic>
          <a:graphicData uri="http://schemas.openxmlformats.org/drawingml/2006/table">
            <a:tbl>
              <a:tblPr/>
              <a:tblGrid>
                <a:gridCol w="288290"/>
              </a:tblGrid>
              <a:tr h="1638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84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</a:tbl>
          </a:graphicData>
        </a:graphic>
      </p:graphicFrame>
      <p:sp>
        <p:nvSpPr>
          <p:cNvPr id="5403" name="path"/>
          <p:cNvSpPr/>
          <p:nvPr/>
        </p:nvSpPr>
        <p:spPr>
          <a:xfrm>
            <a:off x="5033305" y="4915219"/>
            <a:ext cx="288878" cy="198577"/>
          </a:xfrm>
          <a:custGeom>
            <a:avLst/>
            <a:gdLst/>
            <a:ahLst/>
            <a:cxnLst/>
            <a:rect l="0" t="0" r="0" b="0"/>
            <a:pathLst>
              <a:path w="454" h="312">
                <a:moveTo>
                  <a:pt x="5" y="306"/>
                </a:moveTo>
                <a:moveTo>
                  <a:pt x="5" y="306"/>
                </a:moveTo>
                <a:lnTo>
                  <a:pt x="448" y="306"/>
                </a:lnTo>
                <a:lnTo>
                  <a:pt x="448" y="5"/>
                </a:lnTo>
                <a:lnTo>
                  <a:pt x="5" y="5"/>
                </a:lnTo>
                <a:lnTo>
                  <a:pt x="5" y="306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404" name="table 5404"/>
          <p:cNvGraphicFramePr>
            <a:graphicFrameLocks noGrp="1"/>
          </p:cNvGraphicFramePr>
          <p:nvPr/>
        </p:nvGraphicFramePr>
        <p:xfrm>
          <a:off x="5490505" y="4915199"/>
          <a:ext cx="288290" cy="313055"/>
        </p:xfrm>
        <a:graphic>
          <a:graphicData uri="http://schemas.openxmlformats.org/drawingml/2006/table">
            <a:tbl>
              <a:tblPr/>
              <a:tblGrid>
                <a:gridCol w="288290"/>
              </a:tblGrid>
              <a:tr h="11811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30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</a:tr>
              <a:tr h="1949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</a:tbl>
          </a:graphicData>
        </a:graphic>
      </p:graphicFrame>
      <p:sp>
        <p:nvSpPr>
          <p:cNvPr id="5405" name="path"/>
          <p:cNvSpPr/>
          <p:nvPr/>
        </p:nvSpPr>
        <p:spPr>
          <a:xfrm>
            <a:off x="6923168" y="4919009"/>
            <a:ext cx="304016" cy="217778"/>
          </a:xfrm>
          <a:custGeom>
            <a:avLst/>
            <a:gdLst/>
            <a:ahLst/>
            <a:cxnLst/>
            <a:rect l="0" t="0" r="0" b="0"/>
            <a:pathLst>
              <a:path w="478" h="342">
                <a:moveTo>
                  <a:pt x="5" y="336"/>
                </a:moveTo>
                <a:lnTo>
                  <a:pt x="472" y="336"/>
                </a:lnTo>
                <a:lnTo>
                  <a:pt x="472" y="0"/>
                </a:lnTo>
                <a:moveTo>
                  <a:pt x="5" y="0"/>
                </a:moveTo>
                <a:lnTo>
                  <a:pt x="5" y="336"/>
                </a:lnTo>
                <a:close/>
                <a:moveTo>
                  <a:pt x="472" y="336"/>
                </a:moveTo>
                <a:lnTo>
                  <a:pt x="5" y="336"/>
                </a:lnTo>
              </a:path>
            </a:pathLst>
          </a:custGeom>
          <a:noFill/>
          <a:ln w="7574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406" name="table 5406"/>
          <p:cNvGraphicFramePr>
            <a:graphicFrameLocks noGrp="1"/>
          </p:cNvGraphicFramePr>
          <p:nvPr/>
        </p:nvGraphicFramePr>
        <p:xfrm>
          <a:off x="7736845" y="4915249"/>
          <a:ext cx="303530" cy="542289"/>
        </p:xfrm>
        <a:graphic>
          <a:graphicData uri="http://schemas.openxmlformats.org/drawingml/2006/table">
            <a:tbl>
              <a:tblPr/>
              <a:tblGrid>
                <a:gridCol w="303529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70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407" name="path"/>
          <p:cNvSpPr/>
          <p:nvPr/>
        </p:nvSpPr>
        <p:spPr>
          <a:xfrm>
            <a:off x="6100105" y="4919039"/>
            <a:ext cx="288878" cy="156639"/>
          </a:xfrm>
          <a:custGeom>
            <a:avLst/>
            <a:gdLst/>
            <a:ahLst/>
            <a:cxnLst/>
            <a:rect l="0" t="0" r="0" b="0"/>
            <a:pathLst>
              <a:path w="454" h="246">
                <a:moveTo>
                  <a:pt x="5" y="240"/>
                </a:moveTo>
                <a:lnTo>
                  <a:pt x="448" y="240"/>
                </a:lnTo>
                <a:lnTo>
                  <a:pt x="448" y="0"/>
                </a:lnTo>
                <a:moveTo>
                  <a:pt x="5" y="0"/>
                </a:moveTo>
                <a:lnTo>
                  <a:pt x="5" y="240"/>
                </a:lnTo>
                <a:close/>
                <a:moveTo>
                  <a:pt x="448" y="240"/>
                </a:moveTo>
                <a:lnTo>
                  <a:pt x="5" y="240"/>
                </a:lnTo>
              </a:path>
            </a:pathLst>
          </a:custGeom>
          <a:noFill/>
          <a:ln w="7574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04" name="group 1004"/>
          <p:cNvGrpSpPr/>
          <p:nvPr/>
        </p:nvGrpSpPr>
        <p:grpSpPr>
          <a:xfrm rot="21600000">
            <a:off x="6100105" y="4915249"/>
            <a:ext cx="288878" cy="680339"/>
            <a:chOff x="0" y="0"/>
            <a:chExt cx="288878" cy="680339"/>
          </a:xfrm>
        </p:grpSpPr>
        <p:sp>
          <p:nvSpPr>
            <p:cNvPr id="5408" name="path"/>
            <p:cNvSpPr/>
            <p:nvPr/>
          </p:nvSpPr>
          <p:spPr>
            <a:xfrm>
              <a:off x="0" y="0"/>
              <a:ext cx="288878" cy="160428"/>
            </a:xfrm>
            <a:custGeom>
              <a:avLst/>
              <a:gdLst/>
              <a:ahLst/>
              <a:cxnLst/>
              <a:rect l="0" t="0" r="0" b="0"/>
              <a:pathLst>
                <a:path w="454" h="252">
                  <a:moveTo>
                    <a:pt x="5" y="246"/>
                  </a:moveTo>
                  <a:moveTo>
                    <a:pt x="5" y="246"/>
                  </a:moveTo>
                  <a:lnTo>
                    <a:pt x="448" y="246"/>
                  </a:lnTo>
                  <a:lnTo>
                    <a:pt x="448" y="5"/>
                  </a:lnTo>
                  <a:lnTo>
                    <a:pt x="5" y="5"/>
                  </a:lnTo>
                  <a:lnTo>
                    <a:pt x="5" y="246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09" name="path"/>
            <p:cNvSpPr/>
            <p:nvPr/>
          </p:nvSpPr>
          <p:spPr>
            <a:xfrm>
              <a:off x="0" y="152819"/>
              <a:ext cx="288878" cy="527519"/>
            </a:xfrm>
            <a:custGeom>
              <a:avLst/>
              <a:gdLst/>
              <a:ahLst/>
              <a:cxnLst/>
              <a:rect l="0" t="0" r="0" b="0"/>
              <a:pathLst>
                <a:path w="454" h="830">
                  <a:moveTo>
                    <a:pt x="5" y="824"/>
                  </a:moveTo>
                  <a:moveTo>
                    <a:pt x="5" y="824"/>
                  </a:moveTo>
                  <a:lnTo>
                    <a:pt x="448" y="824"/>
                  </a:lnTo>
                  <a:lnTo>
                    <a:pt x="448" y="5"/>
                  </a:lnTo>
                  <a:lnTo>
                    <a:pt x="5" y="5"/>
                  </a:lnTo>
                  <a:lnTo>
                    <a:pt x="5" y="824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06" name="group 1006"/>
          <p:cNvGrpSpPr/>
          <p:nvPr/>
        </p:nvGrpSpPr>
        <p:grpSpPr>
          <a:xfrm rot="21600000">
            <a:off x="6923168" y="4915219"/>
            <a:ext cx="304016" cy="779910"/>
            <a:chOff x="0" y="0"/>
            <a:chExt cx="304016" cy="779910"/>
          </a:xfrm>
        </p:grpSpPr>
        <p:sp>
          <p:nvSpPr>
            <p:cNvPr id="5410" name="path"/>
            <p:cNvSpPr/>
            <p:nvPr/>
          </p:nvSpPr>
          <p:spPr>
            <a:xfrm>
              <a:off x="0" y="0"/>
              <a:ext cx="304016" cy="221568"/>
            </a:xfrm>
            <a:custGeom>
              <a:avLst/>
              <a:gdLst/>
              <a:ahLst/>
              <a:cxnLst/>
              <a:rect l="0" t="0" r="0" b="0"/>
              <a:pathLst>
                <a:path w="478" h="348">
                  <a:moveTo>
                    <a:pt x="5" y="342"/>
                  </a:moveTo>
                  <a:moveTo>
                    <a:pt x="5" y="342"/>
                  </a:moveTo>
                  <a:lnTo>
                    <a:pt x="472" y="342"/>
                  </a:lnTo>
                  <a:lnTo>
                    <a:pt x="472" y="5"/>
                  </a:lnTo>
                  <a:lnTo>
                    <a:pt x="5" y="5"/>
                  </a:lnTo>
                  <a:lnTo>
                    <a:pt x="5" y="342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11" name="path"/>
            <p:cNvSpPr/>
            <p:nvPr/>
          </p:nvSpPr>
          <p:spPr>
            <a:xfrm>
              <a:off x="0" y="213989"/>
              <a:ext cx="304016" cy="565921"/>
            </a:xfrm>
            <a:custGeom>
              <a:avLst/>
              <a:gdLst/>
              <a:ahLst/>
              <a:cxnLst/>
              <a:rect l="0" t="0" r="0" b="0"/>
              <a:pathLst>
                <a:path w="478" h="891">
                  <a:moveTo>
                    <a:pt x="5" y="885"/>
                  </a:moveTo>
                  <a:moveTo>
                    <a:pt x="5" y="885"/>
                  </a:moveTo>
                  <a:lnTo>
                    <a:pt x="472" y="885"/>
                  </a:lnTo>
                  <a:lnTo>
                    <a:pt x="472" y="5"/>
                  </a:lnTo>
                  <a:lnTo>
                    <a:pt x="5" y="5"/>
                  </a:lnTo>
                  <a:lnTo>
                    <a:pt x="5" y="885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5412" name="table 5412"/>
          <p:cNvGraphicFramePr>
            <a:graphicFrameLocks noGrp="1"/>
          </p:cNvGraphicFramePr>
          <p:nvPr/>
        </p:nvGraphicFramePr>
        <p:xfrm>
          <a:off x="3368166" y="1702117"/>
          <a:ext cx="4969510" cy="3248660"/>
        </p:xfrm>
        <a:graphic>
          <a:graphicData uri="http://schemas.openxmlformats.org/drawingml/2006/table">
            <a:tbl>
              <a:tblPr/>
              <a:tblGrid>
                <a:gridCol w="1205864"/>
                <a:gridCol w="367664"/>
                <a:gridCol w="519430"/>
                <a:gridCol w="582929"/>
                <a:gridCol w="671194"/>
                <a:gridCol w="826135"/>
                <a:gridCol w="796290"/>
              </a:tblGrid>
              <a:tr h="593725">
                <a:tc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indent="6985" algn="l" rtl="0" eaLnBrk="0">
                        <a:lnSpc>
                          <a:spcPct val="114000"/>
                        </a:lnSpc>
                        <a:spcBef>
                          <a:spcPts val="5"/>
                        </a:spcBef>
                      </a:pP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的市场概况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信息有助于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细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品种的性能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边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654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00" dirty="0"/>
                    </a:p>
                    <a:p>
                      <a:pPr marL="363855" algn="l" rtl="0" eaLnBrk="0">
                        <a:lnSpc>
                          <a:spcPts val="1205"/>
                        </a:lnSpc>
                        <a:spcBef>
                          <a:spcPts val="0"/>
                        </a:spcBef>
                        <a:tabLst>
                          <a:tab pos="846455" algn="l"/>
                        </a:tabLst>
                      </a:pPr>
                      <a:r>
                        <a:rPr sz="1000" u="sng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554990" indent="7620" algn="l" rtl="0" eaLnBrk="0">
                        <a:lnSpc>
                          <a:spcPct val="113000"/>
                        </a:lnSpc>
                      </a:pP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般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胜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负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各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9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界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0264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6197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209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marL="20320" algn="l" rtl="0" eaLnBrk="0">
                        <a:lnSpc>
                          <a:spcPct val="93000"/>
                        </a:lnSpc>
                        <a:spcBef>
                          <a:spcPts val="0"/>
                        </a:spcBef>
                        <a:tabLst>
                          <a:tab pos="349250" algn="l"/>
                          <a:tab pos="1205230" algn="l"/>
                        </a:tabLst>
                      </a:pPr>
                      <a:r>
                        <a:rPr sz="900" strike="sngStrike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trike="sngStrike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00" strike="sngStrike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型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900" strike="sngStrike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900" strike="sngStrike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900" strike="sngStrike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	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50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66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5413" name="picture 54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4048316" y="4166869"/>
            <a:ext cx="7609" cy="28585"/>
          </a:xfrm>
          <a:prstGeom prst="rect">
            <a:avLst/>
          </a:prstGeom>
        </p:spPr>
      </p:pic>
      <p:sp>
        <p:nvSpPr>
          <p:cNvPr id="5414" name="path"/>
          <p:cNvSpPr/>
          <p:nvPr/>
        </p:nvSpPr>
        <p:spPr>
          <a:xfrm>
            <a:off x="3850238" y="4058411"/>
            <a:ext cx="3175" cy="141795"/>
          </a:xfrm>
          <a:custGeom>
            <a:avLst/>
            <a:gdLst/>
            <a:ahLst/>
            <a:cxnLst/>
            <a:rect l="0" t="0" r="0" b="0"/>
            <a:pathLst>
              <a:path w="5" h="223">
                <a:moveTo>
                  <a:pt x="2" y="223"/>
                </a:moveTo>
                <a:lnTo>
                  <a:pt x="2" y="0"/>
                </a:lnTo>
              </a:path>
            </a:pathLst>
          </a:custGeom>
          <a:noFill/>
          <a:ln w="2983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415" name="picture 54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3705436" y="4166869"/>
            <a:ext cx="7609" cy="28585"/>
          </a:xfrm>
          <a:prstGeom prst="rect">
            <a:avLst/>
          </a:prstGeom>
        </p:spPr>
      </p:pic>
      <p:pic>
        <p:nvPicPr>
          <p:cNvPr id="5416" name="picture 54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3718453" y="4058411"/>
            <a:ext cx="15409" cy="141795"/>
          </a:xfrm>
          <a:prstGeom prst="rect">
            <a:avLst/>
          </a:prstGeom>
        </p:spPr>
      </p:pic>
      <p:sp>
        <p:nvSpPr>
          <p:cNvPr id="5417" name="path"/>
          <p:cNvSpPr/>
          <p:nvPr/>
        </p:nvSpPr>
        <p:spPr>
          <a:xfrm>
            <a:off x="147065" y="1907286"/>
            <a:ext cx="1874520" cy="3250691"/>
          </a:xfrm>
          <a:custGeom>
            <a:avLst/>
            <a:gdLst/>
            <a:ahLst/>
            <a:cxnLst/>
            <a:rect l="0" t="0" r="0" b="0"/>
            <a:pathLst>
              <a:path w="2952" h="5119">
                <a:moveTo>
                  <a:pt x="0" y="0"/>
                </a:moveTo>
                <a:lnTo>
                  <a:pt x="2480" y="0"/>
                </a:lnTo>
                <a:lnTo>
                  <a:pt x="2952" y="2559"/>
                </a:lnTo>
                <a:lnTo>
                  <a:pt x="2480" y="5119"/>
                </a:lnTo>
                <a:lnTo>
                  <a:pt x="0" y="5119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18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19" name="textbox 5419"/>
          <p:cNvSpPr/>
          <p:nvPr/>
        </p:nvSpPr>
        <p:spPr>
          <a:xfrm>
            <a:off x="192820" y="2284387"/>
            <a:ext cx="1542414" cy="20123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96850" indent="-184150" algn="l" rtl="0" eaLnBrk="0">
              <a:lnSpc>
                <a:spcPct val="99000"/>
              </a:lnSpc>
            </a:pPr>
            <a:r>
              <a:rPr sz="1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绘制未来市场分布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图，  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并为两个主要成本驱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动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因素分别绘制图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表</a:t>
            </a:r>
            <a:endParaRPr lang="en-US" altLang="en-US" sz="900" dirty="0"/>
          </a:p>
          <a:p>
            <a:pPr marL="196215" algn="l" rtl="0" eaLnBrk="0">
              <a:lnSpc>
                <a:spcPct val="85000"/>
              </a:lnSpc>
              <a:spcBef>
                <a:spcPts val="265"/>
              </a:spcBef>
            </a:pPr>
            <a:r>
              <a:rPr sz="1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 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起重高度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</a:t>
            </a:r>
            <a:endParaRPr lang="en-US" altLang="en-US" sz="900" dirty="0"/>
          </a:p>
          <a:p>
            <a:pPr marL="196215" algn="l" rtl="0" eaLnBrk="0">
              <a:lnSpc>
                <a:spcPct val="85000"/>
              </a:lnSpc>
              <a:spcBef>
                <a:spcPts val="190"/>
              </a:spcBef>
            </a:pPr>
            <a:r>
              <a:rPr sz="12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 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有效载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荷</a:t>
            </a:r>
            <a:endParaRPr lang="en-US" altLang="en-US" sz="900" dirty="0"/>
          </a:p>
          <a:p>
            <a:pPr marL="197485" indent="-184785" algn="l" rtl="0" eaLnBrk="0">
              <a:lnSpc>
                <a:spcPct val="99000"/>
              </a:lnSpc>
              <a:spcBef>
                <a:spcPts val="395"/>
              </a:spcBef>
            </a:pPr>
            <a:r>
              <a:rPr sz="12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赢利和亏损量表明当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前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市场强劲，未来市场</a:t>
            </a:r>
            <a:r>
              <a:rPr sz="9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潜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力巨大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900" dirty="0"/>
          </a:p>
          <a:p>
            <a:pPr algn="l" rtl="0" eaLnBrk="0">
              <a:lnSpc>
                <a:spcPct val="125000"/>
              </a:lnSpc>
            </a:pPr>
            <a:endParaRPr lang="en-US" altLang="en-US" sz="300" dirty="0"/>
          </a:p>
          <a:p>
            <a:pPr marL="195580" indent="-182880" algn="l" rtl="0" eaLnBrk="0">
              <a:lnSpc>
                <a:spcPct val="102000"/>
              </a:lnSpc>
              <a:spcBef>
                <a:spcPts val="5"/>
              </a:spcBef>
            </a:pPr>
            <a:r>
              <a:rPr sz="12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桅杆变体的极限可以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通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过应用断点规则来直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观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地确定，在第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章中解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释 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了这一点</a:t>
            </a:r>
            <a:r>
              <a:rPr sz="9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900" dirty="0"/>
          </a:p>
        </p:txBody>
      </p:sp>
      <p:sp>
        <p:nvSpPr>
          <p:cNvPr id="5420" name="rect"/>
          <p:cNvSpPr/>
          <p:nvPr/>
        </p:nvSpPr>
        <p:spPr>
          <a:xfrm>
            <a:off x="147065" y="1897761"/>
            <a:ext cx="1575180" cy="1905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08" name="group 1008"/>
          <p:cNvGrpSpPr/>
          <p:nvPr/>
        </p:nvGrpSpPr>
        <p:grpSpPr>
          <a:xfrm rot="21600000">
            <a:off x="1712879" y="1904271"/>
            <a:ext cx="318073" cy="3255431"/>
            <a:chOff x="0" y="0"/>
            <a:chExt cx="318073" cy="3255431"/>
          </a:xfrm>
        </p:grpSpPr>
        <p:sp>
          <p:nvSpPr>
            <p:cNvPr id="5421" name="path"/>
            <p:cNvSpPr/>
            <p:nvPr/>
          </p:nvSpPr>
          <p:spPr>
            <a:xfrm>
              <a:off x="0" y="1289"/>
              <a:ext cx="318073" cy="3254142"/>
            </a:xfrm>
            <a:custGeom>
              <a:avLst/>
              <a:gdLst/>
              <a:ahLst/>
              <a:cxnLst/>
              <a:rect l="0" t="0" r="0" b="0"/>
              <a:pathLst>
                <a:path w="500" h="5124">
                  <a:moveTo>
                    <a:pt x="14" y="2"/>
                  </a:moveTo>
                  <a:lnTo>
                    <a:pt x="486" y="2562"/>
                  </a:lnTo>
                  <a:lnTo>
                    <a:pt x="14" y="5121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22" name="path"/>
            <p:cNvSpPr/>
            <p:nvPr/>
          </p:nvSpPr>
          <p:spPr>
            <a:xfrm>
              <a:off x="1104" y="0"/>
              <a:ext cx="55513" cy="299272"/>
            </a:xfrm>
            <a:custGeom>
              <a:avLst/>
              <a:gdLst/>
              <a:ahLst/>
              <a:cxnLst/>
              <a:rect l="0" t="0" r="0" b="0"/>
              <a:pathLst>
                <a:path w="87" h="471">
                  <a:moveTo>
                    <a:pt x="7" y="1"/>
                  </a:moveTo>
                  <a:lnTo>
                    <a:pt x="80" y="470"/>
                  </a:lnTo>
                </a:path>
              </a:pathLst>
            </a:custGeom>
            <a:noFill/>
            <a:ln w="9525" cap="flat">
              <a:solidFill>
                <a:srgbClr val="C7E0FB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423" name="picture 542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3093213" y="1828890"/>
            <a:ext cx="22658" cy="22830"/>
          </a:xfrm>
          <a:prstGeom prst="rect">
            <a:avLst/>
          </a:prstGeom>
        </p:spPr>
      </p:pic>
      <p:sp>
        <p:nvSpPr>
          <p:cNvPr id="5424" name="path"/>
          <p:cNvSpPr/>
          <p:nvPr/>
        </p:nvSpPr>
        <p:spPr>
          <a:xfrm>
            <a:off x="2879954" y="1996570"/>
            <a:ext cx="235916" cy="30694"/>
          </a:xfrm>
          <a:custGeom>
            <a:avLst/>
            <a:gdLst/>
            <a:ahLst/>
            <a:cxnLst/>
            <a:rect l="0" t="0" r="0" b="0"/>
            <a:pathLst>
              <a:path w="371" h="48">
                <a:moveTo>
                  <a:pt x="5" y="42"/>
                </a:moveTo>
                <a:lnTo>
                  <a:pt x="365" y="42"/>
                </a:lnTo>
                <a:lnTo>
                  <a:pt x="365" y="5"/>
                </a:lnTo>
                <a:lnTo>
                  <a:pt x="5" y="5"/>
                </a:lnTo>
                <a:lnTo>
                  <a:pt x="5" y="42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25" name="path"/>
          <p:cNvSpPr/>
          <p:nvPr/>
        </p:nvSpPr>
        <p:spPr>
          <a:xfrm>
            <a:off x="2742694" y="3193464"/>
            <a:ext cx="373177" cy="83712"/>
          </a:xfrm>
          <a:custGeom>
            <a:avLst/>
            <a:gdLst/>
            <a:ahLst/>
            <a:cxnLst/>
            <a:rect l="0" t="0" r="0" b="0"/>
            <a:pathLst>
              <a:path w="587" h="131">
                <a:moveTo>
                  <a:pt x="234" y="29"/>
                </a:moveTo>
                <a:lnTo>
                  <a:pt x="581" y="29"/>
                </a:lnTo>
                <a:lnTo>
                  <a:pt x="581" y="5"/>
                </a:lnTo>
                <a:lnTo>
                  <a:pt x="234" y="5"/>
                </a:lnTo>
                <a:lnTo>
                  <a:pt x="234" y="29"/>
                </a:lnTo>
                <a:close/>
              </a:path>
              <a:path w="587" h="131">
                <a:moveTo>
                  <a:pt x="281" y="77"/>
                </a:moveTo>
                <a:lnTo>
                  <a:pt x="581" y="77"/>
                </a:lnTo>
                <a:lnTo>
                  <a:pt x="581" y="41"/>
                </a:lnTo>
                <a:lnTo>
                  <a:pt x="281" y="41"/>
                </a:lnTo>
                <a:lnTo>
                  <a:pt x="281" y="77"/>
                </a:lnTo>
                <a:close/>
              </a:path>
              <a:path w="587" h="131">
                <a:moveTo>
                  <a:pt x="5" y="125"/>
                </a:moveTo>
                <a:lnTo>
                  <a:pt x="581" y="125"/>
                </a:lnTo>
                <a:lnTo>
                  <a:pt x="581" y="89"/>
                </a:lnTo>
                <a:lnTo>
                  <a:pt x="5" y="89"/>
                </a:lnTo>
                <a:lnTo>
                  <a:pt x="5" y="125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426" name="picture 542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3077771" y="1882467"/>
            <a:ext cx="38100" cy="83713"/>
          </a:xfrm>
          <a:prstGeom prst="rect">
            <a:avLst/>
          </a:prstGeom>
        </p:spPr>
      </p:pic>
      <p:pic>
        <p:nvPicPr>
          <p:cNvPr id="5427" name="picture 542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3055063" y="2278708"/>
            <a:ext cx="60808" cy="373410"/>
          </a:xfrm>
          <a:prstGeom prst="rect">
            <a:avLst/>
          </a:prstGeom>
        </p:spPr>
      </p:pic>
      <p:pic>
        <p:nvPicPr>
          <p:cNvPr id="5428" name="picture 542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2818893" y="1600379"/>
            <a:ext cx="296977" cy="198070"/>
          </a:xfrm>
          <a:prstGeom prst="rect">
            <a:avLst/>
          </a:prstGeom>
        </p:spPr>
      </p:pic>
      <p:sp>
        <p:nvSpPr>
          <p:cNvPr id="5429" name="path"/>
          <p:cNvSpPr/>
          <p:nvPr/>
        </p:nvSpPr>
        <p:spPr>
          <a:xfrm>
            <a:off x="2895093" y="2164301"/>
            <a:ext cx="220777" cy="30695"/>
          </a:xfrm>
          <a:custGeom>
            <a:avLst/>
            <a:gdLst/>
            <a:ahLst/>
            <a:cxnLst/>
            <a:rect l="0" t="0" r="0" b="0"/>
            <a:pathLst>
              <a:path w="347" h="48">
                <a:moveTo>
                  <a:pt x="5" y="42"/>
                </a:moveTo>
                <a:lnTo>
                  <a:pt x="341" y="42"/>
                </a:lnTo>
                <a:lnTo>
                  <a:pt x="341" y="5"/>
                </a:lnTo>
                <a:lnTo>
                  <a:pt x="5" y="5"/>
                </a:lnTo>
                <a:lnTo>
                  <a:pt x="5" y="42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430" name="picture 543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2978863" y="2682764"/>
            <a:ext cx="137008" cy="480259"/>
          </a:xfrm>
          <a:prstGeom prst="rect">
            <a:avLst/>
          </a:prstGeom>
        </p:spPr>
      </p:pic>
      <p:sp>
        <p:nvSpPr>
          <p:cNvPr id="5431" name="path"/>
          <p:cNvSpPr/>
          <p:nvPr/>
        </p:nvSpPr>
        <p:spPr>
          <a:xfrm>
            <a:off x="2765655" y="3307821"/>
            <a:ext cx="350216" cy="53271"/>
          </a:xfrm>
          <a:custGeom>
            <a:avLst/>
            <a:gdLst/>
            <a:ahLst/>
            <a:cxnLst/>
            <a:rect l="0" t="0" r="0" b="0"/>
            <a:pathLst>
              <a:path w="551" h="83">
                <a:moveTo>
                  <a:pt x="185" y="29"/>
                </a:moveTo>
                <a:lnTo>
                  <a:pt x="545" y="29"/>
                </a:lnTo>
                <a:lnTo>
                  <a:pt x="545" y="5"/>
                </a:lnTo>
                <a:lnTo>
                  <a:pt x="185" y="5"/>
                </a:lnTo>
                <a:lnTo>
                  <a:pt x="185" y="29"/>
                </a:lnTo>
                <a:close/>
              </a:path>
              <a:path w="551" h="83">
                <a:moveTo>
                  <a:pt x="5" y="77"/>
                </a:moveTo>
                <a:lnTo>
                  <a:pt x="545" y="77"/>
                </a:lnTo>
                <a:lnTo>
                  <a:pt x="545" y="41"/>
                </a:lnTo>
                <a:lnTo>
                  <a:pt x="5" y="41"/>
                </a:lnTo>
                <a:lnTo>
                  <a:pt x="5" y="77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32" name="path"/>
          <p:cNvSpPr/>
          <p:nvPr/>
        </p:nvSpPr>
        <p:spPr>
          <a:xfrm>
            <a:off x="2910232" y="3421975"/>
            <a:ext cx="205638" cy="22831"/>
          </a:xfrm>
          <a:custGeom>
            <a:avLst/>
            <a:gdLst/>
            <a:ahLst/>
            <a:cxnLst/>
            <a:rect l="0" t="0" r="0" b="0"/>
            <a:pathLst>
              <a:path w="323" h="35">
                <a:moveTo>
                  <a:pt x="5" y="29"/>
                </a:moveTo>
                <a:lnTo>
                  <a:pt x="317" y="29"/>
                </a:lnTo>
                <a:lnTo>
                  <a:pt x="317" y="5"/>
                </a:lnTo>
                <a:lnTo>
                  <a:pt x="5" y="5"/>
                </a:lnTo>
                <a:lnTo>
                  <a:pt x="5" y="29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33" name="path"/>
          <p:cNvSpPr/>
          <p:nvPr/>
        </p:nvSpPr>
        <p:spPr>
          <a:xfrm>
            <a:off x="2811324" y="3848963"/>
            <a:ext cx="304547" cy="22830"/>
          </a:xfrm>
          <a:custGeom>
            <a:avLst/>
            <a:gdLst/>
            <a:ahLst/>
            <a:cxnLst/>
            <a:rect l="0" t="0" r="0" b="0"/>
            <a:pathLst>
              <a:path w="479" h="35">
                <a:moveTo>
                  <a:pt x="5" y="29"/>
                </a:moveTo>
                <a:lnTo>
                  <a:pt x="473" y="29"/>
                </a:lnTo>
                <a:lnTo>
                  <a:pt x="473" y="5"/>
                </a:lnTo>
                <a:lnTo>
                  <a:pt x="5" y="5"/>
                </a:lnTo>
                <a:lnTo>
                  <a:pt x="5" y="29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34" name="path"/>
          <p:cNvSpPr/>
          <p:nvPr/>
        </p:nvSpPr>
        <p:spPr>
          <a:xfrm>
            <a:off x="3062632" y="1882467"/>
            <a:ext cx="45669" cy="83713"/>
          </a:xfrm>
          <a:custGeom>
            <a:avLst/>
            <a:gdLst/>
            <a:ahLst/>
            <a:cxnLst/>
            <a:rect l="0" t="0" r="0" b="0"/>
            <a:pathLst>
              <a:path w="71" h="131">
                <a:moveTo>
                  <a:pt x="41" y="41"/>
                </a:moveTo>
                <a:lnTo>
                  <a:pt x="65" y="41"/>
                </a:lnTo>
                <a:lnTo>
                  <a:pt x="65" y="5"/>
                </a:lnTo>
                <a:lnTo>
                  <a:pt x="41" y="5"/>
                </a:lnTo>
                <a:lnTo>
                  <a:pt x="41" y="41"/>
                </a:lnTo>
                <a:close/>
              </a:path>
              <a:path w="71" h="131">
                <a:moveTo>
                  <a:pt x="5" y="89"/>
                </a:moveTo>
                <a:lnTo>
                  <a:pt x="29" y="89"/>
                </a:lnTo>
                <a:lnTo>
                  <a:pt x="29" y="53"/>
                </a:lnTo>
                <a:lnTo>
                  <a:pt x="5" y="53"/>
                </a:lnTo>
                <a:lnTo>
                  <a:pt x="5" y="89"/>
                </a:lnTo>
                <a:close/>
              </a:path>
              <a:path w="71" h="131">
                <a:moveTo>
                  <a:pt x="17" y="125"/>
                </a:moveTo>
                <a:lnTo>
                  <a:pt x="29" y="125"/>
                </a:lnTo>
                <a:lnTo>
                  <a:pt x="29" y="101"/>
                </a:lnTo>
                <a:lnTo>
                  <a:pt x="17" y="101"/>
                </a:lnTo>
                <a:lnTo>
                  <a:pt x="17" y="125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435" name="picture 543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3077771" y="3734504"/>
            <a:ext cx="38100" cy="84017"/>
          </a:xfrm>
          <a:prstGeom prst="rect">
            <a:avLst/>
          </a:prstGeom>
        </p:spPr>
      </p:pic>
      <p:sp>
        <p:nvSpPr>
          <p:cNvPr id="5436" name="path"/>
          <p:cNvSpPr/>
          <p:nvPr/>
        </p:nvSpPr>
        <p:spPr>
          <a:xfrm>
            <a:off x="3039621" y="2652069"/>
            <a:ext cx="76200" cy="30695"/>
          </a:xfrm>
          <a:custGeom>
            <a:avLst/>
            <a:gdLst/>
            <a:ahLst/>
            <a:cxnLst/>
            <a:rect l="0" t="0" r="0" b="0"/>
            <a:pathLst>
              <a:path w="120" h="48">
                <a:moveTo>
                  <a:pt x="5" y="42"/>
                </a:moveTo>
                <a:lnTo>
                  <a:pt x="114" y="42"/>
                </a:lnTo>
                <a:lnTo>
                  <a:pt x="114" y="5"/>
                </a:lnTo>
                <a:lnTo>
                  <a:pt x="5" y="5"/>
                </a:lnTo>
                <a:lnTo>
                  <a:pt x="5" y="42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437" name="picture 543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2681885" y="2225437"/>
            <a:ext cx="433986" cy="906840"/>
          </a:xfrm>
          <a:prstGeom prst="rect">
            <a:avLst/>
          </a:prstGeom>
        </p:spPr>
      </p:pic>
      <p:pic>
        <p:nvPicPr>
          <p:cNvPr id="5438" name="picture 543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2856993" y="1996570"/>
            <a:ext cx="258877" cy="61135"/>
          </a:xfrm>
          <a:prstGeom prst="rect">
            <a:avLst/>
          </a:prstGeom>
        </p:spPr>
      </p:pic>
      <p:sp>
        <p:nvSpPr>
          <p:cNvPr id="5439" name="path"/>
          <p:cNvSpPr/>
          <p:nvPr/>
        </p:nvSpPr>
        <p:spPr>
          <a:xfrm>
            <a:off x="2636216" y="3528824"/>
            <a:ext cx="479655" cy="114356"/>
          </a:xfrm>
          <a:custGeom>
            <a:avLst/>
            <a:gdLst/>
            <a:ahLst/>
            <a:cxnLst/>
            <a:rect l="0" t="0" r="0" b="0"/>
            <a:pathLst>
              <a:path w="755" h="180">
                <a:moveTo>
                  <a:pt x="713" y="41"/>
                </a:moveTo>
                <a:lnTo>
                  <a:pt x="749" y="41"/>
                </a:lnTo>
                <a:lnTo>
                  <a:pt x="749" y="5"/>
                </a:lnTo>
                <a:lnTo>
                  <a:pt x="713" y="5"/>
                </a:lnTo>
                <a:lnTo>
                  <a:pt x="713" y="41"/>
                </a:lnTo>
                <a:close/>
              </a:path>
              <a:path w="755" h="180">
                <a:moveTo>
                  <a:pt x="677" y="89"/>
                </a:moveTo>
                <a:lnTo>
                  <a:pt x="749" y="89"/>
                </a:lnTo>
                <a:lnTo>
                  <a:pt x="749" y="53"/>
                </a:lnTo>
                <a:lnTo>
                  <a:pt x="677" y="53"/>
                </a:lnTo>
                <a:lnTo>
                  <a:pt x="677" y="89"/>
                </a:lnTo>
                <a:close/>
              </a:path>
              <a:path w="755" h="180">
                <a:moveTo>
                  <a:pt x="5" y="137"/>
                </a:moveTo>
                <a:lnTo>
                  <a:pt x="749" y="137"/>
                </a:lnTo>
                <a:lnTo>
                  <a:pt x="749" y="101"/>
                </a:lnTo>
                <a:lnTo>
                  <a:pt x="5" y="101"/>
                </a:lnTo>
                <a:lnTo>
                  <a:pt x="5" y="137"/>
                </a:lnTo>
                <a:close/>
              </a:path>
              <a:path w="755" h="180">
                <a:moveTo>
                  <a:pt x="389" y="174"/>
                </a:moveTo>
                <a:lnTo>
                  <a:pt x="749" y="174"/>
                </a:lnTo>
                <a:lnTo>
                  <a:pt x="749" y="149"/>
                </a:lnTo>
                <a:lnTo>
                  <a:pt x="389" y="149"/>
                </a:lnTo>
                <a:lnTo>
                  <a:pt x="389" y="174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40" name="path"/>
          <p:cNvSpPr/>
          <p:nvPr/>
        </p:nvSpPr>
        <p:spPr>
          <a:xfrm>
            <a:off x="2727555" y="2141419"/>
            <a:ext cx="388316" cy="22830"/>
          </a:xfrm>
          <a:custGeom>
            <a:avLst/>
            <a:gdLst/>
            <a:ahLst/>
            <a:cxnLst/>
            <a:rect l="0" t="0" r="0" b="0"/>
            <a:pathLst>
              <a:path w="611" h="35">
                <a:moveTo>
                  <a:pt x="5" y="29"/>
                </a:moveTo>
                <a:lnTo>
                  <a:pt x="605" y="29"/>
                </a:lnTo>
                <a:lnTo>
                  <a:pt x="605" y="5"/>
                </a:lnTo>
                <a:lnTo>
                  <a:pt x="5" y="5"/>
                </a:lnTo>
                <a:lnTo>
                  <a:pt x="5" y="29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441" name="picture 5441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3093213" y="3673622"/>
            <a:ext cx="22658" cy="30441"/>
          </a:xfrm>
          <a:prstGeom prst="rect">
            <a:avLst/>
          </a:prstGeom>
        </p:spPr>
      </p:pic>
      <p:pic>
        <p:nvPicPr>
          <p:cNvPr id="5442" name="picture 544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2712415" y="1600379"/>
            <a:ext cx="403455" cy="83712"/>
          </a:xfrm>
          <a:prstGeom prst="rect">
            <a:avLst/>
          </a:prstGeom>
        </p:spPr>
      </p:pic>
      <p:sp>
        <p:nvSpPr>
          <p:cNvPr id="5443" name="path"/>
          <p:cNvSpPr/>
          <p:nvPr/>
        </p:nvSpPr>
        <p:spPr>
          <a:xfrm>
            <a:off x="2887524" y="3475552"/>
            <a:ext cx="228347" cy="30441"/>
          </a:xfrm>
          <a:custGeom>
            <a:avLst/>
            <a:gdLst/>
            <a:ahLst/>
            <a:cxnLst/>
            <a:rect l="0" t="0" r="0" b="0"/>
            <a:pathLst>
              <a:path w="359" h="47">
                <a:moveTo>
                  <a:pt x="5" y="41"/>
                </a:moveTo>
                <a:lnTo>
                  <a:pt x="353" y="41"/>
                </a:lnTo>
                <a:lnTo>
                  <a:pt x="353" y="5"/>
                </a:lnTo>
                <a:lnTo>
                  <a:pt x="5" y="5"/>
                </a:lnTo>
                <a:lnTo>
                  <a:pt x="5" y="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10" name="group 1010"/>
          <p:cNvGrpSpPr/>
          <p:nvPr/>
        </p:nvGrpSpPr>
        <p:grpSpPr>
          <a:xfrm rot="21600000">
            <a:off x="2917802" y="1798449"/>
            <a:ext cx="198069" cy="84017"/>
            <a:chOff x="0" y="0"/>
            <a:chExt cx="198069" cy="84017"/>
          </a:xfrm>
        </p:grpSpPr>
        <p:sp>
          <p:nvSpPr>
            <p:cNvPr id="5444" name="path"/>
            <p:cNvSpPr/>
            <p:nvPr/>
          </p:nvSpPr>
          <p:spPr>
            <a:xfrm>
              <a:off x="68630" y="0"/>
              <a:ext cx="129438" cy="84017"/>
            </a:xfrm>
            <a:custGeom>
              <a:avLst/>
              <a:gdLst/>
              <a:ahLst/>
              <a:cxnLst/>
              <a:rect l="0" t="0" r="0" b="0"/>
              <a:pathLst>
                <a:path w="203" h="132">
                  <a:moveTo>
                    <a:pt x="89" y="41"/>
                  </a:moveTo>
                  <a:lnTo>
                    <a:pt x="197" y="41"/>
                  </a:lnTo>
                  <a:lnTo>
                    <a:pt x="197" y="5"/>
                  </a:lnTo>
                  <a:lnTo>
                    <a:pt x="89" y="5"/>
                  </a:lnTo>
                  <a:lnTo>
                    <a:pt x="89" y="41"/>
                  </a:lnTo>
                  <a:close/>
                </a:path>
                <a:path w="203" h="132">
                  <a:moveTo>
                    <a:pt x="5" y="126"/>
                  </a:moveTo>
                  <a:lnTo>
                    <a:pt x="197" y="126"/>
                  </a:lnTo>
                  <a:lnTo>
                    <a:pt x="197" y="89"/>
                  </a:lnTo>
                  <a:lnTo>
                    <a:pt x="5" y="89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45" name="path"/>
            <p:cNvSpPr/>
            <p:nvPr/>
          </p:nvSpPr>
          <p:spPr>
            <a:xfrm>
              <a:off x="0" y="30441"/>
              <a:ext cx="182930" cy="53576"/>
            </a:xfrm>
            <a:custGeom>
              <a:avLst/>
              <a:gdLst/>
              <a:ahLst/>
              <a:cxnLst/>
              <a:rect l="0" t="0" r="0" b="0"/>
              <a:pathLst>
                <a:path w="288" h="84">
                  <a:moveTo>
                    <a:pt x="114" y="29"/>
                  </a:moveTo>
                  <a:lnTo>
                    <a:pt x="282" y="29"/>
                  </a:lnTo>
                  <a:lnTo>
                    <a:pt x="282" y="5"/>
                  </a:lnTo>
                  <a:lnTo>
                    <a:pt x="114" y="5"/>
                  </a:lnTo>
                  <a:lnTo>
                    <a:pt x="114" y="29"/>
                  </a:lnTo>
                  <a:close/>
                </a:path>
                <a:path w="288" h="84">
                  <a:moveTo>
                    <a:pt x="5" y="78"/>
                  </a:moveTo>
                  <a:lnTo>
                    <a:pt x="114" y="78"/>
                  </a:lnTo>
                  <a:lnTo>
                    <a:pt x="114" y="42"/>
                  </a:lnTo>
                  <a:lnTo>
                    <a:pt x="5" y="42"/>
                  </a:lnTo>
                  <a:lnTo>
                    <a:pt x="5" y="78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12" name="group 1012"/>
          <p:cNvGrpSpPr/>
          <p:nvPr/>
        </p:nvGrpSpPr>
        <p:grpSpPr>
          <a:xfrm rot="21600000">
            <a:off x="2940763" y="3361093"/>
            <a:ext cx="175057" cy="60881"/>
            <a:chOff x="0" y="0"/>
            <a:chExt cx="175057" cy="60881"/>
          </a:xfrm>
        </p:grpSpPr>
        <p:sp>
          <p:nvSpPr>
            <p:cNvPr id="5446" name="path"/>
            <p:cNvSpPr/>
            <p:nvPr/>
          </p:nvSpPr>
          <p:spPr>
            <a:xfrm>
              <a:off x="98857" y="0"/>
              <a:ext cx="76200" cy="60881"/>
            </a:xfrm>
            <a:custGeom>
              <a:avLst/>
              <a:gdLst/>
              <a:ahLst/>
              <a:cxnLst/>
              <a:rect l="0" t="0" r="0" b="0"/>
              <a:pathLst>
                <a:path w="120" h="95">
                  <a:moveTo>
                    <a:pt x="5" y="41"/>
                  </a:moveTo>
                  <a:lnTo>
                    <a:pt x="114" y="41"/>
                  </a:lnTo>
                  <a:lnTo>
                    <a:pt x="114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  <a:path w="120" h="95">
                  <a:moveTo>
                    <a:pt x="5" y="89"/>
                  </a:moveTo>
                  <a:lnTo>
                    <a:pt x="114" y="89"/>
                  </a:lnTo>
                  <a:lnTo>
                    <a:pt x="114" y="53"/>
                  </a:lnTo>
                  <a:lnTo>
                    <a:pt x="5" y="53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47" name="path"/>
            <p:cNvSpPr/>
            <p:nvPr/>
          </p:nvSpPr>
          <p:spPr>
            <a:xfrm>
              <a:off x="0" y="0"/>
              <a:ext cx="106477" cy="30441"/>
            </a:xfrm>
            <a:custGeom>
              <a:avLst/>
              <a:gdLst/>
              <a:ahLst/>
              <a:cxnLst/>
              <a:rect l="0" t="0" r="0" b="0"/>
              <a:pathLst>
                <a:path w="167" h="47">
                  <a:moveTo>
                    <a:pt x="5" y="41"/>
                  </a:moveTo>
                  <a:lnTo>
                    <a:pt x="161" y="41"/>
                  </a:lnTo>
                  <a:lnTo>
                    <a:pt x="161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448" name="path"/>
          <p:cNvSpPr/>
          <p:nvPr/>
        </p:nvSpPr>
        <p:spPr>
          <a:xfrm>
            <a:off x="3062632" y="3734504"/>
            <a:ext cx="45669" cy="84017"/>
          </a:xfrm>
          <a:custGeom>
            <a:avLst/>
            <a:gdLst/>
            <a:ahLst/>
            <a:cxnLst/>
            <a:rect l="0" t="0" r="0" b="0"/>
            <a:pathLst>
              <a:path w="71" h="132">
                <a:moveTo>
                  <a:pt x="41" y="29"/>
                </a:moveTo>
                <a:lnTo>
                  <a:pt x="65" y="29"/>
                </a:lnTo>
                <a:lnTo>
                  <a:pt x="65" y="5"/>
                </a:lnTo>
                <a:lnTo>
                  <a:pt x="41" y="5"/>
                </a:lnTo>
                <a:lnTo>
                  <a:pt x="41" y="29"/>
                </a:lnTo>
                <a:close/>
              </a:path>
              <a:path w="71" h="132">
                <a:moveTo>
                  <a:pt x="5" y="77"/>
                </a:moveTo>
                <a:lnTo>
                  <a:pt x="29" y="77"/>
                </a:lnTo>
                <a:lnTo>
                  <a:pt x="29" y="41"/>
                </a:lnTo>
                <a:lnTo>
                  <a:pt x="5" y="41"/>
                </a:lnTo>
                <a:lnTo>
                  <a:pt x="5" y="77"/>
                </a:lnTo>
                <a:close/>
              </a:path>
              <a:path w="71" h="132">
                <a:moveTo>
                  <a:pt x="17" y="126"/>
                </a:moveTo>
                <a:lnTo>
                  <a:pt x="29" y="126"/>
                </a:lnTo>
                <a:lnTo>
                  <a:pt x="29" y="89"/>
                </a:lnTo>
                <a:lnTo>
                  <a:pt x="17" y="89"/>
                </a:lnTo>
                <a:lnTo>
                  <a:pt x="17" y="126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14" name="group 1014"/>
          <p:cNvGrpSpPr/>
          <p:nvPr/>
        </p:nvGrpSpPr>
        <p:grpSpPr>
          <a:xfrm rot="21600000">
            <a:off x="2940763" y="2194996"/>
            <a:ext cx="175058" cy="60881"/>
            <a:chOff x="0" y="0"/>
            <a:chExt cx="175058" cy="60881"/>
          </a:xfrm>
        </p:grpSpPr>
        <p:sp>
          <p:nvSpPr>
            <p:cNvPr id="5449" name="path"/>
            <p:cNvSpPr/>
            <p:nvPr/>
          </p:nvSpPr>
          <p:spPr>
            <a:xfrm>
              <a:off x="98858" y="0"/>
              <a:ext cx="76200" cy="60881"/>
            </a:xfrm>
            <a:custGeom>
              <a:avLst/>
              <a:gdLst/>
              <a:ahLst/>
              <a:cxnLst/>
              <a:rect l="0" t="0" r="0" b="0"/>
              <a:pathLst>
                <a:path w="120" h="95">
                  <a:moveTo>
                    <a:pt x="5" y="41"/>
                  </a:moveTo>
                  <a:lnTo>
                    <a:pt x="114" y="41"/>
                  </a:lnTo>
                  <a:lnTo>
                    <a:pt x="114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  <a:path w="120" h="95">
                  <a:moveTo>
                    <a:pt x="5" y="89"/>
                  </a:moveTo>
                  <a:lnTo>
                    <a:pt x="114" y="89"/>
                  </a:lnTo>
                  <a:lnTo>
                    <a:pt x="114" y="53"/>
                  </a:lnTo>
                  <a:lnTo>
                    <a:pt x="5" y="53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50" name="path"/>
            <p:cNvSpPr/>
            <p:nvPr/>
          </p:nvSpPr>
          <p:spPr>
            <a:xfrm>
              <a:off x="0" y="0"/>
              <a:ext cx="106477" cy="30440"/>
            </a:xfrm>
            <a:custGeom>
              <a:avLst/>
              <a:gdLst/>
              <a:ahLst/>
              <a:cxnLst/>
              <a:rect l="0" t="0" r="0" b="0"/>
              <a:pathLst>
                <a:path w="167" h="47">
                  <a:moveTo>
                    <a:pt x="5" y="41"/>
                  </a:moveTo>
                  <a:lnTo>
                    <a:pt x="161" y="41"/>
                  </a:lnTo>
                  <a:lnTo>
                    <a:pt x="161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16" name="group 1016"/>
          <p:cNvGrpSpPr/>
          <p:nvPr/>
        </p:nvGrpSpPr>
        <p:grpSpPr>
          <a:xfrm rot="21600000">
            <a:off x="2963724" y="3818521"/>
            <a:ext cx="152096" cy="114154"/>
            <a:chOff x="0" y="0"/>
            <a:chExt cx="152096" cy="114154"/>
          </a:xfrm>
        </p:grpSpPr>
        <p:sp>
          <p:nvSpPr>
            <p:cNvPr id="5451" name="path"/>
            <p:cNvSpPr/>
            <p:nvPr/>
          </p:nvSpPr>
          <p:spPr>
            <a:xfrm>
              <a:off x="53188" y="0"/>
              <a:ext cx="98908" cy="114154"/>
            </a:xfrm>
            <a:custGeom>
              <a:avLst/>
              <a:gdLst/>
              <a:ahLst/>
              <a:cxnLst/>
              <a:rect l="0" t="0" r="0" b="0"/>
              <a:pathLst>
                <a:path w="155" h="179">
                  <a:moveTo>
                    <a:pt x="29" y="41"/>
                  </a:moveTo>
                  <a:lnTo>
                    <a:pt x="149" y="41"/>
                  </a:lnTo>
                  <a:lnTo>
                    <a:pt x="149" y="5"/>
                  </a:lnTo>
                  <a:lnTo>
                    <a:pt x="29" y="5"/>
                  </a:lnTo>
                  <a:lnTo>
                    <a:pt x="29" y="41"/>
                  </a:lnTo>
                  <a:close/>
                </a:path>
                <a:path w="155" h="179">
                  <a:moveTo>
                    <a:pt x="5" y="173"/>
                  </a:moveTo>
                  <a:lnTo>
                    <a:pt x="149" y="173"/>
                  </a:lnTo>
                  <a:lnTo>
                    <a:pt x="149" y="137"/>
                  </a:lnTo>
                  <a:lnTo>
                    <a:pt x="5" y="137"/>
                  </a:lnTo>
                  <a:lnTo>
                    <a:pt x="5" y="173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52" name="path"/>
            <p:cNvSpPr/>
            <p:nvPr/>
          </p:nvSpPr>
          <p:spPr>
            <a:xfrm>
              <a:off x="0" y="0"/>
              <a:ext cx="75947" cy="30440"/>
            </a:xfrm>
            <a:custGeom>
              <a:avLst/>
              <a:gdLst/>
              <a:ahLst/>
              <a:cxnLst/>
              <a:rect l="0" t="0" r="0" b="0"/>
              <a:pathLst>
                <a:path w="119" h="47">
                  <a:moveTo>
                    <a:pt x="5" y="41"/>
                  </a:moveTo>
                  <a:lnTo>
                    <a:pt x="113" y="41"/>
                  </a:lnTo>
                  <a:lnTo>
                    <a:pt x="113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18" name="group 1018"/>
          <p:cNvGrpSpPr/>
          <p:nvPr/>
        </p:nvGrpSpPr>
        <p:grpSpPr>
          <a:xfrm rot="21600000">
            <a:off x="2963724" y="1966179"/>
            <a:ext cx="152097" cy="30441"/>
            <a:chOff x="0" y="0"/>
            <a:chExt cx="152097" cy="30441"/>
          </a:xfrm>
        </p:grpSpPr>
        <p:sp>
          <p:nvSpPr>
            <p:cNvPr id="5453" name="path"/>
            <p:cNvSpPr/>
            <p:nvPr/>
          </p:nvSpPr>
          <p:spPr>
            <a:xfrm>
              <a:off x="68327" y="0"/>
              <a:ext cx="83769" cy="30440"/>
            </a:xfrm>
            <a:custGeom>
              <a:avLst/>
              <a:gdLst/>
              <a:ahLst/>
              <a:cxnLst/>
              <a:rect l="0" t="0" r="0" b="0"/>
              <a:pathLst>
                <a:path w="131" h="47">
                  <a:moveTo>
                    <a:pt x="5" y="41"/>
                  </a:moveTo>
                  <a:lnTo>
                    <a:pt x="125" y="41"/>
                  </a:lnTo>
                  <a:lnTo>
                    <a:pt x="125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54" name="path"/>
            <p:cNvSpPr/>
            <p:nvPr/>
          </p:nvSpPr>
          <p:spPr>
            <a:xfrm>
              <a:off x="0" y="0"/>
              <a:ext cx="75947" cy="30441"/>
            </a:xfrm>
            <a:custGeom>
              <a:avLst/>
              <a:gdLst/>
              <a:ahLst/>
              <a:cxnLst/>
              <a:rect l="0" t="0" r="0" b="0"/>
              <a:pathLst>
                <a:path w="119" h="47">
                  <a:moveTo>
                    <a:pt x="5" y="41"/>
                  </a:moveTo>
                  <a:lnTo>
                    <a:pt x="113" y="41"/>
                  </a:lnTo>
                  <a:lnTo>
                    <a:pt x="113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20" name="group 1020"/>
          <p:cNvGrpSpPr/>
          <p:nvPr/>
        </p:nvGrpSpPr>
        <p:grpSpPr>
          <a:xfrm rot="21600000">
            <a:off x="2963724" y="3444857"/>
            <a:ext cx="152147" cy="114407"/>
            <a:chOff x="0" y="0"/>
            <a:chExt cx="152147" cy="114407"/>
          </a:xfrm>
        </p:grpSpPr>
        <p:sp>
          <p:nvSpPr>
            <p:cNvPr id="5455" name="path"/>
            <p:cNvSpPr/>
            <p:nvPr/>
          </p:nvSpPr>
          <p:spPr>
            <a:xfrm>
              <a:off x="0" y="0"/>
              <a:ext cx="152147" cy="83966"/>
            </a:xfrm>
            <a:custGeom>
              <a:avLst/>
              <a:gdLst/>
              <a:ahLst/>
              <a:cxnLst/>
              <a:rect l="0" t="0" r="0" b="0"/>
              <a:pathLst>
                <a:path w="239" h="132">
                  <a:moveTo>
                    <a:pt x="5" y="42"/>
                  </a:moveTo>
                  <a:lnTo>
                    <a:pt x="233" y="42"/>
                  </a:lnTo>
                  <a:lnTo>
                    <a:pt x="233" y="5"/>
                  </a:lnTo>
                  <a:lnTo>
                    <a:pt x="5" y="5"/>
                  </a:lnTo>
                  <a:lnTo>
                    <a:pt x="5" y="42"/>
                  </a:lnTo>
                  <a:close/>
                </a:path>
                <a:path w="239" h="132">
                  <a:moveTo>
                    <a:pt x="89" y="126"/>
                  </a:moveTo>
                  <a:lnTo>
                    <a:pt x="233" y="126"/>
                  </a:lnTo>
                  <a:lnTo>
                    <a:pt x="233" y="102"/>
                  </a:lnTo>
                  <a:lnTo>
                    <a:pt x="89" y="102"/>
                  </a:lnTo>
                  <a:lnTo>
                    <a:pt x="89" y="126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56" name="path"/>
            <p:cNvSpPr/>
            <p:nvPr/>
          </p:nvSpPr>
          <p:spPr>
            <a:xfrm>
              <a:off x="60758" y="83966"/>
              <a:ext cx="68377" cy="30440"/>
            </a:xfrm>
            <a:custGeom>
              <a:avLst/>
              <a:gdLst/>
              <a:ahLst/>
              <a:cxnLst/>
              <a:rect l="0" t="0" r="0" b="0"/>
              <a:pathLst>
                <a:path w="107" h="47">
                  <a:moveTo>
                    <a:pt x="5" y="41"/>
                  </a:moveTo>
                  <a:lnTo>
                    <a:pt x="101" y="41"/>
                  </a:lnTo>
                  <a:lnTo>
                    <a:pt x="101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22" name="group 1022"/>
          <p:cNvGrpSpPr/>
          <p:nvPr/>
        </p:nvGrpSpPr>
        <p:grpSpPr>
          <a:xfrm rot="21600000">
            <a:off x="2917802" y="3643181"/>
            <a:ext cx="198069" cy="91323"/>
            <a:chOff x="0" y="0"/>
            <a:chExt cx="198069" cy="91323"/>
          </a:xfrm>
        </p:grpSpPr>
        <p:sp>
          <p:nvSpPr>
            <p:cNvPr id="5457" name="path"/>
            <p:cNvSpPr/>
            <p:nvPr/>
          </p:nvSpPr>
          <p:spPr>
            <a:xfrm>
              <a:off x="68630" y="0"/>
              <a:ext cx="129438" cy="91323"/>
            </a:xfrm>
            <a:custGeom>
              <a:avLst/>
              <a:gdLst/>
              <a:ahLst/>
              <a:cxnLst/>
              <a:rect l="0" t="0" r="0" b="0"/>
              <a:pathLst>
                <a:path w="203" h="143">
                  <a:moveTo>
                    <a:pt x="89" y="41"/>
                  </a:moveTo>
                  <a:lnTo>
                    <a:pt x="197" y="41"/>
                  </a:lnTo>
                  <a:lnTo>
                    <a:pt x="197" y="5"/>
                  </a:lnTo>
                  <a:lnTo>
                    <a:pt x="89" y="5"/>
                  </a:lnTo>
                  <a:lnTo>
                    <a:pt x="89" y="41"/>
                  </a:lnTo>
                  <a:close/>
                </a:path>
                <a:path w="203" h="143">
                  <a:moveTo>
                    <a:pt x="5" y="137"/>
                  </a:moveTo>
                  <a:lnTo>
                    <a:pt x="197" y="137"/>
                  </a:lnTo>
                  <a:lnTo>
                    <a:pt x="197" y="101"/>
                  </a:lnTo>
                  <a:lnTo>
                    <a:pt x="5" y="101"/>
                  </a:lnTo>
                  <a:lnTo>
                    <a:pt x="5" y="137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58" name="path"/>
            <p:cNvSpPr/>
            <p:nvPr/>
          </p:nvSpPr>
          <p:spPr>
            <a:xfrm>
              <a:off x="0" y="30441"/>
              <a:ext cx="182930" cy="60882"/>
            </a:xfrm>
            <a:custGeom>
              <a:avLst/>
              <a:gdLst/>
              <a:ahLst/>
              <a:cxnLst/>
              <a:rect l="0" t="0" r="0" b="0"/>
              <a:pathLst>
                <a:path w="288" h="95">
                  <a:moveTo>
                    <a:pt x="114" y="41"/>
                  </a:moveTo>
                  <a:lnTo>
                    <a:pt x="282" y="41"/>
                  </a:lnTo>
                  <a:lnTo>
                    <a:pt x="282" y="5"/>
                  </a:lnTo>
                  <a:lnTo>
                    <a:pt x="114" y="5"/>
                  </a:lnTo>
                  <a:lnTo>
                    <a:pt x="114" y="41"/>
                  </a:lnTo>
                  <a:close/>
                </a:path>
                <a:path w="288" h="95">
                  <a:moveTo>
                    <a:pt x="5" y="89"/>
                  </a:moveTo>
                  <a:lnTo>
                    <a:pt x="114" y="89"/>
                  </a:lnTo>
                  <a:lnTo>
                    <a:pt x="114" y="53"/>
                  </a:lnTo>
                  <a:lnTo>
                    <a:pt x="5" y="53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24" name="group 1024"/>
          <p:cNvGrpSpPr/>
          <p:nvPr/>
        </p:nvGrpSpPr>
        <p:grpSpPr>
          <a:xfrm rot="21600000">
            <a:off x="2940763" y="2110978"/>
            <a:ext cx="175058" cy="30441"/>
            <a:chOff x="0" y="0"/>
            <a:chExt cx="175058" cy="30441"/>
          </a:xfrm>
        </p:grpSpPr>
        <p:sp>
          <p:nvSpPr>
            <p:cNvPr id="5459" name="path"/>
            <p:cNvSpPr/>
            <p:nvPr/>
          </p:nvSpPr>
          <p:spPr>
            <a:xfrm>
              <a:off x="76149" y="0"/>
              <a:ext cx="98908" cy="30441"/>
            </a:xfrm>
            <a:custGeom>
              <a:avLst/>
              <a:gdLst/>
              <a:ahLst/>
              <a:cxnLst/>
              <a:rect l="0" t="0" r="0" b="0"/>
              <a:pathLst>
                <a:path w="155" h="47">
                  <a:moveTo>
                    <a:pt x="5" y="41"/>
                  </a:moveTo>
                  <a:lnTo>
                    <a:pt x="149" y="41"/>
                  </a:lnTo>
                  <a:lnTo>
                    <a:pt x="149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60" name="path"/>
            <p:cNvSpPr/>
            <p:nvPr/>
          </p:nvSpPr>
          <p:spPr>
            <a:xfrm>
              <a:off x="0" y="0"/>
              <a:ext cx="83769" cy="30441"/>
            </a:xfrm>
            <a:custGeom>
              <a:avLst/>
              <a:gdLst/>
              <a:ahLst/>
              <a:cxnLst/>
              <a:rect l="0" t="0" r="0" b="0"/>
              <a:pathLst>
                <a:path w="131" h="47">
                  <a:moveTo>
                    <a:pt x="5" y="41"/>
                  </a:moveTo>
                  <a:lnTo>
                    <a:pt x="125" y="41"/>
                  </a:lnTo>
                  <a:lnTo>
                    <a:pt x="125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26" name="group 1026"/>
          <p:cNvGrpSpPr/>
          <p:nvPr/>
        </p:nvGrpSpPr>
        <p:grpSpPr>
          <a:xfrm rot="21600000">
            <a:off x="2910232" y="3163023"/>
            <a:ext cx="205588" cy="30441"/>
            <a:chOff x="0" y="0"/>
            <a:chExt cx="205588" cy="30441"/>
          </a:xfrm>
        </p:grpSpPr>
        <p:sp>
          <p:nvSpPr>
            <p:cNvPr id="5461" name="path"/>
            <p:cNvSpPr/>
            <p:nvPr/>
          </p:nvSpPr>
          <p:spPr>
            <a:xfrm>
              <a:off x="99110" y="0"/>
              <a:ext cx="106477" cy="30441"/>
            </a:xfrm>
            <a:custGeom>
              <a:avLst/>
              <a:gdLst/>
              <a:ahLst/>
              <a:cxnLst/>
              <a:rect l="0" t="0" r="0" b="0"/>
              <a:pathLst>
                <a:path w="167" h="47">
                  <a:moveTo>
                    <a:pt x="5" y="41"/>
                  </a:moveTo>
                  <a:lnTo>
                    <a:pt x="161" y="41"/>
                  </a:lnTo>
                  <a:lnTo>
                    <a:pt x="161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62" name="path"/>
            <p:cNvSpPr/>
            <p:nvPr/>
          </p:nvSpPr>
          <p:spPr>
            <a:xfrm>
              <a:off x="0" y="0"/>
              <a:ext cx="106730" cy="30441"/>
            </a:xfrm>
            <a:custGeom>
              <a:avLst/>
              <a:gdLst/>
              <a:ahLst/>
              <a:cxnLst/>
              <a:rect l="0" t="0" r="0" b="0"/>
              <a:pathLst>
                <a:path w="168" h="47">
                  <a:moveTo>
                    <a:pt x="5" y="41"/>
                  </a:moveTo>
                  <a:lnTo>
                    <a:pt x="162" y="41"/>
                  </a:lnTo>
                  <a:lnTo>
                    <a:pt x="162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28" name="group 1028"/>
          <p:cNvGrpSpPr/>
          <p:nvPr/>
        </p:nvGrpSpPr>
        <p:grpSpPr>
          <a:xfrm rot="21600000">
            <a:off x="2940763" y="3277177"/>
            <a:ext cx="175057" cy="30441"/>
            <a:chOff x="0" y="0"/>
            <a:chExt cx="175057" cy="30441"/>
          </a:xfrm>
        </p:grpSpPr>
        <p:sp>
          <p:nvSpPr>
            <p:cNvPr id="5463" name="path"/>
            <p:cNvSpPr/>
            <p:nvPr/>
          </p:nvSpPr>
          <p:spPr>
            <a:xfrm>
              <a:off x="76149" y="0"/>
              <a:ext cx="98908" cy="30441"/>
            </a:xfrm>
            <a:custGeom>
              <a:avLst/>
              <a:gdLst/>
              <a:ahLst/>
              <a:cxnLst/>
              <a:rect l="0" t="0" r="0" b="0"/>
              <a:pathLst>
                <a:path w="155" h="47">
                  <a:moveTo>
                    <a:pt x="5" y="41"/>
                  </a:moveTo>
                  <a:lnTo>
                    <a:pt x="149" y="41"/>
                  </a:lnTo>
                  <a:lnTo>
                    <a:pt x="149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64" name="path"/>
            <p:cNvSpPr/>
            <p:nvPr/>
          </p:nvSpPr>
          <p:spPr>
            <a:xfrm>
              <a:off x="0" y="0"/>
              <a:ext cx="83769" cy="30441"/>
            </a:xfrm>
            <a:custGeom>
              <a:avLst/>
              <a:gdLst/>
              <a:ahLst/>
              <a:cxnLst/>
              <a:rect l="0" t="0" r="0" b="0"/>
              <a:pathLst>
                <a:path w="131" h="47">
                  <a:moveTo>
                    <a:pt x="5" y="41"/>
                  </a:moveTo>
                  <a:lnTo>
                    <a:pt x="125" y="41"/>
                  </a:lnTo>
                  <a:lnTo>
                    <a:pt x="125" y="5"/>
                  </a:lnTo>
                  <a:lnTo>
                    <a:pt x="5" y="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758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465" name="picture 5465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2780794" y="1371817"/>
            <a:ext cx="338988" cy="2842905"/>
          </a:xfrm>
          <a:prstGeom prst="rect">
            <a:avLst/>
          </a:prstGeom>
        </p:spPr>
      </p:pic>
      <p:sp>
        <p:nvSpPr>
          <p:cNvPr id="5466" name="path"/>
          <p:cNvSpPr/>
          <p:nvPr/>
        </p:nvSpPr>
        <p:spPr>
          <a:xfrm>
            <a:off x="2124201" y="4937125"/>
            <a:ext cx="1169288" cy="785748"/>
          </a:xfrm>
          <a:custGeom>
            <a:avLst/>
            <a:gdLst/>
            <a:ahLst/>
            <a:cxnLst/>
            <a:rect l="0" t="0" r="0" b="0"/>
            <a:pathLst>
              <a:path w="1841" h="1237">
                <a:moveTo>
                  <a:pt x="1527" y="10"/>
                </a:moveTo>
                <a:lnTo>
                  <a:pt x="1831" y="10"/>
                </a:lnTo>
                <a:lnTo>
                  <a:pt x="1831" y="181"/>
                </a:lnTo>
                <a:lnTo>
                  <a:pt x="1831" y="439"/>
                </a:lnTo>
                <a:lnTo>
                  <a:pt x="1831" y="720"/>
                </a:lnTo>
                <a:moveTo>
                  <a:pt x="1831" y="1024"/>
                </a:moveTo>
                <a:lnTo>
                  <a:pt x="1831" y="1041"/>
                </a:lnTo>
                <a:lnTo>
                  <a:pt x="1831" y="1227"/>
                </a:lnTo>
                <a:lnTo>
                  <a:pt x="1527" y="1227"/>
                </a:lnTo>
                <a:lnTo>
                  <a:pt x="1072" y="1227"/>
                </a:lnTo>
                <a:lnTo>
                  <a:pt x="10" y="1227"/>
                </a:lnTo>
                <a:lnTo>
                  <a:pt x="10" y="1041"/>
                </a:lnTo>
                <a:lnTo>
                  <a:pt x="10" y="1024"/>
                </a:lnTo>
                <a:lnTo>
                  <a:pt x="10" y="720"/>
                </a:lnTo>
                <a:lnTo>
                  <a:pt x="10" y="439"/>
                </a:lnTo>
                <a:lnTo>
                  <a:pt x="10" y="181"/>
                </a:lnTo>
                <a:lnTo>
                  <a:pt x="10" y="10"/>
                </a:lnTo>
                <a:lnTo>
                  <a:pt x="1072" y="10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67" name="textbox 5467"/>
          <p:cNvSpPr/>
          <p:nvPr/>
        </p:nvSpPr>
        <p:spPr>
          <a:xfrm>
            <a:off x="468469" y="255327"/>
            <a:ext cx="3554729" cy="306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5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桅杆变体景观的市场覆盖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率</a:t>
            </a:r>
            <a:endParaRPr lang="en-US" altLang="en-US" sz="1800" dirty="0"/>
          </a:p>
        </p:txBody>
      </p:sp>
      <p:sp>
        <p:nvSpPr>
          <p:cNvPr id="5468" name="textbox 5468"/>
          <p:cNvSpPr/>
          <p:nvPr/>
        </p:nvSpPr>
        <p:spPr>
          <a:xfrm>
            <a:off x="5046570" y="1439914"/>
            <a:ext cx="2625089" cy="3695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&lt;250              &lt;500              &lt;1000 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&lt;5000</a:t>
            </a:r>
            <a:endParaRPr lang="en-US" altLang="en-US" sz="900" dirty="0"/>
          </a:p>
          <a:p>
            <a:pPr algn="l" rtl="0" eaLnBrk="0">
              <a:lnSpc>
                <a:spcPct val="106000"/>
              </a:lnSpc>
            </a:pPr>
            <a:endParaRPr lang="en-US" altLang="en-US" sz="500" dirty="0"/>
          </a:p>
          <a:p>
            <a:pPr marL="1160780" algn="l" rtl="0" eaLnBrk="0">
              <a:lnSpc>
                <a:spcPts val="1125"/>
              </a:lnSpc>
              <a:spcBef>
                <a:spcPts val="5"/>
              </a:spcBef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型</a:t>
            </a:r>
            <a:endParaRPr lang="en-US" altLang="en-US" sz="900" dirty="0"/>
          </a:p>
        </p:txBody>
      </p:sp>
      <p:sp>
        <p:nvSpPr>
          <p:cNvPr id="5469" name="rect"/>
          <p:cNvSpPr/>
          <p:nvPr/>
        </p:nvSpPr>
        <p:spPr>
          <a:xfrm>
            <a:off x="137540" y="1907286"/>
            <a:ext cx="19050" cy="3250691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70" name="path"/>
          <p:cNvSpPr/>
          <p:nvPr/>
        </p:nvSpPr>
        <p:spPr>
          <a:xfrm>
            <a:off x="146304" y="1905000"/>
            <a:ext cx="1618487" cy="300228"/>
          </a:xfrm>
          <a:custGeom>
            <a:avLst/>
            <a:gdLst/>
            <a:ahLst/>
            <a:cxnLst/>
            <a:rect l="0" t="0" r="0" b="0"/>
            <a:pathLst>
              <a:path w="2548" h="472">
                <a:moveTo>
                  <a:pt x="0" y="2"/>
                </a:moveTo>
                <a:lnTo>
                  <a:pt x="2476" y="0"/>
                </a:lnTo>
                <a:lnTo>
                  <a:pt x="2548" y="469"/>
                </a:lnTo>
                <a:lnTo>
                  <a:pt x="0" y="472"/>
                </a:lnTo>
                <a:lnTo>
                  <a:pt x="0" y="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471" name="table 5471"/>
          <p:cNvGraphicFramePr>
            <a:graphicFrameLocks noGrp="1"/>
          </p:cNvGraphicFramePr>
          <p:nvPr/>
        </p:nvGraphicFramePr>
        <p:xfrm>
          <a:off x="141541" y="1900237"/>
          <a:ext cx="1623060" cy="309245"/>
        </p:xfrm>
        <a:graphic>
          <a:graphicData uri="http://schemas.openxmlformats.org/drawingml/2006/table">
            <a:tbl>
              <a:tblPr/>
              <a:tblGrid>
                <a:gridCol w="1623060"/>
              </a:tblGrid>
              <a:tr h="2997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600" dirty="0"/>
                    </a:p>
                    <a:p>
                      <a:pPr marL="81915" algn="l" rtl="0" eaLnBrk="0">
                        <a:lnSpc>
                          <a:spcPts val="1160"/>
                        </a:lnSpc>
                        <a:spcBef>
                          <a:spcPts val="5"/>
                        </a:spcBef>
                      </a:pP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办</a:t>
                      </a:r>
                      <a:r>
                        <a:rPr sz="9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法</a:t>
                      </a:r>
                      <a:endParaRPr lang="en-US" altLang="en-US" sz="9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472" name="textbox 5472"/>
          <p:cNvSpPr/>
          <p:nvPr/>
        </p:nvSpPr>
        <p:spPr>
          <a:xfrm>
            <a:off x="2151460" y="5039740"/>
            <a:ext cx="1021080" cy="4692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6000"/>
              </a:lnSpc>
            </a:pPr>
            <a:endParaRPr lang="en-US" altLang="en-US" sz="100" dirty="0"/>
          </a:p>
          <a:p>
            <a:pPr marL="16510" indent="-3810" algn="l" rtl="0" eaLnBrk="0">
              <a:lnSpc>
                <a:spcPct val="108000"/>
              </a:lnSpc>
            </a:pP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主要成本驱动因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素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的断点定义了变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的性能限制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900" dirty="0"/>
          </a:p>
        </p:txBody>
      </p:sp>
      <p:grpSp>
        <p:nvGrpSpPr>
          <p:cNvPr id="1030" name="group 1030"/>
          <p:cNvGrpSpPr/>
          <p:nvPr/>
        </p:nvGrpSpPr>
        <p:grpSpPr>
          <a:xfrm rot="21600000">
            <a:off x="3732275" y="3187852"/>
            <a:ext cx="828337" cy="509983"/>
            <a:chOff x="0" y="0"/>
            <a:chExt cx="828337" cy="509983"/>
          </a:xfrm>
        </p:grpSpPr>
        <p:sp>
          <p:nvSpPr>
            <p:cNvPr id="5473" name="path"/>
            <p:cNvSpPr/>
            <p:nvPr/>
          </p:nvSpPr>
          <p:spPr>
            <a:xfrm>
              <a:off x="386433" y="228326"/>
              <a:ext cx="167660" cy="167595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7" y="257"/>
                    <a:pt x="258" y="198"/>
                    <a:pt x="258" y="125"/>
                  </a:cubicBezTo>
                  <a:cubicBezTo>
                    <a:pt x="258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74" name="path"/>
            <p:cNvSpPr/>
            <p:nvPr/>
          </p:nvSpPr>
          <p:spPr>
            <a:xfrm>
              <a:off x="454917" y="114062"/>
              <a:ext cx="167661" cy="281859"/>
            </a:xfrm>
            <a:custGeom>
              <a:avLst/>
              <a:gdLst/>
              <a:ahLst/>
              <a:cxnLst/>
              <a:rect l="0" t="0" r="0" b="0"/>
              <a:pathLst>
                <a:path w="264" h="443">
                  <a:moveTo>
                    <a:pt x="5" y="305"/>
                  </a:moveTo>
                  <a:cubicBezTo>
                    <a:pt x="5" y="378"/>
                    <a:pt x="53" y="437"/>
                    <a:pt x="126" y="437"/>
                  </a:cubicBezTo>
                  <a:cubicBezTo>
                    <a:pt x="198" y="437"/>
                    <a:pt x="258" y="378"/>
                    <a:pt x="258" y="305"/>
                  </a:cubicBezTo>
                  <a:cubicBezTo>
                    <a:pt x="258" y="233"/>
                    <a:pt x="198" y="185"/>
                    <a:pt x="126" y="185"/>
                  </a:cubicBezTo>
                  <a:cubicBezTo>
                    <a:pt x="53" y="185"/>
                    <a:pt x="5" y="233"/>
                    <a:pt x="5" y="305"/>
                  </a:cubicBezTo>
                </a:path>
                <a:path w="264" h="443">
                  <a:moveTo>
                    <a:pt x="5" y="126"/>
                  </a:moveTo>
                  <a:cubicBezTo>
                    <a:pt x="5" y="197"/>
                    <a:pt x="53" y="257"/>
                    <a:pt x="126" y="257"/>
                  </a:cubicBezTo>
                  <a:cubicBezTo>
                    <a:pt x="198" y="257"/>
                    <a:pt x="258" y="197"/>
                    <a:pt x="258" y="126"/>
                  </a:cubicBezTo>
                  <a:cubicBezTo>
                    <a:pt x="258" y="53"/>
                    <a:pt x="198" y="5"/>
                    <a:pt x="126" y="5"/>
                  </a:cubicBezTo>
                  <a:cubicBezTo>
                    <a:pt x="53" y="5"/>
                    <a:pt x="5" y="53"/>
                    <a:pt x="5" y="1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75" name="path"/>
            <p:cNvSpPr/>
            <p:nvPr/>
          </p:nvSpPr>
          <p:spPr>
            <a:xfrm>
              <a:off x="523402" y="0"/>
              <a:ext cx="167660" cy="167290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7"/>
                    <a:pt x="54" y="257"/>
                    <a:pt x="126" y="257"/>
                  </a:cubicBezTo>
                  <a:cubicBezTo>
                    <a:pt x="198" y="257"/>
                    <a:pt x="258" y="197"/>
                    <a:pt x="258" y="125"/>
                  </a:cubicBezTo>
                  <a:cubicBezTo>
                    <a:pt x="258" y="53"/>
                    <a:pt x="198" y="5"/>
                    <a:pt x="126" y="5"/>
                  </a:cubicBezTo>
                  <a:cubicBezTo>
                    <a:pt x="54" y="5"/>
                    <a:pt x="5" y="53"/>
                    <a:pt x="5" y="12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76" name="path"/>
            <p:cNvSpPr/>
            <p:nvPr/>
          </p:nvSpPr>
          <p:spPr>
            <a:xfrm>
              <a:off x="592140" y="0"/>
              <a:ext cx="167711" cy="167290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8" y="257"/>
                    <a:pt x="258" y="197"/>
                    <a:pt x="258" y="125"/>
                  </a:cubicBezTo>
                  <a:cubicBezTo>
                    <a:pt x="258" y="53"/>
                    <a:pt x="198" y="5"/>
                    <a:pt x="125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77" name="path"/>
            <p:cNvSpPr/>
            <p:nvPr/>
          </p:nvSpPr>
          <p:spPr>
            <a:xfrm>
              <a:off x="249209" y="342692"/>
              <a:ext cx="167660" cy="167291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8" y="257"/>
                    <a:pt x="258" y="197"/>
                    <a:pt x="258" y="125"/>
                  </a:cubicBezTo>
                  <a:cubicBezTo>
                    <a:pt x="258" y="53"/>
                    <a:pt x="198" y="5"/>
                    <a:pt x="125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78" name="path"/>
            <p:cNvSpPr/>
            <p:nvPr/>
          </p:nvSpPr>
          <p:spPr>
            <a:xfrm>
              <a:off x="317694" y="342692"/>
              <a:ext cx="167660" cy="167291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7"/>
                    <a:pt x="54" y="257"/>
                    <a:pt x="126" y="257"/>
                  </a:cubicBezTo>
                  <a:cubicBezTo>
                    <a:pt x="198" y="257"/>
                    <a:pt x="258" y="197"/>
                    <a:pt x="258" y="125"/>
                  </a:cubicBezTo>
                  <a:cubicBezTo>
                    <a:pt x="258" y="53"/>
                    <a:pt x="198" y="5"/>
                    <a:pt x="126" y="5"/>
                  </a:cubicBezTo>
                  <a:cubicBezTo>
                    <a:pt x="54" y="5"/>
                    <a:pt x="5" y="53"/>
                    <a:pt x="5" y="12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79" name="path"/>
            <p:cNvSpPr/>
            <p:nvPr/>
          </p:nvSpPr>
          <p:spPr>
            <a:xfrm>
              <a:off x="660625" y="0"/>
              <a:ext cx="167711" cy="167290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7"/>
                    <a:pt x="53" y="257"/>
                    <a:pt x="126" y="257"/>
                  </a:cubicBezTo>
                  <a:cubicBezTo>
                    <a:pt x="198" y="257"/>
                    <a:pt x="258" y="197"/>
                    <a:pt x="258" y="125"/>
                  </a:cubicBezTo>
                  <a:cubicBezTo>
                    <a:pt x="258" y="53"/>
                    <a:pt x="198" y="5"/>
                    <a:pt x="126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80" name="path"/>
            <p:cNvSpPr/>
            <p:nvPr/>
          </p:nvSpPr>
          <p:spPr>
            <a:xfrm>
              <a:off x="592140" y="228326"/>
              <a:ext cx="167711" cy="167595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8" y="257"/>
                    <a:pt x="258" y="198"/>
                    <a:pt x="258" y="125"/>
                  </a:cubicBezTo>
                  <a:cubicBezTo>
                    <a:pt x="258" y="53"/>
                    <a:pt x="198" y="5"/>
                    <a:pt x="125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81" name="path"/>
            <p:cNvSpPr/>
            <p:nvPr/>
          </p:nvSpPr>
          <p:spPr>
            <a:xfrm>
              <a:off x="0" y="94843"/>
              <a:ext cx="483108" cy="150876"/>
            </a:xfrm>
            <a:custGeom>
              <a:avLst/>
              <a:gdLst/>
              <a:ahLst/>
              <a:cxnLst/>
              <a:rect l="0" t="0" r="0" b="0"/>
              <a:pathLst>
                <a:path w="760" h="237">
                  <a:moveTo>
                    <a:pt x="0" y="237"/>
                  </a:moveTo>
                  <a:lnTo>
                    <a:pt x="760" y="237"/>
                  </a:lnTo>
                  <a:lnTo>
                    <a:pt x="760" y="0"/>
                  </a:lnTo>
                  <a:lnTo>
                    <a:pt x="0" y="0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32" name="group 1032"/>
          <p:cNvGrpSpPr/>
          <p:nvPr/>
        </p:nvGrpSpPr>
        <p:grpSpPr>
          <a:xfrm rot="21600000">
            <a:off x="5561075" y="1801567"/>
            <a:ext cx="483108" cy="746523"/>
            <a:chOff x="0" y="0"/>
            <a:chExt cx="483108" cy="746523"/>
          </a:xfrm>
        </p:grpSpPr>
        <p:sp>
          <p:nvSpPr>
            <p:cNvPr id="5482" name="path"/>
            <p:cNvSpPr/>
            <p:nvPr/>
          </p:nvSpPr>
          <p:spPr>
            <a:xfrm>
              <a:off x="157893" y="578928"/>
              <a:ext cx="167711" cy="167595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7" y="257"/>
                    <a:pt x="258" y="198"/>
                    <a:pt x="258" y="125"/>
                  </a:cubicBezTo>
                  <a:cubicBezTo>
                    <a:pt x="258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83" name="path"/>
            <p:cNvSpPr/>
            <p:nvPr/>
          </p:nvSpPr>
          <p:spPr>
            <a:xfrm>
              <a:off x="157893" y="457059"/>
              <a:ext cx="167711" cy="167494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6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7" y="257"/>
                    <a:pt x="258" y="197"/>
                    <a:pt x="258" y="126"/>
                  </a:cubicBezTo>
                  <a:cubicBezTo>
                    <a:pt x="258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84" name="path"/>
            <p:cNvSpPr/>
            <p:nvPr/>
          </p:nvSpPr>
          <p:spPr>
            <a:xfrm>
              <a:off x="157893" y="0"/>
              <a:ext cx="167711" cy="396226"/>
            </a:xfrm>
            <a:custGeom>
              <a:avLst/>
              <a:gdLst/>
              <a:ahLst/>
              <a:cxnLst/>
              <a:rect l="0" t="0" r="0" b="0"/>
              <a:pathLst>
                <a:path w="264" h="623">
                  <a:moveTo>
                    <a:pt x="5" y="485"/>
                  </a:moveTo>
                  <a:cubicBezTo>
                    <a:pt x="5" y="557"/>
                    <a:pt x="53" y="617"/>
                    <a:pt x="125" y="617"/>
                  </a:cubicBezTo>
                  <a:cubicBezTo>
                    <a:pt x="197" y="617"/>
                    <a:pt x="258" y="557"/>
                    <a:pt x="258" y="485"/>
                  </a:cubicBezTo>
                  <a:cubicBezTo>
                    <a:pt x="258" y="413"/>
                    <a:pt x="197" y="366"/>
                    <a:pt x="125" y="366"/>
                  </a:cubicBezTo>
                  <a:cubicBezTo>
                    <a:pt x="53" y="366"/>
                    <a:pt x="5" y="413"/>
                    <a:pt x="5" y="485"/>
                  </a:cubicBezTo>
                </a:path>
                <a:path w="264" h="623">
                  <a:moveTo>
                    <a:pt x="5" y="126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7" y="257"/>
                    <a:pt x="258" y="198"/>
                    <a:pt x="258" y="126"/>
                  </a:cubicBezTo>
                  <a:cubicBezTo>
                    <a:pt x="258" y="54"/>
                    <a:pt x="197" y="5"/>
                    <a:pt x="125" y="5"/>
                  </a:cubicBezTo>
                  <a:cubicBezTo>
                    <a:pt x="53" y="5"/>
                    <a:pt x="5" y="54"/>
                    <a:pt x="5" y="126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85" name="path"/>
            <p:cNvSpPr/>
            <p:nvPr/>
          </p:nvSpPr>
          <p:spPr>
            <a:xfrm>
              <a:off x="157893" y="342693"/>
              <a:ext cx="167711" cy="167595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6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7" y="257"/>
                    <a:pt x="258" y="198"/>
                    <a:pt x="258" y="126"/>
                  </a:cubicBezTo>
                  <a:cubicBezTo>
                    <a:pt x="258" y="54"/>
                    <a:pt x="197" y="5"/>
                    <a:pt x="125" y="5"/>
                  </a:cubicBezTo>
                  <a:cubicBezTo>
                    <a:pt x="53" y="5"/>
                    <a:pt x="5" y="54"/>
                    <a:pt x="5" y="1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86" name="path"/>
            <p:cNvSpPr/>
            <p:nvPr/>
          </p:nvSpPr>
          <p:spPr>
            <a:xfrm>
              <a:off x="157893" y="114366"/>
              <a:ext cx="167711" cy="167494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6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7" y="257"/>
                    <a:pt x="258" y="197"/>
                    <a:pt x="258" y="126"/>
                  </a:cubicBezTo>
                  <a:cubicBezTo>
                    <a:pt x="258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87" name="path"/>
            <p:cNvSpPr/>
            <p:nvPr/>
          </p:nvSpPr>
          <p:spPr>
            <a:xfrm>
              <a:off x="0" y="444808"/>
              <a:ext cx="483108" cy="150876"/>
            </a:xfrm>
            <a:custGeom>
              <a:avLst/>
              <a:gdLst/>
              <a:ahLst/>
              <a:cxnLst/>
              <a:rect l="0" t="0" r="0" b="0"/>
              <a:pathLst>
                <a:path w="760" h="237">
                  <a:moveTo>
                    <a:pt x="0" y="237"/>
                  </a:moveTo>
                  <a:lnTo>
                    <a:pt x="760" y="237"/>
                  </a:lnTo>
                  <a:lnTo>
                    <a:pt x="760" y="0"/>
                  </a:lnTo>
                  <a:lnTo>
                    <a:pt x="0" y="0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488" name="textbox 5488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489" name="textbox 5489"/>
          <p:cNvSpPr/>
          <p:nvPr/>
        </p:nvSpPr>
        <p:spPr>
          <a:xfrm>
            <a:off x="3351958" y="997679"/>
            <a:ext cx="773430" cy="3403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3970" algn="l" rtl="0" eaLnBrk="0">
              <a:lnSpc>
                <a:spcPts val="1095"/>
              </a:lnSpc>
            </a:pPr>
            <a:r>
              <a:rPr sz="900" spc="90" dirty="0">
                <a:ln w="357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估</a:t>
            </a:r>
            <a:r>
              <a:rPr sz="900" spc="9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计</a:t>
            </a:r>
            <a:r>
              <a:rPr sz="900" spc="90" dirty="0">
                <a:ln w="357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</a:t>
            </a:r>
            <a:r>
              <a:rPr sz="900" spc="9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场</a:t>
            </a:r>
            <a:r>
              <a:rPr sz="900" spc="90" dirty="0">
                <a:ln w="357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容</a:t>
            </a:r>
            <a:r>
              <a:rPr sz="900" spc="30" dirty="0">
                <a:ln w="357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</a:t>
            </a:r>
            <a:endParaRPr lang="en-US" altLang="en-US" sz="900" dirty="0"/>
          </a:p>
          <a:p>
            <a:pPr algn="l" rtl="0" eaLnBrk="0">
              <a:lnSpc>
                <a:spcPct val="119000"/>
              </a:lnSpc>
            </a:pPr>
            <a:endParaRPr lang="en-US" altLang="en-US" sz="200" dirty="0"/>
          </a:p>
          <a:p>
            <a:pPr marL="12700" algn="l" rtl="0" eaLnBrk="0">
              <a:lnSpc>
                <a:spcPts val="1095"/>
              </a:lnSpc>
              <a:spcBef>
                <a:spcPts val="0"/>
              </a:spcBef>
            </a:pPr>
            <a:r>
              <a:rPr sz="900" spc="8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未来单</a:t>
            </a:r>
            <a:r>
              <a:rPr sz="900" spc="5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位</a:t>
            </a:r>
            <a:endParaRPr lang="en-US" altLang="en-US" sz="900" dirty="0"/>
          </a:p>
        </p:txBody>
      </p:sp>
      <p:sp>
        <p:nvSpPr>
          <p:cNvPr id="5491" name="path"/>
          <p:cNvSpPr/>
          <p:nvPr/>
        </p:nvSpPr>
        <p:spPr>
          <a:xfrm>
            <a:off x="6923168" y="5132998"/>
            <a:ext cx="304016" cy="562132"/>
          </a:xfrm>
          <a:custGeom>
            <a:avLst/>
            <a:gdLst/>
            <a:ahLst/>
            <a:cxnLst/>
            <a:rect l="0" t="0" r="0" b="0"/>
            <a:pathLst>
              <a:path w="478" h="885">
                <a:moveTo>
                  <a:pt x="5" y="879"/>
                </a:moveTo>
                <a:lnTo>
                  <a:pt x="472" y="879"/>
                </a:lnTo>
                <a:lnTo>
                  <a:pt x="472" y="0"/>
                </a:lnTo>
                <a:moveTo>
                  <a:pt x="5" y="0"/>
                </a:moveTo>
                <a:lnTo>
                  <a:pt x="5" y="879"/>
                </a:lnTo>
                <a:close/>
              </a:path>
            </a:pathLst>
          </a:custGeom>
          <a:noFill/>
          <a:ln w="7574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92" name="rect"/>
          <p:cNvSpPr/>
          <p:nvPr/>
        </p:nvSpPr>
        <p:spPr>
          <a:xfrm>
            <a:off x="7736845" y="5022087"/>
            <a:ext cx="303694" cy="43581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93" name="textbox 5493"/>
          <p:cNvSpPr/>
          <p:nvPr/>
        </p:nvSpPr>
        <p:spPr>
          <a:xfrm>
            <a:off x="7472711" y="5037803"/>
            <a:ext cx="1167764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57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提</a:t>
            </a:r>
            <a:r>
              <a:rPr sz="900" spc="0" dirty="0">
                <a:ln w="3570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升高度</a:t>
            </a:r>
            <a:r>
              <a:rPr sz="900" spc="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，单位：毫米</a:t>
            </a:r>
            <a:endParaRPr lang="en-US" altLang="en-US" sz="900" dirty="0"/>
          </a:p>
        </p:txBody>
      </p:sp>
      <p:sp>
        <p:nvSpPr>
          <p:cNvPr id="5494" name="path"/>
          <p:cNvSpPr/>
          <p:nvPr/>
        </p:nvSpPr>
        <p:spPr>
          <a:xfrm>
            <a:off x="6100105" y="5071858"/>
            <a:ext cx="288878" cy="523730"/>
          </a:xfrm>
          <a:custGeom>
            <a:avLst/>
            <a:gdLst/>
            <a:ahLst/>
            <a:cxnLst/>
            <a:rect l="0" t="0" r="0" b="0"/>
            <a:pathLst>
              <a:path w="454" h="824">
                <a:moveTo>
                  <a:pt x="5" y="818"/>
                </a:moveTo>
                <a:lnTo>
                  <a:pt x="448" y="818"/>
                </a:lnTo>
                <a:lnTo>
                  <a:pt x="448" y="0"/>
                </a:lnTo>
                <a:moveTo>
                  <a:pt x="5" y="0"/>
                </a:moveTo>
                <a:lnTo>
                  <a:pt x="5" y="818"/>
                </a:lnTo>
                <a:close/>
              </a:path>
            </a:pathLst>
          </a:custGeom>
          <a:noFill/>
          <a:ln w="7574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95" name="path"/>
          <p:cNvSpPr/>
          <p:nvPr/>
        </p:nvSpPr>
        <p:spPr>
          <a:xfrm>
            <a:off x="3284552" y="5331503"/>
            <a:ext cx="566135" cy="261990"/>
          </a:xfrm>
          <a:custGeom>
            <a:avLst/>
            <a:gdLst/>
            <a:ahLst/>
            <a:cxnLst/>
            <a:rect l="0" t="0" r="0" b="0"/>
            <a:pathLst>
              <a:path w="891" h="412">
                <a:moveTo>
                  <a:pt x="887" y="9"/>
                </a:moveTo>
                <a:lnTo>
                  <a:pt x="4" y="403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96" name="textbox 5496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034" name="group 1034"/>
          <p:cNvGrpSpPr/>
          <p:nvPr/>
        </p:nvGrpSpPr>
        <p:grpSpPr>
          <a:xfrm rot="21600000">
            <a:off x="3630945" y="3766476"/>
            <a:ext cx="584438" cy="220307"/>
            <a:chOff x="0" y="0"/>
            <a:chExt cx="584438" cy="220307"/>
          </a:xfrm>
        </p:grpSpPr>
        <p:sp>
          <p:nvSpPr>
            <p:cNvPr id="5497" name="path"/>
            <p:cNvSpPr/>
            <p:nvPr/>
          </p:nvSpPr>
          <p:spPr>
            <a:xfrm>
              <a:off x="0" y="0"/>
              <a:ext cx="167660" cy="167595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5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8" y="257"/>
                    <a:pt x="258" y="198"/>
                    <a:pt x="258" y="125"/>
                  </a:cubicBezTo>
                  <a:cubicBezTo>
                    <a:pt x="258" y="53"/>
                    <a:pt x="198" y="5"/>
                    <a:pt x="125" y="5"/>
                  </a:cubicBezTo>
                  <a:cubicBezTo>
                    <a:pt x="53" y="5"/>
                    <a:pt x="5" y="53"/>
                    <a:pt x="5" y="12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98" name="path"/>
            <p:cNvSpPr/>
            <p:nvPr/>
          </p:nvSpPr>
          <p:spPr>
            <a:xfrm>
              <a:off x="101330" y="69431"/>
              <a:ext cx="483108" cy="150876"/>
            </a:xfrm>
            <a:custGeom>
              <a:avLst/>
              <a:gdLst/>
              <a:ahLst/>
              <a:cxnLst/>
              <a:rect l="0" t="0" r="0" b="0"/>
              <a:pathLst>
                <a:path w="760" h="237">
                  <a:moveTo>
                    <a:pt x="0" y="237"/>
                  </a:moveTo>
                  <a:lnTo>
                    <a:pt x="760" y="237"/>
                  </a:lnTo>
                  <a:lnTo>
                    <a:pt x="760" y="0"/>
                  </a:lnTo>
                  <a:lnTo>
                    <a:pt x="0" y="0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499" name="path"/>
          <p:cNvSpPr/>
          <p:nvPr/>
        </p:nvSpPr>
        <p:spPr>
          <a:xfrm>
            <a:off x="2148738" y="3391534"/>
            <a:ext cx="898502" cy="137289"/>
          </a:xfrm>
          <a:custGeom>
            <a:avLst/>
            <a:gdLst/>
            <a:ahLst/>
            <a:cxnLst/>
            <a:rect l="0" t="0" r="0" b="0"/>
            <a:pathLst>
              <a:path w="1414" h="216">
                <a:moveTo>
                  <a:pt x="845" y="41"/>
                </a:moveTo>
                <a:lnTo>
                  <a:pt x="1409" y="41"/>
                </a:lnTo>
                <a:lnTo>
                  <a:pt x="1409" y="5"/>
                </a:lnTo>
                <a:lnTo>
                  <a:pt x="845" y="5"/>
                </a:lnTo>
                <a:lnTo>
                  <a:pt x="845" y="41"/>
                </a:lnTo>
                <a:close/>
              </a:path>
              <a:path w="1414" h="216">
                <a:moveTo>
                  <a:pt x="5" y="77"/>
                </a:moveTo>
                <a:lnTo>
                  <a:pt x="1205" y="77"/>
                </a:lnTo>
                <a:lnTo>
                  <a:pt x="1205" y="53"/>
                </a:lnTo>
                <a:lnTo>
                  <a:pt x="5" y="53"/>
                </a:lnTo>
                <a:lnTo>
                  <a:pt x="5" y="77"/>
                </a:lnTo>
                <a:close/>
              </a:path>
              <a:path w="1414" h="216">
                <a:moveTo>
                  <a:pt x="449" y="126"/>
                </a:moveTo>
                <a:lnTo>
                  <a:pt x="1289" y="126"/>
                </a:lnTo>
                <a:lnTo>
                  <a:pt x="1289" y="89"/>
                </a:lnTo>
                <a:lnTo>
                  <a:pt x="449" y="89"/>
                </a:lnTo>
                <a:lnTo>
                  <a:pt x="449" y="126"/>
                </a:lnTo>
                <a:close/>
              </a:path>
              <a:path w="1414" h="216">
                <a:moveTo>
                  <a:pt x="749" y="174"/>
                </a:moveTo>
                <a:lnTo>
                  <a:pt x="1169" y="174"/>
                </a:lnTo>
                <a:lnTo>
                  <a:pt x="1169" y="138"/>
                </a:lnTo>
                <a:lnTo>
                  <a:pt x="749" y="138"/>
                </a:lnTo>
                <a:lnTo>
                  <a:pt x="749" y="174"/>
                </a:lnTo>
                <a:close/>
              </a:path>
              <a:path w="1414" h="216">
                <a:moveTo>
                  <a:pt x="725" y="210"/>
                </a:moveTo>
                <a:lnTo>
                  <a:pt x="1373" y="210"/>
                </a:lnTo>
                <a:lnTo>
                  <a:pt x="1373" y="186"/>
                </a:lnTo>
                <a:lnTo>
                  <a:pt x="725" y="186"/>
                </a:lnTo>
                <a:lnTo>
                  <a:pt x="725" y="21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36" name="group 1036"/>
          <p:cNvGrpSpPr/>
          <p:nvPr/>
        </p:nvGrpSpPr>
        <p:grpSpPr>
          <a:xfrm rot="21600000">
            <a:off x="3981485" y="2951617"/>
            <a:ext cx="723908" cy="167493"/>
            <a:chOff x="0" y="0"/>
            <a:chExt cx="723908" cy="167493"/>
          </a:xfrm>
        </p:grpSpPr>
        <p:sp>
          <p:nvSpPr>
            <p:cNvPr id="5500" name="path"/>
            <p:cNvSpPr/>
            <p:nvPr/>
          </p:nvSpPr>
          <p:spPr>
            <a:xfrm>
              <a:off x="137223" y="0"/>
              <a:ext cx="167660" cy="167493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6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7" y="257"/>
                    <a:pt x="258" y="197"/>
                    <a:pt x="258" y="126"/>
                  </a:cubicBezTo>
                  <a:cubicBezTo>
                    <a:pt x="258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01" name="path"/>
            <p:cNvSpPr/>
            <p:nvPr/>
          </p:nvSpPr>
          <p:spPr>
            <a:xfrm>
              <a:off x="274192" y="0"/>
              <a:ext cx="167660" cy="167493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6"/>
                  </a:moveTo>
                  <a:cubicBezTo>
                    <a:pt x="5" y="197"/>
                    <a:pt x="54" y="257"/>
                    <a:pt x="126" y="257"/>
                  </a:cubicBezTo>
                  <a:cubicBezTo>
                    <a:pt x="198" y="257"/>
                    <a:pt x="258" y="197"/>
                    <a:pt x="258" y="126"/>
                  </a:cubicBezTo>
                  <a:cubicBezTo>
                    <a:pt x="258" y="53"/>
                    <a:pt x="198" y="5"/>
                    <a:pt x="126" y="5"/>
                  </a:cubicBezTo>
                  <a:cubicBezTo>
                    <a:pt x="54" y="5"/>
                    <a:pt x="5" y="53"/>
                    <a:pt x="5" y="1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02" name="path"/>
            <p:cNvSpPr/>
            <p:nvPr/>
          </p:nvSpPr>
          <p:spPr>
            <a:xfrm>
              <a:off x="342930" y="0"/>
              <a:ext cx="167711" cy="167493"/>
            </a:xfrm>
            <a:custGeom>
              <a:avLst/>
              <a:gdLst/>
              <a:ahLst/>
              <a:cxnLst/>
              <a:rect l="0" t="0" r="0" b="0"/>
              <a:pathLst>
                <a:path w="264" h="263">
                  <a:moveTo>
                    <a:pt x="5" y="126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8" y="257"/>
                    <a:pt x="258" y="197"/>
                    <a:pt x="258" y="126"/>
                  </a:cubicBezTo>
                  <a:cubicBezTo>
                    <a:pt x="258" y="53"/>
                    <a:pt x="198" y="5"/>
                    <a:pt x="125" y="5"/>
                  </a:cubicBezTo>
                  <a:cubicBezTo>
                    <a:pt x="53" y="5"/>
                    <a:pt x="5" y="53"/>
                    <a:pt x="5" y="12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03" name="path"/>
            <p:cNvSpPr/>
            <p:nvPr/>
          </p:nvSpPr>
          <p:spPr>
            <a:xfrm>
              <a:off x="0" y="0"/>
              <a:ext cx="236145" cy="167493"/>
            </a:xfrm>
            <a:custGeom>
              <a:avLst/>
              <a:gdLst/>
              <a:ahLst/>
              <a:cxnLst/>
              <a:rect l="0" t="0" r="0" b="0"/>
              <a:pathLst>
                <a:path w="371" h="263">
                  <a:moveTo>
                    <a:pt x="5" y="126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8" y="257"/>
                    <a:pt x="258" y="197"/>
                    <a:pt x="258" y="126"/>
                  </a:cubicBezTo>
                  <a:cubicBezTo>
                    <a:pt x="258" y="53"/>
                    <a:pt x="198" y="5"/>
                    <a:pt x="125" y="5"/>
                  </a:cubicBezTo>
                  <a:cubicBezTo>
                    <a:pt x="53" y="5"/>
                    <a:pt x="5" y="53"/>
                    <a:pt x="5" y="126"/>
                  </a:cubicBezTo>
                </a:path>
                <a:path w="371" h="263">
                  <a:moveTo>
                    <a:pt x="113" y="126"/>
                  </a:moveTo>
                  <a:cubicBezTo>
                    <a:pt x="113" y="197"/>
                    <a:pt x="162" y="257"/>
                    <a:pt x="234" y="257"/>
                  </a:cubicBezTo>
                  <a:cubicBezTo>
                    <a:pt x="305" y="257"/>
                    <a:pt x="365" y="197"/>
                    <a:pt x="365" y="126"/>
                  </a:cubicBezTo>
                  <a:cubicBezTo>
                    <a:pt x="365" y="53"/>
                    <a:pt x="305" y="5"/>
                    <a:pt x="234" y="5"/>
                  </a:cubicBezTo>
                  <a:cubicBezTo>
                    <a:pt x="162" y="5"/>
                    <a:pt x="113" y="53"/>
                    <a:pt x="113" y="1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04" name="path"/>
            <p:cNvSpPr/>
            <p:nvPr/>
          </p:nvSpPr>
          <p:spPr>
            <a:xfrm>
              <a:off x="411415" y="0"/>
              <a:ext cx="312493" cy="167493"/>
            </a:xfrm>
            <a:custGeom>
              <a:avLst/>
              <a:gdLst/>
              <a:ahLst/>
              <a:cxnLst/>
              <a:rect l="0" t="0" r="0" b="0"/>
              <a:pathLst>
                <a:path w="492" h="263">
                  <a:moveTo>
                    <a:pt x="5" y="126"/>
                  </a:moveTo>
                  <a:cubicBezTo>
                    <a:pt x="5" y="197"/>
                    <a:pt x="53" y="257"/>
                    <a:pt x="126" y="257"/>
                  </a:cubicBezTo>
                  <a:cubicBezTo>
                    <a:pt x="198" y="257"/>
                    <a:pt x="258" y="197"/>
                    <a:pt x="258" y="126"/>
                  </a:cubicBezTo>
                  <a:cubicBezTo>
                    <a:pt x="258" y="53"/>
                    <a:pt x="198" y="5"/>
                    <a:pt x="126" y="5"/>
                  </a:cubicBezTo>
                  <a:cubicBezTo>
                    <a:pt x="53" y="5"/>
                    <a:pt x="5" y="53"/>
                    <a:pt x="5" y="126"/>
                  </a:cubicBezTo>
                </a:path>
                <a:path w="492" h="263">
                  <a:moveTo>
                    <a:pt x="234" y="126"/>
                  </a:moveTo>
                  <a:cubicBezTo>
                    <a:pt x="234" y="197"/>
                    <a:pt x="282" y="257"/>
                    <a:pt x="353" y="257"/>
                  </a:cubicBezTo>
                  <a:cubicBezTo>
                    <a:pt x="426" y="257"/>
                    <a:pt x="486" y="197"/>
                    <a:pt x="486" y="126"/>
                  </a:cubicBezTo>
                  <a:cubicBezTo>
                    <a:pt x="486" y="53"/>
                    <a:pt x="426" y="5"/>
                    <a:pt x="353" y="5"/>
                  </a:cubicBezTo>
                  <a:cubicBezTo>
                    <a:pt x="282" y="5"/>
                    <a:pt x="234" y="53"/>
                    <a:pt x="234" y="126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505" name="path"/>
          <p:cNvSpPr/>
          <p:nvPr/>
        </p:nvSpPr>
        <p:spPr>
          <a:xfrm>
            <a:off x="2798841" y="4545626"/>
            <a:ext cx="300802" cy="401363"/>
          </a:xfrm>
          <a:custGeom>
            <a:avLst/>
            <a:gdLst/>
            <a:ahLst/>
            <a:cxnLst/>
            <a:rect l="0" t="0" r="0" b="0"/>
            <a:pathLst>
              <a:path w="473" h="632">
                <a:moveTo>
                  <a:pt x="52" y="5"/>
                </a:moveTo>
                <a:lnTo>
                  <a:pt x="465" y="626"/>
                </a:lnTo>
                <a:moveTo>
                  <a:pt x="9" y="626"/>
                </a:moveTo>
                <a:lnTo>
                  <a:pt x="52" y="5"/>
                </a:lnTo>
                <a:close/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38" name="group 1038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5507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08" name="textbox 5508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8572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M</a:t>
              </a:r>
              <a:endParaRPr lang="en-US" altLang="en-US" sz="1800" dirty="0"/>
            </a:p>
          </p:txBody>
        </p:sp>
      </p:grpSp>
      <p:sp>
        <p:nvSpPr>
          <p:cNvPr id="5509" name="textbox 5509"/>
          <p:cNvSpPr/>
          <p:nvPr/>
        </p:nvSpPr>
        <p:spPr>
          <a:xfrm>
            <a:off x="2361596" y="1315298"/>
            <a:ext cx="729615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70" dirty="0">
                <a:ln w="3579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有效</a:t>
            </a:r>
            <a:r>
              <a:rPr sz="900" spc="7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载</a:t>
            </a:r>
            <a:r>
              <a:rPr sz="900" spc="70" dirty="0">
                <a:ln w="3579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荷</a:t>
            </a:r>
            <a:r>
              <a:rPr sz="900" b="1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900" spc="70" dirty="0">
                <a:solidFill>
                  <a:srgbClr val="80808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吨</a:t>
            </a:r>
            <a:r>
              <a:rPr sz="900" spc="2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900" dirty="0"/>
          </a:p>
        </p:txBody>
      </p:sp>
      <p:grpSp>
        <p:nvGrpSpPr>
          <p:cNvPr id="1040" name="group 1040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1042" name="group 1042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5510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11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512" name="textbox 5512"/>
            <p:cNvSpPr/>
            <p:nvPr/>
          </p:nvSpPr>
          <p:spPr>
            <a:xfrm>
              <a:off x="-12700" y="-12700"/>
              <a:ext cx="327659" cy="36957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3000"/>
                </a:lnSpc>
              </a:pPr>
              <a:endParaRPr lang="en-US" altLang="en-US" sz="400" dirty="0"/>
            </a:p>
            <a:p>
              <a:pPr marL="50165" algn="l" rtl="0" eaLnBrk="0">
                <a:lnSpc>
                  <a:spcPct val="88000"/>
                </a:lnSpc>
                <a:spcBef>
                  <a:spcPts val="5"/>
                </a:spcBef>
              </a:pPr>
              <a:r>
                <a:rPr sz="1800" spc="40" dirty="0">
                  <a:ln w="3175" cap="flat" cmpd="sng">
                    <a:solidFill>
                      <a:srgbClr val="FFFFFF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FFFFFF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三</a:t>
              </a:r>
              <a:endParaRPr lang="en-US" altLang="en-US" sz="1800" dirty="0"/>
            </a:p>
          </p:txBody>
        </p:sp>
      </p:grpSp>
      <p:sp>
        <p:nvSpPr>
          <p:cNvPr id="5513" name="path"/>
          <p:cNvSpPr/>
          <p:nvPr/>
        </p:nvSpPr>
        <p:spPr>
          <a:xfrm>
            <a:off x="3730688" y="2482596"/>
            <a:ext cx="486283" cy="150876"/>
          </a:xfrm>
          <a:custGeom>
            <a:avLst/>
            <a:gdLst/>
            <a:ahLst/>
            <a:cxnLst/>
            <a:rect l="0" t="0" r="0" b="0"/>
            <a:pathLst>
              <a:path w="765" h="237">
                <a:moveTo>
                  <a:pt x="763" y="237"/>
                </a:moveTo>
                <a:lnTo>
                  <a:pt x="763" y="0"/>
                </a:lnTo>
                <a:moveTo>
                  <a:pt x="2" y="0"/>
                </a:moveTo>
                <a:lnTo>
                  <a:pt x="2" y="237"/>
                </a:lnTo>
                <a:close/>
              </a:path>
            </a:pathLst>
          </a:custGeom>
          <a:noFill/>
          <a:ln w="317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14" name="textbox 5514"/>
          <p:cNvSpPr/>
          <p:nvPr/>
        </p:nvSpPr>
        <p:spPr>
          <a:xfrm>
            <a:off x="3717988" y="3269996"/>
            <a:ext cx="511809" cy="1943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80000"/>
              </a:lnSpc>
            </a:pPr>
            <a:endParaRPr lang="en-US" altLang="en-US" sz="100" dirty="0"/>
          </a:p>
          <a:p>
            <a:pPr marL="15875" algn="l" rtl="0" eaLnBrk="0">
              <a:lnSpc>
                <a:spcPts val="1125"/>
              </a:lnSpc>
              <a:spcBef>
                <a:spcPts val="0"/>
              </a:spcBef>
              <a:tabLst>
                <a:tab pos="55880" algn="l"/>
              </a:tabLst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C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型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</a:t>
            </a:r>
            <a:endParaRPr lang="en-US" altLang="en-US" sz="900" dirty="0"/>
          </a:p>
        </p:txBody>
      </p:sp>
      <p:sp>
        <p:nvSpPr>
          <p:cNvPr id="5515" name="path"/>
          <p:cNvSpPr/>
          <p:nvPr/>
        </p:nvSpPr>
        <p:spPr>
          <a:xfrm>
            <a:off x="4172832" y="3282696"/>
            <a:ext cx="3175" cy="150876"/>
          </a:xfrm>
          <a:custGeom>
            <a:avLst/>
            <a:gdLst/>
            <a:ahLst/>
            <a:cxnLst/>
            <a:rect l="0" t="0" r="0" b="0"/>
            <a:pathLst>
              <a:path w="5" h="237">
                <a:moveTo>
                  <a:pt x="2" y="237"/>
                </a:moveTo>
                <a:lnTo>
                  <a:pt x="2" y="0"/>
                </a:lnTo>
              </a:path>
            </a:pathLst>
          </a:custGeom>
          <a:noFill/>
          <a:ln w="317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16" name="path"/>
          <p:cNvSpPr/>
          <p:nvPr/>
        </p:nvSpPr>
        <p:spPr>
          <a:xfrm>
            <a:off x="3730688" y="3282696"/>
            <a:ext cx="3175" cy="150876"/>
          </a:xfrm>
          <a:custGeom>
            <a:avLst/>
            <a:gdLst/>
            <a:ahLst/>
            <a:cxnLst/>
            <a:rect l="0" t="0" r="0" b="0"/>
            <a:pathLst>
              <a:path w="5" h="237">
                <a:moveTo>
                  <a:pt x="2" y="0"/>
                </a:moveTo>
                <a:lnTo>
                  <a:pt x="2" y="237"/>
                </a:lnTo>
                <a:close/>
              </a:path>
            </a:pathLst>
          </a:custGeom>
          <a:noFill/>
          <a:ln w="317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17" name="path"/>
          <p:cNvSpPr/>
          <p:nvPr/>
        </p:nvSpPr>
        <p:spPr>
          <a:xfrm>
            <a:off x="2430577" y="3559265"/>
            <a:ext cx="639574" cy="114356"/>
          </a:xfrm>
          <a:custGeom>
            <a:avLst/>
            <a:gdLst/>
            <a:ahLst/>
            <a:cxnLst/>
            <a:rect l="0" t="0" r="0" b="0"/>
            <a:pathLst>
              <a:path w="1007" h="180">
                <a:moveTo>
                  <a:pt x="917" y="41"/>
                </a:moveTo>
                <a:lnTo>
                  <a:pt x="1001" y="41"/>
                </a:lnTo>
                <a:lnTo>
                  <a:pt x="1001" y="5"/>
                </a:lnTo>
                <a:lnTo>
                  <a:pt x="917" y="5"/>
                </a:lnTo>
                <a:lnTo>
                  <a:pt x="917" y="41"/>
                </a:lnTo>
                <a:close/>
              </a:path>
              <a:path w="1007" h="180">
                <a:moveTo>
                  <a:pt x="5" y="89"/>
                </a:moveTo>
                <a:lnTo>
                  <a:pt x="329" y="89"/>
                </a:lnTo>
                <a:lnTo>
                  <a:pt x="329" y="53"/>
                </a:lnTo>
                <a:lnTo>
                  <a:pt x="5" y="53"/>
                </a:lnTo>
                <a:lnTo>
                  <a:pt x="5" y="89"/>
                </a:lnTo>
                <a:close/>
              </a:path>
              <a:path w="1007" h="180">
                <a:moveTo>
                  <a:pt x="449" y="126"/>
                </a:moveTo>
                <a:lnTo>
                  <a:pt x="713" y="126"/>
                </a:lnTo>
                <a:lnTo>
                  <a:pt x="713" y="101"/>
                </a:lnTo>
                <a:lnTo>
                  <a:pt x="449" y="101"/>
                </a:lnTo>
                <a:lnTo>
                  <a:pt x="449" y="126"/>
                </a:lnTo>
                <a:close/>
              </a:path>
              <a:path w="1007" h="180">
                <a:moveTo>
                  <a:pt x="677" y="174"/>
                </a:moveTo>
                <a:lnTo>
                  <a:pt x="965" y="174"/>
                </a:lnTo>
                <a:lnTo>
                  <a:pt x="965" y="138"/>
                </a:lnTo>
                <a:lnTo>
                  <a:pt x="677" y="138"/>
                </a:lnTo>
                <a:lnTo>
                  <a:pt x="677" y="174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18" name="rect"/>
          <p:cNvSpPr/>
          <p:nvPr/>
        </p:nvSpPr>
        <p:spPr>
          <a:xfrm>
            <a:off x="6813804" y="2234184"/>
            <a:ext cx="483107" cy="149352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19" name="textbox 5519"/>
          <p:cNvSpPr/>
          <p:nvPr/>
        </p:nvSpPr>
        <p:spPr>
          <a:xfrm>
            <a:off x="6799516" y="2221484"/>
            <a:ext cx="511809" cy="2057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78000"/>
              </a:lnSpc>
            </a:pPr>
            <a:endParaRPr lang="en-US" altLang="en-US" sz="100" dirty="0"/>
          </a:p>
          <a:p>
            <a:pPr marL="15875" algn="l" rtl="0" eaLnBrk="0">
              <a:lnSpc>
                <a:spcPct val="104000"/>
              </a:lnSpc>
              <a:spcBef>
                <a:spcPts val="0"/>
              </a:spcBef>
              <a:tabLst>
                <a:tab pos="60325" algn="l"/>
              </a:tabLst>
            </a:pPr>
            <a:r>
              <a:rPr sz="900" u="sng" spc="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Arial" panose="020B0604020202020204"/>
                <a:ea typeface="Arial" panose="020B0604020202020204"/>
                <a:cs typeface="Arial" panose="020B0604020202020204"/>
              </a:rPr>
              <a:t>	F</a:t>
            </a:r>
            <a:r>
              <a:rPr sz="900" u="sng" spc="5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型</a:t>
            </a:r>
            <a:r>
              <a:rPr sz="900" u="sng" spc="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</a:t>
            </a:r>
            <a:endParaRPr lang="en-US" altLang="en-US" sz="900" dirty="0"/>
          </a:p>
        </p:txBody>
      </p:sp>
      <p:sp>
        <p:nvSpPr>
          <p:cNvPr id="5520" name="path"/>
          <p:cNvSpPr/>
          <p:nvPr/>
        </p:nvSpPr>
        <p:spPr>
          <a:xfrm>
            <a:off x="7249890" y="2234184"/>
            <a:ext cx="3175" cy="149352"/>
          </a:xfrm>
          <a:custGeom>
            <a:avLst/>
            <a:gdLst/>
            <a:ahLst/>
            <a:cxnLst/>
            <a:rect l="0" t="0" r="0" b="0"/>
            <a:pathLst>
              <a:path w="5" h="235">
                <a:moveTo>
                  <a:pt x="2" y="235"/>
                </a:moveTo>
                <a:lnTo>
                  <a:pt x="2" y="0"/>
                </a:lnTo>
              </a:path>
            </a:pathLst>
          </a:custGeom>
          <a:noFill/>
          <a:ln w="317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21" name="path"/>
          <p:cNvSpPr/>
          <p:nvPr/>
        </p:nvSpPr>
        <p:spPr>
          <a:xfrm>
            <a:off x="6812216" y="2234184"/>
            <a:ext cx="3175" cy="149352"/>
          </a:xfrm>
          <a:custGeom>
            <a:avLst/>
            <a:gdLst/>
            <a:ahLst/>
            <a:cxnLst/>
            <a:rect l="0" t="0" r="0" b="0"/>
            <a:pathLst>
              <a:path w="5" h="235">
                <a:moveTo>
                  <a:pt x="2" y="0"/>
                </a:moveTo>
                <a:lnTo>
                  <a:pt x="2" y="235"/>
                </a:lnTo>
                <a:close/>
              </a:path>
            </a:pathLst>
          </a:custGeom>
          <a:noFill/>
          <a:ln w="317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44" name="group 1044"/>
          <p:cNvGrpSpPr/>
          <p:nvPr/>
        </p:nvGrpSpPr>
        <p:grpSpPr>
          <a:xfrm rot="21600000">
            <a:off x="6069508" y="1801567"/>
            <a:ext cx="167407" cy="396226"/>
            <a:chOff x="0" y="0"/>
            <a:chExt cx="167407" cy="396226"/>
          </a:xfrm>
        </p:grpSpPr>
        <p:sp>
          <p:nvSpPr>
            <p:cNvPr id="5522" name="path"/>
            <p:cNvSpPr/>
            <p:nvPr/>
          </p:nvSpPr>
          <p:spPr>
            <a:xfrm>
              <a:off x="0" y="0"/>
              <a:ext cx="167407" cy="396226"/>
            </a:xfrm>
            <a:custGeom>
              <a:avLst/>
              <a:gdLst/>
              <a:ahLst/>
              <a:cxnLst/>
              <a:rect l="0" t="0" r="0" b="0"/>
              <a:pathLst>
                <a:path w="263" h="623">
                  <a:moveTo>
                    <a:pt x="5" y="126"/>
                  </a:moveTo>
                  <a:cubicBezTo>
                    <a:pt x="5" y="198"/>
                    <a:pt x="53" y="257"/>
                    <a:pt x="125" y="257"/>
                  </a:cubicBezTo>
                  <a:cubicBezTo>
                    <a:pt x="197" y="257"/>
                    <a:pt x="257" y="198"/>
                    <a:pt x="257" y="126"/>
                  </a:cubicBezTo>
                  <a:cubicBezTo>
                    <a:pt x="257" y="54"/>
                    <a:pt x="197" y="5"/>
                    <a:pt x="125" y="5"/>
                  </a:cubicBezTo>
                  <a:cubicBezTo>
                    <a:pt x="53" y="5"/>
                    <a:pt x="5" y="54"/>
                    <a:pt x="5" y="126"/>
                  </a:cubicBezTo>
                </a:path>
                <a:path w="263" h="623">
                  <a:moveTo>
                    <a:pt x="5" y="485"/>
                  </a:moveTo>
                  <a:cubicBezTo>
                    <a:pt x="5" y="557"/>
                    <a:pt x="53" y="617"/>
                    <a:pt x="125" y="617"/>
                  </a:cubicBezTo>
                  <a:cubicBezTo>
                    <a:pt x="197" y="617"/>
                    <a:pt x="257" y="557"/>
                    <a:pt x="257" y="485"/>
                  </a:cubicBezTo>
                  <a:cubicBezTo>
                    <a:pt x="257" y="413"/>
                    <a:pt x="197" y="366"/>
                    <a:pt x="125" y="366"/>
                  </a:cubicBezTo>
                  <a:cubicBezTo>
                    <a:pt x="53" y="366"/>
                    <a:pt x="5" y="413"/>
                    <a:pt x="5" y="48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23" name="path"/>
            <p:cNvSpPr/>
            <p:nvPr/>
          </p:nvSpPr>
          <p:spPr>
            <a:xfrm>
              <a:off x="0" y="114366"/>
              <a:ext cx="167407" cy="167494"/>
            </a:xfrm>
            <a:custGeom>
              <a:avLst/>
              <a:gdLst/>
              <a:ahLst/>
              <a:cxnLst/>
              <a:rect l="0" t="0" r="0" b="0"/>
              <a:pathLst>
                <a:path w="263" h="263">
                  <a:moveTo>
                    <a:pt x="5" y="126"/>
                  </a:moveTo>
                  <a:cubicBezTo>
                    <a:pt x="5" y="197"/>
                    <a:pt x="53" y="257"/>
                    <a:pt x="125" y="257"/>
                  </a:cubicBezTo>
                  <a:cubicBezTo>
                    <a:pt x="197" y="257"/>
                    <a:pt x="257" y="197"/>
                    <a:pt x="257" y="126"/>
                  </a:cubicBezTo>
                  <a:cubicBezTo>
                    <a:pt x="257" y="53"/>
                    <a:pt x="197" y="5"/>
                    <a:pt x="125" y="5"/>
                  </a:cubicBezTo>
                  <a:cubicBezTo>
                    <a:pt x="53" y="5"/>
                    <a:pt x="5" y="53"/>
                    <a:pt x="5" y="126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760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524" name="textbox 5524"/>
          <p:cNvSpPr/>
          <p:nvPr/>
        </p:nvSpPr>
        <p:spPr>
          <a:xfrm>
            <a:off x="3719575" y="2485357"/>
            <a:ext cx="508634" cy="1809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4000"/>
              </a:lnSpc>
              <a:tabLst>
                <a:tab pos="57785" algn="l"/>
                <a:tab pos="495300" algn="l"/>
              </a:tabLst>
            </a:pPr>
            <a:r>
              <a:rPr sz="900" u="sng" spc="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Arial" panose="020B0604020202020204"/>
                <a:ea typeface="Arial" panose="020B0604020202020204"/>
                <a:cs typeface="Arial" panose="020B0604020202020204"/>
              </a:rPr>
              <a:t>	D</a:t>
            </a:r>
            <a:r>
              <a:rPr sz="900" u="sng" spc="7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型</a:t>
            </a:r>
            <a:r>
              <a:rPr sz="900" u="sng" spc="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	</a:t>
            </a:r>
            <a:endParaRPr lang="en-US" altLang="en-US" sz="900" dirty="0"/>
          </a:p>
        </p:txBody>
      </p:sp>
      <p:sp>
        <p:nvSpPr>
          <p:cNvPr id="5525" name="textbox 5525"/>
          <p:cNvSpPr/>
          <p:nvPr/>
        </p:nvSpPr>
        <p:spPr>
          <a:xfrm>
            <a:off x="5548375" y="2249137"/>
            <a:ext cx="508634" cy="1809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4000"/>
              </a:lnSpc>
              <a:tabLst>
                <a:tab pos="57785" algn="l"/>
                <a:tab pos="495300" algn="l"/>
              </a:tabLst>
            </a:pPr>
            <a:r>
              <a:rPr sz="900" u="sng" spc="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Arial" panose="020B0604020202020204"/>
                <a:ea typeface="Arial" panose="020B0604020202020204"/>
                <a:cs typeface="Arial" panose="020B0604020202020204"/>
              </a:rPr>
              <a:t>	E</a:t>
            </a:r>
            <a:r>
              <a:rPr sz="900" u="sng" spc="6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型</a:t>
            </a:r>
            <a:r>
              <a:rPr sz="900" u="sng" spc="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7F7F7F"/>
                  </a:solidFill>
                </a:u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	</a:t>
            </a:r>
            <a:endParaRPr lang="en-US" altLang="en-US" sz="900" dirty="0"/>
          </a:p>
        </p:txBody>
      </p:sp>
      <p:sp>
        <p:nvSpPr>
          <p:cNvPr id="5526" name="path"/>
          <p:cNvSpPr/>
          <p:nvPr/>
        </p:nvSpPr>
        <p:spPr>
          <a:xfrm>
            <a:off x="2285747" y="3193464"/>
            <a:ext cx="639624" cy="83713"/>
          </a:xfrm>
          <a:custGeom>
            <a:avLst/>
            <a:gdLst/>
            <a:ahLst/>
            <a:cxnLst/>
            <a:rect l="0" t="0" r="0" b="0"/>
            <a:pathLst>
              <a:path w="1007" h="131">
                <a:moveTo>
                  <a:pt x="305" y="29"/>
                </a:moveTo>
                <a:lnTo>
                  <a:pt x="953" y="29"/>
                </a:lnTo>
                <a:lnTo>
                  <a:pt x="953" y="5"/>
                </a:lnTo>
                <a:lnTo>
                  <a:pt x="305" y="5"/>
                </a:lnTo>
                <a:lnTo>
                  <a:pt x="305" y="29"/>
                </a:lnTo>
                <a:close/>
              </a:path>
              <a:path w="1007" h="131">
                <a:moveTo>
                  <a:pt x="485" y="77"/>
                </a:moveTo>
                <a:lnTo>
                  <a:pt x="1001" y="77"/>
                </a:lnTo>
                <a:lnTo>
                  <a:pt x="1001" y="41"/>
                </a:lnTo>
                <a:lnTo>
                  <a:pt x="485" y="41"/>
                </a:lnTo>
                <a:lnTo>
                  <a:pt x="485" y="77"/>
                </a:lnTo>
                <a:close/>
              </a:path>
              <a:path w="1007" h="131">
                <a:moveTo>
                  <a:pt x="5" y="125"/>
                </a:moveTo>
                <a:lnTo>
                  <a:pt x="725" y="125"/>
                </a:lnTo>
                <a:lnTo>
                  <a:pt x="725" y="89"/>
                </a:lnTo>
                <a:lnTo>
                  <a:pt x="5" y="89"/>
                </a:lnTo>
                <a:lnTo>
                  <a:pt x="5" y="125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27" name="path"/>
          <p:cNvSpPr/>
          <p:nvPr/>
        </p:nvSpPr>
        <p:spPr>
          <a:xfrm>
            <a:off x="2034438" y="3307821"/>
            <a:ext cx="853085" cy="53271"/>
          </a:xfrm>
          <a:custGeom>
            <a:avLst/>
            <a:gdLst/>
            <a:ahLst/>
            <a:cxnLst/>
            <a:rect l="0" t="0" r="0" b="0"/>
            <a:pathLst>
              <a:path w="1343" h="83">
                <a:moveTo>
                  <a:pt x="737" y="29"/>
                </a:moveTo>
                <a:lnTo>
                  <a:pt x="1337" y="29"/>
                </a:lnTo>
                <a:lnTo>
                  <a:pt x="1337" y="5"/>
                </a:lnTo>
                <a:lnTo>
                  <a:pt x="737" y="5"/>
                </a:lnTo>
                <a:lnTo>
                  <a:pt x="737" y="29"/>
                </a:lnTo>
                <a:close/>
              </a:path>
              <a:path w="1343" h="83">
                <a:moveTo>
                  <a:pt x="5" y="77"/>
                </a:moveTo>
                <a:lnTo>
                  <a:pt x="1157" y="77"/>
                </a:lnTo>
                <a:lnTo>
                  <a:pt x="1157" y="41"/>
                </a:lnTo>
                <a:lnTo>
                  <a:pt x="5" y="41"/>
                </a:lnTo>
                <a:lnTo>
                  <a:pt x="5" y="7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29" name="path"/>
          <p:cNvSpPr/>
          <p:nvPr/>
        </p:nvSpPr>
        <p:spPr>
          <a:xfrm>
            <a:off x="3286497" y="5330984"/>
            <a:ext cx="562246" cy="69784"/>
          </a:xfrm>
          <a:custGeom>
            <a:avLst/>
            <a:gdLst/>
            <a:ahLst/>
            <a:cxnLst/>
            <a:rect l="0" t="0" r="0" b="0"/>
            <a:pathLst>
              <a:path w="885" h="109">
                <a:moveTo>
                  <a:pt x="1" y="99"/>
                </a:moveTo>
                <a:lnTo>
                  <a:pt x="884" y="9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33" name="textbox 5533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52</a:t>
            </a:r>
            <a:endParaRPr lang="en-US" altLang="en-US" sz="900" dirty="0"/>
          </a:p>
        </p:txBody>
      </p:sp>
      <p:sp>
        <p:nvSpPr>
          <p:cNvPr id="5534" name="path"/>
          <p:cNvSpPr/>
          <p:nvPr/>
        </p:nvSpPr>
        <p:spPr>
          <a:xfrm>
            <a:off x="147065" y="5148453"/>
            <a:ext cx="1575180" cy="19050"/>
          </a:xfrm>
          <a:custGeom>
            <a:avLst/>
            <a:gdLst/>
            <a:ahLst/>
            <a:cxnLst/>
            <a:rect l="0" t="0" r="0" b="0"/>
            <a:pathLst>
              <a:path w="2480" h="30">
                <a:moveTo>
                  <a:pt x="2480" y="15"/>
                </a:moveTo>
                <a:lnTo>
                  <a:pt x="0" y="15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35" name="path"/>
          <p:cNvSpPr/>
          <p:nvPr/>
        </p:nvSpPr>
        <p:spPr>
          <a:xfrm>
            <a:off x="4674956" y="2380495"/>
            <a:ext cx="167711" cy="167595"/>
          </a:xfrm>
          <a:custGeom>
            <a:avLst/>
            <a:gdLst/>
            <a:ahLst/>
            <a:cxnLst/>
            <a:rect l="0" t="0" r="0" b="0"/>
            <a:pathLst>
              <a:path w="264" h="263">
                <a:moveTo>
                  <a:pt x="5" y="125"/>
                </a:moveTo>
                <a:cubicBezTo>
                  <a:pt x="5" y="198"/>
                  <a:pt x="53" y="257"/>
                  <a:pt x="125" y="257"/>
                </a:cubicBezTo>
                <a:cubicBezTo>
                  <a:pt x="197" y="257"/>
                  <a:pt x="258" y="198"/>
                  <a:pt x="258" y="125"/>
                </a:cubicBezTo>
                <a:cubicBezTo>
                  <a:pt x="258" y="53"/>
                  <a:pt x="197" y="5"/>
                  <a:pt x="125" y="5"/>
                </a:cubicBezTo>
                <a:cubicBezTo>
                  <a:pt x="53" y="5"/>
                  <a:pt x="5" y="53"/>
                  <a:pt x="5" y="125"/>
                </a:cubicBezTo>
              </a:path>
            </a:pathLst>
          </a:custGeom>
          <a:solidFill>
            <a:srgbClr val="0066CC">
              <a:alpha val="100000"/>
            </a:srgbClr>
          </a:solidFill>
          <a:ln w="760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36" name="path"/>
          <p:cNvSpPr/>
          <p:nvPr/>
        </p:nvSpPr>
        <p:spPr>
          <a:xfrm>
            <a:off x="4324416" y="2723189"/>
            <a:ext cx="167711" cy="167595"/>
          </a:xfrm>
          <a:custGeom>
            <a:avLst/>
            <a:gdLst/>
            <a:ahLst/>
            <a:cxnLst/>
            <a:rect l="0" t="0" r="0" b="0"/>
            <a:pathLst>
              <a:path w="264" h="263">
                <a:moveTo>
                  <a:pt x="5" y="125"/>
                </a:moveTo>
                <a:cubicBezTo>
                  <a:pt x="5" y="198"/>
                  <a:pt x="53" y="257"/>
                  <a:pt x="125" y="257"/>
                </a:cubicBezTo>
                <a:cubicBezTo>
                  <a:pt x="198" y="257"/>
                  <a:pt x="258" y="198"/>
                  <a:pt x="258" y="125"/>
                </a:cubicBezTo>
                <a:cubicBezTo>
                  <a:pt x="258" y="53"/>
                  <a:pt x="198" y="5"/>
                  <a:pt x="125" y="5"/>
                </a:cubicBezTo>
                <a:cubicBezTo>
                  <a:pt x="53" y="5"/>
                  <a:pt x="5" y="53"/>
                  <a:pt x="5" y="125"/>
                </a:cubicBezTo>
              </a:path>
            </a:pathLst>
          </a:custGeom>
          <a:solidFill>
            <a:srgbClr val="0066CC">
              <a:alpha val="100000"/>
            </a:srgbClr>
          </a:solidFill>
          <a:ln w="760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37" name="path"/>
          <p:cNvSpPr/>
          <p:nvPr/>
        </p:nvSpPr>
        <p:spPr>
          <a:xfrm>
            <a:off x="4674956" y="2723189"/>
            <a:ext cx="167711" cy="167595"/>
          </a:xfrm>
          <a:custGeom>
            <a:avLst/>
            <a:gdLst/>
            <a:ahLst/>
            <a:cxnLst/>
            <a:rect l="0" t="0" r="0" b="0"/>
            <a:pathLst>
              <a:path w="264" h="263">
                <a:moveTo>
                  <a:pt x="5" y="125"/>
                </a:moveTo>
                <a:cubicBezTo>
                  <a:pt x="5" y="198"/>
                  <a:pt x="53" y="257"/>
                  <a:pt x="125" y="257"/>
                </a:cubicBezTo>
                <a:cubicBezTo>
                  <a:pt x="197" y="257"/>
                  <a:pt x="258" y="198"/>
                  <a:pt x="258" y="125"/>
                </a:cubicBezTo>
                <a:cubicBezTo>
                  <a:pt x="258" y="53"/>
                  <a:pt x="197" y="5"/>
                  <a:pt x="125" y="5"/>
                </a:cubicBezTo>
                <a:cubicBezTo>
                  <a:pt x="53" y="5"/>
                  <a:pt x="5" y="53"/>
                  <a:pt x="5" y="125"/>
                </a:cubicBezTo>
              </a:path>
            </a:pathLst>
          </a:custGeom>
          <a:solidFill>
            <a:srgbClr val="002960">
              <a:alpha val="100000"/>
            </a:srgbClr>
          </a:solidFill>
          <a:ln w="760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38" name="path"/>
          <p:cNvSpPr/>
          <p:nvPr/>
        </p:nvSpPr>
        <p:spPr>
          <a:xfrm>
            <a:off x="5376037" y="2030199"/>
            <a:ext cx="167711" cy="167594"/>
          </a:xfrm>
          <a:custGeom>
            <a:avLst/>
            <a:gdLst/>
            <a:ahLst/>
            <a:cxnLst/>
            <a:rect l="0" t="0" r="0" b="0"/>
            <a:pathLst>
              <a:path w="264" h="263">
                <a:moveTo>
                  <a:pt x="5" y="125"/>
                </a:moveTo>
                <a:cubicBezTo>
                  <a:pt x="5" y="197"/>
                  <a:pt x="53" y="257"/>
                  <a:pt x="125" y="257"/>
                </a:cubicBezTo>
                <a:cubicBezTo>
                  <a:pt x="197" y="257"/>
                  <a:pt x="258" y="197"/>
                  <a:pt x="258" y="125"/>
                </a:cubicBezTo>
                <a:cubicBezTo>
                  <a:pt x="258" y="53"/>
                  <a:pt x="197" y="5"/>
                  <a:pt x="125" y="5"/>
                </a:cubicBezTo>
                <a:cubicBezTo>
                  <a:pt x="53" y="5"/>
                  <a:pt x="5" y="53"/>
                  <a:pt x="5" y="125"/>
                </a:cubicBezTo>
              </a:path>
            </a:pathLst>
          </a:custGeom>
          <a:solidFill>
            <a:srgbClr val="0066CC">
              <a:alpha val="100000"/>
            </a:srgbClr>
          </a:solidFill>
          <a:ln w="760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39" name="path"/>
          <p:cNvSpPr/>
          <p:nvPr/>
        </p:nvSpPr>
        <p:spPr>
          <a:xfrm>
            <a:off x="3630945" y="3530545"/>
            <a:ext cx="167660" cy="167290"/>
          </a:xfrm>
          <a:custGeom>
            <a:avLst/>
            <a:gdLst/>
            <a:ahLst/>
            <a:cxnLst/>
            <a:rect l="0" t="0" r="0" b="0"/>
            <a:pathLst>
              <a:path w="264" h="263">
                <a:moveTo>
                  <a:pt x="5" y="125"/>
                </a:moveTo>
                <a:cubicBezTo>
                  <a:pt x="5" y="197"/>
                  <a:pt x="53" y="257"/>
                  <a:pt x="125" y="257"/>
                </a:cubicBezTo>
                <a:cubicBezTo>
                  <a:pt x="198" y="257"/>
                  <a:pt x="258" y="197"/>
                  <a:pt x="258" y="125"/>
                </a:cubicBezTo>
                <a:cubicBezTo>
                  <a:pt x="258" y="53"/>
                  <a:pt x="198" y="5"/>
                  <a:pt x="125" y="5"/>
                </a:cubicBezTo>
                <a:cubicBezTo>
                  <a:pt x="53" y="5"/>
                  <a:pt x="5" y="53"/>
                  <a:pt x="5" y="125"/>
                </a:cubicBezTo>
              </a:path>
            </a:pathLst>
          </a:custGeom>
          <a:solidFill>
            <a:srgbClr val="C7E0FB">
              <a:alpha val="100000"/>
            </a:srgbClr>
          </a:solidFill>
          <a:ln w="760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40" name="rect"/>
          <p:cNvSpPr/>
          <p:nvPr/>
        </p:nvSpPr>
        <p:spPr>
          <a:xfrm>
            <a:off x="1522476" y="4733544"/>
            <a:ext cx="156971" cy="158495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41" name="rect"/>
          <p:cNvSpPr/>
          <p:nvPr/>
        </p:nvSpPr>
        <p:spPr>
          <a:xfrm>
            <a:off x="1517713" y="4728781"/>
            <a:ext cx="166496" cy="168020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42" name="textbox 5542"/>
          <p:cNvSpPr/>
          <p:nvPr/>
        </p:nvSpPr>
        <p:spPr>
          <a:xfrm>
            <a:off x="3764639" y="3839050"/>
            <a:ext cx="225425" cy="1682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25"/>
              </a:lnSpc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型</a:t>
            </a:r>
            <a:endParaRPr lang="en-US" altLang="en-US" sz="900" dirty="0"/>
          </a:p>
        </p:txBody>
      </p:sp>
      <p:grpSp>
        <p:nvGrpSpPr>
          <p:cNvPr id="1048" name="group 1048"/>
          <p:cNvGrpSpPr/>
          <p:nvPr/>
        </p:nvGrpSpPr>
        <p:grpSpPr>
          <a:xfrm rot="21600000">
            <a:off x="4804981" y="1415605"/>
            <a:ext cx="149733" cy="149733"/>
            <a:chOff x="0" y="0"/>
            <a:chExt cx="149733" cy="149733"/>
          </a:xfrm>
        </p:grpSpPr>
        <p:sp>
          <p:nvSpPr>
            <p:cNvPr id="5543" name="path"/>
            <p:cNvSpPr/>
            <p:nvPr/>
          </p:nvSpPr>
          <p:spPr>
            <a:xfrm>
              <a:off x="4762" y="4762"/>
              <a:ext cx="140208" cy="140208"/>
            </a:xfrm>
            <a:custGeom>
              <a:avLst/>
              <a:gdLst/>
              <a:ahLst/>
              <a:cxnLst/>
              <a:rect l="0" t="0" r="0" b="0"/>
              <a:pathLst>
                <a:path w="220" h="220">
                  <a:moveTo>
                    <a:pt x="0" y="110"/>
                  </a:moveTo>
                  <a:cubicBezTo>
                    <a:pt x="0" y="49"/>
                    <a:pt x="49" y="0"/>
                    <a:pt x="110" y="0"/>
                  </a:cubicBezTo>
                  <a:cubicBezTo>
                    <a:pt x="171" y="0"/>
                    <a:pt x="220" y="49"/>
                    <a:pt x="220" y="110"/>
                  </a:cubicBezTo>
                  <a:cubicBezTo>
                    <a:pt x="220" y="171"/>
                    <a:pt x="171" y="220"/>
                    <a:pt x="110" y="220"/>
                  </a:cubicBezTo>
                  <a:cubicBezTo>
                    <a:pt x="49" y="220"/>
                    <a:pt x="0" y="171"/>
                    <a:pt x="0" y="110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44" name="path"/>
            <p:cNvSpPr/>
            <p:nvPr/>
          </p:nvSpPr>
          <p:spPr>
            <a:xfrm>
              <a:off x="0" y="0"/>
              <a:ext cx="149733" cy="149733"/>
            </a:xfrm>
            <a:custGeom>
              <a:avLst/>
              <a:gdLst/>
              <a:ahLst/>
              <a:cxnLst/>
              <a:rect l="0" t="0" r="0" b="0"/>
              <a:pathLst>
                <a:path w="235" h="235">
                  <a:moveTo>
                    <a:pt x="7" y="117"/>
                  </a:moveTo>
                  <a:cubicBezTo>
                    <a:pt x="7" y="56"/>
                    <a:pt x="56" y="7"/>
                    <a:pt x="117" y="7"/>
                  </a:cubicBezTo>
                  <a:cubicBezTo>
                    <a:pt x="178" y="7"/>
                    <a:pt x="228" y="56"/>
                    <a:pt x="228" y="117"/>
                  </a:cubicBezTo>
                  <a:cubicBezTo>
                    <a:pt x="228" y="178"/>
                    <a:pt x="178" y="228"/>
                    <a:pt x="117" y="228"/>
                  </a:cubicBezTo>
                  <a:cubicBezTo>
                    <a:pt x="56" y="228"/>
                    <a:pt x="7" y="178"/>
                    <a:pt x="7" y="11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50" name="group 1050"/>
          <p:cNvGrpSpPr/>
          <p:nvPr/>
        </p:nvGrpSpPr>
        <p:grpSpPr>
          <a:xfrm rot="21600000">
            <a:off x="5531929" y="1415605"/>
            <a:ext cx="149733" cy="149733"/>
            <a:chOff x="0" y="0"/>
            <a:chExt cx="149733" cy="149733"/>
          </a:xfrm>
        </p:grpSpPr>
        <p:sp>
          <p:nvSpPr>
            <p:cNvPr id="5545" name="path"/>
            <p:cNvSpPr/>
            <p:nvPr/>
          </p:nvSpPr>
          <p:spPr>
            <a:xfrm>
              <a:off x="4762" y="4762"/>
              <a:ext cx="140208" cy="140208"/>
            </a:xfrm>
            <a:custGeom>
              <a:avLst/>
              <a:gdLst/>
              <a:ahLst/>
              <a:cxnLst/>
              <a:rect l="0" t="0" r="0" b="0"/>
              <a:pathLst>
                <a:path w="220" h="220">
                  <a:moveTo>
                    <a:pt x="0" y="110"/>
                  </a:moveTo>
                  <a:cubicBezTo>
                    <a:pt x="0" y="49"/>
                    <a:pt x="49" y="0"/>
                    <a:pt x="110" y="0"/>
                  </a:cubicBezTo>
                  <a:cubicBezTo>
                    <a:pt x="171" y="0"/>
                    <a:pt x="220" y="49"/>
                    <a:pt x="220" y="110"/>
                  </a:cubicBezTo>
                  <a:cubicBezTo>
                    <a:pt x="220" y="171"/>
                    <a:pt x="171" y="220"/>
                    <a:pt x="110" y="220"/>
                  </a:cubicBezTo>
                  <a:cubicBezTo>
                    <a:pt x="49" y="220"/>
                    <a:pt x="0" y="171"/>
                    <a:pt x="0" y="110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46" name="path"/>
            <p:cNvSpPr/>
            <p:nvPr/>
          </p:nvSpPr>
          <p:spPr>
            <a:xfrm>
              <a:off x="0" y="0"/>
              <a:ext cx="149733" cy="149733"/>
            </a:xfrm>
            <a:custGeom>
              <a:avLst/>
              <a:gdLst/>
              <a:ahLst/>
              <a:cxnLst/>
              <a:rect l="0" t="0" r="0" b="0"/>
              <a:pathLst>
                <a:path w="235" h="235">
                  <a:moveTo>
                    <a:pt x="7" y="117"/>
                  </a:moveTo>
                  <a:cubicBezTo>
                    <a:pt x="7" y="56"/>
                    <a:pt x="56" y="7"/>
                    <a:pt x="117" y="7"/>
                  </a:cubicBezTo>
                  <a:cubicBezTo>
                    <a:pt x="178" y="7"/>
                    <a:pt x="228" y="56"/>
                    <a:pt x="228" y="117"/>
                  </a:cubicBezTo>
                  <a:cubicBezTo>
                    <a:pt x="228" y="178"/>
                    <a:pt x="178" y="228"/>
                    <a:pt x="117" y="228"/>
                  </a:cubicBezTo>
                  <a:cubicBezTo>
                    <a:pt x="56" y="228"/>
                    <a:pt x="7" y="178"/>
                    <a:pt x="7" y="11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52" name="group 1052"/>
          <p:cNvGrpSpPr/>
          <p:nvPr/>
        </p:nvGrpSpPr>
        <p:grpSpPr>
          <a:xfrm rot="21600000">
            <a:off x="6258877" y="1415605"/>
            <a:ext cx="149733" cy="149733"/>
            <a:chOff x="0" y="0"/>
            <a:chExt cx="149733" cy="149733"/>
          </a:xfrm>
        </p:grpSpPr>
        <p:sp>
          <p:nvSpPr>
            <p:cNvPr id="5547" name="path"/>
            <p:cNvSpPr/>
            <p:nvPr/>
          </p:nvSpPr>
          <p:spPr>
            <a:xfrm>
              <a:off x="4762" y="4762"/>
              <a:ext cx="140208" cy="140208"/>
            </a:xfrm>
            <a:custGeom>
              <a:avLst/>
              <a:gdLst/>
              <a:ahLst/>
              <a:cxnLst/>
              <a:rect l="0" t="0" r="0" b="0"/>
              <a:pathLst>
                <a:path w="220" h="220">
                  <a:moveTo>
                    <a:pt x="0" y="110"/>
                  </a:moveTo>
                  <a:cubicBezTo>
                    <a:pt x="0" y="49"/>
                    <a:pt x="49" y="0"/>
                    <a:pt x="110" y="0"/>
                  </a:cubicBezTo>
                  <a:cubicBezTo>
                    <a:pt x="171" y="0"/>
                    <a:pt x="220" y="49"/>
                    <a:pt x="220" y="110"/>
                  </a:cubicBezTo>
                  <a:cubicBezTo>
                    <a:pt x="220" y="171"/>
                    <a:pt x="171" y="220"/>
                    <a:pt x="110" y="220"/>
                  </a:cubicBezTo>
                  <a:cubicBezTo>
                    <a:pt x="49" y="220"/>
                    <a:pt x="0" y="171"/>
                    <a:pt x="0" y="110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48" name="path"/>
            <p:cNvSpPr/>
            <p:nvPr/>
          </p:nvSpPr>
          <p:spPr>
            <a:xfrm>
              <a:off x="0" y="0"/>
              <a:ext cx="149733" cy="149733"/>
            </a:xfrm>
            <a:custGeom>
              <a:avLst/>
              <a:gdLst/>
              <a:ahLst/>
              <a:cxnLst/>
              <a:rect l="0" t="0" r="0" b="0"/>
              <a:pathLst>
                <a:path w="235" h="235">
                  <a:moveTo>
                    <a:pt x="7" y="117"/>
                  </a:moveTo>
                  <a:cubicBezTo>
                    <a:pt x="7" y="56"/>
                    <a:pt x="56" y="7"/>
                    <a:pt x="117" y="7"/>
                  </a:cubicBezTo>
                  <a:cubicBezTo>
                    <a:pt x="178" y="7"/>
                    <a:pt x="228" y="56"/>
                    <a:pt x="228" y="117"/>
                  </a:cubicBezTo>
                  <a:cubicBezTo>
                    <a:pt x="228" y="178"/>
                    <a:pt x="178" y="228"/>
                    <a:pt x="117" y="228"/>
                  </a:cubicBezTo>
                  <a:cubicBezTo>
                    <a:pt x="56" y="228"/>
                    <a:pt x="7" y="178"/>
                    <a:pt x="7" y="11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549" name="picture 5549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5806527" y="4173815"/>
            <a:ext cx="708690" cy="30416"/>
          </a:xfrm>
          <a:prstGeom prst="rect">
            <a:avLst/>
          </a:prstGeom>
        </p:spPr>
      </p:pic>
      <p:sp>
        <p:nvSpPr>
          <p:cNvPr id="5550" name="path"/>
          <p:cNvSpPr/>
          <p:nvPr/>
        </p:nvSpPr>
        <p:spPr>
          <a:xfrm>
            <a:off x="2712415" y="1768008"/>
            <a:ext cx="334825" cy="60882"/>
          </a:xfrm>
          <a:custGeom>
            <a:avLst/>
            <a:gdLst/>
            <a:ahLst/>
            <a:cxnLst/>
            <a:rect l="0" t="0" r="0" b="0"/>
            <a:pathLst>
              <a:path w="527" h="95">
                <a:moveTo>
                  <a:pt x="5" y="41"/>
                </a:moveTo>
                <a:lnTo>
                  <a:pt x="269" y="41"/>
                </a:lnTo>
                <a:lnTo>
                  <a:pt x="269" y="5"/>
                </a:lnTo>
                <a:lnTo>
                  <a:pt x="5" y="5"/>
                </a:lnTo>
                <a:lnTo>
                  <a:pt x="5" y="41"/>
                </a:lnTo>
                <a:close/>
              </a:path>
              <a:path w="527" h="95">
                <a:moveTo>
                  <a:pt x="233" y="89"/>
                </a:moveTo>
                <a:lnTo>
                  <a:pt x="521" y="89"/>
                </a:lnTo>
                <a:lnTo>
                  <a:pt x="521" y="53"/>
                </a:lnTo>
                <a:lnTo>
                  <a:pt x="233" y="53"/>
                </a:lnTo>
                <a:lnTo>
                  <a:pt x="233" y="89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1" name="textbox 5551"/>
          <p:cNvSpPr/>
          <p:nvPr/>
        </p:nvSpPr>
        <p:spPr>
          <a:xfrm>
            <a:off x="1534255" y="4743989"/>
            <a:ext cx="14477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65"/>
              </a:lnSpc>
            </a:pPr>
            <a:r>
              <a:rPr sz="900" spc="3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四</a:t>
            </a:r>
            <a:endParaRPr lang="en-US" altLang="en-US" sz="900" dirty="0"/>
          </a:p>
        </p:txBody>
      </p:sp>
      <p:sp>
        <p:nvSpPr>
          <p:cNvPr id="5552" name="rect"/>
          <p:cNvSpPr/>
          <p:nvPr/>
        </p:nvSpPr>
        <p:spPr>
          <a:xfrm>
            <a:off x="7683667" y="4903880"/>
            <a:ext cx="410050" cy="22737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3" name="path"/>
          <p:cNvSpPr/>
          <p:nvPr/>
        </p:nvSpPr>
        <p:spPr>
          <a:xfrm>
            <a:off x="2689455" y="1737567"/>
            <a:ext cx="137008" cy="30441"/>
          </a:xfrm>
          <a:custGeom>
            <a:avLst/>
            <a:gdLst/>
            <a:ahLst/>
            <a:cxnLst/>
            <a:rect l="0" t="0" r="0" b="0"/>
            <a:pathLst>
              <a:path w="215" h="47">
                <a:moveTo>
                  <a:pt x="5" y="41"/>
                </a:moveTo>
                <a:lnTo>
                  <a:pt x="209" y="41"/>
                </a:lnTo>
                <a:lnTo>
                  <a:pt x="209" y="5"/>
                </a:lnTo>
                <a:lnTo>
                  <a:pt x="5" y="5"/>
                </a:lnTo>
                <a:lnTo>
                  <a:pt x="5" y="41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4" name="path"/>
          <p:cNvSpPr/>
          <p:nvPr/>
        </p:nvSpPr>
        <p:spPr>
          <a:xfrm>
            <a:off x="2818894" y="2164301"/>
            <a:ext cx="83769" cy="30695"/>
          </a:xfrm>
          <a:custGeom>
            <a:avLst/>
            <a:gdLst/>
            <a:ahLst/>
            <a:cxnLst/>
            <a:rect l="0" t="0" r="0" b="0"/>
            <a:pathLst>
              <a:path w="131" h="48">
                <a:moveTo>
                  <a:pt x="5" y="42"/>
                </a:moveTo>
                <a:lnTo>
                  <a:pt x="125" y="42"/>
                </a:lnTo>
                <a:lnTo>
                  <a:pt x="125" y="5"/>
                </a:lnTo>
                <a:lnTo>
                  <a:pt x="5" y="5"/>
                </a:lnTo>
                <a:lnTo>
                  <a:pt x="5" y="4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5" name="path"/>
          <p:cNvSpPr/>
          <p:nvPr/>
        </p:nvSpPr>
        <p:spPr>
          <a:xfrm>
            <a:off x="3024482" y="1684041"/>
            <a:ext cx="68377" cy="30694"/>
          </a:xfrm>
          <a:custGeom>
            <a:avLst/>
            <a:gdLst/>
            <a:ahLst/>
            <a:cxnLst/>
            <a:rect l="0" t="0" r="0" b="0"/>
            <a:pathLst>
              <a:path w="107" h="48">
                <a:moveTo>
                  <a:pt x="5" y="42"/>
                </a:moveTo>
                <a:lnTo>
                  <a:pt x="101" y="42"/>
                </a:lnTo>
                <a:lnTo>
                  <a:pt x="101" y="5"/>
                </a:lnTo>
                <a:lnTo>
                  <a:pt x="5" y="5"/>
                </a:lnTo>
                <a:lnTo>
                  <a:pt x="5" y="42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6" name="path"/>
          <p:cNvSpPr/>
          <p:nvPr/>
        </p:nvSpPr>
        <p:spPr>
          <a:xfrm>
            <a:off x="3732275" y="3281108"/>
            <a:ext cx="483108" cy="3175"/>
          </a:xfrm>
          <a:custGeom>
            <a:avLst/>
            <a:gdLst/>
            <a:ahLst/>
            <a:cxnLst/>
            <a:rect l="0" t="0" r="0" b="0"/>
            <a:pathLst>
              <a:path w="760" h="5">
                <a:moveTo>
                  <a:pt x="760" y="2"/>
                </a:moveTo>
                <a:lnTo>
                  <a:pt x="0" y="2"/>
                </a:lnTo>
              </a:path>
            </a:pathLst>
          </a:custGeom>
          <a:noFill/>
          <a:ln w="317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7" name="rect"/>
          <p:cNvSpPr/>
          <p:nvPr/>
        </p:nvSpPr>
        <p:spPr>
          <a:xfrm>
            <a:off x="3732275" y="3834320"/>
            <a:ext cx="483108" cy="3175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8" name="rect"/>
          <p:cNvSpPr/>
          <p:nvPr/>
        </p:nvSpPr>
        <p:spPr>
          <a:xfrm>
            <a:off x="5561075" y="2244788"/>
            <a:ext cx="483108" cy="3175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9" name="rect"/>
          <p:cNvSpPr/>
          <p:nvPr/>
        </p:nvSpPr>
        <p:spPr>
          <a:xfrm>
            <a:off x="6164579" y="1787588"/>
            <a:ext cx="483108" cy="3175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0" name="rect"/>
          <p:cNvSpPr/>
          <p:nvPr/>
        </p:nvSpPr>
        <p:spPr>
          <a:xfrm>
            <a:off x="3732275" y="3431984"/>
            <a:ext cx="483108" cy="3175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1" name="path"/>
          <p:cNvSpPr/>
          <p:nvPr/>
        </p:nvSpPr>
        <p:spPr>
          <a:xfrm>
            <a:off x="3732275" y="4056824"/>
            <a:ext cx="483108" cy="3175"/>
          </a:xfrm>
          <a:custGeom>
            <a:avLst/>
            <a:gdLst/>
            <a:ahLst/>
            <a:cxnLst/>
            <a:rect l="0" t="0" r="0" b="0"/>
            <a:pathLst>
              <a:path w="760" h="5">
                <a:moveTo>
                  <a:pt x="760" y="2"/>
                </a:moveTo>
                <a:lnTo>
                  <a:pt x="0" y="2"/>
                </a:lnTo>
              </a:path>
            </a:pathLst>
          </a:custGeom>
          <a:noFill/>
          <a:ln w="317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2" name="path"/>
          <p:cNvSpPr/>
          <p:nvPr/>
        </p:nvSpPr>
        <p:spPr>
          <a:xfrm>
            <a:off x="3732275" y="3985196"/>
            <a:ext cx="483108" cy="3175"/>
          </a:xfrm>
          <a:custGeom>
            <a:avLst/>
            <a:gdLst/>
            <a:ahLst/>
            <a:cxnLst/>
            <a:rect l="0" t="0" r="0" b="0"/>
            <a:pathLst>
              <a:path w="760" h="5">
                <a:moveTo>
                  <a:pt x="0" y="2"/>
                </a:moveTo>
                <a:lnTo>
                  <a:pt x="760" y="2"/>
                </a:lnTo>
              </a:path>
            </a:pathLst>
          </a:custGeom>
          <a:noFill/>
          <a:ln w="3175" cap="flat">
            <a:solidFill>
              <a:srgbClr val="7F7F7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3" name="rect"/>
          <p:cNvSpPr/>
          <p:nvPr/>
        </p:nvSpPr>
        <p:spPr>
          <a:xfrm>
            <a:off x="6813804" y="2232596"/>
            <a:ext cx="483107" cy="3175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4" name="path"/>
          <p:cNvSpPr/>
          <p:nvPr/>
        </p:nvSpPr>
        <p:spPr>
          <a:xfrm>
            <a:off x="3009343" y="1714736"/>
            <a:ext cx="60808" cy="22831"/>
          </a:xfrm>
          <a:custGeom>
            <a:avLst/>
            <a:gdLst/>
            <a:ahLst/>
            <a:cxnLst/>
            <a:rect l="0" t="0" r="0" b="0"/>
            <a:pathLst>
              <a:path w="95" h="35">
                <a:moveTo>
                  <a:pt x="5" y="29"/>
                </a:moveTo>
                <a:lnTo>
                  <a:pt x="89" y="29"/>
                </a:lnTo>
                <a:lnTo>
                  <a:pt x="89" y="5"/>
                </a:lnTo>
                <a:lnTo>
                  <a:pt x="5" y="5"/>
                </a:lnTo>
                <a:lnTo>
                  <a:pt x="5" y="29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w="758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5" name="rect"/>
          <p:cNvSpPr/>
          <p:nvPr/>
        </p:nvSpPr>
        <p:spPr>
          <a:xfrm>
            <a:off x="5559488" y="2246376"/>
            <a:ext cx="3175" cy="150876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6" name="rect"/>
          <p:cNvSpPr/>
          <p:nvPr/>
        </p:nvSpPr>
        <p:spPr>
          <a:xfrm>
            <a:off x="4213796" y="3835908"/>
            <a:ext cx="3175" cy="150876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7" name="rect"/>
          <p:cNvSpPr/>
          <p:nvPr/>
        </p:nvSpPr>
        <p:spPr>
          <a:xfrm>
            <a:off x="3730688" y="3835908"/>
            <a:ext cx="3175" cy="150876"/>
          </a:xfrm>
          <a:prstGeom prst="rect">
            <a:avLst/>
          </a:prstGeom>
          <a:solidFill>
            <a:srgbClr val="7F7F7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568" name="picture 5568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21600000">
            <a:off x="3368166" y="3039318"/>
            <a:ext cx="30437" cy="7604"/>
          </a:xfrm>
          <a:prstGeom prst="rect">
            <a:avLst/>
          </a:prstGeom>
        </p:spPr>
      </p:pic>
      <p:pic>
        <p:nvPicPr>
          <p:cNvPr id="5569" name="picture 5569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21600000">
            <a:off x="3368166" y="2467994"/>
            <a:ext cx="30437" cy="7604"/>
          </a:xfrm>
          <a:prstGeom prst="rect">
            <a:avLst/>
          </a:prstGeom>
        </p:spPr>
      </p:pic>
      <p:sp>
        <p:nvSpPr>
          <p:cNvPr id="5570" name="rect"/>
          <p:cNvSpPr/>
          <p:nvPr/>
        </p:nvSpPr>
        <p:spPr>
          <a:xfrm>
            <a:off x="3368166" y="1889268"/>
            <a:ext cx="30437" cy="760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71" name="picture 557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164587" y="1863090"/>
            <a:ext cx="5378450" cy="3134994"/>
          </a:xfrm>
          <a:prstGeom prst="rect">
            <a:avLst/>
          </a:prstGeom>
        </p:spPr>
      </p:pic>
      <p:sp>
        <p:nvSpPr>
          <p:cNvPr id="5572" name="path"/>
          <p:cNvSpPr/>
          <p:nvPr/>
        </p:nvSpPr>
        <p:spPr>
          <a:xfrm>
            <a:off x="7066788" y="2017776"/>
            <a:ext cx="291083" cy="289559"/>
          </a:xfrm>
          <a:custGeom>
            <a:avLst/>
            <a:gdLst/>
            <a:ahLst/>
            <a:cxnLst/>
            <a:rect l="0" t="0" r="0" b="0"/>
            <a:pathLst>
              <a:path w="458" h="455">
                <a:moveTo>
                  <a:pt x="0" y="227"/>
                </a:moveTo>
                <a:cubicBezTo>
                  <a:pt x="0" y="101"/>
                  <a:pt x="102" y="0"/>
                  <a:pt x="229" y="0"/>
                </a:cubicBezTo>
                <a:cubicBezTo>
                  <a:pt x="355" y="0"/>
                  <a:pt x="458" y="101"/>
                  <a:pt x="458" y="227"/>
                </a:cubicBezTo>
                <a:cubicBezTo>
                  <a:pt x="458" y="353"/>
                  <a:pt x="355" y="455"/>
                  <a:pt x="229" y="455"/>
                </a:cubicBezTo>
                <a:cubicBezTo>
                  <a:pt x="102" y="455"/>
                  <a:pt x="0" y="353"/>
                  <a:pt x="0" y="227"/>
                </a:cubicBezTo>
              </a:path>
            </a:pathLst>
          </a:custGeom>
          <a:solidFill>
            <a:srgbClr val="FFC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573" name="table 5573"/>
          <p:cNvGraphicFramePr>
            <a:graphicFrameLocks noGrp="1"/>
          </p:cNvGraphicFramePr>
          <p:nvPr/>
        </p:nvGraphicFramePr>
        <p:xfrm>
          <a:off x="2041016" y="1012316"/>
          <a:ext cx="6759575" cy="4429125"/>
        </p:xfrm>
        <a:graphic>
          <a:graphicData uri="http://schemas.openxmlformats.org/drawingml/2006/table">
            <a:tbl>
              <a:tblPr/>
              <a:tblGrid>
                <a:gridCol w="6759575"/>
              </a:tblGrid>
              <a:tr h="30987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marL="82550" algn="l" rtl="0" eaLnBrk="0">
                        <a:lnSpc>
                          <a:spcPts val="1105"/>
                        </a:lnSpc>
                        <a:spcBef>
                          <a:spcPts val="0"/>
                        </a:spcBef>
                      </a:pPr>
                      <a:r>
                        <a:rPr sz="9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总</a:t>
                      </a:r>
                      <a:r>
                        <a:rPr sz="900" spc="11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成本函数包括直接</a:t>
                      </a:r>
                      <a:r>
                        <a:rPr sz="9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900" spc="11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品成本(</a:t>
                      </a:r>
                      <a:r>
                        <a:rPr sz="9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DPC</a:t>
                      </a:r>
                      <a:r>
                        <a:rPr sz="900" spc="11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)、</a:t>
                      </a:r>
                      <a:r>
                        <a:rPr sz="9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</a:t>
                      </a:r>
                      <a:r>
                        <a:rPr sz="900" spc="11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模效</a:t>
                      </a:r>
                      <a:r>
                        <a:rPr sz="9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应</a:t>
                      </a:r>
                      <a:r>
                        <a:rPr sz="900" spc="11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和复</a:t>
                      </a:r>
                      <a:r>
                        <a:rPr sz="9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杂</a:t>
                      </a:r>
                      <a:r>
                        <a:rPr sz="900" spc="11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r>
                        <a:rPr sz="900" spc="5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</a:t>
                      </a:r>
                      <a:r>
                        <a:rPr sz="900" spc="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本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1B0FF"/>
                    </a:solidFill>
                  </a:tcPr>
                </a:tc>
              </a:tr>
              <a:tr h="41192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800" dirty="0"/>
                    </a:p>
                    <a:p>
                      <a:pPr marL="4007485" algn="l" rtl="0" eaLnBrk="0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900" spc="6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</a:t>
                      </a:r>
                      <a:r>
                        <a:rPr sz="900" spc="60" dirty="0">
                          <a:ln w="3614" cap="flat" cmpd="sng">
                            <a:solidFill>
                              <a:srgbClr val="A6A6A6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</a:t>
                      </a:r>
                      <a:r>
                        <a:rPr sz="900" spc="6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总额</a:t>
                      </a:r>
                      <a:r>
                        <a:rPr sz="900" spc="60" dirty="0">
                          <a:ln w="3614" cap="flat" cmpd="sng">
                            <a:solidFill>
                              <a:srgbClr val="A6A6A6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6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不包</a:t>
                      </a:r>
                      <a:r>
                        <a:rPr sz="900" spc="2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括</a:t>
                      </a:r>
                      <a:endParaRPr lang="en-US" altLang="en-US" sz="900" dirty="0"/>
                    </a:p>
                    <a:p>
                      <a:pPr marL="4007485" algn="l" rtl="0" eaLnBrk="0">
                        <a:lnSpc>
                          <a:spcPts val="1200"/>
                        </a:lnSpc>
                      </a:pPr>
                      <a:r>
                        <a:rPr sz="900" spc="10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规模经</a:t>
                      </a:r>
                      <a:r>
                        <a:rPr sz="900" spc="6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济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marL="4358640" algn="l" rtl="0" eaLnBrk="0">
                        <a:lnSpc>
                          <a:spcPts val="1245"/>
                        </a:lnSpc>
                        <a:spcBef>
                          <a:spcPts val="280"/>
                        </a:spcBef>
                      </a:pPr>
                      <a:r>
                        <a:rPr sz="900" b="1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+</a:t>
                      </a:r>
                      <a:endParaRPr lang="en-US" altLang="en-US" sz="900" dirty="0"/>
                    </a:p>
                    <a:p>
                      <a:pPr marL="5135880" algn="l" rtl="0" eaLnBrk="0">
                        <a:lnSpc>
                          <a:spcPct val="86000"/>
                        </a:lnSpc>
                        <a:spcBef>
                          <a:spcPts val="120"/>
                        </a:spcBef>
                      </a:pPr>
                      <a:r>
                        <a:rPr sz="9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0" dirty="0"/>
                    </a:p>
                    <a:p>
                      <a:pPr marL="5616575" indent="6985" algn="l" rtl="0" eaLnBrk="0">
                        <a:lnSpc>
                          <a:spcPct val="119000"/>
                        </a:lnSpc>
                        <a:spcBef>
                          <a:spcPts val="280"/>
                        </a:spcBef>
                      </a:pPr>
                      <a:r>
                        <a:rPr sz="9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DPC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包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括              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规模经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济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marL="5617210" indent="6350" algn="l" rtl="0" eaLnBrk="0">
                        <a:lnSpc>
                          <a:spcPct val="116000"/>
                        </a:lnSpc>
                        <a:spcBef>
                          <a:spcPts val="275"/>
                        </a:spcBef>
                      </a:pPr>
                      <a:r>
                        <a:rPr sz="900" b="1" spc="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DPC</a:t>
                      </a:r>
                      <a:r>
                        <a:rPr sz="900" spc="13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不包括规</a:t>
                      </a:r>
                      <a:r>
                        <a:rPr sz="900" spc="8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900" spc="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</a:t>
                      </a:r>
                      <a:r>
                        <a:rPr sz="900" spc="9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经</a:t>
                      </a:r>
                      <a:r>
                        <a:rPr sz="900" spc="80" dirty="0">
                          <a:solidFill>
                            <a:srgbClr val="A6A6A6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济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marL="1759585" algn="l" rtl="0" eaLnBrk="0">
                        <a:lnSpc>
                          <a:spcPts val="1110"/>
                        </a:lnSpc>
                        <a:spcBef>
                          <a:spcPts val="270"/>
                        </a:spcBef>
                      </a:pPr>
                      <a:r>
                        <a:rPr sz="900" spc="10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最佳的</a:t>
                      </a: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变</a:t>
                      </a:r>
                      <a:r>
                        <a:rPr sz="900" spc="10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</a:t>
                      </a:r>
                      <a:r>
                        <a:rPr sz="900" spc="80" dirty="0">
                          <a:ln w="362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数</a:t>
                      </a:r>
                      <a:endParaRPr lang="en-US" altLang="en-US" sz="900" dirty="0"/>
                    </a:p>
                    <a:p>
                      <a:pPr marL="2079625" algn="l" rtl="0" eaLnBrk="0">
                        <a:lnSpc>
                          <a:spcPts val="1125"/>
                        </a:lnSpc>
                        <a:spcBef>
                          <a:spcPts val="105"/>
                        </a:spcBef>
                      </a:pPr>
                      <a:r>
                        <a:rPr sz="900" spc="3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量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74" name="path"/>
          <p:cNvSpPr/>
          <p:nvPr/>
        </p:nvSpPr>
        <p:spPr>
          <a:xfrm>
            <a:off x="217931" y="4169664"/>
            <a:ext cx="231648" cy="233172"/>
          </a:xfrm>
          <a:custGeom>
            <a:avLst/>
            <a:gdLst/>
            <a:ahLst/>
            <a:cxnLst/>
            <a:rect l="0" t="0" r="0" b="0"/>
            <a:pathLst>
              <a:path w="364" h="367">
                <a:moveTo>
                  <a:pt x="0" y="183"/>
                </a:moveTo>
                <a:cubicBezTo>
                  <a:pt x="0" y="82"/>
                  <a:pt x="81" y="0"/>
                  <a:pt x="182" y="0"/>
                </a:cubicBezTo>
                <a:cubicBezTo>
                  <a:pt x="283" y="0"/>
                  <a:pt x="364" y="82"/>
                  <a:pt x="364" y="183"/>
                </a:cubicBezTo>
                <a:cubicBezTo>
                  <a:pt x="364" y="285"/>
                  <a:pt x="283" y="367"/>
                  <a:pt x="182" y="367"/>
                </a:cubicBezTo>
                <a:cubicBezTo>
                  <a:pt x="81" y="367"/>
                  <a:pt x="0" y="285"/>
                  <a:pt x="0" y="183"/>
                </a:cubicBezTo>
              </a:path>
            </a:pathLst>
          </a:custGeom>
          <a:solidFill>
            <a:srgbClr val="92D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75" name="textbox 5575"/>
          <p:cNvSpPr/>
          <p:nvPr/>
        </p:nvSpPr>
        <p:spPr>
          <a:xfrm>
            <a:off x="237626" y="3443560"/>
            <a:ext cx="71755" cy="12572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90"/>
              </a:lnSpc>
            </a:pP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500" dirty="0"/>
          </a:p>
        </p:txBody>
      </p:sp>
      <p:sp>
        <p:nvSpPr>
          <p:cNvPr id="5576" name="path"/>
          <p:cNvSpPr/>
          <p:nvPr/>
        </p:nvSpPr>
        <p:spPr>
          <a:xfrm>
            <a:off x="217931" y="3332988"/>
            <a:ext cx="231648" cy="233172"/>
          </a:xfrm>
          <a:custGeom>
            <a:avLst/>
            <a:gdLst/>
            <a:ahLst/>
            <a:cxnLst/>
            <a:rect l="0" t="0" r="0" b="0"/>
            <a:pathLst>
              <a:path w="364" h="367">
                <a:moveTo>
                  <a:pt x="0" y="183"/>
                </a:moveTo>
                <a:cubicBezTo>
                  <a:pt x="0" y="82"/>
                  <a:pt x="81" y="0"/>
                  <a:pt x="182" y="0"/>
                </a:cubicBezTo>
                <a:cubicBezTo>
                  <a:pt x="283" y="0"/>
                  <a:pt x="364" y="82"/>
                  <a:pt x="364" y="183"/>
                </a:cubicBezTo>
                <a:cubicBezTo>
                  <a:pt x="364" y="285"/>
                  <a:pt x="283" y="367"/>
                  <a:pt x="182" y="367"/>
                </a:cubicBezTo>
                <a:cubicBezTo>
                  <a:pt x="81" y="367"/>
                  <a:pt x="0" y="285"/>
                  <a:pt x="0" y="183"/>
                </a:cubicBezTo>
              </a:path>
            </a:pathLst>
          </a:custGeom>
          <a:solidFill>
            <a:srgbClr val="FFC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77" name="path"/>
          <p:cNvSpPr/>
          <p:nvPr/>
        </p:nvSpPr>
        <p:spPr>
          <a:xfrm>
            <a:off x="217931" y="2386584"/>
            <a:ext cx="231648" cy="231647"/>
          </a:xfrm>
          <a:custGeom>
            <a:avLst/>
            <a:gdLst/>
            <a:ahLst/>
            <a:cxnLst/>
            <a:rect l="0" t="0" r="0" b="0"/>
            <a:pathLst>
              <a:path w="364" h="364">
                <a:moveTo>
                  <a:pt x="0" y="182"/>
                </a:moveTo>
                <a:cubicBezTo>
                  <a:pt x="0" y="81"/>
                  <a:pt x="81" y="0"/>
                  <a:pt x="182" y="0"/>
                </a:cubicBezTo>
                <a:cubicBezTo>
                  <a:pt x="283" y="0"/>
                  <a:pt x="364" y="81"/>
                  <a:pt x="364" y="182"/>
                </a:cubicBezTo>
                <a:cubicBezTo>
                  <a:pt x="364" y="283"/>
                  <a:pt x="283" y="364"/>
                  <a:pt x="182" y="364"/>
                </a:cubicBezTo>
                <a:cubicBezTo>
                  <a:pt x="81" y="364"/>
                  <a:pt x="0" y="283"/>
                  <a:pt x="0" y="182"/>
                </a:cubicBezTo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54" name="group 1054"/>
          <p:cNvGrpSpPr/>
          <p:nvPr/>
        </p:nvGrpSpPr>
        <p:grpSpPr>
          <a:xfrm rot="21600000">
            <a:off x="1833920" y="1020964"/>
            <a:ext cx="223057" cy="4412212"/>
            <a:chOff x="0" y="0"/>
            <a:chExt cx="223057" cy="4412212"/>
          </a:xfrm>
        </p:grpSpPr>
        <p:sp>
          <p:nvSpPr>
            <p:cNvPr id="5578" name="path"/>
            <p:cNvSpPr/>
            <p:nvPr/>
          </p:nvSpPr>
          <p:spPr>
            <a:xfrm>
              <a:off x="0" y="0"/>
              <a:ext cx="223057" cy="4412212"/>
            </a:xfrm>
            <a:custGeom>
              <a:avLst/>
              <a:gdLst/>
              <a:ahLst/>
              <a:cxnLst/>
              <a:rect l="0" t="0" r="0" b="0"/>
              <a:pathLst>
                <a:path w="351" h="6948">
                  <a:moveTo>
                    <a:pt x="14" y="1"/>
                  </a:moveTo>
                  <a:lnTo>
                    <a:pt x="336" y="3474"/>
                  </a:lnTo>
                  <a:lnTo>
                    <a:pt x="14" y="6946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79" name="path"/>
            <p:cNvSpPr/>
            <p:nvPr/>
          </p:nvSpPr>
          <p:spPr>
            <a:xfrm>
              <a:off x="5119" y="2897"/>
              <a:ext cx="34130" cy="297840"/>
            </a:xfrm>
            <a:custGeom>
              <a:avLst/>
              <a:gdLst/>
              <a:ahLst/>
              <a:cxnLst/>
              <a:rect l="0" t="0" r="0" b="0"/>
              <a:pathLst>
                <a:path w="53" h="469">
                  <a:moveTo>
                    <a:pt x="7" y="0"/>
                  </a:moveTo>
                  <a:lnTo>
                    <a:pt x="46" y="468"/>
                  </a:lnTo>
                </a:path>
              </a:pathLst>
            </a:custGeom>
            <a:noFill/>
            <a:ln w="9525" cap="flat">
              <a:solidFill>
                <a:srgbClr val="C7E0FB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580" name="path"/>
          <p:cNvSpPr/>
          <p:nvPr/>
        </p:nvSpPr>
        <p:spPr>
          <a:xfrm>
            <a:off x="217931" y="4573523"/>
            <a:ext cx="231648" cy="233172"/>
          </a:xfrm>
          <a:custGeom>
            <a:avLst/>
            <a:gdLst/>
            <a:ahLst/>
            <a:cxnLst/>
            <a:rect l="0" t="0" r="0" b="0"/>
            <a:pathLst>
              <a:path w="364" h="367">
                <a:moveTo>
                  <a:pt x="0" y="183"/>
                </a:moveTo>
                <a:cubicBezTo>
                  <a:pt x="0" y="82"/>
                  <a:pt x="81" y="0"/>
                  <a:pt x="182" y="0"/>
                </a:cubicBezTo>
                <a:cubicBezTo>
                  <a:pt x="283" y="0"/>
                  <a:pt x="364" y="82"/>
                  <a:pt x="364" y="183"/>
                </a:cubicBezTo>
                <a:cubicBezTo>
                  <a:pt x="364" y="285"/>
                  <a:pt x="283" y="367"/>
                  <a:pt x="182" y="367"/>
                </a:cubicBezTo>
                <a:cubicBezTo>
                  <a:pt x="81" y="367"/>
                  <a:pt x="0" y="285"/>
                  <a:pt x="0" y="183"/>
                </a:cubicBezTo>
              </a:path>
            </a:pathLst>
          </a:custGeom>
          <a:solidFill>
            <a:srgbClr val="92D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581" name="table 5581"/>
          <p:cNvGraphicFramePr>
            <a:graphicFrameLocks noGrp="1"/>
          </p:cNvGraphicFramePr>
          <p:nvPr/>
        </p:nvGraphicFramePr>
        <p:xfrm>
          <a:off x="163449" y="1012316"/>
          <a:ext cx="1704975" cy="4429125"/>
        </p:xfrm>
        <a:graphic>
          <a:graphicData uri="http://schemas.openxmlformats.org/drawingml/2006/table">
            <a:tbl>
              <a:tblPr/>
              <a:tblGrid>
                <a:gridCol w="314325"/>
                <a:gridCol w="1390650"/>
              </a:tblGrid>
              <a:tr h="308609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600" dirty="0"/>
                    </a:p>
                    <a:p>
                      <a:pPr marL="85725" algn="l" rtl="0" eaLnBrk="0">
                        <a:lnSpc>
                          <a:spcPts val="1160"/>
                        </a:lnSpc>
                        <a:spcBef>
                          <a:spcPts val="5"/>
                        </a:spcBef>
                      </a:pP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办</a:t>
                      </a:r>
                      <a:r>
                        <a:rPr sz="9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法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  <a:tr h="27717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900" dirty="0"/>
                    </a:p>
                    <a:p>
                      <a:pPr marL="86995" algn="l" rtl="0" eaLnBrk="0">
                        <a:lnSpc>
                          <a:spcPts val="790"/>
                        </a:lnSpc>
                        <a:spcBef>
                          <a:spcPts val="5"/>
                        </a:spcBef>
                      </a:pPr>
                      <a:r>
                        <a:rPr sz="5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0" dirty="0"/>
                    </a:p>
                    <a:p>
                      <a:pPr marL="86995" algn="l" rtl="0" eaLnBrk="0">
                        <a:lnSpc>
                          <a:spcPts val="790"/>
                        </a:lnSpc>
                        <a:spcBef>
                          <a:spcPts val="150"/>
                        </a:spcBef>
                      </a:pPr>
                      <a:r>
                        <a:rPr sz="5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1000" dirty="0"/>
                    </a:p>
                    <a:p>
                      <a:pPr marL="91440" algn="l" rtl="0" eaLnBrk="0">
                        <a:lnSpc>
                          <a:spcPct val="86000"/>
                        </a:lnSpc>
                        <a:spcBef>
                          <a:spcPts val="270"/>
                        </a:spcBef>
                      </a:pPr>
                      <a:r>
                        <a:rPr sz="9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00" b="1" spc="8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100" dirty="0"/>
                    </a:p>
                    <a:p>
                      <a:pPr marL="86995" algn="l" rtl="0" eaLnBrk="0">
                        <a:lnSpc>
                          <a:spcPts val="790"/>
                        </a:lnSpc>
                      </a:pPr>
                      <a:r>
                        <a:rPr sz="5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600" dirty="0"/>
                    </a:p>
                    <a:p>
                      <a:pPr marL="29845" indent="5715" algn="l" rtl="0" eaLnBrk="0">
                        <a:lnSpc>
                          <a:spcPct val="112000"/>
                        </a:lnSpc>
                        <a:spcBef>
                          <a:spcPts val="5"/>
                        </a:spcBef>
                      </a:pP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随着变种数量的增加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每个变种的直接产品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本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DPC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也在下降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marL="28575" indent="1270" algn="l" rtl="0" eaLnBrk="0">
                        <a:lnSpc>
                          <a:spcPct val="114000"/>
                        </a:lnSpc>
                        <a:spcBef>
                          <a:spcPts val="275"/>
                        </a:spcBef>
                      </a:pP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越来越多的变种导致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模经济的适用性有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限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  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成本增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加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marL="29210" indent="6350" algn="l" rtl="0" eaLnBrk="0">
                        <a:lnSpc>
                          <a:spcPct val="115000"/>
                        </a:lnSpc>
                        <a:spcBef>
                          <a:spcPts val="275"/>
                        </a:spcBef>
                      </a:pP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随着变种数量的增加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复杂性的成本也在增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加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200" dirty="0"/>
                    </a:p>
                    <a:p>
                      <a:pPr marL="29210" indent="-635" algn="l" rtl="0" eaLnBrk="0">
                        <a:lnSpc>
                          <a:spcPct val="113000"/>
                        </a:lnSpc>
                        <a:spcBef>
                          <a:spcPts val="0"/>
                        </a:spcBef>
                      </a:pPr>
                      <a:r>
                        <a:rPr sz="9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DPC</a:t>
                      </a:r>
                      <a:r>
                        <a:rPr sz="9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与规模经济和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复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杂性成本的影响结合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起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来，得出计算变体总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本的最终函数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34874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900" dirty="0"/>
                    </a:p>
                    <a:p>
                      <a:pPr marL="91440" algn="l" rtl="0" eaLnBrk="0">
                        <a:lnSpc>
                          <a:spcPct val="86000"/>
                        </a:lnSpc>
                        <a:spcBef>
                          <a:spcPts val="0"/>
                        </a:spcBef>
                      </a:pPr>
                      <a:r>
                        <a:rPr sz="9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00" b="1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00" dirty="0"/>
                    </a:p>
                    <a:p>
                      <a:pPr marL="138430" algn="l" rtl="0" eaLnBrk="0">
                        <a:lnSpc>
                          <a:spcPts val="1240"/>
                        </a:lnSpc>
                        <a:spcBef>
                          <a:spcPts val="680"/>
                        </a:spcBef>
                      </a:pPr>
                      <a:r>
                        <a:rPr sz="900" b="1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+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40000"/>
                        </a:lnSpc>
                      </a:pPr>
                      <a:endParaRPr lang="en-US" altLang="en-US" sz="200" dirty="0"/>
                    </a:p>
                    <a:p>
                      <a:pPr marL="132715" algn="l" rtl="0" eaLnBrk="0">
                        <a:lnSpc>
                          <a:spcPct val="86000"/>
                        </a:lnSpc>
                      </a:pPr>
                      <a:r>
                        <a:rPr sz="9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82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83" name="path"/>
          <p:cNvSpPr/>
          <p:nvPr/>
        </p:nvSpPr>
        <p:spPr>
          <a:xfrm>
            <a:off x="2854832" y="1937385"/>
            <a:ext cx="2637282" cy="1210528"/>
          </a:xfrm>
          <a:custGeom>
            <a:avLst/>
            <a:gdLst/>
            <a:ahLst/>
            <a:cxnLst/>
            <a:rect l="0" t="0" r="0" b="0"/>
            <a:pathLst>
              <a:path w="4153" h="1906">
                <a:moveTo>
                  <a:pt x="45" y="330"/>
                </a:moveTo>
                <a:cubicBezTo>
                  <a:pt x="769" y="1085"/>
                  <a:pt x="1395" y="1728"/>
                  <a:pt x="1931" y="1855"/>
                </a:cubicBezTo>
                <a:cubicBezTo>
                  <a:pt x="2468" y="1982"/>
                  <a:pt x="3565" y="997"/>
                  <a:pt x="4108" y="45"/>
                </a:cubicBezTo>
              </a:path>
            </a:pathLst>
          </a:custGeom>
          <a:noFill/>
          <a:ln w="57150" cap="flat">
            <a:solidFill>
              <a:srgbClr val="92D05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84" name="textbox 5584"/>
          <p:cNvSpPr/>
          <p:nvPr/>
        </p:nvSpPr>
        <p:spPr>
          <a:xfrm>
            <a:off x="4512814" y="5449133"/>
            <a:ext cx="62864" cy="1054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7000"/>
              </a:lnSpc>
            </a:pPr>
            <a:r>
              <a:rPr sz="600" b="1" i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600" dirty="0"/>
          </a:p>
        </p:txBody>
      </p:sp>
      <p:sp>
        <p:nvSpPr>
          <p:cNvPr id="5585" name="path"/>
          <p:cNvSpPr/>
          <p:nvPr/>
        </p:nvSpPr>
        <p:spPr>
          <a:xfrm>
            <a:off x="2945891" y="5487923"/>
            <a:ext cx="5844540" cy="438912"/>
          </a:xfrm>
          <a:custGeom>
            <a:avLst/>
            <a:gdLst/>
            <a:ahLst/>
            <a:cxnLst/>
            <a:rect l="0" t="0" r="0" b="0"/>
            <a:pathLst>
              <a:path w="9204" h="691">
                <a:moveTo>
                  <a:pt x="0" y="691"/>
                </a:moveTo>
                <a:lnTo>
                  <a:pt x="9204" y="691"/>
                </a:lnTo>
                <a:lnTo>
                  <a:pt x="9204" y="0"/>
                </a:lnTo>
                <a:lnTo>
                  <a:pt x="0" y="0"/>
                </a:lnTo>
                <a:lnTo>
                  <a:pt x="0" y="691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86" name="path"/>
          <p:cNvSpPr/>
          <p:nvPr/>
        </p:nvSpPr>
        <p:spPr>
          <a:xfrm>
            <a:off x="4093845" y="3671697"/>
            <a:ext cx="2958846" cy="861822"/>
          </a:xfrm>
          <a:custGeom>
            <a:avLst/>
            <a:gdLst/>
            <a:ahLst/>
            <a:cxnLst/>
            <a:rect l="0" t="0" r="0" b="0"/>
            <a:pathLst>
              <a:path w="4659" h="1357">
                <a:moveTo>
                  <a:pt x="15" y="15"/>
                </a:moveTo>
                <a:cubicBezTo>
                  <a:pt x="1276" y="579"/>
                  <a:pt x="3599" y="1293"/>
                  <a:pt x="4644" y="1342"/>
                </a:cubicBez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87" name="path"/>
          <p:cNvSpPr/>
          <p:nvPr/>
        </p:nvSpPr>
        <p:spPr>
          <a:xfrm>
            <a:off x="4080128" y="2199513"/>
            <a:ext cx="2149602" cy="1043162"/>
          </a:xfrm>
          <a:custGeom>
            <a:avLst/>
            <a:gdLst/>
            <a:ahLst/>
            <a:cxnLst/>
            <a:rect l="0" t="0" r="0" b="0"/>
            <a:pathLst>
              <a:path w="3385" h="1642">
                <a:moveTo>
                  <a:pt x="15" y="1479"/>
                </a:moveTo>
                <a:cubicBezTo>
                  <a:pt x="404" y="1661"/>
                  <a:pt x="1146" y="1701"/>
                  <a:pt x="1705" y="1456"/>
                </a:cubicBezTo>
                <a:cubicBezTo>
                  <a:pt x="2265" y="1212"/>
                  <a:pt x="3262" y="356"/>
                  <a:pt x="3370" y="15"/>
                </a:cubicBezTo>
              </a:path>
            </a:pathLst>
          </a:custGeom>
          <a:noFill/>
          <a:ln w="19050" cap="flat">
            <a:solidFill>
              <a:srgbClr val="92D05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88" name="textbox 5588"/>
          <p:cNvSpPr/>
          <p:nvPr/>
        </p:nvSpPr>
        <p:spPr>
          <a:xfrm>
            <a:off x="467987" y="255327"/>
            <a:ext cx="2832735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示例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模块总成本计算公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式</a:t>
            </a:r>
            <a:endParaRPr lang="en-US" altLang="en-US" sz="1800" dirty="0"/>
          </a:p>
        </p:txBody>
      </p:sp>
      <p:sp>
        <p:nvSpPr>
          <p:cNvPr id="5589" name="textbox 5589"/>
          <p:cNvSpPr/>
          <p:nvPr/>
        </p:nvSpPr>
        <p:spPr>
          <a:xfrm>
            <a:off x="3004820" y="5634181"/>
            <a:ext cx="3607434" cy="1866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65"/>
              </a:lnSpc>
            </a:pPr>
            <a:r>
              <a:rPr sz="1000" i="1" spc="40" dirty="0">
                <a:ln w="361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最佳</a:t>
            </a:r>
            <a:r>
              <a:rPr sz="1000" i="1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总</a:t>
            </a:r>
            <a:r>
              <a:rPr sz="1000" i="1" spc="40" dirty="0">
                <a:ln w="361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成本</a:t>
            </a:r>
            <a:r>
              <a:rPr sz="1500" b="1" i="1" spc="40" baseline="8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=</a:t>
            </a:r>
            <a:r>
              <a:rPr sz="1500" b="1" i="1" spc="0" baseline="8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Min</a:t>
            </a:r>
            <a:r>
              <a:rPr sz="1500" b="1" i="1" spc="40" baseline="8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9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500" b="1" i="1" spc="40" baseline="8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Σ</a:t>
            </a:r>
            <a:r>
              <a:rPr sz="1000" b="1" i="1" spc="0" baseline="-9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6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0" b="1" i="1" spc="0" baseline="-9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DPCvariant</a:t>
            </a:r>
            <a:r>
              <a:rPr sz="6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0" b="1" i="1" spc="0" baseline="-9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1500" b="1" i="1" spc="0" baseline="8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x</a:t>
            </a:r>
            <a:r>
              <a:rPr sz="9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000" i="1" spc="40" dirty="0">
                <a:ln w="361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年</a:t>
            </a:r>
            <a:r>
              <a:rPr sz="1000" i="1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000" i="1" spc="40" dirty="0">
                <a:ln w="361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</a:t>
            </a:r>
            <a:r>
              <a:rPr sz="1000" i="1" spc="40" baseline="-900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变</a:t>
            </a:r>
            <a:r>
              <a:rPr sz="1000" i="1" spc="40" baseline="-9000" dirty="0">
                <a:ln w="2438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</a:t>
            </a:r>
            <a:r>
              <a:rPr sz="1000" b="1" i="1" spc="0" baseline="-9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1500" b="1" i="1" spc="40" baseline="8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+</a:t>
            </a:r>
            <a:r>
              <a:rPr sz="9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0" b="1" i="1" spc="0" baseline="-9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1000" i="1" spc="40" baseline="-9000" dirty="0">
                <a:ln w="2438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</a:t>
            </a:r>
            <a:r>
              <a:rPr sz="1000" i="1" spc="40" baseline="-900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变</a:t>
            </a:r>
            <a:r>
              <a:rPr sz="1000" i="1" spc="40" baseline="-9000" dirty="0">
                <a:ln w="2438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体的</a:t>
            </a:r>
            <a:r>
              <a:rPr sz="1000" i="1" spc="10" dirty="0">
                <a:ln w="361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复</a:t>
            </a:r>
            <a:r>
              <a:rPr sz="1000" i="1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杂</a:t>
            </a:r>
            <a:r>
              <a:rPr sz="1000" i="1" spc="0" dirty="0">
                <a:ln w="361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度成本</a:t>
            </a:r>
            <a:r>
              <a:rPr sz="1500" b="1" i="1" spc="0" baseline="8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975" dirty="0"/>
          </a:p>
        </p:txBody>
      </p:sp>
      <p:sp>
        <p:nvSpPr>
          <p:cNvPr id="5590" name="textbox 5590"/>
          <p:cNvSpPr/>
          <p:nvPr/>
        </p:nvSpPr>
        <p:spPr>
          <a:xfrm>
            <a:off x="2049779" y="5487923"/>
            <a:ext cx="855344" cy="451484"/>
          </a:xfrm>
          <a:prstGeom prst="rect">
            <a:avLst/>
          </a:prstGeom>
          <a:solidFill>
            <a:srgbClr val="595959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1000" dirty="0"/>
          </a:p>
          <a:p>
            <a:pPr marL="88900" algn="l" rtl="0" eaLnBrk="0">
              <a:lnSpc>
                <a:spcPct val="100000"/>
              </a:lnSpc>
              <a:spcBef>
                <a:spcPts val="5"/>
              </a:spcBef>
            </a:pPr>
            <a:r>
              <a:rPr sz="1000" i="1" spc="40" dirty="0">
                <a:ln w="361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目</a:t>
            </a:r>
            <a:r>
              <a:rPr sz="1000" i="1" spc="4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标</a:t>
            </a:r>
            <a:r>
              <a:rPr sz="1000" i="1" spc="40" dirty="0">
                <a:ln w="361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函</a:t>
            </a:r>
            <a:r>
              <a:rPr sz="1000" i="1" spc="20" dirty="0">
                <a:ln w="361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</a:t>
            </a:r>
            <a:endParaRPr lang="en-US" altLang="en-US" sz="1000" dirty="0"/>
          </a:p>
        </p:txBody>
      </p:sp>
      <p:sp>
        <p:nvSpPr>
          <p:cNvPr id="5591" name="textbox 5591"/>
          <p:cNvSpPr/>
          <p:nvPr/>
        </p:nvSpPr>
        <p:spPr>
          <a:xfrm>
            <a:off x="120264" y="6083761"/>
            <a:ext cx="2498089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EM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指南。复杂度建模的成本知道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ID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81749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900" dirty="0"/>
          </a:p>
        </p:txBody>
      </p:sp>
      <p:sp>
        <p:nvSpPr>
          <p:cNvPr id="5592" name="textbox 5592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594" name="textbox 5594"/>
          <p:cNvSpPr/>
          <p:nvPr/>
        </p:nvSpPr>
        <p:spPr>
          <a:xfrm>
            <a:off x="4938133" y="1435917"/>
            <a:ext cx="741680" cy="3308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4000"/>
              </a:lnSpc>
            </a:pPr>
            <a:endParaRPr lang="en-US" altLang="en-US" sz="100" dirty="0"/>
          </a:p>
          <a:p>
            <a:pPr marL="224790" indent="-212090" algn="l" rtl="0" eaLnBrk="0">
              <a:lnSpc>
                <a:spcPct val="115000"/>
              </a:lnSpc>
            </a:pPr>
            <a:r>
              <a:rPr sz="900" spc="4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总费</a:t>
            </a:r>
            <a:r>
              <a:rPr sz="900" spc="4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</a:t>
            </a:r>
            <a:r>
              <a:rPr sz="9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包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括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规模经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济</a:t>
            </a:r>
            <a:endParaRPr lang="en-US" altLang="en-US" sz="900" dirty="0"/>
          </a:p>
        </p:txBody>
      </p:sp>
      <p:sp>
        <p:nvSpPr>
          <p:cNvPr id="5595" name="textbox 5595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pic>
        <p:nvPicPr>
          <p:cNvPr id="5596" name="picture 559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125467" y="3083052"/>
            <a:ext cx="76200" cy="1872996"/>
          </a:xfrm>
          <a:prstGeom prst="rect">
            <a:avLst/>
          </a:prstGeom>
        </p:spPr>
      </p:pic>
      <p:grpSp>
        <p:nvGrpSpPr>
          <p:cNvPr id="1056" name="group 105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5598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99" name="textbox 5599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8572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M</a:t>
              </a:r>
              <a:endParaRPr lang="en-US" altLang="en-US" sz="1800" dirty="0"/>
            </a:p>
          </p:txBody>
        </p:sp>
      </p:grpSp>
      <p:sp>
        <p:nvSpPr>
          <p:cNvPr id="5600" name="textbox 5600"/>
          <p:cNvSpPr/>
          <p:nvPr/>
        </p:nvSpPr>
        <p:spPr>
          <a:xfrm>
            <a:off x="7664743" y="1974143"/>
            <a:ext cx="690244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7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复</a:t>
            </a:r>
            <a:r>
              <a:rPr sz="900" spc="7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杂</a:t>
            </a:r>
            <a:r>
              <a:rPr sz="900" spc="7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度成本</a:t>
            </a:r>
            <a:r>
              <a:rPr sz="1000" b="1" spc="10" baseline="280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650" dirty="0"/>
          </a:p>
        </p:txBody>
      </p:sp>
      <p:grpSp>
        <p:nvGrpSpPr>
          <p:cNvPr id="1058" name="group 1058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1060" name="group 1060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5601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02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10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603" name="textbox 5603"/>
            <p:cNvSpPr/>
            <p:nvPr/>
          </p:nvSpPr>
          <p:spPr>
            <a:xfrm>
              <a:off x="-12700" y="-12700"/>
              <a:ext cx="327659" cy="354329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22000"/>
                </a:lnSpc>
              </a:pPr>
              <a:endParaRPr lang="en-US" altLang="en-US" sz="300" dirty="0"/>
            </a:p>
            <a:p>
              <a:pPr marL="57785" algn="l" rtl="0" eaLnBrk="0">
                <a:lnSpc>
                  <a:spcPts val="2225"/>
                </a:lnSpc>
                <a:spcBef>
                  <a:spcPts val="0"/>
                </a:spcBef>
              </a:pPr>
              <a:r>
                <a:rPr sz="1800" spc="0" dirty="0">
                  <a:ln w="3175" cap="flat" cmpd="sng">
                    <a:solidFill>
                      <a:srgbClr val="FFFFFF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FFFFFF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四</a:t>
              </a:r>
              <a:endParaRPr lang="en-US" altLang="en-US" sz="1800" dirty="0"/>
            </a:p>
          </p:txBody>
        </p:sp>
      </p:grpSp>
      <p:sp>
        <p:nvSpPr>
          <p:cNvPr id="5604" name="textbox 5604"/>
          <p:cNvSpPr/>
          <p:nvPr/>
        </p:nvSpPr>
        <p:spPr>
          <a:xfrm>
            <a:off x="6922638" y="5023032"/>
            <a:ext cx="638809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#</a:t>
            </a:r>
            <a:r>
              <a:rPr sz="9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变</a:t>
            </a:r>
            <a:r>
              <a:rPr sz="900" spc="8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体数</a:t>
            </a:r>
            <a:r>
              <a:rPr sz="900" spc="7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</a:t>
            </a:r>
            <a:endParaRPr lang="en-US" altLang="en-US" sz="900" dirty="0"/>
          </a:p>
        </p:txBody>
      </p:sp>
      <p:sp>
        <p:nvSpPr>
          <p:cNvPr id="5605" name="path"/>
          <p:cNvSpPr/>
          <p:nvPr/>
        </p:nvSpPr>
        <p:spPr>
          <a:xfrm>
            <a:off x="5030723" y="1851660"/>
            <a:ext cx="292608" cy="291084"/>
          </a:xfrm>
          <a:custGeom>
            <a:avLst/>
            <a:gdLst/>
            <a:ahLst/>
            <a:cxnLst/>
            <a:rect l="0" t="0" r="0" b="0"/>
            <a:pathLst>
              <a:path w="460" h="458">
                <a:moveTo>
                  <a:pt x="0" y="229"/>
                </a:moveTo>
                <a:cubicBezTo>
                  <a:pt x="0" y="102"/>
                  <a:pt x="103" y="0"/>
                  <a:pt x="230" y="0"/>
                </a:cubicBezTo>
                <a:cubicBezTo>
                  <a:pt x="357" y="0"/>
                  <a:pt x="460" y="102"/>
                  <a:pt x="460" y="229"/>
                </a:cubicBezTo>
                <a:cubicBezTo>
                  <a:pt x="460" y="355"/>
                  <a:pt x="357" y="458"/>
                  <a:pt x="230" y="458"/>
                </a:cubicBezTo>
                <a:cubicBezTo>
                  <a:pt x="103" y="458"/>
                  <a:pt x="0" y="355"/>
                  <a:pt x="0" y="229"/>
                </a:cubicBezTo>
              </a:path>
            </a:pathLst>
          </a:custGeom>
          <a:solidFill>
            <a:srgbClr val="92D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06" name="path"/>
          <p:cNvSpPr/>
          <p:nvPr/>
        </p:nvSpPr>
        <p:spPr>
          <a:xfrm>
            <a:off x="4570475" y="1851660"/>
            <a:ext cx="291084" cy="291084"/>
          </a:xfrm>
          <a:custGeom>
            <a:avLst/>
            <a:gdLst/>
            <a:ahLst/>
            <a:cxnLst/>
            <a:rect l="0" t="0" r="0" b="0"/>
            <a:pathLst>
              <a:path w="458" h="458">
                <a:moveTo>
                  <a:pt x="0" y="229"/>
                </a:moveTo>
                <a:cubicBezTo>
                  <a:pt x="0" y="102"/>
                  <a:pt x="102" y="0"/>
                  <a:pt x="229" y="0"/>
                </a:cubicBezTo>
                <a:cubicBezTo>
                  <a:pt x="355" y="0"/>
                  <a:pt x="458" y="102"/>
                  <a:pt x="458" y="229"/>
                </a:cubicBezTo>
                <a:cubicBezTo>
                  <a:pt x="458" y="355"/>
                  <a:pt x="355" y="458"/>
                  <a:pt x="229" y="458"/>
                </a:cubicBezTo>
                <a:cubicBezTo>
                  <a:pt x="102" y="458"/>
                  <a:pt x="0" y="355"/>
                  <a:pt x="0" y="229"/>
                </a:cubicBezTo>
              </a:path>
            </a:pathLst>
          </a:custGeom>
          <a:solidFill>
            <a:srgbClr val="92D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07" name="path"/>
          <p:cNvSpPr/>
          <p:nvPr/>
        </p:nvSpPr>
        <p:spPr>
          <a:xfrm>
            <a:off x="6045708" y="1845564"/>
            <a:ext cx="291083" cy="291083"/>
          </a:xfrm>
          <a:custGeom>
            <a:avLst/>
            <a:gdLst/>
            <a:ahLst/>
            <a:cxnLst/>
            <a:rect l="0" t="0" r="0" b="0"/>
            <a:pathLst>
              <a:path w="458" h="458">
                <a:moveTo>
                  <a:pt x="0" y="229"/>
                </a:moveTo>
                <a:cubicBezTo>
                  <a:pt x="0" y="102"/>
                  <a:pt x="102" y="0"/>
                  <a:pt x="229" y="0"/>
                </a:cubicBezTo>
                <a:cubicBezTo>
                  <a:pt x="355" y="0"/>
                  <a:pt x="458" y="102"/>
                  <a:pt x="458" y="229"/>
                </a:cubicBezTo>
                <a:cubicBezTo>
                  <a:pt x="458" y="355"/>
                  <a:pt x="355" y="458"/>
                  <a:pt x="229" y="458"/>
                </a:cubicBezTo>
                <a:cubicBezTo>
                  <a:pt x="102" y="458"/>
                  <a:pt x="0" y="355"/>
                  <a:pt x="0" y="229"/>
                </a:cubicBezTo>
              </a:path>
            </a:pathLst>
          </a:custGeom>
          <a:solidFill>
            <a:srgbClr val="92D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08" name="path"/>
          <p:cNvSpPr/>
          <p:nvPr/>
        </p:nvSpPr>
        <p:spPr>
          <a:xfrm>
            <a:off x="6524244" y="1845564"/>
            <a:ext cx="291083" cy="291083"/>
          </a:xfrm>
          <a:custGeom>
            <a:avLst/>
            <a:gdLst/>
            <a:ahLst/>
            <a:cxnLst/>
            <a:rect l="0" t="0" r="0" b="0"/>
            <a:pathLst>
              <a:path w="458" h="458">
                <a:moveTo>
                  <a:pt x="0" y="229"/>
                </a:moveTo>
                <a:cubicBezTo>
                  <a:pt x="0" y="102"/>
                  <a:pt x="102" y="0"/>
                  <a:pt x="229" y="0"/>
                </a:cubicBezTo>
                <a:cubicBezTo>
                  <a:pt x="355" y="0"/>
                  <a:pt x="458" y="102"/>
                  <a:pt x="458" y="229"/>
                </a:cubicBezTo>
                <a:cubicBezTo>
                  <a:pt x="458" y="355"/>
                  <a:pt x="355" y="458"/>
                  <a:pt x="229" y="458"/>
                </a:cubicBezTo>
                <a:cubicBezTo>
                  <a:pt x="102" y="458"/>
                  <a:pt x="0" y="355"/>
                  <a:pt x="0" y="229"/>
                </a:cubicBezTo>
              </a:path>
            </a:pathLst>
          </a:custGeom>
          <a:solidFill>
            <a:srgbClr val="92D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09" name="path"/>
          <p:cNvSpPr/>
          <p:nvPr/>
        </p:nvSpPr>
        <p:spPr>
          <a:xfrm>
            <a:off x="7072884" y="4381500"/>
            <a:ext cx="292607" cy="289560"/>
          </a:xfrm>
          <a:custGeom>
            <a:avLst/>
            <a:gdLst/>
            <a:ahLst/>
            <a:cxnLst/>
            <a:rect l="0" t="0" r="0" b="0"/>
            <a:pathLst>
              <a:path w="460" h="456">
                <a:moveTo>
                  <a:pt x="0" y="227"/>
                </a:moveTo>
                <a:cubicBezTo>
                  <a:pt x="0" y="101"/>
                  <a:pt x="103" y="0"/>
                  <a:pt x="230" y="0"/>
                </a:cubicBezTo>
                <a:cubicBezTo>
                  <a:pt x="357" y="0"/>
                  <a:pt x="460" y="101"/>
                  <a:pt x="460" y="227"/>
                </a:cubicBezTo>
                <a:cubicBezTo>
                  <a:pt x="460" y="353"/>
                  <a:pt x="357" y="456"/>
                  <a:pt x="230" y="456"/>
                </a:cubicBezTo>
                <a:cubicBezTo>
                  <a:pt x="103" y="456"/>
                  <a:pt x="0" y="353"/>
                  <a:pt x="0" y="227"/>
                </a:cubicBezTo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10" name="path"/>
          <p:cNvSpPr/>
          <p:nvPr/>
        </p:nvSpPr>
        <p:spPr>
          <a:xfrm>
            <a:off x="7072884" y="2688336"/>
            <a:ext cx="292607" cy="289559"/>
          </a:xfrm>
          <a:custGeom>
            <a:avLst/>
            <a:gdLst/>
            <a:ahLst/>
            <a:cxnLst/>
            <a:rect l="0" t="0" r="0" b="0"/>
            <a:pathLst>
              <a:path w="460" h="455">
                <a:moveTo>
                  <a:pt x="0" y="227"/>
                </a:moveTo>
                <a:cubicBezTo>
                  <a:pt x="0" y="102"/>
                  <a:pt x="103" y="0"/>
                  <a:pt x="230" y="0"/>
                </a:cubicBezTo>
                <a:cubicBezTo>
                  <a:pt x="357" y="0"/>
                  <a:pt x="460" y="102"/>
                  <a:pt x="460" y="227"/>
                </a:cubicBezTo>
                <a:cubicBezTo>
                  <a:pt x="460" y="354"/>
                  <a:pt x="357" y="455"/>
                  <a:pt x="230" y="455"/>
                </a:cubicBezTo>
                <a:cubicBezTo>
                  <a:pt x="103" y="455"/>
                  <a:pt x="0" y="354"/>
                  <a:pt x="0" y="227"/>
                </a:cubicBezTo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11" name="path"/>
          <p:cNvSpPr/>
          <p:nvPr/>
        </p:nvSpPr>
        <p:spPr>
          <a:xfrm>
            <a:off x="217931" y="1397508"/>
            <a:ext cx="231648" cy="231648"/>
          </a:xfrm>
          <a:custGeom>
            <a:avLst/>
            <a:gdLst/>
            <a:ahLst/>
            <a:cxnLst/>
            <a:rect l="0" t="0" r="0" b="0"/>
            <a:pathLst>
              <a:path w="364" h="364">
                <a:moveTo>
                  <a:pt x="0" y="182"/>
                </a:moveTo>
                <a:cubicBezTo>
                  <a:pt x="0" y="81"/>
                  <a:pt x="81" y="0"/>
                  <a:pt x="182" y="0"/>
                </a:cubicBezTo>
                <a:cubicBezTo>
                  <a:pt x="283" y="0"/>
                  <a:pt x="364" y="81"/>
                  <a:pt x="364" y="182"/>
                </a:cubicBezTo>
                <a:cubicBezTo>
                  <a:pt x="364" y="283"/>
                  <a:pt x="283" y="364"/>
                  <a:pt x="182" y="364"/>
                </a:cubicBezTo>
                <a:cubicBezTo>
                  <a:pt x="81" y="364"/>
                  <a:pt x="0" y="283"/>
                  <a:pt x="0" y="182"/>
                </a:cubicBezTo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16" name="textbox 5616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53</a:t>
            </a:r>
            <a:endParaRPr lang="en-US" altLang="en-US" sz="900" dirty="0"/>
          </a:p>
        </p:txBody>
      </p:sp>
      <p:sp>
        <p:nvSpPr>
          <p:cNvPr id="5617" name="textbox 5617"/>
          <p:cNvSpPr/>
          <p:nvPr/>
        </p:nvSpPr>
        <p:spPr>
          <a:xfrm>
            <a:off x="2149594" y="1618797"/>
            <a:ext cx="277495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10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费</a:t>
            </a:r>
            <a:r>
              <a:rPr sz="900" spc="8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</a:t>
            </a:r>
            <a:endParaRPr lang="en-US" altLang="en-US" sz="900" dirty="0"/>
          </a:p>
        </p:txBody>
      </p:sp>
      <p:sp>
        <p:nvSpPr>
          <p:cNvPr id="5618" name="textbox 5618"/>
          <p:cNvSpPr/>
          <p:nvPr/>
        </p:nvSpPr>
        <p:spPr>
          <a:xfrm>
            <a:off x="6100063" y="1934991"/>
            <a:ext cx="182879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9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900" dirty="0"/>
          </a:p>
        </p:txBody>
      </p:sp>
      <p:sp>
        <p:nvSpPr>
          <p:cNvPr id="5619" name="textbox 5619"/>
          <p:cNvSpPr/>
          <p:nvPr/>
        </p:nvSpPr>
        <p:spPr>
          <a:xfrm>
            <a:off x="7128509" y="2777128"/>
            <a:ext cx="182879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900" b="1" spc="8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900" dirty="0"/>
          </a:p>
        </p:txBody>
      </p:sp>
      <p:sp>
        <p:nvSpPr>
          <p:cNvPr id="5620" name="textbox 5620"/>
          <p:cNvSpPr/>
          <p:nvPr/>
        </p:nvSpPr>
        <p:spPr>
          <a:xfrm>
            <a:off x="7128509" y="4471146"/>
            <a:ext cx="182879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900" b="1" spc="8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900" dirty="0"/>
          </a:p>
        </p:txBody>
      </p:sp>
      <p:sp>
        <p:nvSpPr>
          <p:cNvPr id="5621" name="textbox 5621"/>
          <p:cNvSpPr/>
          <p:nvPr/>
        </p:nvSpPr>
        <p:spPr>
          <a:xfrm>
            <a:off x="242417" y="1457182"/>
            <a:ext cx="182879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900" b="1" spc="8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900" dirty="0"/>
          </a:p>
        </p:txBody>
      </p:sp>
      <p:sp>
        <p:nvSpPr>
          <p:cNvPr id="5622" name="textbox 5622"/>
          <p:cNvSpPr/>
          <p:nvPr/>
        </p:nvSpPr>
        <p:spPr>
          <a:xfrm>
            <a:off x="4624832" y="1941560"/>
            <a:ext cx="182879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9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900" dirty="0"/>
          </a:p>
        </p:txBody>
      </p:sp>
      <p:sp>
        <p:nvSpPr>
          <p:cNvPr id="5623" name="textbox 5623"/>
          <p:cNvSpPr/>
          <p:nvPr/>
        </p:nvSpPr>
        <p:spPr>
          <a:xfrm>
            <a:off x="4902686" y="1940421"/>
            <a:ext cx="93980" cy="1835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40"/>
              </a:lnSpc>
            </a:pPr>
            <a:r>
              <a:rPr sz="900" b="1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+</a:t>
            </a:r>
            <a:endParaRPr lang="en-US" altLang="en-US" sz="900" dirty="0"/>
          </a:p>
        </p:txBody>
      </p:sp>
      <p:sp>
        <p:nvSpPr>
          <p:cNvPr id="5624" name="textbox 5624"/>
          <p:cNvSpPr/>
          <p:nvPr/>
        </p:nvSpPr>
        <p:spPr>
          <a:xfrm>
            <a:off x="6621129" y="1935371"/>
            <a:ext cx="107950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900" dirty="0"/>
          </a:p>
        </p:txBody>
      </p:sp>
      <p:sp>
        <p:nvSpPr>
          <p:cNvPr id="5625" name="textbox 5625"/>
          <p:cNvSpPr/>
          <p:nvPr/>
        </p:nvSpPr>
        <p:spPr>
          <a:xfrm>
            <a:off x="5128476" y="1941939"/>
            <a:ext cx="107950" cy="1435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900" dirty="0"/>
          </a:p>
        </p:txBody>
      </p:sp>
      <p:sp>
        <p:nvSpPr>
          <p:cNvPr id="5626" name="textbox 5626"/>
          <p:cNvSpPr/>
          <p:nvPr/>
        </p:nvSpPr>
        <p:spPr>
          <a:xfrm>
            <a:off x="283655" y="3394566"/>
            <a:ext cx="107950" cy="1435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900" dirty="0"/>
          </a:p>
        </p:txBody>
      </p:sp>
      <p:sp>
        <p:nvSpPr>
          <p:cNvPr id="5627" name="textbox 5627"/>
          <p:cNvSpPr/>
          <p:nvPr/>
        </p:nvSpPr>
        <p:spPr>
          <a:xfrm>
            <a:off x="4540913" y="5269202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75"/>
              </a:lnSpc>
            </a:pPr>
            <a:r>
              <a:rPr sz="600" b="1" i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600" dirty="0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8" name="path"/>
          <p:cNvSpPr/>
          <p:nvPr/>
        </p:nvSpPr>
        <p:spPr>
          <a:xfrm>
            <a:off x="1621916" y="884301"/>
            <a:ext cx="7125462" cy="5324094"/>
          </a:xfrm>
          <a:custGeom>
            <a:avLst/>
            <a:gdLst/>
            <a:ahLst/>
            <a:cxnLst/>
            <a:rect l="0" t="0" r="0" b="0"/>
            <a:pathLst>
              <a:path w="11221" h="8384">
                <a:moveTo>
                  <a:pt x="15" y="8369"/>
                </a:moveTo>
                <a:lnTo>
                  <a:pt x="11206" y="8369"/>
                </a:lnTo>
                <a:lnTo>
                  <a:pt x="11206" y="15"/>
                </a:lnTo>
                <a:lnTo>
                  <a:pt x="15" y="15"/>
                </a:lnTo>
                <a:lnTo>
                  <a:pt x="15" y="8369"/>
                </a:lnTo>
                <a:close/>
              </a:path>
            </a:pathLst>
          </a:custGeom>
          <a:noFill/>
          <a:ln w="1905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29" name="path"/>
          <p:cNvSpPr/>
          <p:nvPr/>
        </p:nvSpPr>
        <p:spPr>
          <a:xfrm>
            <a:off x="2057276" y="1623181"/>
            <a:ext cx="3808128" cy="1312476"/>
          </a:xfrm>
          <a:custGeom>
            <a:avLst/>
            <a:gdLst/>
            <a:ahLst/>
            <a:cxnLst/>
            <a:rect l="0" t="0" r="0" b="0"/>
            <a:pathLst>
              <a:path w="5997" h="2066">
                <a:moveTo>
                  <a:pt x="5" y="5"/>
                </a:moveTo>
                <a:lnTo>
                  <a:pt x="5" y="2048"/>
                </a:lnTo>
                <a:moveTo>
                  <a:pt x="5" y="2060"/>
                </a:moveTo>
                <a:lnTo>
                  <a:pt x="5991" y="2060"/>
                </a:lnTo>
              </a:path>
            </a:pathLst>
          </a:custGeom>
          <a:noFill/>
          <a:ln w="7599" cap="sq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630" name="picture 563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049446" y="1524000"/>
            <a:ext cx="3823587" cy="1412580"/>
          </a:xfrm>
          <a:prstGeom prst="rect">
            <a:avLst/>
          </a:prstGeom>
        </p:spPr>
      </p:pic>
      <p:pic>
        <p:nvPicPr>
          <p:cNvPr id="5631" name="picture 56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2072735" y="3733720"/>
            <a:ext cx="3781630" cy="1310960"/>
          </a:xfrm>
          <a:prstGeom prst="rect">
            <a:avLst/>
          </a:prstGeom>
        </p:spPr>
      </p:pic>
      <p:grpSp>
        <p:nvGrpSpPr>
          <p:cNvPr id="1064" name="group 1064"/>
          <p:cNvGrpSpPr/>
          <p:nvPr/>
        </p:nvGrpSpPr>
        <p:grpSpPr>
          <a:xfrm rot="21600000">
            <a:off x="118872" y="2359152"/>
            <a:ext cx="1677161" cy="2815590"/>
            <a:chOff x="0" y="0"/>
            <a:chExt cx="1677161" cy="2815590"/>
          </a:xfrm>
        </p:grpSpPr>
        <p:grpSp>
          <p:nvGrpSpPr>
            <p:cNvPr id="1066" name="group 1066"/>
            <p:cNvGrpSpPr/>
            <p:nvPr/>
          </p:nvGrpSpPr>
          <p:grpSpPr>
            <a:xfrm rot="21600000">
              <a:off x="0" y="0"/>
              <a:ext cx="1677161" cy="2815590"/>
              <a:chOff x="0" y="0"/>
              <a:chExt cx="1677161" cy="2815590"/>
            </a:xfrm>
          </p:grpSpPr>
          <p:sp>
            <p:nvSpPr>
              <p:cNvPr id="5632" name="path"/>
              <p:cNvSpPr/>
              <p:nvPr/>
            </p:nvSpPr>
            <p:spPr>
              <a:xfrm>
                <a:off x="761" y="762"/>
                <a:ext cx="1676400" cy="2814827"/>
              </a:xfrm>
              <a:custGeom>
                <a:avLst/>
                <a:gdLst/>
                <a:ahLst/>
                <a:cxnLst/>
                <a:rect l="0" t="0" r="0" b="0"/>
                <a:pathLst>
                  <a:path w="2640" h="4432">
                    <a:moveTo>
                      <a:pt x="0" y="0"/>
                    </a:moveTo>
                    <a:lnTo>
                      <a:pt x="2640" y="0"/>
                    </a:lnTo>
                    <a:lnTo>
                      <a:pt x="2640" y="2216"/>
                    </a:lnTo>
                    <a:lnTo>
                      <a:pt x="2640" y="4432"/>
                    </a:lnTo>
                    <a:lnTo>
                      <a:pt x="0" y="44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33" name="path"/>
              <p:cNvSpPr/>
              <p:nvPr/>
            </p:nvSpPr>
            <p:spPr>
              <a:xfrm>
                <a:off x="0" y="0"/>
                <a:ext cx="1676400" cy="307847"/>
              </a:xfrm>
              <a:custGeom>
                <a:avLst/>
                <a:gdLst/>
                <a:ahLst/>
                <a:cxnLst/>
                <a:rect l="0" t="0" r="0" b="0"/>
                <a:pathLst>
                  <a:path w="2640" h="484">
                    <a:moveTo>
                      <a:pt x="0" y="0"/>
                    </a:moveTo>
                    <a:lnTo>
                      <a:pt x="2640" y="7"/>
                    </a:lnTo>
                    <a:lnTo>
                      <a:pt x="2630" y="484"/>
                    </a:lnTo>
                    <a:lnTo>
                      <a:pt x="0" y="4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E0FB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634" name="textbox 5634"/>
            <p:cNvSpPr/>
            <p:nvPr/>
          </p:nvSpPr>
          <p:spPr>
            <a:xfrm>
              <a:off x="-12700" y="-12700"/>
              <a:ext cx="1703070" cy="284480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03000"/>
                </a:lnSpc>
              </a:pPr>
              <a:endParaRPr lang="en-US" altLang="en-US" sz="700" dirty="0"/>
            </a:p>
            <a:p>
              <a:pPr marL="103505" algn="l" rtl="0" eaLnBrk="0">
                <a:lnSpc>
                  <a:spcPts val="1155"/>
                </a:lnSpc>
                <a:spcBef>
                  <a:spcPts val="5"/>
                </a:spcBef>
              </a:pPr>
              <a:r>
                <a:rPr sz="900" spc="8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目标和起</a:t>
              </a:r>
              <a:r>
                <a:rPr sz="900" spc="40" dirty="0"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点</a:t>
              </a:r>
              <a:endParaRPr lang="en-US" altLang="en-US" sz="900" dirty="0"/>
            </a:p>
            <a:p>
              <a:pPr marL="256540" indent="-182880" algn="l" rtl="0" eaLnBrk="0">
                <a:lnSpc>
                  <a:spcPct val="94000"/>
                </a:lnSpc>
                <a:spcBef>
                  <a:spcPts val="920"/>
                </a:spcBef>
              </a:pPr>
              <a:r>
                <a:rPr sz="1200" spc="7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  </a:t>
              </a:r>
              <a:r>
                <a:rPr sz="900" spc="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所有变体的总成本的</a:t>
              </a:r>
              <a:r>
                <a:rPr sz="9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整</a:t>
              </a:r>
              <a:r>
                <a:rPr sz="9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    </a:t>
              </a:r>
              <a:r>
                <a:rPr sz="900" spc="10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体优</a:t>
              </a:r>
              <a:r>
                <a:rPr sz="900" spc="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化</a:t>
              </a:r>
              <a:endParaRPr lang="en-US" altLang="en-US" sz="900" dirty="0"/>
            </a:p>
            <a:p>
              <a:pPr marL="263525" indent="-189865" algn="l" rtl="0" eaLnBrk="0">
                <a:lnSpc>
                  <a:spcPct val="93000"/>
                </a:lnSpc>
                <a:spcBef>
                  <a:spcPts val="225"/>
                </a:spcBef>
              </a:pPr>
              <a:r>
                <a:rPr sz="1200" spc="7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  </a:t>
              </a:r>
              <a:r>
                <a:rPr sz="900" spc="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迭代过程需要添加或</a:t>
              </a:r>
              <a:r>
                <a:rPr sz="9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删</a:t>
              </a:r>
              <a:r>
                <a:rPr sz="9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    </a:t>
              </a:r>
              <a:r>
                <a:rPr sz="900" spc="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除变体，并定位断点</a:t>
              </a:r>
              <a:r>
                <a:rPr sz="9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900" dirty="0"/>
            </a:p>
            <a:p>
              <a:pPr marL="256540" indent="-183515" algn="l" rtl="0" eaLnBrk="0">
                <a:lnSpc>
                  <a:spcPct val="93000"/>
                </a:lnSpc>
                <a:spcBef>
                  <a:spcPts val="240"/>
                </a:spcBef>
              </a:pPr>
              <a:r>
                <a:rPr sz="1200" spc="7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  </a:t>
              </a:r>
              <a:r>
                <a:rPr sz="900" spc="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尤其是定位断点需要</a:t>
              </a:r>
              <a:r>
                <a:rPr sz="9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深</a:t>
              </a:r>
              <a:r>
                <a:rPr sz="9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    </a:t>
              </a:r>
              <a:r>
                <a:rPr sz="900" spc="10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刻分</a:t>
              </a:r>
              <a:r>
                <a:rPr sz="900" spc="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析</a:t>
              </a:r>
              <a:endParaRPr lang="en-US" altLang="en-US" sz="900" dirty="0"/>
            </a:p>
            <a:p>
              <a:pPr marL="257175" indent="-184150" algn="l" rtl="0" eaLnBrk="0">
                <a:lnSpc>
                  <a:spcPct val="97000"/>
                </a:lnSpc>
                <a:spcBef>
                  <a:spcPts val="225"/>
                </a:spcBef>
              </a:pPr>
              <a:r>
                <a:rPr sz="1200" spc="7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  </a:t>
              </a:r>
              <a:r>
                <a:rPr sz="900" spc="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关键假设。主要成本</a:t>
              </a:r>
              <a:r>
                <a:rPr sz="9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驱</a:t>
              </a:r>
              <a:r>
                <a:rPr sz="9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    </a:t>
              </a:r>
              <a:r>
                <a:rPr sz="900" spc="10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动因素的性能和成本</a:t>
              </a:r>
              <a:r>
                <a:rPr sz="9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是</a:t>
              </a:r>
              <a:r>
                <a:rPr sz="9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    </a:t>
              </a:r>
              <a:r>
                <a:rPr sz="900" spc="1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线性依赖的</a:t>
              </a:r>
              <a:r>
                <a:rPr sz="900" spc="11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(</a:t>
              </a:r>
              <a:r>
                <a:rPr sz="900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LPP</a:t>
              </a:r>
              <a:r>
                <a:rPr sz="900" spc="4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)</a:t>
              </a:r>
              <a:endParaRPr lang="en-US" altLang="en-US" sz="900" dirty="0"/>
            </a:p>
          </p:txBody>
        </p:sp>
      </p:grpSp>
      <p:sp>
        <p:nvSpPr>
          <p:cNvPr id="5635" name="path"/>
          <p:cNvSpPr/>
          <p:nvPr/>
        </p:nvSpPr>
        <p:spPr>
          <a:xfrm>
            <a:off x="119634" y="2350389"/>
            <a:ext cx="1685925" cy="2833877"/>
          </a:xfrm>
          <a:custGeom>
            <a:avLst/>
            <a:gdLst/>
            <a:ahLst/>
            <a:cxnLst/>
            <a:rect l="0" t="0" r="0" b="0"/>
            <a:pathLst>
              <a:path w="2655" h="4462">
                <a:moveTo>
                  <a:pt x="0" y="15"/>
                </a:moveTo>
                <a:lnTo>
                  <a:pt x="2640" y="15"/>
                </a:lnTo>
                <a:lnTo>
                  <a:pt x="2640" y="2231"/>
                </a:lnTo>
                <a:lnTo>
                  <a:pt x="2640" y="4447"/>
                </a:lnTo>
                <a:lnTo>
                  <a:pt x="0" y="4447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636" name="picture 563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2065128" y="3726110"/>
            <a:ext cx="3800698" cy="1223450"/>
          </a:xfrm>
          <a:prstGeom prst="rect">
            <a:avLst/>
          </a:prstGeom>
        </p:spPr>
      </p:pic>
      <p:sp>
        <p:nvSpPr>
          <p:cNvPr id="5637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38" name="rect"/>
          <p:cNvSpPr/>
          <p:nvPr/>
        </p:nvSpPr>
        <p:spPr>
          <a:xfrm>
            <a:off x="1630679" y="893064"/>
            <a:ext cx="7106411" cy="307847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39" name="rect"/>
          <p:cNvSpPr/>
          <p:nvPr/>
        </p:nvSpPr>
        <p:spPr>
          <a:xfrm>
            <a:off x="2260091" y="5696711"/>
            <a:ext cx="4384548" cy="452627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40" name="textbox 5640"/>
          <p:cNvSpPr/>
          <p:nvPr/>
        </p:nvSpPr>
        <p:spPr>
          <a:xfrm>
            <a:off x="468469" y="255327"/>
            <a:ext cx="3072764" cy="5943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1000"/>
              </a:lnSpc>
            </a:pPr>
            <a:endParaRPr lang="en-US" altLang="en-US" sz="100" dirty="0"/>
          </a:p>
          <a:p>
            <a:pPr marL="15875" indent="-3175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模块变体断点定位指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南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用于优化成</a:t>
            </a:r>
            <a:r>
              <a:rPr sz="18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本</a:t>
            </a:r>
            <a:endParaRPr lang="en-US" altLang="en-US" sz="1800" dirty="0"/>
          </a:p>
        </p:txBody>
      </p:sp>
      <p:sp>
        <p:nvSpPr>
          <p:cNvPr id="5641" name="textbox 5641"/>
          <p:cNvSpPr/>
          <p:nvPr/>
        </p:nvSpPr>
        <p:spPr>
          <a:xfrm>
            <a:off x="7003367" y="1292764"/>
            <a:ext cx="1642745" cy="9429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500" spc="0" baseline="-14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1900" spc="60" baseline="-110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r>
              <a:rPr sz="1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900" spc="6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好，但没有优化的性能</a:t>
            </a:r>
            <a:r>
              <a:rPr sz="9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断</a:t>
            </a:r>
            <a:endParaRPr lang="en-US" altLang="en-US" sz="900" dirty="0"/>
          </a:p>
          <a:p>
            <a:pPr marL="205105" algn="l" rtl="0" eaLnBrk="0">
              <a:lnSpc>
                <a:spcPts val="1165"/>
              </a:lnSpc>
            </a:pPr>
            <a:r>
              <a:rPr sz="900" spc="7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点</a:t>
            </a:r>
            <a:endParaRPr lang="en-US" altLang="en-US" sz="900" dirty="0"/>
          </a:p>
          <a:p>
            <a:pPr marL="205105" indent="-184150" algn="l" rtl="0" eaLnBrk="0">
              <a:lnSpc>
                <a:spcPct val="99000"/>
              </a:lnSpc>
              <a:spcBef>
                <a:spcPts val="25"/>
              </a:spcBef>
            </a:pPr>
            <a:r>
              <a:rPr sz="1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以下的产品具有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相同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能和成本，相当于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处的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最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高性能产品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900" dirty="0"/>
          </a:p>
          <a:p>
            <a:pPr marL="20955" algn="l" rtl="0" eaLnBrk="0">
              <a:lnSpc>
                <a:spcPct val="85000"/>
              </a:lnSpc>
              <a:spcBef>
                <a:spcPts val="45"/>
              </a:spcBef>
            </a:pPr>
            <a:r>
              <a:rPr sz="12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相邻的大批量产品未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使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endParaRPr lang="en-US" altLang="en-US" sz="900" dirty="0"/>
          </a:p>
        </p:txBody>
      </p:sp>
      <p:pic>
        <p:nvPicPr>
          <p:cNvPr id="5642" name="picture 56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6923531" y="3880104"/>
            <a:ext cx="249935" cy="280416"/>
          </a:xfrm>
          <a:prstGeom prst="rect">
            <a:avLst/>
          </a:prstGeom>
        </p:spPr>
      </p:pic>
      <p:sp>
        <p:nvSpPr>
          <p:cNvPr id="5643" name="textbox 5643"/>
          <p:cNvSpPr/>
          <p:nvPr/>
        </p:nvSpPr>
        <p:spPr>
          <a:xfrm>
            <a:off x="6983435" y="3887247"/>
            <a:ext cx="1627504" cy="9429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400" spc="60" baseline="-260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三</a:t>
            </a:r>
            <a:r>
              <a:rPr sz="11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6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优化和最有利的性能</a:t>
            </a:r>
            <a:r>
              <a:rPr sz="900" spc="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断</a:t>
            </a:r>
            <a:r>
              <a:rPr sz="9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点</a:t>
            </a:r>
            <a:endParaRPr lang="en-US" altLang="en-US" sz="900" dirty="0"/>
          </a:p>
          <a:p>
            <a:pPr marL="224790" indent="-184150" algn="l" rtl="0" eaLnBrk="0">
              <a:lnSpc>
                <a:spcPct val="96000"/>
              </a:lnSpc>
              <a:spcBef>
                <a:spcPts val="15"/>
              </a:spcBef>
            </a:pPr>
            <a:r>
              <a:rPr sz="12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大批量、高性能的产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向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右缔结变型边界，决定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成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本；优化避免过度规格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endParaRPr lang="en-US" altLang="en-US" sz="900" dirty="0"/>
          </a:p>
          <a:p>
            <a:pPr marL="230505" algn="l" rtl="0" eaLnBrk="0">
              <a:lnSpc>
                <a:spcPts val="360"/>
              </a:lnSpc>
              <a:spcBef>
                <a:spcPts val="725"/>
              </a:spcBef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900" dirty="0"/>
          </a:p>
          <a:p>
            <a:pPr marL="40640" algn="l" rtl="0" eaLnBrk="0">
              <a:lnSpc>
                <a:spcPct val="85000"/>
              </a:lnSpc>
              <a:spcBef>
                <a:spcPts val="165"/>
              </a:spcBef>
            </a:pPr>
            <a:r>
              <a:rPr sz="12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规模经济的最佳利</a:t>
            </a:r>
            <a:r>
              <a:rPr sz="9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</a:t>
            </a:r>
            <a:endParaRPr lang="en-US" altLang="en-US" sz="900" dirty="0"/>
          </a:p>
        </p:txBody>
      </p:sp>
      <p:sp>
        <p:nvSpPr>
          <p:cNvPr id="5644" name="textbox 5644"/>
          <p:cNvSpPr/>
          <p:nvPr/>
        </p:nvSpPr>
        <p:spPr>
          <a:xfrm>
            <a:off x="2320922" y="5778810"/>
            <a:ext cx="4170679" cy="3238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3970" indent="-1270" algn="l" rtl="0" eaLnBrk="0">
              <a:lnSpc>
                <a:spcPct val="109000"/>
              </a:lnSpc>
            </a:pPr>
            <a:r>
              <a:rPr sz="900" spc="8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经验法则。  将变量断点定位在略高于交易量峰值的</a:t>
            </a:r>
            <a:r>
              <a:rPr sz="900" spc="8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900" spc="8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甜蜜点</a:t>
            </a:r>
            <a:r>
              <a:rPr sz="900" spc="8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900" spc="8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，以避免</a:t>
            </a:r>
            <a:r>
              <a:rPr sz="900" spc="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过</a:t>
            </a:r>
            <a:r>
              <a:rPr sz="9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度规 </a:t>
            </a:r>
            <a:r>
              <a:rPr sz="900" spc="8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格化，并利用规模经济</a:t>
            </a:r>
            <a:r>
              <a:rPr sz="9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900" dirty="0"/>
          </a:p>
        </p:txBody>
      </p:sp>
      <p:sp>
        <p:nvSpPr>
          <p:cNvPr id="5645" name="textbox 5645"/>
          <p:cNvSpPr/>
          <p:nvPr/>
        </p:nvSpPr>
        <p:spPr>
          <a:xfrm>
            <a:off x="7194798" y="2897790"/>
            <a:ext cx="1416050" cy="6311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3335" algn="l" rtl="0" eaLnBrk="0">
              <a:lnSpc>
                <a:spcPts val="1150"/>
              </a:lnSpc>
            </a:pPr>
            <a:r>
              <a:rPr sz="900" spc="10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不利的性能断</a:t>
            </a:r>
            <a:r>
              <a:rPr sz="900" spc="5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点</a:t>
            </a:r>
            <a:endParaRPr lang="en-US" altLang="en-US" sz="900" dirty="0"/>
          </a:p>
          <a:p>
            <a:pPr marL="13970" indent="-1270" algn="l" rtl="0" eaLnBrk="0">
              <a:lnSpc>
                <a:spcPct val="110000"/>
              </a:lnSpc>
              <a:spcBef>
                <a:spcPts val="50"/>
              </a:spcBef>
            </a:pP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左侧大批量产品规格过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高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，导致大批量产品成本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较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高</a:t>
            </a:r>
            <a:endParaRPr lang="en-US" altLang="en-US" sz="900" dirty="0"/>
          </a:p>
        </p:txBody>
      </p:sp>
      <p:sp>
        <p:nvSpPr>
          <p:cNvPr id="5646" name="textbox 5646"/>
          <p:cNvSpPr/>
          <p:nvPr/>
        </p:nvSpPr>
        <p:spPr>
          <a:xfrm>
            <a:off x="1696331" y="977931"/>
            <a:ext cx="2809239" cy="171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45"/>
              </a:lnSpc>
            </a:pPr>
            <a:r>
              <a:rPr sz="900" spc="10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方法。根据主要成本驱动因素绘制产品数量分布</a:t>
            </a:r>
            <a:r>
              <a:rPr sz="900" spc="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图</a:t>
            </a:r>
            <a:endParaRPr lang="en-US" altLang="en-US" sz="900" dirty="0"/>
          </a:p>
        </p:txBody>
      </p:sp>
      <p:sp>
        <p:nvSpPr>
          <p:cNvPr id="5647" name="path"/>
          <p:cNvSpPr/>
          <p:nvPr/>
        </p:nvSpPr>
        <p:spPr>
          <a:xfrm>
            <a:off x="2601214" y="2098548"/>
            <a:ext cx="12700" cy="2992119"/>
          </a:xfrm>
          <a:custGeom>
            <a:avLst/>
            <a:gdLst/>
            <a:ahLst/>
            <a:cxnLst/>
            <a:rect l="0" t="0" r="0" b="0"/>
            <a:pathLst>
              <a:path w="20" h="4711">
                <a:moveTo>
                  <a:pt x="10" y="0"/>
                </a:moveTo>
                <a:lnTo>
                  <a:pt x="10" y="4711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648" name="picture 56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2339339" y="1528572"/>
            <a:ext cx="536447" cy="591311"/>
          </a:xfrm>
          <a:prstGeom prst="rect">
            <a:avLst/>
          </a:prstGeom>
        </p:spPr>
      </p:pic>
      <p:sp>
        <p:nvSpPr>
          <p:cNvPr id="5649" name="textbox 5649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650" name="textbox 5650"/>
          <p:cNvSpPr/>
          <p:nvPr/>
        </p:nvSpPr>
        <p:spPr>
          <a:xfrm>
            <a:off x="2066286" y="1395514"/>
            <a:ext cx="572134" cy="4845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60"/>
              </a:lnSpc>
            </a:pPr>
            <a:r>
              <a:rPr sz="900" spc="9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容</a:t>
            </a:r>
            <a:r>
              <a:rPr sz="9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</a:t>
            </a:r>
            <a:endParaRPr lang="en-US" altLang="en-US" sz="900" dirty="0"/>
          </a:p>
          <a:p>
            <a:pPr algn="l" rtl="0" eaLnBrk="0">
              <a:lnSpc>
                <a:spcPct val="104000"/>
              </a:lnSpc>
            </a:pPr>
            <a:endParaRPr lang="en-US" altLang="en-US" sz="1000" dirty="0"/>
          </a:p>
          <a:p>
            <a:pPr algn="l" rtl="0" eaLnBrk="0">
              <a:lnSpc>
                <a:spcPct val="116000"/>
              </a:lnSpc>
            </a:pPr>
            <a:endParaRPr lang="en-US" altLang="en-US" sz="200" dirty="0"/>
          </a:p>
          <a:p>
            <a:pPr marL="535940" algn="l" rtl="0" eaLnBrk="0">
              <a:lnSpc>
                <a:spcPct val="86000"/>
              </a:lnSpc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endParaRPr lang="en-US" altLang="en-US" sz="900" dirty="0"/>
          </a:p>
        </p:txBody>
      </p:sp>
      <p:sp>
        <p:nvSpPr>
          <p:cNvPr id="5652" name="textbox 5652"/>
          <p:cNvSpPr/>
          <p:nvPr/>
        </p:nvSpPr>
        <p:spPr>
          <a:xfrm>
            <a:off x="7212507" y="2207418"/>
            <a:ext cx="1370964" cy="1720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50"/>
              </a:lnSpc>
            </a:pP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，规模经济的积极效应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900" dirty="0"/>
          </a:p>
        </p:txBody>
      </p:sp>
      <p:sp>
        <p:nvSpPr>
          <p:cNvPr id="5653" name="textbox 5653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654" name="path"/>
          <p:cNvSpPr/>
          <p:nvPr/>
        </p:nvSpPr>
        <p:spPr>
          <a:xfrm>
            <a:off x="5131053" y="2093969"/>
            <a:ext cx="14859" cy="2112911"/>
          </a:xfrm>
          <a:custGeom>
            <a:avLst/>
            <a:gdLst/>
            <a:ahLst/>
            <a:cxnLst/>
            <a:rect l="0" t="0" r="0" b="0"/>
            <a:pathLst>
              <a:path w="23" h="3327">
                <a:moveTo>
                  <a:pt x="10" y="0"/>
                </a:moveTo>
                <a:lnTo>
                  <a:pt x="13" y="3327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55" name="path"/>
          <p:cNvSpPr/>
          <p:nvPr/>
        </p:nvSpPr>
        <p:spPr>
          <a:xfrm>
            <a:off x="3413505" y="2097024"/>
            <a:ext cx="12700" cy="2761360"/>
          </a:xfrm>
          <a:custGeom>
            <a:avLst/>
            <a:gdLst/>
            <a:ahLst/>
            <a:cxnLst/>
            <a:rect l="0" t="0" r="0" b="0"/>
            <a:pathLst>
              <a:path w="20" h="4348">
                <a:moveTo>
                  <a:pt x="10" y="0"/>
                </a:moveTo>
                <a:lnTo>
                  <a:pt x="10" y="4348"/>
                </a:lnTo>
              </a:path>
            </a:pathLst>
          </a:custGeom>
          <a:noFill/>
          <a:ln w="1270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656" name="picture 565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3420617" y="3042666"/>
            <a:ext cx="1716785" cy="76200"/>
          </a:xfrm>
          <a:prstGeom prst="rect">
            <a:avLst/>
          </a:prstGeom>
        </p:spPr>
      </p:pic>
      <p:pic>
        <p:nvPicPr>
          <p:cNvPr id="5658" name="picture 565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2096261" y="3042666"/>
            <a:ext cx="1324863" cy="76200"/>
          </a:xfrm>
          <a:prstGeom prst="rect">
            <a:avLst/>
          </a:prstGeom>
        </p:spPr>
      </p:pic>
      <p:grpSp>
        <p:nvGrpSpPr>
          <p:cNvPr id="1068" name="group 1068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5659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60" name="textbox 5660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8572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M</a:t>
              </a:r>
              <a:endParaRPr lang="en-US" altLang="en-US" sz="1800" dirty="0"/>
            </a:p>
          </p:txBody>
        </p:sp>
      </p:grpSp>
      <p:grpSp>
        <p:nvGrpSpPr>
          <p:cNvPr id="1070" name="group 1070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1072" name="group 1072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5661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62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663" name="textbox 5663"/>
            <p:cNvSpPr/>
            <p:nvPr/>
          </p:nvSpPr>
          <p:spPr>
            <a:xfrm>
              <a:off x="-12700" y="-12700"/>
              <a:ext cx="327659" cy="354329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22000"/>
                </a:lnSpc>
              </a:pPr>
              <a:endParaRPr lang="en-US" altLang="en-US" sz="300" dirty="0"/>
            </a:p>
            <a:p>
              <a:pPr marL="57785" algn="l" rtl="0" eaLnBrk="0">
                <a:lnSpc>
                  <a:spcPts val="2225"/>
                </a:lnSpc>
                <a:spcBef>
                  <a:spcPts val="0"/>
                </a:spcBef>
              </a:pPr>
              <a:r>
                <a:rPr sz="1800" spc="0" dirty="0">
                  <a:ln w="3175" cap="flat" cmpd="sng">
                    <a:solidFill>
                      <a:srgbClr val="FFFFFF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FFFFFF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四</a:t>
              </a:r>
              <a:endParaRPr lang="en-US" altLang="en-US" sz="1800" dirty="0"/>
            </a:p>
          </p:txBody>
        </p:sp>
      </p:grpSp>
      <p:sp>
        <p:nvSpPr>
          <p:cNvPr id="5664" name="textbox 5664"/>
          <p:cNvSpPr/>
          <p:nvPr/>
        </p:nvSpPr>
        <p:spPr>
          <a:xfrm>
            <a:off x="6223250" y="5480164"/>
            <a:ext cx="614680" cy="16382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0"/>
              </a:lnSpc>
            </a:pPr>
            <a:r>
              <a:rPr sz="9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性能</a:t>
            </a:r>
            <a:r>
              <a:rPr sz="9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9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速度</a:t>
            </a:r>
            <a:r>
              <a:rPr sz="9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900" dirty="0"/>
          </a:p>
        </p:txBody>
      </p:sp>
      <p:pic>
        <p:nvPicPr>
          <p:cNvPr id="5665" name="picture 566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6896100" y="1284732"/>
            <a:ext cx="249935" cy="280416"/>
          </a:xfrm>
          <a:prstGeom prst="rect">
            <a:avLst/>
          </a:prstGeom>
        </p:spPr>
      </p:pic>
      <p:sp>
        <p:nvSpPr>
          <p:cNvPr id="5666" name="textbox 5666"/>
          <p:cNvSpPr/>
          <p:nvPr/>
        </p:nvSpPr>
        <p:spPr>
          <a:xfrm>
            <a:off x="7011527" y="2929337"/>
            <a:ext cx="71755" cy="27812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90"/>
              </a:lnSpc>
            </a:pPr>
            <a:r>
              <a:rPr sz="5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500" dirty="0"/>
          </a:p>
          <a:p>
            <a:pPr algn="l" rtl="0" eaLnBrk="0">
              <a:lnSpc>
                <a:spcPct val="114000"/>
              </a:lnSpc>
            </a:pPr>
            <a:endParaRPr lang="en-US" altLang="en-US" sz="300" dirty="0"/>
          </a:p>
          <a:p>
            <a:pPr marL="12700" algn="l" rtl="0" eaLnBrk="0">
              <a:lnSpc>
                <a:spcPts val="790"/>
              </a:lnSpc>
              <a:spcBef>
                <a:spcPts val="0"/>
              </a:spcBef>
            </a:pPr>
            <a:r>
              <a:rPr sz="500" spc="1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500" dirty="0"/>
          </a:p>
        </p:txBody>
      </p:sp>
      <p:pic>
        <p:nvPicPr>
          <p:cNvPr id="5667" name="picture 566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6923531" y="2891028"/>
            <a:ext cx="249935" cy="280416"/>
          </a:xfrm>
          <a:prstGeom prst="rect">
            <a:avLst/>
          </a:prstGeom>
        </p:spPr>
      </p:pic>
      <p:sp>
        <p:nvSpPr>
          <p:cNvPr id="5668" name="rect"/>
          <p:cNvSpPr/>
          <p:nvPr/>
        </p:nvSpPr>
        <p:spPr>
          <a:xfrm>
            <a:off x="110109" y="2359914"/>
            <a:ext cx="19050" cy="2814827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73" name="textbox 5673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54</a:t>
            </a:r>
            <a:endParaRPr lang="en-US" altLang="en-US" sz="900" dirty="0"/>
          </a:p>
        </p:txBody>
      </p:sp>
      <p:sp>
        <p:nvSpPr>
          <p:cNvPr id="5674" name="textbox 5674"/>
          <p:cNvSpPr/>
          <p:nvPr/>
        </p:nvSpPr>
        <p:spPr>
          <a:xfrm>
            <a:off x="2084951" y="3501294"/>
            <a:ext cx="276859" cy="171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50"/>
              </a:lnSpc>
            </a:pPr>
            <a:r>
              <a:rPr sz="900" spc="9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费</a:t>
            </a:r>
            <a:r>
              <a:rPr sz="9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</a:t>
            </a:r>
            <a:endParaRPr lang="en-US" altLang="en-US" sz="900" dirty="0"/>
          </a:p>
        </p:txBody>
      </p:sp>
      <p:sp>
        <p:nvSpPr>
          <p:cNvPr id="5675" name="textbox 5675"/>
          <p:cNvSpPr/>
          <p:nvPr/>
        </p:nvSpPr>
        <p:spPr>
          <a:xfrm>
            <a:off x="4030543" y="2844657"/>
            <a:ext cx="292734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120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900" dirty="0"/>
          </a:p>
        </p:txBody>
      </p:sp>
      <p:sp>
        <p:nvSpPr>
          <p:cNvPr id="5676" name="textbox 5676"/>
          <p:cNvSpPr/>
          <p:nvPr/>
        </p:nvSpPr>
        <p:spPr>
          <a:xfrm>
            <a:off x="4947356" y="5456209"/>
            <a:ext cx="292734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120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900" dirty="0"/>
          </a:p>
        </p:txBody>
      </p:sp>
      <p:sp>
        <p:nvSpPr>
          <p:cNvPr id="5677" name="textbox 5677"/>
          <p:cNvSpPr/>
          <p:nvPr/>
        </p:nvSpPr>
        <p:spPr>
          <a:xfrm>
            <a:off x="2817742" y="2844657"/>
            <a:ext cx="234315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40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900" dirty="0"/>
          </a:p>
        </p:txBody>
      </p:sp>
      <p:sp>
        <p:nvSpPr>
          <p:cNvPr id="5678" name="textbox 5678"/>
          <p:cNvSpPr/>
          <p:nvPr/>
        </p:nvSpPr>
        <p:spPr>
          <a:xfrm>
            <a:off x="3257924" y="5456209"/>
            <a:ext cx="234315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40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900" dirty="0"/>
          </a:p>
        </p:txBody>
      </p:sp>
      <p:sp>
        <p:nvSpPr>
          <p:cNvPr id="5679" name="textbox 5679"/>
          <p:cNvSpPr/>
          <p:nvPr/>
        </p:nvSpPr>
        <p:spPr>
          <a:xfrm>
            <a:off x="2168764" y="2830306"/>
            <a:ext cx="232409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900" dirty="0"/>
          </a:p>
        </p:txBody>
      </p:sp>
      <p:sp>
        <p:nvSpPr>
          <p:cNvPr id="5680" name="textbox 5680"/>
          <p:cNvSpPr/>
          <p:nvPr/>
        </p:nvSpPr>
        <p:spPr>
          <a:xfrm>
            <a:off x="2434829" y="5456209"/>
            <a:ext cx="232409" cy="1441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900" dirty="0"/>
          </a:p>
        </p:txBody>
      </p:sp>
      <p:pic>
        <p:nvPicPr>
          <p:cNvPr id="5681" name="picture 568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8049767" y="1609344"/>
            <a:ext cx="121920" cy="135635"/>
          </a:xfrm>
          <a:prstGeom prst="rect">
            <a:avLst/>
          </a:prstGeom>
        </p:spPr>
      </p:pic>
      <p:pic>
        <p:nvPicPr>
          <p:cNvPr id="5682" name="picture 568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8449056" y="2054352"/>
            <a:ext cx="120395" cy="137159"/>
          </a:xfrm>
          <a:prstGeom prst="rect">
            <a:avLst/>
          </a:prstGeom>
        </p:spPr>
      </p:pic>
      <p:sp>
        <p:nvSpPr>
          <p:cNvPr id="5683" name="path"/>
          <p:cNvSpPr/>
          <p:nvPr/>
        </p:nvSpPr>
        <p:spPr>
          <a:xfrm>
            <a:off x="2545079" y="5023104"/>
            <a:ext cx="124967" cy="123444"/>
          </a:xfrm>
          <a:custGeom>
            <a:avLst/>
            <a:gdLst/>
            <a:ahLst/>
            <a:cxnLst/>
            <a:rect l="0" t="0" r="0" b="0"/>
            <a:pathLst>
              <a:path w="196" h="194">
                <a:moveTo>
                  <a:pt x="0" y="97"/>
                </a:moveTo>
                <a:cubicBezTo>
                  <a:pt x="0" y="43"/>
                  <a:pt x="44" y="0"/>
                  <a:pt x="98" y="0"/>
                </a:cubicBezTo>
                <a:cubicBezTo>
                  <a:pt x="152" y="0"/>
                  <a:pt x="196" y="43"/>
                  <a:pt x="196" y="97"/>
                </a:cubicBezTo>
                <a:cubicBezTo>
                  <a:pt x="196" y="150"/>
                  <a:pt x="152" y="194"/>
                  <a:pt x="98" y="194"/>
                </a:cubicBezTo>
                <a:cubicBezTo>
                  <a:pt x="44" y="194"/>
                  <a:pt x="0" y="150"/>
                  <a:pt x="0" y="97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84" name="textbox 5684"/>
          <p:cNvSpPr/>
          <p:nvPr/>
        </p:nvSpPr>
        <p:spPr>
          <a:xfrm>
            <a:off x="5071197" y="1715063"/>
            <a:ext cx="14223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6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三</a:t>
            </a:r>
            <a:endParaRPr lang="en-US" altLang="en-US" sz="900" dirty="0"/>
          </a:p>
        </p:txBody>
      </p:sp>
      <p:sp>
        <p:nvSpPr>
          <p:cNvPr id="5685" name="textbox 5685"/>
          <p:cNvSpPr/>
          <p:nvPr/>
        </p:nvSpPr>
        <p:spPr>
          <a:xfrm>
            <a:off x="3354285" y="1740754"/>
            <a:ext cx="142875" cy="1377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900" spc="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二</a:t>
            </a:r>
            <a:endParaRPr lang="en-US" altLang="en-US" sz="900" dirty="0"/>
          </a:p>
        </p:txBody>
      </p:sp>
      <p:sp>
        <p:nvSpPr>
          <p:cNvPr id="5686" name="textbox 5686"/>
          <p:cNvSpPr/>
          <p:nvPr/>
        </p:nvSpPr>
        <p:spPr>
          <a:xfrm>
            <a:off x="6982676" y="2966050"/>
            <a:ext cx="142875" cy="1377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900" spc="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二</a:t>
            </a:r>
            <a:endParaRPr lang="en-US" altLang="en-US" sz="900" dirty="0"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687" name="table 5687"/>
          <p:cNvGraphicFramePr>
            <a:graphicFrameLocks noGrp="1"/>
          </p:cNvGraphicFramePr>
          <p:nvPr/>
        </p:nvGraphicFramePr>
        <p:xfrm>
          <a:off x="2987420" y="939165"/>
          <a:ext cx="5774690" cy="5200650"/>
        </p:xfrm>
        <a:graphic>
          <a:graphicData uri="http://schemas.openxmlformats.org/drawingml/2006/table">
            <a:tbl>
              <a:tblPr/>
              <a:tblGrid>
                <a:gridCol w="5774690"/>
              </a:tblGrid>
              <a:tr h="51816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142240" algn="l" rtl="0" eaLnBrk="0">
                        <a:lnSpc>
                          <a:spcPct val="84000"/>
                        </a:lnSpc>
                      </a:pPr>
                      <a:r>
                        <a:rPr sz="1800" spc="-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确定并排除不可行的模块组</a:t>
                      </a:r>
                      <a:r>
                        <a:rPr sz="15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5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700" dirty="0"/>
                    </a:p>
                    <a:p>
                      <a:pPr marL="14224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1800" spc="-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将可行的模块组合分配给市场群组，并加以记录和说</a:t>
                      </a:r>
                      <a:r>
                        <a:rPr sz="1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明。</a:t>
                      </a:r>
                      <a:endParaRPr lang="en-US" altLang="en-US" sz="1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688" name="textbox 5688"/>
          <p:cNvSpPr/>
          <p:nvPr/>
        </p:nvSpPr>
        <p:spPr>
          <a:xfrm>
            <a:off x="2996183" y="947928"/>
            <a:ext cx="5756275" cy="405765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2000"/>
              </a:lnSpc>
            </a:pPr>
            <a:endParaRPr lang="en-US" altLang="en-US" sz="700" dirty="0"/>
          </a:p>
          <a:p>
            <a:pPr marL="78740" algn="l" rtl="0" eaLnBrk="0">
              <a:lnSpc>
                <a:spcPct val="97000"/>
              </a:lnSpc>
              <a:spcBef>
                <a:spcPts val="5"/>
              </a:spcBef>
            </a:pPr>
            <a:r>
              <a:rPr sz="15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</a:t>
            </a:r>
            <a:r>
              <a:rPr sz="15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。可能的模块组合概览</a:t>
            </a:r>
            <a:endParaRPr lang="en-US" altLang="en-US" sz="1500" dirty="0"/>
          </a:p>
        </p:txBody>
      </p:sp>
      <p:grpSp>
        <p:nvGrpSpPr>
          <p:cNvPr id="1076" name="group 1076"/>
          <p:cNvGrpSpPr/>
          <p:nvPr/>
        </p:nvGrpSpPr>
        <p:grpSpPr>
          <a:xfrm rot="21600000">
            <a:off x="200025" y="939165"/>
            <a:ext cx="2893226" cy="5200650"/>
            <a:chOff x="0" y="0"/>
            <a:chExt cx="2893226" cy="5200650"/>
          </a:xfrm>
        </p:grpSpPr>
        <p:sp>
          <p:nvSpPr>
            <p:cNvPr id="5689" name="path"/>
            <p:cNvSpPr/>
            <p:nvPr/>
          </p:nvSpPr>
          <p:spPr>
            <a:xfrm>
              <a:off x="9525" y="9525"/>
              <a:ext cx="2874264" cy="5181600"/>
            </a:xfrm>
            <a:custGeom>
              <a:avLst/>
              <a:gdLst/>
              <a:ahLst/>
              <a:cxnLst/>
              <a:rect l="0" t="0" r="0" b="0"/>
              <a:pathLst>
                <a:path w="4526" h="8160">
                  <a:moveTo>
                    <a:pt x="0" y="0"/>
                  </a:moveTo>
                  <a:lnTo>
                    <a:pt x="3967" y="0"/>
                  </a:lnTo>
                  <a:lnTo>
                    <a:pt x="4526" y="4080"/>
                  </a:lnTo>
                  <a:lnTo>
                    <a:pt x="3967" y="8160"/>
                  </a:lnTo>
                  <a:lnTo>
                    <a:pt x="0" y="8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90" name="path"/>
            <p:cNvSpPr/>
            <p:nvPr/>
          </p:nvSpPr>
          <p:spPr>
            <a:xfrm>
              <a:off x="0" y="0"/>
              <a:ext cx="2529204" cy="5200650"/>
            </a:xfrm>
            <a:custGeom>
              <a:avLst/>
              <a:gdLst/>
              <a:ahLst/>
              <a:cxnLst/>
              <a:rect l="0" t="0" r="0" b="0"/>
              <a:pathLst>
                <a:path w="3982" h="8190">
                  <a:moveTo>
                    <a:pt x="15" y="15"/>
                  </a:moveTo>
                  <a:lnTo>
                    <a:pt x="3982" y="15"/>
                  </a:lnTo>
                  <a:moveTo>
                    <a:pt x="3982" y="8175"/>
                  </a:moveTo>
                  <a:lnTo>
                    <a:pt x="15" y="8175"/>
                  </a:lnTo>
                  <a:lnTo>
                    <a:pt x="15" y="15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91" name="path"/>
            <p:cNvSpPr/>
            <p:nvPr/>
          </p:nvSpPr>
          <p:spPr>
            <a:xfrm>
              <a:off x="2519767" y="8233"/>
              <a:ext cx="373458" cy="5184182"/>
            </a:xfrm>
            <a:custGeom>
              <a:avLst/>
              <a:gdLst/>
              <a:ahLst/>
              <a:cxnLst/>
              <a:rect l="0" t="0" r="0" b="0"/>
              <a:pathLst>
                <a:path w="588" h="8164">
                  <a:moveTo>
                    <a:pt x="14" y="2"/>
                  </a:moveTo>
                  <a:lnTo>
                    <a:pt x="573" y="4082"/>
                  </a:lnTo>
                  <a:lnTo>
                    <a:pt x="14" y="8162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92" name="rect"/>
            <p:cNvSpPr/>
            <p:nvPr/>
          </p:nvSpPr>
          <p:spPr>
            <a:xfrm>
              <a:off x="8763" y="8763"/>
              <a:ext cx="2575559" cy="385571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93" name="textbox 5693"/>
            <p:cNvSpPr/>
            <p:nvPr/>
          </p:nvSpPr>
          <p:spPr>
            <a:xfrm>
              <a:off x="74244" y="104775"/>
              <a:ext cx="2508885" cy="322580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1000"/>
                </a:lnSpc>
              </a:pPr>
              <a:endParaRPr lang="en-US" altLang="en-US" sz="100" dirty="0"/>
            </a:p>
            <a:p>
              <a:pPr marL="12700" algn="l" rtl="0" eaLnBrk="0">
                <a:lnSpc>
                  <a:spcPct val="98000"/>
                </a:lnSpc>
              </a:pPr>
              <a:r>
                <a:rPr sz="15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办</a:t>
              </a:r>
              <a:r>
                <a:rPr sz="15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endParaRPr lang="en-US" altLang="en-US" sz="1500" dirty="0"/>
            </a:p>
            <a:p>
              <a:pPr marL="208280" indent="-179070" algn="l" rtl="0" eaLnBrk="0">
                <a:lnSpc>
                  <a:spcPct val="90000"/>
                </a:lnSpc>
                <a:spcBef>
                  <a:spcPts val="900"/>
                </a:spcBef>
              </a:pPr>
              <a:r>
                <a:rPr sz="18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5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为不同的市场群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组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分配相应 </a:t>
              </a:r>
              <a:r>
                <a:rPr sz="1500" spc="-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性能范围的模块变</a:t>
              </a:r>
              <a:r>
                <a:rPr sz="1500" spc="-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体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500" dirty="0"/>
            </a:p>
            <a:p>
              <a:pPr marL="208280" indent="-179070" algn="l" rtl="0" eaLnBrk="0">
                <a:lnSpc>
                  <a:spcPct val="90000"/>
                </a:lnSpc>
                <a:spcBef>
                  <a:spcPts val="930"/>
                </a:spcBef>
              </a:pPr>
              <a:r>
                <a:rPr sz="18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5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首先假设所有模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块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变体的组 </a:t>
              </a:r>
              <a:r>
                <a:rPr sz="1500" spc="-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合都是可能的</a:t>
              </a:r>
              <a:r>
                <a:rPr sz="15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500" dirty="0"/>
            </a:p>
            <a:p>
              <a:pPr marL="207010" indent="-177800" algn="l" rtl="0" eaLnBrk="0">
                <a:lnSpc>
                  <a:spcPct val="93000"/>
                </a:lnSpc>
                <a:spcBef>
                  <a:spcPts val="955"/>
                </a:spcBef>
              </a:pPr>
              <a:r>
                <a:rPr sz="18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5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在集群中部署特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定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的变体时 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应用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排除法，例如，出于以 </a:t>
              </a:r>
              <a:r>
                <a:rPr sz="1500" spc="-6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下原因</a:t>
              </a:r>
              <a:r>
                <a:rPr sz="1500" spc="-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500" dirty="0"/>
            </a:p>
            <a:p>
              <a:pPr marL="207645" algn="l" rtl="0" eaLnBrk="0">
                <a:lnSpc>
                  <a:spcPct val="84000"/>
                </a:lnSpc>
                <a:spcBef>
                  <a:spcPts val="955"/>
                </a:spcBef>
              </a:pPr>
              <a:r>
                <a:rPr sz="1800" spc="2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律规定</a:t>
              </a:r>
              <a:endParaRPr lang="en-US" altLang="en-US" sz="1500" dirty="0"/>
            </a:p>
            <a:p>
              <a:pPr marL="207645" algn="l" rtl="0" eaLnBrk="0">
                <a:lnSpc>
                  <a:spcPct val="85000"/>
                </a:lnSpc>
                <a:spcBef>
                  <a:spcPts val="870"/>
                </a:spcBef>
              </a:pPr>
              <a:r>
                <a:rPr sz="1800" spc="2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市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场需求</a:t>
              </a:r>
              <a:endParaRPr lang="en-US" altLang="en-US" sz="1500" dirty="0"/>
            </a:p>
            <a:p>
              <a:pPr algn="l" rtl="0" eaLnBrk="0">
                <a:lnSpc>
                  <a:spcPct val="104000"/>
                </a:lnSpc>
              </a:pPr>
              <a:endParaRPr lang="en-US" altLang="en-US" sz="700" dirty="0"/>
            </a:p>
            <a:p>
              <a:pPr marL="20764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spc="1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5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技术限</a:t>
              </a:r>
              <a:r>
                <a:rPr sz="15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制和界限</a:t>
              </a:r>
              <a:endParaRPr lang="en-US" altLang="en-US" sz="1500" dirty="0"/>
            </a:p>
          </p:txBody>
        </p:sp>
      </p:grpSp>
      <p:grpSp>
        <p:nvGrpSpPr>
          <p:cNvPr id="1078" name="group 1078"/>
          <p:cNvGrpSpPr/>
          <p:nvPr/>
        </p:nvGrpSpPr>
        <p:grpSpPr>
          <a:xfrm rot="21600000">
            <a:off x="3632191" y="5512765"/>
            <a:ext cx="157264" cy="156954"/>
            <a:chOff x="0" y="0"/>
            <a:chExt cx="157264" cy="156954"/>
          </a:xfrm>
        </p:grpSpPr>
        <p:sp>
          <p:nvSpPr>
            <p:cNvPr id="5694" name="path"/>
            <p:cNvSpPr/>
            <p:nvPr/>
          </p:nvSpPr>
          <p:spPr>
            <a:xfrm>
              <a:off x="3104" y="3097"/>
              <a:ext cx="151056" cy="150759"/>
            </a:xfrm>
            <a:custGeom>
              <a:avLst/>
              <a:gdLst/>
              <a:ahLst/>
              <a:cxnLst/>
              <a:rect l="0" t="0" r="0" b="0"/>
              <a:pathLst>
                <a:path w="237" h="237">
                  <a:moveTo>
                    <a:pt x="0" y="118"/>
                  </a:moveTo>
                  <a:cubicBezTo>
                    <a:pt x="0" y="53"/>
                    <a:pt x="53" y="0"/>
                    <a:pt x="118" y="0"/>
                  </a:cubicBezTo>
                  <a:cubicBezTo>
                    <a:pt x="184" y="0"/>
                    <a:pt x="237" y="53"/>
                    <a:pt x="237" y="118"/>
                  </a:cubicBezTo>
                  <a:cubicBezTo>
                    <a:pt x="237" y="184"/>
                    <a:pt x="184" y="237"/>
                    <a:pt x="118" y="237"/>
                  </a:cubicBezTo>
                  <a:cubicBezTo>
                    <a:pt x="53" y="237"/>
                    <a:pt x="0" y="184"/>
                    <a:pt x="0" y="118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95" name="path"/>
            <p:cNvSpPr/>
            <p:nvPr/>
          </p:nvSpPr>
          <p:spPr>
            <a:xfrm>
              <a:off x="0" y="0"/>
              <a:ext cx="157264" cy="156954"/>
            </a:xfrm>
            <a:custGeom>
              <a:avLst/>
              <a:gdLst/>
              <a:ahLst/>
              <a:cxnLst/>
              <a:rect l="0" t="0" r="0" b="0"/>
              <a:pathLst>
                <a:path w="247" h="247">
                  <a:moveTo>
                    <a:pt x="4" y="123"/>
                  </a:moveTo>
                  <a:cubicBezTo>
                    <a:pt x="4" y="58"/>
                    <a:pt x="58" y="4"/>
                    <a:pt x="123" y="4"/>
                  </a:cubicBezTo>
                  <a:cubicBezTo>
                    <a:pt x="189" y="4"/>
                    <a:pt x="242" y="58"/>
                    <a:pt x="242" y="123"/>
                  </a:cubicBezTo>
                  <a:cubicBezTo>
                    <a:pt x="242" y="189"/>
                    <a:pt x="189" y="242"/>
                    <a:pt x="123" y="242"/>
                  </a:cubicBezTo>
                  <a:cubicBezTo>
                    <a:pt x="58" y="242"/>
                    <a:pt x="4" y="189"/>
                    <a:pt x="4" y="123"/>
                  </a:cubicBezTo>
                </a:path>
              </a:pathLst>
            </a:custGeom>
            <a:noFill/>
            <a:ln w="6201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696" name="rect"/>
          <p:cNvSpPr/>
          <p:nvPr/>
        </p:nvSpPr>
        <p:spPr>
          <a:xfrm>
            <a:off x="6348102" y="5525156"/>
            <a:ext cx="151056" cy="149726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97" name="rect"/>
          <p:cNvSpPr/>
          <p:nvPr/>
        </p:nvSpPr>
        <p:spPr>
          <a:xfrm>
            <a:off x="6548821" y="5525156"/>
            <a:ext cx="150021" cy="149726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98" name="rect"/>
          <p:cNvSpPr/>
          <p:nvPr/>
        </p:nvSpPr>
        <p:spPr>
          <a:xfrm>
            <a:off x="6344999" y="5522058"/>
            <a:ext cx="157263" cy="155922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99" name="rect"/>
          <p:cNvSpPr/>
          <p:nvPr/>
        </p:nvSpPr>
        <p:spPr>
          <a:xfrm>
            <a:off x="6545717" y="5522058"/>
            <a:ext cx="156229" cy="155922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700" name="table 5700"/>
          <p:cNvGraphicFramePr>
            <a:graphicFrameLocks noGrp="1"/>
          </p:cNvGraphicFramePr>
          <p:nvPr/>
        </p:nvGraphicFramePr>
        <p:xfrm>
          <a:off x="3170744" y="2609125"/>
          <a:ext cx="3745865" cy="3247389"/>
        </p:xfrm>
        <a:graphic>
          <a:graphicData uri="http://schemas.openxmlformats.org/drawingml/2006/table">
            <a:tbl>
              <a:tblPr/>
              <a:tblGrid>
                <a:gridCol w="1699260"/>
                <a:gridCol w="69214"/>
                <a:gridCol w="1977389"/>
              </a:tblGrid>
              <a:tr h="1583689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260985" indent="-123190" algn="l" rtl="0" eaLnBrk="0">
                        <a:lnSpc>
                          <a:spcPct val="97000"/>
                        </a:lnSpc>
                      </a:pPr>
                      <a:r>
                        <a:rPr sz="11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Map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modules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          their</a:t>
                      </a:r>
                      <a:r>
                        <a:rPr sz="900" spc="3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respective                    module</a:t>
                      </a:r>
                      <a:r>
                        <a:rPr sz="900" spc="3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variants</a:t>
                      </a:r>
                      <a:endParaRPr lang="en-US" altLang="en-US" sz="900" dirty="0"/>
                    </a:p>
                    <a:p>
                      <a:pPr marL="260350" indent="-122555" algn="l" rtl="0" eaLnBrk="0">
                        <a:lnSpc>
                          <a:spcPct val="97000"/>
                        </a:lnSpc>
                        <a:spcBef>
                          <a:spcPts val="40"/>
                        </a:spcBef>
                      </a:pPr>
                      <a:r>
                        <a:rPr sz="1100" spc="2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Allocate</a:t>
                      </a:r>
                      <a:r>
                        <a:rPr sz="9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                  variants</a:t>
                      </a:r>
                      <a:r>
                        <a:rPr sz="9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9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defined              market</a:t>
                      </a:r>
                      <a:r>
                        <a:rPr sz="900" spc="3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endParaRPr lang="en-US" altLang="en-US" sz="900" dirty="0"/>
                    </a:p>
                    <a:p>
                      <a:pPr marL="263525" indent="-125730" algn="l" rtl="0" eaLnBrk="0">
                        <a:lnSpc>
                          <a:spcPct val="93000"/>
                        </a:lnSpc>
                        <a:spcBef>
                          <a:spcPts val="45"/>
                        </a:spcBef>
                      </a:pPr>
                      <a:r>
                        <a:rPr sz="11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Draw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possible                 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combinat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ons</a:t>
                      </a:r>
                      <a:endParaRPr lang="en-US" altLang="en-US" sz="900" dirty="0"/>
                    </a:p>
                    <a:p>
                      <a:pPr marL="138430" algn="l" rtl="0" eaLnBrk="0">
                        <a:lnSpc>
                          <a:spcPct val="74000"/>
                        </a:lnSpc>
                        <a:spcBef>
                          <a:spcPts val="1180"/>
                        </a:spcBef>
                      </a:pPr>
                      <a:r>
                        <a:rPr sz="11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Input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from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chapters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200" dirty="0"/>
                    </a:p>
                    <a:p>
                      <a:pPr marL="49847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marL="316865" indent="-125730" algn="l" rtl="0" eaLnBrk="0">
                        <a:lnSpc>
                          <a:spcPct val="88000"/>
                        </a:lnSpc>
                        <a:spcBef>
                          <a:spcPts val="5"/>
                        </a:spcBef>
                      </a:pPr>
                      <a:r>
                        <a:rPr sz="11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Certain</a:t>
                      </a: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modules</a:t>
                      </a: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cannot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       combined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endParaRPr lang="en-US" altLang="en-US" sz="900" dirty="0"/>
                    </a:p>
                    <a:p>
                      <a:pPr marL="313055" algn="l" rtl="0" eaLnBrk="0">
                        <a:lnSpc>
                          <a:spcPct val="73000"/>
                        </a:lnSpc>
                        <a:spcBef>
                          <a:spcPts val="160"/>
                        </a:spcBef>
                      </a:pPr>
                      <a:r>
                        <a:rPr sz="1100" spc="1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Legal</a:t>
                      </a:r>
                      <a:r>
                        <a:rPr sz="9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regulations</a:t>
                      </a:r>
                      <a:endParaRPr lang="en-US" altLang="en-US" sz="900" dirty="0"/>
                    </a:p>
                    <a:p>
                      <a:pPr marL="313055" algn="l" rtl="0" eaLnBrk="0">
                        <a:lnSpc>
                          <a:spcPct val="74000"/>
                        </a:lnSpc>
                        <a:spcBef>
                          <a:spcPts val="170"/>
                        </a:spcBef>
                      </a:pPr>
                      <a:r>
                        <a:rPr sz="11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9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requirements</a:t>
                      </a:r>
                      <a:endParaRPr lang="en-US" altLang="en-US" sz="900" dirty="0"/>
                    </a:p>
                    <a:p>
                      <a:pPr marL="313055" algn="l" rtl="0" eaLnBrk="0">
                        <a:lnSpc>
                          <a:spcPct val="86000"/>
                        </a:lnSpc>
                        <a:spcBef>
                          <a:spcPts val="165"/>
                        </a:spcBef>
                      </a:pPr>
                      <a:r>
                        <a:rPr sz="11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Technical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limits</a:t>
                      </a:r>
                      <a:endParaRPr lang="en-US" altLang="en-US" sz="900" dirty="0"/>
                    </a:p>
                    <a:p>
                      <a:pPr marL="316230" indent="-125095" algn="l" rtl="0" eaLnBrk="0">
                        <a:lnSpc>
                          <a:spcPct val="93000"/>
                        </a:lnSpc>
                        <a:spcBef>
                          <a:spcPts val="5"/>
                        </a:spcBef>
                      </a:pPr>
                      <a:r>
                        <a:rPr sz="11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Description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                          documentation</a:t>
                      </a:r>
                      <a:r>
                        <a:rPr sz="900" spc="2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900" spc="2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exclusions</a:t>
                      </a:r>
                      <a:endParaRPr lang="en-US" altLang="en-US" sz="900" dirty="0"/>
                    </a:p>
                    <a:p>
                      <a:pPr marL="315595" indent="-124460" algn="l" rtl="0" eaLnBrk="0">
                        <a:lnSpc>
                          <a:spcPct val="86000"/>
                        </a:lnSpc>
                        <a:spcBef>
                          <a:spcPts val="45"/>
                        </a:spcBef>
                      </a:pPr>
                      <a:r>
                        <a:rPr sz="1100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Applying</a:t>
                      </a:r>
                      <a:r>
                        <a:rPr sz="9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exclusions</a:t>
                      </a:r>
                      <a:r>
                        <a:rPr sz="9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               spanned</a:t>
                      </a:r>
                      <a:r>
                        <a:rPr sz="9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</a:t>
                      </a:r>
                      <a:r>
                        <a:rPr sz="9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space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1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191135" algn="l" rtl="0" eaLnBrk="0">
                        <a:lnSpc>
                          <a:spcPct val="74000"/>
                        </a:lnSpc>
                      </a:pPr>
                      <a:r>
                        <a:rPr sz="11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Input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from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chapters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1400" b="1" spc="0" baseline="-1100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r>
                        <a:rPr sz="9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400" b="1" spc="0" baseline="-1100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r>
                        <a:rPr sz="9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3700">
                <a:tc vMerge="1"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701" name="path"/>
          <p:cNvSpPr/>
          <p:nvPr/>
        </p:nvSpPr>
        <p:spPr>
          <a:xfrm>
            <a:off x="7721162" y="3069591"/>
            <a:ext cx="904394" cy="105275"/>
          </a:xfrm>
          <a:custGeom>
            <a:avLst/>
            <a:gdLst/>
            <a:ahLst/>
            <a:cxnLst/>
            <a:rect l="0" t="0" r="0" b="0"/>
            <a:pathLst>
              <a:path w="1424" h="165">
                <a:moveTo>
                  <a:pt x="1424" y="0"/>
                </a:moveTo>
                <a:lnTo>
                  <a:pt x="1424" y="132"/>
                </a:lnTo>
                <a:lnTo>
                  <a:pt x="712" y="165"/>
                </a:lnTo>
                <a:lnTo>
                  <a:pt x="0" y="132"/>
                </a:lnTo>
                <a:lnTo>
                  <a:pt x="0" y="0"/>
                </a:lnTo>
                <a:lnTo>
                  <a:pt x="1424" y="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702" name="picture 570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7719358" y="3067795"/>
            <a:ext cx="907979" cy="85634"/>
          </a:xfrm>
          <a:prstGeom prst="rect">
            <a:avLst/>
          </a:prstGeom>
        </p:spPr>
      </p:pic>
      <p:pic>
        <p:nvPicPr>
          <p:cNvPr id="5703" name="picture 570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7721076" y="3151635"/>
            <a:ext cx="452369" cy="28057"/>
          </a:xfrm>
          <a:prstGeom prst="rect">
            <a:avLst/>
          </a:prstGeom>
        </p:spPr>
      </p:pic>
      <p:pic>
        <p:nvPicPr>
          <p:cNvPr id="5704" name="picture 570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8173273" y="3151635"/>
            <a:ext cx="452368" cy="28334"/>
          </a:xfrm>
          <a:prstGeom prst="rect">
            <a:avLst/>
          </a:prstGeom>
        </p:spPr>
      </p:pic>
      <p:graphicFrame>
        <p:nvGraphicFramePr>
          <p:cNvPr id="5705" name="table 5705"/>
          <p:cNvGraphicFramePr>
            <a:graphicFrameLocks noGrp="1"/>
          </p:cNvGraphicFramePr>
          <p:nvPr/>
        </p:nvGraphicFramePr>
        <p:xfrm>
          <a:off x="6978194" y="2609125"/>
          <a:ext cx="1713865" cy="3247390"/>
        </p:xfrm>
        <a:graphic>
          <a:graphicData uri="http://schemas.openxmlformats.org/drawingml/2006/table">
            <a:tbl>
              <a:tblPr/>
              <a:tblGrid>
                <a:gridCol w="262890"/>
                <a:gridCol w="1450975"/>
              </a:tblGrid>
              <a:tr h="42735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marL="64770" algn="l" rtl="0" eaLnBrk="0">
                        <a:lnSpc>
                          <a:spcPts val="1100"/>
                        </a:lnSpc>
                        <a:spcBef>
                          <a:spcPts val="0"/>
                        </a:spcBef>
                      </a:pPr>
                      <a:r>
                        <a:rPr sz="9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900" spc="4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combinations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0066CC"/>
                    </a:solidFill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0066CC"/>
                    </a:solidFill>
                  </a:tcPr>
                </a:tc>
              </a:tr>
              <a:tr h="10128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700" dirty="0"/>
                    </a:p>
                    <a:p>
                      <a:pPr marL="93980" algn="l" rtl="0" eaLnBrk="0">
                        <a:lnSpc>
                          <a:spcPct val="282000"/>
                        </a:lnSpc>
                        <a:spcBef>
                          <a:spcPts val="5"/>
                        </a:spcBef>
                        <a:tabLst>
                          <a:tab pos="258445" algn="l"/>
                        </a:tabLst>
                      </a:pPr>
                      <a:r>
                        <a:rPr sz="200" b="1" u="sng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</a:t>
                      </a:r>
                      <a:r>
                        <a:rPr sz="200" b="1" u="sng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2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2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Mas</a:t>
                      </a:r>
                      <a:r>
                        <a:rPr sz="2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200" dirty="0"/>
                    </a:p>
                    <a:p>
                      <a:pPr marL="93980" algn="l" rtl="0" eaLnBrk="0">
                        <a:lnSpc>
                          <a:spcPts val="255"/>
                        </a:lnSpc>
                        <a:spcBef>
                          <a:spcPts val="925"/>
                        </a:spcBef>
                      </a:pPr>
                      <a:r>
                        <a:rPr sz="2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Moto</a:t>
                      </a:r>
                      <a:r>
                        <a:rPr sz="2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200" dirty="0"/>
                    </a:p>
                    <a:p>
                      <a:pPr marL="93345" indent="1270" algn="l" rtl="0" eaLnBrk="0">
                        <a:lnSpc>
                          <a:spcPct val="152000"/>
                        </a:lnSpc>
                        <a:spcBef>
                          <a:spcPts val="660"/>
                        </a:spcBef>
                      </a:pPr>
                      <a:r>
                        <a:rPr sz="2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Electri</a:t>
                      </a: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2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contro</a:t>
                      </a:r>
                      <a:r>
                        <a:rPr sz="2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200" dirty="0"/>
                    </a:p>
                    <a:p>
                      <a:pPr marL="93980" algn="l" rtl="0" eaLnBrk="0">
                        <a:lnSpc>
                          <a:spcPts val="270"/>
                        </a:lnSpc>
                        <a:spcBef>
                          <a:spcPts val="680"/>
                        </a:spcBef>
                      </a:pPr>
                      <a:r>
                        <a:rPr sz="200" b="1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Pum</a:t>
                      </a:r>
                      <a:r>
                        <a:rPr sz="2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700" dirty="0"/>
                    </a:p>
                    <a:p>
                      <a:pPr marL="93980" algn="l" rtl="0" eaLnBrk="0">
                        <a:lnSpc>
                          <a:spcPts val="270"/>
                        </a:lnSpc>
                        <a:spcBef>
                          <a:spcPts val="0"/>
                        </a:spcBef>
                      </a:pPr>
                      <a:r>
                        <a:rPr sz="200" b="1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Bod</a:t>
                      </a: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2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200" dirty="0"/>
                    </a:p>
                    <a:p>
                      <a:pPr marL="675640" indent="-60325" algn="l" rtl="0" eaLnBrk="0">
                        <a:lnSpc>
                          <a:spcPct val="153000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Exclusions</a:t>
                      </a:r>
                      <a:r>
                        <a:rPr sz="200" spc="5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determine</a:t>
                      </a:r>
                      <a:r>
                        <a:rPr sz="200" spc="5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which</a:t>
                      </a:r>
                      <a:r>
                        <a:rPr sz="200" spc="5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2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combinations</a:t>
                      </a:r>
                      <a:r>
                        <a:rPr sz="200" spc="4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can</a:t>
                      </a:r>
                      <a:r>
                        <a:rPr sz="200" spc="4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</a:t>
                      </a:r>
                      <a:r>
                        <a:rPr sz="200" spc="40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realized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80721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57000"/>
                        </a:lnSpc>
                      </a:pPr>
                      <a:endParaRPr lang="en-US" altLang="en-US" sz="100" dirty="0"/>
                    </a:p>
                    <a:p>
                      <a:pPr marL="355600" indent="-121920" algn="l" rtl="0" eaLnBrk="0">
                        <a:lnSpc>
                          <a:spcPct val="100000"/>
                        </a:lnSpc>
                      </a:pPr>
                      <a:r>
                        <a:rPr sz="11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Resulting</a:t>
                      </a:r>
                      <a:r>
                        <a:rPr sz="9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combinations   of</a:t>
                      </a:r>
                      <a:r>
                        <a:rPr sz="9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modules</a:t>
                      </a:r>
                      <a:r>
                        <a:rPr sz="9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are</a:t>
                      </a:r>
                      <a:r>
                        <a:rPr sz="9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base        for</a:t>
                      </a:r>
                      <a:r>
                        <a:rPr sz="9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future</a:t>
                      </a:r>
                      <a:r>
                        <a:rPr sz="900" spc="1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platform             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706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07" name="textbox 5707"/>
          <p:cNvSpPr/>
          <p:nvPr/>
        </p:nvSpPr>
        <p:spPr>
          <a:xfrm>
            <a:off x="463336" y="255327"/>
            <a:ext cx="3154045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20320" indent="-7620" algn="l" rtl="0" eaLnBrk="0">
              <a:lnSpc>
                <a:spcPct val="104000"/>
              </a:lnSpc>
            </a:pP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识别模块之间的连接逻辑</a:t>
            </a:r>
            <a:r>
              <a:rPr sz="18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----</a:t>
            </a:r>
            <a:r>
              <a:rPr sz="18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800" spc="-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哪些是可以组</a:t>
            </a:r>
            <a:r>
              <a:rPr sz="1800" spc="-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的？</a:t>
            </a:r>
            <a:endParaRPr lang="en-US" altLang="en-US" sz="1800" dirty="0"/>
          </a:p>
        </p:txBody>
      </p:sp>
      <p:sp>
        <p:nvSpPr>
          <p:cNvPr id="5708" name="path"/>
          <p:cNvSpPr/>
          <p:nvPr/>
        </p:nvSpPr>
        <p:spPr>
          <a:xfrm>
            <a:off x="3916872" y="3115233"/>
            <a:ext cx="865165" cy="85734"/>
          </a:xfrm>
          <a:custGeom>
            <a:avLst/>
            <a:gdLst/>
            <a:ahLst/>
            <a:cxnLst/>
            <a:rect l="0" t="0" r="0" b="0"/>
            <a:pathLst>
              <a:path w="1362" h="135">
                <a:moveTo>
                  <a:pt x="1362" y="0"/>
                </a:moveTo>
                <a:lnTo>
                  <a:pt x="1362" y="107"/>
                </a:lnTo>
                <a:lnTo>
                  <a:pt x="681" y="135"/>
                </a:lnTo>
                <a:lnTo>
                  <a:pt x="0" y="107"/>
                </a:lnTo>
                <a:lnTo>
                  <a:pt x="0" y="0"/>
                </a:lnTo>
                <a:lnTo>
                  <a:pt x="1362" y="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09" name="path"/>
          <p:cNvSpPr/>
          <p:nvPr/>
        </p:nvSpPr>
        <p:spPr>
          <a:xfrm>
            <a:off x="4349342" y="3181504"/>
            <a:ext cx="432808" cy="24284"/>
          </a:xfrm>
          <a:custGeom>
            <a:avLst/>
            <a:gdLst/>
            <a:ahLst/>
            <a:cxnLst/>
            <a:rect l="0" t="0" r="0" b="0"/>
            <a:pathLst>
              <a:path w="681" h="38">
                <a:moveTo>
                  <a:pt x="681" y="35"/>
                </a:moveTo>
                <a:lnTo>
                  <a:pt x="5" y="35"/>
                </a:lnTo>
                <a:moveTo>
                  <a:pt x="681" y="3"/>
                </a:moveTo>
                <a:lnTo>
                  <a:pt x="0" y="30"/>
                </a:lnTo>
              </a:path>
            </a:pathLst>
          </a:custGeom>
          <a:noFill/>
          <a:ln w="4397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10" name="path"/>
          <p:cNvSpPr/>
          <p:nvPr/>
        </p:nvSpPr>
        <p:spPr>
          <a:xfrm>
            <a:off x="3914494" y="3113215"/>
            <a:ext cx="869922" cy="70306"/>
          </a:xfrm>
          <a:custGeom>
            <a:avLst/>
            <a:gdLst/>
            <a:ahLst/>
            <a:cxnLst/>
            <a:rect l="0" t="0" r="0" b="0"/>
            <a:pathLst>
              <a:path w="1369" h="110">
                <a:moveTo>
                  <a:pt x="1366" y="3"/>
                </a:moveTo>
                <a:lnTo>
                  <a:pt x="1366" y="110"/>
                </a:lnTo>
                <a:moveTo>
                  <a:pt x="3" y="110"/>
                </a:moveTo>
                <a:lnTo>
                  <a:pt x="3" y="3"/>
                </a:lnTo>
                <a:lnTo>
                  <a:pt x="1366" y="3"/>
                </a:lnTo>
                <a:close/>
              </a:path>
            </a:pathLst>
          </a:custGeom>
          <a:noFill/>
          <a:ln w="4397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11" name="path"/>
          <p:cNvSpPr/>
          <p:nvPr/>
        </p:nvSpPr>
        <p:spPr>
          <a:xfrm>
            <a:off x="3916759" y="3181504"/>
            <a:ext cx="432808" cy="23973"/>
          </a:xfrm>
          <a:custGeom>
            <a:avLst/>
            <a:gdLst/>
            <a:ahLst/>
            <a:cxnLst/>
            <a:rect l="0" t="0" r="0" b="0"/>
            <a:pathLst>
              <a:path w="681" h="37">
                <a:moveTo>
                  <a:pt x="676" y="34"/>
                </a:moveTo>
                <a:lnTo>
                  <a:pt x="0" y="34"/>
                </a:lnTo>
                <a:moveTo>
                  <a:pt x="681" y="30"/>
                </a:moveTo>
                <a:lnTo>
                  <a:pt x="0" y="3"/>
                </a:lnTo>
              </a:path>
            </a:pathLst>
          </a:custGeom>
          <a:noFill/>
          <a:ln w="4397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712" name="table 5712"/>
          <p:cNvGraphicFramePr>
            <a:graphicFrameLocks noGrp="1"/>
          </p:cNvGraphicFramePr>
          <p:nvPr/>
        </p:nvGraphicFramePr>
        <p:xfrm>
          <a:off x="3241099" y="3044880"/>
          <a:ext cx="1572259" cy="913764"/>
        </p:xfrm>
        <a:graphic>
          <a:graphicData uri="http://schemas.openxmlformats.org/drawingml/2006/table">
            <a:tbl>
              <a:tblPr/>
              <a:tblGrid>
                <a:gridCol w="1572259"/>
              </a:tblGrid>
              <a:tr h="91058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78840" indent="-184785" algn="l" rtl="0" eaLnBrk="0">
                        <a:lnSpc>
                          <a:spcPct val="113000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3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performance</a:t>
                      </a:r>
                      <a:r>
                        <a:rPr sz="200" spc="3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range</a:t>
                      </a:r>
                      <a:r>
                        <a:rPr sz="200" spc="3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determine</a:t>
                      </a:r>
                      <a:r>
                        <a:rPr sz="200" spc="3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which</a:t>
                      </a:r>
                      <a:r>
                        <a:rPr sz="200" spc="29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2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is</a:t>
                      </a:r>
                      <a:r>
                        <a:rPr sz="200" spc="2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applicable</a:t>
                      </a:r>
                      <a:r>
                        <a:rPr sz="200" spc="2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200" spc="2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which</a:t>
                      </a:r>
                      <a:r>
                        <a:rPr sz="200" spc="20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endParaRPr lang="en-US" altLang="en-US" sz="200" dirty="0"/>
                    </a:p>
                    <a:p>
                      <a:pPr marL="51435" algn="l" rtl="0" eaLnBrk="0">
                        <a:lnSpc>
                          <a:spcPct val="87000"/>
                        </a:lnSpc>
                        <a:spcBef>
                          <a:spcPts val="305"/>
                        </a:spcBef>
                        <a:tabLst>
                          <a:tab pos="208915" algn="l"/>
                        </a:tabLst>
                      </a:pPr>
                      <a:r>
                        <a:rPr sz="200" b="1" u="sng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2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endParaRPr lang="en-US" altLang="en-US" sz="200" dirty="0"/>
                    </a:p>
                    <a:p>
                      <a:pPr marL="52070" algn="l" rtl="0" eaLnBrk="0">
                        <a:lnSpc>
                          <a:spcPct val="87000"/>
                        </a:lnSpc>
                        <a:spcBef>
                          <a:spcPts val="275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Passen</a:t>
                      </a:r>
                      <a:r>
                        <a:rPr sz="200" b="1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200" dirty="0"/>
                    </a:p>
                    <a:p>
                      <a:pPr marL="50800" algn="l" rtl="0" eaLnBrk="0">
                        <a:lnSpc>
                          <a:spcPts val="27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ger</a:t>
                      </a:r>
                      <a:r>
                        <a:rPr sz="200" spc="2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cabin</a:t>
                      </a:r>
                      <a:endParaRPr lang="en-US" altLang="en-US" sz="200" dirty="0"/>
                    </a:p>
                    <a:p>
                      <a:pPr marL="51435" algn="l" rtl="0" eaLnBrk="0">
                        <a:lnSpc>
                          <a:spcPct val="87000"/>
                        </a:lnSpc>
                        <a:spcBef>
                          <a:spcPts val="585"/>
                        </a:spcBef>
                      </a:pPr>
                      <a:r>
                        <a:rPr sz="2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Moto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200" dirty="0"/>
                    </a:p>
                    <a:p>
                      <a:pPr marL="50800" algn="l" rtl="0" eaLnBrk="0">
                        <a:lnSpc>
                          <a:spcPct val="88000"/>
                        </a:lnSpc>
                        <a:spcBef>
                          <a:spcPts val="61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Control</a:t>
                      </a:r>
                      <a:r>
                        <a:rPr sz="200" b="1" spc="2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200" dirty="0"/>
                    </a:p>
                    <a:p>
                      <a:pPr marL="52070" algn="l" rtl="0" eaLnBrk="0">
                        <a:lnSpc>
                          <a:spcPts val="270"/>
                        </a:lnSpc>
                      </a:pPr>
                      <a:r>
                        <a:rPr sz="2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200" dirty="0"/>
                    </a:p>
                    <a:p>
                      <a:pPr marL="51435" algn="l" rtl="0" eaLnBrk="0">
                        <a:lnSpc>
                          <a:spcPct val="87000"/>
                        </a:lnSpc>
                        <a:spcBef>
                          <a:spcPts val="545"/>
                        </a:spcBef>
                      </a:pPr>
                      <a:r>
                        <a:rPr sz="2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Inverte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600" dirty="0"/>
                    </a:p>
                    <a:p>
                      <a:pPr marL="50800"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2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Sha</a:t>
                      </a:r>
                      <a:r>
                        <a:rPr sz="2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713" name="table 5713"/>
          <p:cNvGraphicFramePr>
            <a:graphicFrameLocks noGrp="1"/>
          </p:cNvGraphicFramePr>
          <p:nvPr/>
        </p:nvGraphicFramePr>
        <p:xfrm>
          <a:off x="7245654" y="3151635"/>
          <a:ext cx="1381125" cy="822960"/>
        </p:xfrm>
        <a:graphic>
          <a:graphicData uri="http://schemas.openxmlformats.org/drawingml/2006/table">
            <a:tbl>
              <a:tblPr/>
              <a:tblGrid>
                <a:gridCol w="474980"/>
                <a:gridCol w="906144"/>
              </a:tblGrid>
              <a:tr h="8229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13335" algn="l" rtl="0" eaLnBrk="0">
                        <a:lnSpc>
                          <a:spcPct val="132000"/>
                        </a:lnSpc>
                        <a:spcBef>
                          <a:spcPts val="0"/>
                        </a:spcBef>
                        <a:tabLst>
                          <a:tab pos="444500" algn="l"/>
                        </a:tabLst>
                      </a:pP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200" u="sng" spc="6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variants</a:t>
                      </a:r>
                      <a:r>
                        <a:rPr sz="2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464820" algn="l" rtl="0" eaLnBrk="0">
                        <a:lnSpc>
                          <a:spcPct val="108000"/>
                        </a:lnSpc>
                        <a:spcBef>
                          <a:spcPts val="0"/>
                        </a:spcBef>
                        <a:tabLst>
                          <a:tab pos="897255" algn="l"/>
                        </a:tabLst>
                      </a:pP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u="sng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2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714" name="textbox 5714"/>
          <p:cNvSpPr/>
          <p:nvPr/>
        </p:nvSpPr>
        <p:spPr>
          <a:xfrm>
            <a:off x="4938932" y="2615320"/>
            <a:ext cx="1971039" cy="39370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0000"/>
              </a:lnSpc>
            </a:pPr>
            <a:endParaRPr lang="en-US" altLang="en-US" sz="900" dirty="0"/>
          </a:p>
          <a:p>
            <a:pPr marL="57785" algn="l" rtl="0" eaLnBrk="0">
              <a:lnSpc>
                <a:spcPct val="85000"/>
              </a:lnSpc>
              <a:spcBef>
                <a:spcPts val="5"/>
              </a:spcBef>
            </a:pP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Reduction</a:t>
            </a:r>
            <a:r>
              <a:rPr sz="900" spc="2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by</a:t>
            </a:r>
            <a:r>
              <a:rPr sz="900" spc="2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exclusions</a:t>
            </a:r>
            <a:endParaRPr lang="en-US" altLang="en-US" sz="900" dirty="0"/>
          </a:p>
        </p:txBody>
      </p:sp>
      <p:sp>
        <p:nvSpPr>
          <p:cNvPr id="5715" name="textbox 5715"/>
          <p:cNvSpPr/>
          <p:nvPr/>
        </p:nvSpPr>
        <p:spPr>
          <a:xfrm>
            <a:off x="3176952" y="2615320"/>
            <a:ext cx="1692910" cy="39560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1000"/>
              </a:lnSpc>
            </a:pPr>
            <a:endParaRPr lang="en-US" altLang="en-US" sz="300" dirty="0"/>
          </a:p>
          <a:p>
            <a:pPr marL="52070" indent="1270" algn="l" rtl="0" eaLnBrk="0">
              <a:lnSpc>
                <a:spcPct val="106000"/>
              </a:lnSpc>
              <a:spcBef>
                <a:spcPts val="0"/>
              </a:spcBef>
            </a:pP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Spanning</a:t>
            </a:r>
            <a:r>
              <a:rPr sz="9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9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the</a:t>
            </a:r>
            <a:r>
              <a:rPr sz="900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solution</a:t>
            </a:r>
            <a:r>
              <a:rPr sz="9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</a:t>
            </a:r>
            <a:r>
              <a:rPr sz="9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spac</a:t>
            </a:r>
            <a:r>
              <a:rPr sz="9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900" dirty="0"/>
          </a:p>
        </p:txBody>
      </p:sp>
      <p:graphicFrame>
        <p:nvGraphicFramePr>
          <p:cNvPr id="5716" name="table 5716"/>
          <p:cNvGraphicFramePr>
            <a:graphicFrameLocks noGrp="1"/>
          </p:cNvGraphicFramePr>
          <p:nvPr/>
        </p:nvGraphicFramePr>
        <p:xfrm>
          <a:off x="5798819" y="3132437"/>
          <a:ext cx="859155" cy="721995"/>
        </p:xfrm>
        <a:graphic>
          <a:graphicData uri="http://schemas.openxmlformats.org/drawingml/2006/table">
            <a:tbl>
              <a:tblPr/>
              <a:tblGrid>
                <a:gridCol w="859155"/>
              </a:tblGrid>
              <a:tr h="7188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8000"/>
                        </a:lnSpc>
                      </a:pPr>
                      <a:endParaRPr lang="en-US" altLang="en-US" sz="200" dirty="0"/>
                    </a:p>
                    <a:p>
                      <a:pPr marL="24130" algn="l" rtl="0" eaLnBrk="0">
                        <a:lnSpc>
                          <a:spcPts val="265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200" spc="3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distribution</a:t>
                      </a:r>
                      <a:endParaRPr lang="en-US" altLang="en-US" sz="200" dirty="0"/>
                    </a:p>
                    <a:p>
                      <a:pPr marL="26035" algn="l" rtl="0" eaLnBrk="0">
                        <a:lnSpc>
                          <a:spcPct val="111000"/>
                        </a:lnSpc>
                        <a:spcBef>
                          <a:spcPts val="15"/>
                        </a:spcBef>
                        <a:tabLst>
                          <a:tab pos="833755" algn="l"/>
                        </a:tabLst>
                      </a:pPr>
                      <a:r>
                        <a:rPr sz="2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200" u="sng" spc="9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units	</a:t>
                      </a:r>
                      <a:endParaRPr lang="en-US" altLang="en-US" sz="200" dirty="0"/>
                    </a:p>
                    <a:p>
                      <a:pPr marL="567055" algn="l" rtl="0" eaLnBrk="0">
                        <a:lnSpc>
                          <a:spcPts val="140"/>
                        </a:lnSpc>
                        <a:spcBef>
                          <a:spcPts val="225"/>
                        </a:spcBef>
                        <a:tabLst>
                          <a:tab pos="575310" algn="l"/>
                        </a:tabLst>
                      </a:pP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1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1.000                    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20.000</a:t>
                      </a:r>
                      <a:endParaRPr lang="en-US" altLang="en-US" sz="100" dirty="0"/>
                    </a:p>
                    <a:p>
                      <a:pPr marL="567055" algn="l" rtl="0" eaLnBrk="0">
                        <a:lnSpc>
                          <a:spcPts val="140"/>
                        </a:lnSpc>
                        <a:spcBef>
                          <a:spcPts val="150"/>
                        </a:spcBef>
                        <a:tabLst>
                          <a:tab pos="574040" algn="l"/>
                        </a:tabLst>
                      </a:pP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1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5.00</a:t>
                      </a:r>
                      <a:r>
                        <a:rPr sz="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" dirty="0"/>
                    </a:p>
                    <a:p>
                      <a:pPr marL="25400" algn="l" rtl="0" eaLnBrk="0">
                        <a:lnSpc>
                          <a:spcPct val="91000"/>
                        </a:lnSpc>
                        <a:spcBef>
                          <a:spcPts val="24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Width</a:t>
                      </a:r>
                      <a:r>
                        <a:rPr sz="2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endParaRPr lang="en-US" altLang="en-US" sz="200" dirty="0"/>
                    </a:p>
                    <a:p>
                      <a:pPr marL="25400" algn="l" rtl="0" eaLnBrk="0">
                        <a:lnSpc>
                          <a:spcPts val="280"/>
                        </a:lnSpc>
                      </a:pP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200" dirty="0"/>
                    </a:p>
                    <a:p>
                      <a:pPr marL="26670" algn="l" rtl="0" eaLnBrk="0">
                        <a:lnSpc>
                          <a:spcPts val="280"/>
                        </a:lnSpc>
                      </a:pP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cabi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58000"/>
                        </a:lnSpc>
                      </a:pPr>
                      <a:endParaRPr lang="en-US" altLang="en-US" sz="100" dirty="0"/>
                    </a:p>
                    <a:p>
                      <a:pPr marL="549910" algn="l" rtl="0" eaLnBrk="0">
                        <a:lnSpc>
                          <a:spcPct val="9400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2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2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cabin</a:t>
                      </a:r>
                      <a:r>
                        <a:rPr sz="2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roof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717" name="path"/>
          <p:cNvSpPr/>
          <p:nvPr/>
        </p:nvSpPr>
        <p:spPr>
          <a:xfrm>
            <a:off x="6337719" y="3304131"/>
            <a:ext cx="28018" cy="27327"/>
          </a:xfrm>
          <a:custGeom>
            <a:avLst/>
            <a:gdLst/>
            <a:ahLst/>
            <a:cxnLst/>
            <a:rect l="0" t="0" r="0" b="0"/>
            <a:pathLst>
              <a:path w="44" h="43">
                <a:moveTo>
                  <a:pt x="0" y="43"/>
                </a:moveTo>
                <a:lnTo>
                  <a:pt x="44" y="43"/>
                </a:lnTo>
                <a:lnTo>
                  <a:pt x="44" y="0"/>
                </a:lnTo>
                <a:lnTo>
                  <a:pt x="0" y="0"/>
                </a:lnTo>
                <a:lnTo>
                  <a:pt x="0" y="43"/>
                </a:lnTo>
                <a:close/>
              </a:path>
            </a:pathLst>
          </a:custGeom>
          <a:solidFill>
            <a:srgbClr val="538DD5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18" name="path"/>
          <p:cNvSpPr/>
          <p:nvPr/>
        </p:nvSpPr>
        <p:spPr>
          <a:xfrm>
            <a:off x="6478205" y="3267298"/>
            <a:ext cx="28018" cy="27624"/>
          </a:xfrm>
          <a:custGeom>
            <a:avLst/>
            <a:gdLst/>
            <a:ahLst/>
            <a:cxnLst/>
            <a:rect l="0" t="0" r="0" b="0"/>
            <a:pathLst>
              <a:path w="44" h="43">
                <a:moveTo>
                  <a:pt x="0" y="43"/>
                </a:moveTo>
                <a:lnTo>
                  <a:pt x="44" y="43"/>
                </a:lnTo>
                <a:lnTo>
                  <a:pt x="44" y="0"/>
                </a:lnTo>
                <a:lnTo>
                  <a:pt x="0" y="0"/>
                </a:lnTo>
                <a:lnTo>
                  <a:pt x="0" y="43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19" name="path"/>
          <p:cNvSpPr/>
          <p:nvPr/>
        </p:nvSpPr>
        <p:spPr>
          <a:xfrm>
            <a:off x="6337719" y="3267298"/>
            <a:ext cx="28018" cy="27624"/>
          </a:xfrm>
          <a:custGeom>
            <a:avLst/>
            <a:gdLst/>
            <a:ahLst/>
            <a:cxnLst/>
            <a:rect l="0" t="0" r="0" b="0"/>
            <a:pathLst>
              <a:path w="44" h="43">
                <a:moveTo>
                  <a:pt x="0" y="43"/>
                </a:moveTo>
                <a:lnTo>
                  <a:pt x="44" y="43"/>
                </a:lnTo>
                <a:lnTo>
                  <a:pt x="44" y="0"/>
                </a:lnTo>
                <a:lnTo>
                  <a:pt x="0" y="0"/>
                </a:lnTo>
                <a:lnTo>
                  <a:pt x="0" y="43"/>
                </a:lnTo>
                <a:close/>
              </a:path>
            </a:pathLst>
          </a:custGeom>
          <a:solidFill>
            <a:srgbClr val="AFCAE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20" name="path"/>
          <p:cNvSpPr/>
          <p:nvPr/>
        </p:nvSpPr>
        <p:spPr>
          <a:xfrm>
            <a:off x="3463795" y="3203453"/>
            <a:ext cx="470278" cy="648605"/>
          </a:xfrm>
          <a:custGeom>
            <a:avLst/>
            <a:gdLst/>
            <a:ahLst/>
            <a:cxnLst/>
            <a:rect l="0" t="0" r="0" b="0"/>
            <a:pathLst>
              <a:path w="740" h="1021">
                <a:moveTo>
                  <a:pt x="0" y="0"/>
                </a:moveTo>
                <a:lnTo>
                  <a:pt x="676" y="0"/>
                </a:lnTo>
                <a:lnTo>
                  <a:pt x="740" y="510"/>
                </a:lnTo>
                <a:lnTo>
                  <a:pt x="676" y="1021"/>
                </a:lnTo>
                <a:lnTo>
                  <a:pt x="0" y="1021"/>
                </a:lnTo>
                <a:lnTo>
                  <a:pt x="0" y="0"/>
                </a:lnTo>
                <a:close/>
              </a:path>
            </a:pathLst>
          </a:custGeom>
          <a:solidFill>
            <a:srgbClr val="F2F2F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21" name="path"/>
          <p:cNvSpPr/>
          <p:nvPr/>
        </p:nvSpPr>
        <p:spPr>
          <a:xfrm>
            <a:off x="3890810" y="3203238"/>
            <a:ext cx="45628" cy="649035"/>
          </a:xfrm>
          <a:custGeom>
            <a:avLst/>
            <a:gdLst/>
            <a:ahLst/>
            <a:cxnLst/>
            <a:rect l="0" t="0" r="0" b="0"/>
            <a:pathLst>
              <a:path w="71" h="1022">
                <a:moveTo>
                  <a:pt x="3" y="0"/>
                </a:moveTo>
                <a:lnTo>
                  <a:pt x="68" y="511"/>
                </a:lnTo>
                <a:lnTo>
                  <a:pt x="3" y="1021"/>
                </a:lnTo>
              </a:path>
            </a:pathLst>
          </a:custGeom>
          <a:noFill/>
          <a:ln w="4397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722" name="table 5722"/>
          <p:cNvGraphicFramePr>
            <a:graphicFrameLocks noGrp="1"/>
          </p:cNvGraphicFramePr>
          <p:nvPr/>
        </p:nvGraphicFramePr>
        <p:xfrm>
          <a:off x="3914494" y="3181504"/>
          <a:ext cx="869315" cy="672465"/>
        </p:xfrm>
        <a:graphic>
          <a:graphicData uri="http://schemas.openxmlformats.org/drawingml/2006/table">
            <a:tbl>
              <a:tblPr/>
              <a:tblGrid>
                <a:gridCol w="434975"/>
                <a:gridCol w="434340"/>
              </a:tblGrid>
              <a:tr h="6724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200" dirty="0"/>
                    </a:p>
                    <a:p>
                      <a:pPr marL="11430"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200" dirty="0"/>
                    </a:p>
                    <a:p>
                      <a:pPr marL="11430"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723" name="table 5723"/>
          <p:cNvGraphicFramePr>
            <a:graphicFrameLocks noGrp="1"/>
          </p:cNvGraphicFramePr>
          <p:nvPr/>
        </p:nvGraphicFramePr>
        <p:xfrm>
          <a:off x="5091215" y="3132437"/>
          <a:ext cx="690879" cy="721995"/>
        </p:xfrm>
        <a:graphic>
          <a:graphicData uri="http://schemas.openxmlformats.org/drawingml/2006/table">
            <a:tbl>
              <a:tblPr/>
              <a:tblGrid>
                <a:gridCol w="690879"/>
              </a:tblGrid>
              <a:tr h="7188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lang="en-US" altLang="en-US" sz="200" dirty="0"/>
                    </a:p>
                    <a:p>
                      <a:pPr marL="12700" algn="l" rtl="0" eaLnBrk="0">
                        <a:lnSpc>
                          <a:spcPts val="265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200" spc="3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distribution</a:t>
                      </a:r>
                      <a:endParaRPr lang="en-US" altLang="en-US" sz="200" dirty="0"/>
                    </a:p>
                    <a:p>
                      <a:pPr marL="14605" algn="l" rtl="0" eaLnBrk="0">
                        <a:lnSpc>
                          <a:spcPct val="110000"/>
                        </a:lnSpc>
                        <a:spcBef>
                          <a:spcPts val="15"/>
                        </a:spcBef>
                        <a:tabLst>
                          <a:tab pos="657225" algn="l"/>
                        </a:tabLst>
                      </a:pPr>
                      <a:r>
                        <a:rPr sz="2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200" u="sng" spc="9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units	</a:t>
                      </a:r>
                      <a:endParaRPr lang="en-US" altLang="en-US" sz="200" dirty="0"/>
                    </a:p>
                    <a:p>
                      <a:pPr marL="403860" algn="l" rtl="0" eaLnBrk="0">
                        <a:lnSpc>
                          <a:spcPts val="140"/>
                        </a:lnSpc>
                        <a:spcBef>
                          <a:spcPts val="220"/>
                        </a:spcBef>
                        <a:tabLst>
                          <a:tab pos="412750" algn="l"/>
                        </a:tabLst>
                      </a:pP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1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1.000                    </a:t>
                      </a: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20.000</a:t>
                      </a:r>
                      <a:endParaRPr lang="en-US" altLang="en-US" sz="100" dirty="0"/>
                    </a:p>
                    <a:p>
                      <a:pPr marL="403860" algn="l" rtl="0" eaLnBrk="0">
                        <a:lnSpc>
                          <a:spcPts val="140"/>
                        </a:lnSpc>
                        <a:spcBef>
                          <a:spcPts val="150"/>
                        </a:spcBef>
                        <a:tabLst>
                          <a:tab pos="410210" algn="l"/>
                        </a:tabLst>
                      </a:pPr>
                      <a:r>
                        <a:rPr sz="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1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5.00</a:t>
                      </a:r>
                      <a:r>
                        <a:rPr sz="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100" dirty="0"/>
                    </a:p>
                    <a:p>
                      <a:pPr marL="14605" algn="l" rtl="0" eaLnBrk="0">
                        <a:lnSpc>
                          <a:spcPct val="91000"/>
                        </a:lnSpc>
                        <a:spcBef>
                          <a:spcPts val="245"/>
                        </a:spcBef>
                      </a:pP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Shel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endParaRPr lang="en-US" altLang="en-US" sz="200" dirty="0"/>
                    </a:p>
                    <a:p>
                      <a:pPr marL="15875" algn="l" rtl="0" eaLnBrk="0">
                        <a:lnSpc>
                          <a:spcPts val="280"/>
                        </a:lnSpc>
                        <a:spcBef>
                          <a:spcPts val="0"/>
                        </a:spcBef>
                      </a:pP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ht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58000"/>
                        </a:lnSpc>
                      </a:pPr>
                      <a:endParaRPr lang="en-US" altLang="en-US" sz="100" dirty="0"/>
                    </a:p>
                    <a:p>
                      <a:pPr marL="537210" algn="l" rtl="0" eaLnBrk="0">
                        <a:lnSpc>
                          <a:spcPct val="94000"/>
                        </a:lnSpc>
                      </a:pP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724" name="path"/>
          <p:cNvSpPr/>
          <p:nvPr/>
        </p:nvSpPr>
        <p:spPr>
          <a:xfrm>
            <a:off x="5467372" y="3304131"/>
            <a:ext cx="28018" cy="27327"/>
          </a:xfrm>
          <a:custGeom>
            <a:avLst/>
            <a:gdLst/>
            <a:ahLst/>
            <a:cxnLst/>
            <a:rect l="0" t="0" r="0" b="0"/>
            <a:pathLst>
              <a:path w="44" h="43">
                <a:moveTo>
                  <a:pt x="0" y="43"/>
                </a:moveTo>
                <a:lnTo>
                  <a:pt x="44" y="43"/>
                </a:lnTo>
                <a:lnTo>
                  <a:pt x="44" y="0"/>
                </a:lnTo>
                <a:lnTo>
                  <a:pt x="0" y="0"/>
                </a:lnTo>
                <a:lnTo>
                  <a:pt x="0" y="43"/>
                </a:lnTo>
                <a:close/>
              </a:path>
            </a:pathLst>
          </a:custGeom>
          <a:solidFill>
            <a:srgbClr val="8DB4E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25" name="path"/>
          <p:cNvSpPr/>
          <p:nvPr/>
        </p:nvSpPr>
        <p:spPr>
          <a:xfrm>
            <a:off x="5608089" y="3267298"/>
            <a:ext cx="28018" cy="27624"/>
          </a:xfrm>
          <a:custGeom>
            <a:avLst/>
            <a:gdLst/>
            <a:ahLst/>
            <a:cxnLst/>
            <a:rect l="0" t="0" r="0" b="0"/>
            <a:pathLst>
              <a:path w="44" h="43">
                <a:moveTo>
                  <a:pt x="0" y="43"/>
                </a:moveTo>
                <a:lnTo>
                  <a:pt x="44" y="43"/>
                </a:lnTo>
                <a:lnTo>
                  <a:pt x="44" y="0"/>
                </a:lnTo>
                <a:lnTo>
                  <a:pt x="0" y="0"/>
                </a:lnTo>
                <a:lnTo>
                  <a:pt x="0" y="43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26" name="path"/>
          <p:cNvSpPr/>
          <p:nvPr/>
        </p:nvSpPr>
        <p:spPr>
          <a:xfrm>
            <a:off x="5467372" y="3267298"/>
            <a:ext cx="28018" cy="27624"/>
          </a:xfrm>
          <a:custGeom>
            <a:avLst/>
            <a:gdLst/>
            <a:ahLst/>
            <a:cxnLst/>
            <a:rect l="0" t="0" r="0" b="0"/>
            <a:pathLst>
              <a:path w="44" h="43">
                <a:moveTo>
                  <a:pt x="0" y="43"/>
                </a:moveTo>
                <a:lnTo>
                  <a:pt x="44" y="43"/>
                </a:lnTo>
                <a:lnTo>
                  <a:pt x="44" y="0"/>
                </a:lnTo>
                <a:lnTo>
                  <a:pt x="0" y="0"/>
                </a:lnTo>
                <a:lnTo>
                  <a:pt x="0" y="43"/>
                </a:lnTo>
                <a:close/>
              </a:path>
            </a:pathLst>
          </a:custGeom>
          <a:solidFill>
            <a:srgbClr val="CBDDF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727" name="picture 57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952769" y="3350321"/>
            <a:ext cx="685621" cy="457138"/>
          </a:xfrm>
          <a:prstGeom prst="rect">
            <a:avLst/>
          </a:prstGeom>
        </p:spPr>
      </p:pic>
      <p:sp>
        <p:nvSpPr>
          <p:cNvPr id="5728" name="textbox 5728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aphicFrame>
        <p:nvGraphicFramePr>
          <p:cNvPr id="5729" name="table 5729"/>
          <p:cNvGraphicFramePr>
            <a:graphicFrameLocks noGrp="1"/>
          </p:cNvGraphicFramePr>
          <p:nvPr/>
        </p:nvGraphicFramePr>
        <p:xfrm>
          <a:off x="3461416" y="3201434"/>
          <a:ext cx="431165" cy="652145"/>
        </p:xfrm>
        <a:graphic>
          <a:graphicData uri="http://schemas.openxmlformats.org/drawingml/2006/table">
            <a:tbl>
              <a:tblPr/>
              <a:tblGrid>
                <a:gridCol w="431165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6000"/>
                        </a:lnSpc>
                      </a:pPr>
                      <a:endParaRPr lang="en-US" altLang="en-US" sz="100" dirty="0"/>
                    </a:p>
                    <a:p>
                      <a:pPr marL="13335" algn="l" rtl="0" eaLnBrk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200" spc="4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variants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962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5730" name="picture 573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234435" y="3350766"/>
            <a:ext cx="509565" cy="457287"/>
          </a:xfrm>
          <a:prstGeom prst="rect">
            <a:avLst/>
          </a:prstGeom>
        </p:spPr>
      </p:pic>
      <p:pic>
        <p:nvPicPr>
          <p:cNvPr id="5731" name="picture 573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4363179" y="3268841"/>
            <a:ext cx="417211" cy="550135"/>
          </a:xfrm>
          <a:prstGeom prst="rect">
            <a:avLst/>
          </a:prstGeom>
        </p:spPr>
      </p:pic>
      <p:pic>
        <p:nvPicPr>
          <p:cNvPr id="5733" name="picture 573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8193340" y="3257070"/>
            <a:ext cx="269759" cy="697193"/>
          </a:xfrm>
          <a:prstGeom prst="rect">
            <a:avLst/>
          </a:prstGeom>
        </p:spPr>
      </p:pic>
      <p:pic>
        <p:nvPicPr>
          <p:cNvPr id="5734" name="picture 573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7737674" y="3257070"/>
            <a:ext cx="269759" cy="697193"/>
          </a:xfrm>
          <a:prstGeom prst="rect">
            <a:avLst/>
          </a:prstGeom>
        </p:spPr>
      </p:pic>
      <p:sp>
        <p:nvSpPr>
          <p:cNvPr id="5735" name="textbox 5735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737" name="textbox 5737"/>
          <p:cNvSpPr/>
          <p:nvPr/>
        </p:nvSpPr>
        <p:spPr>
          <a:xfrm>
            <a:off x="5094196" y="3059370"/>
            <a:ext cx="1562735" cy="65405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0000"/>
              </a:lnSpc>
            </a:pPr>
            <a:endParaRPr lang="en-US" altLang="en-US" sz="100" dirty="0"/>
          </a:p>
          <a:p>
            <a:pPr marL="311785" algn="l" rtl="0" eaLnBrk="0">
              <a:lnSpc>
                <a:spcPct val="94000"/>
              </a:lnSpc>
              <a:spcBef>
                <a:spcPts val="0"/>
              </a:spcBef>
            </a:pP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Rule</a:t>
            </a:r>
            <a:r>
              <a:rPr sz="200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200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thumb</a:t>
            </a:r>
            <a:r>
              <a:rPr sz="200" b="1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</a:t>
            </a:r>
            <a:r>
              <a:rPr sz="200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Solutions</a:t>
            </a:r>
            <a:r>
              <a:rPr sz="200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will</a:t>
            </a:r>
            <a:r>
              <a:rPr sz="200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only</a:t>
            </a:r>
            <a:r>
              <a:rPr sz="200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</a:t>
            </a:r>
            <a:r>
              <a:rPr sz="200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developed</a:t>
            </a:r>
            <a:r>
              <a:rPr sz="200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200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significant</a:t>
            </a:r>
            <a:r>
              <a:rPr sz="200" spc="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volumes</a:t>
            </a:r>
            <a:endParaRPr lang="en-US" altLang="en-US" sz="200" dirty="0"/>
          </a:p>
        </p:txBody>
      </p:sp>
      <p:grpSp>
        <p:nvGrpSpPr>
          <p:cNvPr id="1080" name="group 1080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5738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39" name="textbox 5739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033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N</a:t>
              </a:r>
              <a:endParaRPr lang="en-US" altLang="en-US" sz="1800" dirty="0"/>
            </a:p>
          </p:txBody>
        </p:sp>
      </p:grpSp>
      <p:pic>
        <p:nvPicPr>
          <p:cNvPr id="5740" name="picture 574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3953287" y="3268841"/>
            <a:ext cx="224342" cy="92879"/>
          </a:xfrm>
          <a:prstGeom prst="rect">
            <a:avLst/>
          </a:prstGeom>
        </p:spPr>
      </p:pic>
      <p:sp>
        <p:nvSpPr>
          <p:cNvPr id="5741" name="path"/>
          <p:cNvSpPr/>
          <p:nvPr/>
        </p:nvSpPr>
        <p:spPr>
          <a:xfrm>
            <a:off x="3960972" y="3334696"/>
            <a:ext cx="6953" cy="461604"/>
          </a:xfrm>
          <a:custGeom>
            <a:avLst/>
            <a:gdLst/>
            <a:ahLst/>
            <a:cxnLst/>
            <a:rect l="0" t="0" r="0" b="0"/>
            <a:pathLst>
              <a:path w="10" h="726">
                <a:moveTo>
                  <a:pt x="3" y="3"/>
                </a:moveTo>
                <a:lnTo>
                  <a:pt x="6" y="142"/>
                </a:lnTo>
                <a:cubicBezTo>
                  <a:pt x="6" y="225"/>
                  <a:pt x="6" y="308"/>
                  <a:pt x="7" y="391"/>
                </a:cubicBezTo>
                <a:lnTo>
                  <a:pt x="4" y="488"/>
                </a:lnTo>
                <a:cubicBezTo>
                  <a:pt x="5" y="567"/>
                  <a:pt x="5" y="645"/>
                  <a:pt x="6" y="723"/>
                </a:cubicBezTo>
              </a:path>
            </a:pathLst>
          </a:custGeom>
          <a:noFill/>
          <a:ln w="4397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42" name="path"/>
          <p:cNvSpPr/>
          <p:nvPr/>
        </p:nvSpPr>
        <p:spPr>
          <a:xfrm>
            <a:off x="3960972" y="3334074"/>
            <a:ext cx="198327" cy="462536"/>
          </a:xfrm>
          <a:custGeom>
            <a:avLst/>
            <a:gdLst/>
            <a:ahLst/>
            <a:cxnLst/>
            <a:rect l="0" t="0" r="0" b="0"/>
            <a:pathLst>
              <a:path w="312" h="728">
                <a:moveTo>
                  <a:pt x="3" y="3"/>
                </a:moveTo>
                <a:lnTo>
                  <a:pt x="282" y="152"/>
                </a:lnTo>
                <a:lnTo>
                  <a:pt x="58" y="326"/>
                </a:lnTo>
                <a:cubicBezTo>
                  <a:pt x="58" y="396"/>
                  <a:pt x="57" y="465"/>
                  <a:pt x="57" y="535"/>
                </a:cubicBezTo>
                <a:cubicBezTo>
                  <a:pt x="56" y="598"/>
                  <a:pt x="55" y="661"/>
                  <a:pt x="54" y="725"/>
                </a:cubicBezTo>
                <a:moveTo>
                  <a:pt x="308" y="156"/>
                </a:moveTo>
                <a:lnTo>
                  <a:pt x="89" y="358"/>
                </a:lnTo>
                <a:moveTo>
                  <a:pt x="310" y="5"/>
                </a:moveTo>
                <a:lnTo>
                  <a:pt x="34" y="150"/>
                </a:lnTo>
              </a:path>
            </a:pathLst>
          </a:custGeom>
          <a:noFill/>
          <a:ln w="4397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43" name="path"/>
          <p:cNvSpPr/>
          <p:nvPr/>
        </p:nvSpPr>
        <p:spPr>
          <a:xfrm>
            <a:off x="3980369" y="3334851"/>
            <a:ext cx="178961" cy="459741"/>
          </a:xfrm>
          <a:custGeom>
            <a:avLst/>
            <a:gdLst/>
            <a:ahLst/>
            <a:cxnLst/>
            <a:rect l="0" t="0" r="0" b="0"/>
            <a:pathLst>
              <a:path w="281" h="724">
                <a:moveTo>
                  <a:pt x="278" y="0"/>
                </a:moveTo>
                <a:lnTo>
                  <a:pt x="278" y="155"/>
                </a:lnTo>
                <a:moveTo>
                  <a:pt x="58" y="357"/>
                </a:moveTo>
                <a:lnTo>
                  <a:pt x="58" y="719"/>
                </a:lnTo>
                <a:moveTo>
                  <a:pt x="3" y="149"/>
                </a:moveTo>
                <a:lnTo>
                  <a:pt x="3" y="724"/>
                </a:lnTo>
              </a:path>
            </a:pathLst>
          </a:custGeom>
          <a:noFill/>
          <a:ln w="4397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744" name="picture 574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7419928" y="3257070"/>
            <a:ext cx="116576" cy="697193"/>
          </a:xfrm>
          <a:prstGeom prst="rect">
            <a:avLst/>
          </a:prstGeom>
        </p:spPr>
      </p:pic>
      <p:graphicFrame>
        <p:nvGraphicFramePr>
          <p:cNvPr id="5745" name="table 5745"/>
          <p:cNvGraphicFramePr>
            <a:graphicFrameLocks noGrp="1"/>
          </p:cNvGraphicFramePr>
          <p:nvPr/>
        </p:nvGraphicFramePr>
        <p:xfrm>
          <a:off x="5798819" y="3911276"/>
          <a:ext cx="859155" cy="86360"/>
        </p:xfrm>
        <a:graphic>
          <a:graphicData uri="http://schemas.openxmlformats.org/drawingml/2006/table">
            <a:tbl>
              <a:tblPr/>
              <a:tblGrid>
                <a:gridCol w="859155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200" dirty="0"/>
                    </a:p>
                    <a:p>
                      <a:pPr marL="142240" algn="l" rtl="0" eaLnBrk="0">
                        <a:lnSpc>
                          <a:spcPct val="94000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Exclusion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rare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ground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shapes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cabin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5746" name="picture 574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7266742" y="3258728"/>
            <a:ext cx="104113" cy="695536"/>
          </a:xfrm>
          <a:prstGeom prst="rect">
            <a:avLst/>
          </a:prstGeom>
        </p:spPr>
      </p:pic>
      <p:grpSp>
        <p:nvGrpSpPr>
          <p:cNvPr id="1082" name="group 1082"/>
          <p:cNvGrpSpPr/>
          <p:nvPr/>
        </p:nvGrpSpPr>
        <p:grpSpPr>
          <a:xfrm rot="21600000">
            <a:off x="6829207" y="4068186"/>
            <a:ext cx="252450" cy="250921"/>
            <a:chOff x="0" y="0"/>
            <a:chExt cx="252450" cy="250921"/>
          </a:xfrm>
        </p:grpSpPr>
        <p:sp>
          <p:nvSpPr>
            <p:cNvPr id="5747" name="path"/>
            <p:cNvSpPr/>
            <p:nvPr/>
          </p:nvSpPr>
          <p:spPr>
            <a:xfrm>
              <a:off x="6725" y="6711"/>
              <a:ext cx="239000" cy="237497"/>
            </a:xfrm>
            <a:custGeom>
              <a:avLst/>
              <a:gdLst/>
              <a:ahLst/>
              <a:cxnLst/>
              <a:rect l="0" t="0" r="0" b="0"/>
              <a:pathLst>
                <a:path w="376" h="374">
                  <a:moveTo>
                    <a:pt x="0" y="187"/>
                  </a:moveTo>
                  <a:cubicBezTo>
                    <a:pt x="0" y="83"/>
                    <a:pt x="84" y="0"/>
                    <a:pt x="188" y="0"/>
                  </a:cubicBezTo>
                  <a:cubicBezTo>
                    <a:pt x="292" y="0"/>
                    <a:pt x="376" y="83"/>
                    <a:pt x="376" y="187"/>
                  </a:cubicBezTo>
                  <a:cubicBezTo>
                    <a:pt x="376" y="290"/>
                    <a:pt x="292" y="374"/>
                    <a:pt x="188" y="374"/>
                  </a:cubicBezTo>
                  <a:cubicBezTo>
                    <a:pt x="84" y="374"/>
                    <a:pt x="0" y="290"/>
                    <a:pt x="0" y="18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48" name="path"/>
            <p:cNvSpPr/>
            <p:nvPr/>
          </p:nvSpPr>
          <p:spPr>
            <a:xfrm>
              <a:off x="0" y="0"/>
              <a:ext cx="252450" cy="250921"/>
            </a:xfrm>
            <a:custGeom>
              <a:avLst/>
              <a:gdLst/>
              <a:ahLst/>
              <a:cxnLst/>
              <a:rect l="0" t="0" r="0" b="0"/>
              <a:pathLst>
                <a:path w="397" h="395">
                  <a:moveTo>
                    <a:pt x="10" y="197"/>
                  </a:moveTo>
                  <a:cubicBezTo>
                    <a:pt x="10" y="94"/>
                    <a:pt x="94" y="10"/>
                    <a:pt x="198" y="10"/>
                  </a:cubicBezTo>
                  <a:cubicBezTo>
                    <a:pt x="302" y="10"/>
                    <a:pt x="386" y="94"/>
                    <a:pt x="386" y="197"/>
                  </a:cubicBezTo>
                  <a:cubicBezTo>
                    <a:pt x="386" y="300"/>
                    <a:pt x="302" y="384"/>
                    <a:pt x="198" y="384"/>
                  </a:cubicBezTo>
                  <a:cubicBezTo>
                    <a:pt x="94" y="384"/>
                    <a:pt x="10" y="300"/>
                    <a:pt x="10" y="197"/>
                  </a:cubicBezTo>
                </a:path>
              </a:pathLst>
            </a:custGeom>
            <a:noFill/>
            <a:ln w="1343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49" name="path"/>
            <p:cNvSpPr/>
            <p:nvPr/>
          </p:nvSpPr>
          <p:spPr>
            <a:xfrm>
              <a:off x="66216" y="87770"/>
              <a:ext cx="118982" cy="74347"/>
            </a:xfrm>
            <a:custGeom>
              <a:avLst/>
              <a:gdLst/>
              <a:ahLst/>
              <a:cxnLst/>
              <a:rect l="0" t="0" r="0" b="0"/>
              <a:pathLst>
                <a:path w="187" h="117">
                  <a:moveTo>
                    <a:pt x="0" y="85"/>
                  </a:moveTo>
                  <a:lnTo>
                    <a:pt x="187" y="85"/>
                  </a:lnTo>
                  <a:lnTo>
                    <a:pt x="187" y="117"/>
                  </a:lnTo>
                  <a:lnTo>
                    <a:pt x="0" y="117"/>
                  </a:lnTo>
                  <a:lnTo>
                    <a:pt x="0" y="85"/>
                  </a:lnTo>
                  <a:close/>
                  <a:moveTo>
                    <a:pt x="0" y="0"/>
                  </a:moveTo>
                  <a:lnTo>
                    <a:pt x="187" y="0"/>
                  </a:lnTo>
                  <a:lnTo>
                    <a:pt x="187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84" name="group 1084"/>
          <p:cNvGrpSpPr/>
          <p:nvPr/>
        </p:nvGrpSpPr>
        <p:grpSpPr>
          <a:xfrm rot="21600000">
            <a:off x="4779598" y="4068186"/>
            <a:ext cx="251416" cy="250921"/>
            <a:chOff x="0" y="0"/>
            <a:chExt cx="251416" cy="250921"/>
          </a:xfrm>
        </p:grpSpPr>
        <p:sp>
          <p:nvSpPr>
            <p:cNvPr id="5750" name="path"/>
            <p:cNvSpPr/>
            <p:nvPr/>
          </p:nvSpPr>
          <p:spPr>
            <a:xfrm>
              <a:off x="6725" y="6711"/>
              <a:ext cx="237965" cy="237497"/>
            </a:xfrm>
            <a:custGeom>
              <a:avLst/>
              <a:gdLst/>
              <a:ahLst/>
              <a:cxnLst/>
              <a:rect l="0" t="0" r="0" b="0"/>
              <a:pathLst>
                <a:path w="374" h="374">
                  <a:moveTo>
                    <a:pt x="0" y="187"/>
                  </a:moveTo>
                  <a:cubicBezTo>
                    <a:pt x="0" y="83"/>
                    <a:pt x="83" y="0"/>
                    <a:pt x="187" y="0"/>
                  </a:cubicBezTo>
                  <a:cubicBezTo>
                    <a:pt x="290" y="0"/>
                    <a:pt x="374" y="83"/>
                    <a:pt x="374" y="187"/>
                  </a:cubicBezTo>
                  <a:cubicBezTo>
                    <a:pt x="374" y="290"/>
                    <a:pt x="290" y="374"/>
                    <a:pt x="187" y="374"/>
                  </a:cubicBezTo>
                  <a:cubicBezTo>
                    <a:pt x="83" y="374"/>
                    <a:pt x="0" y="290"/>
                    <a:pt x="0" y="18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51" name="path"/>
            <p:cNvSpPr/>
            <p:nvPr/>
          </p:nvSpPr>
          <p:spPr>
            <a:xfrm>
              <a:off x="0" y="0"/>
              <a:ext cx="251416" cy="250921"/>
            </a:xfrm>
            <a:custGeom>
              <a:avLst/>
              <a:gdLst/>
              <a:ahLst/>
              <a:cxnLst/>
              <a:rect l="0" t="0" r="0" b="0"/>
              <a:pathLst>
                <a:path w="395" h="395">
                  <a:moveTo>
                    <a:pt x="10" y="197"/>
                  </a:moveTo>
                  <a:cubicBezTo>
                    <a:pt x="10" y="94"/>
                    <a:pt x="94" y="10"/>
                    <a:pt x="197" y="10"/>
                  </a:cubicBezTo>
                  <a:cubicBezTo>
                    <a:pt x="301" y="10"/>
                    <a:pt x="385" y="94"/>
                    <a:pt x="385" y="197"/>
                  </a:cubicBezTo>
                  <a:cubicBezTo>
                    <a:pt x="385" y="300"/>
                    <a:pt x="301" y="384"/>
                    <a:pt x="197" y="384"/>
                  </a:cubicBezTo>
                  <a:cubicBezTo>
                    <a:pt x="94" y="384"/>
                    <a:pt x="10" y="300"/>
                    <a:pt x="10" y="197"/>
                  </a:cubicBezTo>
                </a:path>
              </a:pathLst>
            </a:custGeom>
            <a:noFill/>
            <a:ln w="13437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5752" name="table 5752"/>
          <p:cNvGraphicFramePr>
            <a:graphicFrameLocks noGrp="1"/>
          </p:cNvGraphicFramePr>
          <p:nvPr/>
        </p:nvGraphicFramePr>
        <p:xfrm>
          <a:off x="5092407" y="3911276"/>
          <a:ext cx="689609" cy="86360"/>
        </p:xfrm>
        <a:graphic>
          <a:graphicData uri="http://schemas.openxmlformats.org/drawingml/2006/table">
            <a:tbl>
              <a:tblPr/>
              <a:tblGrid>
                <a:gridCol w="689609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2000"/>
                        </a:lnSpc>
                      </a:pPr>
                      <a:endParaRPr lang="en-US" altLang="en-US" sz="100" dirty="0"/>
                    </a:p>
                    <a:p>
                      <a:pPr marL="287020" indent="-219710" algn="l" rtl="0" eaLnBrk="0">
                        <a:lnSpc>
                          <a:spcPct val="11700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Exclusion</a:t>
                      </a:r>
                      <a:r>
                        <a:rPr sz="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shelf</a:t>
                      </a:r>
                      <a:r>
                        <a:rPr sz="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heights</a:t>
                      </a:r>
                      <a:r>
                        <a:rPr sz="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          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ds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757" name="path"/>
          <p:cNvSpPr/>
          <p:nvPr/>
        </p:nvSpPr>
        <p:spPr>
          <a:xfrm>
            <a:off x="7694393" y="3177715"/>
            <a:ext cx="46323" cy="795605"/>
          </a:xfrm>
          <a:custGeom>
            <a:avLst/>
            <a:gdLst/>
            <a:ahLst/>
            <a:cxnLst/>
            <a:rect l="0" t="0" r="0" b="0"/>
            <a:pathLst>
              <a:path w="72" h="1252">
                <a:moveTo>
                  <a:pt x="2" y="0"/>
                </a:moveTo>
                <a:lnTo>
                  <a:pt x="70" y="626"/>
                </a:lnTo>
                <a:lnTo>
                  <a:pt x="2" y="1252"/>
                </a:lnTo>
              </a:path>
            </a:pathLst>
          </a:custGeom>
          <a:noFill/>
          <a:ln w="3599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58" name="textbox 5758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55</a:t>
            </a:r>
            <a:endParaRPr lang="en-US" altLang="en-US" sz="900" dirty="0"/>
          </a:p>
        </p:txBody>
      </p:sp>
      <p:sp>
        <p:nvSpPr>
          <p:cNvPr id="5759" name="rect"/>
          <p:cNvSpPr/>
          <p:nvPr/>
        </p:nvSpPr>
        <p:spPr>
          <a:xfrm>
            <a:off x="5801800" y="3866719"/>
            <a:ext cx="854549" cy="34159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60" name="rect"/>
          <p:cNvSpPr/>
          <p:nvPr/>
        </p:nvSpPr>
        <p:spPr>
          <a:xfrm>
            <a:off x="5093003" y="3864936"/>
            <a:ext cx="687335" cy="35941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88" name="group 1088"/>
          <p:cNvGrpSpPr/>
          <p:nvPr/>
        </p:nvGrpSpPr>
        <p:grpSpPr>
          <a:xfrm rot="21600000">
            <a:off x="3432506" y="5512765"/>
            <a:ext cx="156229" cy="156954"/>
            <a:chOff x="0" y="0"/>
            <a:chExt cx="156229" cy="156954"/>
          </a:xfrm>
        </p:grpSpPr>
        <p:sp>
          <p:nvSpPr>
            <p:cNvPr id="5761" name="path"/>
            <p:cNvSpPr/>
            <p:nvPr/>
          </p:nvSpPr>
          <p:spPr>
            <a:xfrm>
              <a:off x="3104" y="3097"/>
              <a:ext cx="150021" cy="150759"/>
            </a:xfrm>
            <a:custGeom>
              <a:avLst/>
              <a:gdLst/>
              <a:ahLst/>
              <a:cxnLst/>
              <a:rect l="0" t="0" r="0" b="0"/>
              <a:pathLst>
                <a:path w="236" h="237">
                  <a:moveTo>
                    <a:pt x="0" y="118"/>
                  </a:moveTo>
                  <a:cubicBezTo>
                    <a:pt x="0" y="53"/>
                    <a:pt x="52" y="0"/>
                    <a:pt x="118" y="0"/>
                  </a:cubicBezTo>
                  <a:cubicBezTo>
                    <a:pt x="183" y="0"/>
                    <a:pt x="236" y="53"/>
                    <a:pt x="236" y="118"/>
                  </a:cubicBezTo>
                  <a:cubicBezTo>
                    <a:pt x="236" y="184"/>
                    <a:pt x="183" y="237"/>
                    <a:pt x="118" y="237"/>
                  </a:cubicBezTo>
                  <a:cubicBezTo>
                    <a:pt x="52" y="237"/>
                    <a:pt x="0" y="184"/>
                    <a:pt x="0" y="118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62" name="path"/>
            <p:cNvSpPr/>
            <p:nvPr/>
          </p:nvSpPr>
          <p:spPr>
            <a:xfrm>
              <a:off x="0" y="0"/>
              <a:ext cx="156229" cy="156954"/>
            </a:xfrm>
            <a:custGeom>
              <a:avLst/>
              <a:gdLst/>
              <a:ahLst/>
              <a:cxnLst/>
              <a:rect l="0" t="0" r="0" b="0"/>
              <a:pathLst>
                <a:path w="246" h="247">
                  <a:moveTo>
                    <a:pt x="4" y="123"/>
                  </a:moveTo>
                  <a:cubicBezTo>
                    <a:pt x="4" y="58"/>
                    <a:pt x="57" y="4"/>
                    <a:pt x="123" y="4"/>
                  </a:cubicBezTo>
                  <a:cubicBezTo>
                    <a:pt x="188" y="4"/>
                    <a:pt x="241" y="58"/>
                    <a:pt x="241" y="123"/>
                  </a:cubicBezTo>
                  <a:cubicBezTo>
                    <a:pt x="241" y="189"/>
                    <a:pt x="188" y="242"/>
                    <a:pt x="123" y="242"/>
                  </a:cubicBezTo>
                  <a:cubicBezTo>
                    <a:pt x="57" y="242"/>
                    <a:pt x="4" y="189"/>
                    <a:pt x="4" y="123"/>
                  </a:cubicBezTo>
                </a:path>
              </a:pathLst>
            </a:custGeom>
            <a:noFill/>
            <a:ln w="6201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763" name="picture 576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3481179" y="3628249"/>
            <a:ext cx="246301" cy="88219"/>
          </a:xfrm>
          <a:prstGeom prst="rect">
            <a:avLst/>
          </a:prstGeom>
        </p:spPr>
      </p:pic>
      <p:pic>
        <p:nvPicPr>
          <p:cNvPr id="5764" name="picture 576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3494720" y="3268841"/>
            <a:ext cx="224342" cy="92879"/>
          </a:xfrm>
          <a:prstGeom prst="rect">
            <a:avLst/>
          </a:prstGeom>
        </p:spPr>
      </p:pic>
      <p:grpSp>
        <p:nvGrpSpPr>
          <p:cNvPr id="1090" name="group 1090"/>
          <p:cNvGrpSpPr/>
          <p:nvPr/>
        </p:nvGrpSpPr>
        <p:grpSpPr>
          <a:xfrm rot="21600000">
            <a:off x="4359153" y="3252999"/>
            <a:ext cx="415900" cy="48458"/>
            <a:chOff x="0" y="0"/>
            <a:chExt cx="415900" cy="48458"/>
          </a:xfrm>
        </p:grpSpPr>
        <p:sp>
          <p:nvSpPr>
            <p:cNvPr id="5765" name="path"/>
            <p:cNvSpPr/>
            <p:nvPr/>
          </p:nvSpPr>
          <p:spPr>
            <a:xfrm>
              <a:off x="0" y="3727"/>
              <a:ext cx="415900" cy="1863"/>
            </a:xfrm>
            <a:custGeom>
              <a:avLst/>
              <a:gdLst/>
              <a:ahLst/>
              <a:cxnLst/>
              <a:rect l="0" t="0" r="0" b="0"/>
              <a:pathLst>
                <a:path w="654" h="2">
                  <a:moveTo>
                    <a:pt x="0" y="1"/>
                  </a:moveTo>
                  <a:lnTo>
                    <a:pt x="654" y="1"/>
                  </a:lnTo>
                </a:path>
              </a:pathLst>
            </a:custGeom>
            <a:noFill/>
            <a:ln w="2029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66" name="path"/>
            <p:cNvSpPr/>
            <p:nvPr/>
          </p:nvSpPr>
          <p:spPr>
            <a:xfrm>
              <a:off x="80148" y="9940"/>
              <a:ext cx="40257" cy="31684"/>
            </a:xfrm>
            <a:custGeom>
              <a:avLst/>
              <a:gdLst/>
              <a:ahLst/>
              <a:cxnLst/>
              <a:rect l="0" t="0" r="0" b="0"/>
              <a:pathLst>
                <a:path w="63" h="49">
                  <a:moveTo>
                    <a:pt x="31" y="36"/>
                  </a:moveTo>
                  <a:lnTo>
                    <a:pt x="30" y="37"/>
                  </a:lnTo>
                  <a:lnTo>
                    <a:pt x="30" y="37"/>
                  </a:lnTo>
                  <a:lnTo>
                    <a:pt x="29" y="38"/>
                  </a:lnTo>
                  <a:lnTo>
                    <a:pt x="28" y="40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3" y="44"/>
                  </a:lnTo>
                  <a:lnTo>
                    <a:pt x="22" y="45"/>
                  </a:lnTo>
                  <a:lnTo>
                    <a:pt x="21" y="46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6" y="32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7" y="23"/>
                  </a:lnTo>
                  <a:lnTo>
                    <a:pt x="16" y="22"/>
                  </a:lnTo>
                  <a:lnTo>
                    <a:pt x="15" y="21"/>
                  </a:lnTo>
                  <a:lnTo>
                    <a:pt x="14" y="20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6" y="13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8" y="16"/>
                  </a:lnTo>
                  <a:lnTo>
                    <a:pt x="30" y="1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3" y="15"/>
                  </a:lnTo>
                  <a:lnTo>
                    <a:pt x="34" y="13"/>
                  </a:lnTo>
                  <a:lnTo>
                    <a:pt x="36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9" y="9"/>
                  </a:lnTo>
                  <a:lnTo>
                    <a:pt x="41" y="8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5" y="15"/>
                  </a:lnTo>
                  <a:lnTo>
                    <a:pt x="54" y="15"/>
                  </a:lnTo>
                  <a:lnTo>
                    <a:pt x="52" y="16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48" y="18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5" y="21"/>
                  </a:lnTo>
                  <a:lnTo>
                    <a:pt x="44" y="22"/>
                  </a:lnTo>
                  <a:lnTo>
                    <a:pt x="43" y="23"/>
                  </a:lnTo>
                  <a:lnTo>
                    <a:pt x="42" y="24"/>
                  </a:lnTo>
                  <a:lnTo>
                    <a:pt x="40" y="27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3" y="29"/>
                  </a:lnTo>
                  <a:lnTo>
                    <a:pt x="44" y="30"/>
                  </a:lnTo>
                  <a:lnTo>
                    <a:pt x="46" y="31"/>
                  </a:lnTo>
                  <a:lnTo>
                    <a:pt x="47" y="32"/>
                  </a:lnTo>
                  <a:lnTo>
                    <a:pt x="48" y="32"/>
                  </a:lnTo>
                  <a:lnTo>
                    <a:pt x="49" y="33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6" y="36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2" y="38"/>
                  </a:lnTo>
                  <a:lnTo>
                    <a:pt x="61" y="39"/>
                  </a:lnTo>
                  <a:lnTo>
                    <a:pt x="61" y="40"/>
                  </a:lnTo>
                  <a:lnTo>
                    <a:pt x="60" y="41"/>
                  </a:lnTo>
                  <a:lnTo>
                    <a:pt x="59" y="42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57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51" y="46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0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5" y="45"/>
                  </a:lnTo>
                  <a:lnTo>
                    <a:pt x="44" y="45"/>
                  </a:lnTo>
                  <a:lnTo>
                    <a:pt x="43" y="44"/>
                  </a:lnTo>
                  <a:lnTo>
                    <a:pt x="42" y="44"/>
                  </a:lnTo>
                  <a:lnTo>
                    <a:pt x="41" y="43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8" y="41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4" y="38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67" name="path"/>
            <p:cNvSpPr/>
            <p:nvPr/>
          </p:nvSpPr>
          <p:spPr>
            <a:xfrm>
              <a:off x="79050" y="9008"/>
              <a:ext cx="42453" cy="33548"/>
            </a:xfrm>
            <a:custGeom>
              <a:avLst/>
              <a:gdLst/>
              <a:ahLst/>
              <a:cxnLst/>
              <a:rect l="0" t="0" r="0" b="0"/>
              <a:pathLst>
                <a:path w="66" h="52">
                  <a:moveTo>
                    <a:pt x="33" y="37"/>
                  </a:moveTo>
                  <a:lnTo>
                    <a:pt x="32" y="38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9" y="41"/>
                  </a:lnTo>
                  <a:lnTo>
                    <a:pt x="28" y="43"/>
                  </a:lnTo>
                  <a:lnTo>
                    <a:pt x="27" y="44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9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1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0" y="49"/>
                  </a:lnTo>
                  <a:lnTo>
                    <a:pt x="9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5" y="36"/>
                  </a:lnTo>
                  <a:lnTo>
                    <a:pt x="16" y="35"/>
                  </a:lnTo>
                  <a:lnTo>
                    <a:pt x="17" y="34"/>
                  </a:lnTo>
                  <a:lnTo>
                    <a:pt x="19" y="33"/>
                  </a:lnTo>
                  <a:lnTo>
                    <a:pt x="20" y="32"/>
                  </a:lnTo>
                  <a:lnTo>
                    <a:pt x="21" y="30"/>
                  </a:lnTo>
                  <a:lnTo>
                    <a:pt x="23" y="28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2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28" y="15"/>
                  </a:lnTo>
                  <a:lnTo>
                    <a:pt x="29" y="16"/>
                  </a:lnTo>
                  <a:lnTo>
                    <a:pt x="30" y="17"/>
                  </a:lnTo>
                  <a:lnTo>
                    <a:pt x="32" y="19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9" y="13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2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60" y="9"/>
                  </a:lnTo>
                  <a:lnTo>
                    <a:pt x="60" y="10"/>
                  </a:lnTo>
                  <a:lnTo>
                    <a:pt x="61" y="11"/>
                  </a:lnTo>
                  <a:lnTo>
                    <a:pt x="61" y="12"/>
                  </a:lnTo>
                  <a:lnTo>
                    <a:pt x="62" y="13"/>
                  </a:lnTo>
                  <a:lnTo>
                    <a:pt x="62" y="14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7" y="16"/>
                  </a:lnTo>
                  <a:lnTo>
                    <a:pt x="55" y="17"/>
                  </a:lnTo>
                  <a:lnTo>
                    <a:pt x="54" y="17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1" y="19"/>
                  </a:lnTo>
                  <a:lnTo>
                    <a:pt x="50" y="20"/>
                  </a:lnTo>
                  <a:lnTo>
                    <a:pt x="49" y="21"/>
                  </a:lnTo>
                  <a:lnTo>
                    <a:pt x="48" y="22"/>
                  </a:lnTo>
                  <a:lnTo>
                    <a:pt x="47" y="23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5" y="31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9" y="33"/>
                  </a:lnTo>
                  <a:lnTo>
                    <a:pt x="50" y="34"/>
                  </a:lnTo>
                  <a:lnTo>
                    <a:pt x="51" y="35"/>
                  </a:lnTo>
                  <a:lnTo>
                    <a:pt x="52" y="35"/>
                  </a:lnTo>
                  <a:lnTo>
                    <a:pt x="54" y="36"/>
                  </a:lnTo>
                  <a:lnTo>
                    <a:pt x="55" y="36"/>
                  </a:lnTo>
                  <a:lnTo>
                    <a:pt x="56" y="37"/>
                  </a:lnTo>
                  <a:lnTo>
                    <a:pt x="58" y="37"/>
                  </a:lnTo>
                  <a:lnTo>
                    <a:pt x="59" y="37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3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4" y="39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0" y="44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8" y="46"/>
                  </a:lnTo>
                  <a:lnTo>
                    <a:pt x="57" y="47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5" y="48"/>
                  </a:lnTo>
                  <a:lnTo>
                    <a:pt x="54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0" y="48"/>
                  </a:lnTo>
                  <a:lnTo>
                    <a:pt x="49" y="47"/>
                  </a:lnTo>
                  <a:lnTo>
                    <a:pt x="48" y="47"/>
                  </a:lnTo>
                  <a:lnTo>
                    <a:pt x="47" y="47"/>
                  </a:lnTo>
                  <a:lnTo>
                    <a:pt x="46" y="46"/>
                  </a:lnTo>
                  <a:lnTo>
                    <a:pt x="45" y="46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4"/>
                  </a:lnTo>
                  <a:lnTo>
                    <a:pt x="41" y="43"/>
                  </a:lnTo>
                  <a:lnTo>
                    <a:pt x="39" y="42"/>
                  </a:lnTo>
                  <a:lnTo>
                    <a:pt x="38" y="41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3" y="37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68" name="path"/>
            <p:cNvSpPr/>
            <p:nvPr/>
          </p:nvSpPr>
          <p:spPr>
            <a:xfrm>
              <a:off x="369268" y="7455"/>
              <a:ext cx="39891" cy="31684"/>
            </a:xfrm>
            <a:custGeom>
              <a:avLst/>
              <a:gdLst/>
              <a:ahLst/>
              <a:cxnLst/>
              <a:rect l="0" t="0" r="0" b="0"/>
              <a:pathLst>
                <a:path w="62" h="49">
                  <a:moveTo>
                    <a:pt x="31" y="36"/>
                  </a:moveTo>
                  <a:lnTo>
                    <a:pt x="30" y="37"/>
                  </a:lnTo>
                  <a:lnTo>
                    <a:pt x="30" y="37"/>
                  </a:lnTo>
                  <a:lnTo>
                    <a:pt x="28" y="38"/>
                  </a:lnTo>
                  <a:lnTo>
                    <a:pt x="27" y="40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3" y="44"/>
                  </a:lnTo>
                  <a:lnTo>
                    <a:pt x="22" y="45"/>
                  </a:lnTo>
                  <a:lnTo>
                    <a:pt x="21" y="46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2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6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4" y="20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7" y="15"/>
                  </a:lnTo>
                  <a:lnTo>
                    <a:pt x="28" y="16"/>
                  </a:lnTo>
                  <a:lnTo>
                    <a:pt x="30" y="18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5"/>
                  </a:lnTo>
                  <a:lnTo>
                    <a:pt x="34" y="13"/>
                  </a:lnTo>
                  <a:lnTo>
                    <a:pt x="35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9" y="9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6" y="14"/>
                  </a:lnTo>
                  <a:lnTo>
                    <a:pt x="55" y="14"/>
                  </a:lnTo>
                  <a:lnTo>
                    <a:pt x="54" y="15"/>
                  </a:lnTo>
                  <a:lnTo>
                    <a:pt x="53" y="15"/>
                  </a:lnTo>
                  <a:lnTo>
                    <a:pt x="52" y="16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49" y="17"/>
                  </a:lnTo>
                  <a:lnTo>
                    <a:pt x="48" y="18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4" y="21"/>
                  </a:lnTo>
                  <a:lnTo>
                    <a:pt x="43" y="22"/>
                  </a:lnTo>
                  <a:lnTo>
                    <a:pt x="42" y="23"/>
                  </a:lnTo>
                  <a:lnTo>
                    <a:pt x="41" y="24"/>
                  </a:lnTo>
                  <a:lnTo>
                    <a:pt x="40" y="27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3" y="29"/>
                  </a:lnTo>
                  <a:lnTo>
                    <a:pt x="44" y="30"/>
                  </a:lnTo>
                  <a:lnTo>
                    <a:pt x="45" y="31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49" y="33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8"/>
                  </a:lnTo>
                  <a:lnTo>
                    <a:pt x="61" y="39"/>
                  </a:lnTo>
                  <a:lnTo>
                    <a:pt x="60" y="40"/>
                  </a:lnTo>
                  <a:lnTo>
                    <a:pt x="59" y="41"/>
                  </a:lnTo>
                  <a:lnTo>
                    <a:pt x="59" y="42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6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6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1" y="46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5" y="45"/>
                  </a:lnTo>
                  <a:lnTo>
                    <a:pt x="44" y="45"/>
                  </a:lnTo>
                  <a:lnTo>
                    <a:pt x="43" y="44"/>
                  </a:lnTo>
                  <a:lnTo>
                    <a:pt x="42" y="44"/>
                  </a:lnTo>
                  <a:lnTo>
                    <a:pt x="41" y="43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7" y="41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3" y="38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69" name="path"/>
            <p:cNvSpPr/>
            <p:nvPr/>
          </p:nvSpPr>
          <p:spPr>
            <a:xfrm>
              <a:off x="368170" y="6523"/>
              <a:ext cx="42087" cy="33548"/>
            </a:xfrm>
            <a:custGeom>
              <a:avLst/>
              <a:gdLst/>
              <a:ahLst/>
              <a:cxnLst/>
              <a:rect l="0" t="0" r="0" b="0"/>
              <a:pathLst>
                <a:path w="66" h="52">
                  <a:moveTo>
                    <a:pt x="32" y="37"/>
                  </a:moveTo>
                  <a:lnTo>
                    <a:pt x="31" y="38"/>
                  </a:lnTo>
                  <a:lnTo>
                    <a:pt x="31" y="38"/>
                  </a:lnTo>
                  <a:lnTo>
                    <a:pt x="30" y="40"/>
                  </a:lnTo>
                  <a:lnTo>
                    <a:pt x="29" y="41"/>
                  </a:lnTo>
                  <a:lnTo>
                    <a:pt x="28" y="43"/>
                  </a:lnTo>
                  <a:lnTo>
                    <a:pt x="27" y="44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7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1" y="49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0" y="49"/>
                  </a:lnTo>
                  <a:lnTo>
                    <a:pt x="9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5" y="36"/>
                  </a:lnTo>
                  <a:lnTo>
                    <a:pt x="16" y="35"/>
                  </a:lnTo>
                  <a:lnTo>
                    <a:pt x="17" y="34"/>
                  </a:lnTo>
                  <a:lnTo>
                    <a:pt x="18" y="33"/>
                  </a:lnTo>
                  <a:lnTo>
                    <a:pt x="20" y="32"/>
                  </a:lnTo>
                  <a:lnTo>
                    <a:pt x="21" y="30"/>
                  </a:lnTo>
                  <a:lnTo>
                    <a:pt x="23" y="28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7" y="23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2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8" y="15"/>
                  </a:lnTo>
                  <a:lnTo>
                    <a:pt x="29" y="16"/>
                  </a:lnTo>
                  <a:lnTo>
                    <a:pt x="30" y="17"/>
                  </a:lnTo>
                  <a:lnTo>
                    <a:pt x="32" y="19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4" y="16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8" y="13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2" y="10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6" y="16"/>
                  </a:lnTo>
                  <a:lnTo>
                    <a:pt x="55" y="17"/>
                  </a:lnTo>
                  <a:lnTo>
                    <a:pt x="54" y="17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1" y="19"/>
                  </a:lnTo>
                  <a:lnTo>
                    <a:pt x="50" y="20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4" y="25"/>
                  </a:lnTo>
                  <a:lnTo>
                    <a:pt x="43" y="26"/>
                  </a:lnTo>
                  <a:lnTo>
                    <a:pt x="41" y="28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4" y="31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8" y="33"/>
                  </a:lnTo>
                  <a:lnTo>
                    <a:pt x="49" y="34"/>
                  </a:lnTo>
                  <a:lnTo>
                    <a:pt x="51" y="35"/>
                  </a:lnTo>
                  <a:lnTo>
                    <a:pt x="52" y="35"/>
                  </a:lnTo>
                  <a:lnTo>
                    <a:pt x="53" y="36"/>
                  </a:lnTo>
                  <a:lnTo>
                    <a:pt x="55" y="36"/>
                  </a:lnTo>
                  <a:lnTo>
                    <a:pt x="56" y="37"/>
                  </a:lnTo>
                  <a:lnTo>
                    <a:pt x="57" y="37"/>
                  </a:lnTo>
                  <a:lnTo>
                    <a:pt x="59" y="37"/>
                  </a:lnTo>
                  <a:lnTo>
                    <a:pt x="60" y="38"/>
                  </a:lnTo>
                  <a:lnTo>
                    <a:pt x="61" y="38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3" y="39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59" y="45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7" y="47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4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9" y="47"/>
                  </a:lnTo>
                  <a:lnTo>
                    <a:pt x="48" y="47"/>
                  </a:lnTo>
                  <a:lnTo>
                    <a:pt x="47" y="47"/>
                  </a:lnTo>
                  <a:lnTo>
                    <a:pt x="46" y="46"/>
                  </a:lnTo>
                  <a:lnTo>
                    <a:pt x="45" y="46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1" y="44"/>
                  </a:lnTo>
                  <a:lnTo>
                    <a:pt x="40" y="43"/>
                  </a:lnTo>
                  <a:lnTo>
                    <a:pt x="39" y="42"/>
                  </a:lnTo>
                  <a:lnTo>
                    <a:pt x="38" y="41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2" y="37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70" name="path"/>
            <p:cNvSpPr/>
            <p:nvPr/>
          </p:nvSpPr>
          <p:spPr>
            <a:xfrm>
              <a:off x="228002" y="931"/>
              <a:ext cx="57823" cy="46595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71" name="path"/>
            <p:cNvSpPr/>
            <p:nvPr/>
          </p:nvSpPr>
          <p:spPr>
            <a:xfrm>
              <a:off x="226904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772" name="textbox 5772"/>
          <p:cNvSpPr/>
          <p:nvPr/>
        </p:nvSpPr>
        <p:spPr>
          <a:xfrm>
            <a:off x="8236631" y="3951992"/>
            <a:ext cx="316229" cy="67944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7000"/>
              </a:lnSpc>
            </a:pPr>
            <a:endParaRPr lang="en-US" altLang="en-US" sz="100" dirty="0"/>
          </a:p>
          <a:p>
            <a:pPr marL="19685" algn="l" rtl="0" eaLnBrk="0">
              <a:lnSpc>
                <a:spcPts val="260"/>
              </a:lnSpc>
            </a:pPr>
            <a:r>
              <a:rPr sz="200" b="1" spc="3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200" spc="2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Combination</a:t>
            </a:r>
            <a:endParaRPr lang="en-US" altLang="en-US" sz="200" dirty="0"/>
          </a:p>
        </p:txBody>
      </p:sp>
      <p:sp>
        <p:nvSpPr>
          <p:cNvPr id="5773" name="rect"/>
          <p:cNvSpPr/>
          <p:nvPr/>
        </p:nvSpPr>
        <p:spPr>
          <a:xfrm>
            <a:off x="7792342" y="3951439"/>
            <a:ext cx="315802" cy="61341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774" name="picture 577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3474591" y="3397754"/>
            <a:ext cx="267893" cy="70203"/>
          </a:xfrm>
          <a:prstGeom prst="rect">
            <a:avLst/>
          </a:prstGeom>
        </p:spPr>
      </p:pic>
      <p:pic>
        <p:nvPicPr>
          <p:cNvPr id="5775" name="picture 577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3924375" y="3403034"/>
            <a:ext cx="268259" cy="69892"/>
          </a:xfrm>
          <a:prstGeom prst="rect">
            <a:avLst/>
          </a:prstGeom>
        </p:spPr>
      </p:pic>
      <p:sp>
        <p:nvSpPr>
          <p:cNvPr id="5776" name="rect"/>
          <p:cNvSpPr/>
          <p:nvPr/>
        </p:nvSpPr>
        <p:spPr>
          <a:xfrm>
            <a:off x="4410024" y="3834819"/>
            <a:ext cx="301929" cy="53428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77" name="rect"/>
          <p:cNvSpPr/>
          <p:nvPr/>
        </p:nvSpPr>
        <p:spPr>
          <a:xfrm>
            <a:off x="3985127" y="3834198"/>
            <a:ext cx="301929" cy="53428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778" name="picture 5778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4212763" y="3403034"/>
            <a:ext cx="124065" cy="69892"/>
          </a:xfrm>
          <a:prstGeom prst="rect">
            <a:avLst/>
          </a:prstGeom>
        </p:spPr>
      </p:pic>
      <p:grpSp>
        <p:nvGrpSpPr>
          <p:cNvPr id="1092" name="group 1092"/>
          <p:cNvGrpSpPr/>
          <p:nvPr/>
        </p:nvGrpSpPr>
        <p:grpSpPr>
          <a:xfrm rot="21600000">
            <a:off x="4003425" y="3383776"/>
            <a:ext cx="316934" cy="49079"/>
            <a:chOff x="0" y="0"/>
            <a:chExt cx="316934" cy="49079"/>
          </a:xfrm>
        </p:grpSpPr>
        <p:sp>
          <p:nvSpPr>
            <p:cNvPr id="5779" name="path"/>
            <p:cNvSpPr/>
            <p:nvPr/>
          </p:nvSpPr>
          <p:spPr>
            <a:xfrm>
              <a:off x="1097" y="931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0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1" name="path"/>
            <p:cNvSpPr/>
            <p:nvPr/>
          </p:nvSpPr>
          <p:spPr>
            <a:xfrm>
              <a:off x="275945" y="1863"/>
              <a:ext cx="39890" cy="31684"/>
            </a:xfrm>
            <a:custGeom>
              <a:avLst/>
              <a:gdLst/>
              <a:ahLst/>
              <a:cxnLst/>
              <a:rect l="0" t="0" r="0" b="0"/>
              <a:pathLst>
                <a:path w="62" h="49">
                  <a:moveTo>
                    <a:pt x="31" y="36"/>
                  </a:moveTo>
                  <a:lnTo>
                    <a:pt x="30" y="37"/>
                  </a:lnTo>
                  <a:lnTo>
                    <a:pt x="30" y="37"/>
                  </a:lnTo>
                  <a:lnTo>
                    <a:pt x="28" y="38"/>
                  </a:lnTo>
                  <a:lnTo>
                    <a:pt x="27" y="40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3" y="44"/>
                  </a:lnTo>
                  <a:lnTo>
                    <a:pt x="22" y="45"/>
                  </a:lnTo>
                  <a:lnTo>
                    <a:pt x="21" y="46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2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6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4" y="20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7" y="15"/>
                  </a:lnTo>
                  <a:lnTo>
                    <a:pt x="28" y="16"/>
                  </a:lnTo>
                  <a:lnTo>
                    <a:pt x="30" y="18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5"/>
                  </a:lnTo>
                  <a:lnTo>
                    <a:pt x="34" y="13"/>
                  </a:lnTo>
                  <a:lnTo>
                    <a:pt x="35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9" y="9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6" y="14"/>
                  </a:lnTo>
                  <a:lnTo>
                    <a:pt x="55" y="14"/>
                  </a:lnTo>
                  <a:lnTo>
                    <a:pt x="54" y="15"/>
                  </a:lnTo>
                  <a:lnTo>
                    <a:pt x="53" y="15"/>
                  </a:lnTo>
                  <a:lnTo>
                    <a:pt x="52" y="16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49" y="17"/>
                  </a:lnTo>
                  <a:lnTo>
                    <a:pt x="48" y="18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4" y="21"/>
                  </a:lnTo>
                  <a:lnTo>
                    <a:pt x="43" y="22"/>
                  </a:lnTo>
                  <a:lnTo>
                    <a:pt x="42" y="23"/>
                  </a:lnTo>
                  <a:lnTo>
                    <a:pt x="41" y="24"/>
                  </a:lnTo>
                  <a:lnTo>
                    <a:pt x="40" y="27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3" y="29"/>
                  </a:lnTo>
                  <a:lnTo>
                    <a:pt x="44" y="30"/>
                  </a:lnTo>
                  <a:lnTo>
                    <a:pt x="45" y="31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49" y="33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8"/>
                  </a:lnTo>
                  <a:lnTo>
                    <a:pt x="61" y="39"/>
                  </a:lnTo>
                  <a:lnTo>
                    <a:pt x="60" y="40"/>
                  </a:lnTo>
                  <a:lnTo>
                    <a:pt x="59" y="41"/>
                  </a:lnTo>
                  <a:lnTo>
                    <a:pt x="59" y="42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6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6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1" y="46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5" y="45"/>
                  </a:lnTo>
                  <a:lnTo>
                    <a:pt x="44" y="45"/>
                  </a:lnTo>
                  <a:lnTo>
                    <a:pt x="43" y="44"/>
                  </a:lnTo>
                  <a:lnTo>
                    <a:pt x="42" y="44"/>
                  </a:lnTo>
                  <a:lnTo>
                    <a:pt x="41" y="43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7" y="41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3" y="38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2" name="path"/>
            <p:cNvSpPr/>
            <p:nvPr/>
          </p:nvSpPr>
          <p:spPr>
            <a:xfrm>
              <a:off x="274847" y="931"/>
              <a:ext cx="42086" cy="33548"/>
            </a:xfrm>
            <a:custGeom>
              <a:avLst/>
              <a:gdLst/>
              <a:ahLst/>
              <a:cxnLst/>
              <a:rect l="0" t="0" r="0" b="0"/>
              <a:pathLst>
                <a:path w="66" h="52">
                  <a:moveTo>
                    <a:pt x="32" y="37"/>
                  </a:moveTo>
                  <a:lnTo>
                    <a:pt x="31" y="38"/>
                  </a:lnTo>
                  <a:lnTo>
                    <a:pt x="31" y="38"/>
                  </a:lnTo>
                  <a:lnTo>
                    <a:pt x="30" y="40"/>
                  </a:lnTo>
                  <a:lnTo>
                    <a:pt x="29" y="41"/>
                  </a:lnTo>
                  <a:lnTo>
                    <a:pt x="28" y="43"/>
                  </a:lnTo>
                  <a:lnTo>
                    <a:pt x="27" y="44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7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1" y="49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0" y="49"/>
                  </a:lnTo>
                  <a:lnTo>
                    <a:pt x="9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5" y="36"/>
                  </a:lnTo>
                  <a:lnTo>
                    <a:pt x="16" y="35"/>
                  </a:lnTo>
                  <a:lnTo>
                    <a:pt x="17" y="34"/>
                  </a:lnTo>
                  <a:lnTo>
                    <a:pt x="18" y="33"/>
                  </a:lnTo>
                  <a:lnTo>
                    <a:pt x="20" y="32"/>
                  </a:lnTo>
                  <a:lnTo>
                    <a:pt x="21" y="30"/>
                  </a:lnTo>
                  <a:lnTo>
                    <a:pt x="23" y="28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7" y="23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2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8" y="15"/>
                  </a:lnTo>
                  <a:lnTo>
                    <a:pt x="29" y="16"/>
                  </a:lnTo>
                  <a:lnTo>
                    <a:pt x="30" y="17"/>
                  </a:lnTo>
                  <a:lnTo>
                    <a:pt x="32" y="19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4" y="16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8" y="13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2" y="10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6" y="16"/>
                  </a:lnTo>
                  <a:lnTo>
                    <a:pt x="55" y="17"/>
                  </a:lnTo>
                  <a:lnTo>
                    <a:pt x="54" y="17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1" y="19"/>
                  </a:lnTo>
                  <a:lnTo>
                    <a:pt x="50" y="20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4" y="25"/>
                  </a:lnTo>
                  <a:lnTo>
                    <a:pt x="43" y="26"/>
                  </a:lnTo>
                  <a:lnTo>
                    <a:pt x="41" y="28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4" y="31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8" y="33"/>
                  </a:lnTo>
                  <a:lnTo>
                    <a:pt x="49" y="34"/>
                  </a:lnTo>
                  <a:lnTo>
                    <a:pt x="51" y="35"/>
                  </a:lnTo>
                  <a:lnTo>
                    <a:pt x="52" y="35"/>
                  </a:lnTo>
                  <a:lnTo>
                    <a:pt x="53" y="36"/>
                  </a:lnTo>
                  <a:lnTo>
                    <a:pt x="55" y="36"/>
                  </a:lnTo>
                  <a:lnTo>
                    <a:pt x="56" y="37"/>
                  </a:lnTo>
                  <a:lnTo>
                    <a:pt x="57" y="37"/>
                  </a:lnTo>
                  <a:lnTo>
                    <a:pt x="59" y="37"/>
                  </a:lnTo>
                  <a:lnTo>
                    <a:pt x="60" y="38"/>
                  </a:lnTo>
                  <a:lnTo>
                    <a:pt x="61" y="38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3" y="39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59" y="45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7" y="47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4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9" y="47"/>
                  </a:lnTo>
                  <a:lnTo>
                    <a:pt x="48" y="47"/>
                  </a:lnTo>
                  <a:lnTo>
                    <a:pt x="47" y="47"/>
                  </a:lnTo>
                  <a:lnTo>
                    <a:pt x="46" y="46"/>
                  </a:lnTo>
                  <a:lnTo>
                    <a:pt x="45" y="46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1" y="44"/>
                  </a:lnTo>
                  <a:lnTo>
                    <a:pt x="40" y="43"/>
                  </a:lnTo>
                  <a:lnTo>
                    <a:pt x="39" y="42"/>
                  </a:lnTo>
                  <a:lnTo>
                    <a:pt x="38" y="41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2" y="37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3" name="path"/>
            <p:cNvSpPr/>
            <p:nvPr/>
          </p:nvSpPr>
          <p:spPr>
            <a:xfrm>
              <a:off x="138338" y="1553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4" name="path"/>
            <p:cNvSpPr/>
            <p:nvPr/>
          </p:nvSpPr>
          <p:spPr>
            <a:xfrm>
              <a:off x="137240" y="621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785" name="picture 5785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4247897" y="3269462"/>
            <a:ext cx="72463" cy="92257"/>
          </a:xfrm>
          <a:prstGeom prst="rect">
            <a:avLst/>
          </a:prstGeom>
        </p:spPr>
      </p:pic>
      <p:sp>
        <p:nvSpPr>
          <p:cNvPr id="5786" name="path"/>
          <p:cNvSpPr/>
          <p:nvPr/>
        </p:nvSpPr>
        <p:spPr>
          <a:xfrm>
            <a:off x="3924009" y="3256727"/>
            <a:ext cx="415900" cy="1863"/>
          </a:xfrm>
          <a:custGeom>
            <a:avLst/>
            <a:gdLst/>
            <a:ahLst/>
            <a:cxnLst/>
            <a:rect l="0" t="0" r="0" b="0"/>
            <a:pathLst>
              <a:path w="654" h="2">
                <a:moveTo>
                  <a:pt x="0" y="1"/>
                </a:moveTo>
                <a:lnTo>
                  <a:pt x="654" y="1"/>
                </a:lnTo>
              </a:path>
            </a:pathLst>
          </a:custGeom>
          <a:noFill/>
          <a:ln w="2029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94" name="group 1094"/>
          <p:cNvGrpSpPr/>
          <p:nvPr/>
        </p:nvGrpSpPr>
        <p:grpSpPr>
          <a:xfrm rot="21600000">
            <a:off x="4003425" y="3256105"/>
            <a:ext cx="316934" cy="49079"/>
            <a:chOff x="0" y="0"/>
            <a:chExt cx="316934" cy="49079"/>
          </a:xfrm>
        </p:grpSpPr>
        <p:sp>
          <p:nvSpPr>
            <p:cNvPr id="5787" name="path"/>
            <p:cNvSpPr/>
            <p:nvPr/>
          </p:nvSpPr>
          <p:spPr>
            <a:xfrm>
              <a:off x="1097" y="931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8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9" name="path"/>
            <p:cNvSpPr/>
            <p:nvPr/>
          </p:nvSpPr>
          <p:spPr>
            <a:xfrm>
              <a:off x="275945" y="2174"/>
              <a:ext cx="39890" cy="31374"/>
            </a:xfrm>
            <a:custGeom>
              <a:avLst/>
              <a:gdLst/>
              <a:ahLst/>
              <a:cxnLst/>
              <a:rect l="0" t="0" r="0" b="0"/>
              <a:pathLst>
                <a:path w="62" h="49">
                  <a:moveTo>
                    <a:pt x="31" y="35"/>
                  </a:moveTo>
                  <a:lnTo>
                    <a:pt x="30" y="36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3" y="44"/>
                  </a:lnTo>
                  <a:lnTo>
                    <a:pt x="22" y="45"/>
                  </a:lnTo>
                  <a:lnTo>
                    <a:pt x="21" y="46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2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6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4" y="20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7" y="15"/>
                  </a:lnTo>
                  <a:lnTo>
                    <a:pt x="28" y="16"/>
                  </a:lnTo>
                  <a:lnTo>
                    <a:pt x="30" y="18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5"/>
                  </a:lnTo>
                  <a:lnTo>
                    <a:pt x="34" y="13"/>
                  </a:lnTo>
                  <a:lnTo>
                    <a:pt x="35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9" y="9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6" y="14"/>
                  </a:lnTo>
                  <a:lnTo>
                    <a:pt x="55" y="14"/>
                  </a:lnTo>
                  <a:lnTo>
                    <a:pt x="54" y="14"/>
                  </a:lnTo>
                  <a:lnTo>
                    <a:pt x="53" y="15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9" y="17"/>
                  </a:lnTo>
                  <a:lnTo>
                    <a:pt x="48" y="18"/>
                  </a:lnTo>
                  <a:lnTo>
                    <a:pt x="47" y="19"/>
                  </a:lnTo>
                  <a:lnTo>
                    <a:pt x="46" y="20"/>
                  </a:lnTo>
                  <a:lnTo>
                    <a:pt x="44" y="21"/>
                  </a:lnTo>
                  <a:lnTo>
                    <a:pt x="43" y="22"/>
                  </a:lnTo>
                  <a:lnTo>
                    <a:pt x="42" y="23"/>
                  </a:lnTo>
                  <a:lnTo>
                    <a:pt x="41" y="24"/>
                  </a:lnTo>
                  <a:lnTo>
                    <a:pt x="40" y="26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3" y="29"/>
                  </a:lnTo>
                  <a:lnTo>
                    <a:pt x="44" y="30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2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4" y="35"/>
                  </a:lnTo>
                  <a:lnTo>
                    <a:pt x="56" y="35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7"/>
                  </a:lnTo>
                  <a:lnTo>
                    <a:pt x="61" y="38"/>
                  </a:lnTo>
                  <a:lnTo>
                    <a:pt x="60" y="39"/>
                  </a:lnTo>
                  <a:lnTo>
                    <a:pt x="59" y="40"/>
                  </a:lnTo>
                  <a:lnTo>
                    <a:pt x="59" y="41"/>
                  </a:lnTo>
                  <a:lnTo>
                    <a:pt x="58" y="42"/>
                  </a:lnTo>
                  <a:lnTo>
                    <a:pt x="57" y="43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3" y="45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1" y="46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7" y="46"/>
                  </a:lnTo>
                  <a:lnTo>
                    <a:pt x="46" y="45"/>
                  </a:lnTo>
                  <a:lnTo>
                    <a:pt x="45" y="45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0" y="42"/>
                  </a:lnTo>
                  <a:lnTo>
                    <a:pt x="39" y="41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3" y="38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90" name="path"/>
            <p:cNvSpPr/>
            <p:nvPr/>
          </p:nvSpPr>
          <p:spPr>
            <a:xfrm>
              <a:off x="274847" y="1242"/>
              <a:ext cx="42086" cy="33237"/>
            </a:xfrm>
            <a:custGeom>
              <a:avLst/>
              <a:gdLst/>
              <a:ahLst/>
              <a:cxnLst/>
              <a:rect l="0" t="0" r="0" b="0"/>
              <a:pathLst>
                <a:path w="66" h="52">
                  <a:moveTo>
                    <a:pt x="32" y="37"/>
                  </a:moveTo>
                  <a:lnTo>
                    <a:pt x="31" y="38"/>
                  </a:lnTo>
                  <a:lnTo>
                    <a:pt x="31" y="38"/>
                  </a:lnTo>
                  <a:lnTo>
                    <a:pt x="30" y="39"/>
                  </a:lnTo>
                  <a:lnTo>
                    <a:pt x="29" y="41"/>
                  </a:lnTo>
                  <a:lnTo>
                    <a:pt x="28" y="42"/>
                  </a:lnTo>
                  <a:lnTo>
                    <a:pt x="27" y="43"/>
                  </a:lnTo>
                  <a:lnTo>
                    <a:pt x="26" y="44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7"/>
                  </a:lnTo>
                  <a:lnTo>
                    <a:pt x="21" y="48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9" y="49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4" y="36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7" y="34"/>
                  </a:lnTo>
                  <a:lnTo>
                    <a:pt x="18" y="32"/>
                  </a:lnTo>
                  <a:lnTo>
                    <a:pt x="20" y="31"/>
                  </a:lnTo>
                  <a:lnTo>
                    <a:pt x="21" y="30"/>
                  </a:lnTo>
                  <a:lnTo>
                    <a:pt x="23" y="28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7" y="23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2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8" y="15"/>
                  </a:lnTo>
                  <a:lnTo>
                    <a:pt x="29" y="16"/>
                  </a:lnTo>
                  <a:lnTo>
                    <a:pt x="30" y="17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16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8" y="12"/>
                  </a:lnTo>
                  <a:lnTo>
                    <a:pt x="40" y="11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4" y="17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1" y="19"/>
                  </a:lnTo>
                  <a:lnTo>
                    <a:pt x="50" y="20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4" y="25"/>
                  </a:lnTo>
                  <a:lnTo>
                    <a:pt x="43" y="26"/>
                  </a:lnTo>
                  <a:lnTo>
                    <a:pt x="41" y="28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30"/>
                  </a:lnTo>
                  <a:lnTo>
                    <a:pt x="46" y="31"/>
                  </a:lnTo>
                  <a:lnTo>
                    <a:pt x="47" y="32"/>
                  </a:lnTo>
                  <a:lnTo>
                    <a:pt x="48" y="33"/>
                  </a:lnTo>
                  <a:lnTo>
                    <a:pt x="49" y="34"/>
                  </a:lnTo>
                  <a:lnTo>
                    <a:pt x="51" y="34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5" y="36"/>
                  </a:lnTo>
                  <a:lnTo>
                    <a:pt x="56" y="36"/>
                  </a:lnTo>
                  <a:lnTo>
                    <a:pt x="57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1" y="37"/>
                  </a:lnTo>
                  <a:lnTo>
                    <a:pt x="63" y="37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3" y="39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1" y="47"/>
                  </a:lnTo>
                  <a:lnTo>
                    <a:pt x="50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8" y="47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5" y="45"/>
                  </a:lnTo>
                  <a:lnTo>
                    <a:pt x="44" y="45"/>
                  </a:lnTo>
                  <a:lnTo>
                    <a:pt x="43" y="44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2"/>
                  </a:lnTo>
                  <a:lnTo>
                    <a:pt x="38" y="41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2" y="37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91" name="path"/>
            <p:cNvSpPr/>
            <p:nvPr/>
          </p:nvSpPr>
          <p:spPr>
            <a:xfrm>
              <a:off x="138338" y="1553"/>
              <a:ext cx="57824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92" name="path"/>
            <p:cNvSpPr/>
            <p:nvPr/>
          </p:nvSpPr>
          <p:spPr>
            <a:xfrm>
              <a:off x="137240" y="621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793" name="textbox 5793"/>
          <p:cNvSpPr/>
          <p:nvPr/>
        </p:nvSpPr>
        <p:spPr>
          <a:xfrm>
            <a:off x="7717712" y="3193462"/>
            <a:ext cx="458469" cy="787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8000"/>
              </a:lnSpc>
              <a:tabLst>
                <a:tab pos="444500" algn="l"/>
              </a:tabLst>
            </a:pPr>
            <a:r>
              <a:rPr sz="200" b="1" u="sng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200" u="sng" spc="2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u="sng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200" u="sng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endParaRPr lang="en-US" altLang="en-US" sz="200" dirty="0"/>
          </a:p>
        </p:txBody>
      </p:sp>
      <p:sp>
        <p:nvSpPr>
          <p:cNvPr id="5794" name="textbox 5794"/>
          <p:cNvSpPr/>
          <p:nvPr/>
        </p:nvSpPr>
        <p:spPr>
          <a:xfrm>
            <a:off x="7779642" y="3956376"/>
            <a:ext cx="341629" cy="660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60"/>
              </a:lnSpc>
              <a:tabLst>
                <a:tab pos="30480" algn="l"/>
              </a:tabLst>
            </a:pP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b="1" spc="3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200" spc="3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Combinations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endParaRPr lang="en-US" altLang="en-US" sz="200" dirty="0"/>
          </a:p>
        </p:txBody>
      </p:sp>
      <p:pic>
        <p:nvPicPr>
          <p:cNvPr id="5795" name="picture 5795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3492890" y="3503679"/>
            <a:ext cx="108328" cy="94432"/>
          </a:xfrm>
          <a:prstGeom prst="rect">
            <a:avLst/>
          </a:prstGeom>
        </p:spPr>
      </p:pic>
      <p:pic>
        <p:nvPicPr>
          <p:cNvPr id="5796" name="picture 5796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21600000">
            <a:off x="3935354" y="3628249"/>
            <a:ext cx="126993" cy="79211"/>
          </a:xfrm>
          <a:prstGeom prst="rect">
            <a:avLst/>
          </a:prstGeom>
        </p:spPr>
      </p:pic>
      <p:grpSp>
        <p:nvGrpSpPr>
          <p:cNvPr id="1096" name="group 1096"/>
          <p:cNvGrpSpPr/>
          <p:nvPr/>
        </p:nvGrpSpPr>
        <p:grpSpPr>
          <a:xfrm rot="21600000">
            <a:off x="3547054" y="3256105"/>
            <a:ext cx="197626" cy="49079"/>
            <a:chOff x="0" y="0"/>
            <a:chExt cx="197626" cy="49079"/>
          </a:xfrm>
        </p:grpSpPr>
        <p:sp>
          <p:nvSpPr>
            <p:cNvPr id="5797" name="path"/>
            <p:cNvSpPr/>
            <p:nvPr/>
          </p:nvSpPr>
          <p:spPr>
            <a:xfrm>
              <a:off x="1097" y="931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98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99" name="path"/>
            <p:cNvSpPr/>
            <p:nvPr/>
          </p:nvSpPr>
          <p:spPr>
            <a:xfrm>
              <a:off x="138704" y="1553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00" name="path"/>
            <p:cNvSpPr/>
            <p:nvPr/>
          </p:nvSpPr>
          <p:spPr>
            <a:xfrm>
              <a:off x="137606" y="621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801" name="picture 5801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21600000">
            <a:off x="8511640" y="3556872"/>
            <a:ext cx="97428" cy="97861"/>
          </a:xfrm>
          <a:prstGeom prst="rect">
            <a:avLst/>
          </a:prstGeom>
        </p:spPr>
      </p:pic>
      <p:pic>
        <p:nvPicPr>
          <p:cNvPr id="5802" name="picture 5802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21600000">
            <a:off x="8055696" y="3556872"/>
            <a:ext cx="97428" cy="97861"/>
          </a:xfrm>
          <a:prstGeom prst="rect">
            <a:avLst/>
          </a:prstGeom>
        </p:spPr>
      </p:pic>
      <p:pic>
        <p:nvPicPr>
          <p:cNvPr id="5803" name="picture 5803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21600000">
            <a:off x="7585045" y="3556872"/>
            <a:ext cx="97427" cy="97861"/>
          </a:xfrm>
          <a:prstGeom prst="rect">
            <a:avLst/>
          </a:prstGeom>
        </p:spPr>
      </p:pic>
      <p:pic>
        <p:nvPicPr>
          <p:cNvPr id="5804" name="picture 5804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21600000">
            <a:off x="8513305" y="3258728"/>
            <a:ext cx="94977" cy="99795"/>
          </a:xfrm>
          <a:prstGeom prst="rect">
            <a:avLst/>
          </a:prstGeom>
        </p:spPr>
      </p:pic>
      <p:pic>
        <p:nvPicPr>
          <p:cNvPr id="5805" name="picture 5805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 rot="21600000">
            <a:off x="7586710" y="3258728"/>
            <a:ext cx="94976" cy="99795"/>
          </a:xfrm>
          <a:prstGeom prst="rect">
            <a:avLst/>
          </a:prstGeom>
        </p:spPr>
      </p:pic>
      <p:pic>
        <p:nvPicPr>
          <p:cNvPr id="5806" name="picture 5806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 rot="21600000">
            <a:off x="8057639" y="3258728"/>
            <a:ext cx="94675" cy="99795"/>
          </a:xfrm>
          <a:prstGeom prst="rect">
            <a:avLst/>
          </a:prstGeom>
        </p:spPr>
      </p:pic>
      <p:pic>
        <p:nvPicPr>
          <p:cNvPr id="5807" name="picture 5807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 rot="21600000">
            <a:off x="8167809" y="3177897"/>
            <a:ext cx="11100" cy="795508"/>
          </a:xfrm>
          <a:prstGeom prst="rect">
            <a:avLst/>
          </a:prstGeom>
        </p:spPr>
      </p:pic>
      <p:pic>
        <p:nvPicPr>
          <p:cNvPr id="5808" name="picture 5808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 rot="21600000">
            <a:off x="3762614" y="3397754"/>
            <a:ext cx="124065" cy="70203"/>
          </a:xfrm>
          <a:prstGeom prst="rect">
            <a:avLst/>
          </a:prstGeom>
        </p:spPr>
      </p:pic>
      <p:pic>
        <p:nvPicPr>
          <p:cNvPr id="5809" name="picture 5809"/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21600000">
            <a:off x="3751269" y="3755297"/>
            <a:ext cx="133946" cy="63679"/>
          </a:xfrm>
          <a:prstGeom prst="rect">
            <a:avLst/>
          </a:prstGeom>
        </p:spPr>
      </p:pic>
      <p:pic>
        <p:nvPicPr>
          <p:cNvPr id="5810" name="picture 5810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 rot="21600000">
            <a:off x="3477519" y="3755297"/>
            <a:ext cx="133946" cy="63679"/>
          </a:xfrm>
          <a:prstGeom prst="rect">
            <a:avLst/>
          </a:prstGeom>
        </p:spPr>
      </p:pic>
      <p:pic>
        <p:nvPicPr>
          <p:cNvPr id="5811" name="picture 5811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 rot="21600000">
            <a:off x="3931329" y="3755297"/>
            <a:ext cx="133580" cy="63679"/>
          </a:xfrm>
          <a:prstGeom prst="rect">
            <a:avLst/>
          </a:prstGeom>
        </p:spPr>
      </p:pic>
      <p:pic>
        <p:nvPicPr>
          <p:cNvPr id="5812" name="picture 5812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 rot="21600000">
            <a:off x="4201052" y="3755297"/>
            <a:ext cx="133580" cy="63679"/>
          </a:xfrm>
          <a:prstGeom prst="rect">
            <a:avLst/>
          </a:prstGeom>
        </p:spPr>
      </p:pic>
      <p:pic>
        <p:nvPicPr>
          <p:cNvPr id="5813" name="picture 5813"/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 rot="21600000">
            <a:off x="3951823" y="3514862"/>
            <a:ext cx="98081" cy="83249"/>
          </a:xfrm>
          <a:prstGeom prst="rect">
            <a:avLst/>
          </a:prstGeom>
        </p:spPr>
      </p:pic>
      <p:sp>
        <p:nvSpPr>
          <p:cNvPr id="5814" name="textbox 5814"/>
          <p:cNvSpPr/>
          <p:nvPr/>
        </p:nvSpPr>
        <p:spPr>
          <a:xfrm>
            <a:off x="4397324" y="3838590"/>
            <a:ext cx="327659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  <a:tabLst>
                <a:tab pos="34925" algn="l"/>
              </a:tabLst>
            </a:pP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b="1" spc="25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200" spc="2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Combinations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endParaRPr lang="en-US" altLang="en-US" sz="200" dirty="0"/>
          </a:p>
        </p:txBody>
      </p:sp>
      <p:sp>
        <p:nvSpPr>
          <p:cNvPr id="5815" name="textbox 5815"/>
          <p:cNvSpPr/>
          <p:nvPr/>
        </p:nvSpPr>
        <p:spPr>
          <a:xfrm>
            <a:off x="3972427" y="3838031"/>
            <a:ext cx="327659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  <a:tabLst>
                <a:tab pos="34925" algn="l"/>
              </a:tabLst>
            </a:pP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b="1" spc="25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200" spc="2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Combinations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endParaRPr lang="en-US" altLang="en-US" sz="200" dirty="0"/>
          </a:p>
        </p:txBody>
      </p:sp>
      <p:pic>
        <p:nvPicPr>
          <p:cNvPr id="5816" name="picture 5816"/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 rot="21600000">
            <a:off x="4099677" y="3629491"/>
            <a:ext cx="90029" cy="86977"/>
          </a:xfrm>
          <a:prstGeom prst="rect">
            <a:avLst/>
          </a:prstGeom>
        </p:spPr>
      </p:pic>
      <p:pic>
        <p:nvPicPr>
          <p:cNvPr id="5817" name="picture 5817"/>
          <p:cNvPicPr>
            <a:picLocks noChangeAspect="1"/>
          </p:cNvPicPr>
          <p:nvPr/>
        </p:nvPicPr>
        <p:blipFill>
          <a:blip r:embed="rId33"/>
          <a:stretch>
            <a:fillRect/>
          </a:stretch>
        </p:blipFill>
        <p:spPr>
          <a:xfrm rot="21600000">
            <a:off x="3789330" y="3269462"/>
            <a:ext cx="72463" cy="92257"/>
          </a:xfrm>
          <a:prstGeom prst="rect">
            <a:avLst/>
          </a:prstGeom>
        </p:spPr>
      </p:pic>
      <p:sp>
        <p:nvSpPr>
          <p:cNvPr id="5818" name="textbox 5818"/>
          <p:cNvSpPr/>
          <p:nvPr/>
        </p:nvSpPr>
        <p:spPr>
          <a:xfrm>
            <a:off x="3470306" y="5537786"/>
            <a:ext cx="90169" cy="1390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endParaRPr lang="en-US" altLang="en-US" sz="900" dirty="0"/>
          </a:p>
        </p:txBody>
      </p:sp>
      <p:grpSp>
        <p:nvGrpSpPr>
          <p:cNvPr id="1098" name="group 1098"/>
          <p:cNvGrpSpPr/>
          <p:nvPr/>
        </p:nvGrpSpPr>
        <p:grpSpPr>
          <a:xfrm rot="21600000">
            <a:off x="4037095" y="3732621"/>
            <a:ext cx="60385" cy="48458"/>
            <a:chOff x="0" y="0"/>
            <a:chExt cx="60385" cy="48458"/>
          </a:xfrm>
        </p:grpSpPr>
        <p:sp>
          <p:nvSpPr>
            <p:cNvPr id="5819" name="path"/>
            <p:cNvSpPr/>
            <p:nvPr/>
          </p:nvSpPr>
          <p:spPr>
            <a:xfrm>
              <a:off x="1097" y="931"/>
              <a:ext cx="58190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9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6" y="6"/>
                  </a:lnTo>
                  <a:lnTo>
                    <a:pt x="84" y="7"/>
                  </a:lnTo>
                  <a:lnTo>
                    <a:pt x="82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2" y="28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58" y="32"/>
                  </a:lnTo>
                  <a:lnTo>
                    <a:pt x="56" y="35"/>
                  </a:lnTo>
                  <a:lnTo>
                    <a:pt x="53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6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6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9" y="38"/>
                  </a:lnTo>
                  <a:lnTo>
                    <a:pt x="41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7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8" y="12"/>
                  </a:lnTo>
                  <a:lnTo>
                    <a:pt x="70" y="11"/>
                  </a:lnTo>
                  <a:lnTo>
                    <a:pt x="72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20" name="path"/>
            <p:cNvSpPr/>
            <p:nvPr/>
          </p:nvSpPr>
          <p:spPr>
            <a:xfrm>
              <a:off x="0" y="0"/>
              <a:ext cx="60385" cy="48458"/>
            </a:xfrm>
            <a:custGeom>
              <a:avLst/>
              <a:gdLst/>
              <a:ahLst/>
              <a:cxnLst/>
              <a:rect l="0" t="0" r="0" b="0"/>
              <a:pathLst>
                <a:path w="95" h="76">
                  <a:moveTo>
                    <a:pt x="91" y="1"/>
                  </a:moveTo>
                  <a:lnTo>
                    <a:pt x="93" y="4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6" y="9"/>
                  </a:lnTo>
                  <a:lnTo>
                    <a:pt x="84" y="10"/>
                  </a:lnTo>
                  <a:lnTo>
                    <a:pt x="82" y="12"/>
                  </a:lnTo>
                  <a:lnTo>
                    <a:pt x="80" y="13"/>
                  </a:lnTo>
                  <a:lnTo>
                    <a:pt x="78" y="15"/>
                  </a:lnTo>
                  <a:lnTo>
                    <a:pt x="76" y="17"/>
                  </a:lnTo>
                  <a:lnTo>
                    <a:pt x="74" y="19"/>
                  </a:lnTo>
                  <a:lnTo>
                    <a:pt x="72" y="21"/>
                  </a:lnTo>
                  <a:lnTo>
                    <a:pt x="70" y="23"/>
                  </a:lnTo>
                  <a:lnTo>
                    <a:pt x="68" y="25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5" y="52"/>
                  </a:lnTo>
                  <a:lnTo>
                    <a:pt x="43" y="54"/>
                  </a:lnTo>
                  <a:lnTo>
                    <a:pt x="42" y="56"/>
                  </a:lnTo>
                  <a:lnTo>
                    <a:pt x="40" y="58"/>
                  </a:lnTo>
                  <a:lnTo>
                    <a:pt x="39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3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6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1" y="51"/>
                  </a:lnTo>
                  <a:lnTo>
                    <a:pt x="32" y="49"/>
                  </a:lnTo>
                  <a:lnTo>
                    <a:pt x="34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9" y="22"/>
                  </a:lnTo>
                  <a:lnTo>
                    <a:pt x="61" y="20"/>
                  </a:lnTo>
                  <a:lnTo>
                    <a:pt x="63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4" y="11"/>
                  </a:lnTo>
                  <a:lnTo>
                    <a:pt x="76" y="9"/>
                  </a:lnTo>
                  <a:lnTo>
                    <a:pt x="78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00" name="group 1100"/>
          <p:cNvGrpSpPr/>
          <p:nvPr/>
        </p:nvGrpSpPr>
        <p:grpSpPr>
          <a:xfrm rot="21600000">
            <a:off x="3826293" y="3376009"/>
            <a:ext cx="60019" cy="48459"/>
            <a:chOff x="0" y="0"/>
            <a:chExt cx="60019" cy="48459"/>
          </a:xfrm>
        </p:grpSpPr>
        <p:sp>
          <p:nvSpPr>
            <p:cNvPr id="5821" name="path"/>
            <p:cNvSpPr/>
            <p:nvPr/>
          </p:nvSpPr>
          <p:spPr>
            <a:xfrm>
              <a:off x="1097" y="932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22" name="path"/>
            <p:cNvSpPr/>
            <p:nvPr/>
          </p:nvSpPr>
          <p:spPr>
            <a:xfrm>
              <a:off x="0" y="0"/>
              <a:ext cx="60019" cy="48459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02" name="group 1102"/>
          <p:cNvGrpSpPr/>
          <p:nvPr/>
        </p:nvGrpSpPr>
        <p:grpSpPr>
          <a:xfrm rot="21600000">
            <a:off x="3547054" y="3375388"/>
            <a:ext cx="60019" cy="48458"/>
            <a:chOff x="0" y="0"/>
            <a:chExt cx="60019" cy="48458"/>
          </a:xfrm>
        </p:grpSpPr>
        <p:sp>
          <p:nvSpPr>
            <p:cNvPr id="5823" name="path"/>
            <p:cNvSpPr/>
            <p:nvPr/>
          </p:nvSpPr>
          <p:spPr>
            <a:xfrm>
              <a:off x="1097" y="931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24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04" name="group 1104"/>
          <p:cNvGrpSpPr/>
          <p:nvPr/>
        </p:nvGrpSpPr>
        <p:grpSpPr>
          <a:xfrm rot="21600000">
            <a:off x="4003425" y="3607120"/>
            <a:ext cx="60019" cy="48458"/>
            <a:chOff x="0" y="0"/>
            <a:chExt cx="60019" cy="48458"/>
          </a:xfrm>
        </p:grpSpPr>
        <p:sp>
          <p:nvSpPr>
            <p:cNvPr id="5825" name="path"/>
            <p:cNvSpPr/>
            <p:nvPr/>
          </p:nvSpPr>
          <p:spPr>
            <a:xfrm>
              <a:off x="1097" y="931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26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06" name="group 1106"/>
          <p:cNvGrpSpPr/>
          <p:nvPr/>
        </p:nvGrpSpPr>
        <p:grpSpPr>
          <a:xfrm rot="21600000">
            <a:off x="4003425" y="3494671"/>
            <a:ext cx="60019" cy="48458"/>
            <a:chOff x="0" y="0"/>
            <a:chExt cx="60019" cy="48458"/>
          </a:xfrm>
        </p:grpSpPr>
        <p:sp>
          <p:nvSpPr>
            <p:cNvPr id="5827" name="path"/>
            <p:cNvSpPr/>
            <p:nvPr/>
          </p:nvSpPr>
          <p:spPr>
            <a:xfrm>
              <a:off x="1097" y="931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28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08" name="group 1108"/>
          <p:cNvGrpSpPr/>
          <p:nvPr/>
        </p:nvGrpSpPr>
        <p:grpSpPr>
          <a:xfrm rot="21600000">
            <a:off x="3844958" y="3727029"/>
            <a:ext cx="60019" cy="48458"/>
            <a:chOff x="0" y="0"/>
            <a:chExt cx="60019" cy="48458"/>
          </a:xfrm>
        </p:grpSpPr>
        <p:sp>
          <p:nvSpPr>
            <p:cNvPr id="5829" name="path"/>
            <p:cNvSpPr/>
            <p:nvPr/>
          </p:nvSpPr>
          <p:spPr>
            <a:xfrm>
              <a:off x="1097" y="931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5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30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10" name="group 1110"/>
          <p:cNvGrpSpPr/>
          <p:nvPr/>
        </p:nvGrpSpPr>
        <p:grpSpPr>
          <a:xfrm rot="21600000">
            <a:off x="3579992" y="3727029"/>
            <a:ext cx="60019" cy="48458"/>
            <a:chOff x="0" y="0"/>
            <a:chExt cx="60019" cy="48458"/>
          </a:xfrm>
        </p:grpSpPr>
        <p:sp>
          <p:nvSpPr>
            <p:cNvPr id="5831" name="path"/>
            <p:cNvSpPr/>
            <p:nvPr/>
          </p:nvSpPr>
          <p:spPr>
            <a:xfrm>
              <a:off x="1097" y="931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5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32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12" name="group 1112"/>
          <p:cNvGrpSpPr/>
          <p:nvPr/>
        </p:nvGrpSpPr>
        <p:grpSpPr>
          <a:xfrm rot="21600000">
            <a:off x="3684661" y="3607120"/>
            <a:ext cx="60019" cy="48458"/>
            <a:chOff x="0" y="0"/>
            <a:chExt cx="60019" cy="48458"/>
          </a:xfrm>
        </p:grpSpPr>
        <p:sp>
          <p:nvSpPr>
            <p:cNvPr id="5833" name="path"/>
            <p:cNvSpPr/>
            <p:nvPr/>
          </p:nvSpPr>
          <p:spPr>
            <a:xfrm>
              <a:off x="1097" y="931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34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14" name="group 1114"/>
          <p:cNvGrpSpPr/>
          <p:nvPr/>
        </p:nvGrpSpPr>
        <p:grpSpPr>
          <a:xfrm rot="21600000">
            <a:off x="3540833" y="3607120"/>
            <a:ext cx="60019" cy="48458"/>
            <a:chOff x="0" y="0"/>
            <a:chExt cx="60019" cy="48458"/>
          </a:xfrm>
        </p:grpSpPr>
        <p:sp>
          <p:nvSpPr>
            <p:cNvPr id="5835" name="path"/>
            <p:cNvSpPr/>
            <p:nvPr/>
          </p:nvSpPr>
          <p:spPr>
            <a:xfrm>
              <a:off x="1097" y="931"/>
              <a:ext cx="57824" cy="46595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36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16" name="group 1116"/>
          <p:cNvGrpSpPr/>
          <p:nvPr/>
        </p:nvGrpSpPr>
        <p:grpSpPr>
          <a:xfrm rot="21600000">
            <a:off x="3826293" y="3256727"/>
            <a:ext cx="60019" cy="48458"/>
            <a:chOff x="0" y="0"/>
            <a:chExt cx="60019" cy="48458"/>
          </a:xfrm>
        </p:grpSpPr>
        <p:sp>
          <p:nvSpPr>
            <p:cNvPr id="5837" name="path"/>
            <p:cNvSpPr/>
            <p:nvPr/>
          </p:nvSpPr>
          <p:spPr>
            <a:xfrm>
              <a:off x="1097" y="931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38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18" name="group 1118"/>
          <p:cNvGrpSpPr/>
          <p:nvPr/>
        </p:nvGrpSpPr>
        <p:grpSpPr>
          <a:xfrm rot="21600000">
            <a:off x="3684661" y="3376009"/>
            <a:ext cx="60019" cy="48458"/>
            <a:chOff x="0" y="0"/>
            <a:chExt cx="60019" cy="48458"/>
          </a:xfrm>
        </p:grpSpPr>
        <p:sp>
          <p:nvSpPr>
            <p:cNvPr id="5839" name="path"/>
            <p:cNvSpPr/>
            <p:nvPr/>
          </p:nvSpPr>
          <p:spPr>
            <a:xfrm>
              <a:off x="1097" y="932"/>
              <a:ext cx="57823" cy="46594"/>
            </a:xfrm>
            <a:custGeom>
              <a:avLst/>
              <a:gdLst/>
              <a:ahLst/>
              <a:cxnLst/>
              <a:rect l="0" t="0" r="0" b="0"/>
              <a:pathLst>
                <a:path w="91" h="73">
                  <a:moveTo>
                    <a:pt x="88" y="0"/>
                  </a:moveTo>
                  <a:lnTo>
                    <a:pt x="91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4" y="15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8" y="21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5" y="35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7" y="59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5" y="14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40" name="path"/>
            <p:cNvSpPr/>
            <p:nvPr/>
          </p:nvSpPr>
          <p:spPr>
            <a:xfrm>
              <a:off x="0" y="0"/>
              <a:ext cx="60019" cy="48458"/>
            </a:xfrm>
            <a:custGeom>
              <a:avLst/>
              <a:gdLst/>
              <a:ahLst/>
              <a:cxnLst/>
              <a:rect l="0" t="0" r="0" b="0"/>
              <a:pathLst>
                <a:path w="94" h="76">
                  <a:moveTo>
                    <a:pt x="90" y="1"/>
                  </a:moveTo>
                  <a:lnTo>
                    <a:pt x="92" y="4"/>
                  </a:lnTo>
                  <a:lnTo>
                    <a:pt x="92" y="4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5" y="9"/>
                  </a:lnTo>
                  <a:lnTo>
                    <a:pt x="83" y="10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7" y="15"/>
                  </a:lnTo>
                  <a:lnTo>
                    <a:pt x="75" y="17"/>
                  </a:lnTo>
                  <a:lnTo>
                    <a:pt x="74" y="19"/>
                  </a:lnTo>
                  <a:lnTo>
                    <a:pt x="71" y="21"/>
                  </a:lnTo>
                  <a:lnTo>
                    <a:pt x="69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4" y="52"/>
                  </a:lnTo>
                  <a:lnTo>
                    <a:pt x="43" y="54"/>
                  </a:lnTo>
                  <a:lnTo>
                    <a:pt x="41" y="56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5" y="66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8" y="66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8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67" y="15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0" y="1"/>
                  </a:lnTo>
                  <a:close/>
                </a:path>
              </a:pathLst>
            </a:custGeom>
            <a:noFill/>
            <a:ln w="202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841" name="path"/>
          <p:cNvSpPr/>
          <p:nvPr/>
        </p:nvSpPr>
        <p:spPr>
          <a:xfrm>
            <a:off x="7247458" y="3176110"/>
            <a:ext cx="448728" cy="3592"/>
          </a:xfrm>
          <a:custGeom>
            <a:avLst/>
            <a:gdLst/>
            <a:ahLst/>
            <a:cxnLst/>
            <a:rect l="0" t="0" r="0" b="0"/>
            <a:pathLst>
              <a:path w="706" h="5">
                <a:moveTo>
                  <a:pt x="0" y="2"/>
                </a:moveTo>
                <a:lnTo>
                  <a:pt x="706" y="2"/>
                </a:lnTo>
              </a:path>
            </a:pathLst>
          </a:custGeom>
          <a:noFill/>
          <a:ln w="3599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42" name="rect"/>
          <p:cNvSpPr/>
          <p:nvPr/>
        </p:nvSpPr>
        <p:spPr>
          <a:xfrm>
            <a:off x="4151279" y="3611469"/>
            <a:ext cx="42086" cy="3354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43" name="rect"/>
          <p:cNvSpPr/>
          <p:nvPr/>
        </p:nvSpPr>
        <p:spPr>
          <a:xfrm>
            <a:off x="4290716" y="3737281"/>
            <a:ext cx="42087" cy="33237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44" name="textbox 5844"/>
          <p:cNvSpPr/>
          <p:nvPr/>
        </p:nvSpPr>
        <p:spPr>
          <a:xfrm>
            <a:off x="3597671" y="5594547"/>
            <a:ext cx="49530" cy="660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315"/>
              </a:lnSpc>
            </a:pP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endParaRPr lang="en-US" altLang="en-US" sz="900" dirty="0"/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0" name="group 1120"/>
          <p:cNvGrpSpPr/>
          <p:nvPr/>
        </p:nvGrpSpPr>
        <p:grpSpPr>
          <a:xfrm rot="21600000">
            <a:off x="5277421" y="5527357"/>
            <a:ext cx="230504" cy="230505"/>
            <a:chOff x="0" y="0"/>
            <a:chExt cx="230504" cy="230505"/>
          </a:xfrm>
        </p:grpSpPr>
        <p:sp>
          <p:nvSpPr>
            <p:cNvPr id="5845" name="path"/>
            <p:cNvSpPr/>
            <p:nvPr/>
          </p:nvSpPr>
          <p:spPr>
            <a:xfrm>
              <a:off x="4762" y="4762"/>
              <a:ext cx="220979" cy="220980"/>
            </a:xfrm>
            <a:custGeom>
              <a:avLst/>
              <a:gdLst/>
              <a:ahLst/>
              <a:cxnLst/>
              <a:rect l="0" t="0" r="0" b="0"/>
              <a:pathLst>
                <a:path w="347" h="348">
                  <a:moveTo>
                    <a:pt x="0" y="173"/>
                  </a:moveTo>
                  <a:cubicBezTo>
                    <a:pt x="0" y="77"/>
                    <a:pt x="77" y="0"/>
                    <a:pt x="174" y="0"/>
                  </a:cubicBezTo>
                  <a:cubicBezTo>
                    <a:pt x="270" y="0"/>
                    <a:pt x="347" y="77"/>
                    <a:pt x="347" y="173"/>
                  </a:cubicBezTo>
                  <a:cubicBezTo>
                    <a:pt x="347" y="270"/>
                    <a:pt x="270" y="348"/>
                    <a:pt x="174" y="348"/>
                  </a:cubicBezTo>
                  <a:cubicBezTo>
                    <a:pt x="77" y="348"/>
                    <a:pt x="0" y="270"/>
                    <a:pt x="0" y="17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46" name="path"/>
            <p:cNvSpPr/>
            <p:nvPr/>
          </p:nvSpPr>
          <p:spPr>
            <a:xfrm>
              <a:off x="0" y="0"/>
              <a:ext cx="230504" cy="230505"/>
            </a:xfrm>
            <a:custGeom>
              <a:avLst/>
              <a:gdLst/>
              <a:ahLst/>
              <a:cxnLst/>
              <a:rect l="0" t="0" r="0" b="0"/>
              <a:pathLst>
                <a:path w="362" h="363">
                  <a:moveTo>
                    <a:pt x="7" y="181"/>
                  </a:moveTo>
                  <a:cubicBezTo>
                    <a:pt x="7" y="85"/>
                    <a:pt x="85" y="7"/>
                    <a:pt x="181" y="7"/>
                  </a:cubicBezTo>
                  <a:cubicBezTo>
                    <a:pt x="277" y="7"/>
                    <a:pt x="355" y="85"/>
                    <a:pt x="355" y="181"/>
                  </a:cubicBezTo>
                  <a:cubicBezTo>
                    <a:pt x="355" y="277"/>
                    <a:pt x="277" y="355"/>
                    <a:pt x="181" y="355"/>
                  </a:cubicBezTo>
                  <a:cubicBezTo>
                    <a:pt x="85" y="355"/>
                    <a:pt x="7" y="277"/>
                    <a:pt x="7" y="181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5847" name="table 5847"/>
          <p:cNvGraphicFramePr>
            <a:graphicFrameLocks noGrp="1"/>
          </p:cNvGraphicFramePr>
          <p:nvPr/>
        </p:nvGraphicFramePr>
        <p:xfrm>
          <a:off x="2902076" y="1228725"/>
          <a:ext cx="2921635" cy="4791709"/>
        </p:xfrm>
        <a:graphic>
          <a:graphicData uri="http://schemas.openxmlformats.org/drawingml/2006/table">
            <a:tbl>
              <a:tblPr/>
              <a:tblGrid>
                <a:gridCol w="2921635"/>
              </a:tblGrid>
              <a:tr h="47726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marL="29083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某些模块不能合并，例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如：</a:t>
                      </a:r>
                      <a:endParaRPr lang="en-US" altLang="en-US" sz="1400" dirty="0"/>
                    </a:p>
                    <a:p>
                      <a:pPr marL="469900" algn="l" rtl="0" eaLnBrk="0">
                        <a:lnSpc>
                          <a:spcPct val="87000"/>
                        </a:lnSpc>
                        <a:spcBef>
                          <a:spcPts val="10"/>
                        </a:spcBef>
                      </a:pPr>
                      <a:r>
                        <a:rPr sz="16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法律规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</a:t>
                      </a:r>
                      <a:endParaRPr lang="en-US" altLang="en-US" sz="1400" dirty="0"/>
                    </a:p>
                    <a:p>
                      <a:pPr marL="469900" algn="l" rtl="0" eaLnBrk="0">
                        <a:lnSpc>
                          <a:spcPct val="87000"/>
                        </a:lnSpc>
                        <a:spcBef>
                          <a:spcPts val="10"/>
                        </a:spcBef>
                      </a:pPr>
                      <a:r>
                        <a:rPr sz="16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市场需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求</a:t>
                      </a:r>
                      <a:endParaRPr lang="en-US" altLang="en-US" sz="1400" dirty="0"/>
                    </a:p>
                    <a:p>
                      <a:pPr marL="469900" algn="l" rtl="0" eaLnBrk="0">
                        <a:lnSpc>
                          <a:spcPct val="87000"/>
                        </a:lnSpc>
                        <a:spcBef>
                          <a:spcPts val="10"/>
                        </a:spcBef>
                      </a:pPr>
                      <a:r>
                        <a:rPr sz="16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技术限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制</a:t>
                      </a:r>
                      <a:endParaRPr lang="en-US" altLang="en-US" sz="1400" dirty="0"/>
                    </a:p>
                    <a:p>
                      <a:pPr marL="290830" algn="l" rtl="0" eaLnBrk="0">
                        <a:lnSpc>
                          <a:spcPct val="81000"/>
                        </a:lnSpc>
                        <a:spcBef>
                          <a:spcPts val="1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不适用情况的说明和文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件</a:t>
                      </a:r>
                      <a:endParaRPr lang="en-US" altLang="en-US" sz="1400" dirty="0"/>
                    </a:p>
                    <a:p>
                      <a:pPr marL="471170" indent="-180340" algn="l" rtl="0" eaLnBrk="0">
                        <a:lnSpc>
                          <a:spcPct val="89000"/>
                        </a:lnSpc>
                        <a:spcBef>
                          <a:spcPts val="25"/>
                        </a:spcBef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将排除物应用于跨区域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案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空间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marL="290830" algn="l" rtl="0" eaLnBrk="0">
                        <a:lnSpc>
                          <a:spcPct val="84000"/>
                        </a:lnSpc>
                        <a:spcBef>
                          <a:spcPts val="510"/>
                        </a:spcBef>
                      </a:pPr>
                      <a:r>
                        <a:rPr sz="17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各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章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3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300" dirty="0"/>
                    </a:p>
                    <a:p>
                      <a:pPr marL="24498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848" name="table 5848"/>
          <p:cNvGraphicFramePr>
            <a:graphicFrameLocks noGrp="1"/>
          </p:cNvGraphicFramePr>
          <p:nvPr/>
        </p:nvGraphicFramePr>
        <p:xfrm>
          <a:off x="5915025" y="1228725"/>
          <a:ext cx="2524125" cy="4791709"/>
        </p:xfrm>
        <a:graphic>
          <a:graphicData uri="http://schemas.openxmlformats.org/drawingml/2006/table">
            <a:tbl>
              <a:tblPr/>
              <a:tblGrid>
                <a:gridCol w="2524125"/>
              </a:tblGrid>
              <a:tr h="47726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1000" dirty="0"/>
                    </a:p>
                    <a:p>
                      <a:pPr marL="13843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4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ule</a:t>
                      </a:r>
                      <a:endParaRPr lang="en-US" altLang="en-US" sz="400" dirty="0"/>
                    </a:p>
                    <a:p>
                      <a:pPr marL="138430" algn="l" rtl="0" eaLnBrk="0">
                        <a:lnSpc>
                          <a:spcPct val="84000"/>
                        </a:lnSpc>
                        <a:spcBef>
                          <a:spcPts val="635"/>
                        </a:spcBef>
                      </a:pPr>
                      <a:r>
                        <a:rPr sz="4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Mas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4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marL="138430" algn="l" rtl="0" eaLnBrk="0">
                        <a:lnSpc>
                          <a:spcPct val="84000"/>
                        </a:lnSpc>
                        <a:spcBef>
                          <a:spcPts val="125"/>
                        </a:spcBef>
                      </a:pPr>
                      <a:r>
                        <a:rPr sz="4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</a:t>
                      </a:r>
                      <a:r>
                        <a:rPr sz="4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or</a:t>
                      </a:r>
                      <a:endParaRPr lang="en-US" altLang="en-US" sz="400" dirty="0"/>
                    </a:p>
                    <a:p>
                      <a:pPr marL="138430" algn="l" rtl="0" eaLnBrk="0">
                        <a:lnSpc>
                          <a:spcPct val="82000"/>
                        </a:lnSpc>
                        <a:spcBef>
                          <a:spcPts val="1055"/>
                        </a:spcBef>
                      </a:pPr>
                      <a:r>
                        <a:rPr sz="4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Electri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400" dirty="0"/>
                    </a:p>
                    <a:p>
                      <a:pPr marL="136525" algn="l" rtl="0" eaLnBrk="0">
                        <a:lnSpc>
                          <a:spcPts val="515"/>
                        </a:lnSpc>
                      </a:pPr>
                      <a:r>
                        <a:rPr sz="4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</a:t>
                      </a:r>
                      <a:r>
                        <a:rPr sz="4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ols</a:t>
                      </a:r>
                      <a:endParaRPr lang="en-US" altLang="en-US" sz="400" dirty="0"/>
                    </a:p>
                    <a:p>
                      <a:pPr marL="138430" algn="l" rtl="0" eaLnBrk="0">
                        <a:lnSpc>
                          <a:spcPct val="87000"/>
                        </a:lnSpc>
                        <a:spcBef>
                          <a:spcPts val="1075"/>
                        </a:spcBef>
                      </a:pPr>
                      <a:r>
                        <a:rPr sz="4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mp</a:t>
                      </a:r>
                      <a:endParaRPr lang="en-US" altLang="en-US" sz="4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marL="138430" algn="l" rtl="0" eaLnBrk="0">
                        <a:lnSpc>
                          <a:spcPct val="86000"/>
                        </a:lnSpc>
                        <a:spcBef>
                          <a:spcPts val="125"/>
                        </a:spcBef>
                      </a:pPr>
                      <a:r>
                        <a:rPr sz="4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Bod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4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200" dirty="0"/>
                    </a:p>
                    <a:p>
                      <a:pPr marL="526415" indent="-2540" algn="l" rtl="0" eaLnBrk="0">
                        <a:lnSpc>
                          <a:spcPct val="105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形成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的模块组合是未来    </a:t>
                      </a: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平台产品的基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础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122" name="group 1122"/>
          <p:cNvGrpSpPr/>
          <p:nvPr/>
        </p:nvGrpSpPr>
        <p:grpSpPr>
          <a:xfrm rot="21600000">
            <a:off x="985837" y="5513641"/>
            <a:ext cx="232028" cy="232029"/>
            <a:chOff x="0" y="0"/>
            <a:chExt cx="232028" cy="232029"/>
          </a:xfrm>
        </p:grpSpPr>
        <p:sp>
          <p:nvSpPr>
            <p:cNvPr id="5849" name="path"/>
            <p:cNvSpPr/>
            <p:nvPr/>
          </p:nvSpPr>
          <p:spPr>
            <a:xfrm>
              <a:off x="4762" y="4762"/>
              <a:ext cx="222503" cy="222504"/>
            </a:xfrm>
            <a:custGeom>
              <a:avLst/>
              <a:gdLst/>
              <a:ahLst/>
              <a:cxnLst/>
              <a:rect l="0" t="0" r="0" b="0"/>
              <a:pathLst>
                <a:path w="350" h="350">
                  <a:moveTo>
                    <a:pt x="0" y="175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1" y="0"/>
                    <a:pt x="350" y="78"/>
                    <a:pt x="350" y="175"/>
                  </a:cubicBezTo>
                  <a:cubicBezTo>
                    <a:pt x="350" y="271"/>
                    <a:pt x="271" y="350"/>
                    <a:pt x="175" y="350"/>
                  </a:cubicBezTo>
                  <a:cubicBezTo>
                    <a:pt x="78" y="350"/>
                    <a:pt x="0" y="271"/>
                    <a:pt x="0" y="17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50" name="path"/>
            <p:cNvSpPr/>
            <p:nvPr/>
          </p:nvSpPr>
          <p:spPr>
            <a:xfrm>
              <a:off x="0" y="0"/>
              <a:ext cx="232028" cy="232029"/>
            </a:xfrm>
            <a:custGeom>
              <a:avLst/>
              <a:gdLst/>
              <a:ahLst/>
              <a:cxnLst/>
              <a:rect l="0" t="0" r="0" b="0"/>
              <a:pathLst>
                <a:path w="365" h="365">
                  <a:moveTo>
                    <a:pt x="7" y="182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2"/>
                  </a:cubicBezTo>
                  <a:cubicBezTo>
                    <a:pt x="357" y="279"/>
                    <a:pt x="279" y="357"/>
                    <a:pt x="182" y="357"/>
                  </a:cubicBezTo>
                  <a:cubicBezTo>
                    <a:pt x="85" y="357"/>
                    <a:pt x="7" y="279"/>
                    <a:pt x="7" y="182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5851" name="table 5851"/>
          <p:cNvGraphicFramePr>
            <a:graphicFrameLocks noGrp="1"/>
          </p:cNvGraphicFramePr>
          <p:nvPr/>
        </p:nvGraphicFramePr>
        <p:xfrm>
          <a:off x="306704" y="1228725"/>
          <a:ext cx="2512060" cy="4791709"/>
        </p:xfrm>
        <a:graphic>
          <a:graphicData uri="http://schemas.openxmlformats.org/drawingml/2006/table">
            <a:tbl>
              <a:tblPr/>
              <a:tblGrid>
                <a:gridCol w="2512060"/>
              </a:tblGrid>
              <a:tr h="47726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marL="383540" indent="-180340" algn="l" rtl="0" eaLnBrk="0">
                        <a:lnSpc>
                          <a:spcPct val="90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将所有模块与各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自的模      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块变体映射在一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起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391160" indent="-187960" algn="l" rtl="0" eaLnBrk="0">
                        <a:lnSpc>
                          <a:spcPct val="90000"/>
                        </a:lnSpc>
                        <a:spcBef>
                          <a:spcPts val="1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将模块变体分配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到定义      </a:t>
                      </a:r>
                      <a:r>
                        <a:rPr sz="14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的市场群组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400" dirty="0"/>
                    </a:p>
                    <a:p>
                      <a:pPr marL="203200" algn="l" rtl="0" eaLnBrk="0">
                        <a:lnSpc>
                          <a:spcPct val="84000"/>
                        </a:lnSpc>
                        <a:spcBef>
                          <a:spcPts val="3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画出所有可能的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组合</a:t>
                      </a:r>
                      <a:endParaRPr lang="en-US" altLang="en-US" sz="1400" dirty="0"/>
                    </a:p>
                    <a:p>
                      <a:pPr marL="203200" algn="l" rtl="0" eaLnBrk="0">
                        <a:lnSpc>
                          <a:spcPct val="84000"/>
                        </a:lnSpc>
                        <a:spcBef>
                          <a:spcPts val="165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各章的投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入</a:t>
                      </a:r>
                      <a:endParaRPr lang="en-US" altLang="en-US" sz="1400" dirty="0"/>
                    </a:p>
                    <a:p>
                      <a:pPr marL="697230" algn="l" rtl="0" eaLnBrk="0">
                        <a:lnSpc>
                          <a:spcPts val="475"/>
                        </a:lnSpc>
                        <a:spcBef>
                          <a:spcPts val="965"/>
                        </a:spcBef>
                      </a:pP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4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300" dirty="0"/>
                    </a:p>
                    <a:p>
                      <a:pPr marL="7334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852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53" name="path"/>
          <p:cNvSpPr/>
          <p:nvPr/>
        </p:nvSpPr>
        <p:spPr>
          <a:xfrm>
            <a:off x="1405360" y="1975304"/>
            <a:ext cx="1274376" cy="126534"/>
          </a:xfrm>
          <a:custGeom>
            <a:avLst/>
            <a:gdLst/>
            <a:ahLst/>
            <a:cxnLst/>
            <a:rect l="0" t="0" r="0" b="0"/>
            <a:pathLst>
              <a:path w="2006" h="199">
                <a:moveTo>
                  <a:pt x="2006" y="0"/>
                </a:moveTo>
                <a:lnTo>
                  <a:pt x="2006" y="158"/>
                </a:lnTo>
                <a:lnTo>
                  <a:pt x="1003" y="199"/>
                </a:lnTo>
                <a:lnTo>
                  <a:pt x="0" y="158"/>
                </a:lnTo>
                <a:lnTo>
                  <a:pt x="0" y="0"/>
                </a:lnTo>
                <a:lnTo>
                  <a:pt x="2006" y="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54" name="path"/>
          <p:cNvSpPr/>
          <p:nvPr/>
        </p:nvSpPr>
        <p:spPr>
          <a:xfrm>
            <a:off x="1401856" y="1972324"/>
            <a:ext cx="1281384" cy="103764"/>
          </a:xfrm>
          <a:custGeom>
            <a:avLst/>
            <a:gdLst/>
            <a:ahLst/>
            <a:cxnLst/>
            <a:rect l="0" t="0" r="0" b="0"/>
            <a:pathLst>
              <a:path w="2017" h="163">
                <a:moveTo>
                  <a:pt x="2012" y="4"/>
                </a:moveTo>
                <a:lnTo>
                  <a:pt x="2012" y="163"/>
                </a:lnTo>
                <a:moveTo>
                  <a:pt x="5" y="163"/>
                </a:moveTo>
                <a:lnTo>
                  <a:pt x="5" y="4"/>
                </a:lnTo>
                <a:lnTo>
                  <a:pt x="2012" y="4"/>
                </a:lnTo>
                <a:close/>
              </a:path>
            </a:pathLst>
          </a:custGeom>
          <a:noFill/>
          <a:ln w="6483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55" name="path"/>
          <p:cNvSpPr/>
          <p:nvPr/>
        </p:nvSpPr>
        <p:spPr>
          <a:xfrm>
            <a:off x="1405194" y="2073112"/>
            <a:ext cx="637520" cy="35382"/>
          </a:xfrm>
          <a:custGeom>
            <a:avLst/>
            <a:gdLst/>
            <a:ahLst/>
            <a:cxnLst/>
            <a:rect l="0" t="0" r="0" b="0"/>
            <a:pathLst>
              <a:path w="1003" h="55">
                <a:moveTo>
                  <a:pt x="996" y="51"/>
                </a:moveTo>
                <a:lnTo>
                  <a:pt x="0" y="51"/>
                </a:lnTo>
                <a:moveTo>
                  <a:pt x="1003" y="45"/>
                </a:moveTo>
                <a:lnTo>
                  <a:pt x="0" y="4"/>
                </a:lnTo>
              </a:path>
            </a:pathLst>
          </a:custGeom>
          <a:noFill/>
          <a:ln w="6483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56" name="path"/>
          <p:cNvSpPr/>
          <p:nvPr/>
        </p:nvSpPr>
        <p:spPr>
          <a:xfrm>
            <a:off x="2044435" y="2102992"/>
            <a:ext cx="635301" cy="959784"/>
          </a:xfrm>
          <a:custGeom>
            <a:avLst/>
            <a:gdLst/>
            <a:ahLst/>
            <a:cxnLst/>
            <a:rect l="0" t="0" r="0" b="0"/>
            <a:pathLst>
              <a:path w="1000" h="1511">
                <a:moveTo>
                  <a:pt x="1000" y="4"/>
                </a:moveTo>
                <a:lnTo>
                  <a:pt x="5" y="4"/>
                </a:lnTo>
                <a:lnTo>
                  <a:pt x="5" y="1511"/>
                </a:lnTo>
                <a:close/>
              </a:path>
            </a:pathLst>
          </a:custGeom>
          <a:noFill/>
          <a:ln w="6483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57" name="path"/>
          <p:cNvSpPr/>
          <p:nvPr/>
        </p:nvSpPr>
        <p:spPr>
          <a:xfrm>
            <a:off x="2042382" y="2073112"/>
            <a:ext cx="637520" cy="31703"/>
          </a:xfrm>
          <a:custGeom>
            <a:avLst/>
            <a:gdLst/>
            <a:ahLst/>
            <a:cxnLst/>
            <a:rect l="0" t="0" r="0" b="0"/>
            <a:pathLst>
              <a:path w="1003" h="49">
                <a:moveTo>
                  <a:pt x="1003" y="4"/>
                </a:moveTo>
                <a:lnTo>
                  <a:pt x="0" y="45"/>
                </a:lnTo>
              </a:path>
            </a:pathLst>
          </a:custGeom>
          <a:noFill/>
          <a:ln w="6483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858" name="table 5858"/>
          <p:cNvGraphicFramePr>
            <a:graphicFrameLocks noGrp="1"/>
          </p:cNvGraphicFramePr>
          <p:nvPr/>
        </p:nvGraphicFramePr>
        <p:xfrm>
          <a:off x="409956" y="1871469"/>
          <a:ext cx="2315844" cy="1348740"/>
        </p:xfrm>
        <a:graphic>
          <a:graphicData uri="http://schemas.openxmlformats.org/drawingml/2006/table">
            <a:tbl>
              <a:tblPr/>
              <a:tblGrid>
                <a:gridCol w="316229"/>
                <a:gridCol w="1999614"/>
              </a:tblGrid>
              <a:tr h="314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76000"/>
                        </a:lnSpc>
                      </a:pPr>
                      <a:endParaRPr lang="en-US" altLang="en-US" sz="1000" dirty="0"/>
                    </a:p>
                    <a:p>
                      <a:pPr marL="76200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</a:t>
                      </a: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700" dirty="0"/>
                    </a:p>
                    <a:p>
                      <a:pPr marL="978535" indent="-271780" algn="l" rtl="0" eaLnBrk="0">
                        <a:lnSpc>
                          <a:spcPct val="111000"/>
                        </a:lnSpc>
                        <a:spcBef>
                          <a:spcPts val="5"/>
                        </a:spcBef>
                      </a:pPr>
                      <a:r>
                        <a:rPr sz="3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300" spc="4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performance</a:t>
                      </a:r>
                      <a:r>
                        <a:rPr sz="300" spc="4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range</a:t>
                      </a:r>
                      <a:r>
                        <a:rPr sz="300" spc="4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determine</a:t>
                      </a:r>
                      <a:r>
                        <a:rPr sz="300" spc="4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which</a:t>
                      </a:r>
                      <a:r>
                        <a:rPr sz="300" spc="4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3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3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is</a:t>
                      </a:r>
                      <a:r>
                        <a:rPr sz="300" spc="3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applicable</a:t>
                      </a:r>
                      <a:r>
                        <a:rPr sz="300" spc="3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300" spc="3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which</a:t>
                      </a:r>
                      <a:r>
                        <a:rPr sz="300" spc="27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3441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200" dirty="0"/>
                    </a:p>
                    <a:p>
                      <a:pPr marL="74930" indent="127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Passen</a:t>
                      </a:r>
                      <a:r>
                        <a:rPr sz="300" b="1" spc="3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ger</a:t>
                      </a:r>
                      <a:r>
                        <a:rPr sz="300" spc="3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cabin</a:t>
                      </a:r>
                      <a:endParaRPr lang="en-US" altLang="en-US" sz="300" dirty="0"/>
                    </a:p>
                    <a:p>
                      <a:pPr marL="76200" algn="l" rtl="0" eaLnBrk="0">
                        <a:lnSpc>
                          <a:spcPct val="86000"/>
                        </a:lnSpc>
                        <a:spcBef>
                          <a:spcPts val="860"/>
                        </a:spcBef>
                      </a:pP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Moto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300" dirty="0"/>
                    </a:p>
                    <a:p>
                      <a:pPr marL="76200" indent="-1270" algn="l" rtl="0" eaLnBrk="0">
                        <a:lnSpc>
                          <a:spcPct val="119000"/>
                        </a:lnSpc>
                        <a:spcBef>
                          <a:spcPts val="820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Control</a:t>
                      </a:r>
                      <a:r>
                        <a:rPr sz="300" b="1" spc="3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</a:t>
                      </a: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300" dirty="0"/>
                    </a:p>
                    <a:p>
                      <a:pPr marL="76200" algn="l" rtl="0" eaLnBrk="0">
                        <a:lnSpc>
                          <a:spcPct val="86000"/>
                        </a:lnSpc>
                        <a:spcBef>
                          <a:spcPts val="735"/>
                        </a:spcBef>
                      </a:pPr>
                      <a:r>
                        <a:rPr sz="3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Inverte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8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74295" algn="l" rtl="0" eaLnBrk="0">
                        <a:lnSpc>
                          <a:spcPct val="87000"/>
                        </a:lnSpc>
                      </a:pPr>
                      <a:r>
                        <a:rPr sz="3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Shaf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859" name="textbox 5859"/>
          <p:cNvSpPr/>
          <p:nvPr/>
        </p:nvSpPr>
        <p:spPr>
          <a:xfrm>
            <a:off x="467747" y="255327"/>
            <a:ext cx="5520690" cy="5937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66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减少完整的解决方案空间，减少到有用的模块组</a:t>
            </a:r>
            <a:r>
              <a:rPr sz="18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在设计的平台上，通过应用排除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项</a:t>
            </a:r>
            <a:endParaRPr lang="en-US" altLang="en-US" sz="1800" dirty="0"/>
          </a:p>
        </p:txBody>
      </p:sp>
      <p:sp>
        <p:nvSpPr>
          <p:cNvPr id="5860" name="textbox 5860"/>
          <p:cNvSpPr/>
          <p:nvPr/>
        </p:nvSpPr>
        <p:spPr>
          <a:xfrm>
            <a:off x="2910839" y="1237488"/>
            <a:ext cx="2903220" cy="59372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marL="74295" algn="l" rtl="0" eaLnBrk="0">
              <a:lnSpc>
                <a:spcPct val="97000"/>
              </a:lnSpc>
              <a:spcBef>
                <a:spcPts val="0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减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少的不适用情况</a:t>
            </a:r>
            <a:endParaRPr lang="en-US" altLang="en-US" sz="1400" dirty="0"/>
          </a:p>
        </p:txBody>
      </p:sp>
      <p:sp>
        <p:nvSpPr>
          <p:cNvPr id="5861" name="path"/>
          <p:cNvSpPr/>
          <p:nvPr/>
        </p:nvSpPr>
        <p:spPr>
          <a:xfrm>
            <a:off x="7009024" y="1907941"/>
            <a:ext cx="1332160" cy="155375"/>
          </a:xfrm>
          <a:custGeom>
            <a:avLst/>
            <a:gdLst/>
            <a:ahLst/>
            <a:cxnLst/>
            <a:rect l="0" t="0" r="0" b="0"/>
            <a:pathLst>
              <a:path w="2097" h="244">
                <a:moveTo>
                  <a:pt x="2097" y="0"/>
                </a:moveTo>
                <a:lnTo>
                  <a:pt x="2097" y="194"/>
                </a:lnTo>
                <a:lnTo>
                  <a:pt x="1048" y="244"/>
                </a:lnTo>
                <a:lnTo>
                  <a:pt x="0" y="194"/>
                </a:lnTo>
                <a:lnTo>
                  <a:pt x="0" y="0"/>
                </a:lnTo>
                <a:lnTo>
                  <a:pt x="2097" y="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62" name="path"/>
          <p:cNvSpPr/>
          <p:nvPr/>
        </p:nvSpPr>
        <p:spPr>
          <a:xfrm>
            <a:off x="7009024" y="2065138"/>
            <a:ext cx="660562" cy="5301"/>
          </a:xfrm>
          <a:custGeom>
            <a:avLst/>
            <a:gdLst/>
            <a:ahLst/>
            <a:cxnLst/>
            <a:rect l="0" t="0" r="0" b="0"/>
            <a:pathLst>
              <a:path w="1040" h="8">
                <a:moveTo>
                  <a:pt x="1040" y="4"/>
                </a:moveTo>
                <a:lnTo>
                  <a:pt x="0" y="4"/>
                </a:lnTo>
              </a:path>
            </a:pathLst>
          </a:custGeom>
          <a:noFill/>
          <a:ln w="5307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63" name="rect"/>
          <p:cNvSpPr/>
          <p:nvPr/>
        </p:nvSpPr>
        <p:spPr>
          <a:xfrm>
            <a:off x="6311265" y="2067802"/>
            <a:ext cx="723920" cy="1173660"/>
          </a:xfrm>
          <a:prstGeom prst="rect">
            <a:avLst/>
          </a:prstGeom>
          <a:solidFill>
            <a:srgbClr val="F2F2F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64" name="path"/>
          <p:cNvSpPr/>
          <p:nvPr/>
        </p:nvSpPr>
        <p:spPr>
          <a:xfrm>
            <a:off x="6969594" y="2067520"/>
            <a:ext cx="68233" cy="1174225"/>
          </a:xfrm>
          <a:custGeom>
            <a:avLst/>
            <a:gdLst/>
            <a:ahLst/>
            <a:cxnLst/>
            <a:rect l="0" t="0" r="0" b="0"/>
            <a:pathLst>
              <a:path w="107" h="1849">
                <a:moveTo>
                  <a:pt x="4" y="0"/>
                </a:moveTo>
                <a:lnTo>
                  <a:pt x="103" y="924"/>
                </a:lnTo>
                <a:lnTo>
                  <a:pt x="4" y="1848"/>
                </a:lnTo>
              </a:path>
            </a:pathLst>
          </a:custGeom>
          <a:noFill/>
          <a:ln w="5307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865" name="table 5865"/>
          <p:cNvGraphicFramePr>
            <a:graphicFrameLocks noGrp="1"/>
          </p:cNvGraphicFramePr>
          <p:nvPr/>
        </p:nvGraphicFramePr>
        <p:xfrm>
          <a:off x="7006368" y="2029030"/>
          <a:ext cx="1337309" cy="1215390"/>
        </p:xfrm>
        <a:graphic>
          <a:graphicData uri="http://schemas.openxmlformats.org/drawingml/2006/table">
            <a:tbl>
              <a:tblPr/>
              <a:tblGrid>
                <a:gridCol w="459740"/>
                <a:gridCol w="208914"/>
                <a:gridCol w="462280"/>
                <a:gridCol w="206375"/>
              </a:tblGrid>
              <a:tr h="14668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500" dirty="0"/>
                    </a:p>
                    <a:p>
                      <a:pPr marL="16510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4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500" dirty="0"/>
                    </a:p>
                    <a:p>
                      <a:pPr marL="17780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4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0687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866" name="rect"/>
          <p:cNvSpPr/>
          <p:nvPr/>
        </p:nvSpPr>
        <p:spPr>
          <a:xfrm>
            <a:off x="8420481" y="1238250"/>
            <a:ext cx="19050" cy="4773168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67" name="textbox 5867"/>
          <p:cNvSpPr/>
          <p:nvPr/>
        </p:nvSpPr>
        <p:spPr>
          <a:xfrm>
            <a:off x="5923788" y="1237488"/>
            <a:ext cx="2505710" cy="594359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6000"/>
              </a:lnSpc>
            </a:pPr>
            <a:endParaRPr lang="en-US" altLang="en-US" sz="1000" dirty="0"/>
          </a:p>
          <a:p>
            <a:pPr marL="75565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-1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14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块组合</a:t>
            </a:r>
            <a:endParaRPr lang="en-US" altLang="en-US" sz="1400" dirty="0"/>
          </a:p>
        </p:txBody>
      </p:sp>
      <p:sp>
        <p:nvSpPr>
          <p:cNvPr id="5868" name="textbox 5868"/>
          <p:cNvSpPr/>
          <p:nvPr/>
        </p:nvSpPr>
        <p:spPr>
          <a:xfrm>
            <a:off x="315468" y="1237488"/>
            <a:ext cx="2493645" cy="59435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6000"/>
              </a:lnSpc>
            </a:pPr>
            <a:endParaRPr lang="en-US" altLang="en-US" sz="1000" dirty="0"/>
          </a:p>
          <a:p>
            <a:pPr marL="74930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溶液空间的跨度</a:t>
            </a:r>
            <a:endParaRPr lang="en-US" altLang="en-US" sz="1400" dirty="0"/>
          </a:p>
        </p:txBody>
      </p:sp>
      <p:graphicFrame>
        <p:nvGraphicFramePr>
          <p:cNvPr id="5869" name="table 5869"/>
          <p:cNvGraphicFramePr>
            <a:graphicFrameLocks noGrp="1"/>
          </p:cNvGraphicFramePr>
          <p:nvPr/>
        </p:nvGraphicFramePr>
        <p:xfrm>
          <a:off x="4177441" y="2000694"/>
          <a:ext cx="1265554" cy="1066165"/>
        </p:xfrm>
        <a:graphic>
          <a:graphicData uri="http://schemas.openxmlformats.org/drawingml/2006/table">
            <a:tbl>
              <a:tblPr/>
              <a:tblGrid>
                <a:gridCol w="1265554"/>
              </a:tblGrid>
              <a:tr h="106299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00" dirty="0"/>
                    </a:p>
                    <a:p>
                      <a:pPr marL="35560" algn="l" rtl="0" eaLnBrk="0">
                        <a:lnSpc>
                          <a:spcPts val="390"/>
                        </a:lnSpc>
                        <a:spcBef>
                          <a:spcPts val="0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300" spc="4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distribution</a:t>
                      </a:r>
                      <a:endParaRPr lang="en-US" altLang="en-US" sz="300" dirty="0"/>
                    </a:p>
                    <a:p>
                      <a:pPr marL="38735" algn="l" rtl="0" eaLnBrk="0">
                        <a:lnSpc>
                          <a:spcPts val="390"/>
                        </a:lnSpc>
                        <a:spcBef>
                          <a:spcPts val="20"/>
                        </a:spcBef>
                      </a:pPr>
                      <a:r>
                        <a:rPr sz="3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300" spc="1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units</a:t>
                      </a:r>
                      <a:endParaRPr lang="en-US" altLang="en-US" sz="300" dirty="0"/>
                    </a:p>
                    <a:p>
                      <a:pPr marL="848360" algn="l" rtl="0" eaLnBrk="0">
                        <a:lnSpc>
                          <a:spcPct val="87000"/>
                        </a:lnSpc>
                        <a:spcBef>
                          <a:spcPts val="330"/>
                        </a:spcBef>
                      </a:pP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1.00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  <a:p>
                      <a:pPr marL="846455" algn="l" rtl="0" eaLnBrk="0">
                        <a:lnSpc>
                          <a:spcPts val="425"/>
                        </a:lnSpc>
                      </a:pP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5.00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  <a:p>
                      <a:pPr marL="37465" algn="l" rtl="0" eaLnBrk="0">
                        <a:lnSpc>
                          <a:spcPct val="90000"/>
                        </a:lnSpc>
                        <a:spcBef>
                          <a:spcPts val="350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Width</a:t>
                      </a:r>
                      <a:r>
                        <a:rPr sz="300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endParaRPr lang="en-US" altLang="en-US" sz="300" dirty="0"/>
                    </a:p>
                    <a:p>
                      <a:pPr marL="37465" algn="l" rtl="0" eaLnBrk="0">
                        <a:lnSpc>
                          <a:spcPts val="415"/>
                        </a:lnSpc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300" dirty="0"/>
                    </a:p>
                    <a:p>
                      <a:pPr marL="38735" algn="l" rtl="0" eaLnBrk="0">
                        <a:lnSpc>
                          <a:spcPts val="415"/>
                        </a:lnSpc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2000"/>
                        </a:lnSpc>
                      </a:pPr>
                      <a:endParaRPr lang="en-US" altLang="en-US" sz="100" dirty="0"/>
                    </a:p>
                    <a:p>
                      <a:pPr algn="r" rtl="0" eaLnBrk="0">
                        <a:lnSpc>
                          <a:spcPct val="92000"/>
                        </a:lnSpc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300" spc="1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1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cabin</a:t>
                      </a:r>
                      <a:r>
                        <a:rPr sz="3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roof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870" name="rect"/>
          <p:cNvSpPr/>
          <p:nvPr/>
        </p:nvSpPr>
        <p:spPr>
          <a:xfrm>
            <a:off x="737983" y="2105506"/>
            <a:ext cx="692713" cy="957270"/>
          </a:xfrm>
          <a:prstGeom prst="rect">
            <a:avLst/>
          </a:prstGeom>
          <a:solidFill>
            <a:srgbClr val="F2F2F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71" name="path"/>
          <p:cNvSpPr/>
          <p:nvPr/>
        </p:nvSpPr>
        <p:spPr>
          <a:xfrm>
            <a:off x="1366971" y="2105189"/>
            <a:ext cx="67209" cy="957904"/>
          </a:xfrm>
          <a:custGeom>
            <a:avLst/>
            <a:gdLst/>
            <a:ahLst/>
            <a:cxnLst/>
            <a:rect l="0" t="0" r="0" b="0"/>
            <a:pathLst>
              <a:path w="105" h="1508">
                <a:moveTo>
                  <a:pt x="5" y="0"/>
                </a:moveTo>
                <a:lnTo>
                  <a:pt x="100" y="754"/>
                </a:lnTo>
                <a:lnTo>
                  <a:pt x="5" y="1508"/>
                </a:lnTo>
              </a:path>
            </a:pathLst>
          </a:custGeom>
          <a:noFill/>
          <a:ln w="6483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872" name="table 5872"/>
          <p:cNvGraphicFramePr>
            <a:graphicFrameLocks noGrp="1"/>
          </p:cNvGraphicFramePr>
          <p:nvPr/>
        </p:nvGraphicFramePr>
        <p:xfrm>
          <a:off x="1401856" y="2073112"/>
          <a:ext cx="1280794" cy="992505"/>
        </p:xfrm>
        <a:graphic>
          <a:graphicData uri="http://schemas.openxmlformats.org/drawingml/2006/table">
            <a:tbl>
              <a:tblPr/>
              <a:tblGrid>
                <a:gridCol w="635634"/>
                <a:gridCol w="645159"/>
              </a:tblGrid>
              <a:tr h="9925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400" dirty="0"/>
                    </a:p>
                    <a:p>
                      <a:pPr marL="16510" algn="l" rtl="0" eaLnBrk="0">
                        <a:lnSpc>
                          <a:spcPts val="380"/>
                        </a:lnSpc>
                        <a:spcBef>
                          <a:spcPts val="5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300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1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400" dirty="0"/>
                    </a:p>
                    <a:p>
                      <a:pPr marL="22225" algn="l" rtl="0" eaLnBrk="0">
                        <a:lnSpc>
                          <a:spcPts val="380"/>
                        </a:lnSpc>
                        <a:spcBef>
                          <a:spcPts val="5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300" spc="1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1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873" name="table 5873"/>
          <p:cNvGraphicFramePr>
            <a:graphicFrameLocks noGrp="1"/>
          </p:cNvGraphicFramePr>
          <p:nvPr/>
        </p:nvGraphicFramePr>
        <p:xfrm>
          <a:off x="3135150" y="2000694"/>
          <a:ext cx="1017905" cy="1066165"/>
        </p:xfrm>
        <a:graphic>
          <a:graphicData uri="http://schemas.openxmlformats.org/drawingml/2006/table">
            <a:tbl>
              <a:tblPr/>
              <a:tblGrid>
                <a:gridCol w="1017905"/>
              </a:tblGrid>
              <a:tr h="106299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400" dirty="0"/>
                    </a:p>
                    <a:p>
                      <a:pPr marL="19050" algn="l" rtl="0" eaLnBrk="0">
                        <a:lnSpc>
                          <a:spcPts val="390"/>
                        </a:lnSpc>
                        <a:spcBef>
                          <a:spcPts val="5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300" spc="4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distribution</a:t>
                      </a:r>
                      <a:endParaRPr lang="en-US" altLang="en-US" sz="300" dirty="0"/>
                    </a:p>
                    <a:p>
                      <a:pPr marL="21590" algn="l" rtl="0" eaLnBrk="0">
                        <a:lnSpc>
                          <a:spcPct val="109000"/>
                        </a:lnSpc>
                        <a:spcBef>
                          <a:spcPts val="20"/>
                        </a:spcBef>
                        <a:tabLst>
                          <a:tab pos="967105" algn="l"/>
                        </a:tabLst>
                      </a:pPr>
                      <a:r>
                        <a:rPr sz="3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300" u="sng" spc="12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units	</a:t>
                      </a:r>
                      <a:endParaRPr lang="en-US" altLang="en-US" sz="300" dirty="0"/>
                    </a:p>
                    <a:p>
                      <a:pPr marL="595630" algn="l" rtl="0" eaLnBrk="0">
                        <a:lnSpc>
                          <a:spcPts val="255"/>
                        </a:lnSpc>
                        <a:spcBef>
                          <a:spcPts val="325"/>
                        </a:spcBef>
                        <a:tabLst>
                          <a:tab pos="608330" algn="l"/>
                        </a:tabLst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1.000                 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20.000</a:t>
                      </a:r>
                      <a:endParaRPr lang="en-US" altLang="en-US" sz="200" dirty="0"/>
                    </a:p>
                    <a:p>
                      <a:pPr marL="595630" algn="l" rtl="0" eaLnBrk="0">
                        <a:lnSpc>
                          <a:spcPts val="255"/>
                        </a:lnSpc>
                        <a:spcBef>
                          <a:spcPts val="170"/>
                        </a:spcBef>
                        <a:tabLst>
                          <a:tab pos="605790" algn="l"/>
                        </a:tabLst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5.00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  <a:p>
                      <a:pPr marL="22225" algn="l" rtl="0" eaLnBrk="0">
                        <a:lnSpc>
                          <a:spcPct val="90000"/>
                        </a:lnSpc>
                        <a:spcBef>
                          <a:spcPts val="315"/>
                        </a:spcBef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She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endParaRPr lang="en-US" altLang="en-US" sz="300" dirty="0"/>
                    </a:p>
                    <a:p>
                      <a:pPr marL="23495" algn="l" rtl="0" eaLnBrk="0">
                        <a:lnSpc>
                          <a:spcPts val="415"/>
                        </a:lnSpc>
                      </a:pP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7000"/>
                        </a:lnSpc>
                      </a:pPr>
                      <a:endParaRPr lang="en-US" altLang="en-US" sz="100" dirty="0"/>
                    </a:p>
                    <a:p>
                      <a:pPr marL="791210" algn="l" rtl="0" eaLnBrk="0">
                        <a:lnSpc>
                          <a:spcPct val="92000"/>
                        </a:lnSpc>
                      </a:pP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874" name="path"/>
          <p:cNvSpPr/>
          <p:nvPr/>
        </p:nvSpPr>
        <p:spPr>
          <a:xfrm>
            <a:off x="3689224" y="2254095"/>
            <a:ext cx="41269" cy="40332"/>
          </a:xfrm>
          <a:custGeom>
            <a:avLst/>
            <a:gdLst/>
            <a:ahLst/>
            <a:cxnLst/>
            <a:rect l="0" t="0" r="0" b="0"/>
            <a:pathLst>
              <a:path w="64" h="63">
                <a:moveTo>
                  <a:pt x="0" y="63"/>
                </a:moveTo>
                <a:lnTo>
                  <a:pt x="64" y="63"/>
                </a:lnTo>
                <a:lnTo>
                  <a:pt x="64" y="0"/>
                </a:lnTo>
                <a:lnTo>
                  <a:pt x="0" y="0"/>
                </a:lnTo>
                <a:lnTo>
                  <a:pt x="0" y="63"/>
                </a:lnTo>
                <a:close/>
              </a:path>
            </a:pathLst>
          </a:custGeom>
          <a:solidFill>
            <a:srgbClr val="8DB4E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75" name="path"/>
          <p:cNvSpPr/>
          <p:nvPr/>
        </p:nvSpPr>
        <p:spPr>
          <a:xfrm>
            <a:off x="3907240" y="2199734"/>
            <a:ext cx="41270" cy="40770"/>
          </a:xfrm>
          <a:custGeom>
            <a:avLst/>
            <a:gdLst/>
            <a:ahLst/>
            <a:cxnLst/>
            <a:rect l="0" t="0" r="0" b="0"/>
            <a:pathLst>
              <a:path w="64" h="64">
                <a:moveTo>
                  <a:pt x="0" y="64"/>
                </a:moveTo>
                <a:lnTo>
                  <a:pt x="64" y="64"/>
                </a:lnTo>
                <a:lnTo>
                  <a:pt x="64" y="0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76" name="path"/>
          <p:cNvSpPr/>
          <p:nvPr/>
        </p:nvSpPr>
        <p:spPr>
          <a:xfrm>
            <a:off x="3689224" y="2199734"/>
            <a:ext cx="41269" cy="40771"/>
          </a:xfrm>
          <a:custGeom>
            <a:avLst/>
            <a:gdLst/>
            <a:ahLst/>
            <a:cxnLst/>
            <a:rect l="0" t="0" r="0" b="0"/>
            <a:pathLst>
              <a:path w="64" h="64">
                <a:moveTo>
                  <a:pt x="0" y="64"/>
                </a:moveTo>
                <a:lnTo>
                  <a:pt x="64" y="64"/>
                </a:lnTo>
                <a:lnTo>
                  <a:pt x="64" y="0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rgbClr val="CBDDF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877" name="table 5877"/>
          <p:cNvGraphicFramePr>
            <a:graphicFrameLocks noGrp="1"/>
          </p:cNvGraphicFramePr>
          <p:nvPr/>
        </p:nvGraphicFramePr>
        <p:xfrm>
          <a:off x="6308608" y="2065151"/>
          <a:ext cx="663575" cy="1178560"/>
        </p:xfrm>
        <a:graphic>
          <a:graphicData uri="http://schemas.openxmlformats.org/drawingml/2006/table">
            <a:tbl>
              <a:tblPr/>
              <a:tblGrid>
                <a:gridCol w="220345"/>
                <a:gridCol w="243839"/>
                <a:gridCol w="199389"/>
              </a:tblGrid>
              <a:tr h="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200" dirty="0"/>
                    </a:p>
                    <a:p>
                      <a:pPr marL="19050" algn="l" rtl="0" eaLnBrk="0">
                        <a:lnSpc>
                          <a:spcPct val="92000"/>
                        </a:lnSpc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400" spc="1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variants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7823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5878" name="picture 587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404208" y="2322266"/>
            <a:ext cx="1009911" cy="674686"/>
          </a:xfrm>
          <a:prstGeom prst="rect">
            <a:avLst/>
          </a:prstGeom>
        </p:spPr>
      </p:pic>
      <p:graphicFrame>
        <p:nvGraphicFramePr>
          <p:cNvPr id="5879" name="table 5879"/>
          <p:cNvGraphicFramePr>
            <a:graphicFrameLocks noGrp="1"/>
          </p:cNvGraphicFramePr>
          <p:nvPr/>
        </p:nvGraphicFramePr>
        <p:xfrm>
          <a:off x="734479" y="2102526"/>
          <a:ext cx="635635" cy="962660"/>
        </p:xfrm>
        <a:graphic>
          <a:graphicData uri="http://schemas.openxmlformats.org/drawingml/2006/table">
            <a:tbl>
              <a:tblPr/>
              <a:tblGrid>
                <a:gridCol w="635634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200" dirty="0"/>
                    </a:p>
                    <a:p>
                      <a:pPr marL="1905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300" spc="6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variants</a:t>
                      </a:r>
                      <a:endParaRPr lang="en-US" alt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801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880" name="path"/>
          <p:cNvSpPr/>
          <p:nvPr/>
        </p:nvSpPr>
        <p:spPr>
          <a:xfrm>
            <a:off x="2056834" y="2184132"/>
            <a:ext cx="612615" cy="2750"/>
          </a:xfrm>
          <a:custGeom>
            <a:avLst/>
            <a:gdLst/>
            <a:ahLst/>
            <a:cxnLst/>
            <a:rect l="0" t="0" r="0" b="0"/>
            <a:pathLst>
              <a:path w="964" h="4">
                <a:moveTo>
                  <a:pt x="0" y="2"/>
                </a:moveTo>
                <a:lnTo>
                  <a:pt x="964" y="2"/>
                </a:lnTo>
              </a:path>
            </a:pathLst>
          </a:custGeom>
          <a:noFill/>
          <a:ln w="299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81" name="path"/>
          <p:cNvSpPr/>
          <p:nvPr/>
        </p:nvSpPr>
        <p:spPr>
          <a:xfrm>
            <a:off x="2352427" y="2308145"/>
            <a:ext cx="24438" cy="152475"/>
          </a:xfrm>
          <a:custGeom>
            <a:avLst/>
            <a:gdLst/>
            <a:ahLst/>
            <a:cxnLst/>
            <a:rect l="0" t="0" r="0" b="0"/>
            <a:pathLst>
              <a:path w="38" h="240">
                <a:moveTo>
                  <a:pt x="5" y="0"/>
                </a:moveTo>
                <a:lnTo>
                  <a:pt x="5" y="227"/>
                </a:lnTo>
                <a:moveTo>
                  <a:pt x="32" y="4"/>
                </a:moveTo>
                <a:lnTo>
                  <a:pt x="32" y="240"/>
                </a:lnTo>
              </a:path>
            </a:pathLst>
          </a:custGeom>
          <a:noFill/>
          <a:ln w="648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882" name="picture 588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2062764" y="2178630"/>
            <a:ext cx="614546" cy="835320"/>
          </a:xfrm>
          <a:prstGeom prst="rect">
            <a:avLst/>
          </a:prstGeom>
        </p:spPr>
      </p:pic>
      <p:pic>
        <p:nvPicPr>
          <p:cNvPr id="5883" name="picture 588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46111" y="2322924"/>
            <a:ext cx="750582" cy="674905"/>
          </a:xfrm>
          <a:prstGeom prst="rect">
            <a:avLst/>
          </a:prstGeom>
        </p:spPr>
      </p:pic>
      <p:pic>
        <p:nvPicPr>
          <p:cNvPr id="5884" name="picture 58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416411" y="2202012"/>
            <a:ext cx="607538" cy="811938"/>
          </a:xfrm>
          <a:prstGeom prst="rect">
            <a:avLst/>
          </a:prstGeom>
        </p:spPr>
      </p:pic>
      <p:pic>
        <p:nvPicPr>
          <p:cNvPr id="5885" name="picture 58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7704536" y="2184640"/>
            <a:ext cx="397352" cy="1028980"/>
          </a:xfrm>
          <a:prstGeom prst="rect">
            <a:avLst/>
          </a:prstGeom>
        </p:spPr>
      </p:pic>
      <p:pic>
        <p:nvPicPr>
          <p:cNvPr id="5886" name="picture 588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7033346" y="2184640"/>
            <a:ext cx="397352" cy="1028980"/>
          </a:xfrm>
          <a:prstGeom prst="rect">
            <a:avLst/>
          </a:prstGeom>
        </p:spPr>
      </p:pic>
      <p:sp>
        <p:nvSpPr>
          <p:cNvPr id="5887" name="textbox 5887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888" name="textbox 5888"/>
          <p:cNvSpPr/>
          <p:nvPr/>
        </p:nvSpPr>
        <p:spPr>
          <a:xfrm>
            <a:off x="3139541" y="1892856"/>
            <a:ext cx="2301239" cy="95885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200" dirty="0"/>
          </a:p>
          <a:p>
            <a:pPr marL="459105" algn="l" rtl="0" eaLnBrk="0">
              <a:lnSpc>
                <a:spcPct val="92000"/>
              </a:lnSpc>
              <a:spcBef>
                <a:spcPts val="0"/>
              </a:spcBef>
            </a:pPr>
            <a:r>
              <a:rPr sz="3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Rule</a:t>
            </a:r>
            <a:r>
              <a:rPr sz="300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300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thumb</a:t>
            </a:r>
            <a:r>
              <a:rPr sz="300" b="1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</a:t>
            </a:r>
            <a:r>
              <a:rPr sz="300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Solutions</a:t>
            </a:r>
            <a:r>
              <a:rPr sz="300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will</a:t>
            </a:r>
            <a:r>
              <a:rPr sz="300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only</a:t>
            </a:r>
            <a:r>
              <a:rPr sz="300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</a:t>
            </a:r>
            <a:r>
              <a:rPr sz="300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developed</a:t>
            </a:r>
            <a:r>
              <a:rPr sz="300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300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significant</a:t>
            </a:r>
            <a:r>
              <a:rPr sz="300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volumes</a:t>
            </a:r>
            <a:endParaRPr lang="en-US" altLang="en-US" sz="300" dirty="0"/>
          </a:p>
        </p:txBody>
      </p:sp>
      <p:pic>
        <p:nvPicPr>
          <p:cNvPr id="5890" name="picture 589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7006367" y="1905290"/>
            <a:ext cx="1337441" cy="126387"/>
          </a:xfrm>
          <a:prstGeom prst="rect">
            <a:avLst/>
          </a:prstGeom>
        </p:spPr>
      </p:pic>
      <p:graphicFrame>
        <p:nvGraphicFramePr>
          <p:cNvPr id="5891" name="table 5891"/>
          <p:cNvGraphicFramePr>
            <a:graphicFrameLocks noGrp="1"/>
          </p:cNvGraphicFramePr>
          <p:nvPr/>
        </p:nvGraphicFramePr>
        <p:xfrm>
          <a:off x="4177441" y="3150174"/>
          <a:ext cx="1265554" cy="127000"/>
        </p:xfrm>
        <a:graphic>
          <a:graphicData uri="http://schemas.openxmlformats.org/drawingml/2006/table">
            <a:tbl>
              <a:tblPr/>
              <a:tblGrid>
                <a:gridCol w="1265554"/>
              </a:tblGrid>
              <a:tr h="1238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300" dirty="0"/>
                    </a:p>
                    <a:p>
                      <a:pPr marL="209550" algn="l" rtl="0" eaLnBrk="0">
                        <a:lnSpc>
                          <a:spcPct val="92000"/>
                        </a:lnSpc>
                        <a:spcBef>
                          <a:spcPts val="5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Exclusion</a:t>
                      </a:r>
                      <a:r>
                        <a:rPr sz="3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rare</a:t>
                      </a:r>
                      <a:r>
                        <a:rPr sz="3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ground</a:t>
                      </a:r>
                      <a:r>
                        <a:rPr sz="3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shapes</a:t>
                      </a:r>
                      <a:r>
                        <a:rPr sz="3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cabin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892" name="textbox 5892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124" name="group 1124"/>
          <p:cNvGrpSpPr/>
          <p:nvPr/>
        </p:nvGrpSpPr>
        <p:grpSpPr>
          <a:xfrm rot="21600000">
            <a:off x="5695569" y="3382136"/>
            <a:ext cx="371094" cy="369570"/>
            <a:chOff x="0" y="0"/>
            <a:chExt cx="371094" cy="369570"/>
          </a:xfrm>
        </p:grpSpPr>
        <p:sp>
          <p:nvSpPr>
            <p:cNvPr id="5893" name="path"/>
            <p:cNvSpPr/>
            <p:nvPr/>
          </p:nvSpPr>
          <p:spPr>
            <a:xfrm>
              <a:off x="9525" y="9525"/>
              <a:ext cx="352044" cy="350520"/>
            </a:xfrm>
            <a:custGeom>
              <a:avLst/>
              <a:gdLst/>
              <a:ahLst/>
              <a:cxnLst/>
              <a:rect l="0" t="0" r="0" b="0"/>
              <a:pathLst>
                <a:path w="554" h="552">
                  <a:moveTo>
                    <a:pt x="0" y="276"/>
                  </a:moveTo>
                  <a:cubicBezTo>
                    <a:pt x="0" y="123"/>
                    <a:pt x="124" y="0"/>
                    <a:pt x="277" y="0"/>
                  </a:cubicBezTo>
                  <a:cubicBezTo>
                    <a:pt x="430" y="0"/>
                    <a:pt x="554" y="123"/>
                    <a:pt x="554" y="276"/>
                  </a:cubicBezTo>
                  <a:cubicBezTo>
                    <a:pt x="554" y="428"/>
                    <a:pt x="430" y="552"/>
                    <a:pt x="277" y="552"/>
                  </a:cubicBezTo>
                  <a:cubicBezTo>
                    <a:pt x="124" y="552"/>
                    <a:pt x="0" y="428"/>
                    <a:pt x="0" y="276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94" name="path"/>
            <p:cNvSpPr/>
            <p:nvPr/>
          </p:nvSpPr>
          <p:spPr>
            <a:xfrm>
              <a:off x="0" y="0"/>
              <a:ext cx="371094" cy="369570"/>
            </a:xfrm>
            <a:custGeom>
              <a:avLst/>
              <a:gdLst/>
              <a:ahLst/>
              <a:cxnLst/>
              <a:rect l="0" t="0" r="0" b="0"/>
              <a:pathLst>
                <a:path w="584" h="582">
                  <a:moveTo>
                    <a:pt x="15" y="291"/>
                  </a:moveTo>
                  <a:cubicBezTo>
                    <a:pt x="15" y="138"/>
                    <a:pt x="139" y="15"/>
                    <a:pt x="292" y="15"/>
                  </a:cubicBezTo>
                  <a:cubicBezTo>
                    <a:pt x="445" y="15"/>
                    <a:pt x="569" y="138"/>
                    <a:pt x="569" y="291"/>
                  </a:cubicBezTo>
                  <a:cubicBezTo>
                    <a:pt x="569" y="443"/>
                    <a:pt x="445" y="567"/>
                    <a:pt x="292" y="567"/>
                  </a:cubicBezTo>
                  <a:cubicBezTo>
                    <a:pt x="139" y="567"/>
                    <a:pt x="15" y="443"/>
                    <a:pt x="15" y="291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95" name="path"/>
            <p:cNvSpPr/>
            <p:nvPr/>
          </p:nvSpPr>
          <p:spPr>
            <a:xfrm>
              <a:off x="97154" y="129159"/>
              <a:ext cx="175259" cy="109727"/>
            </a:xfrm>
            <a:custGeom>
              <a:avLst/>
              <a:gdLst/>
              <a:ahLst/>
              <a:cxnLst/>
              <a:rect l="0" t="0" r="0" b="0"/>
              <a:pathLst>
                <a:path w="275" h="172">
                  <a:moveTo>
                    <a:pt x="0" y="126"/>
                  </a:moveTo>
                  <a:lnTo>
                    <a:pt x="275" y="126"/>
                  </a:lnTo>
                  <a:lnTo>
                    <a:pt x="275" y="172"/>
                  </a:lnTo>
                  <a:lnTo>
                    <a:pt x="0" y="172"/>
                  </a:lnTo>
                  <a:lnTo>
                    <a:pt x="0" y="126"/>
                  </a:lnTo>
                  <a:close/>
                  <a:moveTo>
                    <a:pt x="0" y="0"/>
                  </a:moveTo>
                  <a:lnTo>
                    <a:pt x="275" y="0"/>
                  </a:lnTo>
                  <a:lnTo>
                    <a:pt x="275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26" name="group 1126"/>
          <p:cNvGrpSpPr/>
          <p:nvPr/>
        </p:nvGrpSpPr>
        <p:grpSpPr>
          <a:xfrm rot="21600000">
            <a:off x="2676525" y="3382136"/>
            <a:ext cx="369570" cy="369570"/>
            <a:chOff x="0" y="0"/>
            <a:chExt cx="369570" cy="369570"/>
          </a:xfrm>
        </p:grpSpPr>
        <p:sp>
          <p:nvSpPr>
            <p:cNvPr id="5896" name="path"/>
            <p:cNvSpPr/>
            <p:nvPr/>
          </p:nvSpPr>
          <p:spPr>
            <a:xfrm>
              <a:off x="9525" y="9525"/>
              <a:ext cx="350520" cy="350520"/>
            </a:xfrm>
            <a:custGeom>
              <a:avLst/>
              <a:gdLst/>
              <a:ahLst/>
              <a:cxnLst/>
              <a:rect l="0" t="0" r="0" b="0"/>
              <a:pathLst>
                <a:path w="552" h="552">
                  <a:moveTo>
                    <a:pt x="0" y="276"/>
                  </a:moveTo>
                  <a:cubicBezTo>
                    <a:pt x="0" y="123"/>
                    <a:pt x="123" y="0"/>
                    <a:pt x="276" y="0"/>
                  </a:cubicBezTo>
                  <a:cubicBezTo>
                    <a:pt x="428" y="0"/>
                    <a:pt x="552" y="123"/>
                    <a:pt x="552" y="276"/>
                  </a:cubicBezTo>
                  <a:cubicBezTo>
                    <a:pt x="552" y="428"/>
                    <a:pt x="428" y="552"/>
                    <a:pt x="276" y="552"/>
                  </a:cubicBezTo>
                  <a:cubicBezTo>
                    <a:pt x="123" y="552"/>
                    <a:pt x="0" y="428"/>
                    <a:pt x="0" y="276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97" name="path"/>
            <p:cNvSpPr/>
            <p:nvPr/>
          </p:nvSpPr>
          <p:spPr>
            <a:xfrm>
              <a:off x="0" y="0"/>
              <a:ext cx="369570" cy="369570"/>
            </a:xfrm>
            <a:custGeom>
              <a:avLst/>
              <a:gdLst/>
              <a:ahLst/>
              <a:cxnLst/>
              <a:rect l="0" t="0" r="0" b="0"/>
              <a:pathLst>
                <a:path w="582" h="582">
                  <a:moveTo>
                    <a:pt x="15" y="291"/>
                  </a:moveTo>
                  <a:cubicBezTo>
                    <a:pt x="15" y="138"/>
                    <a:pt x="138" y="15"/>
                    <a:pt x="291" y="15"/>
                  </a:cubicBezTo>
                  <a:cubicBezTo>
                    <a:pt x="443" y="15"/>
                    <a:pt x="567" y="138"/>
                    <a:pt x="567" y="291"/>
                  </a:cubicBezTo>
                  <a:cubicBezTo>
                    <a:pt x="567" y="443"/>
                    <a:pt x="443" y="567"/>
                    <a:pt x="291" y="567"/>
                  </a:cubicBezTo>
                  <a:cubicBezTo>
                    <a:pt x="138" y="567"/>
                    <a:pt x="15" y="443"/>
                    <a:pt x="15" y="291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98" name="path"/>
            <p:cNvSpPr/>
            <p:nvPr/>
          </p:nvSpPr>
          <p:spPr>
            <a:xfrm>
              <a:off x="62102" y="162687"/>
              <a:ext cx="245363" cy="42672"/>
            </a:xfrm>
            <a:custGeom>
              <a:avLst/>
              <a:gdLst/>
              <a:ahLst/>
              <a:cxnLst/>
              <a:rect l="0" t="0" r="0" b="0"/>
              <a:pathLst>
                <a:path w="386" h="67">
                  <a:moveTo>
                    <a:pt x="0" y="67"/>
                  </a:moveTo>
                  <a:lnTo>
                    <a:pt x="386" y="67"/>
                  </a:lnTo>
                  <a:lnTo>
                    <a:pt x="386" y="0"/>
                  </a:lnTo>
                  <a:lnTo>
                    <a:pt x="0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5899" name="table 5899"/>
          <p:cNvGraphicFramePr>
            <a:graphicFrameLocks noGrp="1"/>
          </p:cNvGraphicFramePr>
          <p:nvPr/>
        </p:nvGraphicFramePr>
        <p:xfrm>
          <a:off x="3136906" y="3150174"/>
          <a:ext cx="1016000" cy="127000"/>
        </p:xfrm>
        <a:graphic>
          <a:graphicData uri="http://schemas.openxmlformats.org/drawingml/2006/table">
            <a:tbl>
              <a:tblPr/>
              <a:tblGrid>
                <a:gridCol w="1016000"/>
              </a:tblGrid>
              <a:tr h="1238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92000"/>
                        </a:lnSpc>
                      </a:pPr>
                      <a:endParaRPr lang="en-US" altLang="en-US" sz="100" dirty="0"/>
                    </a:p>
                    <a:p>
                      <a:pPr marL="422910" indent="-323850" algn="l" rtl="0" eaLnBrk="0">
                        <a:lnSpc>
                          <a:spcPct val="115000"/>
                        </a:lnSpc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Exclusion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shelf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heights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          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ds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901" name="textbox 5901"/>
          <p:cNvSpPr/>
          <p:nvPr/>
        </p:nvSpPr>
        <p:spPr>
          <a:xfrm>
            <a:off x="7195546" y="1913189"/>
            <a:ext cx="962660" cy="1536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01600" indent="-88900" algn="l" rtl="0" eaLnBrk="0">
              <a:lnSpc>
                <a:spcPct val="105000"/>
              </a:lnSpc>
            </a:pP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Exclusions</a:t>
            </a:r>
            <a:r>
              <a:rPr sz="400" spc="1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determine</a:t>
            </a:r>
            <a:r>
              <a:rPr sz="400" spc="1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which</a:t>
            </a:r>
            <a:r>
              <a:rPr sz="400" spc="1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combinations</a:t>
            </a:r>
            <a:r>
              <a:rPr sz="400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can</a:t>
            </a:r>
            <a:r>
              <a:rPr sz="400" spc="1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</a:t>
            </a:r>
            <a:r>
              <a:rPr sz="400" spc="1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realized</a:t>
            </a:r>
            <a:endParaRPr lang="en-US" altLang="en-US" sz="400" dirty="0"/>
          </a:p>
        </p:txBody>
      </p:sp>
      <p:grpSp>
        <p:nvGrpSpPr>
          <p:cNvPr id="1128" name="group 1128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5902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03" name="textbox 5903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033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N</a:t>
              </a:r>
              <a:endParaRPr lang="en-US" altLang="en-US" sz="1800" dirty="0"/>
            </a:p>
          </p:txBody>
        </p:sp>
      </p:grpSp>
      <p:sp>
        <p:nvSpPr>
          <p:cNvPr id="5904" name="rect"/>
          <p:cNvSpPr/>
          <p:nvPr/>
        </p:nvSpPr>
        <p:spPr>
          <a:xfrm>
            <a:off x="4181832" y="3084413"/>
            <a:ext cx="1258740" cy="50415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905" name="picture 590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783535" y="2183215"/>
            <a:ext cx="368189" cy="155876"/>
          </a:xfrm>
          <a:prstGeom prst="rect">
            <a:avLst/>
          </a:prstGeom>
        </p:spPr>
      </p:pic>
      <p:pic>
        <p:nvPicPr>
          <p:cNvPr id="5906" name="picture 590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1178139" y="2184132"/>
            <a:ext cx="182746" cy="311752"/>
          </a:xfrm>
          <a:prstGeom prst="rect">
            <a:avLst/>
          </a:prstGeom>
        </p:spPr>
      </p:pic>
      <p:pic>
        <p:nvPicPr>
          <p:cNvPr id="5907" name="picture 590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753886" y="2359263"/>
            <a:ext cx="397838" cy="136621"/>
          </a:xfrm>
          <a:prstGeom prst="rect">
            <a:avLst/>
          </a:prstGeom>
        </p:spPr>
      </p:pic>
      <p:sp>
        <p:nvSpPr>
          <p:cNvPr id="5908" name="rect"/>
          <p:cNvSpPr/>
          <p:nvPr/>
        </p:nvSpPr>
        <p:spPr>
          <a:xfrm>
            <a:off x="3137785" y="3081782"/>
            <a:ext cx="1012436" cy="53046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130" name="group 1130"/>
          <p:cNvGrpSpPr/>
          <p:nvPr/>
        </p:nvGrpSpPr>
        <p:grpSpPr>
          <a:xfrm rot="21600000">
            <a:off x="691705" y="5513641"/>
            <a:ext cx="230504" cy="232029"/>
            <a:chOff x="0" y="0"/>
            <a:chExt cx="230504" cy="232029"/>
          </a:xfrm>
        </p:grpSpPr>
        <p:sp>
          <p:nvSpPr>
            <p:cNvPr id="5909" name="path"/>
            <p:cNvSpPr/>
            <p:nvPr/>
          </p:nvSpPr>
          <p:spPr>
            <a:xfrm>
              <a:off x="4762" y="4762"/>
              <a:ext cx="220979" cy="222504"/>
            </a:xfrm>
            <a:custGeom>
              <a:avLst/>
              <a:gdLst/>
              <a:ahLst/>
              <a:cxnLst/>
              <a:rect l="0" t="0" r="0" b="0"/>
              <a:pathLst>
                <a:path w="347" h="350">
                  <a:moveTo>
                    <a:pt x="0" y="175"/>
                  </a:moveTo>
                  <a:cubicBezTo>
                    <a:pt x="0" y="78"/>
                    <a:pt x="77" y="0"/>
                    <a:pt x="174" y="0"/>
                  </a:cubicBezTo>
                  <a:cubicBezTo>
                    <a:pt x="270" y="0"/>
                    <a:pt x="347" y="78"/>
                    <a:pt x="347" y="175"/>
                  </a:cubicBezTo>
                  <a:cubicBezTo>
                    <a:pt x="347" y="271"/>
                    <a:pt x="270" y="350"/>
                    <a:pt x="174" y="350"/>
                  </a:cubicBezTo>
                  <a:cubicBezTo>
                    <a:pt x="77" y="350"/>
                    <a:pt x="0" y="271"/>
                    <a:pt x="0" y="17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10" name="path"/>
            <p:cNvSpPr/>
            <p:nvPr/>
          </p:nvSpPr>
          <p:spPr>
            <a:xfrm>
              <a:off x="0" y="0"/>
              <a:ext cx="230504" cy="232029"/>
            </a:xfrm>
            <a:custGeom>
              <a:avLst/>
              <a:gdLst/>
              <a:ahLst/>
              <a:cxnLst/>
              <a:rect l="0" t="0" r="0" b="0"/>
              <a:pathLst>
                <a:path w="362" h="365">
                  <a:moveTo>
                    <a:pt x="7" y="182"/>
                  </a:moveTo>
                  <a:cubicBezTo>
                    <a:pt x="7" y="85"/>
                    <a:pt x="85" y="7"/>
                    <a:pt x="181" y="7"/>
                  </a:cubicBezTo>
                  <a:cubicBezTo>
                    <a:pt x="277" y="7"/>
                    <a:pt x="355" y="85"/>
                    <a:pt x="355" y="182"/>
                  </a:cubicBezTo>
                  <a:cubicBezTo>
                    <a:pt x="355" y="279"/>
                    <a:pt x="277" y="357"/>
                    <a:pt x="181" y="357"/>
                  </a:cubicBezTo>
                  <a:cubicBezTo>
                    <a:pt x="85" y="357"/>
                    <a:pt x="7" y="279"/>
                    <a:pt x="7" y="182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32" name="group 1132"/>
          <p:cNvGrpSpPr/>
          <p:nvPr/>
        </p:nvGrpSpPr>
        <p:grpSpPr>
          <a:xfrm rot="21600000">
            <a:off x="4981765" y="5527357"/>
            <a:ext cx="232028" cy="230505"/>
            <a:chOff x="0" y="0"/>
            <a:chExt cx="232028" cy="230505"/>
          </a:xfrm>
        </p:grpSpPr>
        <p:sp>
          <p:nvSpPr>
            <p:cNvPr id="5911" name="path"/>
            <p:cNvSpPr/>
            <p:nvPr/>
          </p:nvSpPr>
          <p:spPr>
            <a:xfrm>
              <a:off x="4762" y="4762"/>
              <a:ext cx="222503" cy="220980"/>
            </a:xfrm>
            <a:custGeom>
              <a:avLst/>
              <a:gdLst/>
              <a:ahLst/>
              <a:cxnLst/>
              <a:rect l="0" t="0" r="0" b="0"/>
              <a:pathLst>
                <a:path w="350" h="348">
                  <a:moveTo>
                    <a:pt x="0" y="173"/>
                  </a:moveTo>
                  <a:cubicBezTo>
                    <a:pt x="0" y="77"/>
                    <a:pt x="78" y="0"/>
                    <a:pt x="175" y="0"/>
                  </a:cubicBezTo>
                  <a:cubicBezTo>
                    <a:pt x="272" y="0"/>
                    <a:pt x="350" y="77"/>
                    <a:pt x="350" y="173"/>
                  </a:cubicBezTo>
                  <a:cubicBezTo>
                    <a:pt x="350" y="270"/>
                    <a:pt x="272" y="348"/>
                    <a:pt x="175" y="348"/>
                  </a:cubicBezTo>
                  <a:cubicBezTo>
                    <a:pt x="78" y="348"/>
                    <a:pt x="0" y="270"/>
                    <a:pt x="0" y="17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12" name="path"/>
            <p:cNvSpPr/>
            <p:nvPr/>
          </p:nvSpPr>
          <p:spPr>
            <a:xfrm>
              <a:off x="0" y="0"/>
              <a:ext cx="232028" cy="230505"/>
            </a:xfrm>
            <a:custGeom>
              <a:avLst/>
              <a:gdLst/>
              <a:ahLst/>
              <a:cxnLst/>
              <a:rect l="0" t="0" r="0" b="0"/>
              <a:pathLst>
                <a:path w="365" h="363">
                  <a:moveTo>
                    <a:pt x="7" y="181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1"/>
                  </a:cubicBezTo>
                  <a:cubicBezTo>
                    <a:pt x="357" y="277"/>
                    <a:pt x="279" y="355"/>
                    <a:pt x="182" y="355"/>
                  </a:cubicBezTo>
                  <a:cubicBezTo>
                    <a:pt x="85" y="355"/>
                    <a:pt x="7" y="277"/>
                    <a:pt x="7" y="181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913" name="textbox 5913"/>
          <p:cNvSpPr/>
          <p:nvPr/>
        </p:nvSpPr>
        <p:spPr>
          <a:xfrm>
            <a:off x="7768304" y="3210267"/>
            <a:ext cx="465455" cy="102870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71000"/>
              </a:lnSpc>
            </a:pPr>
            <a:endParaRPr lang="en-US" altLang="en-US" sz="100" dirty="0"/>
          </a:p>
          <a:p>
            <a:pPr marL="29210" algn="l" rtl="0" eaLnBrk="0">
              <a:lnSpc>
                <a:spcPct val="85000"/>
              </a:lnSpc>
              <a:spcBef>
                <a:spcPts val="0"/>
              </a:spcBef>
            </a:pPr>
            <a:r>
              <a:rPr sz="400" b="1" spc="8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7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Combination</a:t>
            </a:r>
            <a:endParaRPr lang="en-US" altLang="en-US" sz="400" dirty="0"/>
          </a:p>
        </p:txBody>
      </p:sp>
      <p:sp>
        <p:nvSpPr>
          <p:cNvPr id="5914" name="rect"/>
          <p:cNvSpPr/>
          <p:nvPr/>
        </p:nvSpPr>
        <p:spPr>
          <a:xfrm>
            <a:off x="7113873" y="3209451"/>
            <a:ext cx="465173" cy="9053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19" name="textbox 5919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56</a:t>
            </a:r>
            <a:endParaRPr lang="en-US" altLang="en-US" sz="900" dirty="0"/>
          </a:p>
        </p:txBody>
      </p:sp>
      <p:sp>
        <p:nvSpPr>
          <p:cNvPr id="5920" name="rect"/>
          <p:cNvSpPr/>
          <p:nvPr/>
        </p:nvSpPr>
        <p:spPr>
          <a:xfrm>
            <a:off x="2131765" y="3037332"/>
            <a:ext cx="444737" cy="78855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21" name="rect"/>
          <p:cNvSpPr/>
          <p:nvPr/>
        </p:nvSpPr>
        <p:spPr>
          <a:xfrm>
            <a:off x="1505898" y="3036415"/>
            <a:ext cx="444737" cy="78854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922" name="picture 592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758199" y="2878247"/>
            <a:ext cx="239349" cy="135704"/>
          </a:xfrm>
          <a:prstGeom prst="rect">
            <a:avLst/>
          </a:prstGeom>
        </p:spPr>
      </p:pic>
      <p:pic>
        <p:nvPicPr>
          <p:cNvPr id="5923" name="picture 592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1161428" y="2878247"/>
            <a:ext cx="226412" cy="135704"/>
          </a:xfrm>
          <a:prstGeom prst="rect">
            <a:avLst/>
          </a:prstGeom>
        </p:spPr>
      </p:pic>
      <p:pic>
        <p:nvPicPr>
          <p:cNvPr id="5924" name="picture 592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763590" y="2701274"/>
            <a:ext cx="186520" cy="148090"/>
          </a:xfrm>
          <a:prstGeom prst="rect">
            <a:avLst/>
          </a:prstGeom>
        </p:spPr>
      </p:pic>
      <p:pic>
        <p:nvPicPr>
          <p:cNvPr id="5925" name="picture 592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6565312" y="2839581"/>
            <a:ext cx="171715" cy="158661"/>
          </a:xfrm>
          <a:prstGeom prst="rect">
            <a:avLst/>
          </a:prstGeom>
        </p:spPr>
      </p:pic>
      <p:grpSp>
        <p:nvGrpSpPr>
          <p:cNvPr id="1136" name="group 1136"/>
          <p:cNvGrpSpPr/>
          <p:nvPr/>
        </p:nvGrpSpPr>
        <p:grpSpPr>
          <a:xfrm rot="21600000">
            <a:off x="2173274" y="2188259"/>
            <a:ext cx="487864" cy="53180"/>
            <a:chOff x="0" y="0"/>
            <a:chExt cx="487864" cy="53180"/>
          </a:xfrm>
        </p:grpSpPr>
        <p:sp>
          <p:nvSpPr>
            <p:cNvPr id="5926" name="path"/>
            <p:cNvSpPr/>
            <p:nvPr/>
          </p:nvSpPr>
          <p:spPr>
            <a:xfrm>
              <a:off x="1617" y="5042"/>
              <a:ext cx="59298" cy="46763"/>
            </a:xfrm>
            <a:custGeom>
              <a:avLst/>
              <a:gdLst/>
              <a:ahLst/>
              <a:cxnLst/>
              <a:rect l="0" t="0" r="0" b="0"/>
              <a:pathLst>
                <a:path w="93" h="73">
                  <a:moveTo>
                    <a:pt x="46" y="53"/>
                  </a:moveTo>
                  <a:lnTo>
                    <a:pt x="44" y="54"/>
                  </a:lnTo>
                  <a:lnTo>
                    <a:pt x="44" y="54"/>
                  </a:lnTo>
                  <a:lnTo>
                    <a:pt x="43" y="57"/>
                  </a:lnTo>
                  <a:lnTo>
                    <a:pt x="41" y="59"/>
                  </a:lnTo>
                  <a:lnTo>
                    <a:pt x="39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4" y="66"/>
                  </a:lnTo>
                  <a:lnTo>
                    <a:pt x="33" y="67"/>
                  </a:lnTo>
                  <a:lnTo>
                    <a:pt x="31" y="69"/>
                  </a:lnTo>
                  <a:lnTo>
                    <a:pt x="30" y="70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4" y="73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19" y="73"/>
                  </a:lnTo>
                  <a:lnTo>
                    <a:pt x="18" y="73"/>
                  </a:lnTo>
                  <a:lnTo>
                    <a:pt x="17" y="73"/>
                  </a:lnTo>
                  <a:lnTo>
                    <a:pt x="15" y="72"/>
                  </a:lnTo>
                  <a:lnTo>
                    <a:pt x="14" y="72"/>
                  </a:lnTo>
                  <a:lnTo>
                    <a:pt x="13" y="71"/>
                  </a:lnTo>
                  <a:lnTo>
                    <a:pt x="11" y="70"/>
                  </a:lnTo>
                  <a:lnTo>
                    <a:pt x="10" y="69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6" y="66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9" y="57"/>
                  </a:lnTo>
                  <a:lnTo>
                    <a:pt x="11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6" y="53"/>
                  </a:lnTo>
                  <a:lnTo>
                    <a:pt x="18" y="52"/>
                  </a:lnTo>
                  <a:lnTo>
                    <a:pt x="20" y="51"/>
                  </a:lnTo>
                  <a:lnTo>
                    <a:pt x="21" y="50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7" y="45"/>
                  </a:lnTo>
                  <a:lnTo>
                    <a:pt x="29" y="43"/>
                  </a:lnTo>
                  <a:lnTo>
                    <a:pt x="31" y="4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6" y="35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2" y="31"/>
                  </a:lnTo>
                  <a:lnTo>
                    <a:pt x="21" y="30"/>
                  </a:lnTo>
                  <a:lnTo>
                    <a:pt x="20" y="28"/>
                  </a:lnTo>
                  <a:lnTo>
                    <a:pt x="19" y="27"/>
                  </a:lnTo>
                  <a:lnTo>
                    <a:pt x="18" y="26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3" y="4"/>
                  </a:lnTo>
                  <a:lnTo>
                    <a:pt x="24" y="3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5" y="15"/>
                  </a:lnTo>
                  <a:lnTo>
                    <a:pt x="36" y="16"/>
                  </a:lnTo>
                  <a:lnTo>
                    <a:pt x="37" y="18"/>
                  </a:lnTo>
                  <a:lnTo>
                    <a:pt x="38" y="19"/>
                  </a:lnTo>
                  <a:lnTo>
                    <a:pt x="39" y="20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5" y="26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9" y="22"/>
                  </a:lnTo>
                  <a:lnTo>
                    <a:pt x="51" y="20"/>
                  </a:lnTo>
                  <a:lnTo>
                    <a:pt x="53" y="18"/>
                  </a:lnTo>
                  <a:lnTo>
                    <a:pt x="55" y="17"/>
                  </a:lnTo>
                  <a:lnTo>
                    <a:pt x="56" y="15"/>
                  </a:lnTo>
                  <a:lnTo>
                    <a:pt x="58" y="14"/>
                  </a:lnTo>
                  <a:lnTo>
                    <a:pt x="60" y="12"/>
                  </a:lnTo>
                  <a:lnTo>
                    <a:pt x="62" y="11"/>
                  </a:lnTo>
                  <a:lnTo>
                    <a:pt x="64" y="10"/>
                  </a:lnTo>
                  <a:lnTo>
                    <a:pt x="65" y="9"/>
                  </a:lnTo>
                  <a:lnTo>
                    <a:pt x="67" y="9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4" y="10"/>
                  </a:lnTo>
                  <a:lnTo>
                    <a:pt x="85" y="11"/>
                  </a:lnTo>
                  <a:lnTo>
                    <a:pt x="86" y="12"/>
                  </a:lnTo>
                  <a:lnTo>
                    <a:pt x="86" y="13"/>
                  </a:lnTo>
                  <a:lnTo>
                    <a:pt x="87" y="14"/>
                  </a:lnTo>
                  <a:lnTo>
                    <a:pt x="88" y="16"/>
                  </a:lnTo>
                  <a:lnTo>
                    <a:pt x="89" y="17"/>
                  </a:lnTo>
                  <a:lnTo>
                    <a:pt x="89" y="18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89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5" y="20"/>
                  </a:lnTo>
                  <a:lnTo>
                    <a:pt x="84" y="20"/>
                  </a:lnTo>
                  <a:lnTo>
                    <a:pt x="83" y="21"/>
                  </a:lnTo>
                  <a:lnTo>
                    <a:pt x="81" y="22"/>
                  </a:lnTo>
                  <a:lnTo>
                    <a:pt x="79" y="23"/>
                  </a:lnTo>
                  <a:lnTo>
                    <a:pt x="77" y="24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3" y="26"/>
                  </a:lnTo>
                  <a:lnTo>
                    <a:pt x="72" y="27"/>
                  </a:lnTo>
                  <a:lnTo>
                    <a:pt x="70" y="29"/>
                  </a:lnTo>
                  <a:lnTo>
                    <a:pt x="68" y="30"/>
                  </a:lnTo>
                  <a:lnTo>
                    <a:pt x="66" y="32"/>
                  </a:lnTo>
                  <a:lnTo>
                    <a:pt x="65" y="33"/>
                  </a:lnTo>
                  <a:lnTo>
                    <a:pt x="63" y="35"/>
                  </a:lnTo>
                  <a:lnTo>
                    <a:pt x="62" y="36"/>
                  </a:lnTo>
                  <a:lnTo>
                    <a:pt x="59" y="39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4" y="43"/>
                  </a:lnTo>
                  <a:lnTo>
                    <a:pt x="65" y="45"/>
                  </a:lnTo>
                  <a:lnTo>
                    <a:pt x="67" y="46"/>
                  </a:lnTo>
                  <a:lnTo>
                    <a:pt x="69" y="47"/>
                  </a:lnTo>
                  <a:lnTo>
                    <a:pt x="71" y="48"/>
                  </a:lnTo>
                  <a:lnTo>
                    <a:pt x="73" y="49"/>
                  </a:lnTo>
                  <a:lnTo>
                    <a:pt x="75" y="50"/>
                  </a:lnTo>
                  <a:lnTo>
                    <a:pt x="77" y="51"/>
                  </a:lnTo>
                  <a:lnTo>
                    <a:pt x="79" y="52"/>
                  </a:lnTo>
                  <a:lnTo>
                    <a:pt x="81" y="52"/>
                  </a:lnTo>
                  <a:lnTo>
                    <a:pt x="83" y="53"/>
                  </a:lnTo>
                  <a:lnTo>
                    <a:pt x="85" y="53"/>
                  </a:lnTo>
                  <a:lnTo>
                    <a:pt x="87" y="54"/>
                  </a:lnTo>
                  <a:lnTo>
                    <a:pt x="89" y="54"/>
                  </a:lnTo>
                  <a:lnTo>
                    <a:pt x="91" y="54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2" y="56"/>
                  </a:lnTo>
                  <a:lnTo>
                    <a:pt x="91" y="57"/>
                  </a:lnTo>
                  <a:lnTo>
                    <a:pt x="90" y="59"/>
                  </a:lnTo>
                  <a:lnTo>
                    <a:pt x="88" y="61"/>
                  </a:lnTo>
                  <a:lnTo>
                    <a:pt x="87" y="62"/>
                  </a:lnTo>
                  <a:lnTo>
                    <a:pt x="86" y="63"/>
                  </a:lnTo>
                  <a:lnTo>
                    <a:pt x="85" y="64"/>
                  </a:lnTo>
                  <a:lnTo>
                    <a:pt x="84" y="65"/>
                  </a:lnTo>
                  <a:lnTo>
                    <a:pt x="83" y="66"/>
                  </a:lnTo>
                  <a:lnTo>
                    <a:pt x="82" y="67"/>
                  </a:lnTo>
                  <a:lnTo>
                    <a:pt x="81" y="67"/>
                  </a:lnTo>
                  <a:lnTo>
                    <a:pt x="79" y="68"/>
                  </a:lnTo>
                  <a:lnTo>
                    <a:pt x="78" y="68"/>
                  </a:lnTo>
                  <a:lnTo>
                    <a:pt x="77" y="69"/>
                  </a:lnTo>
                  <a:lnTo>
                    <a:pt x="76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2" y="69"/>
                  </a:lnTo>
                  <a:lnTo>
                    <a:pt x="71" y="68"/>
                  </a:lnTo>
                  <a:lnTo>
                    <a:pt x="70" y="68"/>
                  </a:lnTo>
                  <a:lnTo>
                    <a:pt x="69" y="68"/>
                  </a:lnTo>
                  <a:lnTo>
                    <a:pt x="67" y="67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3" y="65"/>
                  </a:lnTo>
                  <a:lnTo>
                    <a:pt x="61" y="64"/>
                  </a:lnTo>
                  <a:lnTo>
                    <a:pt x="59" y="63"/>
                  </a:lnTo>
                  <a:lnTo>
                    <a:pt x="58" y="62"/>
                  </a:lnTo>
                  <a:lnTo>
                    <a:pt x="56" y="61"/>
                  </a:lnTo>
                  <a:lnTo>
                    <a:pt x="54" y="59"/>
                  </a:lnTo>
                  <a:lnTo>
                    <a:pt x="52" y="58"/>
                  </a:lnTo>
                  <a:lnTo>
                    <a:pt x="50" y="56"/>
                  </a:lnTo>
                  <a:lnTo>
                    <a:pt x="46" y="53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27" name="path"/>
            <p:cNvSpPr/>
            <p:nvPr/>
          </p:nvSpPr>
          <p:spPr>
            <a:xfrm>
              <a:off x="0" y="3667"/>
              <a:ext cx="62532" cy="49513"/>
            </a:xfrm>
            <a:custGeom>
              <a:avLst/>
              <a:gdLst/>
              <a:ahLst/>
              <a:cxnLst/>
              <a:rect l="0" t="0" r="0" b="0"/>
              <a:pathLst>
                <a:path w="98" h="77">
                  <a:moveTo>
                    <a:pt x="48" y="55"/>
                  </a:moveTo>
                  <a:lnTo>
                    <a:pt x="47" y="57"/>
                  </a:lnTo>
                  <a:lnTo>
                    <a:pt x="47" y="57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0" y="65"/>
                  </a:lnTo>
                  <a:lnTo>
                    <a:pt x="38" y="67"/>
                  </a:lnTo>
                  <a:lnTo>
                    <a:pt x="37" y="68"/>
                  </a:lnTo>
                  <a:lnTo>
                    <a:pt x="35" y="69"/>
                  </a:lnTo>
                  <a:lnTo>
                    <a:pt x="34" y="71"/>
                  </a:lnTo>
                  <a:lnTo>
                    <a:pt x="32" y="72"/>
                  </a:lnTo>
                  <a:lnTo>
                    <a:pt x="31" y="73"/>
                  </a:lnTo>
                  <a:lnTo>
                    <a:pt x="29" y="73"/>
                  </a:lnTo>
                  <a:lnTo>
                    <a:pt x="28" y="74"/>
                  </a:lnTo>
                  <a:lnTo>
                    <a:pt x="27" y="74"/>
                  </a:lnTo>
                  <a:lnTo>
                    <a:pt x="27" y="75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5"/>
                  </a:lnTo>
                  <a:lnTo>
                    <a:pt x="18" y="74"/>
                  </a:lnTo>
                  <a:lnTo>
                    <a:pt x="16" y="74"/>
                  </a:lnTo>
                  <a:lnTo>
                    <a:pt x="15" y="73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1" y="71"/>
                  </a:lnTo>
                  <a:lnTo>
                    <a:pt x="10" y="70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6" y="66"/>
                  </a:lnTo>
                  <a:lnTo>
                    <a:pt x="5" y="64"/>
                  </a:lnTo>
                  <a:lnTo>
                    <a:pt x="3" y="62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2" y="59"/>
                  </a:lnTo>
                  <a:lnTo>
                    <a:pt x="14" y="58"/>
                  </a:lnTo>
                  <a:lnTo>
                    <a:pt x="15" y="58"/>
                  </a:lnTo>
                  <a:lnTo>
                    <a:pt x="17" y="57"/>
                  </a:lnTo>
                  <a:lnTo>
                    <a:pt x="19" y="56"/>
                  </a:lnTo>
                  <a:lnTo>
                    <a:pt x="20" y="54"/>
                  </a:lnTo>
                  <a:lnTo>
                    <a:pt x="22" y="53"/>
                  </a:lnTo>
                  <a:lnTo>
                    <a:pt x="24" y="52"/>
                  </a:lnTo>
                  <a:lnTo>
                    <a:pt x="26" y="50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1" y="45"/>
                  </a:lnTo>
                  <a:lnTo>
                    <a:pt x="34" y="4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9" y="38"/>
                  </a:lnTo>
                  <a:lnTo>
                    <a:pt x="27" y="36"/>
                  </a:lnTo>
                  <a:lnTo>
                    <a:pt x="26" y="35"/>
                  </a:lnTo>
                  <a:lnTo>
                    <a:pt x="25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7" y="5"/>
                  </a:lnTo>
                  <a:lnTo>
                    <a:pt x="28" y="4"/>
                  </a:lnTo>
                  <a:lnTo>
                    <a:pt x="30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7" y="15"/>
                  </a:lnTo>
                  <a:lnTo>
                    <a:pt x="38" y="17"/>
                  </a:lnTo>
                  <a:lnTo>
                    <a:pt x="39" y="18"/>
                  </a:lnTo>
                  <a:lnTo>
                    <a:pt x="40" y="20"/>
                  </a:lnTo>
                  <a:lnTo>
                    <a:pt x="41" y="21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4" y="26"/>
                  </a:lnTo>
                  <a:lnTo>
                    <a:pt x="47" y="29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1" y="24"/>
                  </a:lnTo>
                  <a:lnTo>
                    <a:pt x="53" y="22"/>
                  </a:lnTo>
                  <a:lnTo>
                    <a:pt x="55" y="20"/>
                  </a:lnTo>
                  <a:lnTo>
                    <a:pt x="57" y="19"/>
                  </a:lnTo>
                  <a:lnTo>
                    <a:pt x="59" y="17"/>
                  </a:lnTo>
                  <a:lnTo>
                    <a:pt x="61" y="16"/>
                  </a:lnTo>
                  <a:lnTo>
                    <a:pt x="63" y="15"/>
                  </a:lnTo>
                  <a:lnTo>
                    <a:pt x="64" y="13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1"/>
                  </a:lnTo>
                  <a:lnTo>
                    <a:pt x="71" y="10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3" y="11"/>
                  </a:lnTo>
                  <a:lnTo>
                    <a:pt x="84" y="11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7" y="13"/>
                  </a:lnTo>
                  <a:lnTo>
                    <a:pt x="88" y="14"/>
                  </a:lnTo>
                  <a:lnTo>
                    <a:pt x="89" y="15"/>
                  </a:lnTo>
                  <a:lnTo>
                    <a:pt x="90" y="16"/>
                  </a:lnTo>
                  <a:lnTo>
                    <a:pt x="91" y="18"/>
                  </a:lnTo>
                  <a:lnTo>
                    <a:pt x="91" y="19"/>
                  </a:lnTo>
                  <a:lnTo>
                    <a:pt x="92" y="20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0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8" y="22"/>
                  </a:lnTo>
                  <a:lnTo>
                    <a:pt x="87" y="22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3" y="24"/>
                  </a:lnTo>
                  <a:lnTo>
                    <a:pt x="82" y="25"/>
                  </a:lnTo>
                  <a:lnTo>
                    <a:pt x="80" y="26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6" y="28"/>
                  </a:lnTo>
                  <a:lnTo>
                    <a:pt x="74" y="30"/>
                  </a:lnTo>
                  <a:lnTo>
                    <a:pt x="72" y="31"/>
                  </a:lnTo>
                  <a:lnTo>
                    <a:pt x="71" y="32"/>
                  </a:lnTo>
                  <a:lnTo>
                    <a:pt x="69" y="34"/>
                  </a:lnTo>
                  <a:lnTo>
                    <a:pt x="67" y="35"/>
                  </a:lnTo>
                  <a:lnTo>
                    <a:pt x="66" y="37"/>
                  </a:lnTo>
                  <a:lnTo>
                    <a:pt x="64" y="38"/>
                  </a:lnTo>
                  <a:lnTo>
                    <a:pt x="62" y="42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6" y="45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2" y="49"/>
                  </a:lnTo>
                  <a:lnTo>
                    <a:pt x="74" y="50"/>
                  </a:lnTo>
                  <a:lnTo>
                    <a:pt x="76" y="51"/>
                  </a:lnTo>
                  <a:lnTo>
                    <a:pt x="78" y="52"/>
                  </a:lnTo>
                  <a:lnTo>
                    <a:pt x="80" y="53"/>
                  </a:lnTo>
                  <a:lnTo>
                    <a:pt x="81" y="54"/>
                  </a:lnTo>
                  <a:lnTo>
                    <a:pt x="83" y="54"/>
                  </a:lnTo>
                  <a:lnTo>
                    <a:pt x="85" y="55"/>
                  </a:lnTo>
                  <a:lnTo>
                    <a:pt x="87" y="55"/>
                  </a:lnTo>
                  <a:lnTo>
                    <a:pt x="89" y="56"/>
                  </a:lnTo>
                  <a:lnTo>
                    <a:pt x="91" y="56"/>
                  </a:lnTo>
                  <a:lnTo>
                    <a:pt x="93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4" y="58"/>
                  </a:lnTo>
                  <a:lnTo>
                    <a:pt x="93" y="60"/>
                  </a:lnTo>
                  <a:lnTo>
                    <a:pt x="92" y="61"/>
                  </a:lnTo>
                  <a:lnTo>
                    <a:pt x="91" y="63"/>
                  </a:lnTo>
                  <a:lnTo>
                    <a:pt x="90" y="64"/>
                  </a:lnTo>
                  <a:lnTo>
                    <a:pt x="89" y="65"/>
                  </a:lnTo>
                  <a:lnTo>
                    <a:pt x="88" y="66"/>
                  </a:lnTo>
                  <a:lnTo>
                    <a:pt x="87" y="67"/>
                  </a:lnTo>
                  <a:lnTo>
                    <a:pt x="85" y="68"/>
                  </a:lnTo>
                  <a:lnTo>
                    <a:pt x="84" y="69"/>
                  </a:lnTo>
                  <a:lnTo>
                    <a:pt x="83" y="70"/>
                  </a:lnTo>
                  <a:lnTo>
                    <a:pt x="82" y="70"/>
                  </a:lnTo>
                  <a:lnTo>
                    <a:pt x="81" y="71"/>
                  </a:lnTo>
                  <a:lnTo>
                    <a:pt x="80" y="71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7" y="71"/>
                  </a:lnTo>
                  <a:lnTo>
                    <a:pt x="76" y="71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70" y="69"/>
                  </a:lnTo>
                  <a:lnTo>
                    <a:pt x="68" y="69"/>
                  </a:lnTo>
                  <a:lnTo>
                    <a:pt x="67" y="68"/>
                  </a:lnTo>
                  <a:lnTo>
                    <a:pt x="65" y="67"/>
                  </a:lnTo>
                  <a:lnTo>
                    <a:pt x="64" y="66"/>
                  </a:lnTo>
                  <a:lnTo>
                    <a:pt x="62" y="65"/>
                  </a:lnTo>
                  <a:lnTo>
                    <a:pt x="60" y="64"/>
                  </a:lnTo>
                  <a:lnTo>
                    <a:pt x="58" y="63"/>
                  </a:lnTo>
                  <a:lnTo>
                    <a:pt x="56" y="61"/>
                  </a:lnTo>
                  <a:lnTo>
                    <a:pt x="55" y="60"/>
                  </a:lnTo>
                  <a:lnTo>
                    <a:pt x="52" y="58"/>
                  </a:lnTo>
                  <a:lnTo>
                    <a:pt x="48" y="55"/>
                  </a:lnTo>
                  <a:close/>
                </a:path>
              </a:pathLst>
            </a:custGeom>
            <a:noFill/>
            <a:ln w="299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28" name="path"/>
            <p:cNvSpPr/>
            <p:nvPr/>
          </p:nvSpPr>
          <p:spPr>
            <a:xfrm>
              <a:off x="427487" y="1375"/>
              <a:ext cx="58759" cy="46762"/>
            </a:xfrm>
            <a:custGeom>
              <a:avLst/>
              <a:gdLst/>
              <a:ahLst/>
              <a:cxnLst/>
              <a:rect l="0" t="0" r="0" b="0"/>
              <a:pathLst>
                <a:path w="92" h="73">
                  <a:moveTo>
                    <a:pt x="45" y="53"/>
                  </a:moveTo>
                  <a:lnTo>
                    <a:pt x="44" y="54"/>
                  </a:lnTo>
                  <a:lnTo>
                    <a:pt x="44" y="54"/>
                  </a:lnTo>
                  <a:lnTo>
                    <a:pt x="42" y="57"/>
                  </a:lnTo>
                  <a:lnTo>
                    <a:pt x="40" y="59"/>
                  </a:lnTo>
                  <a:lnTo>
                    <a:pt x="39" y="61"/>
                  </a:lnTo>
                  <a:lnTo>
                    <a:pt x="37" y="63"/>
                  </a:lnTo>
                  <a:lnTo>
                    <a:pt x="35" y="64"/>
                  </a:lnTo>
                  <a:lnTo>
                    <a:pt x="34" y="66"/>
                  </a:lnTo>
                  <a:lnTo>
                    <a:pt x="32" y="67"/>
                  </a:lnTo>
                  <a:lnTo>
                    <a:pt x="31" y="69"/>
                  </a:lnTo>
                  <a:lnTo>
                    <a:pt x="29" y="70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21" y="73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19" y="73"/>
                  </a:lnTo>
                  <a:lnTo>
                    <a:pt x="18" y="73"/>
                  </a:lnTo>
                  <a:lnTo>
                    <a:pt x="16" y="73"/>
                  </a:lnTo>
                  <a:lnTo>
                    <a:pt x="15" y="72"/>
                  </a:lnTo>
                  <a:lnTo>
                    <a:pt x="14" y="72"/>
                  </a:lnTo>
                  <a:lnTo>
                    <a:pt x="12" y="71"/>
                  </a:lnTo>
                  <a:lnTo>
                    <a:pt x="11" y="70"/>
                  </a:lnTo>
                  <a:lnTo>
                    <a:pt x="10" y="69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6" y="66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9" y="57"/>
                  </a:lnTo>
                  <a:lnTo>
                    <a:pt x="11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6" y="53"/>
                  </a:lnTo>
                  <a:lnTo>
                    <a:pt x="18" y="52"/>
                  </a:lnTo>
                  <a:lnTo>
                    <a:pt x="19" y="51"/>
                  </a:lnTo>
                  <a:lnTo>
                    <a:pt x="21" y="50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7" y="45"/>
                  </a:lnTo>
                  <a:lnTo>
                    <a:pt x="28" y="43"/>
                  </a:lnTo>
                  <a:lnTo>
                    <a:pt x="31" y="4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6" y="35"/>
                  </a:lnTo>
                  <a:lnTo>
                    <a:pt x="24" y="34"/>
                  </a:lnTo>
                  <a:lnTo>
                    <a:pt x="23" y="33"/>
                  </a:lnTo>
                  <a:lnTo>
                    <a:pt x="22" y="31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8" y="26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2" y="4"/>
                  </a:lnTo>
                  <a:lnTo>
                    <a:pt x="24" y="3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5" y="15"/>
                  </a:lnTo>
                  <a:lnTo>
                    <a:pt x="36" y="16"/>
                  </a:lnTo>
                  <a:lnTo>
                    <a:pt x="37" y="18"/>
                  </a:lnTo>
                  <a:lnTo>
                    <a:pt x="38" y="19"/>
                  </a:lnTo>
                  <a:lnTo>
                    <a:pt x="39" y="20"/>
                  </a:lnTo>
                  <a:lnTo>
                    <a:pt x="40" y="22"/>
                  </a:lnTo>
                  <a:lnTo>
                    <a:pt x="42" y="23"/>
                  </a:lnTo>
                  <a:lnTo>
                    <a:pt x="44" y="26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8" y="22"/>
                  </a:lnTo>
                  <a:lnTo>
                    <a:pt x="50" y="20"/>
                  </a:lnTo>
                  <a:lnTo>
                    <a:pt x="52" y="18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8" y="14"/>
                  </a:lnTo>
                  <a:lnTo>
                    <a:pt x="59" y="12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5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3" y="10"/>
                  </a:lnTo>
                  <a:lnTo>
                    <a:pt x="84" y="11"/>
                  </a:lnTo>
                  <a:lnTo>
                    <a:pt x="85" y="12"/>
                  </a:lnTo>
                  <a:lnTo>
                    <a:pt x="86" y="13"/>
                  </a:lnTo>
                  <a:lnTo>
                    <a:pt x="86" y="14"/>
                  </a:lnTo>
                  <a:lnTo>
                    <a:pt x="87" y="16"/>
                  </a:lnTo>
                  <a:lnTo>
                    <a:pt x="88" y="17"/>
                  </a:lnTo>
                  <a:lnTo>
                    <a:pt x="89" y="18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8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6" y="20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4" y="20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2"/>
                  </a:lnTo>
                  <a:lnTo>
                    <a:pt x="79" y="23"/>
                  </a:lnTo>
                  <a:lnTo>
                    <a:pt x="77" y="24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3" y="26"/>
                  </a:lnTo>
                  <a:lnTo>
                    <a:pt x="71" y="27"/>
                  </a:lnTo>
                  <a:lnTo>
                    <a:pt x="69" y="29"/>
                  </a:lnTo>
                  <a:lnTo>
                    <a:pt x="67" y="30"/>
                  </a:lnTo>
                  <a:lnTo>
                    <a:pt x="66" y="32"/>
                  </a:lnTo>
                  <a:lnTo>
                    <a:pt x="64" y="33"/>
                  </a:lnTo>
                  <a:lnTo>
                    <a:pt x="63" y="35"/>
                  </a:lnTo>
                  <a:lnTo>
                    <a:pt x="61" y="36"/>
                  </a:lnTo>
                  <a:lnTo>
                    <a:pt x="58" y="39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3" y="43"/>
                  </a:lnTo>
                  <a:lnTo>
                    <a:pt x="65" y="45"/>
                  </a:lnTo>
                  <a:lnTo>
                    <a:pt x="67" y="46"/>
                  </a:lnTo>
                  <a:lnTo>
                    <a:pt x="69" y="47"/>
                  </a:lnTo>
                  <a:lnTo>
                    <a:pt x="70" y="48"/>
                  </a:lnTo>
                  <a:lnTo>
                    <a:pt x="72" y="49"/>
                  </a:lnTo>
                  <a:lnTo>
                    <a:pt x="74" y="50"/>
                  </a:lnTo>
                  <a:lnTo>
                    <a:pt x="76" y="51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2" y="53"/>
                  </a:lnTo>
                  <a:lnTo>
                    <a:pt x="84" y="53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1" y="56"/>
                  </a:lnTo>
                  <a:lnTo>
                    <a:pt x="90" y="57"/>
                  </a:lnTo>
                  <a:lnTo>
                    <a:pt x="89" y="59"/>
                  </a:lnTo>
                  <a:lnTo>
                    <a:pt x="88" y="61"/>
                  </a:lnTo>
                  <a:lnTo>
                    <a:pt x="87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3" y="65"/>
                  </a:lnTo>
                  <a:lnTo>
                    <a:pt x="82" y="66"/>
                  </a:lnTo>
                  <a:lnTo>
                    <a:pt x="81" y="67"/>
                  </a:lnTo>
                  <a:lnTo>
                    <a:pt x="80" y="67"/>
                  </a:lnTo>
                  <a:lnTo>
                    <a:pt x="79" y="68"/>
                  </a:lnTo>
                  <a:lnTo>
                    <a:pt x="78" y="68"/>
                  </a:lnTo>
                  <a:lnTo>
                    <a:pt x="76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3" y="69"/>
                  </a:lnTo>
                  <a:lnTo>
                    <a:pt x="72" y="69"/>
                  </a:lnTo>
                  <a:lnTo>
                    <a:pt x="71" y="68"/>
                  </a:lnTo>
                  <a:lnTo>
                    <a:pt x="69" y="68"/>
                  </a:lnTo>
                  <a:lnTo>
                    <a:pt x="68" y="68"/>
                  </a:lnTo>
                  <a:lnTo>
                    <a:pt x="67" y="67"/>
                  </a:lnTo>
                  <a:lnTo>
                    <a:pt x="65" y="66"/>
                  </a:lnTo>
                  <a:lnTo>
                    <a:pt x="64" y="66"/>
                  </a:lnTo>
                  <a:lnTo>
                    <a:pt x="62" y="65"/>
                  </a:lnTo>
                  <a:lnTo>
                    <a:pt x="60" y="64"/>
                  </a:lnTo>
                  <a:lnTo>
                    <a:pt x="59" y="63"/>
                  </a:lnTo>
                  <a:lnTo>
                    <a:pt x="57" y="62"/>
                  </a:lnTo>
                  <a:lnTo>
                    <a:pt x="55" y="61"/>
                  </a:lnTo>
                  <a:lnTo>
                    <a:pt x="53" y="59"/>
                  </a:lnTo>
                  <a:lnTo>
                    <a:pt x="51" y="58"/>
                  </a:lnTo>
                  <a:lnTo>
                    <a:pt x="50" y="56"/>
                  </a:lnTo>
                  <a:lnTo>
                    <a:pt x="45" y="53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29" name="path"/>
            <p:cNvSpPr/>
            <p:nvPr/>
          </p:nvSpPr>
          <p:spPr>
            <a:xfrm>
              <a:off x="425870" y="0"/>
              <a:ext cx="61993" cy="49513"/>
            </a:xfrm>
            <a:custGeom>
              <a:avLst/>
              <a:gdLst/>
              <a:ahLst/>
              <a:cxnLst/>
              <a:rect l="0" t="0" r="0" b="0"/>
              <a:pathLst>
                <a:path w="97" h="77">
                  <a:moveTo>
                    <a:pt x="48" y="55"/>
                  </a:moveTo>
                  <a:lnTo>
                    <a:pt x="46" y="57"/>
                  </a:lnTo>
                  <a:lnTo>
                    <a:pt x="46" y="57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1" y="63"/>
                  </a:lnTo>
                  <a:lnTo>
                    <a:pt x="40" y="65"/>
                  </a:lnTo>
                  <a:lnTo>
                    <a:pt x="38" y="67"/>
                  </a:lnTo>
                  <a:lnTo>
                    <a:pt x="36" y="68"/>
                  </a:lnTo>
                  <a:lnTo>
                    <a:pt x="35" y="69"/>
                  </a:lnTo>
                  <a:lnTo>
                    <a:pt x="33" y="71"/>
                  </a:lnTo>
                  <a:lnTo>
                    <a:pt x="32" y="72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8" y="74"/>
                  </a:lnTo>
                  <a:lnTo>
                    <a:pt x="27" y="74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5"/>
                  </a:lnTo>
                  <a:lnTo>
                    <a:pt x="18" y="74"/>
                  </a:lnTo>
                  <a:lnTo>
                    <a:pt x="16" y="74"/>
                  </a:lnTo>
                  <a:lnTo>
                    <a:pt x="15" y="73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1" y="71"/>
                  </a:lnTo>
                  <a:lnTo>
                    <a:pt x="10" y="70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6" y="66"/>
                  </a:lnTo>
                  <a:lnTo>
                    <a:pt x="5" y="64"/>
                  </a:lnTo>
                  <a:lnTo>
                    <a:pt x="3" y="62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2" y="59"/>
                  </a:lnTo>
                  <a:lnTo>
                    <a:pt x="14" y="58"/>
                  </a:lnTo>
                  <a:lnTo>
                    <a:pt x="15" y="58"/>
                  </a:lnTo>
                  <a:lnTo>
                    <a:pt x="17" y="57"/>
                  </a:lnTo>
                  <a:lnTo>
                    <a:pt x="19" y="56"/>
                  </a:lnTo>
                  <a:lnTo>
                    <a:pt x="20" y="54"/>
                  </a:lnTo>
                  <a:lnTo>
                    <a:pt x="22" y="53"/>
                  </a:lnTo>
                  <a:lnTo>
                    <a:pt x="24" y="52"/>
                  </a:lnTo>
                  <a:lnTo>
                    <a:pt x="26" y="50"/>
                  </a:lnTo>
                  <a:lnTo>
                    <a:pt x="27" y="49"/>
                  </a:lnTo>
                  <a:lnTo>
                    <a:pt x="29" y="47"/>
                  </a:lnTo>
                  <a:lnTo>
                    <a:pt x="31" y="45"/>
                  </a:lnTo>
                  <a:lnTo>
                    <a:pt x="33" y="4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9" y="38"/>
                  </a:lnTo>
                  <a:lnTo>
                    <a:pt x="27" y="36"/>
                  </a:lnTo>
                  <a:lnTo>
                    <a:pt x="26" y="35"/>
                  </a:lnTo>
                  <a:lnTo>
                    <a:pt x="24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8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2" y="9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4" y="11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7" y="15"/>
                  </a:lnTo>
                  <a:lnTo>
                    <a:pt x="37" y="17"/>
                  </a:lnTo>
                  <a:lnTo>
                    <a:pt x="38" y="18"/>
                  </a:lnTo>
                  <a:lnTo>
                    <a:pt x="39" y="20"/>
                  </a:lnTo>
                  <a:lnTo>
                    <a:pt x="41" y="21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4" y="26"/>
                  </a:lnTo>
                  <a:lnTo>
                    <a:pt x="47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1" y="24"/>
                  </a:lnTo>
                  <a:lnTo>
                    <a:pt x="53" y="22"/>
                  </a:lnTo>
                  <a:lnTo>
                    <a:pt x="55" y="20"/>
                  </a:lnTo>
                  <a:lnTo>
                    <a:pt x="57" y="19"/>
                  </a:lnTo>
                  <a:lnTo>
                    <a:pt x="58" y="17"/>
                  </a:lnTo>
                  <a:lnTo>
                    <a:pt x="60" y="16"/>
                  </a:lnTo>
                  <a:lnTo>
                    <a:pt x="62" y="15"/>
                  </a:lnTo>
                  <a:lnTo>
                    <a:pt x="64" y="13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3" y="11"/>
                  </a:lnTo>
                  <a:lnTo>
                    <a:pt x="84" y="11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7" y="13"/>
                  </a:lnTo>
                  <a:lnTo>
                    <a:pt x="87" y="14"/>
                  </a:lnTo>
                  <a:lnTo>
                    <a:pt x="88" y="15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0" y="19"/>
                  </a:lnTo>
                  <a:lnTo>
                    <a:pt x="91" y="20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1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8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6" y="23"/>
                  </a:lnTo>
                  <a:lnTo>
                    <a:pt x="84" y="23"/>
                  </a:lnTo>
                  <a:lnTo>
                    <a:pt x="83" y="24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5" y="28"/>
                  </a:lnTo>
                  <a:lnTo>
                    <a:pt x="73" y="30"/>
                  </a:lnTo>
                  <a:lnTo>
                    <a:pt x="72" y="31"/>
                  </a:lnTo>
                  <a:lnTo>
                    <a:pt x="70" y="32"/>
                  </a:lnTo>
                  <a:lnTo>
                    <a:pt x="68" y="34"/>
                  </a:lnTo>
                  <a:lnTo>
                    <a:pt x="67" y="35"/>
                  </a:lnTo>
                  <a:lnTo>
                    <a:pt x="65" y="37"/>
                  </a:lnTo>
                  <a:lnTo>
                    <a:pt x="64" y="38"/>
                  </a:lnTo>
                  <a:lnTo>
                    <a:pt x="61" y="42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6" y="45"/>
                  </a:lnTo>
                  <a:lnTo>
                    <a:pt x="67" y="47"/>
                  </a:lnTo>
                  <a:lnTo>
                    <a:pt x="69" y="48"/>
                  </a:lnTo>
                  <a:lnTo>
                    <a:pt x="71" y="49"/>
                  </a:lnTo>
                  <a:lnTo>
                    <a:pt x="73" y="50"/>
                  </a:lnTo>
                  <a:lnTo>
                    <a:pt x="75" y="51"/>
                  </a:lnTo>
                  <a:lnTo>
                    <a:pt x="77" y="52"/>
                  </a:lnTo>
                  <a:lnTo>
                    <a:pt x="79" y="53"/>
                  </a:lnTo>
                  <a:lnTo>
                    <a:pt x="81" y="54"/>
                  </a:lnTo>
                  <a:lnTo>
                    <a:pt x="83" y="54"/>
                  </a:lnTo>
                  <a:lnTo>
                    <a:pt x="85" y="55"/>
                  </a:lnTo>
                  <a:lnTo>
                    <a:pt x="87" y="55"/>
                  </a:lnTo>
                  <a:lnTo>
                    <a:pt x="89" y="56"/>
                  </a:lnTo>
                  <a:lnTo>
                    <a:pt x="91" y="56"/>
                  </a:lnTo>
                  <a:lnTo>
                    <a:pt x="93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4" y="58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0" y="63"/>
                  </a:lnTo>
                  <a:lnTo>
                    <a:pt x="89" y="64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5" y="68"/>
                  </a:lnTo>
                  <a:lnTo>
                    <a:pt x="83" y="69"/>
                  </a:lnTo>
                  <a:lnTo>
                    <a:pt x="82" y="70"/>
                  </a:lnTo>
                  <a:lnTo>
                    <a:pt x="81" y="70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7" y="71"/>
                  </a:lnTo>
                  <a:lnTo>
                    <a:pt x="77" y="71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3" y="71"/>
                  </a:lnTo>
                  <a:lnTo>
                    <a:pt x="72" y="70"/>
                  </a:lnTo>
                  <a:lnTo>
                    <a:pt x="70" y="70"/>
                  </a:lnTo>
                  <a:lnTo>
                    <a:pt x="69" y="69"/>
                  </a:lnTo>
                  <a:lnTo>
                    <a:pt x="68" y="69"/>
                  </a:lnTo>
                  <a:lnTo>
                    <a:pt x="66" y="68"/>
                  </a:lnTo>
                  <a:lnTo>
                    <a:pt x="65" y="67"/>
                  </a:lnTo>
                  <a:lnTo>
                    <a:pt x="63" y="66"/>
                  </a:lnTo>
                  <a:lnTo>
                    <a:pt x="61" y="65"/>
                  </a:lnTo>
                  <a:lnTo>
                    <a:pt x="60" y="64"/>
                  </a:lnTo>
                  <a:lnTo>
                    <a:pt x="58" y="63"/>
                  </a:lnTo>
                  <a:lnTo>
                    <a:pt x="56" y="61"/>
                  </a:lnTo>
                  <a:lnTo>
                    <a:pt x="54" y="60"/>
                  </a:lnTo>
                  <a:lnTo>
                    <a:pt x="52" y="58"/>
                  </a:lnTo>
                  <a:lnTo>
                    <a:pt x="48" y="55"/>
                  </a:lnTo>
                  <a:close/>
                </a:path>
              </a:pathLst>
            </a:custGeom>
            <a:noFill/>
            <a:ln w="299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930" name="picture 593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993775" y="2701274"/>
            <a:ext cx="157949" cy="161385"/>
          </a:xfrm>
          <a:prstGeom prst="rect">
            <a:avLst/>
          </a:prstGeom>
        </p:spPr>
      </p:pic>
      <p:pic>
        <p:nvPicPr>
          <p:cNvPr id="5931" name="picture 5931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6573896" y="2404449"/>
            <a:ext cx="154580" cy="154627"/>
          </a:xfrm>
          <a:prstGeom prst="rect">
            <a:avLst/>
          </a:prstGeom>
        </p:spPr>
      </p:pic>
      <p:pic>
        <p:nvPicPr>
          <p:cNvPr id="5932" name="picture 593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6572260" y="2184640"/>
            <a:ext cx="157442" cy="151772"/>
          </a:xfrm>
          <a:prstGeom prst="rect">
            <a:avLst/>
          </a:prstGeom>
        </p:spPr>
      </p:pic>
      <p:sp>
        <p:nvSpPr>
          <p:cNvPr id="5933" name="textbox 5933"/>
          <p:cNvSpPr/>
          <p:nvPr/>
        </p:nvSpPr>
        <p:spPr>
          <a:xfrm>
            <a:off x="7101173" y="3222781"/>
            <a:ext cx="490855" cy="882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49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1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4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Combinations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endParaRPr lang="en-US" altLang="en-US" sz="400" dirty="0"/>
          </a:p>
        </p:txBody>
      </p:sp>
      <p:pic>
        <p:nvPicPr>
          <p:cNvPr id="5934" name="picture 5934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6339671" y="2842028"/>
            <a:ext cx="152540" cy="153349"/>
          </a:xfrm>
          <a:prstGeom prst="rect">
            <a:avLst/>
          </a:prstGeom>
        </p:spPr>
      </p:pic>
      <p:pic>
        <p:nvPicPr>
          <p:cNvPr id="5935" name="picture 5935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21600000">
            <a:off x="780840" y="2548607"/>
            <a:ext cx="159566" cy="139371"/>
          </a:xfrm>
          <a:prstGeom prst="rect">
            <a:avLst/>
          </a:prstGeom>
        </p:spPr>
      </p:pic>
      <p:pic>
        <p:nvPicPr>
          <p:cNvPr id="5936" name="picture 5936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21600000">
            <a:off x="6346214" y="2408527"/>
            <a:ext cx="146814" cy="146437"/>
          </a:xfrm>
          <a:prstGeom prst="rect">
            <a:avLst/>
          </a:prstGeom>
        </p:spPr>
      </p:pic>
      <p:pic>
        <p:nvPicPr>
          <p:cNvPr id="5937" name="picture 5937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21600000">
            <a:off x="6578801" y="3066309"/>
            <a:ext cx="144771" cy="147310"/>
          </a:xfrm>
          <a:prstGeom prst="rect">
            <a:avLst/>
          </a:prstGeom>
        </p:spPr>
      </p:pic>
      <p:pic>
        <p:nvPicPr>
          <p:cNvPr id="5938" name="picture 5938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21600000">
            <a:off x="6347441" y="3066309"/>
            <a:ext cx="144770" cy="147310"/>
          </a:xfrm>
          <a:prstGeom prst="rect">
            <a:avLst/>
          </a:prstGeom>
        </p:spPr>
      </p:pic>
      <p:pic>
        <p:nvPicPr>
          <p:cNvPr id="5939" name="picture 5939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21600000">
            <a:off x="6347850" y="2187087"/>
            <a:ext cx="143510" cy="146879"/>
          </a:xfrm>
          <a:prstGeom prst="rect">
            <a:avLst/>
          </a:prstGeom>
        </p:spPr>
      </p:pic>
      <p:pic>
        <p:nvPicPr>
          <p:cNvPr id="5940" name="picture 594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 rot="21600000">
            <a:off x="6808527" y="2627112"/>
            <a:ext cx="143509" cy="144432"/>
          </a:xfrm>
          <a:prstGeom prst="rect">
            <a:avLst/>
          </a:prstGeom>
        </p:spPr>
      </p:pic>
      <p:pic>
        <p:nvPicPr>
          <p:cNvPr id="5941" name="picture 5941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 rot="21600000">
            <a:off x="8173388" y="2627113"/>
            <a:ext cx="143509" cy="144432"/>
          </a:xfrm>
          <a:prstGeom prst="rect">
            <a:avLst/>
          </a:prstGeom>
        </p:spPr>
      </p:pic>
      <p:pic>
        <p:nvPicPr>
          <p:cNvPr id="5942" name="picture 5942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 rot="21600000">
            <a:off x="7501790" y="2627113"/>
            <a:ext cx="143509" cy="144432"/>
          </a:xfrm>
          <a:prstGeom prst="rect">
            <a:avLst/>
          </a:prstGeom>
        </p:spPr>
      </p:pic>
      <p:pic>
        <p:nvPicPr>
          <p:cNvPr id="5943" name="picture 5943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 rot="21600000">
            <a:off x="6579619" y="2627112"/>
            <a:ext cx="143067" cy="144432"/>
          </a:xfrm>
          <a:prstGeom prst="rect">
            <a:avLst/>
          </a:prstGeom>
        </p:spPr>
      </p:pic>
      <p:pic>
        <p:nvPicPr>
          <p:cNvPr id="5944" name="picture 5944"/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21600000">
            <a:off x="6810978" y="2187087"/>
            <a:ext cx="139899" cy="147287"/>
          </a:xfrm>
          <a:prstGeom prst="rect">
            <a:avLst/>
          </a:prstGeom>
        </p:spPr>
      </p:pic>
      <p:pic>
        <p:nvPicPr>
          <p:cNvPr id="5945" name="picture 5945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 rot="21600000">
            <a:off x="8175840" y="2187087"/>
            <a:ext cx="139899" cy="147287"/>
          </a:xfrm>
          <a:prstGeom prst="rect">
            <a:avLst/>
          </a:prstGeom>
        </p:spPr>
      </p:pic>
      <p:pic>
        <p:nvPicPr>
          <p:cNvPr id="5946" name="picture 5946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 rot="21600000">
            <a:off x="6347441" y="2628336"/>
            <a:ext cx="144770" cy="141985"/>
          </a:xfrm>
          <a:prstGeom prst="rect">
            <a:avLst/>
          </a:prstGeom>
        </p:spPr>
      </p:pic>
      <p:pic>
        <p:nvPicPr>
          <p:cNvPr id="5947" name="picture 5947"/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 rot="21600000">
            <a:off x="7504651" y="2187087"/>
            <a:ext cx="139455" cy="147287"/>
          </a:xfrm>
          <a:prstGeom prst="rect">
            <a:avLst/>
          </a:prstGeom>
        </p:spPr>
      </p:pic>
      <p:sp>
        <p:nvSpPr>
          <p:cNvPr id="5948" name="textbox 5948"/>
          <p:cNvSpPr/>
          <p:nvPr/>
        </p:nvSpPr>
        <p:spPr>
          <a:xfrm>
            <a:off x="2119065" y="3048942"/>
            <a:ext cx="470534" cy="736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7000"/>
              </a:lnSpc>
              <a:tabLst>
                <a:tab pos="46355" algn="l"/>
              </a:tabLst>
            </a:pP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300" b="1" spc="3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300" spc="3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Combinations</a:t>
            </a: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endParaRPr lang="en-US" altLang="en-US" sz="300" dirty="0"/>
          </a:p>
        </p:txBody>
      </p:sp>
      <p:sp>
        <p:nvSpPr>
          <p:cNvPr id="5949" name="textbox 5949"/>
          <p:cNvSpPr/>
          <p:nvPr/>
        </p:nvSpPr>
        <p:spPr>
          <a:xfrm>
            <a:off x="1493198" y="3048116"/>
            <a:ext cx="470534" cy="736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380"/>
              </a:lnSpc>
              <a:tabLst>
                <a:tab pos="45085" algn="l"/>
              </a:tabLst>
            </a:pP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300" b="1" spc="3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300" spc="3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3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Combinations</a:t>
            </a:r>
            <a:r>
              <a:rPr sz="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endParaRPr lang="en-US" altLang="en-US" sz="300" dirty="0"/>
          </a:p>
        </p:txBody>
      </p:sp>
      <p:sp>
        <p:nvSpPr>
          <p:cNvPr id="5950" name="textbox 5950"/>
          <p:cNvSpPr/>
          <p:nvPr/>
        </p:nvSpPr>
        <p:spPr>
          <a:xfrm>
            <a:off x="5035180" y="5569145"/>
            <a:ext cx="141604" cy="196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1400" dirty="0"/>
          </a:p>
        </p:txBody>
      </p:sp>
      <p:sp>
        <p:nvSpPr>
          <p:cNvPr id="5951" name="textbox 5951"/>
          <p:cNvSpPr/>
          <p:nvPr/>
        </p:nvSpPr>
        <p:spPr>
          <a:xfrm>
            <a:off x="753580" y="5556803"/>
            <a:ext cx="120650" cy="1917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1300" b="1" spc="-5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endParaRPr lang="en-US" altLang="en-US" sz="1300" dirty="0"/>
          </a:p>
        </p:txBody>
      </p:sp>
      <p:sp>
        <p:nvSpPr>
          <p:cNvPr id="5952" name="textbox 5952"/>
          <p:cNvSpPr/>
          <p:nvPr/>
        </p:nvSpPr>
        <p:spPr>
          <a:xfrm>
            <a:off x="5200447" y="2187034"/>
            <a:ext cx="187960" cy="723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33000"/>
              </a:lnSpc>
            </a:pPr>
            <a:endParaRPr lang="en-US" altLang="en-US" sz="100" dirty="0"/>
          </a:p>
          <a:p>
            <a:pPr marL="53975" algn="l" rtl="0" eaLnBrk="0">
              <a:lnSpc>
                <a:spcPts val="255"/>
              </a:lnSpc>
              <a:tabLst>
                <a:tab pos="64135" algn="l"/>
              </a:tabLst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20.00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5953" name="path"/>
          <p:cNvSpPr/>
          <p:nvPr/>
        </p:nvSpPr>
        <p:spPr>
          <a:xfrm>
            <a:off x="5213147" y="2199734"/>
            <a:ext cx="41270" cy="40771"/>
          </a:xfrm>
          <a:custGeom>
            <a:avLst/>
            <a:gdLst/>
            <a:ahLst/>
            <a:cxnLst/>
            <a:rect l="0" t="0" r="0" b="0"/>
            <a:pathLst>
              <a:path w="64" h="64">
                <a:moveTo>
                  <a:pt x="0" y="64"/>
                </a:moveTo>
                <a:lnTo>
                  <a:pt x="64" y="64"/>
                </a:lnTo>
                <a:lnTo>
                  <a:pt x="64" y="0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54" name="textbox 5954"/>
          <p:cNvSpPr/>
          <p:nvPr/>
        </p:nvSpPr>
        <p:spPr>
          <a:xfrm>
            <a:off x="6246003" y="3422821"/>
            <a:ext cx="90169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700" spc="2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700" dirty="0"/>
          </a:p>
        </p:txBody>
      </p:sp>
      <p:sp>
        <p:nvSpPr>
          <p:cNvPr id="5955" name="path"/>
          <p:cNvSpPr/>
          <p:nvPr/>
        </p:nvSpPr>
        <p:spPr>
          <a:xfrm>
            <a:off x="1415872" y="2184132"/>
            <a:ext cx="612615" cy="2750"/>
          </a:xfrm>
          <a:custGeom>
            <a:avLst/>
            <a:gdLst/>
            <a:ahLst/>
            <a:cxnLst/>
            <a:rect l="0" t="0" r="0" b="0"/>
            <a:pathLst>
              <a:path w="964" h="4">
                <a:moveTo>
                  <a:pt x="0" y="2"/>
                </a:moveTo>
                <a:lnTo>
                  <a:pt x="964" y="2"/>
                </a:lnTo>
              </a:path>
            </a:pathLst>
          </a:custGeom>
          <a:noFill/>
          <a:ln w="299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138" name="group 1138"/>
          <p:cNvGrpSpPr/>
          <p:nvPr/>
        </p:nvGrpSpPr>
        <p:grpSpPr>
          <a:xfrm rot="21600000">
            <a:off x="1735005" y="2184132"/>
            <a:ext cx="88408" cy="71519"/>
            <a:chOff x="0" y="0"/>
            <a:chExt cx="88408" cy="71519"/>
          </a:xfrm>
        </p:grpSpPr>
        <p:sp>
          <p:nvSpPr>
            <p:cNvPr id="5956" name="path"/>
            <p:cNvSpPr/>
            <p:nvPr/>
          </p:nvSpPr>
          <p:spPr>
            <a:xfrm>
              <a:off x="1617" y="1375"/>
              <a:ext cx="85174" cy="68768"/>
            </a:xfrm>
            <a:custGeom>
              <a:avLst/>
              <a:gdLst/>
              <a:ahLst/>
              <a:cxnLst/>
              <a:rect l="0" t="0" r="0" b="0"/>
              <a:pathLst>
                <a:path w="134" h="108">
                  <a:moveTo>
                    <a:pt x="130" y="0"/>
                  </a:moveTo>
                  <a:lnTo>
                    <a:pt x="134" y="4"/>
                  </a:lnTo>
                  <a:lnTo>
                    <a:pt x="134" y="4"/>
                  </a:lnTo>
                  <a:lnTo>
                    <a:pt x="131" y="5"/>
                  </a:lnTo>
                  <a:lnTo>
                    <a:pt x="128" y="7"/>
                  </a:lnTo>
                  <a:lnTo>
                    <a:pt x="126" y="9"/>
                  </a:lnTo>
                  <a:lnTo>
                    <a:pt x="123" y="11"/>
                  </a:lnTo>
                  <a:lnTo>
                    <a:pt x="120" y="13"/>
                  </a:lnTo>
                  <a:lnTo>
                    <a:pt x="117" y="16"/>
                  </a:lnTo>
                  <a:lnTo>
                    <a:pt x="115" y="18"/>
                  </a:lnTo>
                  <a:lnTo>
                    <a:pt x="112" y="20"/>
                  </a:lnTo>
                  <a:lnTo>
                    <a:pt x="109" y="23"/>
                  </a:lnTo>
                  <a:lnTo>
                    <a:pt x="106" y="26"/>
                  </a:lnTo>
                  <a:lnTo>
                    <a:pt x="103" y="29"/>
                  </a:lnTo>
                  <a:lnTo>
                    <a:pt x="100" y="32"/>
                  </a:lnTo>
                  <a:lnTo>
                    <a:pt x="97" y="35"/>
                  </a:lnTo>
                  <a:lnTo>
                    <a:pt x="94" y="38"/>
                  </a:lnTo>
                  <a:lnTo>
                    <a:pt x="91" y="41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4" y="48"/>
                  </a:lnTo>
                  <a:lnTo>
                    <a:pt x="81" y="51"/>
                  </a:lnTo>
                  <a:lnTo>
                    <a:pt x="78" y="55"/>
                  </a:lnTo>
                  <a:lnTo>
                    <a:pt x="76" y="58"/>
                  </a:lnTo>
                  <a:lnTo>
                    <a:pt x="73" y="61"/>
                  </a:lnTo>
                  <a:lnTo>
                    <a:pt x="70" y="65"/>
                  </a:lnTo>
                  <a:lnTo>
                    <a:pt x="68" y="68"/>
                  </a:lnTo>
                  <a:lnTo>
                    <a:pt x="65" y="71"/>
                  </a:lnTo>
                  <a:lnTo>
                    <a:pt x="63" y="74"/>
                  </a:lnTo>
                  <a:lnTo>
                    <a:pt x="61" y="77"/>
                  </a:lnTo>
                  <a:lnTo>
                    <a:pt x="58" y="81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2" y="90"/>
                  </a:lnTo>
                  <a:lnTo>
                    <a:pt x="51" y="93"/>
                  </a:lnTo>
                  <a:lnTo>
                    <a:pt x="49" y="96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38" y="102"/>
                  </a:lnTo>
                  <a:lnTo>
                    <a:pt x="34" y="105"/>
                  </a:lnTo>
                  <a:lnTo>
                    <a:pt x="32" y="106"/>
                  </a:lnTo>
                  <a:lnTo>
                    <a:pt x="31" y="107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29" y="107"/>
                  </a:lnTo>
                  <a:lnTo>
                    <a:pt x="29" y="106"/>
                  </a:lnTo>
                  <a:lnTo>
                    <a:pt x="28" y="103"/>
                  </a:lnTo>
                  <a:lnTo>
                    <a:pt x="26" y="99"/>
                  </a:lnTo>
                  <a:lnTo>
                    <a:pt x="24" y="95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0" y="87"/>
                  </a:lnTo>
                  <a:lnTo>
                    <a:pt x="19" y="84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78"/>
                  </a:lnTo>
                  <a:lnTo>
                    <a:pt x="13" y="76"/>
                  </a:lnTo>
                  <a:lnTo>
                    <a:pt x="12" y="7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9" y="71"/>
                  </a:lnTo>
                  <a:lnTo>
                    <a:pt x="8" y="70"/>
                  </a:lnTo>
                  <a:lnTo>
                    <a:pt x="7" y="69"/>
                  </a:lnTo>
                  <a:lnTo>
                    <a:pt x="5" y="68"/>
                  </a:lnTo>
                  <a:lnTo>
                    <a:pt x="4" y="67"/>
                  </a:lnTo>
                  <a:lnTo>
                    <a:pt x="3" y="67"/>
                  </a:lnTo>
                  <a:lnTo>
                    <a:pt x="1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4"/>
                  </a:lnTo>
                  <a:lnTo>
                    <a:pt x="2" y="63"/>
                  </a:lnTo>
                  <a:lnTo>
                    <a:pt x="3" y="62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9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2" y="57"/>
                  </a:lnTo>
                  <a:lnTo>
                    <a:pt x="13" y="57"/>
                  </a:lnTo>
                  <a:lnTo>
                    <a:pt x="14" y="57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60"/>
                  </a:lnTo>
                  <a:lnTo>
                    <a:pt x="28" y="62"/>
                  </a:lnTo>
                  <a:lnTo>
                    <a:pt x="29" y="63"/>
                  </a:lnTo>
                  <a:lnTo>
                    <a:pt x="30" y="64"/>
                  </a:lnTo>
                  <a:lnTo>
                    <a:pt x="31" y="66"/>
                  </a:lnTo>
                  <a:lnTo>
                    <a:pt x="32" y="67"/>
                  </a:lnTo>
                  <a:lnTo>
                    <a:pt x="33" y="69"/>
                  </a:lnTo>
                  <a:lnTo>
                    <a:pt x="34" y="71"/>
                  </a:lnTo>
                  <a:lnTo>
                    <a:pt x="35" y="73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40" y="76"/>
                  </a:lnTo>
                  <a:lnTo>
                    <a:pt x="42" y="73"/>
                  </a:lnTo>
                  <a:lnTo>
                    <a:pt x="45" y="70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52" y="62"/>
                  </a:lnTo>
                  <a:lnTo>
                    <a:pt x="54" y="59"/>
                  </a:lnTo>
                  <a:lnTo>
                    <a:pt x="57" y="56"/>
                  </a:lnTo>
                  <a:lnTo>
                    <a:pt x="59" y="53"/>
                  </a:lnTo>
                  <a:lnTo>
                    <a:pt x="62" y="50"/>
                  </a:lnTo>
                  <a:lnTo>
                    <a:pt x="65" y="47"/>
                  </a:lnTo>
                  <a:lnTo>
                    <a:pt x="68" y="45"/>
                  </a:lnTo>
                  <a:lnTo>
                    <a:pt x="71" y="42"/>
                  </a:lnTo>
                  <a:lnTo>
                    <a:pt x="74" y="39"/>
                  </a:lnTo>
                  <a:lnTo>
                    <a:pt x="77" y="36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3" y="31"/>
                  </a:lnTo>
                  <a:lnTo>
                    <a:pt x="87" y="28"/>
                  </a:lnTo>
                  <a:lnTo>
                    <a:pt x="90" y="26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99" y="18"/>
                  </a:lnTo>
                  <a:lnTo>
                    <a:pt x="102" y="16"/>
                  </a:lnTo>
                  <a:lnTo>
                    <a:pt x="105" y="14"/>
                  </a:lnTo>
                  <a:lnTo>
                    <a:pt x="109" y="12"/>
                  </a:lnTo>
                  <a:lnTo>
                    <a:pt x="112" y="10"/>
                  </a:lnTo>
                  <a:lnTo>
                    <a:pt x="115" y="8"/>
                  </a:lnTo>
                  <a:lnTo>
                    <a:pt x="118" y="6"/>
                  </a:lnTo>
                  <a:lnTo>
                    <a:pt x="121" y="4"/>
                  </a:lnTo>
                  <a:lnTo>
                    <a:pt x="124" y="3"/>
                  </a:lnTo>
                  <a:lnTo>
                    <a:pt x="127" y="1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57" name="path"/>
            <p:cNvSpPr/>
            <p:nvPr/>
          </p:nvSpPr>
          <p:spPr>
            <a:xfrm>
              <a:off x="0" y="0"/>
              <a:ext cx="88408" cy="71519"/>
            </a:xfrm>
            <a:custGeom>
              <a:avLst/>
              <a:gdLst/>
              <a:ahLst/>
              <a:cxnLst/>
              <a:rect l="0" t="0" r="0" b="0"/>
              <a:pathLst>
                <a:path w="139" h="112">
                  <a:moveTo>
                    <a:pt x="133" y="2"/>
                  </a:moveTo>
                  <a:lnTo>
                    <a:pt x="136" y="6"/>
                  </a:lnTo>
                  <a:lnTo>
                    <a:pt x="136" y="6"/>
                  </a:lnTo>
                  <a:lnTo>
                    <a:pt x="134" y="8"/>
                  </a:lnTo>
                  <a:lnTo>
                    <a:pt x="131" y="9"/>
                  </a:lnTo>
                  <a:lnTo>
                    <a:pt x="128" y="11"/>
                  </a:lnTo>
                  <a:lnTo>
                    <a:pt x="126" y="13"/>
                  </a:lnTo>
                  <a:lnTo>
                    <a:pt x="123" y="15"/>
                  </a:lnTo>
                  <a:lnTo>
                    <a:pt x="120" y="18"/>
                  </a:lnTo>
                  <a:lnTo>
                    <a:pt x="117" y="20"/>
                  </a:lnTo>
                  <a:lnTo>
                    <a:pt x="114" y="23"/>
                  </a:lnTo>
                  <a:lnTo>
                    <a:pt x="111" y="25"/>
                  </a:lnTo>
                  <a:lnTo>
                    <a:pt x="109" y="28"/>
                  </a:lnTo>
                  <a:lnTo>
                    <a:pt x="106" y="31"/>
                  </a:lnTo>
                  <a:lnTo>
                    <a:pt x="103" y="34"/>
                  </a:lnTo>
                  <a:lnTo>
                    <a:pt x="100" y="37"/>
                  </a:lnTo>
                  <a:lnTo>
                    <a:pt x="96" y="40"/>
                  </a:lnTo>
                  <a:lnTo>
                    <a:pt x="93" y="43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87" y="50"/>
                  </a:lnTo>
                  <a:lnTo>
                    <a:pt x="84" y="53"/>
                  </a:lnTo>
                  <a:lnTo>
                    <a:pt x="81" y="57"/>
                  </a:lnTo>
                  <a:lnTo>
                    <a:pt x="78" y="60"/>
                  </a:lnTo>
                  <a:lnTo>
                    <a:pt x="75" y="63"/>
                  </a:lnTo>
                  <a:lnTo>
                    <a:pt x="73" y="67"/>
                  </a:lnTo>
                  <a:lnTo>
                    <a:pt x="70" y="70"/>
                  </a:lnTo>
                  <a:lnTo>
                    <a:pt x="68" y="73"/>
                  </a:lnTo>
                  <a:lnTo>
                    <a:pt x="65" y="76"/>
                  </a:lnTo>
                  <a:lnTo>
                    <a:pt x="63" y="80"/>
                  </a:lnTo>
                  <a:lnTo>
                    <a:pt x="61" y="83"/>
                  </a:lnTo>
                  <a:lnTo>
                    <a:pt x="59" y="86"/>
                  </a:lnTo>
                  <a:lnTo>
                    <a:pt x="57" y="89"/>
                  </a:lnTo>
                  <a:lnTo>
                    <a:pt x="55" y="92"/>
                  </a:lnTo>
                  <a:lnTo>
                    <a:pt x="53" y="95"/>
                  </a:lnTo>
                  <a:lnTo>
                    <a:pt x="51" y="98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0" y="105"/>
                  </a:lnTo>
                  <a:lnTo>
                    <a:pt x="37" y="107"/>
                  </a:lnTo>
                  <a:lnTo>
                    <a:pt x="34" y="109"/>
                  </a:lnTo>
                  <a:lnTo>
                    <a:pt x="33" y="109"/>
                  </a:lnTo>
                  <a:lnTo>
                    <a:pt x="32" y="110"/>
                  </a:lnTo>
                  <a:lnTo>
                    <a:pt x="32" y="110"/>
                  </a:lnTo>
                  <a:lnTo>
                    <a:pt x="32" y="109"/>
                  </a:lnTo>
                  <a:lnTo>
                    <a:pt x="31" y="108"/>
                  </a:lnTo>
                  <a:lnTo>
                    <a:pt x="30" y="105"/>
                  </a:lnTo>
                  <a:lnTo>
                    <a:pt x="29" y="101"/>
                  </a:lnTo>
                  <a:lnTo>
                    <a:pt x="27" y="97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3" y="89"/>
                  </a:lnTo>
                  <a:lnTo>
                    <a:pt x="21" y="87"/>
                  </a:lnTo>
                  <a:lnTo>
                    <a:pt x="20" y="84"/>
                  </a:lnTo>
                  <a:lnTo>
                    <a:pt x="18" y="82"/>
                  </a:lnTo>
                  <a:lnTo>
                    <a:pt x="17" y="80"/>
                  </a:lnTo>
                  <a:lnTo>
                    <a:pt x="16" y="78"/>
                  </a:lnTo>
                  <a:lnTo>
                    <a:pt x="14" y="76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2" y="74"/>
                  </a:lnTo>
                  <a:lnTo>
                    <a:pt x="11" y="72"/>
                  </a:lnTo>
                  <a:lnTo>
                    <a:pt x="9" y="71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5" y="65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6" y="59"/>
                  </a:lnTo>
                  <a:lnTo>
                    <a:pt x="17" y="59"/>
                  </a:lnTo>
                  <a:lnTo>
                    <a:pt x="18" y="59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2"/>
                  </a:lnTo>
                  <a:lnTo>
                    <a:pt x="29" y="63"/>
                  </a:lnTo>
                  <a:lnTo>
                    <a:pt x="30" y="64"/>
                  </a:lnTo>
                  <a:lnTo>
                    <a:pt x="31" y="65"/>
                  </a:lnTo>
                  <a:lnTo>
                    <a:pt x="32" y="66"/>
                  </a:lnTo>
                  <a:lnTo>
                    <a:pt x="33" y="68"/>
                  </a:lnTo>
                  <a:lnTo>
                    <a:pt x="34" y="70"/>
                  </a:lnTo>
                  <a:lnTo>
                    <a:pt x="35" y="71"/>
                  </a:lnTo>
                  <a:lnTo>
                    <a:pt x="37" y="73"/>
                  </a:lnTo>
                  <a:lnTo>
                    <a:pt x="38" y="75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3" y="78"/>
                  </a:lnTo>
                  <a:lnTo>
                    <a:pt x="45" y="75"/>
                  </a:lnTo>
                  <a:lnTo>
                    <a:pt x="47" y="72"/>
                  </a:lnTo>
                  <a:lnTo>
                    <a:pt x="49" y="70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7" y="61"/>
                  </a:lnTo>
                  <a:lnTo>
                    <a:pt x="59" y="58"/>
                  </a:lnTo>
                  <a:lnTo>
                    <a:pt x="62" y="55"/>
                  </a:lnTo>
                  <a:lnTo>
                    <a:pt x="65" y="52"/>
                  </a:lnTo>
                  <a:lnTo>
                    <a:pt x="68" y="50"/>
                  </a:lnTo>
                  <a:lnTo>
                    <a:pt x="70" y="47"/>
                  </a:lnTo>
                  <a:lnTo>
                    <a:pt x="73" y="44"/>
                  </a:lnTo>
                  <a:lnTo>
                    <a:pt x="76" y="41"/>
                  </a:lnTo>
                  <a:lnTo>
                    <a:pt x="80" y="38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6" y="33"/>
                  </a:lnTo>
                  <a:lnTo>
                    <a:pt x="89" y="30"/>
                  </a:lnTo>
                  <a:lnTo>
                    <a:pt x="92" y="28"/>
                  </a:lnTo>
                  <a:lnTo>
                    <a:pt x="95" y="25"/>
                  </a:lnTo>
                  <a:lnTo>
                    <a:pt x="99" y="23"/>
                  </a:lnTo>
                  <a:lnTo>
                    <a:pt x="102" y="20"/>
                  </a:lnTo>
                  <a:lnTo>
                    <a:pt x="105" y="18"/>
                  </a:lnTo>
                  <a:lnTo>
                    <a:pt x="108" y="16"/>
                  </a:lnTo>
                  <a:lnTo>
                    <a:pt x="111" y="14"/>
                  </a:lnTo>
                  <a:lnTo>
                    <a:pt x="114" y="12"/>
                  </a:lnTo>
                  <a:lnTo>
                    <a:pt x="117" y="10"/>
                  </a:lnTo>
                  <a:lnTo>
                    <a:pt x="121" y="8"/>
                  </a:lnTo>
                  <a:lnTo>
                    <a:pt x="124" y="6"/>
                  </a:lnTo>
                  <a:lnTo>
                    <a:pt x="127" y="5"/>
                  </a:lnTo>
                  <a:lnTo>
                    <a:pt x="130" y="3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noFill/>
            <a:ln w="299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40" name="group 1140"/>
          <p:cNvGrpSpPr/>
          <p:nvPr/>
        </p:nvGrpSpPr>
        <p:grpSpPr>
          <a:xfrm rot="21600000">
            <a:off x="1532852" y="2183215"/>
            <a:ext cx="88408" cy="71519"/>
            <a:chOff x="0" y="0"/>
            <a:chExt cx="88408" cy="71519"/>
          </a:xfrm>
        </p:grpSpPr>
        <p:sp>
          <p:nvSpPr>
            <p:cNvPr id="5958" name="path"/>
            <p:cNvSpPr/>
            <p:nvPr/>
          </p:nvSpPr>
          <p:spPr>
            <a:xfrm>
              <a:off x="1617" y="1375"/>
              <a:ext cx="85173" cy="68768"/>
            </a:xfrm>
            <a:custGeom>
              <a:avLst/>
              <a:gdLst/>
              <a:ahLst/>
              <a:cxnLst/>
              <a:rect l="0" t="0" r="0" b="0"/>
              <a:pathLst>
                <a:path w="134" h="108">
                  <a:moveTo>
                    <a:pt x="130" y="0"/>
                  </a:moveTo>
                  <a:lnTo>
                    <a:pt x="134" y="4"/>
                  </a:lnTo>
                  <a:lnTo>
                    <a:pt x="134" y="4"/>
                  </a:lnTo>
                  <a:lnTo>
                    <a:pt x="131" y="5"/>
                  </a:lnTo>
                  <a:lnTo>
                    <a:pt x="128" y="7"/>
                  </a:lnTo>
                  <a:lnTo>
                    <a:pt x="126" y="9"/>
                  </a:lnTo>
                  <a:lnTo>
                    <a:pt x="123" y="11"/>
                  </a:lnTo>
                  <a:lnTo>
                    <a:pt x="120" y="13"/>
                  </a:lnTo>
                  <a:lnTo>
                    <a:pt x="117" y="16"/>
                  </a:lnTo>
                  <a:lnTo>
                    <a:pt x="115" y="18"/>
                  </a:lnTo>
                  <a:lnTo>
                    <a:pt x="112" y="20"/>
                  </a:lnTo>
                  <a:lnTo>
                    <a:pt x="109" y="23"/>
                  </a:lnTo>
                  <a:lnTo>
                    <a:pt x="106" y="26"/>
                  </a:lnTo>
                  <a:lnTo>
                    <a:pt x="103" y="29"/>
                  </a:lnTo>
                  <a:lnTo>
                    <a:pt x="100" y="32"/>
                  </a:lnTo>
                  <a:lnTo>
                    <a:pt x="97" y="35"/>
                  </a:lnTo>
                  <a:lnTo>
                    <a:pt x="94" y="38"/>
                  </a:lnTo>
                  <a:lnTo>
                    <a:pt x="91" y="41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4" y="48"/>
                  </a:lnTo>
                  <a:lnTo>
                    <a:pt x="81" y="51"/>
                  </a:lnTo>
                  <a:lnTo>
                    <a:pt x="78" y="55"/>
                  </a:lnTo>
                  <a:lnTo>
                    <a:pt x="76" y="58"/>
                  </a:lnTo>
                  <a:lnTo>
                    <a:pt x="73" y="61"/>
                  </a:lnTo>
                  <a:lnTo>
                    <a:pt x="70" y="65"/>
                  </a:lnTo>
                  <a:lnTo>
                    <a:pt x="68" y="68"/>
                  </a:lnTo>
                  <a:lnTo>
                    <a:pt x="65" y="71"/>
                  </a:lnTo>
                  <a:lnTo>
                    <a:pt x="63" y="74"/>
                  </a:lnTo>
                  <a:lnTo>
                    <a:pt x="61" y="77"/>
                  </a:lnTo>
                  <a:lnTo>
                    <a:pt x="58" y="81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2" y="90"/>
                  </a:lnTo>
                  <a:lnTo>
                    <a:pt x="51" y="93"/>
                  </a:lnTo>
                  <a:lnTo>
                    <a:pt x="49" y="96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38" y="102"/>
                  </a:lnTo>
                  <a:lnTo>
                    <a:pt x="34" y="105"/>
                  </a:lnTo>
                  <a:lnTo>
                    <a:pt x="32" y="106"/>
                  </a:lnTo>
                  <a:lnTo>
                    <a:pt x="31" y="107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29" y="107"/>
                  </a:lnTo>
                  <a:lnTo>
                    <a:pt x="29" y="106"/>
                  </a:lnTo>
                  <a:lnTo>
                    <a:pt x="28" y="103"/>
                  </a:lnTo>
                  <a:lnTo>
                    <a:pt x="26" y="99"/>
                  </a:lnTo>
                  <a:lnTo>
                    <a:pt x="24" y="95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0" y="87"/>
                  </a:lnTo>
                  <a:lnTo>
                    <a:pt x="19" y="84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78"/>
                  </a:lnTo>
                  <a:lnTo>
                    <a:pt x="13" y="76"/>
                  </a:lnTo>
                  <a:lnTo>
                    <a:pt x="12" y="7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9" y="71"/>
                  </a:lnTo>
                  <a:lnTo>
                    <a:pt x="8" y="70"/>
                  </a:lnTo>
                  <a:lnTo>
                    <a:pt x="7" y="69"/>
                  </a:lnTo>
                  <a:lnTo>
                    <a:pt x="5" y="68"/>
                  </a:lnTo>
                  <a:lnTo>
                    <a:pt x="4" y="67"/>
                  </a:lnTo>
                  <a:lnTo>
                    <a:pt x="3" y="67"/>
                  </a:lnTo>
                  <a:lnTo>
                    <a:pt x="1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4"/>
                  </a:lnTo>
                  <a:lnTo>
                    <a:pt x="2" y="63"/>
                  </a:lnTo>
                  <a:lnTo>
                    <a:pt x="3" y="62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9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2" y="57"/>
                  </a:lnTo>
                  <a:lnTo>
                    <a:pt x="13" y="57"/>
                  </a:lnTo>
                  <a:lnTo>
                    <a:pt x="14" y="57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60"/>
                  </a:lnTo>
                  <a:lnTo>
                    <a:pt x="28" y="62"/>
                  </a:lnTo>
                  <a:lnTo>
                    <a:pt x="29" y="63"/>
                  </a:lnTo>
                  <a:lnTo>
                    <a:pt x="30" y="64"/>
                  </a:lnTo>
                  <a:lnTo>
                    <a:pt x="31" y="66"/>
                  </a:lnTo>
                  <a:lnTo>
                    <a:pt x="32" y="67"/>
                  </a:lnTo>
                  <a:lnTo>
                    <a:pt x="33" y="69"/>
                  </a:lnTo>
                  <a:lnTo>
                    <a:pt x="34" y="71"/>
                  </a:lnTo>
                  <a:lnTo>
                    <a:pt x="35" y="73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40" y="76"/>
                  </a:lnTo>
                  <a:lnTo>
                    <a:pt x="42" y="73"/>
                  </a:lnTo>
                  <a:lnTo>
                    <a:pt x="45" y="70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52" y="62"/>
                  </a:lnTo>
                  <a:lnTo>
                    <a:pt x="54" y="59"/>
                  </a:lnTo>
                  <a:lnTo>
                    <a:pt x="57" y="56"/>
                  </a:lnTo>
                  <a:lnTo>
                    <a:pt x="59" y="53"/>
                  </a:lnTo>
                  <a:lnTo>
                    <a:pt x="62" y="50"/>
                  </a:lnTo>
                  <a:lnTo>
                    <a:pt x="65" y="47"/>
                  </a:lnTo>
                  <a:lnTo>
                    <a:pt x="68" y="45"/>
                  </a:lnTo>
                  <a:lnTo>
                    <a:pt x="71" y="42"/>
                  </a:lnTo>
                  <a:lnTo>
                    <a:pt x="74" y="39"/>
                  </a:lnTo>
                  <a:lnTo>
                    <a:pt x="77" y="36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3" y="31"/>
                  </a:lnTo>
                  <a:lnTo>
                    <a:pt x="87" y="28"/>
                  </a:lnTo>
                  <a:lnTo>
                    <a:pt x="90" y="26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99" y="18"/>
                  </a:lnTo>
                  <a:lnTo>
                    <a:pt x="102" y="16"/>
                  </a:lnTo>
                  <a:lnTo>
                    <a:pt x="105" y="14"/>
                  </a:lnTo>
                  <a:lnTo>
                    <a:pt x="109" y="12"/>
                  </a:lnTo>
                  <a:lnTo>
                    <a:pt x="112" y="10"/>
                  </a:lnTo>
                  <a:lnTo>
                    <a:pt x="115" y="8"/>
                  </a:lnTo>
                  <a:lnTo>
                    <a:pt x="118" y="6"/>
                  </a:lnTo>
                  <a:lnTo>
                    <a:pt x="121" y="4"/>
                  </a:lnTo>
                  <a:lnTo>
                    <a:pt x="124" y="3"/>
                  </a:lnTo>
                  <a:lnTo>
                    <a:pt x="127" y="1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59" name="path"/>
            <p:cNvSpPr/>
            <p:nvPr/>
          </p:nvSpPr>
          <p:spPr>
            <a:xfrm>
              <a:off x="0" y="0"/>
              <a:ext cx="88408" cy="71519"/>
            </a:xfrm>
            <a:custGeom>
              <a:avLst/>
              <a:gdLst/>
              <a:ahLst/>
              <a:cxnLst/>
              <a:rect l="0" t="0" r="0" b="0"/>
              <a:pathLst>
                <a:path w="139" h="112">
                  <a:moveTo>
                    <a:pt x="133" y="2"/>
                  </a:moveTo>
                  <a:lnTo>
                    <a:pt x="136" y="6"/>
                  </a:lnTo>
                  <a:lnTo>
                    <a:pt x="136" y="6"/>
                  </a:lnTo>
                  <a:lnTo>
                    <a:pt x="134" y="8"/>
                  </a:lnTo>
                  <a:lnTo>
                    <a:pt x="131" y="9"/>
                  </a:lnTo>
                  <a:lnTo>
                    <a:pt x="128" y="11"/>
                  </a:lnTo>
                  <a:lnTo>
                    <a:pt x="126" y="13"/>
                  </a:lnTo>
                  <a:lnTo>
                    <a:pt x="123" y="15"/>
                  </a:lnTo>
                  <a:lnTo>
                    <a:pt x="120" y="18"/>
                  </a:lnTo>
                  <a:lnTo>
                    <a:pt x="117" y="20"/>
                  </a:lnTo>
                  <a:lnTo>
                    <a:pt x="114" y="23"/>
                  </a:lnTo>
                  <a:lnTo>
                    <a:pt x="111" y="25"/>
                  </a:lnTo>
                  <a:lnTo>
                    <a:pt x="109" y="28"/>
                  </a:lnTo>
                  <a:lnTo>
                    <a:pt x="106" y="31"/>
                  </a:lnTo>
                  <a:lnTo>
                    <a:pt x="103" y="34"/>
                  </a:lnTo>
                  <a:lnTo>
                    <a:pt x="100" y="37"/>
                  </a:lnTo>
                  <a:lnTo>
                    <a:pt x="96" y="40"/>
                  </a:lnTo>
                  <a:lnTo>
                    <a:pt x="93" y="43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87" y="50"/>
                  </a:lnTo>
                  <a:lnTo>
                    <a:pt x="84" y="53"/>
                  </a:lnTo>
                  <a:lnTo>
                    <a:pt x="81" y="57"/>
                  </a:lnTo>
                  <a:lnTo>
                    <a:pt x="78" y="60"/>
                  </a:lnTo>
                  <a:lnTo>
                    <a:pt x="75" y="63"/>
                  </a:lnTo>
                  <a:lnTo>
                    <a:pt x="73" y="67"/>
                  </a:lnTo>
                  <a:lnTo>
                    <a:pt x="70" y="70"/>
                  </a:lnTo>
                  <a:lnTo>
                    <a:pt x="68" y="73"/>
                  </a:lnTo>
                  <a:lnTo>
                    <a:pt x="65" y="76"/>
                  </a:lnTo>
                  <a:lnTo>
                    <a:pt x="63" y="80"/>
                  </a:lnTo>
                  <a:lnTo>
                    <a:pt x="61" y="83"/>
                  </a:lnTo>
                  <a:lnTo>
                    <a:pt x="59" y="86"/>
                  </a:lnTo>
                  <a:lnTo>
                    <a:pt x="57" y="89"/>
                  </a:lnTo>
                  <a:lnTo>
                    <a:pt x="55" y="92"/>
                  </a:lnTo>
                  <a:lnTo>
                    <a:pt x="53" y="95"/>
                  </a:lnTo>
                  <a:lnTo>
                    <a:pt x="51" y="98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0" y="105"/>
                  </a:lnTo>
                  <a:lnTo>
                    <a:pt x="37" y="107"/>
                  </a:lnTo>
                  <a:lnTo>
                    <a:pt x="34" y="109"/>
                  </a:lnTo>
                  <a:lnTo>
                    <a:pt x="33" y="109"/>
                  </a:lnTo>
                  <a:lnTo>
                    <a:pt x="32" y="110"/>
                  </a:lnTo>
                  <a:lnTo>
                    <a:pt x="32" y="110"/>
                  </a:lnTo>
                  <a:lnTo>
                    <a:pt x="32" y="109"/>
                  </a:lnTo>
                  <a:lnTo>
                    <a:pt x="31" y="108"/>
                  </a:lnTo>
                  <a:lnTo>
                    <a:pt x="30" y="105"/>
                  </a:lnTo>
                  <a:lnTo>
                    <a:pt x="29" y="101"/>
                  </a:lnTo>
                  <a:lnTo>
                    <a:pt x="27" y="97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3" y="89"/>
                  </a:lnTo>
                  <a:lnTo>
                    <a:pt x="21" y="87"/>
                  </a:lnTo>
                  <a:lnTo>
                    <a:pt x="20" y="84"/>
                  </a:lnTo>
                  <a:lnTo>
                    <a:pt x="18" y="82"/>
                  </a:lnTo>
                  <a:lnTo>
                    <a:pt x="17" y="80"/>
                  </a:lnTo>
                  <a:lnTo>
                    <a:pt x="16" y="78"/>
                  </a:lnTo>
                  <a:lnTo>
                    <a:pt x="14" y="76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2" y="74"/>
                  </a:lnTo>
                  <a:lnTo>
                    <a:pt x="11" y="72"/>
                  </a:lnTo>
                  <a:lnTo>
                    <a:pt x="9" y="71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5" y="65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6" y="59"/>
                  </a:lnTo>
                  <a:lnTo>
                    <a:pt x="17" y="59"/>
                  </a:lnTo>
                  <a:lnTo>
                    <a:pt x="18" y="59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2"/>
                  </a:lnTo>
                  <a:lnTo>
                    <a:pt x="29" y="63"/>
                  </a:lnTo>
                  <a:lnTo>
                    <a:pt x="30" y="64"/>
                  </a:lnTo>
                  <a:lnTo>
                    <a:pt x="31" y="65"/>
                  </a:lnTo>
                  <a:lnTo>
                    <a:pt x="32" y="66"/>
                  </a:lnTo>
                  <a:lnTo>
                    <a:pt x="33" y="68"/>
                  </a:lnTo>
                  <a:lnTo>
                    <a:pt x="34" y="70"/>
                  </a:lnTo>
                  <a:lnTo>
                    <a:pt x="35" y="71"/>
                  </a:lnTo>
                  <a:lnTo>
                    <a:pt x="37" y="73"/>
                  </a:lnTo>
                  <a:lnTo>
                    <a:pt x="38" y="75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3" y="78"/>
                  </a:lnTo>
                  <a:lnTo>
                    <a:pt x="45" y="75"/>
                  </a:lnTo>
                  <a:lnTo>
                    <a:pt x="47" y="72"/>
                  </a:lnTo>
                  <a:lnTo>
                    <a:pt x="49" y="70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7" y="61"/>
                  </a:lnTo>
                  <a:lnTo>
                    <a:pt x="59" y="58"/>
                  </a:lnTo>
                  <a:lnTo>
                    <a:pt x="62" y="55"/>
                  </a:lnTo>
                  <a:lnTo>
                    <a:pt x="65" y="52"/>
                  </a:lnTo>
                  <a:lnTo>
                    <a:pt x="68" y="50"/>
                  </a:lnTo>
                  <a:lnTo>
                    <a:pt x="70" y="47"/>
                  </a:lnTo>
                  <a:lnTo>
                    <a:pt x="73" y="44"/>
                  </a:lnTo>
                  <a:lnTo>
                    <a:pt x="76" y="41"/>
                  </a:lnTo>
                  <a:lnTo>
                    <a:pt x="80" y="38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6" y="33"/>
                  </a:lnTo>
                  <a:lnTo>
                    <a:pt x="89" y="30"/>
                  </a:lnTo>
                  <a:lnTo>
                    <a:pt x="92" y="28"/>
                  </a:lnTo>
                  <a:lnTo>
                    <a:pt x="95" y="25"/>
                  </a:lnTo>
                  <a:lnTo>
                    <a:pt x="99" y="23"/>
                  </a:lnTo>
                  <a:lnTo>
                    <a:pt x="102" y="20"/>
                  </a:lnTo>
                  <a:lnTo>
                    <a:pt x="105" y="18"/>
                  </a:lnTo>
                  <a:lnTo>
                    <a:pt x="108" y="16"/>
                  </a:lnTo>
                  <a:lnTo>
                    <a:pt x="111" y="14"/>
                  </a:lnTo>
                  <a:lnTo>
                    <a:pt x="114" y="12"/>
                  </a:lnTo>
                  <a:lnTo>
                    <a:pt x="117" y="10"/>
                  </a:lnTo>
                  <a:lnTo>
                    <a:pt x="121" y="8"/>
                  </a:lnTo>
                  <a:lnTo>
                    <a:pt x="124" y="6"/>
                  </a:lnTo>
                  <a:lnTo>
                    <a:pt x="127" y="5"/>
                  </a:lnTo>
                  <a:lnTo>
                    <a:pt x="130" y="3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noFill/>
            <a:ln w="299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42" name="group 1142"/>
          <p:cNvGrpSpPr/>
          <p:nvPr/>
        </p:nvGrpSpPr>
        <p:grpSpPr>
          <a:xfrm rot="21600000">
            <a:off x="4971234" y="2199734"/>
            <a:ext cx="41270" cy="94693"/>
            <a:chOff x="0" y="0"/>
            <a:chExt cx="41270" cy="94693"/>
          </a:xfrm>
        </p:grpSpPr>
        <p:sp>
          <p:nvSpPr>
            <p:cNvPr id="5960" name="path"/>
            <p:cNvSpPr/>
            <p:nvPr/>
          </p:nvSpPr>
          <p:spPr>
            <a:xfrm>
              <a:off x="0" y="54361"/>
              <a:ext cx="41270" cy="40332"/>
            </a:xfrm>
            <a:custGeom>
              <a:avLst/>
              <a:gdLst/>
              <a:ahLst/>
              <a:cxnLst/>
              <a:rect l="0" t="0" r="0" b="0"/>
              <a:pathLst>
                <a:path w="64" h="63">
                  <a:moveTo>
                    <a:pt x="0" y="63"/>
                  </a:moveTo>
                  <a:lnTo>
                    <a:pt x="64" y="63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38DD5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61" name="path"/>
            <p:cNvSpPr/>
            <p:nvPr/>
          </p:nvSpPr>
          <p:spPr>
            <a:xfrm>
              <a:off x="0" y="0"/>
              <a:ext cx="41270" cy="40770"/>
            </a:xfrm>
            <a:custGeom>
              <a:avLst/>
              <a:gdLst/>
              <a:ahLst/>
              <a:cxnLst/>
              <a:rect l="0" t="0" r="0" b="0"/>
              <a:pathLst>
                <a:path w="64" h="64">
                  <a:moveTo>
                    <a:pt x="0" y="64"/>
                  </a:moveTo>
                  <a:lnTo>
                    <a:pt x="64" y="64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AFCAE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5962" name="picture 5962"/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 rot="21600000">
            <a:off x="7680623" y="2065022"/>
            <a:ext cx="660562" cy="6350"/>
          </a:xfrm>
          <a:prstGeom prst="rect">
            <a:avLst/>
          </a:prstGeom>
        </p:spPr>
      </p:pic>
      <p:sp>
        <p:nvSpPr>
          <p:cNvPr id="5963" name="path"/>
          <p:cNvSpPr/>
          <p:nvPr/>
        </p:nvSpPr>
        <p:spPr>
          <a:xfrm>
            <a:off x="4213004" y="2161594"/>
            <a:ext cx="1192664" cy="2630"/>
          </a:xfrm>
          <a:custGeom>
            <a:avLst/>
            <a:gdLst/>
            <a:ahLst/>
            <a:cxnLst/>
            <a:rect l="0" t="0" r="0" b="0"/>
            <a:pathLst>
              <a:path w="1878" h="4">
                <a:moveTo>
                  <a:pt x="0" y="2"/>
                </a:moveTo>
                <a:lnTo>
                  <a:pt x="1878" y="2"/>
                </a:lnTo>
              </a:path>
            </a:pathLst>
          </a:custGeom>
          <a:noFill/>
          <a:ln w="263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144" name="group 1144"/>
          <p:cNvGrpSpPr/>
          <p:nvPr/>
        </p:nvGrpSpPr>
        <p:grpSpPr>
          <a:xfrm rot="21600000">
            <a:off x="2173274" y="2379894"/>
            <a:ext cx="62532" cy="49513"/>
            <a:chOff x="0" y="0"/>
            <a:chExt cx="62532" cy="49513"/>
          </a:xfrm>
        </p:grpSpPr>
        <p:sp>
          <p:nvSpPr>
            <p:cNvPr id="5964" name="path"/>
            <p:cNvSpPr/>
            <p:nvPr/>
          </p:nvSpPr>
          <p:spPr>
            <a:xfrm>
              <a:off x="1617" y="1375"/>
              <a:ext cx="59298" cy="46762"/>
            </a:xfrm>
            <a:custGeom>
              <a:avLst/>
              <a:gdLst/>
              <a:ahLst/>
              <a:cxnLst/>
              <a:rect l="0" t="0" r="0" b="0"/>
              <a:pathLst>
                <a:path w="93" h="73">
                  <a:moveTo>
                    <a:pt x="46" y="53"/>
                  </a:moveTo>
                  <a:lnTo>
                    <a:pt x="44" y="54"/>
                  </a:lnTo>
                  <a:lnTo>
                    <a:pt x="44" y="54"/>
                  </a:lnTo>
                  <a:lnTo>
                    <a:pt x="43" y="57"/>
                  </a:lnTo>
                  <a:lnTo>
                    <a:pt x="41" y="59"/>
                  </a:lnTo>
                  <a:lnTo>
                    <a:pt x="39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4" y="66"/>
                  </a:lnTo>
                  <a:lnTo>
                    <a:pt x="33" y="67"/>
                  </a:lnTo>
                  <a:lnTo>
                    <a:pt x="31" y="69"/>
                  </a:lnTo>
                  <a:lnTo>
                    <a:pt x="30" y="70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4" y="73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19" y="73"/>
                  </a:lnTo>
                  <a:lnTo>
                    <a:pt x="18" y="73"/>
                  </a:lnTo>
                  <a:lnTo>
                    <a:pt x="17" y="73"/>
                  </a:lnTo>
                  <a:lnTo>
                    <a:pt x="15" y="72"/>
                  </a:lnTo>
                  <a:lnTo>
                    <a:pt x="14" y="72"/>
                  </a:lnTo>
                  <a:lnTo>
                    <a:pt x="13" y="71"/>
                  </a:lnTo>
                  <a:lnTo>
                    <a:pt x="11" y="70"/>
                  </a:lnTo>
                  <a:lnTo>
                    <a:pt x="10" y="69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6" y="66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9" y="57"/>
                  </a:lnTo>
                  <a:lnTo>
                    <a:pt x="11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6" y="53"/>
                  </a:lnTo>
                  <a:lnTo>
                    <a:pt x="18" y="52"/>
                  </a:lnTo>
                  <a:lnTo>
                    <a:pt x="20" y="51"/>
                  </a:lnTo>
                  <a:lnTo>
                    <a:pt x="21" y="50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7" y="45"/>
                  </a:lnTo>
                  <a:lnTo>
                    <a:pt x="29" y="43"/>
                  </a:lnTo>
                  <a:lnTo>
                    <a:pt x="31" y="4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6" y="35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2" y="31"/>
                  </a:lnTo>
                  <a:lnTo>
                    <a:pt x="21" y="30"/>
                  </a:lnTo>
                  <a:lnTo>
                    <a:pt x="20" y="28"/>
                  </a:lnTo>
                  <a:lnTo>
                    <a:pt x="19" y="27"/>
                  </a:lnTo>
                  <a:lnTo>
                    <a:pt x="18" y="26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3" y="4"/>
                  </a:lnTo>
                  <a:lnTo>
                    <a:pt x="24" y="3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5" y="15"/>
                  </a:lnTo>
                  <a:lnTo>
                    <a:pt x="36" y="16"/>
                  </a:lnTo>
                  <a:lnTo>
                    <a:pt x="37" y="18"/>
                  </a:lnTo>
                  <a:lnTo>
                    <a:pt x="38" y="19"/>
                  </a:lnTo>
                  <a:lnTo>
                    <a:pt x="39" y="20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5" y="26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9" y="22"/>
                  </a:lnTo>
                  <a:lnTo>
                    <a:pt x="51" y="20"/>
                  </a:lnTo>
                  <a:lnTo>
                    <a:pt x="53" y="18"/>
                  </a:lnTo>
                  <a:lnTo>
                    <a:pt x="55" y="17"/>
                  </a:lnTo>
                  <a:lnTo>
                    <a:pt x="56" y="15"/>
                  </a:lnTo>
                  <a:lnTo>
                    <a:pt x="58" y="14"/>
                  </a:lnTo>
                  <a:lnTo>
                    <a:pt x="60" y="12"/>
                  </a:lnTo>
                  <a:lnTo>
                    <a:pt x="62" y="11"/>
                  </a:lnTo>
                  <a:lnTo>
                    <a:pt x="64" y="10"/>
                  </a:lnTo>
                  <a:lnTo>
                    <a:pt x="65" y="9"/>
                  </a:lnTo>
                  <a:lnTo>
                    <a:pt x="67" y="9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4" y="10"/>
                  </a:lnTo>
                  <a:lnTo>
                    <a:pt x="85" y="11"/>
                  </a:lnTo>
                  <a:lnTo>
                    <a:pt x="86" y="12"/>
                  </a:lnTo>
                  <a:lnTo>
                    <a:pt x="86" y="13"/>
                  </a:lnTo>
                  <a:lnTo>
                    <a:pt x="87" y="14"/>
                  </a:lnTo>
                  <a:lnTo>
                    <a:pt x="88" y="16"/>
                  </a:lnTo>
                  <a:lnTo>
                    <a:pt x="89" y="17"/>
                  </a:lnTo>
                  <a:lnTo>
                    <a:pt x="89" y="18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89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5" y="20"/>
                  </a:lnTo>
                  <a:lnTo>
                    <a:pt x="84" y="20"/>
                  </a:lnTo>
                  <a:lnTo>
                    <a:pt x="83" y="21"/>
                  </a:lnTo>
                  <a:lnTo>
                    <a:pt x="81" y="22"/>
                  </a:lnTo>
                  <a:lnTo>
                    <a:pt x="79" y="23"/>
                  </a:lnTo>
                  <a:lnTo>
                    <a:pt x="77" y="24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3" y="26"/>
                  </a:lnTo>
                  <a:lnTo>
                    <a:pt x="72" y="27"/>
                  </a:lnTo>
                  <a:lnTo>
                    <a:pt x="70" y="29"/>
                  </a:lnTo>
                  <a:lnTo>
                    <a:pt x="68" y="30"/>
                  </a:lnTo>
                  <a:lnTo>
                    <a:pt x="66" y="32"/>
                  </a:lnTo>
                  <a:lnTo>
                    <a:pt x="65" y="33"/>
                  </a:lnTo>
                  <a:lnTo>
                    <a:pt x="63" y="35"/>
                  </a:lnTo>
                  <a:lnTo>
                    <a:pt x="62" y="36"/>
                  </a:lnTo>
                  <a:lnTo>
                    <a:pt x="59" y="39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4" y="43"/>
                  </a:lnTo>
                  <a:lnTo>
                    <a:pt x="65" y="45"/>
                  </a:lnTo>
                  <a:lnTo>
                    <a:pt x="67" y="46"/>
                  </a:lnTo>
                  <a:lnTo>
                    <a:pt x="69" y="47"/>
                  </a:lnTo>
                  <a:lnTo>
                    <a:pt x="71" y="48"/>
                  </a:lnTo>
                  <a:lnTo>
                    <a:pt x="73" y="49"/>
                  </a:lnTo>
                  <a:lnTo>
                    <a:pt x="75" y="50"/>
                  </a:lnTo>
                  <a:lnTo>
                    <a:pt x="77" y="51"/>
                  </a:lnTo>
                  <a:lnTo>
                    <a:pt x="79" y="52"/>
                  </a:lnTo>
                  <a:lnTo>
                    <a:pt x="81" y="52"/>
                  </a:lnTo>
                  <a:lnTo>
                    <a:pt x="83" y="53"/>
                  </a:lnTo>
                  <a:lnTo>
                    <a:pt x="85" y="53"/>
                  </a:lnTo>
                  <a:lnTo>
                    <a:pt x="87" y="54"/>
                  </a:lnTo>
                  <a:lnTo>
                    <a:pt x="89" y="54"/>
                  </a:lnTo>
                  <a:lnTo>
                    <a:pt x="91" y="54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2" y="56"/>
                  </a:lnTo>
                  <a:lnTo>
                    <a:pt x="91" y="57"/>
                  </a:lnTo>
                  <a:lnTo>
                    <a:pt x="90" y="59"/>
                  </a:lnTo>
                  <a:lnTo>
                    <a:pt x="88" y="61"/>
                  </a:lnTo>
                  <a:lnTo>
                    <a:pt x="87" y="62"/>
                  </a:lnTo>
                  <a:lnTo>
                    <a:pt x="86" y="63"/>
                  </a:lnTo>
                  <a:lnTo>
                    <a:pt x="85" y="64"/>
                  </a:lnTo>
                  <a:lnTo>
                    <a:pt x="84" y="65"/>
                  </a:lnTo>
                  <a:lnTo>
                    <a:pt x="83" y="66"/>
                  </a:lnTo>
                  <a:lnTo>
                    <a:pt x="82" y="67"/>
                  </a:lnTo>
                  <a:lnTo>
                    <a:pt x="81" y="67"/>
                  </a:lnTo>
                  <a:lnTo>
                    <a:pt x="79" y="68"/>
                  </a:lnTo>
                  <a:lnTo>
                    <a:pt x="78" y="68"/>
                  </a:lnTo>
                  <a:lnTo>
                    <a:pt x="77" y="69"/>
                  </a:lnTo>
                  <a:lnTo>
                    <a:pt x="76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2" y="69"/>
                  </a:lnTo>
                  <a:lnTo>
                    <a:pt x="71" y="68"/>
                  </a:lnTo>
                  <a:lnTo>
                    <a:pt x="70" y="68"/>
                  </a:lnTo>
                  <a:lnTo>
                    <a:pt x="69" y="68"/>
                  </a:lnTo>
                  <a:lnTo>
                    <a:pt x="67" y="67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3" y="65"/>
                  </a:lnTo>
                  <a:lnTo>
                    <a:pt x="61" y="64"/>
                  </a:lnTo>
                  <a:lnTo>
                    <a:pt x="59" y="63"/>
                  </a:lnTo>
                  <a:lnTo>
                    <a:pt x="58" y="62"/>
                  </a:lnTo>
                  <a:lnTo>
                    <a:pt x="56" y="61"/>
                  </a:lnTo>
                  <a:lnTo>
                    <a:pt x="54" y="59"/>
                  </a:lnTo>
                  <a:lnTo>
                    <a:pt x="52" y="58"/>
                  </a:lnTo>
                  <a:lnTo>
                    <a:pt x="50" y="56"/>
                  </a:lnTo>
                  <a:lnTo>
                    <a:pt x="46" y="53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65" name="path"/>
            <p:cNvSpPr/>
            <p:nvPr/>
          </p:nvSpPr>
          <p:spPr>
            <a:xfrm>
              <a:off x="0" y="0"/>
              <a:ext cx="62532" cy="49513"/>
            </a:xfrm>
            <a:custGeom>
              <a:avLst/>
              <a:gdLst/>
              <a:ahLst/>
              <a:cxnLst/>
              <a:rect l="0" t="0" r="0" b="0"/>
              <a:pathLst>
                <a:path w="98" h="77">
                  <a:moveTo>
                    <a:pt x="48" y="55"/>
                  </a:moveTo>
                  <a:lnTo>
                    <a:pt x="47" y="57"/>
                  </a:lnTo>
                  <a:lnTo>
                    <a:pt x="47" y="57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0" y="65"/>
                  </a:lnTo>
                  <a:lnTo>
                    <a:pt x="38" y="67"/>
                  </a:lnTo>
                  <a:lnTo>
                    <a:pt x="37" y="68"/>
                  </a:lnTo>
                  <a:lnTo>
                    <a:pt x="35" y="69"/>
                  </a:lnTo>
                  <a:lnTo>
                    <a:pt x="34" y="71"/>
                  </a:lnTo>
                  <a:lnTo>
                    <a:pt x="32" y="72"/>
                  </a:lnTo>
                  <a:lnTo>
                    <a:pt x="31" y="73"/>
                  </a:lnTo>
                  <a:lnTo>
                    <a:pt x="29" y="73"/>
                  </a:lnTo>
                  <a:lnTo>
                    <a:pt x="28" y="74"/>
                  </a:lnTo>
                  <a:lnTo>
                    <a:pt x="27" y="74"/>
                  </a:lnTo>
                  <a:lnTo>
                    <a:pt x="27" y="75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5"/>
                  </a:lnTo>
                  <a:lnTo>
                    <a:pt x="18" y="74"/>
                  </a:lnTo>
                  <a:lnTo>
                    <a:pt x="16" y="74"/>
                  </a:lnTo>
                  <a:lnTo>
                    <a:pt x="15" y="73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1" y="71"/>
                  </a:lnTo>
                  <a:lnTo>
                    <a:pt x="10" y="70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6" y="66"/>
                  </a:lnTo>
                  <a:lnTo>
                    <a:pt x="5" y="64"/>
                  </a:lnTo>
                  <a:lnTo>
                    <a:pt x="3" y="62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2" y="59"/>
                  </a:lnTo>
                  <a:lnTo>
                    <a:pt x="14" y="58"/>
                  </a:lnTo>
                  <a:lnTo>
                    <a:pt x="15" y="58"/>
                  </a:lnTo>
                  <a:lnTo>
                    <a:pt x="17" y="57"/>
                  </a:lnTo>
                  <a:lnTo>
                    <a:pt x="19" y="56"/>
                  </a:lnTo>
                  <a:lnTo>
                    <a:pt x="20" y="54"/>
                  </a:lnTo>
                  <a:lnTo>
                    <a:pt x="22" y="53"/>
                  </a:lnTo>
                  <a:lnTo>
                    <a:pt x="24" y="52"/>
                  </a:lnTo>
                  <a:lnTo>
                    <a:pt x="26" y="50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1" y="45"/>
                  </a:lnTo>
                  <a:lnTo>
                    <a:pt x="34" y="4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9" y="38"/>
                  </a:lnTo>
                  <a:lnTo>
                    <a:pt x="27" y="36"/>
                  </a:lnTo>
                  <a:lnTo>
                    <a:pt x="26" y="35"/>
                  </a:lnTo>
                  <a:lnTo>
                    <a:pt x="25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7" y="5"/>
                  </a:lnTo>
                  <a:lnTo>
                    <a:pt x="28" y="4"/>
                  </a:lnTo>
                  <a:lnTo>
                    <a:pt x="30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7" y="15"/>
                  </a:lnTo>
                  <a:lnTo>
                    <a:pt x="38" y="17"/>
                  </a:lnTo>
                  <a:lnTo>
                    <a:pt x="39" y="18"/>
                  </a:lnTo>
                  <a:lnTo>
                    <a:pt x="40" y="20"/>
                  </a:lnTo>
                  <a:lnTo>
                    <a:pt x="41" y="21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4" y="26"/>
                  </a:lnTo>
                  <a:lnTo>
                    <a:pt x="47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1" y="24"/>
                  </a:lnTo>
                  <a:lnTo>
                    <a:pt x="53" y="22"/>
                  </a:lnTo>
                  <a:lnTo>
                    <a:pt x="55" y="20"/>
                  </a:lnTo>
                  <a:lnTo>
                    <a:pt x="57" y="19"/>
                  </a:lnTo>
                  <a:lnTo>
                    <a:pt x="59" y="17"/>
                  </a:lnTo>
                  <a:lnTo>
                    <a:pt x="61" y="16"/>
                  </a:lnTo>
                  <a:lnTo>
                    <a:pt x="63" y="15"/>
                  </a:lnTo>
                  <a:lnTo>
                    <a:pt x="64" y="13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1"/>
                  </a:lnTo>
                  <a:lnTo>
                    <a:pt x="71" y="10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3" y="11"/>
                  </a:lnTo>
                  <a:lnTo>
                    <a:pt x="84" y="11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7" y="13"/>
                  </a:lnTo>
                  <a:lnTo>
                    <a:pt x="88" y="14"/>
                  </a:lnTo>
                  <a:lnTo>
                    <a:pt x="89" y="15"/>
                  </a:lnTo>
                  <a:lnTo>
                    <a:pt x="90" y="16"/>
                  </a:lnTo>
                  <a:lnTo>
                    <a:pt x="91" y="18"/>
                  </a:lnTo>
                  <a:lnTo>
                    <a:pt x="91" y="19"/>
                  </a:lnTo>
                  <a:lnTo>
                    <a:pt x="92" y="20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0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8" y="22"/>
                  </a:lnTo>
                  <a:lnTo>
                    <a:pt x="87" y="22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3" y="24"/>
                  </a:lnTo>
                  <a:lnTo>
                    <a:pt x="82" y="25"/>
                  </a:lnTo>
                  <a:lnTo>
                    <a:pt x="80" y="26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6" y="28"/>
                  </a:lnTo>
                  <a:lnTo>
                    <a:pt x="74" y="30"/>
                  </a:lnTo>
                  <a:lnTo>
                    <a:pt x="72" y="31"/>
                  </a:lnTo>
                  <a:lnTo>
                    <a:pt x="71" y="32"/>
                  </a:lnTo>
                  <a:lnTo>
                    <a:pt x="69" y="34"/>
                  </a:lnTo>
                  <a:lnTo>
                    <a:pt x="67" y="35"/>
                  </a:lnTo>
                  <a:lnTo>
                    <a:pt x="66" y="37"/>
                  </a:lnTo>
                  <a:lnTo>
                    <a:pt x="64" y="38"/>
                  </a:lnTo>
                  <a:lnTo>
                    <a:pt x="62" y="42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6" y="45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2" y="49"/>
                  </a:lnTo>
                  <a:lnTo>
                    <a:pt x="74" y="50"/>
                  </a:lnTo>
                  <a:lnTo>
                    <a:pt x="76" y="51"/>
                  </a:lnTo>
                  <a:lnTo>
                    <a:pt x="78" y="52"/>
                  </a:lnTo>
                  <a:lnTo>
                    <a:pt x="80" y="53"/>
                  </a:lnTo>
                  <a:lnTo>
                    <a:pt x="81" y="54"/>
                  </a:lnTo>
                  <a:lnTo>
                    <a:pt x="83" y="54"/>
                  </a:lnTo>
                  <a:lnTo>
                    <a:pt x="85" y="55"/>
                  </a:lnTo>
                  <a:lnTo>
                    <a:pt x="87" y="55"/>
                  </a:lnTo>
                  <a:lnTo>
                    <a:pt x="89" y="56"/>
                  </a:lnTo>
                  <a:lnTo>
                    <a:pt x="91" y="56"/>
                  </a:lnTo>
                  <a:lnTo>
                    <a:pt x="93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4" y="58"/>
                  </a:lnTo>
                  <a:lnTo>
                    <a:pt x="93" y="60"/>
                  </a:lnTo>
                  <a:lnTo>
                    <a:pt x="92" y="61"/>
                  </a:lnTo>
                  <a:lnTo>
                    <a:pt x="91" y="63"/>
                  </a:lnTo>
                  <a:lnTo>
                    <a:pt x="90" y="64"/>
                  </a:lnTo>
                  <a:lnTo>
                    <a:pt x="89" y="65"/>
                  </a:lnTo>
                  <a:lnTo>
                    <a:pt x="88" y="66"/>
                  </a:lnTo>
                  <a:lnTo>
                    <a:pt x="87" y="67"/>
                  </a:lnTo>
                  <a:lnTo>
                    <a:pt x="85" y="68"/>
                  </a:lnTo>
                  <a:lnTo>
                    <a:pt x="84" y="69"/>
                  </a:lnTo>
                  <a:lnTo>
                    <a:pt x="83" y="70"/>
                  </a:lnTo>
                  <a:lnTo>
                    <a:pt x="82" y="70"/>
                  </a:lnTo>
                  <a:lnTo>
                    <a:pt x="81" y="71"/>
                  </a:lnTo>
                  <a:lnTo>
                    <a:pt x="80" y="71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7" y="71"/>
                  </a:lnTo>
                  <a:lnTo>
                    <a:pt x="76" y="71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70" y="69"/>
                  </a:lnTo>
                  <a:lnTo>
                    <a:pt x="68" y="69"/>
                  </a:lnTo>
                  <a:lnTo>
                    <a:pt x="67" y="68"/>
                  </a:lnTo>
                  <a:lnTo>
                    <a:pt x="65" y="67"/>
                  </a:lnTo>
                  <a:lnTo>
                    <a:pt x="64" y="66"/>
                  </a:lnTo>
                  <a:lnTo>
                    <a:pt x="62" y="65"/>
                  </a:lnTo>
                  <a:lnTo>
                    <a:pt x="60" y="64"/>
                  </a:lnTo>
                  <a:lnTo>
                    <a:pt x="58" y="63"/>
                  </a:lnTo>
                  <a:lnTo>
                    <a:pt x="56" y="61"/>
                  </a:lnTo>
                  <a:lnTo>
                    <a:pt x="55" y="60"/>
                  </a:lnTo>
                  <a:lnTo>
                    <a:pt x="52" y="58"/>
                  </a:lnTo>
                  <a:lnTo>
                    <a:pt x="48" y="55"/>
                  </a:lnTo>
                  <a:close/>
                </a:path>
              </a:pathLst>
            </a:custGeom>
            <a:noFill/>
            <a:ln w="299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46" name="group 1146"/>
          <p:cNvGrpSpPr/>
          <p:nvPr/>
        </p:nvGrpSpPr>
        <p:grpSpPr>
          <a:xfrm rot="21600000">
            <a:off x="2173274" y="2715945"/>
            <a:ext cx="62532" cy="49055"/>
            <a:chOff x="0" y="0"/>
            <a:chExt cx="62532" cy="49055"/>
          </a:xfrm>
        </p:grpSpPr>
        <p:sp>
          <p:nvSpPr>
            <p:cNvPr id="5966" name="path"/>
            <p:cNvSpPr/>
            <p:nvPr/>
          </p:nvSpPr>
          <p:spPr>
            <a:xfrm>
              <a:off x="1617" y="1375"/>
              <a:ext cx="59298" cy="46304"/>
            </a:xfrm>
            <a:custGeom>
              <a:avLst/>
              <a:gdLst/>
              <a:ahLst/>
              <a:cxnLst/>
              <a:rect l="0" t="0" r="0" b="0"/>
              <a:pathLst>
                <a:path w="93" h="72">
                  <a:moveTo>
                    <a:pt x="46" y="52"/>
                  </a:moveTo>
                  <a:lnTo>
                    <a:pt x="44" y="54"/>
                  </a:lnTo>
                  <a:lnTo>
                    <a:pt x="44" y="54"/>
                  </a:lnTo>
                  <a:lnTo>
                    <a:pt x="43" y="56"/>
                  </a:lnTo>
                  <a:lnTo>
                    <a:pt x="41" y="58"/>
                  </a:lnTo>
                  <a:lnTo>
                    <a:pt x="39" y="60"/>
                  </a:lnTo>
                  <a:lnTo>
                    <a:pt x="37" y="62"/>
                  </a:lnTo>
                  <a:lnTo>
                    <a:pt x="36" y="64"/>
                  </a:lnTo>
                  <a:lnTo>
                    <a:pt x="34" y="65"/>
                  </a:lnTo>
                  <a:lnTo>
                    <a:pt x="33" y="67"/>
                  </a:lnTo>
                  <a:lnTo>
                    <a:pt x="31" y="68"/>
                  </a:lnTo>
                  <a:lnTo>
                    <a:pt x="30" y="69"/>
                  </a:lnTo>
                  <a:lnTo>
                    <a:pt x="28" y="70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7" y="72"/>
                  </a:lnTo>
                  <a:lnTo>
                    <a:pt x="15" y="72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0" y="69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6" y="66"/>
                  </a:lnTo>
                  <a:lnTo>
                    <a:pt x="5" y="64"/>
                  </a:lnTo>
                  <a:lnTo>
                    <a:pt x="3" y="63"/>
                  </a:lnTo>
                  <a:lnTo>
                    <a:pt x="2" y="61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6" y="53"/>
                  </a:lnTo>
                  <a:lnTo>
                    <a:pt x="18" y="52"/>
                  </a:lnTo>
                  <a:lnTo>
                    <a:pt x="20" y="50"/>
                  </a:lnTo>
                  <a:lnTo>
                    <a:pt x="21" y="49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7" y="44"/>
                  </a:lnTo>
                  <a:lnTo>
                    <a:pt x="29" y="42"/>
                  </a:lnTo>
                  <a:lnTo>
                    <a:pt x="31" y="4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6" y="35"/>
                  </a:lnTo>
                  <a:lnTo>
                    <a:pt x="25" y="34"/>
                  </a:lnTo>
                  <a:lnTo>
                    <a:pt x="23" y="32"/>
                  </a:lnTo>
                  <a:lnTo>
                    <a:pt x="22" y="31"/>
                  </a:lnTo>
                  <a:lnTo>
                    <a:pt x="21" y="29"/>
                  </a:lnTo>
                  <a:lnTo>
                    <a:pt x="20" y="28"/>
                  </a:lnTo>
                  <a:lnTo>
                    <a:pt x="19" y="27"/>
                  </a:lnTo>
                  <a:lnTo>
                    <a:pt x="18" y="25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3" y="4"/>
                  </a:lnTo>
                  <a:lnTo>
                    <a:pt x="24" y="3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4" y="13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17"/>
                  </a:lnTo>
                  <a:lnTo>
                    <a:pt x="38" y="19"/>
                  </a:lnTo>
                  <a:lnTo>
                    <a:pt x="39" y="20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5" y="26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9" y="22"/>
                  </a:lnTo>
                  <a:lnTo>
                    <a:pt x="51" y="20"/>
                  </a:lnTo>
                  <a:lnTo>
                    <a:pt x="53" y="18"/>
                  </a:lnTo>
                  <a:lnTo>
                    <a:pt x="55" y="16"/>
                  </a:lnTo>
                  <a:lnTo>
                    <a:pt x="56" y="15"/>
                  </a:lnTo>
                  <a:lnTo>
                    <a:pt x="58" y="14"/>
                  </a:lnTo>
                  <a:lnTo>
                    <a:pt x="60" y="12"/>
                  </a:lnTo>
                  <a:lnTo>
                    <a:pt x="62" y="11"/>
                  </a:lnTo>
                  <a:lnTo>
                    <a:pt x="64" y="10"/>
                  </a:lnTo>
                  <a:lnTo>
                    <a:pt x="65" y="9"/>
                  </a:lnTo>
                  <a:lnTo>
                    <a:pt x="67" y="9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79" y="7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4" y="10"/>
                  </a:lnTo>
                  <a:lnTo>
                    <a:pt x="85" y="11"/>
                  </a:lnTo>
                  <a:lnTo>
                    <a:pt x="86" y="12"/>
                  </a:lnTo>
                  <a:lnTo>
                    <a:pt x="86" y="13"/>
                  </a:lnTo>
                  <a:lnTo>
                    <a:pt x="87" y="14"/>
                  </a:lnTo>
                  <a:lnTo>
                    <a:pt x="88" y="15"/>
                  </a:lnTo>
                  <a:lnTo>
                    <a:pt x="89" y="17"/>
                  </a:lnTo>
                  <a:lnTo>
                    <a:pt x="89" y="18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89" y="20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5" y="20"/>
                  </a:lnTo>
                  <a:lnTo>
                    <a:pt x="84" y="20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2"/>
                  </a:lnTo>
                  <a:lnTo>
                    <a:pt x="77" y="2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3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68" y="30"/>
                  </a:lnTo>
                  <a:lnTo>
                    <a:pt x="66" y="31"/>
                  </a:lnTo>
                  <a:lnTo>
                    <a:pt x="65" y="33"/>
                  </a:lnTo>
                  <a:lnTo>
                    <a:pt x="63" y="34"/>
                  </a:lnTo>
                  <a:lnTo>
                    <a:pt x="62" y="36"/>
                  </a:lnTo>
                  <a:lnTo>
                    <a:pt x="59" y="39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4" y="43"/>
                  </a:lnTo>
                  <a:lnTo>
                    <a:pt x="65" y="44"/>
                  </a:lnTo>
                  <a:lnTo>
                    <a:pt x="67" y="45"/>
                  </a:lnTo>
                  <a:lnTo>
                    <a:pt x="69" y="47"/>
                  </a:lnTo>
                  <a:lnTo>
                    <a:pt x="71" y="48"/>
                  </a:lnTo>
                  <a:lnTo>
                    <a:pt x="73" y="49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9" y="51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5" y="53"/>
                  </a:lnTo>
                  <a:lnTo>
                    <a:pt x="87" y="53"/>
                  </a:lnTo>
                  <a:lnTo>
                    <a:pt x="89" y="53"/>
                  </a:lnTo>
                  <a:lnTo>
                    <a:pt x="91" y="53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92" y="55"/>
                  </a:lnTo>
                  <a:lnTo>
                    <a:pt x="91" y="57"/>
                  </a:lnTo>
                  <a:lnTo>
                    <a:pt x="90" y="58"/>
                  </a:lnTo>
                  <a:lnTo>
                    <a:pt x="88" y="60"/>
                  </a:lnTo>
                  <a:lnTo>
                    <a:pt x="87" y="61"/>
                  </a:lnTo>
                  <a:lnTo>
                    <a:pt x="86" y="62"/>
                  </a:lnTo>
                  <a:lnTo>
                    <a:pt x="85" y="64"/>
                  </a:lnTo>
                  <a:lnTo>
                    <a:pt x="84" y="65"/>
                  </a:lnTo>
                  <a:lnTo>
                    <a:pt x="83" y="65"/>
                  </a:lnTo>
                  <a:lnTo>
                    <a:pt x="82" y="66"/>
                  </a:lnTo>
                  <a:lnTo>
                    <a:pt x="81" y="67"/>
                  </a:lnTo>
                  <a:lnTo>
                    <a:pt x="79" y="67"/>
                  </a:lnTo>
                  <a:lnTo>
                    <a:pt x="78" y="68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4" y="68"/>
                  </a:lnTo>
                  <a:lnTo>
                    <a:pt x="72" y="68"/>
                  </a:lnTo>
                  <a:lnTo>
                    <a:pt x="71" y="68"/>
                  </a:lnTo>
                  <a:lnTo>
                    <a:pt x="70" y="67"/>
                  </a:lnTo>
                  <a:lnTo>
                    <a:pt x="69" y="67"/>
                  </a:lnTo>
                  <a:lnTo>
                    <a:pt x="67" y="66"/>
                  </a:lnTo>
                  <a:lnTo>
                    <a:pt x="66" y="66"/>
                  </a:lnTo>
                  <a:lnTo>
                    <a:pt x="64" y="65"/>
                  </a:lnTo>
                  <a:lnTo>
                    <a:pt x="63" y="64"/>
                  </a:lnTo>
                  <a:lnTo>
                    <a:pt x="61" y="63"/>
                  </a:lnTo>
                  <a:lnTo>
                    <a:pt x="59" y="62"/>
                  </a:lnTo>
                  <a:lnTo>
                    <a:pt x="58" y="61"/>
                  </a:lnTo>
                  <a:lnTo>
                    <a:pt x="56" y="60"/>
                  </a:lnTo>
                  <a:lnTo>
                    <a:pt x="54" y="59"/>
                  </a:lnTo>
                  <a:lnTo>
                    <a:pt x="52" y="57"/>
                  </a:lnTo>
                  <a:lnTo>
                    <a:pt x="50" y="56"/>
                  </a:lnTo>
                  <a:lnTo>
                    <a:pt x="46" y="52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67" name="path"/>
            <p:cNvSpPr/>
            <p:nvPr/>
          </p:nvSpPr>
          <p:spPr>
            <a:xfrm>
              <a:off x="0" y="0"/>
              <a:ext cx="62532" cy="49055"/>
            </a:xfrm>
            <a:custGeom>
              <a:avLst/>
              <a:gdLst/>
              <a:ahLst/>
              <a:cxnLst/>
              <a:rect l="0" t="0" r="0" b="0"/>
              <a:pathLst>
                <a:path w="98" h="77">
                  <a:moveTo>
                    <a:pt x="48" y="54"/>
                  </a:moveTo>
                  <a:lnTo>
                    <a:pt x="47" y="56"/>
                  </a:lnTo>
                  <a:lnTo>
                    <a:pt x="47" y="56"/>
                  </a:lnTo>
                  <a:lnTo>
                    <a:pt x="45" y="58"/>
                  </a:lnTo>
                  <a:lnTo>
                    <a:pt x="43" y="61"/>
                  </a:lnTo>
                  <a:lnTo>
                    <a:pt x="42" y="62"/>
                  </a:lnTo>
                  <a:lnTo>
                    <a:pt x="40" y="64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1"/>
                  </a:lnTo>
                  <a:lnTo>
                    <a:pt x="31" y="72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6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4" y="74"/>
                  </a:lnTo>
                  <a:lnTo>
                    <a:pt x="24" y="75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20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4" y="72"/>
                  </a:lnTo>
                  <a:lnTo>
                    <a:pt x="12" y="71"/>
                  </a:lnTo>
                  <a:lnTo>
                    <a:pt x="11" y="70"/>
                  </a:lnTo>
                  <a:lnTo>
                    <a:pt x="10" y="69"/>
                  </a:lnTo>
                  <a:lnTo>
                    <a:pt x="9" y="68"/>
                  </a:lnTo>
                  <a:lnTo>
                    <a:pt x="7" y="66"/>
                  </a:lnTo>
                  <a:lnTo>
                    <a:pt x="6" y="65"/>
                  </a:lnTo>
                  <a:lnTo>
                    <a:pt x="5" y="63"/>
                  </a:lnTo>
                  <a:lnTo>
                    <a:pt x="3" y="62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7" y="56"/>
                  </a:lnTo>
                  <a:lnTo>
                    <a:pt x="19" y="55"/>
                  </a:lnTo>
                  <a:lnTo>
                    <a:pt x="20" y="54"/>
                  </a:lnTo>
                  <a:lnTo>
                    <a:pt x="22" y="53"/>
                  </a:lnTo>
                  <a:lnTo>
                    <a:pt x="24" y="51"/>
                  </a:lnTo>
                  <a:lnTo>
                    <a:pt x="26" y="50"/>
                  </a:lnTo>
                  <a:lnTo>
                    <a:pt x="28" y="48"/>
                  </a:lnTo>
                  <a:lnTo>
                    <a:pt x="29" y="46"/>
                  </a:lnTo>
                  <a:lnTo>
                    <a:pt x="31" y="44"/>
                  </a:lnTo>
                  <a:lnTo>
                    <a:pt x="34" y="4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9" y="37"/>
                  </a:lnTo>
                  <a:lnTo>
                    <a:pt x="27" y="36"/>
                  </a:lnTo>
                  <a:lnTo>
                    <a:pt x="26" y="34"/>
                  </a:lnTo>
                  <a:lnTo>
                    <a:pt x="25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8"/>
                  </a:lnTo>
                  <a:lnTo>
                    <a:pt x="20" y="26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9"/>
                  </a:lnTo>
                  <a:lnTo>
                    <a:pt x="23" y="8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7" y="5"/>
                  </a:lnTo>
                  <a:lnTo>
                    <a:pt x="28" y="4"/>
                  </a:lnTo>
                  <a:lnTo>
                    <a:pt x="30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7" y="15"/>
                  </a:lnTo>
                  <a:lnTo>
                    <a:pt x="38" y="17"/>
                  </a:lnTo>
                  <a:lnTo>
                    <a:pt x="39" y="18"/>
                  </a:lnTo>
                  <a:lnTo>
                    <a:pt x="40" y="20"/>
                  </a:lnTo>
                  <a:lnTo>
                    <a:pt x="41" y="21"/>
                  </a:lnTo>
                  <a:lnTo>
                    <a:pt x="42" y="22"/>
                  </a:lnTo>
                  <a:lnTo>
                    <a:pt x="43" y="24"/>
                  </a:lnTo>
                  <a:lnTo>
                    <a:pt x="44" y="25"/>
                  </a:lnTo>
                  <a:lnTo>
                    <a:pt x="47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1" y="24"/>
                  </a:lnTo>
                  <a:lnTo>
                    <a:pt x="53" y="22"/>
                  </a:lnTo>
                  <a:lnTo>
                    <a:pt x="55" y="20"/>
                  </a:lnTo>
                  <a:lnTo>
                    <a:pt x="57" y="19"/>
                  </a:lnTo>
                  <a:lnTo>
                    <a:pt x="59" y="17"/>
                  </a:lnTo>
                  <a:lnTo>
                    <a:pt x="61" y="16"/>
                  </a:lnTo>
                  <a:lnTo>
                    <a:pt x="63" y="14"/>
                  </a:lnTo>
                  <a:lnTo>
                    <a:pt x="64" y="13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1"/>
                  </a:lnTo>
                  <a:lnTo>
                    <a:pt x="71" y="10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3" y="10"/>
                  </a:lnTo>
                  <a:lnTo>
                    <a:pt x="84" y="11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7" y="13"/>
                  </a:lnTo>
                  <a:lnTo>
                    <a:pt x="88" y="14"/>
                  </a:lnTo>
                  <a:lnTo>
                    <a:pt x="89" y="15"/>
                  </a:lnTo>
                  <a:lnTo>
                    <a:pt x="90" y="16"/>
                  </a:lnTo>
                  <a:lnTo>
                    <a:pt x="91" y="18"/>
                  </a:lnTo>
                  <a:lnTo>
                    <a:pt x="91" y="19"/>
                  </a:lnTo>
                  <a:lnTo>
                    <a:pt x="92" y="20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0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8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3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0" y="25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6" y="28"/>
                  </a:lnTo>
                  <a:lnTo>
                    <a:pt x="74" y="29"/>
                  </a:lnTo>
                  <a:lnTo>
                    <a:pt x="72" y="31"/>
                  </a:lnTo>
                  <a:lnTo>
                    <a:pt x="71" y="32"/>
                  </a:lnTo>
                  <a:lnTo>
                    <a:pt x="69" y="33"/>
                  </a:lnTo>
                  <a:lnTo>
                    <a:pt x="67" y="35"/>
                  </a:lnTo>
                  <a:lnTo>
                    <a:pt x="66" y="36"/>
                  </a:lnTo>
                  <a:lnTo>
                    <a:pt x="64" y="38"/>
                  </a:lnTo>
                  <a:lnTo>
                    <a:pt x="62" y="41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8" y="46"/>
                  </a:lnTo>
                  <a:lnTo>
                    <a:pt x="70" y="48"/>
                  </a:lnTo>
                  <a:lnTo>
                    <a:pt x="72" y="49"/>
                  </a:lnTo>
                  <a:lnTo>
                    <a:pt x="74" y="50"/>
                  </a:lnTo>
                  <a:lnTo>
                    <a:pt x="76" y="51"/>
                  </a:lnTo>
                  <a:lnTo>
                    <a:pt x="78" y="52"/>
                  </a:lnTo>
                  <a:lnTo>
                    <a:pt x="80" y="53"/>
                  </a:lnTo>
                  <a:lnTo>
                    <a:pt x="81" y="53"/>
                  </a:lnTo>
                  <a:lnTo>
                    <a:pt x="83" y="54"/>
                  </a:lnTo>
                  <a:lnTo>
                    <a:pt x="85" y="54"/>
                  </a:lnTo>
                  <a:lnTo>
                    <a:pt x="87" y="55"/>
                  </a:lnTo>
                  <a:lnTo>
                    <a:pt x="89" y="55"/>
                  </a:lnTo>
                  <a:lnTo>
                    <a:pt x="91" y="55"/>
                  </a:lnTo>
                  <a:lnTo>
                    <a:pt x="93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3" y="59"/>
                  </a:lnTo>
                  <a:lnTo>
                    <a:pt x="92" y="61"/>
                  </a:lnTo>
                  <a:lnTo>
                    <a:pt x="91" y="62"/>
                  </a:lnTo>
                  <a:lnTo>
                    <a:pt x="90" y="63"/>
                  </a:lnTo>
                  <a:lnTo>
                    <a:pt x="89" y="65"/>
                  </a:lnTo>
                  <a:lnTo>
                    <a:pt x="88" y="66"/>
                  </a:lnTo>
                  <a:lnTo>
                    <a:pt x="87" y="67"/>
                  </a:lnTo>
                  <a:lnTo>
                    <a:pt x="85" y="68"/>
                  </a:lnTo>
                  <a:lnTo>
                    <a:pt x="84" y="68"/>
                  </a:lnTo>
                  <a:lnTo>
                    <a:pt x="83" y="69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80" y="70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4" y="70"/>
                  </a:lnTo>
                  <a:lnTo>
                    <a:pt x="72" y="70"/>
                  </a:lnTo>
                  <a:lnTo>
                    <a:pt x="71" y="69"/>
                  </a:lnTo>
                  <a:lnTo>
                    <a:pt x="70" y="69"/>
                  </a:lnTo>
                  <a:lnTo>
                    <a:pt x="68" y="68"/>
                  </a:lnTo>
                  <a:lnTo>
                    <a:pt x="67" y="67"/>
                  </a:lnTo>
                  <a:lnTo>
                    <a:pt x="65" y="66"/>
                  </a:lnTo>
                  <a:lnTo>
                    <a:pt x="64" y="65"/>
                  </a:lnTo>
                  <a:lnTo>
                    <a:pt x="62" y="64"/>
                  </a:lnTo>
                  <a:lnTo>
                    <a:pt x="60" y="63"/>
                  </a:lnTo>
                  <a:lnTo>
                    <a:pt x="58" y="62"/>
                  </a:lnTo>
                  <a:lnTo>
                    <a:pt x="56" y="61"/>
                  </a:lnTo>
                  <a:lnTo>
                    <a:pt x="55" y="59"/>
                  </a:lnTo>
                  <a:lnTo>
                    <a:pt x="52" y="58"/>
                  </a:lnTo>
                  <a:lnTo>
                    <a:pt x="48" y="54"/>
                  </a:lnTo>
                  <a:close/>
                </a:path>
              </a:pathLst>
            </a:custGeom>
            <a:noFill/>
            <a:ln w="299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48" name="group 1148"/>
          <p:cNvGrpSpPr/>
          <p:nvPr/>
        </p:nvGrpSpPr>
        <p:grpSpPr>
          <a:xfrm rot="21600000">
            <a:off x="1937698" y="2185049"/>
            <a:ext cx="61993" cy="49055"/>
            <a:chOff x="0" y="0"/>
            <a:chExt cx="61993" cy="49055"/>
          </a:xfrm>
        </p:grpSpPr>
        <p:sp>
          <p:nvSpPr>
            <p:cNvPr id="5968" name="path"/>
            <p:cNvSpPr/>
            <p:nvPr/>
          </p:nvSpPr>
          <p:spPr>
            <a:xfrm>
              <a:off x="1617" y="1375"/>
              <a:ext cx="58759" cy="46304"/>
            </a:xfrm>
            <a:custGeom>
              <a:avLst/>
              <a:gdLst/>
              <a:ahLst/>
              <a:cxnLst/>
              <a:rect l="0" t="0" r="0" b="0"/>
              <a:pathLst>
                <a:path w="92" h="72">
                  <a:moveTo>
                    <a:pt x="45" y="52"/>
                  </a:moveTo>
                  <a:lnTo>
                    <a:pt x="44" y="54"/>
                  </a:lnTo>
                  <a:lnTo>
                    <a:pt x="44" y="54"/>
                  </a:lnTo>
                  <a:lnTo>
                    <a:pt x="42" y="56"/>
                  </a:lnTo>
                  <a:lnTo>
                    <a:pt x="40" y="58"/>
                  </a:lnTo>
                  <a:lnTo>
                    <a:pt x="39" y="60"/>
                  </a:lnTo>
                  <a:lnTo>
                    <a:pt x="37" y="62"/>
                  </a:lnTo>
                  <a:lnTo>
                    <a:pt x="35" y="64"/>
                  </a:lnTo>
                  <a:lnTo>
                    <a:pt x="34" y="65"/>
                  </a:lnTo>
                  <a:lnTo>
                    <a:pt x="32" y="67"/>
                  </a:lnTo>
                  <a:lnTo>
                    <a:pt x="31" y="68"/>
                  </a:lnTo>
                  <a:lnTo>
                    <a:pt x="29" y="69"/>
                  </a:lnTo>
                  <a:lnTo>
                    <a:pt x="28" y="70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5" y="72"/>
                  </a:lnTo>
                  <a:lnTo>
                    <a:pt x="14" y="71"/>
                  </a:lnTo>
                  <a:lnTo>
                    <a:pt x="12" y="70"/>
                  </a:lnTo>
                  <a:lnTo>
                    <a:pt x="11" y="70"/>
                  </a:lnTo>
                  <a:lnTo>
                    <a:pt x="10" y="69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6" y="66"/>
                  </a:lnTo>
                  <a:lnTo>
                    <a:pt x="5" y="64"/>
                  </a:lnTo>
                  <a:lnTo>
                    <a:pt x="3" y="63"/>
                  </a:lnTo>
                  <a:lnTo>
                    <a:pt x="2" y="61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6" y="53"/>
                  </a:lnTo>
                  <a:lnTo>
                    <a:pt x="18" y="52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7" y="44"/>
                  </a:lnTo>
                  <a:lnTo>
                    <a:pt x="28" y="42"/>
                  </a:lnTo>
                  <a:lnTo>
                    <a:pt x="31" y="4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6" y="35"/>
                  </a:lnTo>
                  <a:lnTo>
                    <a:pt x="24" y="34"/>
                  </a:lnTo>
                  <a:lnTo>
                    <a:pt x="23" y="32"/>
                  </a:lnTo>
                  <a:lnTo>
                    <a:pt x="22" y="31"/>
                  </a:lnTo>
                  <a:lnTo>
                    <a:pt x="21" y="29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2" y="4"/>
                  </a:lnTo>
                  <a:lnTo>
                    <a:pt x="24" y="3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34" y="13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17"/>
                  </a:lnTo>
                  <a:lnTo>
                    <a:pt x="38" y="19"/>
                  </a:lnTo>
                  <a:lnTo>
                    <a:pt x="39" y="20"/>
                  </a:lnTo>
                  <a:lnTo>
                    <a:pt x="40" y="22"/>
                  </a:lnTo>
                  <a:lnTo>
                    <a:pt x="42" y="23"/>
                  </a:lnTo>
                  <a:lnTo>
                    <a:pt x="44" y="26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8" y="22"/>
                  </a:lnTo>
                  <a:lnTo>
                    <a:pt x="50" y="20"/>
                  </a:lnTo>
                  <a:lnTo>
                    <a:pt x="52" y="18"/>
                  </a:lnTo>
                  <a:lnTo>
                    <a:pt x="54" y="16"/>
                  </a:lnTo>
                  <a:lnTo>
                    <a:pt x="56" y="15"/>
                  </a:lnTo>
                  <a:lnTo>
                    <a:pt x="58" y="14"/>
                  </a:lnTo>
                  <a:lnTo>
                    <a:pt x="59" y="12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5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3" y="10"/>
                  </a:lnTo>
                  <a:lnTo>
                    <a:pt x="84" y="11"/>
                  </a:lnTo>
                  <a:lnTo>
                    <a:pt x="85" y="12"/>
                  </a:lnTo>
                  <a:lnTo>
                    <a:pt x="86" y="13"/>
                  </a:lnTo>
                  <a:lnTo>
                    <a:pt x="86" y="14"/>
                  </a:lnTo>
                  <a:lnTo>
                    <a:pt x="87" y="15"/>
                  </a:lnTo>
                  <a:lnTo>
                    <a:pt x="88" y="17"/>
                  </a:lnTo>
                  <a:lnTo>
                    <a:pt x="89" y="18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8" y="20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6" y="20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4" y="20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2"/>
                  </a:lnTo>
                  <a:lnTo>
                    <a:pt x="77" y="2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3" y="26"/>
                  </a:lnTo>
                  <a:lnTo>
                    <a:pt x="71" y="27"/>
                  </a:lnTo>
                  <a:lnTo>
                    <a:pt x="69" y="28"/>
                  </a:lnTo>
                  <a:lnTo>
                    <a:pt x="67" y="30"/>
                  </a:lnTo>
                  <a:lnTo>
                    <a:pt x="66" y="31"/>
                  </a:lnTo>
                  <a:lnTo>
                    <a:pt x="64" y="33"/>
                  </a:lnTo>
                  <a:lnTo>
                    <a:pt x="63" y="34"/>
                  </a:lnTo>
                  <a:lnTo>
                    <a:pt x="61" y="36"/>
                  </a:lnTo>
                  <a:lnTo>
                    <a:pt x="58" y="39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3" y="43"/>
                  </a:lnTo>
                  <a:lnTo>
                    <a:pt x="65" y="44"/>
                  </a:lnTo>
                  <a:lnTo>
                    <a:pt x="67" y="45"/>
                  </a:lnTo>
                  <a:lnTo>
                    <a:pt x="69" y="47"/>
                  </a:lnTo>
                  <a:lnTo>
                    <a:pt x="70" y="48"/>
                  </a:lnTo>
                  <a:lnTo>
                    <a:pt x="72" y="49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8" y="51"/>
                  </a:lnTo>
                  <a:lnTo>
                    <a:pt x="80" y="52"/>
                  </a:lnTo>
                  <a:lnTo>
                    <a:pt x="82" y="52"/>
                  </a:lnTo>
                  <a:lnTo>
                    <a:pt x="84" y="53"/>
                  </a:lnTo>
                  <a:lnTo>
                    <a:pt x="86" y="53"/>
                  </a:lnTo>
                  <a:lnTo>
                    <a:pt x="88" y="53"/>
                  </a:lnTo>
                  <a:lnTo>
                    <a:pt x="90" y="53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1" y="55"/>
                  </a:lnTo>
                  <a:lnTo>
                    <a:pt x="90" y="57"/>
                  </a:lnTo>
                  <a:lnTo>
                    <a:pt x="89" y="58"/>
                  </a:lnTo>
                  <a:lnTo>
                    <a:pt x="88" y="60"/>
                  </a:lnTo>
                  <a:lnTo>
                    <a:pt x="87" y="61"/>
                  </a:lnTo>
                  <a:lnTo>
                    <a:pt x="85" y="62"/>
                  </a:lnTo>
                  <a:lnTo>
                    <a:pt x="84" y="64"/>
                  </a:lnTo>
                  <a:lnTo>
                    <a:pt x="83" y="65"/>
                  </a:lnTo>
                  <a:lnTo>
                    <a:pt x="82" y="65"/>
                  </a:lnTo>
                  <a:lnTo>
                    <a:pt x="81" y="66"/>
                  </a:lnTo>
                  <a:lnTo>
                    <a:pt x="80" y="67"/>
                  </a:lnTo>
                  <a:lnTo>
                    <a:pt x="79" y="67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3" y="68"/>
                  </a:lnTo>
                  <a:lnTo>
                    <a:pt x="72" y="68"/>
                  </a:lnTo>
                  <a:lnTo>
                    <a:pt x="71" y="68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7" y="66"/>
                  </a:lnTo>
                  <a:lnTo>
                    <a:pt x="65" y="66"/>
                  </a:lnTo>
                  <a:lnTo>
                    <a:pt x="64" y="65"/>
                  </a:lnTo>
                  <a:lnTo>
                    <a:pt x="62" y="64"/>
                  </a:lnTo>
                  <a:lnTo>
                    <a:pt x="60" y="63"/>
                  </a:lnTo>
                  <a:lnTo>
                    <a:pt x="59" y="62"/>
                  </a:lnTo>
                  <a:lnTo>
                    <a:pt x="57" y="61"/>
                  </a:lnTo>
                  <a:lnTo>
                    <a:pt x="55" y="60"/>
                  </a:lnTo>
                  <a:lnTo>
                    <a:pt x="53" y="59"/>
                  </a:lnTo>
                  <a:lnTo>
                    <a:pt x="51" y="57"/>
                  </a:lnTo>
                  <a:lnTo>
                    <a:pt x="50" y="56"/>
                  </a:lnTo>
                  <a:lnTo>
                    <a:pt x="45" y="52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69" name="path"/>
            <p:cNvSpPr/>
            <p:nvPr/>
          </p:nvSpPr>
          <p:spPr>
            <a:xfrm>
              <a:off x="0" y="0"/>
              <a:ext cx="61993" cy="49055"/>
            </a:xfrm>
            <a:custGeom>
              <a:avLst/>
              <a:gdLst/>
              <a:ahLst/>
              <a:cxnLst/>
              <a:rect l="0" t="0" r="0" b="0"/>
              <a:pathLst>
                <a:path w="97" h="77">
                  <a:moveTo>
                    <a:pt x="48" y="54"/>
                  </a:moveTo>
                  <a:lnTo>
                    <a:pt x="46" y="56"/>
                  </a:lnTo>
                  <a:lnTo>
                    <a:pt x="46" y="56"/>
                  </a:lnTo>
                  <a:lnTo>
                    <a:pt x="45" y="58"/>
                  </a:lnTo>
                  <a:lnTo>
                    <a:pt x="43" y="61"/>
                  </a:lnTo>
                  <a:lnTo>
                    <a:pt x="41" y="62"/>
                  </a:lnTo>
                  <a:lnTo>
                    <a:pt x="40" y="64"/>
                  </a:lnTo>
                  <a:lnTo>
                    <a:pt x="38" y="66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1"/>
                  </a:lnTo>
                  <a:lnTo>
                    <a:pt x="30" y="72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7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4" y="74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20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4" y="72"/>
                  </a:lnTo>
                  <a:lnTo>
                    <a:pt x="12" y="71"/>
                  </a:lnTo>
                  <a:lnTo>
                    <a:pt x="11" y="70"/>
                  </a:lnTo>
                  <a:lnTo>
                    <a:pt x="10" y="69"/>
                  </a:lnTo>
                  <a:lnTo>
                    <a:pt x="8" y="68"/>
                  </a:lnTo>
                  <a:lnTo>
                    <a:pt x="7" y="66"/>
                  </a:lnTo>
                  <a:lnTo>
                    <a:pt x="6" y="65"/>
                  </a:lnTo>
                  <a:lnTo>
                    <a:pt x="5" y="63"/>
                  </a:lnTo>
                  <a:lnTo>
                    <a:pt x="3" y="62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7" y="56"/>
                  </a:lnTo>
                  <a:lnTo>
                    <a:pt x="19" y="55"/>
                  </a:lnTo>
                  <a:lnTo>
                    <a:pt x="20" y="54"/>
                  </a:lnTo>
                  <a:lnTo>
                    <a:pt x="22" y="53"/>
                  </a:lnTo>
                  <a:lnTo>
                    <a:pt x="24" y="51"/>
                  </a:lnTo>
                  <a:lnTo>
                    <a:pt x="26" y="50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9" y="37"/>
                  </a:lnTo>
                  <a:lnTo>
                    <a:pt x="27" y="36"/>
                  </a:lnTo>
                  <a:lnTo>
                    <a:pt x="26" y="34"/>
                  </a:lnTo>
                  <a:lnTo>
                    <a:pt x="24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8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4" y="11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7" y="15"/>
                  </a:lnTo>
                  <a:lnTo>
                    <a:pt x="37" y="17"/>
                  </a:lnTo>
                  <a:lnTo>
                    <a:pt x="38" y="18"/>
                  </a:lnTo>
                  <a:lnTo>
                    <a:pt x="39" y="20"/>
                  </a:lnTo>
                  <a:lnTo>
                    <a:pt x="41" y="21"/>
                  </a:lnTo>
                  <a:lnTo>
                    <a:pt x="42" y="22"/>
                  </a:lnTo>
                  <a:lnTo>
                    <a:pt x="43" y="24"/>
                  </a:lnTo>
                  <a:lnTo>
                    <a:pt x="44" y="25"/>
                  </a:lnTo>
                  <a:lnTo>
                    <a:pt x="47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1" y="24"/>
                  </a:lnTo>
                  <a:lnTo>
                    <a:pt x="53" y="22"/>
                  </a:lnTo>
                  <a:lnTo>
                    <a:pt x="55" y="20"/>
                  </a:lnTo>
                  <a:lnTo>
                    <a:pt x="57" y="19"/>
                  </a:lnTo>
                  <a:lnTo>
                    <a:pt x="58" y="17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4" y="13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3" y="10"/>
                  </a:lnTo>
                  <a:lnTo>
                    <a:pt x="84" y="11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7" y="13"/>
                  </a:lnTo>
                  <a:lnTo>
                    <a:pt x="87" y="14"/>
                  </a:lnTo>
                  <a:lnTo>
                    <a:pt x="88" y="15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0" y="19"/>
                  </a:lnTo>
                  <a:lnTo>
                    <a:pt x="91" y="20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1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8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6" y="22"/>
                  </a:lnTo>
                  <a:lnTo>
                    <a:pt x="84" y="23"/>
                  </a:lnTo>
                  <a:lnTo>
                    <a:pt x="83" y="24"/>
                  </a:lnTo>
                  <a:lnTo>
                    <a:pt x="81" y="24"/>
                  </a:lnTo>
                  <a:lnTo>
                    <a:pt x="79" y="25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5" y="28"/>
                  </a:lnTo>
                  <a:lnTo>
                    <a:pt x="73" y="29"/>
                  </a:lnTo>
                  <a:lnTo>
                    <a:pt x="72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7" y="35"/>
                  </a:lnTo>
                  <a:lnTo>
                    <a:pt x="65" y="36"/>
                  </a:lnTo>
                  <a:lnTo>
                    <a:pt x="64" y="38"/>
                  </a:lnTo>
                  <a:lnTo>
                    <a:pt x="61" y="41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7" y="46"/>
                  </a:lnTo>
                  <a:lnTo>
                    <a:pt x="69" y="48"/>
                  </a:lnTo>
                  <a:lnTo>
                    <a:pt x="71" y="49"/>
                  </a:lnTo>
                  <a:lnTo>
                    <a:pt x="73" y="50"/>
                  </a:lnTo>
                  <a:lnTo>
                    <a:pt x="75" y="51"/>
                  </a:lnTo>
                  <a:lnTo>
                    <a:pt x="77" y="52"/>
                  </a:lnTo>
                  <a:lnTo>
                    <a:pt x="79" y="53"/>
                  </a:lnTo>
                  <a:lnTo>
                    <a:pt x="81" y="53"/>
                  </a:lnTo>
                  <a:lnTo>
                    <a:pt x="83" y="54"/>
                  </a:lnTo>
                  <a:lnTo>
                    <a:pt x="85" y="54"/>
                  </a:lnTo>
                  <a:lnTo>
                    <a:pt x="87" y="55"/>
                  </a:lnTo>
                  <a:lnTo>
                    <a:pt x="89" y="55"/>
                  </a:lnTo>
                  <a:lnTo>
                    <a:pt x="91" y="55"/>
                  </a:lnTo>
                  <a:lnTo>
                    <a:pt x="93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5" y="68"/>
                  </a:lnTo>
                  <a:lnTo>
                    <a:pt x="83" y="68"/>
                  </a:lnTo>
                  <a:lnTo>
                    <a:pt x="82" y="69"/>
                  </a:lnTo>
                  <a:lnTo>
                    <a:pt x="81" y="69"/>
                  </a:lnTo>
                  <a:lnTo>
                    <a:pt x="80" y="70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5" y="70"/>
                  </a:lnTo>
                  <a:lnTo>
                    <a:pt x="74" y="70"/>
                  </a:lnTo>
                  <a:lnTo>
                    <a:pt x="73" y="70"/>
                  </a:lnTo>
                  <a:lnTo>
                    <a:pt x="72" y="70"/>
                  </a:lnTo>
                  <a:lnTo>
                    <a:pt x="70" y="69"/>
                  </a:lnTo>
                  <a:lnTo>
                    <a:pt x="69" y="69"/>
                  </a:lnTo>
                  <a:lnTo>
                    <a:pt x="68" y="68"/>
                  </a:lnTo>
                  <a:lnTo>
                    <a:pt x="66" y="67"/>
                  </a:lnTo>
                  <a:lnTo>
                    <a:pt x="65" y="66"/>
                  </a:lnTo>
                  <a:lnTo>
                    <a:pt x="63" y="65"/>
                  </a:lnTo>
                  <a:lnTo>
                    <a:pt x="61" y="64"/>
                  </a:lnTo>
                  <a:lnTo>
                    <a:pt x="60" y="63"/>
                  </a:lnTo>
                  <a:lnTo>
                    <a:pt x="58" y="62"/>
                  </a:lnTo>
                  <a:lnTo>
                    <a:pt x="56" y="61"/>
                  </a:lnTo>
                  <a:lnTo>
                    <a:pt x="54" y="59"/>
                  </a:lnTo>
                  <a:lnTo>
                    <a:pt x="52" y="58"/>
                  </a:lnTo>
                  <a:lnTo>
                    <a:pt x="48" y="54"/>
                  </a:lnTo>
                  <a:close/>
                </a:path>
              </a:pathLst>
            </a:custGeom>
            <a:noFill/>
            <a:ln w="2992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970" name="path"/>
          <p:cNvSpPr/>
          <p:nvPr/>
        </p:nvSpPr>
        <p:spPr>
          <a:xfrm>
            <a:off x="7019857" y="2164657"/>
            <a:ext cx="640395" cy="2447"/>
          </a:xfrm>
          <a:custGeom>
            <a:avLst/>
            <a:gdLst/>
            <a:ahLst/>
            <a:cxnLst/>
            <a:rect l="0" t="0" r="0" b="0"/>
            <a:pathLst>
              <a:path w="1008" h="3">
                <a:moveTo>
                  <a:pt x="0" y="1"/>
                </a:moveTo>
                <a:lnTo>
                  <a:pt x="1008" y="1"/>
                </a:lnTo>
              </a:path>
            </a:pathLst>
          </a:custGeom>
          <a:noFill/>
          <a:ln w="2449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71" name="path"/>
          <p:cNvSpPr/>
          <p:nvPr/>
        </p:nvSpPr>
        <p:spPr>
          <a:xfrm>
            <a:off x="7690229" y="2164657"/>
            <a:ext cx="640395" cy="2446"/>
          </a:xfrm>
          <a:custGeom>
            <a:avLst/>
            <a:gdLst/>
            <a:ahLst/>
            <a:cxnLst/>
            <a:rect l="0" t="0" r="0" b="0"/>
            <a:pathLst>
              <a:path w="1008" h="3">
                <a:moveTo>
                  <a:pt x="0" y="1"/>
                </a:moveTo>
                <a:lnTo>
                  <a:pt x="1008" y="1"/>
                </a:lnTo>
              </a:path>
            </a:pathLst>
          </a:custGeom>
          <a:noFill/>
          <a:ln w="2449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72" name="path"/>
          <p:cNvSpPr/>
          <p:nvPr/>
        </p:nvSpPr>
        <p:spPr>
          <a:xfrm>
            <a:off x="6049452" y="2164657"/>
            <a:ext cx="246371" cy="2446"/>
          </a:xfrm>
          <a:custGeom>
            <a:avLst/>
            <a:gdLst/>
            <a:ahLst/>
            <a:cxnLst/>
            <a:rect l="0" t="0" r="0" b="0"/>
            <a:pathLst>
              <a:path w="387" h="3">
                <a:moveTo>
                  <a:pt x="0" y="1"/>
                </a:moveTo>
                <a:lnTo>
                  <a:pt x="387" y="1"/>
                </a:lnTo>
              </a:path>
            </a:pathLst>
          </a:custGeom>
          <a:noFill/>
          <a:ln w="2449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73" name="table 5973"/>
          <p:cNvGraphicFramePr>
            <a:graphicFrameLocks noGrp="1"/>
          </p:cNvGraphicFramePr>
          <p:nvPr/>
        </p:nvGraphicFramePr>
        <p:xfrm>
          <a:off x="2199512" y="1253109"/>
          <a:ext cx="6609715" cy="4482465"/>
        </p:xfrm>
        <a:graphic>
          <a:graphicData uri="http://schemas.openxmlformats.org/drawingml/2006/table">
            <a:tbl>
              <a:tblPr/>
              <a:tblGrid>
                <a:gridCol w="817244"/>
                <a:gridCol w="3829050"/>
                <a:gridCol w="1963420"/>
              </a:tblGrid>
              <a:tr h="75184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990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800" dirty="0"/>
                    </a:p>
                    <a:p>
                      <a:pPr marL="191135" algn="l" rtl="0" eaLnBrk="0">
                        <a:lnSpc>
                          <a:spcPts val="1345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1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315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76000"/>
                        </a:lnSpc>
                      </a:pPr>
                      <a:endParaRPr lang="en-US" altLang="en-US" sz="1000" dirty="0"/>
                    </a:p>
                    <a:p>
                      <a:pPr marL="18796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桅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杆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marL="194945" algn="l" rtl="0" eaLnBrk="0">
                        <a:lnSpc>
                          <a:spcPct val="98000"/>
                        </a:lnSpc>
                        <a:spcBef>
                          <a:spcPts val="330"/>
                        </a:spcBef>
                      </a:pPr>
                      <a:r>
                        <a:rPr sz="1100" spc="-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11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marL="194945" algn="l" rtl="0" eaLnBrk="0">
                        <a:lnSpc>
                          <a:spcPct val="98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电气控制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marL="187325" algn="l" rtl="0" eaLnBrk="0">
                        <a:lnSpc>
                          <a:spcPct val="99000"/>
                        </a:lnSpc>
                        <a:spcBef>
                          <a:spcPts val="330"/>
                        </a:spcBef>
                      </a:pP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泵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200" dirty="0"/>
                    </a:p>
                    <a:p>
                      <a:pPr marL="18796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身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974" name="path"/>
          <p:cNvSpPr/>
          <p:nvPr/>
        </p:nvSpPr>
        <p:spPr>
          <a:xfrm>
            <a:off x="119634" y="1262634"/>
            <a:ext cx="2182367" cy="4463795"/>
          </a:xfrm>
          <a:custGeom>
            <a:avLst/>
            <a:gdLst/>
            <a:ahLst/>
            <a:cxnLst/>
            <a:rect l="0" t="0" r="0" b="0"/>
            <a:pathLst>
              <a:path w="3436" h="7029">
                <a:moveTo>
                  <a:pt x="0" y="0"/>
                </a:moveTo>
                <a:lnTo>
                  <a:pt x="3012" y="0"/>
                </a:lnTo>
                <a:lnTo>
                  <a:pt x="3436" y="3514"/>
                </a:lnTo>
                <a:lnTo>
                  <a:pt x="3012" y="7029"/>
                </a:lnTo>
                <a:lnTo>
                  <a:pt x="0" y="70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975" name="table 5975"/>
          <p:cNvGraphicFramePr>
            <a:graphicFrameLocks noGrp="1"/>
          </p:cNvGraphicFramePr>
          <p:nvPr/>
        </p:nvGraphicFramePr>
        <p:xfrm>
          <a:off x="110109" y="1253109"/>
          <a:ext cx="1922145" cy="4482465"/>
        </p:xfrm>
        <a:graphic>
          <a:graphicData uri="http://schemas.openxmlformats.org/drawingml/2006/table">
            <a:tbl>
              <a:tblPr/>
              <a:tblGrid>
                <a:gridCol w="1922145"/>
              </a:tblGrid>
              <a:tr h="44634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96520" algn="l" rtl="0" eaLnBrk="0">
                        <a:lnSpc>
                          <a:spcPct val="85000"/>
                        </a:lnSpc>
                      </a:pPr>
                      <a:r>
                        <a:rPr sz="13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映射所有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可用的模块变体</a:t>
                      </a:r>
                      <a:endParaRPr lang="en-US" altLang="en-US" sz="1100" dirty="0"/>
                    </a:p>
                    <a:p>
                      <a:pPr marL="288925" indent="-192405" algn="l" rtl="0" eaLnBrk="0">
                        <a:lnSpc>
                          <a:spcPct val="94000"/>
                        </a:lnSpc>
                        <a:spcBef>
                          <a:spcPts val="630"/>
                        </a:spcBef>
                      </a:pPr>
                      <a:r>
                        <a:rPr sz="13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在所考虑的群</a:t>
                      </a: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集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性能范围  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内，识别并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排除所有模块  </a:t>
                      </a: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中不需要的变体。</a:t>
                      </a:r>
                      <a:endParaRPr lang="en-US" altLang="en-US" sz="1100" dirty="0"/>
                    </a:p>
                    <a:p>
                      <a:pPr marL="280035" indent="-183515" algn="l" rtl="0" eaLnBrk="0">
                        <a:lnSpc>
                          <a:spcPct val="90000"/>
                        </a:lnSpc>
                        <a:spcBef>
                          <a:spcPts val="700"/>
                        </a:spcBef>
                      </a:pPr>
                      <a:r>
                        <a:rPr sz="13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合并所有模块</a:t>
                      </a: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并记录可  </a:t>
                      </a: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实施的组合数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量。</a:t>
                      </a:r>
                      <a:endParaRPr lang="en-US" altLang="en-US" sz="1100" dirty="0"/>
                    </a:p>
                    <a:p>
                      <a:pPr marL="278130" indent="-181610" algn="l" rtl="0" eaLnBrk="0">
                        <a:lnSpc>
                          <a:spcPct val="94000"/>
                        </a:lnSpc>
                        <a:spcBef>
                          <a:spcPts val="680"/>
                        </a:spcBef>
                      </a:pPr>
                      <a:r>
                        <a:rPr sz="13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第二步，排除</a:t>
                      </a: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所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有因前期  </a:t>
                      </a: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确定的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排除项而无法实施  </a:t>
                      </a: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的模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块组合，如</a:t>
                      </a:r>
                      <a:endParaRPr lang="en-US" altLang="en-US" sz="1100" dirty="0"/>
                    </a:p>
                    <a:p>
                      <a:pPr marL="278765" algn="l" rtl="0" eaLnBrk="0">
                        <a:lnSpc>
                          <a:spcPct val="86000"/>
                        </a:lnSpc>
                        <a:spcBef>
                          <a:spcPts val="370"/>
                        </a:spcBef>
                      </a:pPr>
                      <a:r>
                        <a:rPr sz="13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法律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</a:t>
                      </a:r>
                      <a:endParaRPr lang="en-US" altLang="en-US" sz="1100" dirty="0"/>
                    </a:p>
                    <a:p>
                      <a:pPr marL="278765" algn="l" rtl="0" eaLnBrk="0">
                        <a:lnSpc>
                          <a:spcPct val="86000"/>
                        </a:lnSpc>
                        <a:spcBef>
                          <a:spcPts val="305"/>
                        </a:spcBef>
                      </a:pPr>
                      <a:r>
                        <a:rPr sz="13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需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求</a:t>
                      </a:r>
                      <a:endParaRPr lang="en-US" altLang="en-US" sz="1100" dirty="0"/>
                    </a:p>
                    <a:p>
                      <a:pPr marL="278765" algn="l" rtl="0" eaLnBrk="0">
                        <a:lnSpc>
                          <a:spcPct val="93000"/>
                        </a:lnSpc>
                        <a:spcBef>
                          <a:spcPts val="320"/>
                        </a:spcBef>
                      </a:pPr>
                      <a:r>
                        <a:rPr sz="12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 </a:t>
                      </a:r>
                      <a:r>
                        <a:rPr sz="10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等等</a:t>
                      </a:r>
                      <a:r>
                        <a:rPr sz="10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976" name="table 5976"/>
          <p:cNvGraphicFramePr>
            <a:graphicFrameLocks noGrp="1"/>
          </p:cNvGraphicFramePr>
          <p:nvPr/>
        </p:nvGraphicFramePr>
        <p:xfrm>
          <a:off x="4936616" y="2027301"/>
          <a:ext cx="1871979" cy="3368675"/>
        </p:xfrm>
        <a:graphic>
          <a:graphicData uri="http://schemas.openxmlformats.org/drawingml/2006/table">
            <a:tbl>
              <a:tblPr/>
              <a:tblGrid>
                <a:gridCol w="1871979"/>
              </a:tblGrid>
              <a:tr h="2768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marL="77470" algn="l" rtl="0" eaLnBrk="0">
                        <a:lnSpc>
                          <a:spcPct val="93000"/>
                        </a:lnSpc>
                        <a:spcBef>
                          <a:spcPts val="0"/>
                        </a:spcBef>
                      </a:pPr>
                      <a:r>
                        <a:rPr sz="1100" spc="-2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1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181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977" name="path"/>
          <p:cNvSpPr/>
          <p:nvPr/>
        </p:nvSpPr>
        <p:spPr>
          <a:xfrm>
            <a:off x="3059429" y="2036826"/>
            <a:ext cx="1929383" cy="3349751"/>
          </a:xfrm>
          <a:custGeom>
            <a:avLst/>
            <a:gdLst/>
            <a:ahLst/>
            <a:cxnLst/>
            <a:rect l="0" t="0" r="0" b="0"/>
            <a:pathLst>
              <a:path w="3038" h="5275">
                <a:moveTo>
                  <a:pt x="0" y="0"/>
                </a:moveTo>
                <a:lnTo>
                  <a:pt x="2685" y="0"/>
                </a:lnTo>
                <a:lnTo>
                  <a:pt x="3038" y="2637"/>
                </a:lnTo>
                <a:lnTo>
                  <a:pt x="2685" y="5275"/>
                </a:lnTo>
                <a:lnTo>
                  <a:pt x="0" y="5275"/>
                </a:lnTo>
                <a:lnTo>
                  <a:pt x="0" y="0"/>
                </a:lnTo>
                <a:close/>
              </a:path>
            </a:pathLst>
          </a:custGeom>
          <a:solidFill>
            <a:srgbClr val="F2F2F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978" name="table 5978"/>
          <p:cNvGraphicFramePr>
            <a:graphicFrameLocks noGrp="1"/>
          </p:cNvGraphicFramePr>
          <p:nvPr/>
        </p:nvGraphicFramePr>
        <p:xfrm>
          <a:off x="6882765" y="2028825"/>
          <a:ext cx="1871979" cy="3368675"/>
        </p:xfrm>
        <a:graphic>
          <a:graphicData uri="http://schemas.openxmlformats.org/drawingml/2006/table">
            <a:tbl>
              <a:tblPr/>
              <a:tblGrid>
                <a:gridCol w="1871979"/>
              </a:tblGrid>
              <a:tr h="27558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600" dirty="0"/>
                    </a:p>
                    <a:p>
                      <a:pPr marL="76835" algn="l" rtl="0" eaLnBrk="0">
                        <a:lnSpc>
                          <a:spcPct val="93000"/>
                        </a:lnSpc>
                        <a:spcBef>
                          <a:spcPts val="5"/>
                        </a:spcBef>
                      </a:pPr>
                      <a:r>
                        <a:rPr sz="1100" spc="-2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1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3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979" name="path"/>
          <p:cNvSpPr/>
          <p:nvPr/>
        </p:nvSpPr>
        <p:spPr>
          <a:xfrm>
            <a:off x="4755218" y="2035562"/>
            <a:ext cx="243036" cy="3352278"/>
          </a:xfrm>
          <a:custGeom>
            <a:avLst/>
            <a:gdLst/>
            <a:ahLst/>
            <a:cxnLst/>
            <a:rect l="0" t="0" r="0" b="0"/>
            <a:pathLst>
              <a:path w="382" h="5279">
                <a:moveTo>
                  <a:pt x="14" y="1"/>
                </a:moveTo>
                <a:lnTo>
                  <a:pt x="367" y="2639"/>
                </a:lnTo>
                <a:lnTo>
                  <a:pt x="14" y="5277"/>
                </a:ln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980" name="picture 598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265675" y="2374391"/>
            <a:ext cx="516635" cy="521208"/>
          </a:xfrm>
          <a:prstGeom prst="rect">
            <a:avLst/>
          </a:prstGeom>
        </p:spPr>
      </p:pic>
      <p:graphicFrame>
        <p:nvGraphicFramePr>
          <p:cNvPr id="5981" name="table 5981"/>
          <p:cNvGraphicFramePr>
            <a:graphicFrameLocks noGrp="1"/>
          </p:cNvGraphicFramePr>
          <p:nvPr/>
        </p:nvGraphicFramePr>
        <p:xfrm>
          <a:off x="3049904" y="2027301"/>
          <a:ext cx="1741804" cy="3368675"/>
        </p:xfrm>
        <a:graphic>
          <a:graphicData uri="http://schemas.openxmlformats.org/drawingml/2006/table">
            <a:tbl>
              <a:tblPr/>
              <a:tblGrid>
                <a:gridCol w="1741804"/>
              </a:tblGrid>
              <a:tr h="33496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marL="58420" algn="l" rtl="0" eaLnBrk="0">
                        <a:lnSpc>
                          <a:spcPts val="1345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块变</a:t>
                      </a:r>
                      <a:r>
                        <a:rPr sz="1100" spc="0" dirty="0">
                          <a:ln w="40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5982" name="picture 598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6955535" y="2364809"/>
            <a:ext cx="1739727" cy="2814436"/>
          </a:xfrm>
          <a:prstGeom prst="rect">
            <a:avLst/>
          </a:prstGeom>
        </p:spPr>
      </p:pic>
      <p:sp>
        <p:nvSpPr>
          <p:cNvPr id="5983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984" name="picture 59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5025713" y="2364809"/>
            <a:ext cx="1127115" cy="2814436"/>
          </a:xfrm>
          <a:prstGeom prst="rect">
            <a:avLst/>
          </a:prstGeom>
        </p:spPr>
      </p:pic>
      <p:pic>
        <p:nvPicPr>
          <p:cNvPr id="5985" name="picture 598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043678" y="1466850"/>
            <a:ext cx="3602735" cy="505968"/>
          </a:xfrm>
          <a:prstGeom prst="rect">
            <a:avLst/>
          </a:prstGeom>
        </p:spPr>
      </p:pic>
      <p:pic>
        <p:nvPicPr>
          <p:cNvPr id="5986" name="picture 598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3101339" y="2374391"/>
            <a:ext cx="516635" cy="2795016"/>
          </a:xfrm>
          <a:prstGeom prst="rect">
            <a:avLst/>
          </a:prstGeom>
        </p:spPr>
      </p:pic>
      <p:graphicFrame>
        <p:nvGraphicFramePr>
          <p:cNvPr id="5987" name="table 5987"/>
          <p:cNvGraphicFramePr>
            <a:graphicFrameLocks noGrp="1"/>
          </p:cNvGraphicFramePr>
          <p:nvPr/>
        </p:nvGraphicFramePr>
        <p:xfrm>
          <a:off x="5034153" y="1457325"/>
          <a:ext cx="3621405" cy="385445"/>
        </p:xfrm>
        <a:graphic>
          <a:graphicData uri="http://schemas.openxmlformats.org/drawingml/2006/table">
            <a:tbl>
              <a:tblPr/>
              <a:tblGrid>
                <a:gridCol w="3621405"/>
              </a:tblGrid>
              <a:tr h="3663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372110" algn="l" rtl="0" eaLnBrk="0">
                        <a:lnSpc>
                          <a:spcPts val="1335"/>
                        </a:lnSpc>
                      </a:pPr>
                      <a:r>
                        <a:rPr sz="1100" spc="-10" dirty="0">
                          <a:ln w="400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集群</a:t>
                      </a:r>
                      <a:r>
                        <a:rPr sz="1100" spc="0" dirty="0">
                          <a:ln w="400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性能范</a:t>
                      </a:r>
                      <a:r>
                        <a:rPr sz="11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围</a:t>
                      </a:r>
                      <a:r>
                        <a:rPr sz="1100" spc="0" dirty="0">
                          <a:ln w="400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决定了哪个模</a:t>
                      </a:r>
                      <a:r>
                        <a:rPr sz="11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100" spc="0" dirty="0">
                          <a:ln w="400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适用于哪个集群。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5988" name="textbox 5988"/>
          <p:cNvSpPr/>
          <p:nvPr/>
        </p:nvSpPr>
        <p:spPr>
          <a:xfrm>
            <a:off x="463415" y="255327"/>
            <a:ext cx="3634104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5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将模块变体分配给合适的市场群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endParaRPr lang="en-US" altLang="en-US" sz="1800" dirty="0"/>
          </a:p>
        </p:txBody>
      </p:sp>
      <p:sp>
        <p:nvSpPr>
          <p:cNvPr id="5989" name="path"/>
          <p:cNvSpPr/>
          <p:nvPr/>
        </p:nvSpPr>
        <p:spPr>
          <a:xfrm>
            <a:off x="2023305" y="3493391"/>
            <a:ext cx="288152" cy="2234179"/>
          </a:xfrm>
          <a:custGeom>
            <a:avLst/>
            <a:gdLst/>
            <a:ahLst/>
            <a:cxnLst/>
            <a:rect l="0" t="0" r="0" b="0"/>
            <a:pathLst>
              <a:path w="453" h="3518">
                <a:moveTo>
                  <a:pt x="438" y="1"/>
                </a:moveTo>
                <a:lnTo>
                  <a:pt x="14" y="3516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90" name="path"/>
          <p:cNvSpPr/>
          <p:nvPr/>
        </p:nvSpPr>
        <p:spPr>
          <a:xfrm>
            <a:off x="2023305" y="1261493"/>
            <a:ext cx="288152" cy="2234179"/>
          </a:xfrm>
          <a:custGeom>
            <a:avLst/>
            <a:gdLst/>
            <a:ahLst/>
            <a:cxnLst/>
            <a:rect l="0" t="0" r="0" b="0"/>
            <a:pathLst>
              <a:path w="453" h="3518">
                <a:moveTo>
                  <a:pt x="14" y="1"/>
                </a:moveTo>
                <a:lnTo>
                  <a:pt x="438" y="3516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91" name="textbox 5991"/>
          <p:cNvSpPr/>
          <p:nvPr/>
        </p:nvSpPr>
        <p:spPr>
          <a:xfrm>
            <a:off x="118872" y="1261872"/>
            <a:ext cx="1953895" cy="33845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600" dirty="0"/>
          </a:p>
          <a:p>
            <a:pPr marL="78105" algn="l" rtl="0" eaLnBrk="0">
              <a:lnSpc>
                <a:spcPct val="98000"/>
              </a:lnSpc>
              <a:spcBef>
                <a:spcPts val="0"/>
              </a:spcBef>
            </a:pPr>
            <a:r>
              <a:rPr sz="11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办</a:t>
            </a:r>
            <a:r>
              <a:rPr sz="11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endParaRPr lang="en-US" altLang="en-US" sz="1100" dirty="0"/>
          </a:p>
        </p:txBody>
      </p:sp>
      <p:pic>
        <p:nvPicPr>
          <p:cNvPr id="5992" name="picture 599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5042992" y="1833269"/>
            <a:ext cx="3604107" cy="149048"/>
          </a:xfrm>
          <a:prstGeom prst="rect">
            <a:avLst/>
          </a:prstGeom>
        </p:spPr>
      </p:pic>
      <p:sp>
        <p:nvSpPr>
          <p:cNvPr id="5993" name="rect"/>
          <p:cNvSpPr/>
          <p:nvPr/>
        </p:nvSpPr>
        <p:spPr>
          <a:xfrm>
            <a:off x="7188707" y="5259323"/>
            <a:ext cx="1257300" cy="262127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94" name="rect"/>
          <p:cNvSpPr/>
          <p:nvPr/>
        </p:nvSpPr>
        <p:spPr>
          <a:xfrm>
            <a:off x="5244083" y="5256276"/>
            <a:ext cx="1257300" cy="262127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95" name="textbox 5995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pic>
        <p:nvPicPr>
          <p:cNvPr id="5996" name="picture 599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6209860" y="4638616"/>
            <a:ext cx="535804" cy="540628"/>
          </a:xfrm>
          <a:prstGeom prst="rect">
            <a:avLst/>
          </a:prstGeom>
        </p:spPr>
      </p:pic>
      <p:pic>
        <p:nvPicPr>
          <p:cNvPr id="5997" name="picture 599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6209860" y="2364809"/>
            <a:ext cx="535804" cy="540628"/>
          </a:xfrm>
          <a:prstGeom prst="rect">
            <a:avLst/>
          </a:prstGeom>
        </p:spPr>
      </p:pic>
      <p:sp>
        <p:nvSpPr>
          <p:cNvPr id="5998" name="path"/>
          <p:cNvSpPr/>
          <p:nvPr/>
        </p:nvSpPr>
        <p:spPr>
          <a:xfrm>
            <a:off x="3091756" y="3501712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99" name="path"/>
          <p:cNvSpPr/>
          <p:nvPr/>
        </p:nvSpPr>
        <p:spPr>
          <a:xfrm>
            <a:off x="3091756" y="4638616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00" name="path"/>
          <p:cNvSpPr/>
          <p:nvPr/>
        </p:nvSpPr>
        <p:spPr>
          <a:xfrm>
            <a:off x="3091756" y="4070164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01" name="picture 600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3683508" y="4648200"/>
            <a:ext cx="537971" cy="521208"/>
          </a:xfrm>
          <a:prstGeom prst="rect">
            <a:avLst/>
          </a:prstGeom>
        </p:spPr>
      </p:pic>
      <p:sp>
        <p:nvSpPr>
          <p:cNvPr id="6002" name="path"/>
          <p:cNvSpPr/>
          <p:nvPr/>
        </p:nvSpPr>
        <p:spPr>
          <a:xfrm>
            <a:off x="3673924" y="4638616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03" name="path"/>
          <p:cNvSpPr/>
          <p:nvPr/>
        </p:nvSpPr>
        <p:spPr>
          <a:xfrm>
            <a:off x="3091756" y="2364809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04" name="picture 600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3683508" y="4079748"/>
            <a:ext cx="537971" cy="521207"/>
          </a:xfrm>
          <a:prstGeom prst="rect">
            <a:avLst/>
          </a:prstGeom>
        </p:spPr>
      </p:pic>
      <p:sp>
        <p:nvSpPr>
          <p:cNvPr id="6005" name="path"/>
          <p:cNvSpPr/>
          <p:nvPr/>
        </p:nvSpPr>
        <p:spPr>
          <a:xfrm>
            <a:off x="3673924" y="4070164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06" name="path"/>
          <p:cNvSpPr/>
          <p:nvPr/>
        </p:nvSpPr>
        <p:spPr>
          <a:xfrm>
            <a:off x="3091756" y="2933261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07" name="picture 600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3683508" y="2374391"/>
            <a:ext cx="537971" cy="521208"/>
          </a:xfrm>
          <a:prstGeom prst="rect">
            <a:avLst/>
          </a:prstGeom>
        </p:spPr>
      </p:pic>
      <p:sp>
        <p:nvSpPr>
          <p:cNvPr id="6008" name="path"/>
          <p:cNvSpPr/>
          <p:nvPr/>
        </p:nvSpPr>
        <p:spPr>
          <a:xfrm>
            <a:off x="3673924" y="2364809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09" name="picture 600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3683508" y="2942844"/>
            <a:ext cx="537971" cy="521207"/>
          </a:xfrm>
          <a:prstGeom prst="rect">
            <a:avLst/>
          </a:prstGeom>
        </p:spPr>
      </p:pic>
      <p:sp>
        <p:nvSpPr>
          <p:cNvPr id="6010" name="path"/>
          <p:cNvSpPr/>
          <p:nvPr/>
        </p:nvSpPr>
        <p:spPr>
          <a:xfrm>
            <a:off x="3673924" y="2933261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11" name="path"/>
          <p:cNvSpPr/>
          <p:nvPr/>
        </p:nvSpPr>
        <p:spPr>
          <a:xfrm>
            <a:off x="4256092" y="2364809"/>
            <a:ext cx="523843" cy="540628"/>
          </a:xfrm>
          <a:custGeom>
            <a:avLst/>
            <a:gdLst/>
            <a:ahLst/>
            <a:cxnLst/>
            <a:rect l="0" t="0" r="0" b="0"/>
            <a:pathLst>
              <a:path w="824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moveTo>
                  <a:pt x="817" y="549"/>
                </a:move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13" name="textbox 6013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150" name="group 1150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6015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16" name="textbox 6016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033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N</a:t>
              </a:r>
              <a:endParaRPr lang="en-US" altLang="en-US" sz="1800" dirty="0"/>
            </a:p>
          </p:txBody>
        </p:sp>
      </p:grpSp>
      <p:sp>
        <p:nvSpPr>
          <p:cNvPr id="6017" name="textbox 6017"/>
          <p:cNvSpPr/>
          <p:nvPr/>
        </p:nvSpPr>
        <p:spPr>
          <a:xfrm>
            <a:off x="5325741" y="5306017"/>
            <a:ext cx="523240" cy="180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1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00" spc="0" dirty="0">
                <a:ln w="400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</a:t>
            </a:r>
            <a:r>
              <a:rPr sz="11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r>
              <a:rPr sz="1100" spc="0" dirty="0">
                <a:ln w="400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</a:t>
            </a:r>
            <a:endParaRPr lang="en-US" altLang="en-US" sz="1100" dirty="0"/>
          </a:p>
        </p:txBody>
      </p:sp>
      <p:sp>
        <p:nvSpPr>
          <p:cNvPr id="6018" name="textbox 6018"/>
          <p:cNvSpPr/>
          <p:nvPr/>
        </p:nvSpPr>
        <p:spPr>
          <a:xfrm>
            <a:off x="7271381" y="5308811"/>
            <a:ext cx="523240" cy="180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1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00" spc="0" dirty="0">
                <a:ln w="400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</a:t>
            </a:r>
            <a:r>
              <a:rPr sz="11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r>
              <a:rPr sz="1100" spc="0" dirty="0">
                <a:ln w="400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</a:t>
            </a:r>
            <a:endParaRPr lang="en-US" altLang="en-US" sz="1100" dirty="0"/>
          </a:p>
        </p:txBody>
      </p:sp>
      <p:sp>
        <p:nvSpPr>
          <p:cNvPr id="6019" name="path"/>
          <p:cNvSpPr/>
          <p:nvPr/>
        </p:nvSpPr>
        <p:spPr>
          <a:xfrm>
            <a:off x="4521303" y="2370251"/>
            <a:ext cx="248135" cy="236377"/>
          </a:xfrm>
          <a:custGeom>
            <a:avLst/>
            <a:gdLst/>
            <a:ahLst/>
            <a:cxnLst/>
            <a:rect l="0" t="0" r="0" b="0"/>
            <a:pathLst>
              <a:path w="390" h="372">
                <a:moveTo>
                  <a:pt x="375" y="6"/>
                </a:moveTo>
                <a:lnTo>
                  <a:pt x="384" y="20"/>
                </a:lnTo>
                <a:lnTo>
                  <a:pt x="384" y="20"/>
                </a:lnTo>
                <a:lnTo>
                  <a:pt x="377" y="25"/>
                </a:lnTo>
                <a:lnTo>
                  <a:pt x="369" y="31"/>
                </a:lnTo>
                <a:lnTo>
                  <a:pt x="362" y="38"/>
                </a:lnTo>
                <a:lnTo>
                  <a:pt x="354" y="45"/>
                </a:lnTo>
                <a:lnTo>
                  <a:pt x="346" y="52"/>
                </a:lnTo>
                <a:lnTo>
                  <a:pt x="338" y="59"/>
                </a:lnTo>
                <a:lnTo>
                  <a:pt x="331" y="67"/>
                </a:lnTo>
                <a:lnTo>
                  <a:pt x="322" y="76"/>
                </a:lnTo>
                <a:lnTo>
                  <a:pt x="314" y="84"/>
                </a:lnTo>
                <a:lnTo>
                  <a:pt x="306" y="93"/>
                </a:lnTo>
                <a:lnTo>
                  <a:pt x="298" y="103"/>
                </a:lnTo>
                <a:lnTo>
                  <a:pt x="289" y="112"/>
                </a:lnTo>
                <a:lnTo>
                  <a:pt x="281" y="123"/>
                </a:lnTo>
                <a:lnTo>
                  <a:pt x="272" y="133"/>
                </a:lnTo>
                <a:lnTo>
                  <a:pt x="263" y="144"/>
                </a:lnTo>
                <a:lnTo>
                  <a:pt x="254" y="155"/>
                </a:lnTo>
                <a:lnTo>
                  <a:pt x="254" y="155"/>
                </a:lnTo>
                <a:lnTo>
                  <a:pt x="245" y="167"/>
                </a:lnTo>
                <a:lnTo>
                  <a:pt x="237" y="178"/>
                </a:lnTo>
                <a:lnTo>
                  <a:pt x="228" y="189"/>
                </a:lnTo>
                <a:lnTo>
                  <a:pt x="220" y="200"/>
                </a:lnTo>
                <a:lnTo>
                  <a:pt x="213" y="211"/>
                </a:lnTo>
                <a:lnTo>
                  <a:pt x="205" y="222"/>
                </a:lnTo>
                <a:lnTo>
                  <a:pt x="198" y="233"/>
                </a:lnTo>
                <a:lnTo>
                  <a:pt x="191" y="244"/>
                </a:lnTo>
                <a:lnTo>
                  <a:pt x="184" y="255"/>
                </a:lnTo>
                <a:lnTo>
                  <a:pt x="178" y="265"/>
                </a:lnTo>
                <a:lnTo>
                  <a:pt x="172" y="276"/>
                </a:lnTo>
                <a:lnTo>
                  <a:pt x="166" y="286"/>
                </a:lnTo>
                <a:lnTo>
                  <a:pt x="160" y="296"/>
                </a:lnTo>
                <a:lnTo>
                  <a:pt x="155" y="306"/>
                </a:lnTo>
                <a:lnTo>
                  <a:pt x="150" y="316"/>
                </a:lnTo>
                <a:lnTo>
                  <a:pt x="145" y="326"/>
                </a:lnTo>
                <a:lnTo>
                  <a:pt x="124" y="340"/>
                </a:lnTo>
                <a:lnTo>
                  <a:pt x="124" y="340"/>
                </a:lnTo>
                <a:lnTo>
                  <a:pt x="113" y="348"/>
                </a:lnTo>
                <a:lnTo>
                  <a:pt x="103" y="355"/>
                </a:lnTo>
                <a:lnTo>
                  <a:pt x="96" y="361"/>
                </a:lnTo>
                <a:lnTo>
                  <a:pt x="93" y="364"/>
                </a:lnTo>
                <a:lnTo>
                  <a:pt x="90" y="366"/>
                </a:lnTo>
                <a:lnTo>
                  <a:pt x="90" y="366"/>
                </a:lnTo>
                <a:lnTo>
                  <a:pt x="89" y="363"/>
                </a:lnTo>
                <a:lnTo>
                  <a:pt x="88" y="359"/>
                </a:lnTo>
                <a:lnTo>
                  <a:pt x="85" y="349"/>
                </a:lnTo>
                <a:lnTo>
                  <a:pt x="80" y="337"/>
                </a:lnTo>
                <a:lnTo>
                  <a:pt x="75" y="324"/>
                </a:lnTo>
                <a:lnTo>
                  <a:pt x="67" y="306"/>
                </a:lnTo>
                <a:lnTo>
                  <a:pt x="67" y="306"/>
                </a:lnTo>
                <a:lnTo>
                  <a:pt x="63" y="297"/>
                </a:lnTo>
                <a:lnTo>
                  <a:pt x="59" y="288"/>
                </a:lnTo>
                <a:lnTo>
                  <a:pt x="55" y="280"/>
                </a:lnTo>
                <a:lnTo>
                  <a:pt x="51" y="273"/>
                </a:lnTo>
                <a:lnTo>
                  <a:pt x="47" y="266"/>
                </a:lnTo>
                <a:lnTo>
                  <a:pt x="44" y="260"/>
                </a:lnTo>
                <a:lnTo>
                  <a:pt x="40" y="255"/>
                </a:lnTo>
                <a:lnTo>
                  <a:pt x="37" y="249"/>
                </a:lnTo>
                <a:lnTo>
                  <a:pt x="37" y="249"/>
                </a:lnTo>
                <a:lnTo>
                  <a:pt x="33" y="245"/>
                </a:lnTo>
                <a:lnTo>
                  <a:pt x="29" y="241"/>
                </a:lnTo>
                <a:lnTo>
                  <a:pt x="25" y="238"/>
                </a:lnTo>
                <a:lnTo>
                  <a:pt x="22" y="234"/>
                </a:lnTo>
                <a:lnTo>
                  <a:pt x="18" y="232"/>
                </a:lnTo>
                <a:lnTo>
                  <a:pt x="14" y="229"/>
                </a:lnTo>
                <a:lnTo>
                  <a:pt x="9" y="227"/>
                </a:lnTo>
                <a:lnTo>
                  <a:pt x="5" y="225"/>
                </a:lnTo>
                <a:lnTo>
                  <a:pt x="5" y="225"/>
                </a:lnTo>
                <a:lnTo>
                  <a:pt x="9" y="221"/>
                </a:lnTo>
                <a:lnTo>
                  <a:pt x="12" y="218"/>
                </a:lnTo>
                <a:lnTo>
                  <a:pt x="16" y="215"/>
                </a:lnTo>
                <a:lnTo>
                  <a:pt x="19" y="211"/>
                </a:lnTo>
                <a:lnTo>
                  <a:pt x="23" y="209"/>
                </a:lnTo>
                <a:lnTo>
                  <a:pt x="26" y="206"/>
                </a:lnTo>
                <a:lnTo>
                  <a:pt x="30" y="204"/>
                </a:lnTo>
                <a:lnTo>
                  <a:pt x="33" y="202"/>
                </a:lnTo>
                <a:lnTo>
                  <a:pt x="37" y="200"/>
                </a:lnTo>
                <a:lnTo>
                  <a:pt x="40" y="198"/>
                </a:lnTo>
                <a:lnTo>
                  <a:pt x="43" y="197"/>
                </a:lnTo>
                <a:lnTo>
                  <a:pt x="46" y="196"/>
                </a:lnTo>
                <a:lnTo>
                  <a:pt x="50" y="195"/>
                </a:lnTo>
                <a:lnTo>
                  <a:pt x="53" y="195"/>
                </a:lnTo>
                <a:lnTo>
                  <a:pt x="56" y="194"/>
                </a:lnTo>
                <a:lnTo>
                  <a:pt x="59" y="194"/>
                </a:lnTo>
                <a:lnTo>
                  <a:pt x="59" y="194"/>
                </a:lnTo>
                <a:lnTo>
                  <a:pt x="60" y="194"/>
                </a:lnTo>
                <a:lnTo>
                  <a:pt x="62" y="194"/>
                </a:lnTo>
                <a:lnTo>
                  <a:pt x="63" y="195"/>
                </a:lnTo>
                <a:lnTo>
                  <a:pt x="64" y="195"/>
                </a:lnTo>
                <a:lnTo>
                  <a:pt x="67" y="196"/>
                </a:lnTo>
                <a:lnTo>
                  <a:pt x="70" y="198"/>
                </a:lnTo>
                <a:lnTo>
                  <a:pt x="73" y="200"/>
                </a:lnTo>
                <a:lnTo>
                  <a:pt x="76" y="202"/>
                </a:lnTo>
                <a:lnTo>
                  <a:pt x="78" y="205"/>
                </a:lnTo>
                <a:lnTo>
                  <a:pt x="81" y="208"/>
                </a:lnTo>
                <a:lnTo>
                  <a:pt x="84" y="212"/>
                </a:lnTo>
                <a:lnTo>
                  <a:pt x="87" y="216"/>
                </a:lnTo>
                <a:lnTo>
                  <a:pt x="90" y="221"/>
                </a:lnTo>
                <a:lnTo>
                  <a:pt x="93" y="226"/>
                </a:lnTo>
                <a:lnTo>
                  <a:pt x="96" y="232"/>
                </a:lnTo>
                <a:lnTo>
                  <a:pt x="99" y="238"/>
                </a:lnTo>
                <a:lnTo>
                  <a:pt x="103" y="244"/>
                </a:lnTo>
                <a:lnTo>
                  <a:pt x="106" y="251"/>
                </a:lnTo>
                <a:lnTo>
                  <a:pt x="114" y="270"/>
                </a:lnTo>
                <a:lnTo>
                  <a:pt x="114" y="270"/>
                </a:lnTo>
                <a:lnTo>
                  <a:pt x="120" y="261"/>
                </a:lnTo>
                <a:lnTo>
                  <a:pt x="126" y="251"/>
                </a:lnTo>
                <a:lnTo>
                  <a:pt x="133" y="241"/>
                </a:lnTo>
                <a:lnTo>
                  <a:pt x="139" y="232"/>
                </a:lnTo>
                <a:lnTo>
                  <a:pt x="146" y="222"/>
                </a:lnTo>
                <a:lnTo>
                  <a:pt x="153" y="213"/>
                </a:lnTo>
                <a:lnTo>
                  <a:pt x="160" y="203"/>
                </a:lnTo>
                <a:lnTo>
                  <a:pt x="167" y="194"/>
                </a:lnTo>
                <a:lnTo>
                  <a:pt x="175" y="184"/>
                </a:lnTo>
                <a:lnTo>
                  <a:pt x="182" y="175"/>
                </a:lnTo>
                <a:lnTo>
                  <a:pt x="190" y="165"/>
                </a:lnTo>
                <a:lnTo>
                  <a:pt x="198" y="156"/>
                </a:lnTo>
                <a:lnTo>
                  <a:pt x="207" y="147"/>
                </a:lnTo>
                <a:lnTo>
                  <a:pt x="215" y="137"/>
                </a:lnTo>
                <a:lnTo>
                  <a:pt x="224" y="128"/>
                </a:lnTo>
                <a:lnTo>
                  <a:pt x="233" y="119"/>
                </a:lnTo>
                <a:lnTo>
                  <a:pt x="233" y="119"/>
                </a:lnTo>
                <a:lnTo>
                  <a:pt x="242" y="110"/>
                </a:lnTo>
                <a:lnTo>
                  <a:pt x="251" y="101"/>
                </a:lnTo>
                <a:lnTo>
                  <a:pt x="260" y="93"/>
                </a:lnTo>
                <a:lnTo>
                  <a:pt x="269" y="84"/>
                </a:lnTo>
                <a:lnTo>
                  <a:pt x="278" y="76"/>
                </a:lnTo>
                <a:lnTo>
                  <a:pt x="287" y="69"/>
                </a:lnTo>
                <a:lnTo>
                  <a:pt x="296" y="61"/>
                </a:lnTo>
                <a:lnTo>
                  <a:pt x="305" y="54"/>
                </a:lnTo>
                <a:lnTo>
                  <a:pt x="314" y="47"/>
                </a:lnTo>
                <a:lnTo>
                  <a:pt x="322" y="40"/>
                </a:lnTo>
                <a:lnTo>
                  <a:pt x="331" y="34"/>
                </a:lnTo>
                <a:lnTo>
                  <a:pt x="340" y="28"/>
                </a:lnTo>
                <a:lnTo>
                  <a:pt x="349" y="22"/>
                </a:lnTo>
                <a:lnTo>
                  <a:pt x="357" y="16"/>
                </a:lnTo>
                <a:lnTo>
                  <a:pt x="366" y="11"/>
                </a:lnTo>
                <a:lnTo>
                  <a:pt x="375" y="6"/>
                </a:lnTo>
                <a:lnTo>
                  <a:pt x="375" y="6"/>
                </a:lnTo>
                <a:close/>
              </a:path>
            </a:pathLst>
          </a:custGeom>
          <a:noFill/>
          <a:ln w="952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0" name="path"/>
          <p:cNvSpPr/>
          <p:nvPr/>
        </p:nvSpPr>
        <p:spPr>
          <a:xfrm>
            <a:off x="3373731" y="2370251"/>
            <a:ext cx="248135" cy="236377"/>
          </a:xfrm>
          <a:custGeom>
            <a:avLst/>
            <a:gdLst/>
            <a:ahLst/>
            <a:cxnLst/>
            <a:rect l="0" t="0" r="0" b="0"/>
            <a:pathLst>
              <a:path w="390" h="372">
                <a:moveTo>
                  <a:pt x="375" y="6"/>
                </a:moveTo>
                <a:lnTo>
                  <a:pt x="384" y="20"/>
                </a:lnTo>
                <a:lnTo>
                  <a:pt x="384" y="20"/>
                </a:lnTo>
                <a:lnTo>
                  <a:pt x="377" y="25"/>
                </a:lnTo>
                <a:lnTo>
                  <a:pt x="369" y="31"/>
                </a:lnTo>
                <a:lnTo>
                  <a:pt x="362" y="38"/>
                </a:lnTo>
                <a:lnTo>
                  <a:pt x="354" y="45"/>
                </a:lnTo>
                <a:lnTo>
                  <a:pt x="346" y="52"/>
                </a:lnTo>
                <a:lnTo>
                  <a:pt x="338" y="59"/>
                </a:lnTo>
                <a:lnTo>
                  <a:pt x="331" y="67"/>
                </a:lnTo>
                <a:lnTo>
                  <a:pt x="322" y="76"/>
                </a:lnTo>
                <a:lnTo>
                  <a:pt x="314" y="84"/>
                </a:lnTo>
                <a:lnTo>
                  <a:pt x="306" y="93"/>
                </a:lnTo>
                <a:lnTo>
                  <a:pt x="298" y="103"/>
                </a:lnTo>
                <a:lnTo>
                  <a:pt x="289" y="112"/>
                </a:lnTo>
                <a:lnTo>
                  <a:pt x="281" y="123"/>
                </a:lnTo>
                <a:lnTo>
                  <a:pt x="272" y="133"/>
                </a:lnTo>
                <a:lnTo>
                  <a:pt x="263" y="144"/>
                </a:lnTo>
                <a:lnTo>
                  <a:pt x="254" y="155"/>
                </a:lnTo>
                <a:lnTo>
                  <a:pt x="254" y="155"/>
                </a:lnTo>
                <a:lnTo>
                  <a:pt x="245" y="167"/>
                </a:lnTo>
                <a:lnTo>
                  <a:pt x="237" y="178"/>
                </a:lnTo>
                <a:lnTo>
                  <a:pt x="228" y="189"/>
                </a:lnTo>
                <a:lnTo>
                  <a:pt x="220" y="200"/>
                </a:lnTo>
                <a:lnTo>
                  <a:pt x="213" y="211"/>
                </a:lnTo>
                <a:lnTo>
                  <a:pt x="205" y="222"/>
                </a:lnTo>
                <a:lnTo>
                  <a:pt x="198" y="233"/>
                </a:lnTo>
                <a:lnTo>
                  <a:pt x="191" y="244"/>
                </a:lnTo>
                <a:lnTo>
                  <a:pt x="184" y="255"/>
                </a:lnTo>
                <a:lnTo>
                  <a:pt x="178" y="265"/>
                </a:lnTo>
                <a:lnTo>
                  <a:pt x="172" y="276"/>
                </a:lnTo>
                <a:lnTo>
                  <a:pt x="166" y="286"/>
                </a:lnTo>
                <a:lnTo>
                  <a:pt x="160" y="296"/>
                </a:lnTo>
                <a:lnTo>
                  <a:pt x="155" y="306"/>
                </a:lnTo>
                <a:lnTo>
                  <a:pt x="150" y="316"/>
                </a:lnTo>
                <a:lnTo>
                  <a:pt x="145" y="326"/>
                </a:lnTo>
                <a:lnTo>
                  <a:pt x="124" y="340"/>
                </a:lnTo>
                <a:lnTo>
                  <a:pt x="124" y="340"/>
                </a:lnTo>
                <a:lnTo>
                  <a:pt x="113" y="348"/>
                </a:lnTo>
                <a:lnTo>
                  <a:pt x="103" y="355"/>
                </a:lnTo>
                <a:lnTo>
                  <a:pt x="96" y="361"/>
                </a:lnTo>
                <a:lnTo>
                  <a:pt x="93" y="364"/>
                </a:lnTo>
                <a:lnTo>
                  <a:pt x="90" y="366"/>
                </a:lnTo>
                <a:lnTo>
                  <a:pt x="90" y="366"/>
                </a:lnTo>
                <a:lnTo>
                  <a:pt x="89" y="363"/>
                </a:lnTo>
                <a:lnTo>
                  <a:pt x="88" y="359"/>
                </a:lnTo>
                <a:lnTo>
                  <a:pt x="85" y="349"/>
                </a:lnTo>
                <a:lnTo>
                  <a:pt x="80" y="337"/>
                </a:lnTo>
                <a:lnTo>
                  <a:pt x="75" y="324"/>
                </a:lnTo>
                <a:lnTo>
                  <a:pt x="67" y="306"/>
                </a:lnTo>
                <a:lnTo>
                  <a:pt x="67" y="306"/>
                </a:lnTo>
                <a:lnTo>
                  <a:pt x="63" y="297"/>
                </a:lnTo>
                <a:lnTo>
                  <a:pt x="59" y="288"/>
                </a:lnTo>
                <a:lnTo>
                  <a:pt x="55" y="280"/>
                </a:lnTo>
                <a:lnTo>
                  <a:pt x="51" y="273"/>
                </a:lnTo>
                <a:lnTo>
                  <a:pt x="47" y="266"/>
                </a:lnTo>
                <a:lnTo>
                  <a:pt x="44" y="260"/>
                </a:lnTo>
                <a:lnTo>
                  <a:pt x="40" y="255"/>
                </a:lnTo>
                <a:lnTo>
                  <a:pt x="37" y="249"/>
                </a:lnTo>
                <a:lnTo>
                  <a:pt x="37" y="249"/>
                </a:lnTo>
                <a:lnTo>
                  <a:pt x="33" y="245"/>
                </a:lnTo>
                <a:lnTo>
                  <a:pt x="29" y="241"/>
                </a:lnTo>
                <a:lnTo>
                  <a:pt x="25" y="238"/>
                </a:lnTo>
                <a:lnTo>
                  <a:pt x="22" y="234"/>
                </a:lnTo>
                <a:lnTo>
                  <a:pt x="18" y="232"/>
                </a:lnTo>
                <a:lnTo>
                  <a:pt x="14" y="229"/>
                </a:lnTo>
                <a:lnTo>
                  <a:pt x="9" y="227"/>
                </a:lnTo>
                <a:lnTo>
                  <a:pt x="5" y="225"/>
                </a:lnTo>
                <a:lnTo>
                  <a:pt x="5" y="225"/>
                </a:lnTo>
                <a:lnTo>
                  <a:pt x="9" y="221"/>
                </a:lnTo>
                <a:lnTo>
                  <a:pt x="12" y="218"/>
                </a:lnTo>
                <a:lnTo>
                  <a:pt x="16" y="215"/>
                </a:lnTo>
                <a:lnTo>
                  <a:pt x="19" y="211"/>
                </a:lnTo>
                <a:lnTo>
                  <a:pt x="23" y="209"/>
                </a:lnTo>
                <a:lnTo>
                  <a:pt x="26" y="206"/>
                </a:lnTo>
                <a:lnTo>
                  <a:pt x="30" y="204"/>
                </a:lnTo>
                <a:lnTo>
                  <a:pt x="33" y="202"/>
                </a:lnTo>
                <a:lnTo>
                  <a:pt x="37" y="200"/>
                </a:lnTo>
                <a:lnTo>
                  <a:pt x="40" y="198"/>
                </a:lnTo>
                <a:lnTo>
                  <a:pt x="43" y="197"/>
                </a:lnTo>
                <a:lnTo>
                  <a:pt x="46" y="196"/>
                </a:lnTo>
                <a:lnTo>
                  <a:pt x="50" y="195"/>
                </a:lnTo>
                <a:lnTo>
                  <a:pt x="53" y="195"/>
                </a:lnTo>
                <a:lnTo>
                  <a:pt x="56" y="194"/>
                </a:lnTo>
                <a:lnTo>
                  <a:pt x="59" y="194"/>
                </a:lnTo>
                <a:lnTo>
                  <a:pt x="59" y="194"/>
                </a:lnTo>
                <a:lnTo>
                  <a:pt x="60" y="194"/>
                </a:lnTo>
                <a:lnTo>
                  <a:pt x="62" y="194"/>
                </a:lnTo>
                <a:lnTo>
                  <a:pt x="63" y="195"/>
                </a:lnTo>
                <a:lnTo>
                  <a:pt x="64" y="195"/>
                </a:lnTo>
                <a:lnTo>
                  <a:pt x="67" y="196"/>
                </a:lnTo>
                <a:lnTo>
                  <a:pt x="70" y="198"/>
                </a:lnTo>
                <a:lnTo>
                  <a:pt x="73" y="200"/>
                </a:lnTo>
                <a:lnTo>
                  <a:pt x="76" y="202"/>
                </a:lnTo>
                <a:lnTo>
                  <a:pt x="78" y="205"/>
                </a:lnTo>
                <a:lnTo>
                  <a:pt x="81" y="208"/>
                </a:lnTo>
                <a:lnTo>
                  <a:pt x="84" y="212"/>
                </a:lnTo>
                <a:lnTo>
                  <a:pt x="87" y="216"/>
                </a:lnTo>
                <a:lnTo>
                  <a:pt x="90" y="221"/>
                </a:lnTo>
                <a:lnTo>
                  <a:pt x="93" y="226"/>
                </a:lnTo>
                <a:lnTo>
                  <a:pt x="96" y="232"/>
                </a:lnTo>
                <a:lnTo>
                  <a:pt x="99" y="238"/>
                </a:lnTo>
                <a:lnTo>
                  <a:pt x="103" y="244"/>
                </a:lnTo>
                <a:lnTo>
                  <a:pt x="106" y="251"/>
                </a:lnTo>
                <a:lnTo>
                  <a:pt x="114" y="270"/>
                </a:lnTo>
                <a:lnTo>
                  <a:pt x="114" y="270"/>
                </a:lnTo>
                <a:lnTo>
                  <a:pt x="120" y="261"/>
                </a:lnTo>
                <a:lnTo>
                  <a:pt x="126" y="251"/>
                </a:lnTo>
                <a:lnTo>
                  <a:pt x="133" y="241"/>
                </a:lnTo>
                <a:lnTo>
                  <a:pt x="139" y="232"/>
                </a:lnTo>
                <a:lnTo>
                  <a:pt x="146" y="222"/>
                </a:lnTo>
                <a:lnTo>
                  <a:pt x="153" y="213"/>
                </a:lnTo>
                <a:lnTo>
                  <a:pt x="160" y="203"/>
                </a:lnTo>
                <a:lnTo>
                  <a:pt x="167" y="194"/>
                </a:lnTo>
                <a:lnTo>
                  <a:pt x="175" y="184"/>
                </a:lnTo>
                <a:lnTo>
                  <a:pt x="182" y="175"/>
                </a:lnTo>
                <a:lnTo>
                  <a:pt x="190" y="165"/>
                </a:lnTo>
                <a:lnTo>
                  <a:pt x="198" y="156"/>
                </a:lnTo>
                <a:lnTo>
                  <a:pt x="207" y="147"/>
                </a:lnTo>
                <a:lnTo>
                  <a:pt x="215" y="137"/>
                </a:lnTo>
                <a:lnTo>
                  <a:pt x="224" y="128"/>
                </a:lnTo>
                <a:lnTo>
                  <a:pt x="233" y="119"/>
                </a:lnTo>
                <a:lnTo>
                  <a:pt x="233" y="119"/>
                </a:lnTo>
                <a:lnTo>
                  <a:pt x="242" y="110"/>
                </a:lnTo>
                <a:lnTo>
                  <a:pt x="251" y="101"/>
                </a:lnTo>
                <a:lnTo>
                  <a:pt x="260" y="93"/>
                </a:lnTo>
                <a:lnTo>
                  <a:pt x="269" y="84"/>
                </a:lnTo>
                <a:lnTo>
                  <a:pt x="278" y="76"/>
                </a:lnTo>
                <a:lnTo>
                  <a:pt x="287" y="69"/>
                </a:lnTo>
                <a:lnTo>
                  <a:pt x="296" y="61"/>
                </a:lnTo>
                <a:lnTo>
                  <a:pt x="305" y="54"/>
                </a:lnTo>
                <a:lnTo>
                  <a:pt x="314" y="47"/>
                </a:lnTo>
                <a:lnTo>
                  <a:pt x="322" y="40"/>
                </a:lnTo>
                <a:lnTo>
                  <a:pt x="331" y="34"/>
                </a:lnTo>
                <a:lnTo>
                  <a:pt x="340" y="28"/>
                </a:lnTo>
                <a:lnTo>
                  <a:pt x="349" y="22"/>
                </a:lnTo>
                <a:lnTo>
                  <a:pt x="357" y="16"/>
                </a:lnTo>
                <a:lnTo>
                  <a:pt x="366" y="11"/>
                </a:lnTo>
                <a:lnTo>
                  <a:pt x="375" y="6"/>
                </a:lnTo>
                <a:lnTo>
                  <a:pt x="375" y="6"/>
                </a:lnTo>
                <a:close/>
              </a:path>
            </a:pathLst>
          </a:custGeom>
          <a:noFill/>
          <a:ln w="952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1" name="path"/>
          <p:cNvSpPr/>
          <p:nvPr/>
        </p:nvSpPr>
        <p:spPr>
          <a:xfrm>
            <a:off x="3977235" y="2370251"/>
            <a:ext cx="248135" cy="236376"/>
          </a:xfrm>
          <a:custGeom>
            <a:avLst/>
            <a:gdLst/>
            <a:ahLst/>
            <a:cxnLst/>
            <a:rect l="0" t="0" r="0" b="0"/>
            <a:pathLst>
              <a:path w="390" h="372">
                <a:moveTo>
                  <a:pt x="375" y="6"/>
                </a:moveTo>
                <a:lnTo>
                  <a:pt x="384" y="20"/>
                </a:lnTo>
                <a:lnTo>
                  <a:pt x="384" y="20"/>
                </a:lnTo>
                <a:lnTo>
                  <a:pt x="377" y="25"/>
                </a:lnTo>
                <a:lnTo>
                  <a:pt x="369" y="31"/>
                </a:lnTo>
                <a:lnTo>
                  <a:pt x="362" y="38"/>
                </a:lnTo>
                <a:lnTo>
                  <a:pt x="354" y="45"/>
                </a:lnTo>
                <a:lnTo>
                  <a:pt x="346" y="52"/>
                </a:lnTo>
                <a:lnTo>
                  <a:pt x="338" y="59"/>
                </a:lnTo>
                <a:lnTo>
                  <a:pt x="331" y="67"/>
                </a:lnTo>
                <a:lnTo>
                  <a:pt x="322" y="76"/>
                </a:lnTo>
                <a:lnTo>
                  <a:pt x="314" y="84"/>
                </a:lnTo>
                <a:lnTo>
                  <a:pt x="306" y="93"/>
                </a:lnTo>
                <a:lnTo>
                  <a:pt x="298" y="103"/>
                </a:lnTo>
                <a:lnTo>
                  <a:pt x="289" y="112"/>
                </a:lnTo>
                <a:lnTo>
                  <a:pt x="281" y="123"/>
                </a:lnTo>
                <a:lnTo>
                  <a:pt x="272" y="133"/>
                </a:lnTo>
                <a:lnTo>
                  <a:pt x="263" y="144"/>
                </a:lnTo>
                <a:lnTo>
                  <a:pt x="254" y="155"/>
                </a:lnTo>
                <a:lnTo>
                  <a:pt x="254" y="155"/>
                </a:lnTo>
                <a:lnTo>
                  <a:pt x="245" y="167"/>
                </a:lnTo>
                <a:lnTo>
                  <a:pt x="237" y="178"/>
                </a:lnTo>
                <a:lnTo>
                  <a:pt x="228" y="189"/>
                </a:lnTo>
                <a:lnTo>
                  <a:pt x="220" y="200"/>
                </a:lnTo>
                <a:lnTo>
                  <a:pt x="213" y="211"/>
                </a:lnTo>
                <a:lnTo>
                  <a:pt x="205" y="222"/>
                </a:lnTo>
                <a:lnTo>
                  <a:pt x="198" y="233"/>
                </a:lnTo>
                <a:lnTo>
                  <a:pt x="191" y="244"/>
                </a:lnTo>
                <a:lnTo>
                  <a:pt x="184" y="255"/>
                </a:lnTo>
                <a:lnTo>
                  <a:pt x="178" y="265"/>
                </a:lnTo>
                <a:lnTo>
                  <a:pt x="172" y="276"/>
                </a:lnTo>
                <a:lnTo>
                  <a:pt x="166" y="286"/>
                </a:lnTo>
                <a:lnTo>
                  <a:pt x="160" y="296"/>
                </a:lnTo>
                <a:lnTo>
                  <a:pt x="155" y="306"/>
                </a:lnTo>
                <a:lnTo>
                  <a:pt x="150" y="316"/>
                </a:lnTo>
                <a:lnTo>
                  <a:pt x="145" y="326"/>
                </a:lnTo>
                <a:lnTo>
                  <a:pt x="124" y="340"/>
                </a:lnTo>
                <a:lnTo>
                  <a:pt x="124" y="340"/>
                </a:lnTo>
                <a:lnTo>
                  <a:pt x="113" y="348"/>
                </a:lnTo>
                <a:lnTo>
                  <a:pt x="103" y="355"/>
                </a:lnTo>
                <a:lnTo>
                  <a:pt x="96" y="361"/>
                </a:lnTo>
                <a:lnTo>
                  <a:pt x="93" y="364"/>
                </a:lnTo>
                <a:lnTo>
                  <a:pt x="90" y="366"/>
                </a:lnTo>
                <a:lnTo>
                  <a:pt x="90" y="366"/>
                </a:lnTo>
                <a:lnTo>
                  <a:pt x="89" y="363"/>
                </a:lnTo>
                <a:lnTo>
                  <a:pt x="88" y="359"/>
                </a:lnTo>
                <a:lnTo>
                  <a:pt x="85" y="349"/>
                </a:lnTo>
                <a:lnTo>
                  <a:pt x="80" y="337"/>
                </a:lnTo>
                <a:lnTo>
                  <a:pt x="75" y="324"/>
                </a:lnTo>
                <a:lnTo>
                  <a:pt x="67" y="306"/>
                </a:lnTo>
                <a:lnTo>
                  <a:pt x="67" y="306"/>
                </a:lnTo>
                <a:lnTo>
                  <a:pt x="63" y="297"/>
                </a:lnTo>
                <a:lnTo>
                  <a:pt x="59" y="288"/>
                </a:lnTo>
                <a:lnTo>
                  <a:pt x="55" y="280"/>
                </a:lnTo>
                <a:lnTo>
                  <a:pt x="51" y="273"/>
                </a:lnTo>
                <a:lnTo>
                  <a:pt x="47" y="266"/>
                </a:lnTo>
                <a:lnTo>
                  <a:pt x="44" y="260"/>
                </a:lnTo>
                <a:lnTo>
                  <a:pt x="40" y="255"/>
                </a:lnTo>
                <a:lnTo>
                  <a:pt x="37" y="249"/>
                </a:lnTo>
                <a:lnTo>
                  <a:pt x="37" y="249"/>
                </a:lnTo>
                <a:lnTo>
                  <a:pt x="33" y="245"/>
                </a:lnTo>
                <a:lnTo>
                  <a:pt x="29" y="241"/>
                </a:lnTo>
                <a:lnTo>
                  <a:pt x="25" y="238"/>
                </a:lnTo>
                <a:lnTo>
                  <a:pt x="22" y="234"/>
                </a:lnTo>
                <a:lnTo>
                  <a:pt x="18" y="232"/>
                </a:lnTo>
                <a:lnTo>
                  <a:pt x="14" y="229"/>
                </a:lnTo>
                <a:lnTo>
                  <a:pt x="9" y="227"/>
                </a:lnTo>
                <a:lnTo>
                  <a:pt x="5" y="225"/>
                </a:lnTo>
                <a:lnTo>
                  <a:pt x="5" y="225"/>
                </a:lnTo>
                <a:lnTo>
                  <a:pt x="9" y="221"/>
                </a:lnTo>
                <a:lnTo>
                  <a:pt x="12" y="218"/>
                </a:lnTo>
                <a:lnTo>
                  <a:pt x="16" y="215"/>
                </a:lnTo>
                <a:lnTo>
                  <a:pt x="19" y="211"/>
                </a:lnTo>
                <a:lnTo>
                  <a:pt x="23" y="209"/>
                </a:lnTo>
                <a:lnTo>
                  <a:pt x="26" y="206"/>
                </a:lnTo>
                <a:lnTo>
                  <a:pt x="30" y="204"/>
                </a:lnTo>
                <a:lnTo>
                  <a:pt x="33" y="202"/>
                </a:lnTo>
                <a:lnTo>
                  <a:pt x="37" y="200"/>
                </a:lnTo>
                <a:lnTo>
                  <a:pt x="40" y="198"/>
                </a:lnTo>
                <a:lnTo>
                  <a:pt x="43" y="197"/>
                </a:lnTo>
                <a:lnTo>
                  <a:pt x="46" y="196"/>
                </a:lnTo>
                <a:lnTo>
                  <a:pt x="50" y="195"/>
                </a:lnTo>
                <a:lnTo>
                  <a:pt x="53" y="195"/>
                </a:lnTo>
                <a:lnTo>
                  <a:pt x="56" y="194"/>
                </a:lnTo>
                <a:lnTo>
                  <a:pt x="59" y="194"/>
                </a:lnTo>
                <a:lnTo>
                  <a:pt x="59" y="194"/>
                </a:lnTo>
                <a:lnTo>
                  <a:pt x="60" y="194"/>
                </a:lnTo>
                <a:lnTo>
                  <a:pt x="62" y="194"/>
                </a:lnTo>
                <a:lnTo>
                  <a:pt x="63" y="195"/>
                </a:lnTo>
                <a:lnTo>
                  <a:pt x="64" y="195"/>
                </a:lnTo>
                <a:lnTo>
                  <a:pt x="67" y="196"/>
                </a:lnTo>
                <a:lnTo>
                  <a:pt x="70" y="198"/>
                </a:lnTo>
                <a:lnTo>
                  <a:pt x="73" y="200"/>
                </a:lnTo>
                <a:lnTo>
                  <a:pt x="76" y="202"/>
                </a:lnTo>
                <a:lnTo>
                  <a:pt x="78" y="205"/>
                </a:lnTo>
                <a:lnTo>
                  <a:pt x="81" y="208"/>
                </a:lnTo>
                <a:lnTo>
                  <a:pt x="84" y="212"/>
                </a:lnTo>
                <a:lnTo>
                  <a:pt x="87" y="216"/>
                </a:lnTo>
                <a:lnTo>
                  <a:pt x="90" y="221"/>
                </a:lnTo>
                <a:lnTo>
                  <a:pt x="93" y="226"/>
                </a:lnTo>
                <a:lnTo>
                  <a:pt x="96" y="232"/>
                </a:lnTo>
                <a:lnTo>
                  <a:pt x="99" y="238"/>
                </a:lnTo>
                <a:lnTo>
                  <a:pt x="103" y="244"/>
                </a:lnTo>
                <a:lnTo>
                  <a:pt x="106" y="251"/>
                </a:lnTo>
                <a:lnTo>
                  <a:pt x="114" y="270"/>
                </a:lnTo>
                <a:lnTo>
                  <a:pt x="114" y="270"/>
                </a:lnTo>
                <a:lnTo>
                  <a:pt x="120" y="261"/>
                </a:lnTo>
                <a:lnTo>
                  <a:pt x="126" y="251"/>
                </a:lnTo>
                <a:lnTo>
                  <a:pt x="133" y="241"/>
                </a:lnTo>
                <a:lnTo>
                  <a:pt x="139" y="232"/>
                </a:lnTo>
                <a:lnTo>
                  <a:pt x="146" y="222"/>
                </a:lnTo>
                <a:lnTo>
                  <a:pt x="153" y="213"/>
                </a:lnTo>
                <a:lnTo>
                  <a:pt x="160" y="203"/>
                </a:lnTo>
                <a:lnTo>
                  <a:pt x="167" y="194"/>
                </a:lnTo>
                <a:lnTo>
                  <a:pt x="175" y="184"/>
                </a:lnTo>
                <a:lnTo>
                  <a:pt x="182" y="175"/>
                </a:lnTo>
                <a:lnTo>
                  <a:pt x="190" y="165"/>
                </a:lnTo>
                <a:lnTo>
                  <a:pt x="198" y="156"/>
                </a:lnTo>
                <a:lnTo>
                  <a:pt x="207" y="147"/>
                </a:lnTo>
                <a:lnTo>
                  <a:pt x="215" y="137"/>
                </a:lnTo>
                <a:lnTo>
                  <a:pt x="224" y="128"/>
                </a:lnTo>
                <a:lnTo>
                  <a:pt x="233" y="119"/>
                </a:lnTo>
                <a:lnTo>
                  <a:pt x="233" y="119"/>
                </a:lnTo>
                <a:lnTo>
                  <a:pt x="242" y="110"/>
                </a:lnTo>
                <a:lnTo>
                  <a:pt x="251" y="101"/>
                </a:lnTo>
                <a:lnTo>
                  <a:pt x="260" y="93"/>
                </a:lnTo>
                <a:lnTo>
                  <a:pt x="269" y="84"/>
                </a:lnTo>
                <a:lnTo>
                  <a:pt x="278" y="76"/>
                </a:lnTo>
                <a:lnTo>
                  <a:pt x="287" y="69"/>
                </a:lnTo>
                <a:lnTo>
                  <a:pt x="296" y="61"/>
                </a:lnTo>
                <a:lnTo>
                  <a:pt x="305" y="54"/>
                </a:lnTo>
                <a:lnTo>
                  <a:pt x="314" y="47"/>
                </a:lnTo>
                <a:lnTo>
                  <a:pt x="322" y="40"/>
                </a:lnTo>
                <a:lnTo>
                  <a:pt x="331" y="34"/>
                </a:lnTo>
                <a:lnTo>
                  <a:pt x="340" y="28"/>
                </a:lnTo>
                <a:lnTo>
                  <a:pt x="349" y="22"/>
                </a:lnTo>
                <a:lnTo>
                  <a:pt x="357" y="16"/>
                </a:lnTo>
                <a:lnTo>
                  <a:pt x="366" y="11"/>
                </a:lnTo>
                <a:lnTo>
                  <a:pt x="375" y="6"/>
                </a:lnTo>
                <a:lnTo>
                  <a:pt x="375" y="6"/>
                </a:lnTo>
                <a:close/>
              </a:path>
            </a:pathLst>
          </a:custGeom>
          <a:noFill/>
          <a:ln w="952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2" name="path"/>
          <p:cNvSpPr/>
          <p:nvPr/>
        </p:nvSpPr>
        <p:spPr>
          <a:xfrm>
            <a:off x="3373731" y="3507155"/>
            <a:ext cx="248135" cy="236376"/>
          </a:xfrm>
          <a:custGeom>
            <a:avLst/>
            <a:gdLst/>
            <a:ahLst/>
            <a:cxnLst/>
            <a:rect l="0" t="0" r="0" b="0"/>
            <a:pathLst>
              <a:path w="390" h="372">
                <a:moveTo>
                  <a:pt x="375" y="6"/>
                </a:moveTo>
                <a:lnTo>
                  <a:pt x="384" y="20"/>
                </a:lnTo>
                <a:lnTo>
                  <a:pt x="384" y="20"/>
                </a:lnTo>
                <a:lnTo>
                  <a:pt x="377" y="25"/>
                </a:lnTo>
                <a:lnTo>
                  <a:pt x="369" y="31"/>
                </a:lnTo>
                <a:lnTo>
                  <a:pt x="362" y="38"/>
                </a:lnTo>
                <a:lnTo>
                  <a:pt x="354" y="45"/>
                </a:lnTo>
                <a:lnTo>
                  <a:pt x="346" y="52"/>
                </a:lnTo>
                <a:lnTo>
                  <a:pt x="338" y="59"/>
                </a:lnTo>
                <a:lnTo>
                  <a:pt x="331" y="67"/>
                </a:lnTo>
                <a:lnTo>
                  <a:pt x="322" y="76"/>
                </a:lnTo>
                <a:lnTo>
                  <a:pt x="314" y="84"/>
                </a:lnTo>
                <a:lnTo>
                  <a:pt x="306" y="93"/>
                </a:lnTo>
                <a:lnTo>
                  <a:pt x="298" y="103"/>
                </a:lnTo>
                <a:lnTo>
                  <a:pt x="289" y="112"/>
                </a:lnTo>
                <a:lnTo>
                  <a:pt x="281" y="123"/>
                </a:lnTo>
                <a:lnTo>
                  <a:pt x="272" y="133"/>
                </a:lnTo>
                <a:lnTo>
                  <a:pt x="263" y="144"/>
                </a:lnTo>
                <a:lnTo>
                  <a:pt x="254" y="155"/>
                </a:lnTo>
                <a:lnTo>
                  <a:pt x="254" y="155"/>
                </a:lnTo>
                <a:lnTo>
                  <a:pt x="245" y="167"/>
                </a:lnTo>
                <a:lnTo>
                  <a:pt x="237" y="178"/>
                </a:lnTo>
                <a:lnTo>
                  <a:pt x="228" y="189"/>
                </a:lnTo>
                <a:lnTo>
                  <a:pt x="220" y="200"/>
                </a:lnTo>
                <a:lnTo>
                  <a:pt x="213" y="211"/>
                </a:lnTo>
                <a:lnTo>
                  <a:pt x="205" y="222"/>
                </a:lnTo>
                <a:lnTo>
                  <a:pt x="198" y="233"/>
                </a:lnTo>
                <a:lnTo>
                  <a:pt x="191" y="244"/>
                </a:lnTo>
                <a:lnTo>
                  <a:pt x="184" y="255"/>
                </a:lnTo>
                <a:lnTo>
                  <a:pt x="178" y="265"/>
                </a:lnTo>
                <a:lnTo>
                  <a:pt x="172" y="275"/>
                </a:lnTo>
                <a:lnTo>
                  <a:pt x="166" y="286"/>
                </a:lnTo>
                <a:lnTo>
                  <a:pt x="160" y="296"/>
                </a:lnTo>
                <a:lnTo>
                  <a:pt x="155" y="306"/>
                </a:lnTo>
                <a:lnTo>
                  <a:pt x="150" y="316"/>
                </a:lnTo>
                <a:lnTo>
                  <a:pt x="145" y="326"/>
                </a:lnTo>
                <a:lnTo>
                  <a:pt x="124" y="340"/>
                </a:lnTo>
                <a:lnTo>
                  <a:pt x="124" y="340"/>
                </a:lnTo>
                <a:lnTo>
                  <a:pt x="113" y="348"/>
                </a:lnTo>
                <a:lnTo>
                  <a:pt x="103" y="355"/>
                </a:lnTo>
                <a:lnTo>
                  <a:pt x="96" y="361"/>
                </a:lnTo>
                <a:lnTo>
                  <a:pt x="93" y="364"/>
                </a:lnTo>
                <a:lnTo>
                  <a:pt x="90" y="366"/>
                </a:lnTo>
                <a:lnTo>
                  <a:pt x="90" y="366"/>
                </a:lnTo>
                <a:lnTo>
                  <a:pt x="89" y="363"/>
                </a:lnTo>
                <a:lnTo>
                  <a:pt x="88" y="359"/>
                </a:lnTo>
                <a:lnTo>
                  <a:pt x="85" y="349"/>
                </a:lnTo>
                <a:lnTo>
                  <a:pt x="80" y="337"/>
                </a:lnTo>
                <a:lnTo>
                  <a:pt x="75" y="324"/>
                </a:lnTo>
                <a:lnTo>
                  <a:pt x="67" y="306"/>
                </a:lnTo>
                <a:lnTo>
                  <a:pt x="67" y="306"/>
                </a:lnTo>
                <a:lnTo>
                  <a:pt x="63" y="297"/>
                </a:lnTo>
                <a:lnTo>
                  <a:pt x="59" y="288"/>
                </a:lnTo>
                <a:lnTo>
                  <a:pt x="55" y="280"/>
                </a:lnTo>
                <a:lnTo>
                  <a:pt x="51" y="273"/>
                </a:lnTo>
                <a:lnTo>
                  <a:pt x="47" y="266"/>
                </a:lnTo>
                <a:lnTo>
                  <a:pt x="44" y="260"/>
                </a:lnTo>
                <a:lnTo>
                  <a:pt x="40" y="255"/>
                </a:lnTo>
                <a:lnTo>
                  <a:pt x="37" y="249"/>
                </a:lnTo>
                <a:lnTo>
                  <a:pt x="37" y="249"/>
                </a:lnTo>
                <a:lnTo>
                  <a:pt x="33" y="245"/>
                </a:lnTo>
                <a:lnTo>
                  <a:pt x="29" y="241"/>
                </a:lnTo>
                <a:lnTo>
                  <a:pt x="25" y="238"/>
                </a:lnTo>
                <a:lnTo>
                  <a:pt x="22" y="234"/>
                </a:lnTo>
                <a:lnTo>
                  <a:pt x="18" y="232"/>
                </a:lnTo>
                <a:lnTo>
                  <a:pt x="14" y="229"/>
                </a:lnTo>
                <a:lnTo>
                  <a:pt x="9" y="227"/>
                </a:lnTo>
                <a:lnTo>
                  <a:pt x="5" y="225"/>
                </a:lnTo>
                <a:lnTo>
                  <a:pt x="5" y="225"/>
                </a:lnTo>
                <a:lnTo>
                  <a:pt x="9" y="221"/>
                </a:lnTo>
                <a:lnTo>
                  <a:pt x="12" y="218"/>
                </a:lnTo>
                <a:lnTo>
                  <a:pt x="16" y="215"/>
                </a:lnTo>
                <a:lnTo>
                  <a:pt x="19" y="211"/>
                </a:lnTo>
                <a:lnTo>
                  <a:pt x="23" y="209"/>
                </a:lnTo>
                <a:lnTo>
                  <a:pt x="26" y="206"/>
                </a:lnTo>
                <a:lnTo>
                  <a:pt x="30" y="204"/>
                </a:lnTo>
                <a:lnTo>
                  <a:pt x="33" y="202"/>
                </a:lnTo>
                <a:lnTo>
                  <a:pt x="37" y="200"/>
                </a:lnTo>
                <a:lnTo>
                  <a:pt x="40" y="198"/>
                </a:lnTo>
                <a:lnTo>
                  <a:pt x="43" y="197"/>
                </a:lnTo>
                <a:lnTo>
                  <a:pt x="46" y="196"/>
                </a:lnTo>
                <a:lnTo>
                  <a:pt x="50" y="195"/>
                </a:lnTo>
                <a:lnTo>
                  <a:pt x="53" y="195"/>
                </a:lnTo>
                <a:lnTo>
                  <a:pt x="56" y="194"/>
                </a:lnTo>
                <a:lnTo>
                  <a:pt x="59" y="194"/>
                </a:lnTo>
                <a:lnTo>
                  <a:pt x="59" y="194"/>
                </a:lnTo>
                <a:lnTo>
                  <a:pt x="60" y="194"/>
                </a:lnTo>
                <a:lnTo>
                  <a:pt x="62" y="194"/>
                </a:lnTo>
                <a:lnTo>
                  <a:pt x="63" y="195"/>
                </a:lnTo>
                <a:lnTo>
                  <a:pt x="64" y="195"/>
                </a:lnTo>
                <a:lnTo>
                  <a:pt x="67" y="196"/>
                </a:lnTo>
                <a:lnTo>
                  <a:pt x="70" y="198"/>
                </a:lnTo>
                <a:lnTo>
                  <a:pt x="73" y="200"/>
                </a:lnTo>
                <a:lnTo>
                  <a:pt x="76" y="202"/>
                </a:lnTo>
                <a:lnTo>
                  <a:pt x="78" y="205"/>
                </a:lnTo>
                <a:lnTo>
                  <a:pt x="81" y="208"/>
                </a:lnTo>
                <a:lnTo>
                  <a:pt x="84" y="212"/>
                </a:lnTo>
                <a:lnTo>
                  <a:pt x="87" y="216"/>
                </a:lnTo>
                <a:lnTo>
                  <a:pt x="90" y="221"/>
                </a:lnTo>
                <a:lnTo>
                  <a:pt x="93" y="226"/>
                </a:lnTo>
                <a:lnTo>
                  <a:pt x="96" y="232"/>
                </a:lnTo>
                <a:lnTo>
                  <a:pt x="99" y="238"/>
                </a:lnTo>
                <a:lnTo>
                  <a:pt x="103" y="244"/>
                </a:lnTo>
                <a:lnTo>
                  <a:pt x="106" y="251"/>
                </a:lnTo>
                <a:lnTo>
                  <a:pt x="114" y="270"/>
                </a:lnTo>
                <a:lnTo>
                  <a:pt x="114" y="270"/>
                </a:lnTo>
                <a:lnTo>
                  <a:pt x="120" y="261"/>
                </a:lnTo>
                <a:lnTo>
                  <a:pt x="126" y="251"/>
                </a:lnTo>
                <a:lnTo>
                  <a:pt x="133" y="241"/>
                </a:lnTo>
                <a:lnTo>
                  <a:pt x="139" y="232"/>
                </a:lnTo>
                <a:lnTo>
                  <a:pt x="146" y="222"/>
                </a:lnTo>
                <a:lnTo>
                  <a:pt x="153" y="213"/>
                </a:lnTo>
                <a:lnTo>
                  <a:pt x="160" y="203"/>
                </a:lnTo>
                <a:lnTo>
                  <a:pt x="167" y="194"/>
                </a:lnTo>
                <a:lnTo>
                  <a:pt x="175" y="184"/>
                </a:lnTo>
                <a:lnTo>
                  <a:pt x="182" y="175"/>
                </a:lnTo>
                <a:lnTo>
                  <a:pt x="190" y="165"/>
                </a:lnTo>
                <a:lnTo>
                  <a:pt x="198" y="156"/>
                </a:lnTo>
                <a:lnTo>
                  <a:pt x="207" y="147"/>
                </a:lnTo>
                <a:lnTo>
                  <a:pt x="215" y="137"/>
                </a:lnTo>
                <a:lnTo>
                  <a:pt x="224" y="128"/>
                </a:lnTo>
                <a:lnTo>
                  <a:pt x="233" y="119"/>
                </a:lnTo>
                <a:lnTo>
                  <a:pt x="233" y="119"/>
                </a:lnTo>
                <a:lnTo>
                  <a:pt x="242" y="110"/>
                </a:lnTo>
                <a:lnTo>
                  <a:pt x="251" y="101"/>
                </a:lnTo>
                <a:lnTo>
                  <a:pt x="260" y="93"/>
                </a:lnTo>
                <a:lnTo>
                  <a:pt x="269" y="84"/>
                </a:lnTo>
                <a:lnTo>
                  <a:pt x="278" y="76"/>
                </a:lnTo>
                <a:lnTo>
                  <a:pt x="287" y="69"/>
                </a:lnTo>
                <a:lnTo>
                  <a:pt x="296" y="61"/>
                </a:lnTo>
                <a:lnTo>
                  <a:pt x="305" y="54"/>
                </a:lnTo>
                <a:lnTo>
                  <a:pt x="314" y="47"/>
                </a:lnTo>
                <a:lnTo>
                  <a:pt x="322" y="40"/>
                </a:lnTo>
                <a:lnTo>
                  <a:pt x="331" y="34"/>
                </a:lnTo>
                <a:lnTo>
                  <a:pt x="340" y="28"/>
                </a:lnTo>
                <a:lnTo>
                  <a:pt x="349" y="22"/>
                </a:lnTo>
                <a:lnTo>
                  <a:pt x="357" y="16"/>
                </a:lnTo>
                <a:lnTo>
                  <a:pt x="366" y="11"/>
                </a:lnTo>
                <a:lnTo>
                  <a:pt x="375" y="6"/>
                </a:lnTo>
                <a:lnTo>
                  <a:pt x="375" y="6"/>
                </a:lnTo>
                <a:close/>
              </a:path>
            </a:pathLst>
          </a:custGeom>
          <a:noFill/>
          <a:ln w="952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3" name="path"/>
          <p:cNvSpPr/>
          <p:nvPr/>
        </p:nvSpPr>
        <p:spPr>
          <a:xfrm>
            <a:off x="3373731" y="4644059"/>
            <a:ext cx="248135" cy="236376"/>
          </a:xfrm>
          <a:custGeom>
            <a:avLst/>
            <a:gdLst/>
            <a:ahLst/>
            <a:cxnLst/>
            <a:rect l="0" t="0" r="0" b="0"/>
            <a:pathLst>
              <a:path w="390" h="372">
                <a:moveTo>
                  <a:pt x="375" y="6"/>
                </a:moveTo>
                <a:lnTo>
                  <a:pt x="384" y="20"/>
                </a:lnTo>
                <a:lnTo>
                  <a:pt x="384" y="20"/>
                </a:lnTo>
                <a:lnTo>
                  <a:pt x="377" y="25"/>
                </a:lnTo>
                <a:lnTo>
                  <a:pt x="369" y="31"/>
                </a:lnTo>
                <a:lnTo>
                  <a:pt x="362" y="38"/>
                </a:lnTo>
                <a:lnTo>
                  <a:pt x="354" y="45"/>
                </a:lnTo>
                <a:lnTo>
                  <a:pt x="346" y="52"/>
                </a:lnTo>
                <a:lnTo>
                  <a:pt x="338" y="59"/>
                </a:lnTo>
                <a:lnTo>
                  <a:pt x="331" y="67"/>
                </a:lnTo>
                <a:lnTo>
                  <a:pt x="322" y="76"/>
                </a:lnTo>
                <a:lnTo>
                  <a:pt x="314" y="84"/>
                </a:lnTo>
                <a:lnTo>
                  <a:pt x="306" y="93"/>
                </a:lnTo>
                <a:lnTo>
                  <a:pt x="298" y="103"/>
                </a:lnTo>
                <a:lnTo>
                  <a:pt x="289" y="112"/>
                </a:lnTo>
                <a:lnTo>
                  <a:pt x="281" y="123"/>
                </a:lnTo>
                <a:lnTo>
                  <a:pt x="272" y="133"/>
                </a:lnTo>
                <a:lnTo>
                  <a:pt x="263" y="144"/>
                </a:lnTo>
                <a:lnTo>
                  <a:pt x="254" y="155"/>
                </a:lnTo>
                <a:lnTo>
                  <a:pt x="254" y="155"/>
                </a:lnTo>
                <a:lnTo>
                  <a:pt x="245" y="167"/>
                </a:lnTo>
                <a:lnTo>
                  <a:pt x="237" y="178"/>
                </a:lnTo>
                <a:lnTo>
                  <a:pt x="228" y="189"/>
                </a:lnTo>
                <a:lnTo>
                  <a:pt x="220" y="200"/>
                </a:lnTo>
                <a:lnTo>
                  <a:pt x="213" y="211"/>
                </a:lnTo>
                <a:lnTo>
                  <a:pt x="205" y="222"/>
                </a:lnTo>
                <a:lnTo>
                  <a:pt x="198" y="233"/>
                </a:lnTo>
                <a:lnTo>
                  <a:pt x="191" y="244"/>
                </a:lnTo>
                <a:lnTo>
                  <a:pt x="184" y="255"/>
                </a:lnTo>
                <a:lnTo>
                  <a:pt x="178" y="265"/>
                </a:lnTo>
                <a:lnTo>
                  <a:pt x="172" y="275"/>
                </a:lnTo>
                <a:lnTo>
                  <a:pt x="166" y="286"/>
                </a:lnTo>
                <a:lnTo>
                  <a:pt x="160" y="296"/>
                </a:lnTo>
                <a:lnTo>
                  <a:pt x="155" y="306"/>
                </a:lnTo>
                <a:lnTo>
                  <a:pt x="150" y="316"/>
                </a:lnTo>
                <a:lnTo>
                  <a:pt x="145" y="326"/>
                </a:lnTo>
                <a:lnTo>
                  <a:pt x="124" y="340"/>
                </a:lnTo>
                <a:lnTo>
                  <a:pt x="124" y="340"/>
                </a:lnTo>
                <a:lnTo>
                  <a:pt x="113" y="348"/>
                </a:lnTo>
                <a:lnTo>
                  <a:pt x="103" y="355"/>
                </a:lnTo>
                <a:lnTo>
                  <a:pt x="96" y="361"/>
                </a:lnTo>
                <a:lnTo>
                  <a:pt x="93" y="364"/>
                </a:lnTo>
                <a:lnTo>
                  <a:pt x="90" y="366"/>
                </a:lnTo>
                <a:lnTo>
                  <a:pt x="90" y="366"/>
                </a:lnTo>
                <a:lnTo>
                  <a:pt x="89" y="363"/>
                </a:lnTo>
                <a:lnTo>
                  <a:pt x="88" y="359"/>
                </a:lnTo>
                <a:lnTo>
                  <a:pt x="85" y="349"/>
                </a:lnTo>
                <a:lnTo>
                  <a:pt x="80" y="337"/>
                </a:lnTo>
                <a:lnTo>
                  <a:pt x="75" y="324"/>
                </a:lnTo>
                <a:lnTo>
                  <a:pt x="67" y="306"/>
                </a:lnTo>
                <a:lnTo>
                  <a:pt x="67" y="306"/>
                </a:lnTo>
                <a:lnTo>
                  <a:pt x="63" y="297"/>
                </a:lnTo>
                <a:lnTo>
                  <a:pt x="59" y="288"/>
                </a:lnTo>
                <a:lnTo>
                  <a:pt x="55" y="280"/>
                </a:lnTo>
                <a:lnTo>
                  <a:pt x="51" y="273"/>
                </a:lnTo>
                <a:lnTo>
                  <a:pt x="47" y="266"/>
                </a:lnTo>
                <a:lnTo>
                  <a:pt x="44" y="260"/>
                </a:lnTo>
                <a:lnTo>
                  <a:pt x="40" y="255"/>
                </a:lnTo>
                <a:lnTo>
                  <a:pt x="37" y="249"/>
                </a:lnTo>
                <a:lnTo>
                  <a:pt x="37" y="249"/>
                </a:lnTo>
                <a:lnTo>
                  <a:pt x="33" y="245"/>
                </a:lnTo>
                <a:lnTo>
                  <a:pt x="29" y="241"/>
                </a:lnTo>
                <a:lnTo>
                  <a:pt x="25" y="238"/>
                </a:lnTo>
                <a:lnTo>
                  <a:pt x="22" y="234"/>
                </a:lnTo>
                <a:lnTo>
                  <a:pt x="18" y="232"/>
                </a:lnTo>
                <a:lnTo>
                  <a:pt x="14" y="229"/>
                </a:lnTo>
                <a:lnTo>
                  <a:pt x="9" y="227"/>
                </a:lnTo>
                <a:lnTo>
                  <a:pt x="5" y="225"/>
                </a:lnTo>
                <a:lnTo>
                  <a:pt x="5" y="225"/>
                </a:lnTo>
                <a:lnTo>
                  <a:pt x="9" y="221"/>
                </a:lnTo>
                <a:lnTo>
                  <a:pt x="12" y="218"/>
                </a:lnTo>
                <a:lnTo>
                  <a:pt x="16" y="215"/>
                </a:lnTo>
                <a:lnTo>
                  <a:pt x="19" y="211"/>
                </a:lnTo>
                <a:lnTo>
                  <a:pt x="23" y="209"/>
                </a:lnTo>
                <a:lnTo>
                  <a:pt x="26" y="206"/>
                </a:lnTo>
                <a:lnTo>
                  <a:pt x="30" y="204"/>
                </a:lnTo>
                <a:lnTo>
                  <a:pt x="33" y="202"/>
                </a:lnTo>
                <a:lnTo>
                  <a:pt x="37" y="200"/>
                </a:lnTo>
                <a:lnTo>
                  <a:pt x="40" y="198"/>
                </a:lnTo>
                <a:lnTo>
                  <a:pt x="43" y="197"/>
                </a:lnTo>
                <a:lnTo>
                  <a:pt x="46" y="196"/>
                </a:lnTo>
                <a:lnTo>
                  <a:pt x="50" y="195"/>
                </a:lnTo>
                <a:lnTo>
                  <a:pt x="53" y="195"/>
                </a:lnTo>
                <a:lnTo>
                  <a:pt x="56" y="194"/>
                </a:lnTo>
                <a:lnTo>
                  <a:pt x="59" y="194"/>
                </a:lnTo>
                <a:lnTo>
                  <a:pt x="59" y="194"/>
                </a:lnTo>
                <a:lnTo>
                  <a:pt x="60" y="194"/>
                </a:lnTo>
                <a:lnTo>
                  <a:pt x="62" y="194"/>
                </a:lnTo>
                <a:lnTo>
                  <a:pt x="63" y="195"/>
                </a:lnTo>
                <a:lnTo>
                  <a:pt x="64" y="195"/>
                </a:lnTo>
                <a:lnTo>
                  <a:pt x="67" y="196"/>
                </a:lnTo>
                <a:lnTo>
                  <a:pt x="70" y="198"/>
                </a:lnTo>
                <a:lnTo>
                  <a:pt x="73" y="200"/>
                </a:lnTo>
                <a:lnTo>
                  <a:pt x="76" y="202"/>
                </a:lnTo>
                <a:lnTo>
                  <a:pt x="78" y="205"/>
                </a:lnTo>
                <a:lnTo>
                  <a:pt x="81" y="208"/>
                </a:lnTo>
                <a:lnTo>
                  <a:pt x="84" y="212"/>
                </a:lnTo>
                <a:lnTo>
                  <a:pt x="87" y="216"/>
                </a:lnTo>
                <a:lnTo>
                  <a:pt x="90" y="221"/>
                </a:lnTo>
                <a:lnTo>
                  <a:pt x="93" y="226"/>
                </a:lnTo>
                <a:lnTo>
                  <a:pt x="96" y="232"/>
                </a:lnTo>
                <a:lnTo>
                  <a:pt x="99" y="238"/>
                </a:lnTo>
                <a:lnTo>
                  <a:pt x="103" y="244"/>
                </a:lnTo>
                <a:lnTo>
                  <a:pt x="106" y="251"/>
                </a:lnTo>
                <a:lnTo>
                  <a:pt x="114" y="270"/>
                </a:lnTo>
                <a:lnTo>
                  <a:pt x="114" y="270"/>
                </a:lnTo>
                <a:lnTo>
                  <a:pt x="120" y="261"/>
                </a:lnTo>
                <a:lnTo>
                  <a:pt x="126" y="251"/>
                </a:lnTo>
                <a:lnTo>
                  <a:pt x="133" y="241"/>
                </a:lnTo>
                <a:lnTo>
                  <a:pt x="139" y="232"/>
                </a:lnTo>
                <a:lnTo>
                  <a:pt x="146" y="222"/>
                </a:lnTo>
                <a:lnTo>
                  <a:pt x="153" y="213"/>
                </a:lnTo>
                <a:lnTo>
                  <a:pt x="160" y="203"/>
                </a:lnTo>
                <a:lnTo>
                  <a:pt x="167" y="194"/>
                </a:lnTo>
                <a:lnTo>
                  <a:pt x="175" y="184"/>
                </a:lnTo>
                <a:lnTo>
                  <a:pt x="182" y="175"/>
                </a:lnTo>
                <a:lnTo>
                  <a:pt x="190" y="165"/>
                </a:lnTo>
                <a:lnTo>
                  <a:pt x="198" y="156"/>
                </a:lnTo>
                <a:lnTo>
                  <a:pt x="207" y="147"/>
                </a:lnTo>
                <a:lnTo>
                  <a:pt x="215" y="137"/>
                </a:lnTo>
                <a:lnTo>
                  <a:pt x="224" y="128"/>
                </a:lnTo>
                <a:lnTo>
                  <a:pt x="233" y="119"/>
                </a:lnTo>
                <a:lnTo>
                  <a:pt x="233" y="119"/>
                </a:lnTo>
                <a:lnTo>
                  <a:pt x="242" y="110"/>
                </a:lnTo>
                <a:lnTo>
                  <a:pt x="251" y="101"/>
                </a:lnTo>
                <a:lnTo>
                  <a:pt x="260" y="93"/>
                </a:lnTo>
                <a:lnTo>
                  <a:pt x="269" y="84"/>
                </a:lnTo>
                <a:lnTo>
                  <a:pt x="278" y="76"/>
                </a:lnTo>
                <a:lnTo>
                  <a:pt x="287" y="69"/>
                </a:lnTo>
                <a:lnTo>
                  <a:pt x="296" y="61"/>
                </a:lnTo>
                <a:lnTo>
                  <a:pt x="305" y="54"/>
                </a:lnTo>
                <a:lnTo>
                  <a:pt x="314" y="47"/>
                </a:lnTo>
                <a:lnTo>
                  <a:pt x="322" y="40"/>
                </a:lnTo>
                <a:lnTo>
                  <a:pt x="331" y="34"/>
                </a:lnTo>
                <a:lnTo>
                  <a:pt x="340" y="28"/>
                </a:lnTo>
                <a:lnTo>
                  <a:pt x="349" y="22"/>
                </a:lnTo>
                <a:lnTo>
                  <a:pt x="357" y="16"/>
                </a:lnTo>
                <a:lnTo>
                  <a:pt x="366" y="11"/>
                </a:lnTo>
                <a:lnTo>
                  <a:pt x="375" y="6"/>
                </a:lnTo>
                <a:lnTo>
                  <a:pt x="375" y="6"/>
                </a:lnTo>
                <a:close/>
              </a:path>
            </a:pathLst>
          </a:custGeom>
          <a:noFill/>
          <a:ln w="952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4" name="path"/>
          <p:cNvSpPr/>
          <p:nvPr/>
        </p:nvSpPr>
        <p:spPr>
          <a:xfrm>
            <a:off x="3977235" y="4644059"/>
            <a:ext cx="248135" cy="236376"/>
          </a:xfrm>
          <a:custGeom>
            <a:avLst/>
            <a:gdLst/>
            <a:ahLst/>
            <a:cxnLst/>
            <a:rect l="0" t="0" r="0" b="0"/>
            <a:pathLst>
              <a:path w="390" h="372">
                <a:moveTo>
                  <a:pt x="375" y="6"/>
                </a:moveTo>
                <a:lnTo>
                  <a:pt x="384" y="20"/>
                </a:lnTo>
                <a:lnTo>
                  <a:pt x="384" y="20"/>
                </a:lnTo>
                <a:lnTo>
                  <a:pt x="377" y="25"/>
                </a:lnTo>
                <a:lnTo>
                  <a:pt x="369" y="31"/>
                </a:lnTo>
                <a:lnTo>
                  <a:pt x="362" y="38"/>
                </a:lnTo>
                <a:lnTo>
                  <a:pt x="354" y="45"/>
                </a:lnTo>
                <a:lnTo>
                  <a:pt x="346" y="52"/>
                </a:lnTo>
                <a:lnTo>
                  <a:pt x="338" y="59"/>
                </a:lnTo>
                <a:lnTo>
                  <a:pt x="331" y="67"/>
                </a:lnTo>
                <a:lnTo>
                  <a:pt x="322" y="76"/>
                </a:lnTo>
                <a:lnTo>
                  <a:pt x="314" y="84"/>
                </a:lnTo>
                <a:lnTo>
                  <a:pt x="306" y="93"/>
                </a:lnTo>
                <a:lnTo>
                  <a:pt x="298" y="103"/>
                </a:lnTo>
                <a:lnTo>
                  <a:pt x="289" y="112"/>
                </a:lnTo>
                <a:lnTo>
                  <a:pt x="281" y="123"/>
                </a:lnTo>
                <a:lnTo>
                  <a:pt x="272" y="133"/>
                </a:lnTo>
                <a:lnTo>
                  <a:pt x="263" y="144"/>
                </a:lnTo>
                <a:lnTo>
                  <a:pt x="254" y="155"/>
                </a:lnTo>
                <a:lnTo>
                  <a:pt x="254" y="155"/>
                </a:lnTo>
                <a:lnTo>
                  <a:pt x="245" y="167"/>
                </a:lnTo>
                <a:lnTo>
                  <a:pt x="237" y="178"/>
                </a:lnTo>
                <a:lnTo>
                  <a:pt x="228" y="189"/>
                </a:lnTo>
                <a:lnTo>
                  <a:pt x="220" y="200"/>
                </a:lnTo>
                <a:lnTo>
                  <a:pt x="213" y="211"/>
                </a:lnTo>
                <a:lnTo>
                  <a:pt x="205" y="222"/>
                </a:lnTo>
                <a:lnTo>
                  <a:pt x="198" y="233"/>
                </a:lnTo>
                <a:lnTo>
                  <a:pt x="191" y="244"/>
                </a:lnTo>
                <a:lnTo>
                  <a:pt x="184" y="255"/>
                </a:lnTo>
                <a:lnTo>
                  <a:pt x="178" y="265"/>
                </a:lnTo>
                <a:lnTo>
                  <a:pt x="172" y="275"/>
                </a:lnTo>
                <a:lnTo>
                  <a:pt x="166" y="286"/>
                </a:lnTo>
                <a:lnTo>
                  <a:pt x="160" y="296"/>
                </a:lnTo>
                <a:lnTo>
                  <a:pt x="155" y="306"/>
                </a:lnTo>
                <a:lnTo>
                  <a:pt x="150" y="316"/>
                </a:lnTo>
                <a:lnTo>
                  <a:pt x="145" y="326"/>
                </a:lnTo>
                <a:lnTo>
                  <a:pt x="124" y="340"/>
                </a:lnTo>
                <a:lnTo>
                  <a:pt x="124" y="340"/>
                </a:lnTo>
                <a:lnTo>
                  <a:pt x="113" y="348"/>
                </a:lnTo>
                <a:lnTo>
                  <a:pt x="103" y="355"/>
                </a:lnTo>
                <a:lnTo>
                  <a:pt x="96" y="361"/>
                </a:lnTo>
                <a:lnTo>
                  <a:pt x="93" y="364"/>
                </a:lnTo>
                <a:lnTo>
                  <a:pt x="90" y="366"/>
                </a:lnTo>
                <a:lnTo>
                  <a:pt x="90" y="366"/>
                </a:lnTo>
                <a:lnTo>
                  <a:pt x="89" y="363"/>
                </a:lnTo>
                <a:lnTo>
                  <a:pt x="88" y="359"/>
                </a:lnTo>
                <a:lnTo>
                  <a:pt x="85" y="349"/>
                </a:lnTo>
                <a:lnTo>
                  <a:pt x="80" y="337"/>
                </a:lnTo>
                <a:lnTo>
                  <a:pt x="75" y="324"/>
                </a:lnTo>
                <a:lnTo>
                  <a:pt x="67" y="306"/>
                </a:lnTo>
                <a:lnTo>
                  <a:pt x="67" y="306"/>
                </a:lnTo>
                <a:lnTo>
                  <a:pt x="63" y="297"/>
                </a:lnTo>
                <a:lnTo>
                  <a:pt x="59" y="288"/>
                </a:lnTo>
                <a:lnTo>
                  <a:pt x="55" y="280"/>
                </a:lnTo>
                <a:lnTo>
                  <a:pt x="51" y="273"/>
                </a:lnTo>
                <a:lnTo>
                  <a:pt x="47" y="266"/>
                </a:lnTo>
                <a:lnTo>
                  <a:pt x="44" y="260"/>
                </a:lnTo>
                <a:lnTo>
                  <a:pt x="40" y="255"/>
                </a:lnTo>
                <a:lnTo>
                  <a:pt x="37" y="249"/>
                </a:lnTo>
                <a:lnTo>
                  <a:pt x="37" y="249"/>
                </a:lnTo>
                <a:lnTo>
                  <a:pt x="33" y="245"/>
                </a:lnTo>
                <a:lnTo>
                  <a:pt x="29" y="241"/>
                </a:lnTo>
                <a:lnTo>
                  <a:pt x="25" y="238"/>
                </a:lnTo>
                <a:lnTo>
                  <a:pt x="22" y="234"/>
                </a:lnTo>
                <a:lnTo>
                  <a:pt x="18" y="232"/>
                </a:lnTo>
                <a:lnTo>
                  <a:pt x="14" y="229"/>
                </a:lnTo>
                <a:lnTo>
                  <a:pt x="9" y="227"/>
                </a:lnTo>
                <a:lnTo>
                  <a:pt x="5" y="225"/>
                </a:lnTo>
                <a:lnTo>
                  <a:pt x="5" y="225"/>
                </a:lnTo>
                <a:lnTo>
                  <a:pt x="9" y="221"/>
                </a:lnTo>
                <a:lnTo>
                  <a:pt x="12" y="218"/>
                </a:lnTo>
                <a:lnTo>
                  <a:pt x="16" y="215"/>
                </a:lnTo>
                <a:lnTo>
                  <a:pt x="19" y="211"/>
                </a:lnTo>
                <a:lnTo>
                  <a:pt x="23" y="209"/>
                </a:lnTo>
                <a:lnTo>
                  <a:pt x="26" y="206"/>
                </a:lnTo>
                <a:lnTo>
                  <a:pt x="30" y="204"/>
                </a:lnTo>
                <a:lnTo>
                  <a:pt x="33" y="202"/>
                </a:lnTo>
                <a:lnTo>
                  <a:pt x="37" y="200"/>
                </a:lnTo>
                <a:lnTo>
                  <a:pt x="40" y="198"/>
                </a:lnTo>
                <a:lnTo>
                  <a:pt x="43" y="197"/>
                </a:lnTo>
                <a:lnTo>
                  <a:pt x="46" y="196"/>
                </a:lnTo>
                <a:lnTo>
                  <a:pt x="50" y="195"/>
                </a:lnTo>
                <a:lnTo>
                  <a:pt x="53" y="195"/>
                </a:lnTo>
                <a:lnTo>
                  <a:pt x="56" y="194"/>
                </a:lnTo>
                <a:lnTo>
                  <a:pt x="59" y="194"/>
                </a:lnTo>
                <a:lnTo>
                  <a:pt x="59" y="194"/>
                </a:lnTo>
                <a:lnTo>
                  <a:pt x="60" y="194"/>
                </a:lnTo>
                <a:lnTo>
                  <a:pt x="62" y="194"/>
                </a:lnTo>
                <a:lnTo>
                  <a:pt x="63" y="195"/>
                </a:lnTo>
                <a:lnTo>
                  <a:pt x="64" y="195"/>
                </a:lnTo>
                <a:lnTo>
                  <a:pt x="67" y="196"/>
                </a:lnTo>
                <a:lnTo>
                  <a:pt x="70" y="198"/>
                </a:lnTo>
                <a:lnTo>
                  <a:pt x="73" y="200"/>
                </a:lnTo>
                <a:lnTo>
                  <a:pt x="76" y="202"/>
                </a:lnTo>
                <a:lnTo>
                  <a:pt x="78" y="205"/>
                </a:lnTo>
                <a:lnTo>
                  <a:pt x="81" y="208"/>
                </a:lnTo>
                <a:lnTo>
                  <a:pt x="84" y="212"/>
                </a:lnTo>
                <a:lnTo>
                  <a:pt x="87" y="216"/>
                </a:lnTo>
                <a:lnTo>
                  <a:pt x="90" y="221"/>
                </a:lnTo>
                <a:lnTo>
                  <a:pt x="93" y="226"/>
                </a:lnTo>
                <a:lnTo>
                  <a:pt x="96" y="232"/>
                </a:lnTo>
                <a:lnTo>
                  <a:pt x="99" y="238"/>
                </a:lnTo>
                <a:lnTo>
                  <a:pt x="103" y="244"/>
                </a:lnTo>
                <a:lnTo>
                  <a:pt x="106" y="251"/>
                </a:lnTo>
                <a:lnTo>
                  <a:pt x="114" y="270"/>
                </a:lnTo>
                <a:lnTo>
                  <a:pt x="114" y="270"/>
                </a:lnTo>
                <a:lnTo>
                  <a:pt x="120" y="261"/>
                </a:lnTo>
                <a:lnTo>
                  <a:pt x="126" y="251"/>
                </a:lnTo>
                <a:lnTo>
                  <a:pt x="133" y="241"/>
                </a:lnTo>
                <a:lnTo>
                  <a:pt x="139" y="232"/>
                </a:lnTo>
                <a:lnTo>
                  <a:pt x="146" y="222"/>
                </a:lnTo>
                <a:lnTo>
                  <a:pt x="153" y="213"/>
                </a:lnTo>
                <a:lnTo>
                  <a:pt x="160" y="203"/>
                </a:lnTo>
                <a:lnTo>
                  <a:pt x="167" y="194"/>
                </a:lnTo>
                <a:lnTo>
                  <a:pt x="175" y="184"/>
                </a:lnTo>
                <a:lnTo>
                  <a:pt x="182" y="175"/>
                </a:lnTo>
                <a:lnTo>
                  <a:pt x="190" y="165"/>
                </a:lnTo>
                <a:lnTo>
                  <a:pt x="198" y="156"/>
                </a:lnTo>
                <a:lnTo>
                  <a:pt x="207" y="147"/>
                </a:lnTo>
                <a:lnTo>
                  <a:pt x="215" y="137"/>
                </a:lnTo>
                <a:lnTo>
                  <a:pt x="224" y="128"/>
                </a:lnTo>
                <a:lnTo>
                  <a:pt x="233" y="119"/>
                </a:lnTo>
                <a:lnTo>
                  <a:pt x="233" y="119"/>
                </a:lnTo>
                <a:lnTo>
                  <a:pt x="242" y="110"/>
                </a:lnTo>
                <a:lnTo>
                  <a:pt x="251" y="101"/>
                </a:lnTo>
                <a:lnTo>
                  <a:pt x="260" y="93"/>
                </a:lnTo>
                <a:lnTo>
                  <a:pt x="269" y="84"/>
                </a:lnTo>
                <a:lnTo>
                  <a:pt x="278" y="76"/>
                </a:lnTo>
                <a:lnTo>
                  <a:pt x="287" y="69"/>
                </a:lnTo>
                <a:lnTo>
                  <a:pt x="296" y="61"/>
                </a:lnTo>
                <a:lnTo>
                  <a:pt x="305" y="54"/>
                </a:lnTo>
                <a:lnTo>
                  <a:pt x="314" y="47"/>
                </a:lnTo>
                <a:lnTo>
                  <a:pt x="322" y="40"/>
                </a:lnTo>
                <a:lnTo>
                  <a:pt x="331" y="34"/>
                </a:lnTo>
                <a:lnTo>
                  <a:pt x="340" y="28"/>
                </a:lnTo>
                <a:lnTo>
                  <a:pt x="349" y="22"/>
                </a:lnTo>
                <a:lnTo>
                  <a:pt x="357" y="16"/>
                </a:lnTo>
                <a:lnTo>
                  <a:pt x="366" y="11"/>
                </a:lnTo>
                <a:lnTo>
                  <a:pt x="375" y="6"/>
                </a:lnTo>
                <a:lnTo>
                  <a:pt x="375" y="6"/>
                </a:lnTo>
                <a:close/>
              </a:path>
            </a:pathLst>
          </a:custGeom>
          <a:noFill/>
          <a:ln w="952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5" name="path"/>
          <p:cNvSpPr/>
          <p:nvPr/>
        </p:nvSpPr>
        <p:spPr>
          <a:xfrm>
            <a:off x="3373731" y="4075607"/>
            <a:ext cx="248135" cy="236376"/>
          </a:xfrm>
          <a:custGeom>
            <a:avLst/>
            <a:gdLst/>
            <a:ahLst/>
            <a:cxnLst/>
            <a:rect l="0" t="0" r="0" b="0"/>
            <a:pathLst>
              <a:path w="390" h="372">
                <a:moveTo>
                  <a:pt x="375" y="6"/>
                </a:moveTo>
                <a:lnTo>
                  <a:pt x="384" y="20"/>
                </a:lnTo>
                <a:lnTo>
                  <a:pt x="384" y="20"/>
                </a:lnTo>
                <a:lnTo>
                  <a:pt x="377" y="25"/>
                </a:lnTo>
                <a:lnTo>
                  <a:pt x="369" y="31"/>
                </a:lnTo>
                <a:lnTo>
                  <a:pt x="362" y="38"/>
                </a:lnTo>
                <a:lnTo>
                  <a:pt x="354" y="45"/>
                </a:lnTo>
                <a:lnTo>
                  <a:pt x="346" y="52"/>
                </a:lnTo>
                <a:lnTo>
                  <a:pt x="338" y="59"/>
                </a:lnTo>
                <a:lnTo>
                  <a:pt x="331" y="67"/>
                </a:lnTo>
                <a:lnTo>
                  <a:pt x="322" y="76"/>
                </a:lnTo>
                <a:lnTo>
                  <a:pt x="314" y="84"/>
                </a:lnTo>
                <a:lnTo>
                  <a:pt x="306" y="93"/>
                </a:lnTo>
                <a:lnTo>
                  <a:pt x="298" y="103"/>
                </a:lnTo>
                <a:lnTo>
                  <a:pt x="289" y="112"/>
                </a:lnTo>
                <a:lnTo>
                  <a:pt x="281" y="123"/>
                </a:lnTo>
                <a:lnTo>
                  <a:pt x="272" y="133"/>
                </a:lnTo>
                <a:lnTo>
                  <a:pt x="263" y="144"/>
                </a:lnTo>
                <a:lnTo>
                  <a:pt x="254" y="155"/>
                </a:lnTo>
                <a:lnTo>
                  <a:pt x="254" y="155"/>
                </a:lnTo>
                <a:lnTo>
                  <a:pt x="245" y="167"/>
                </a:lnTo>
                <a:lnTo>
                  <a:pt x="237" y="178"/>
                </a:lnTo>
                <a:lnTo>
                  <a:pt x="228" y="189"/>
                </a:lnTo>
                <a:lnTo>
                  <a:pt x="220" y="200"/>
                </a:lnTo>
                <a:lnTo>
                  <a:pt x="213" y="211"/>
                </a:lnTo>
                <a:lnTo>
                  <a:pt x="205" y="222"/>
                </a:lnTo>
                <a:lnTo>
                  <a:pt x="198" y="233"/>
                </a:lnTo>
                <a:lnTo>
                  <a:pt x="191" y="244"/>
                </a:lnTo>
                <a:lnTo>
                  <a:pt x="184" y="255"/>
                </a:lnTo>
                <a:lnTo>
                  <a:pt x="178" y="265"/>
                </a:lnTo>
                <a:lnTo>
                  <a:pt x="172" y="276"/>
                </a:lnTo>
                <a:lnTo>
                  <a:pt x="166" y="286"/>
                </a:lnTo>
                <a:lnTo>
                  <a:pt x="160" y="296"/>
                </a:lnTo>
                <a:lnTo>
                  <a:pt x="155" y="306"/>
                </a:lnTo>
                <a:lnTo>
                  <a:pt x="150" y="316"/>
                </a:lnTo>
                <a:lnTo>
                  <a:pt x="145" y="326"/>
                </a:lnTo>
                <a:lnTo>
                  <a:pt x="124" y="340"/>
                </a:lnTo>
                <a:lnTo>
                  <a:pt x="124" y="340"/>
                </a:lnTo>
                <a:lnTo>
                  <a:pt x="113" y="348"/>
                </a:lnTo>
                <a:lnTo>
                  <a:pt x="103" y="355"/>
                </a:lnTo>
                <a:lnTo>
                  <a:pt x="96" y="361"/>
                </a:lnTo>
                <a:lnTo>
                  <a:pt x="93" y="364"/>
                </a:lnTo>
                <a:lnTo>
                  <a:pt x="90" y="366"/>
                </a:lnTo>
                <a:lnTo>
                  <a:pt x="90" y="366"/>
                </a:lnTo>
                <a:lnTo>
                  <a:pt x="89" y="363"/>
                </a:lnTo>
                <a:lnTo>
                  <a:pt x="88" y="359"/>
                </a:lnTo>
                <a:lnTo>
                  <a:pt x="85" y="349"/>
                </a:lnTo>
                <a:lnTo>
                  <a:pt x="80" y="337"/>
                </a:lnTo>
                <a:lnTo>
                  <a:pt x="75" y="324"/>
                </a:lnTo>
                <a:lnTo>
                  <a:pt x="67" y="306"/>
                </a:lnTo>
                <a:lnTo>
                  <a:pt x="67" y="306"/>
                </a:lnTo>
                <a:lnTo>
                  <a:pt x="63" y="297"/>
                </a:lnTo>
                <a:lnTo>
                  <a:pt x="59" y="288"/>
                </a:lnTo>
                <a:lnTo>
                  <a:pt x="55" y="280"/>
                </a:lnTo>
                <a:lnTo>
                  <a:pt x="51" y="273"/>
                </a:lnTo>
                <a:lnTo>
                  <a:pt x="47" y="266"/>
                </a:lnTo>
                <a:lnTo>
                  <a:pt x="44" y="260"/>
                </a:lnTo>
                <a:lnTo>
                  <a:pt x="40" y="255"/>
                </a:lnTo>
                <a:lnTo>
                  <a:pt x="37" y="249"/>
                </a:lnTo>
                <a:lnTo>
                  <a:pt x="37" y="249"/>
                </a:lnTo>
                <a:lnTo>
                  <a:pt x="33" y="245"/>
                </a:lnTo>
                <a:lnTo>
                  <a:pt x="29" y="241"/>
                </a:lnTo>
                <a:lnTo>
                  <a:pt x="25" y="238"/>
                </a:lnTo>
                <a:lnTo>
                  <a:pt x="22" y="234"/>
                </a:lnTo>
                <a:lnTo>
                  <a:pt x="18" y="232"/>
                </a:lnTo>
                <a:lnTo>
                  <a:pt x="14" y="229"/>
                </a:lnTo>
                <a:lnTo>
                  <a:pt x="9" y="227"/>
                </a:lnTo>
                <a:lnTo>
                  <a:pt x="5" y="225"/>
                </a:lnTo>
                <a:lnTo>
                  <a:pt x="5" y="225"/>
                </a:lnTo>
                <a:lnTo>
                  <a:pt x="9" y="221"/>
                </a:lnTo>
                <a:lnTo>
                  <a:pt x="12" y="218"/>
                </a:lnTo>
                <a:lnTo>
                  <a:pt x="16" y="215"/>
                </a:lnTo>
                <a:lnTo>
                  <a:pt x="19" y="211"/>
                </a:lnTo>
                <a:lnTo>
                  <a:pt x="23" y="209"/>
                </a:lnTo>
                <a:lnTo>
                  <a:pt x="26" y="206"/>
                </a:lnTo>
                <a:lnTo>
                  <a:pt x="30" y="204"/>
                </a:lnTo>
                <a:lnTo>
                  <a:pt x="33" y="202"/>
                </a:lnTo>
                <a:lnTo>
                  <a:pt x="37" y="200"/>
                </a:lnTo>
                <a:lnTo>
                  <a:pt x="40" y="198"/>
                </a:lnTo>
                <a:lnTo>
                  <a:pt x="43" y="197"/>
                </a:lnTo>
                <a:lnTo>
                  <a:pt x="46" y="196"/>
                </a:lnTo>
                <a:lnTo>
                  <a:pt x="50" y="195"/>
                </a:lnTo>
                <a:lnTo>
                  <a:pt x="53" y="195"/>
                </a:lnTo>
                <a:lnTo>
                  <a:pt x="56" y="194"/>
                </a:lnTo>
                <a:lnTo>
                  <a:pt x="59" y="194"/>
                </a:lnTo>
                <a:lnTo>
                  <a:pt x="59" y="194"/>
                </a:lnTo>
                <a:lnTo>
                  <a:pt x="60" y="194"/>
                </a:lnTo>
                <a:lnTo>
                  <a:pt x="62" y="194"/>
                </a:lnTo>
                <a:lnTo>
                  <a:pt x="63" y="195"/>
                </a:lnTo>
                <a:lnTo>
                  <a:pt x="64" y="195"/>
                </a:lnTo>
                <a:lnTo>
                  <a:pt x="67" y="196"/>
                </a:lnTo>
                <a:lnTo>
                  <a:pt x="70" y="198"/>
                </a:lnTo>
                <a:lnTo>
                  <a:pt x="73" y="200"/>
                </a:lnTo>
                <a:lnTo>
                  <a:pt x="76" y="202"/>
                </a:lnTo>
                <a:lnTo>
                  <a:pt x="78" y="205"/>
                </a:lnTo>
                <a:lnTo>
                  <a:pt x="81" y="208"/>
                </a:lnTo>
                <a:lnTo>
                  <a:pt x="84" y="212"/>
                </a:lnTo>
                <a:lnTo>
                  <a:pt x="87" y="216"/>
                </a:lnTo>
                <a:lnTo>
                  <a:pt x="90" y="221"/>
                </a:lnTo>
                <a:lnTo>
                  <a:pt x="93" y="226"/>
                </a:lnTo>
                <a:lnTo>
                  <a:pt x="96" y="232"/>
                </a:lnTo>
                <a:lnTo>
                  <a:pt x="99" y="238"/>
                </a:lnTo>
                <a:lnTo>
                  <a:pt x="103" y="244"/>
                </a:lnTo>
                <a:lnTo>
                  <a:pt x="106" y="251"/>
                </a:lnTo>
                <a:lnTo>
                  <a:pt x="114" y="270"/>
                </a:lnTo>
                <a:lnTo>
                  <a:pt x="114" y="270"/>
                </a:lnTo>
                <a:lnTo>
                  <a:pt x="120" y="261"/>
                </a:lnTo>
                <a:lnTo>
                  <a:pt x="126" y="251"/>
                </a:lnTo>
                <a:lnTo>
                  <a:pt x="133" y="241"/>
                </a:lnTo>
                <a:lnTo>
                  <a:pt x="139" y="232"/>
                </a:lnTo>
                <a:lnTo>
                  <a:pt x="146" y="222"/>
                </a:lnTo>
                <a:lnTo>
                  <a:pt x="153" y="213"/>
                </a:lnTo>
                <a:lnTo>
                  <a:pt x="160" y="203"/>
                </a:lnTo>
                <a:lnTo>
                  <a:pt x="167" y="194"/>
                </a:lnTo>
                <a:lnTo>
                  <a:pt x="175" y="184"/>
                </a:lnTo>
                <a:lnTo>
                  <a:pt x="182" y="175"/>
                </a:lnTo>
                <a:lnTo>
                  <a:pt x="190" y="165"/>
                </a:lnTo>
                <a:lnTo>
                  <a:pt x="198" y="156"/>
                </a:lnTo>
                <a:lnTo>
                  <a:pt x="207" y="147"/>
                </a:lnTo>
                <a:lnTo>
                  <a:pt x="215" y="137"/>
                </a:lnTo>
                <a:lnTo>
                  <a:pt x="224" y="128"/>
                </a:lnTo>
                <a:lnTo>
                  <a:pt x="233" y="119"/>
                </a:lnTo>
                <a:lnTo>
                  <a:pt x="233" y="119"/>
                </a:lnTo>
                <a:lnTo>
                  <a:pt x="242" y="110"/>
                </a:lnTo>
                <a:lnTo>
                  <a:pt x="251" y="101"/>
                </a:lnTo>
                <a:lnTo>
                  <a:pt x="260" y="93"/>
                </a:lnTo>
                <a:lnTo>
                  <a:pt x="269" y="84"/>
                </a:lnTo>
                <a:lnTo>
                  <a:pt x="278" y="76"/>
                </a:lnTo>
                <a:lnTo>
                  <a:pt x="287" y="69"/>
                </a:lnTo>
                <a:lnTo>
                  <a:pt x="296" y="61"/>
                </a:lnTo>
                <a:lnTo>
                  <a:pt x="305" y="54"/>
                </a:lnTo>
                <a:lnTo>
                  <a:pt x="314" y="47"/>
                </a:lnTo>
                <a:lnTo>
                  <a:pt x="322" y="40"/>
                </a:lnTo>
                <a:lnTo>
                  <a:pt x="331" y="34"/>
                </a:lnTo>
                <a:lnTo>
                  <a:pt x="340" y="28"/>
                </a:lnTo>
                <a:lnTo>
                  <a:pt x="349" y="22"/>
                </a:lnTo>
                <a:lnTo>
                  <a:pt x="357" y="16"/>
                </a:lnTo>
                <a:lnTo>
                  <a:pt x="366" y="11"/>
                </a:lnTo>
                <a:lnTo>
                  <a:pt x="375" y="6"/>
                </a:lnTo>
                <a:lnTo>
                  <a:pt x="375" y="6"/>
                </a:lnTo>
                <a:close/>
              </a:path>
            </a:pathLst>
          </a:custGeom>
          <a:noFill/>
          <a:ln w="952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6" name="path"/>
          <p:cNvSpPr/>
          <p:nvPr/>
        </p:nvSpPr>
        <p:spPr>
          <a:xfrm>
            <a:off x="3373731" y="2938703"/>
            <a:ext cx="248135" cy="236376"/>
          </a:xfrm>
          <a:custGeom>
            <a:avLst/>
            <a:gdLst/>
            <a:ahLst/>
            <a:cxnLst/>
            <a:rect l="0" t="0" r="0" b="0"/>
            <a:pathLst>
              <a:path w="390" h="372">
                <a:moveTo>
                  <a:pt x="375" y="6"/>
                </a:moveTo>
                <a:lnTo>
                  <a:pt x="384" y="20"/>
                </a:lnTo>
                <a:lnTo>
                  <a:pt x="384" y="20"/>
                </a:lnTo>
                <a:lnTo>
                  <a:pt x="377" y="25"/>
                </a:lnTo>
                <a:lnTo>
                  <a:pt x="369" y="31"/>
                </a:lnTo>
                <a:lnTo>
                  <a:pt x="362" y="38"/>
                </a:lnTo>
                <a:lnTo>
                  <a:pt x="354" y="45"/>
                </a:lnTo>
                <a:lnTo>
                  <a:pt x="346" y="52"/>
                </a:lnTo>
                <a:lnTo>
                  <a:pt x="338" y="59"/>
                </a:lnTo>
                <a:lnTo>
                  <a:pt x="331" y="67"/>
                </a:lnTo>
                <a:lnTo>
                  <a:pt x="322" y="76"/>
                </a:lnTo>
                <a:lnTo>
                  <a:pt x="314" y="84"/>
                </a:lnTo>
                <a:lnTo>
                  <a:pt x="306" y="93"/>
                </a:lnTo>
                <a:lnTo>
                  <a:pt x="298" y="103"/>
                </a:lnTo>
                <a:lnTo>
                  <a:pt x="289" y="112"/>
                </a:lnTo>
                <a:lnTo>
                  <a:pt x="281" y="123"/>
                </a:lnTo>
                <a:lnTo>
                  <a:pt x="272" y="133"/>
                </a:lnTo>
                <a:lnTo>
                  <a:pt x="263" y="144"/>
                </a:lnTo>
                <a:lnTo>
                  <a:pt x="254" y="155"/>
                </a:lnTo>
                <a:lnTo>
                  <a:pt x="254" y="155"/>
                </a:lnTo>
                <a:lnTo>
                  <a:pt x="245" y="167"/>
                </a:lnTo>
                <a:lnTo>
                  <a:pt x="237" y="178"/>
                </a:lnTo>
                <a:lnTo>
                  <a:pt x="228" y="189"/>
                </a:lnTo>
                <a:lnTo>
                  <a:pt x="220" y="200"/>
                </a:lnTo>
                <a:lnTo>
                  <a:pt x="213" y="211"/>
                </a:lnTo>
                <a:lnTo>
                  <a:pt x="205" y="222"/>
                </a:lnTo>
                <a:lnTo>
                  <a:pt x="198" y="233"/>
                </a:lnTo>
                <a:lnTo>
                  <a:pt x="191" y="244"/>
                </a:lnTo>
                <a:lnTo>
                  <a:pt x="184" y="255"/>
                </a:lnTo>
                <a:lnTo>
                  <a:pt x="178" y="265"/>
                </a:lnTo>
                <a:lnTo>
                  <a:pt x="172" y="275"/>
                </a:lnTo>
                <a:lnTo>
                  <a:pt x="166" y="286"/>
                </a:lnTo>
                <a:lnTo>
                  <a:pt x="160" y="296"/>
                </a:lnTo>
                <a:lnTo>
                  <a:pt x="155" y="306"/>
                </a:lnTo>
                <a:lnTo>
                  <a:pt x="150" y="316"/>
                </a:lnTo>
                <a:lnTo>
                  <a:pt x="145" y="326"/>
                </a:lnTo>
                <a:lnTo>
                  <a:pt x="124" y="340"/>
                </a:lnTo>
                <a:lnTo>
                  <a:pt x="124" y="340"/>
                </a:lnTo>
                <a:lnTo>
                  <a:pt x="113" y="348"/>
                </a:lnTo>
                <a:lnTo>
                  <a:pt x="103" y="355"/>
                </a:lnTo>
                <a:lnTo>
                  <a:pt x="96" y="361"/>
                </a:lnTo>
                <a:lnTo>
                  <a:pt x="93" y="364"/>
                </a:lnTo>
                <a:lnTo>
                  <a:pt x="90" y="366"/>
                </a:lnTo>
                <a:lnTo>
                  <a:pt x="90" y="366"/>
                </a:lnTo>
                <a:lnTo>
                  <a:pt x="89" y="363"/>
                </a:lnTo>
                <a:lnTo>
                  <a:pt x="88" y="359"/>
                </a:lnTo>
                <a:lnTo>
                  <a:pt x="85" y="349"/>
                </a:lnTo>
                <a:lnTo>
                  <a:pt x="80" y="337"/>
                </a:lnTo>
                <a:lnTo>
                  <a:pt x="75" y="324"/>
                </a:lnTo>
                <a:lnTo>
                  <a:pt x="67" y="306"/>
                </a:lnTo>
                <a:lnTo>
                  <a:pt x="67" y="306"/>
                </a:lnTo>
                <a:lnTo>
                  <a:pt x="63" y="297"/>
                </a:lnTo>
                <a:lnTo>
                  <a:pt x="59" y="288"/>
                </a:lnTo>
                <a:lnTo>
                  <a:pt x="55" y="280"/>
                </a:lnTo>
                <a:lnTo>
                  <a:pt x="51" y="273"/>
                </a:lnTo>
                <a:lnTo>
                  <a:pt x="47" y="266"/>
                </a:lnTo>
                <a:lnTo>
                  <a:pt x="44" y="260"/>
                </a:lnTo>
                <a:lnTo>
                  <a:pt x="40" y="255"/>
                </a:lnTo>
                <a:lnTo>
                  <a:pt x="37" y="249"/>
                </a:lnTo>
                <a:lnTo>
                  <a:pt x="37" y="249"/>
                </a:lnTo>
                <a:lnTo>
                  <a:pt x="33" y="245"/>
                </a:lnTo>
                <a:lnTo>
                  <a:pt x="29" y="241"/>
                </a:lnTo>
                <a:lnTo>
                  <a:pt x="25" y="238"/>
                </a:lnTo>
                <a:lnTo>
                  <a:pt x="22" y="234"/>
                </a:lnTo>
                <a:lnTo>
                  <a:pt x="18" y="232"/>
                </a:lnTo>
                <a:lnTo>
                  <a:pt x="14" y="229"/>
                </a:lnTo>
                <a:lnTo>
                  <a:pt x="9" y="227"/>
                </a:lnTo>
                <a:lnTo>
                  <a:pt x="5" y="225"/>
                </a:lnTo>
                <a:lnTo>
                  <a:pt x="5" y="225"/>
                </a:lnTo>
                <a:lnTo>
                  <a:pt x="9" y="221"/>
                </a:lnTo>
                <a:lnTo>
                  <a:pt x="12" y="218"/>
                </a:lnTo>
                <a:lnTo>
                  <a:pt x="16" y="215"/>
                </a:lnTo>
                <a:lnTo>
                  <a:pt x="19" y="211"/>
                </a:lnTo>
                <a:lnTo>
                  <a:pt x="23" y="209"/>
                </a:lnTo>
                <a:lnTo>
                  <a:pt x="26" y="206"/>
                </a:lnTo>
                <a:lnTo>
                  <a:pt x="30" y="204"/>
                </a:lnTo>
                <a:lnTo>
                  <a:pt x="33" y="202"/>
                </a:lnTo>
                <a:lnTo>
                  <a:pt x="37" y="200"/>
                </a:lnTo>
                <a:lnTo>
                  <a:pt x="40" y="198"/>
                </a:lnTo>
                <a:lnTo>
                  <a:pt x="43" y="197"/>
                </a:lnTo>
                <a:lnTo>
                  <a:pt x="46" y="196"/>
                </a:lnTo>
                <a:lnTo>
                  <a:pt x="50" y="195"/>
                </a:lnTo>
                <a:lnTo>
                  <a:pt x="53" y="195"/>
                </a:lnTo>
                <a:lnTo>
                  <a:pt x="56" y="194"/>
                </a:lnTo>
                <a:lnTo>
                  <a:pt x="59" y="194"/>
                </a:lnTo>
                <a:lnTo>
                  <a:pt x="59" y="194"/>
                </a:lnTo>
                <a:lnTo>
                  <a:pt x="60" y="194"/>
                </a:lnTo>
                <a:lnTo>
                  <a:pt x="62" y="194"/>
                </a:lnTo>
                <a:lnTo>
                  <a:pt x="63" y="195"/>
                </a:lnTo>
                <a:lnTo>
                  <a:pt x="64" y="195"/>
                </a:lnTo>
                <a:lnTo>
                  <a:pt x="67" y="196"/>
                </a:lnTo>
                <a:lnTo>
                  <a:pt x="70" y="198"/>
                </a:lnTo>
                <a:lnTo>
                  <a:pt x="73" y="200"/>
                </a:lnTo>
                <a:lnTo>
                  <a:pt x="76" y="202"/>
                </a:lnTo>
                <a:lnTo>
                  <a:pt x="78" y="205"/>
                </a:lnTo>
                <a:lnTo>
                  <a:pt x="81" y="208"/>
                </a:lnTo>
                <a:lnTo>
                  <a:pt x="84" y="212"/>
                </a:lnTo>
                <a:lnTo>
                  <a:pt x="87" y="216"/>
                </a:lnTo>
                <a:lnTo>
                  <a:pt x="90" y="221"/>
                </a:lnTo>
                <a:lnTo>
                  <a:pt x="93" y="226"/>
                </a:lnTo>
                <a:lnTo>
                  <a:pt x="96" y="232"/>
                </a:lnTo>
                <a:lnTo>
                  <a:pt x="99" y="238"/>
                </a:lnTo>
                <a:lnTo>
                  <a:pt x="103" y="244"/>
                </a:lnTo>
                <a:lnTo>
                  <a:pt x="106" y="251"/>
                </a:lnTo>
                <a:lnTo>
                  <a:pt x="114" y="270"/>
                </a:lnTo>
                <a:lnTo>
                  <a:pt x="114" y="270"/>
                </a:lnTo>
                <a:lnTo>
                  <a:pt x="120" y="261"/>
                </a:lnTo>
                <a:lnTo>
                  <a:pt x="126" y="251"/>
                </a:lnTo>
                <a:lnTo>
                  <a:pt x="133" y="241"/>
                </a:lnTo>
                <a:lnTo>
                  <a:pt x="139" y="232"/>
                </a:lnTo>
                <a:lnTo>
                  <a:pt x="146" y="222"/>
                </a:lnTo>
                <a:lnTo>
                  <a:pt x="153" y="213"/>
                </a:lnTo>
                <a:lnTo>
                  <a:pt x="160" y="203"/>
                </a:lnTo>
                <a:lnTo>
                  <a:pt x="167" y="194"/>
                </a:lnTo>
                <a:lnTo>
                  <a:pt x="175" y="184"/>
                </a:lnTo>
                <a:lnTo>
                  <a:pt x="182" y="175"/>
                </a:lnTo>
                <a:lnTo>
                  <a:pt x="190" y="165"/>
                </a:lnTo>
                <a:lnTo>
                  <a:pt x="198" y="156"/>
                </a:lnTo>
                <a:lnTo>
                  <a:pt x="207" y="147"/>
                </a:lnTo>
                <a:lnTo>
                  <a:pt x="215" y="137"/>
                </a:lnTo>
                <a:lnTo>
                  <a:pt x="224" y="128"/>
                </a:lnTo>
                <a:lnTo>
                  <a:pt x="233" y="119"/>
                </a:lnTo>
                <a:lnTo>
                  <a:pt x="233" y="119"/>
                </a:lnTo>
                <a:lnTo>
                  <a:pt x="242" y="110"/>
                </a:lnTo>
                <a:lnTo>
                  <a:pt x="251" y="101"/>
                </a:lnTo>
                <a:lnTo>
                  <a:pt x="260" y="93"/>
                </a:lnTo>
                <a:lnTo>
                  <a:pt x="269" y="84"/>
                </a:lnTo>
                <a:lnTo>
                  <a:pt x="278" y="76"/>
                </a:lnTo>
                <a:lnTo>
                  <a:pt x="287" y="69"/>
                </a:lnTo>
                <a:lnTo>
                  <a:pt x="296" y="61"/>
                </a:lnTo>
                <a:lnTo>
                  <a:pt x="305" y="54"/>
                </a:lnTo>
                <a:lnTo>
                  <a:pt x="314" y="47"/>
                </a:lnTo>
                <a:lnTo>
                  <a:pt x="322" y="40"/>
                </a:lnTo>
                <a:lnTo>
                  <a:pt x="331" y="34"/>
                </a:lnTo>
                <a:lnTo>
                  <a:pt x="340" y="28"/>
                </a:lnTo>
                <a:lnTo>
                  <a:pt x="349" y="22"/>
                </a:lnTo>
                <a:lnTo>
                  <a:pt x="357" y="16"/>
                </a:lnTo>
                <a:lnTo>
                  <a:pt x="366" y="11"/>
                </a:lnTo>
                <a:lnTo>
                  <a:pt x="375" y="6"/>
                </a:lnTo>
                <a:lnTo>
                  <a:pt x="375" y="6"/>
                </a:lnTo>
                <a:close/>
              </a:path>
            </a:pathLst>
          </a:custGeom>
          <a:noFill/>
          <a:ln w="952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7" name="path"/>
          <p:cNvSpPr/>
          <p:nvPr/>
        </p:nvSpPr>
        <p:spPr>
          <a:xfrm>
            <a:off x="3977235" y="4075607"/>
            <a:ext cx="248135" cy="236375"/>
          </a:xfrm>
          <a:custGeom>
            <a:avLst/>
            <a:gdLst/>
            <a:ahLst/>
            <a:cxnLst/>
            <a:rect l="0" t="0" r="0" b="0"/>
            <a:pathLst>
              <a:path w="390" h="372">
                <a:moveTo>
                  <a:pt x="375" y="6"/>
                </a:moveTo>
                <a:lnTo>
                  <a:pt x="384" y="20"/>
                </a:lnTo>
                <a:lnTo>
                  <a:pt x="384" y="20"/>
                </a:lnTo>
                <a:lnTo>
                  <a:pt x="377" y="25"/>
                </a:lnTo>
                <a:lnTo>
                  <a:pt x="369" y="31"/>
                </a:lnTo>
                <a:lnTo>
                  <a:pt x="362" y="38"/>
                </a:lnTo>
                <a:lnTo>
                  <a:pt x="354" y="45"/>
                </a:lnTo>
                <a:lnTo>
                  <a:pt x="346" y="52"/>
                </a:lnTo>
                <a:lnTo>
                  <a:pt x="338" y="59"/>
                </a:lnTo>
                <a:lnTo>
                  <a:pt x="331" y="67"/>
                </a:lnTo>
                <a:lnTo>
                  <a:pt x="322" y="76"/>
                </a:lnTo>
                <a:lnTo>
                  <a:pt x="314" y="84"/>
                </a:lnTo>
                <a:lnTo>
                  <a:pt x="306" y="93"/>
                </a:lnTo>
                <a:lnTo>
                  <a:pt x="298" y="103"/>
                </a:lnTo>
                <a:lnTo>
                  <a:pt x="289" y="112"/>
                </a:lnTo>
                <a:lnTo>
                  <a:pt x="281" y="123"/>
                </a:lnTo>
                <a:lnTo>
                  <a:pt x="272" y="133"/>
                </a:lnTo>
                <a:lnTo>
                  <a:pt x="263" y="144"/>
                </a:lnTo>
                <a:lnTo>
                  <a:pt x="254" y="155"/>
                </a:lnTo>
                <a:lnTo>
                  <a:pt x="254" y="155"/>
                </a:lnTo>
                <a:lnTo>
                  <a:pt x="245" y="167"/>
                </a:lnTo>
                <a:lnTo>
                  <a:pt x="237" y="178"/>
                </a:lnTo>
                <a:lnTo>
                  <a:pt x="228" y="189"/>
                </a:lnTo>
                <a:lnTo>
                  <a:pt x="220" y="200"/>
                </a:lnTo>
                <a:lnTo>
                  <a:pt x="213" y="211"/>
                </a:lnTo>
                <a:lnTo>
                  <a:pt x="205" y="222"/>
                </a:lnTo>
                <a:lnTo>
                  <a:pt x="198" y="233"/>
                </a:lnTo>
                <a:lnTo>
                  <a:pt x="191" y="244"/>
                </a:lnTo>
                <a:lnTo>
                  <a:pt x="184" y="255"/>
                </a:lnTo>
                <a:lnTo>
                  <a:pt x="178" y="265"/>
                </a:lnTo>
                <a:lnTo>
                  <a:pt x="172" y="276"/>
                </a:lnTo>
                <a:lnTo>
                  <a:pt x="166" y="286"/>
                </a:lnTo>
                <a:lnTo>
                  <a:pt x="160" y="296"/>
                </a:lnTo>
                <a:lnTo>
                  <a:pt x="155" y="306"/>
                </a:lnTo>
                <a:lnTo>
                  <a:pt x="150" y="316"/>
                </a:lnTo>
                <a:lnTo>
                  <a:pt x="145" y="326"/>
                </a:lnTo>
                <a:lnTo>
                  <a:pt x="124" y="340"/>
                </a:lnTo>
                <a:lnTo>
                  <a:pt x="124" y="340"/>
                </a:lnTo>
                <a:lnTo>
                  <a:pt x="113" y="348"/>
                </a:lnTo>
                <a:lnTo>
                  <a:pt x="103" y="355"/>
                </a:lnTo>
                <a:lnTo>
                  <a:pt x="96" y="361"/>
                </a:lnTo>
                <a:lnTo>
                  <a:pt x="93" y="364"/>
                </a:lnTo>
                <a:lnTo>
                  <a:pt x="90" y="366"/>
                </a:lnTo>
                <a:lnTo>
                  <a:pt x="90" y="366"/>
                </a:lnTo>
                <a:lnTo>
                  <a:pt x="89" y="363"/>
                </a:lnTo>
                <a:lnTo>
                  <a:pt x="88" y="359"/>
                </a:lnTo>
                <a:lnTo>
                  <a:pt x="85" y="349"/>
                </a:lnTo>
                <a:lnTo>
                  <a:pt x="80" y="337"/>
                </a:lnTo>
                <a:lnTo>
                  <a:pt x="75" y="324"/>
                </a:lnTo>
                <a:lnTo>
                  <a:pt x="67" y="306"/>
                </a:lnTo>
                <a:lnTo>
                  <a:pt x="67" y="306"/>
                </a:lnTo>
                <a:lnTo>
                  <a:pt x="63" y="297"/>
                </a:lnTo>
                <a:lnTo>
                  <a:pt x="59" y="288"/>
                </a:lnTo>
                <a:lnTo>
                  <a:pt x="55" y="280"/>
                </a:lnTo>
                <a:lnTo>
                  <a:pt x="51" y="273"/>
                </a:lnTo>
                <a:lnTo>
                  <a:pt x="47" y="266"/>
                </a:lnTo>
                <a:lnTo>
                  <a:pt x="44" y="260"/>
                </a:lnTo>
                <a:lnTo>
                  <a:pt x="40" y="255"/>
                </a:lnTo>
                <a:lnTo>
                  <a:pt x="37" y="249"/>
                </a:lnTo>
                <a:lnTo>
                  <a:pt x="37" y="249"/>
                </a:lnTo>
                <a:lnTo>
                  <a:pt x="33" y="245"/>
                </a:lnTo>
                <a:lnTo>
                  <a:pt x="29" y="241"/>
                </a:lnTo>
                <a:lnTo>
                  <a:pt x="25" y="238"/>
                </a:lnTo>
                <a:lnTo>
                  <a:pt x="22" y="234"/>
                </a:lnTo>
                <a:lnTo>
                  <a:pt x="18" y="232"/>
                </a:lnTo>
                <a:lnTo>
                  <a:pt x="14" y="229"/>
                </a:lnTo>
                <a:lnTo>
                  <a:pt x="9" y="227"/>
                </a:lnTo>
                <a:lnTo>
                  <a:pt x="5" y="225"/>
                </a:lnTo>
                <a:lnTo>
                  <a:pt x="5" y="225"/>
                </a:lnTo>
                <a:lnTo>
                  <a:pt x="9" y="221"/>
                </a:lnTo>
                <a:lnTo>
                  <a:pt x="12" y="218"/>
                </a:lnTo>
                <a:lnTo>
                  <a:pt x="16" y="215"/>
                </a:lnTo>
                <a:lnTo>
                  <a:pt x="19" y="211"/>
                </a:lnTo>
                <a:lnTo>
                  <a:pt x="23" y="209"/>
                </a:lnTo>
                <a:lnTo>
                  <a:pt x="26" y="206"/>
                </a:lnTo>
                <a:lnTo>
                  <a:pt x="30" y="204"/>
                </a:lnTo>
                <a:lnTo>
                  <a:pt x="33" y="202"/>
                </a:lnTo>
                <a:lnTo>
                  <a:pt x="37" y="200"/>
                </a:lnTo>
                <a:lnTo>
                  <a:pt x="40" y="198"/>
                </a:lnTo>
                <a:lnTo>
                  <a:pt x="43" y="197"/>
                </a:lnTo>
                <a:lnTo>
                  <a:pt x="46" y="196"/>
                </a:lnTo>
                <a:lnTo>
                  <a:pt x="50" y="195"/>
                </a:lnTo>
                <a:lnTo>
                  <a:pt x="53" y="195"/>
                </a:lnTo>
                <a:lnTo>
                  <a:pt x="56" y="194"/>
                </a:lnTo>
                <a:lnTo>
                  <a:pt x="59" y="194"/>
                </a:lnTo>
                <a:lnTo>
                  <a:pt x="59" y="194"/>
                </a:lnTo>
                <a:lnTo>
                  <a:pt x="60" y="194"/>
                </a:lnTo>
                <a:lnTo>
                  <a:pt x="62" y="194"/>
                </a:lnTo>
                <a:lnTo>
                  <a:pt x="63" y="195"/>
                </a:lnTo>
                <a:lnTo>
                  <a:pt x="64" y="195"/>
                </a:lnTo>
                <a:lnTo>
                  <a:pt x="67" y="196"/>
                </a:lnTo>
                <a:lnTo>
                  <a:pt x="70" y="198"/>
                </a:lnTo>
                <a:lnTo>
                  <a:pt x="73" y="200"/>
                </a:lnTo>
                <a:lnTo>
                  <a:pt x="76" y="202"/>
                </a:lnTo>
                <a:lnTo>
                  <a:pt x="78" y="205"/>
                </a:lnTo>
                <a:lnTo>
                  <a:pt x="81" y="208"/>
                </a:lnTo>
                <a:lnTo>
                  <a:pt x="84" y="212"/>
                </a:lnTo>
                <a:lnTo>
                  <a:pt x="87" y="216"/>
                </a:lnTo>
                <a:lnTo>
                  <a:pt x="90" y="221"/>
                </a:lnTo>
                <a:lnTo>
                  <a:pt x="93" y="226"/>
                </a:lnTo>
                <a:lnTo>
                  <a:pt x="96" y="232"/>
                </a:lnTo>
                <a:lnTo>
                  <a:pt x="99" y="238"/>
                </a:lnTo>
                <a:lnTo>
                  <a:pt x="103" y="244"/>
                </a:lnTo>
                <a:lnTo>
                  <a:pt x="106" y="251"/>
                </a:lnTo>
                <a:lnTo>
                  <a:pt x="114" y="270"/>
                </a:lnTo>
                <a:lnTo>
                  <a:pt x="114" y="270"/>
                </a:lnTo>
                <a:lnTo>
                  <a:pt x="120" y="261"/>
                </a:lnTo>
                <a:lnTo>
                  <a:pt x="126" y="251"/>
                </a:lnTo>
                <a:lnTo>
                  <a:pt x="133" y="241"/>
                </a:lnTo>
                <a:lnTo>
                  <a:pt x="139" y="232"/>
                </a:lnTo>
                <a:lnTo>
                  <a:pt x="146" y="222"/>
                </a:lnTo>
                <a:lnTo>
                  <a:pt x="153" y="213"/>
                </a:lnTo>
                <a:lnTo>
                  <a:pt x="160" y="203"/>
                </a:lnTo>
                <a:lnTo>
                  <a:pt x="167" y="194"/>
                </a:lnTo>
                <a:lnTo>
                  <a:pt x="175" y="184"/>
                </a:lnTo>
                <a:lnTo>
                  <a:pt x="182" y="175"/>
                </a:lnTo>
                <a:lnTo>
                  <a:pt x="190" y="165"/>
                </a:lnTo>
                <a:lnTo>
                  <a:pt x="198" y="156"/>
                </a:lnTo>
                <a:lnTo>
                  <a:pt x="207" y="147"/>
                </a:lnTo>
                <a:lnTo>
                  <a:pt x="215" y="137"/>
                </a:lnTo>
                <a:lnTo>
                  <a:pt x="224" y="128"/>
                </a:lnTo>
                <a:lnTo>
                  <a:pt x="233" y="119"/>
                </a:lnTo>
                <a:lnTo>
                  <a:pt x="233" y="119"/>
                </a:lnTo>
                <a:lnTo>
                  <a:pt x="242" y="110"/>
                </a:lnTo>
                <a:lnTo>
                  <a:pt x="251" y="101"/>
                </a:lnTo>
                <a:lnTo>
                  <a:pt x="260" y="93"/>
                </a:lnTo>
                <a:lnTo>
                  <a:pt x="269" y="84"/>
                </a:lnTo>
                <a:lnTo>
                  <a:pt x="278" y="76"/>
                </a:lnTo>
                <a:lnTo>
                  <a:pt x="287" y="69"/>
                </a:lnTo>
                <a:lnTo>
                  <a:pt x="296" y="61"/>
                </a:lnTo>
                <a:lnTo>
                  <a:pt x="305" y="54"/>
                </a:lnTo>
                <a:lnTo>
                  <a:pt x="314" y="47"/>
                </a:lnTo>
                <a:lnTo>
                  <a:pt x="322" y="40"/>
                </a:lnTo>
                <a:lnTo>
                  <a:pt x="331" y="34"/>
                </a:lnTo>
                <a:lnTo>
                  <a:pt x="340" y="28"/>
                </a:lnTo>
                <a:lnTo>
                  <a:pt x="349" y="22"/>
                </a:lnTo>
                <a:lnTo>
                  <a:pt x="357" y="16"/>
                </a:lnTo>
                <a:lnTo>
                  <a:pt x="366" y="11"/>
                </a:lnTo>
                <a:lnTo>
                  <a:pt x="375" y="6"/>
                </a:lnTo>
                <a:lnTo>
                  <a:pt x="375" y="6"/>
                </a:lnTo>
                <a:close/>
              </a:path>
            </a:pathLst>
          </a:custGeom>
          <a:noFill/>
          <a:ln w="952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8" name="path"/>
          <p:cNvSpPr/>
          <p:nvPr/>
        </p:nvSpPr>
        <p:spPr>
          <a:xfrm>
            <a:off x="3977235" y="2938703"/>
            <a:ext cx="248135" cy="236375"/>
          </a:xfrm>
          <a:custGeom>
            <a:avLst/>
            <a:gdLst/>
            <a:ahLst/>
            <a:cxnLst/>
            <a:rect l="0" t="0" r="0" b="0"/>
            <a:pathLst>
              <a:path w="390" h="372">
                <a:moveTo>
                  <a:pt x="375" y="6"/>
                </a:moveTo>
                <a:lnTo>
                  <a:pt x="384" y="20"/>
                </a:lnTo>
                <a:lnTo>
                  <a:pt x="384" y="20"/>
                </a:lnTo>
                <a:lnTo>
                  <a:pt x="377" y="25"/>
                </a:lnTo>
                <a:lnTo>
                  <a:pt x="369" y="31"/>
                </a:lnTo>
                <a:lnTo>
                  <a:pt x="362" y="38"/>
                </a:lnTo>
                <a:lnTo>
                  <a:pt x="354" y="45"/>
                </a:lnTo>
                <a:lnTo>
                  <a:pt x="346" y="52"/>
                </a:lnTo>
                <a:lnTo>
                  <a:pt x="338" y="59"/>
                </a:lnTo>
                <a:lnTo>
                  <a:pt x="331" y="67"/>
                </a:lnTo>
                <a:lnTo>
                  <a:pt x="322" y="76"/>
                </a:lnTo>
                <a:lnTo>
                  <a:pt x="314" y="84"/>
                </a:lnTo>
                <a:lnTo>
                  <a:pt x="306" y="93"/>
                </a:lnTo>
                <a:lnTo>
                  <a:pt x="298" y="103"/>
                </a:lnTo>
                <a:lnTo>
                  <a:pt x="289" y="112"/>
                </a:lnTo>
                <a:lnTo>
                  <a:pt x="281" y="123"/>
                </a:lnTo>
                <a:lnTo>
                  <a:pt x="272" y="133"/>
                </a:lnTo>
                <a:lnTo>
                  <a:pt x="263" y="144"/>
                </a:lnTo>
                <a:lnTo>
                  <a:pt x="254" y="155"/>
                </a:lnTo>
                <a:lnTo>
                  <a:pt x="254" y="155"/>
                </a:lnTo>
                <a:lnTo>
                  <a:pt x="245" y="167"/>
                </a:lnTo>
                <a:lnTo>
                  <a:pt x="237" y="178"/>
                </a:lnTo>
                <a:lnTo>
                  <a:pt x="228" y="189"/>
                </a:lnTo>
                <a:lnTo>
                  <a:pt x="220" y="200"/>
                </a:lnTo>
                <a:lnTo>
                  <a:pt x="213" y="211"/>
                </a:lnTo>
                <a:lnTo>
                  <a:pt x="205" y="222"/>
                </a:lnTo>
                <a:lnTo>
                  <a:pt x="198" y="233"/>
                </a:lnTo>
                <a:lnTo>
                  <a:pt x="191" y="244"/>
                </a:lnTo>
                <a:lnTo>
                  <a:pt x="184" y="255"/>
                </a:lnTo>
                <a:lnTo>
                  <a:pt x="178" y="265"/>
                </a:lnTo>
                <a:lnTo>
                  <a:pt x="172" y="275"/>
                </a:lnTo>
                <a:lnTo>
                  <a:pt x="166" y="286"/>
                </a:lnTo>
                <a:lnTo>
                  <a:pt x="160" y="296"/>
                </a:lnTo>
                <a:lnTo>
                  <a:pt x="155" y="306"/>
                </a:lnTo>
                <a:lnTo>
                  <a:pt x="150" y="316"/>
                </a:lnTo>
                <a:lnTo>
                  <a:pt x="145" y="326"/>
                </a:lnTo>
                <a:lnTo>
                  <a:pt x="124" y="340"/>
                </a:lnTo>
                <a:lnTo>
                  <a:pt x="124" y="340"/>
                </a:lnTo>
                <a:lnTo>
                  <a:pt x="113" y="348"/>
                </a:lnTo>
                <a:lnTo>
                  <a:pt x="103" y="355"/>
                </a:lnTo>
                <a:lnTo>
                  <a:pt x="96" y="361"/>
                </a:lnTo>
                <a:lnTo>
                  <a:pt x="93" y="364"/>
                </a:lnTo>
                <a:lnTo>
                  <a:pt x="90" y="366"/>
                </a:lnTo>
                <a:lnTo>
                  <a:pt x="90" y="366"/>
                </a:lnTo>
                <a:lnTo>
                  <a:pt x="89" y="363"/>
                </a:lnTo>
                <a:lnTo>
                  <a:pt x="88" y="359"/>
                </a:lnTo>
                <a:lnTo>
                  <a:pt x="85" y="349"/>
                </a:lnTo>
                <a:lnTo>
                  <a:pt x="80" y="337"/>
                </a:lnTo>
                <a:lnTo>
                  <a:pt x="75" y="324"/>
                </a:lnTo>
                <a:lnTo>
                  <a:pt x="67" y="306"/>
                </a:lnTo>
                <a:lnTo>
                  <a:pt x="67" y="306"/>
                </a:lnTo>
                <a:lnTo>
                  <a:pt x="63" y="297"/>
                </a:lnTo>
                <a:lnTo>
                  <a:pt x="59" y="288"/>
                </a:lnTo>
                <a:lnTo>
                  <a:pt x="55" y="280"/>
                </a:lnTo>
                <a:lnTo>
                  <a:pt x="51" y="273"/>
                </a:lnTo>
                <a:lnTo>
                  <a:pt x="47" y="266"/>
                </a:lnTo>
                <a:lnTo>
                  <a:pt x="44" y="260"/>
                </a:lnTo>
                <a:lnTo>
                  <a:pt x="40" y="255"/>
                </a:lnTo>
                <a:lnTo>
                  <a:pt x="37" y="249"/>
                </a:lnTo>
                <a:lnTo>
                  <a:pt x="37" y="249"/>
                </a:lnTo>
                <a:lnTo>
                  <a:pt x="33" y="245"/>
                </a:lnTo>
                <a:lnTo>
                  <a:pt x="29" y="241"/>
                </a:lnTo>
                <a:lnTo>
                  <a:pt x="25" y="238"/>
                </a:lnTo>
                <a:lnTo>
                  <a:pt x="22" y="234"/>
                </a:lnTo>
                <a:lnTo>
                  <a:pt x="18" y="232"/>
                </a:lnTo>
                <a:lnTo>
                  <a:pt x="14" y="229"/>
                </a:lnTo>
                <a:lnTo>
                  <a:pt x="9" y="227"/>
                </a:lnTo>
                <a:lnTo>
                  <a:pt x="5" y="225"/>
                </a:lnTo>
                <a:lnTo>
                  <a:pt x="5" y="225"/>
                </a:lnTo>
                <a:lnTo>
                  <a:pt x="9" y="221"/>
                </a:lnTo>
                <a:lnTo>
                  <a:pt x="12" y="218"/>
                </a:lnTo>
                <a:lnTo>
                  <a:pt x="16" y="215"/>
                </a:lnTo>
                <a:lnTo>
                  <a:pt x="19" y="211"/>
                </a:lnTo>
                <a:lnTo>
                  <a:pt x="23" y="209"/>
                </a:lnTo>
                <a:lnTo>
                  <a:pt x="26" y="206"/>
                </a:lnTo>
                <a:lnTo>
                  <a:pt x="30" y="204"/>
                </a:lnTo>
                <a:lnTo>
                  <a:pt x="33" y="202"/>
                </a:lnTo>
                <a:lnTo>
                  <a:pt x="37" y="200"/>
                </a:lnTo>
                <a:lnTo>
                  <a:pt x="40" y="198"/>
                </a:lnTo>
                <a:lnTo>
                  <a:pt x="43" y="197"/>
                </a:lnTo>
                <a:lnTo>
                  <a:pt x="46" y="196"/>
                </a:lnTo>
                <a:lnTo>
                  <a:pt x="50" y="195"/>
                </a:lnTo>
                <a:lnTo>
                  <a:pt x="53" y="195"/>
                </a:lnTo>
                <a:lnTo>
                  <a:pt x="56" y="194"/>
                </a:lnTo>
                <a:lnTo>
                  <a:pt x="59" y="194"/>
                </a:lnTo>
                <a:lnTo>
                  <a:pt x="59" y="194"/>
                </a:lnTo>
                <a:lnTo>
                  <a:pt x="60" y="194"/>
                </a:lnTo>
                <a:lnTo>
                  <a:pt x="62" y="194"/>
                </a:lnTo>
                <a:lnTo>
                  <a:pt x="63" y="195"/>
                </a:lnTo>
                <a:lnTo>
                  <a:pt x="64" y="195"/>
                </a:lnTo>
                <a:lnTo>
                  <a:pt x="67" y="196"/>
                </a:lnTo>
                <a:lnTo>
                  <a:pt x="70" y="198"/>
                </a:lnTo>
                <a:lnTo>
                  <a:pt x="73" y="200"/>
                </a:lnTo>
                <a:lnTo>
                  <a:pt x="76" y="202"/>
                </a:lnTo>
                <a:lnTo>
                  <a:pt x="78" y="205"/>
                </a:lnTo>
                <a:lnTo>
                  <a:pt x="81" y="208"/>
                </a:lnTo>
                <a:lnTo>
                  <a:pt x="84" y="212"/>
                </a:lnTo>
                <a:lnTo>
                  <a:pt x="87" y="216"/>
                </a:lnTo>
                <a:lnTo>
                  <a:pt x="90" y="221"/>
                </a:lnTo>
                <a:lnTo>
                  <a:pt x="93" y="226"/>
                </a:lnTo>
                <a:lnTo>
                  <a:pt x="96" y="232"/>
                </a:lnTo>
                <a:lnTo>
                  <a:pt x="99" y="238"/>
                </a:lnTo>
                <a:lnTo>
                  <a:pt x="103" y="244"/>
                </a:lnTo>
                <a:lnTo>
                  <a:pt x="106" y="251"/>
                </a:lnTo>
                <a:lnTo>
                  <a:pt x="114" y="270"/>
                </a:lnTo>
                <a:lnTo>
                  <a:pt x="114" y="270"/>
                </a:lnTo>
                <a:lnTo>
                  <a:pt x="120" y="261"/>
                </a:lnTo>
                <a:lnTo>
                  <a:pt x="126" y="251"/>
                </a:lnTo>
                <a:lnTo>
                  <a:pt x="133" y="241"/>
                </a:lnTo>
                <a:lnTo>
                  <a:pt x="139" y="232"/>
                </a:lnTo>
                <a:lnTo>
                  <a:pt x="146" y="222"/>
                </a:lnTo>
                <a:lnTo>
                  <a:pt x="153" y="213"/>
                </a:lnTo>
                <a:lnTo>
                  <a:pt x="160" y="203"/>
                </a:lnTo>
                <a:lnTo>
                  <a:pt x="167" y="194"/>
                </a:lnTo>
                <a:lnTo>
                  <a:pt x="175" y="184"/>
                </a:lnTo>
                <a:lnTo>
                  <a:pt x="182" y="175"/>
                </a:lnTo>
                <a:lnTo>
                  <a:pt x="190" y="165"/>
                </a:lnTo>
                <a:lnTo>
                  <a:pt x="198" y="156"/>
                </a:lnTo>
                <a:lnTo>
                  <a:pt x="207" y="147"/>
                </a:lnTo>
                <a:lnTo>
                  <a:pt x="215" y="137"/>
                </a:lnTo>
                <a:lnTo>
                  <a:pt x="224" y="128"/>
                </a:lnTo>
                <a:lnTo>
                  <a:pt x="233" y="119"/>
                </a:lnTo>
                <a:lnTo>
                  <a:pt x="233" y="119"/>
                </a:lnTo>
                <a:lnTo>
                  <a:pt x="242" y="110"/>
                </a:lnTo>
                <a:lnTo>
                  <a:pt x="251" y="101"/>
                </a:lnTo>
                <a:lnTo>
                  <a:pt x="260" y="93"/>
                </a:lnTo>
                <a:lnTo>
                  <a:pt x="269" y="84"/>
                </a:lnTo>
                <a:lnTo>
                  <a:pt x="278" y="76"/>
                </a:lnTo>
                <a:lnTo>
                  <a:pt x="287" y="69"/>
                </a:lnTo>
                <a:lnTo>
                  <a:pt x="296" y="61"/>
                </a:lnTo>
                <a:lnTo>
                  <a:pt x="305" y="54"/>
                </a:lnTo>
                <a:lnTo>
                  <a:pt x="314" y="47"/>
                </a:lnTo>
                <a:lnTo>
                  <a:pt x="322" y="40"/>
                </a:lnTo>
                <a:lnTo>
                  <a:pt x="331" y="34"/>
                </a:lnTo>
                <a:lnTo>
                  <a:pt x="340" y="28"/>
                </a:lnTo>
                <a:lnTo>
                  <a:pt x="349" y="22"/>
                </a:lnTo>
                <a:lnTo>
                  <a:pt x="357" y="16"/>
                </a:lnTo>
                <a:lnTo>
                  <a:pt x="366" y="11"/>
                </a:lnTo>
                <a:lnTo>
                  <a:pt x="375" y="6"/>
                </a:lnTo>
                <a:lnTo>
                  <a:pt x="375" y="6"/>
                </a:lnTo>
                <a:close/>
              </a:path>
            </a:pathLst>
          </a:custGeom>
          <a:noFill/>
          <a:ln w="952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33" name="textbox 6033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57</a:t>
            </a:r>
            <a:endParaRPr lang="en-US" altLang="en-US" sz="900" dirty="0"/>
          </a:p>
        </p:txBody>
      </p:sp>
      <p:sp>
        <p:nvSpPr>
          <p:cNvPr id="6034" name="path"/>
          <p:cNvSpPr/>
          <p:nvPr/>
        </p:nvSpPr>
        <p:spPr>
          <a:xfrm>
            <a:off x="3102864" y="2299525"/>
            <a:ext cx="1638553" cy="9525"/>
          </a:xfrm>
          <a:custGeom>
            <a:avLst/>
            <a:gdLst/>
            <a:ahLst/>
            <a:cxnLst/>
            <a:rect l="0" t="0" r="0" b="0"/>
            <a:pathLst>
              <a:path w="2580" h="15">
                <a:moveTo>
                  <a:pt x="0" y="7"/>
                </a:moveTo>
                <a:lnTo>
                  <a:pt x="2580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35" name="table 6035"/>
          <p:cNvGraphicFramePr>
            <a:graphicFrameLocks noGrp="1"/>
          </p:cNvGraphicFramePr>
          <p:nvPr/>
        </p:nvGraphicFramePr>
        <p:xfrm>
          <a:off x="3729608" y="1594485"/>
          <a:ext cx="2481579" cy="4404995"/>
        </p:xfrm>
        <a:graphic>
          <a:graphicData uri="http://schemas.openxmlformats.org/drawingml/2006/table">
            <a:tbl>
              <a:tblPr/>
              <a:tblGrid>
                <a:gridCol w="2481579"/>
              </a:tblGrid>
              <a:tr h="43859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149225" algn="l" rtl="0" eaLnBrk="0">
                        <a:lnSpc>
                          <a:spcPct val="92000"/>
                        </a:lnSpc>
                      </a:pPr>
                      <a:r>
                        <a:rPr sz="1400" spc="-2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4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036" name="path"/>
          <p:cNvSpPr/>
          <p:nvPr/>
        </p:nvSpPr>
        <p:spPr>
          <a:xfrm>
            <a:off x="1137666" y="1604010"/>
            <a:ext cx="2699004" cy="4386071"/>
          </a:xfrm>
          <a:custGeom>
            <a:avLst/>
            <a:gdLst/>
            <a:ahLst/>
            <a:cxnLst/>
            <a:rect l="0" t="0" r="0" b="0"/>
            <a:pathLst>
              <a:path w="4250" h="6907">
                <a:moveTo>
                  <a:pt x="0" y="0"/>
                </a:moveTo>
                <a:lnTo>
                  <a:pt x="3880" y="0"/>
                </a:lnTo>
                <a:lnTo>
                  <a:pt x="4250" y="3453"/>
                </a:lnTo>
                <a:lnTo>
                  <a:pt x="3880" y="6907"/>
                </a:lnTo>
                <a:lnTo>
                  <a:pt x="0" y="6907"/>
                </a:lnTo>
                <a:lnTo>
                  <a:pt x="0" y="0"/>
                </a:lnTo>
                <a:close/>
              </a:path>
            </a:pathLst>
          </a:custGeom>
          <a:solidFill>
            <a:srgbClr val="F2F2F2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6037" name="table 6037"/>
          <p:cNvGraphicFramePr>
            <a:graphicFrameLocks noGrp="1"/>
          </p:cNvGraphicFramePr>
          <p:nvPr/>
        </p:nvGraphicFramePr>
        <p:xfrm>
          <a:off x="6270116" y="1596009"/>
          <a:ext cx="2482849" cy="4404995"/>
        </p:xfrm>
        <a:graphic>
          <a:graphicData uri="http://schemas.openxmlformats.org/drawingml/2006/table">
            <a:tbl>
              <a:tblPr/>
              <a:tblGrid>
                <a:gridCol w="2482849"/>
              </a:tblGrid>
              <a:tr h="43859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150495" algn="l" rtl="0" eaLnBrk="0">
                        <a:lnSpc>
                          <a:spcPct val="92000"/>
                        </a:lnSpc>
                      </a:pPr>
                      <a:r>
                        <a:rPr sz="1400" spc="-2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14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1400" spc="-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6038" name="picture 603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009900" y="2051304"/>
            <a:ext cx="502920" cy="531876"/>
          </a:xfrm>
          <a:prstGeom prst="rect">
            <a:avLst/>
          </a:prstGeom>
        </p:spPr>
      </p:pic>
      <p:graphicFrame>
        <p:nvGraphicFramePr>
          <p:cNvPr id="6039" name="table 6039"/>
          <p:cNvGraphicFramePr>
            <a:graphicFrameLocks noGrp="1"/>
          </p:cNvGraphicFramePr>
          <p:nvPr/>
        </p:nvGraphicFramePr>
        <p:xfrm>
          <a:off x="1128140" y="1594485"/>
          <a:ext cx="2473325" cy="4404995"/>
        </p:xfrm>
        <a:graphic>
          <a:graphicData uri="http://schemas.openxmlformats.org/drawingml/2006/table">
            <a:tbl>
              <a:tblPr/>
              <a:tblGrid>
                <a:gridCol w="836294"/>
                <a:gridCol w="885189"/>
                <a:gridCol w="207009"/>
                <a:gridCol w="544829"/>
              </a:tblGrid>
              <a:tr h="377825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marL="62865" algn="l" rtl="0" eaLnBrk="0">
                        <a:lnSpc>
                          <a:spcPct val="99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变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0390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58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157605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9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6040" name="picture 60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6379463" y="2051304"/>
            <a:ext cx="1463040" cy="3825239"/>
          </a:xfrm>
          <a:prstGeom prst="rect">
            <a:avLst/>
          </a:prstGeom>
        </p:spPr>
      </p:pic>
      <p:sp>
        <p:nvSpPr>
          <p:cNvPr id="6041" name="path"/>
          <p:cNvSpPr/>
          <p:nvPr/>
        </p:nvSpPr>
        <p:spPr>
          <a:xfrm>
            <a:off x="3996308" y="2495169"/>
            <a:ext cx="31241" cy="3114293"/>
          </a:xfrm>
          <a:custGeom>
            <a:avLst/>
            <a:gdLst/>
            <a:ahLst/>
            <a:cxnLst/>
            <a:rect l="0" t="0" r="0" b="0"/>
            <a:pathLst>
              <a:path w="49" h="4904">
                <a:moveTo>
                  <a:pt x="15" y="15"/>
                </a:moveTo>
                <a:lnTo>
                  <a:pt x="29" y="959"/>
                </a:lnTo>
                <a:cubicBezTo>
                  <a:pt x="31" y="1521"/>
                  <a:pt x="32" y="2082"/>
                  <a:pt x="34" y="2644"/>
                </a:cubicBezTo>
                <a:lnTo>
                  <a:pt x="19" y="3299"/>
                </a:lnTo>
                <a:cubicBezTo>
                  <a:pt x="22" y="3829"/>
                  <a:pt x="26" y="4359"/>
                  <a:pt x="29" y="4889"/>
                </a:cubicBezTo>
              </a:path>
            </a:pathLst>
          </a:custGeom>
          <a:noFill/>
          <a:ln w="19050" cap="flat">
            <a:solidFill>
              <a:srgbClr val="FF660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42" name="picture 60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838955" y="2051304"/>
            <a:ext cx="1463039" cy="3825239"/>
          </a:xfrm>
          <a:prstGeom prst="rect">
            <a:avLst/>
          </a:prstGeom>
        </p:spPr>
      </p:pic>
      <p:sp>
        <p:nvSpPr>
          <p:cNvPr id="6043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44" name="picture 604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3757421" y="1008126"/>
            <a:ext cx="4966716" cy="579119"/>
          </a:xfrm>
          <a:prstGeom prst="rect">
            <a:avLst/>
          </a:prstGeom>
        </p:spPr>
      </p:pic>
      <p:sp>
        <p:nvSpPr>
          <p:cNvPr id="6045" name="textbox 6045"/>
          <p:cNvSpPr/>
          <p:nvPr/>
        </p:nvSpPr>
        <p:spPr>
          <a:xfrm>
            <a:off x="207572" y="1748277"/>
            <a:ext cx="747394" cy="400748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7780" algn="l" rtl="0" eaLnBrk="0">
              <a:lnSpc>
                <a:spcPct val="93000"/>
              </a:lnSpc>
              <a:tabLst>
                <a:tab pos="733425" algn="l"/>
              </a:tabLst>
            </a:pPr>
            <a:r>
              <a:rPr sz="1400" u="sng" spc="-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1400" u="sng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1400" u="sng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	</a:t>
            </a:r>
            <a:endParaRPr lang="en-US" altLang="en-US" sz="1400" dirty="0"/>
          </a:p>
          <a:p>
            <a:pPr marL="13335" algn="l" rtl="0" eaLnBrk="0">
              <a:lnSpc>
                <a:spcPts val="3755"/>
              </a:lnSpc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桅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杆</a:t>
            </a:r>
            <a:endParaRPr lang="en-US" altLang="en-US" sz="1400" dirty="0"/>
          </a:p>
          <a:p>
            <a:pPr algn="l" rtl="0" eaLnBrk="0">
              <a:lnSpc>
                <a:spcPct val="127000"/>
              </a:lnSpc>
            </a:pPr>
            <a:endParaRPr lang="en-US" altLang="en-US" sz="1000" dirty="0"/>
          </a:p>
          <a:p>
            <a:pPr algn="l" rtl="0" eaLnBrk="0">
              <a:lnSpc>
                <a:spcPct val="127000"/>
              </a:lnSpc>
            </a:pPr>
            <a:endParaRPr lang="en-US" altLang="en-US" sz="1000" dirty="0"/>
          </a:p>
          <a:p>
            <a:pPr algn="l" rtl="0" eaLnBrk="0">
              <a:lnSpc>
                <a:spcPct val="128000"/>
              </a:lnSpc>
            </a:pPr>
            <a:endParaRPr lang="en-US" altLang="en-US" sz="1000" dirty="0"/>
          </a:p>
          <a:p>
            <a:pPr marL="22225" algn="l" rtl="0" eaLnBrk="0">
              <a:lnSpc>
                <a:spcPct val="98000"/>
              </a:lnSpc>
              <a:spcBef>
                <a:spcPts val="425"/>
              </a:spcBef>
            </a:pPr>
            <a:r>
              <a:rPr sz="1400" spc="-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电机</a:t>
            </a:r>
            <a:endParaRPr lang="en-US" altLang="en-US" sz="14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0000"/>
              </a:lnSpc>
            </a:pPr>
            <a:endParaRPr lang="en-US" altLang="en-US" sz="1000" dirty="0"/>
          </a:p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marL="22225" algn="l" rtl="0" eaLnBrk="0">
              <a:lnSpc>
                <a:spcPct val="98000"/>
              </a:lnSpc>
              <a:spcBef>
                <a:spcPts val="425"/>
              </a:spcBef>
            </a:pPr>
            <a:r>
              <a:rPr sz="1400" spc="-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电气控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制</a:t>
            </a:r>
            <a:endParaRPr lang="en-US" altLang="en-US" sz="1400" dirty="0"/>
          </a:p>
          <a:p>
            <a:pPr algn="l" rtl="0" eaLnBrk="0">
              <a:lnSpc>
                <a:spcPct val="122000"/>
              </a:lnSpc>
            </a:pPr>
            <a:endParaRPr lang="en-US" altLang="en-US" sz="1000" dirty="0"/>
          </a:p>
          <a:p>
            <a:pPr algn="l" rtl="0" eaLnBrk="0">
              <a:lnSpc>
                <a:spcPct val="122000"/>
              </a:lnSpc>
            </a:pPr>
            <a:endParaRPr lang="en-US" altLang="en-US" sz="1000" dirty="0"/>
          </a:p>
          <a:p>
            <a:pPr algn="l" rtl="0" eaLnBrk="0">
              <a:lnSpc>
                <a:spcPct val="123000"/>
              </a:lnSpc>
            </a:pPr>
            <a:endParaRPr lang="en-US" altLang="en-US" sz="1000" dirty="0"/>
          </a:p>
          <a:p>
            <a:pPr marL="12700" algn="l" rtl="0" eaLnBrk="0">
              <a:lnSpc>
                <a:spcPct val="99000"/>
              </a:lnSpc>
              <a:spcBef>
                <a:spcPts val="420"/>
              </a:spcBef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泵</a:t>
            </a:r>
            <a:endParaRPr lang="en-US" altLang="en-US" sz="1400" dirty="0"/>
          </a:p>
          <a:p>
            <a:pPr algn="l" rtl="0" eaLnBrk="0">
              <a:lnSpc>
                <a:spcPct val="122000"/>
              </a:lnSpc>
            </a:pPr>
            <a:endParaRPr lang="en-US" altLang="en-US" sz="1000" dirty="0"/>
          </a:p>
          <a:p>
            <a:pPr algn="l" rtl="0" eaLnBrk="0">
              <a:lnSpc>
                <a:spcPct val="123000"/>
              </a:lnSpc>
            </a:pPr>
            <a:endParaRPr lang="en-US" altLang="en-US" sz="1000" dirty="0"/>
          </a:p>
          <a:p>
            <a:pPr algn="l" rtl="0" eaLnBrk="0">
              <a:lnSpc>
                <a:spcPct val="123000"/>
              </a:lnSpc>
            </a:pPr>
            <a:endParaRPr lang="en-US" altLang="en-US" sz="1000" dirty="0"/>
          </a:p>
          <a:p>
            <a:pPr algn="l" rtl="0" eaLnBrk="0">
              <a:lnSpc>
                <a:spcPct val="118000"/>
              </a:lnSpc>
            </a:pPr>
            <a:endParaRPr lang="en-US" altLang="en-US" sz="300" dirty="0"/>
          </a:p>
          <a:p>
            <a:pPr marL="13335" algn="l" rtl="0" eaLnBrk="0">
              <a:lnSpc>
                <a:spcPct val="98000"/>
              </a:lnSpc>
              <a:spcBef>
                <a:spcPts val="0"/>
              </a:spcBef>
            </a:pP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身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</a:t>
            </a:r>
            <a:endParaRPr lang="en-US" altLang="en-US" sz="1400" dirty="0"/>
          </a:p>
        </p:txBody>
      </p:sp>
      <p:grpSp>
        <p:nvGrpSpPr>
          <p:cNvPr id="1154" name="group 1154"/>
          <p:cNvGrpSpPr/>
          <p:nvPr/>
        </p:nvGrpSpPr>
        <p:grpSpPr>
          <a:xfrm rot="21600000">
            <a:off x="4107560" y="2490216"/>
            <a:ext cx="845692" cy="3112770"/>
            <a:chOff x="0" y="0"/>
            <a:chExt cx="845692" cy="3112770"/>
          </a:xfrm>
        </p:grpSpPr>
        <p:sp>
          <p:nvSpPr>
            <p:cNvPr id="6046" name="path"/>
            <p:cNvSpPr/>
            <p:nvPr/>
          </p:nvSpPr>
          <p:spPr>
            <a:xfrm>
              <a:off x="202057" y="0"/>
              <a:ext cx="643635" cy="3093720"/>
            </a:xfrm>
            <a:custGeom>
              <a:avLst/>
              <a:gdLst/>
              <a:ahLst/>
              <a:cxnLst/>
              <a:rect l="0" t="0" r="0" b="0"/>
              <a:pathLst>
                <a:path w="1013" h="4872">
                  <a:moveTo>
                    <a:pt x="1003" y="0"/>
                  </a:moveTo>
                  <a:lnTo>
                    <a:pt x="1003" y="1050"/>
                  </a:lnTo>
                  <a:moveTo>
                    <a:pt x="10" y="2420"/>
                  </a:moveTo>
                  <a:lnTo>
                    <a:pt x="10" y="4872"/>
                  </a:lnTo>
                </a:path>
              </a:pathLst>
            </a:custGeom>
            <a:noFill/>
            <a:ln w="12700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47" name="path"/>
            <p:cNvSpPr/>
            <p:nvPr/>
          </p:nvSpPr>
          <p:spPr>
            <a:xfrm>
              <a:off x="0" y="642873"/>
              <a:ext cx="19050" cy="2469896"/>
            </a:xfrm>
            <a:custGeom>
              <a:avLst/>
              <a:gdLst/>
              <a:ahLst/>
              <a:cxnLst/>
              <a:rect l="0" t="0" r="0" b="0"/>
              <a:pathLst>
                <a:path w="30" h="3889">
                  <a:moveTo>
                    <a:pt x="15" y="0"/>
                  </a:moveTo>
                  <a:lnTo>
                    <a:pt x="15" y="3889"/>
                  </a:lnTo>
                </a:path>
              </a:pathLst>
            </a:custGeom>
            <a:noFill/>
            <a:ln w="19050" cap="flat">
              <a:solidFill>
                <a:srgbClr val="FF660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6048" name="table 6048"/>
          <p:cNvGraphicFramePr>
            <a:graphicFrameLocks noGrp="1"/>
          </p:cNvGraphicFramePr>
          <p:nvPr/>
        </p:nvGraphicFramePr>
        <p:xfrm>
          <a:off x="3747896" y="998601"/>
          <a:ext cx="4985384" cy="470534"/>
        </p:xfrm>
        <a:graphic>
          <a:graphicData uri="http://schemas.openxmlformats.org/drawingml/2006/table">
            <a:tbl>
              <a:tblPr/>
              <a:tblGrid>
                <a:gridCol w="4985384"/>
              </a:tblGrid>
              <a:tr h="4514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marL="1166495" algn="l" rtl="0" eaLnBrk="0">
                        <a:lnSpc>
                          <a:spcPts val="17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排除物决</a:t>
                      </a:r>
                      <a:r>
                        <a:rPr sz="1400" spc="0" dirty="0">
                          <a:ln w="5094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定哪些模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块组</a:t>
                      </a:r>
                      <a:r>
                        <a:rPr sz="1400" spc="0" dirty="0">
                          <a:ln w="5094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合可以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实现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6049" name="path"/>
          <p:cNvSpPr/>
          <p:nvPr/>
        </p:nvSpPr>
        <p:spPr>
          <a:xfrm>
            <a:off x="3592503" y="1602996"/>
            <a:ext cx="253637" cy="4388098"/>
          </a:xfrm>
          <a:custGeom>
            <a:avLst/>
            <a:gdLst/>
            <a:ahLst/>
            <a:cxnLst/>
            <a:rect l="0" t="0" r="0" b="0"/>
            <a:pathLst>
              <a:path w="399" h="6910">
                <a:moveTo>
                  <a:pt x="14" y="1"/>
                </a:moveTo>
                <a:lnTo>
                  <a:pt x="384" y="3455"/>
                </a:lnTo>
                <a:lnTo>
                  <a:pt x="14" y="6908"/>
                </a:ln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50" name="textbox 6050"/>
          <p:cNvSpPr/>
          <p:nvPr/>
        </p:nvSpPr>
        <p:spPr>
          <a:xfrm>
            <a:off x="3785870" y="707961"/>
            <a:ext cx="4453254" cy="21018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58000"/>
              </a:lnSpc>
            </a:pPr>
            <a:endParaRPr lang="en-US" altLang="en-US" sz="100" dirty="0"/>
          </a:p>
          <a:p>
            <a:pPr marL="469900" algn="l" rtl="0" eaLnBrk="0">
              <a:lnSpc>
                <a:spcPct val="92000"/>
              </a:lnSpc>
              <a:spcBef>
                <a:spcPts val="0"/>
              </a:spcBef>
              <a:tabLst>
                <a:tab pos="584200" algn="l"/>
              </a:tabLst>
            </a:pP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	</a:t>
            </a: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可行的组合   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              排除                   不适用</a:t>
            </a:r>
            <a:endParaRPr lang="en-US" altLang="en-US" sz="1200" dirty="0"/>
          </a:p>
        </p:txBody>
      </p:sp>
      <p:sp>
        <p:nvSpPr>
          <p:cNvPr id="6051" name="path"/>
          <p:cNvSpPr/>
          <p:nvPr/>
        </p:nvSpPr>
        <p:spPr>
          <a:xfrm>
            <a:off x="7389505" y="720661"/>
            <a:ext cx="175641" cy="169545"/>
          </a:xfrm>
          <a:custGeom>
            <a:avLst/>
            <a:gdLst/>
            <a:ahLst/>
            <a:cxnLst/>
            <a:rect l="0" t="0" r="0" b="0"/>
            <a:pathLst>
              <a:path w="276" h="267">
                <a:moveTo>
                  <a:pt x="7" y="259"/>
                </a:moveTo>
                <a:lnTo>
                  <a:pt x="269" y="259"/>
                </a:lnTo>
                <a:lnTo>
                  <a:pt x="269" y="7"/>
                </a:lnTo>
                <a:lnTo>
                  <a:pt x="7" y="7"/>
                </a:lnTo>
                <a:lnTo>
                  <a:pt x="7" y="259"/>
                </a:lnTo>
                <a:close/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dash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52" name="path"/>
          <p:cNvSpPr/>
          <p:nvPr/>
        </p:nvSpPr>
        <p:spPr>
          <a:xfrm>
            <a:off x="5941822" y="795909"/>
            <a:ext cx="457200" cy="19050"/>
          </a:xfrm>
          <a:custGeom>
            <a:avLst/>
            <a:gdLst/>
            <a:ahLst/>
            <a:cxnLst/>
            <a:rect l="0" t="0" r="0" b="0"/>
            <a:pathLst>
              <a:path w="720" h="30">
                <a:moveTo>
                  <a:pt x="0" y="15"/>
                </a:moveTo>
                <a:lnTo>
                  <a:pt x="720" y="15"/>
                </a:lnTo>
              </a:path>
            </a:pathLst>
          </a:custGeom>
          <a:noFill/>
          <a:ln w="19050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53" name="path"/>
          <p:cNvSpPr/>
          <p:nvPr/>
        </p:nvSpPr>
        <p:spPr>
          <a:xfrm>
            <a:off x="3798570" y="791146"/>
            <a:ext cx="457200" cy="28575"/>
          </a:xfrm>
          <a:custGeom>
            <a:avLst/>
            <a:gdLst/>
            <a:ahLst/>
            <a:cxnLst/>
            <a:rect l="0" t="0" r="0" b="0"/>
            <a:pathLst>
              <a:path w="720" h="45">
                <a:moveTo>
                  <a:pt x="0" y="22"/>
                </a:moveTo>
                <a:lnTo>
                  <a:pt x="720" y="22"/>
                </a:lnTo>
              </a:path>
            </a:pathLst>
          </a:custGeom>
          <a:noFill/>
          <a:ln w="28575" cap="flat">
            <a:solidFill>
              <a:srgbClr val="FF660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54" name="picture 605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3756970" y="1459876"/>
            <a:ext cx="4967619" cy="136884"/>
          </a:xfrm>
          <a:prstGeom prst="rect">
            <a:avLst/>
          </a:prstGeom>
        </p:spPr>
      </p:pic>
      <p:sp>
        <p:nvSpPr>
          <p:cNvPr id="6055" name="textbox 6055"/>
          <p:cNvSpPr/>
          <p:nvPr/>
        </p:nvSpPr>
        <p:spPr>
          <a:xfrm>
            <a:off x="463175" y="255327"/>
            <a:ext cx="2430779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5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减少不包括的模块组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</a:t>
            </a:r>
            <a:endParaRPr lang="en-US" altLang="en-US" sz="1800" dirty="0"/>
          </a:p>
        </p:txBody>
      </p:sp>
      <p:sp>
        <p:nvSpPr>
          <p:cNvPr id="6056" name="textbox 6056"/>
          <p:cNvSpPr/>
          <p:nvPr/>
        </p:nvSpPr>
        <p:spPr>
          <a:xfrm>
            <a:off x="4130040" y="5916168"/>
            <a:ext cx="1734820" cy="326390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0000"/>
              </a:lnSpc>
            </a:pPr>
            <a:endParaRPr lang="en-US" altLang="en-US" sz="400" dirty="0"/>
          </a:p>
          <a:p>
            <a:pPr marL="99695" algn="l" rtl="0" eaLnBrk="0">
              <a:lnSpc>
                <a:spcPct val="92000"/>
              </a:lnSpc>
              <a:spcBef>
                <a:spcPts val="5"/>
              </a:spcBef>
            </a:pPr>
            <a:r>
              <a:rPr sz="14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400" spc="-10" dirty="0">
                <a:ln w="5103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</a:t>
            </a:r>
            <a:r>
              <a:rPr sz="1400" spc="-1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r>
              <a:rPr sz="1400" spc="0" dirty="0">
                <a:ln w="5103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</a:t>
            </a:r>
            <a:endParaRPr lang="en-US" altLang="en-US" sz="1400" dirty="0"/>
          </a:p>
        </p:txBody>
      </p:sp>
      <p:sp>
        <p:nvSpPr>
          <p:cNvPr id="6057" name="textbox 6057"/>
          <p:cNvSpPr/>
          <p:nvPr/>
        </p:nvSpPr>
        <p:spPr>
          <a:xfrm>
            <a:off x="6608064" y="5919216"/>
            <a:ext cx="1732914" cy="326390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2000"/>
              </a:lnSpc>
            </a:pPr>
            <a:endParaRPr lang="en-US" altLang="en-US" sz="400" dirty="0"/>
          </a:p>
          <a:p>
            <a:pPr marL="106680" algn="l" rtl="0" eaLnBrk="0">
              <a:lnSpc>
                <a:spcPct val="92000"/>
              </a:lnSpc>
              <a:spcBef>
                <a:spcPts val="0"/>
              </a:spcBef>
            </a:pPr>
            <a:r>
              <a:rPr sz="1400" b="1" spc="-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400" spc="-3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</a:t>
            </a:r>
            <a:r>
              <a:rPr sz="1400" spc="-3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组</a:t>
            </a:r>
            <a:r>
              <a:rPr sz="1400" spc="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</a:t>
            </a:r>
            <a:endParaRPr lang="en-US" altLang="en-US" sz="1400" dirty="0"/>
          </a:p>
        </p:txBody>
      </p:sp>
      <p:sp>
        <p:nvSpPr>
          <p:cNvPr id="6058" name="path"/>
          <p:cNvSpPr/>
          <p:nvPr/>
        </p:nvSpPr>
        <p:spPr>
          <a:xfrm>
            <a:off x="7209606" y="4487741"/>
            <a:ext cx="642606" cy="593839"/>
          </a:xfrm>
          <a:custGeom>
            <a:avLst/>
            <a:gdLst/>
            <a:ahLst/>
            <a:cxnLst/>
            <a:rect l="0" t="0" r="0" b="0"/>
            <a:pathLst>
              <a:path w="1011" h="935">
                <a:moveTo>
                  <a:pt x="506" y="7"/>
                </a:moveTo>
                <a:lnTo>
                  <a:pt x="557" y="10"/>
                </a:lnTo>
                <a:lnTo>
                  <a:pt x="606" y="17"/>
                </a:lnTo>
                <a:lnTo>
                  <a:pt x="654" y="28"/>
                </a:lnTo>
                <a:lnTo>
                  <a:pt x="699" y="43"/>
                </a:lnTo>
                <a:lnTo>
                  <a:pt x="743" y="63"/>
                </a:lnTo>
                <a:lnTo>
                  <a:pt x="784" y="86"/>
                </a:lnTo>
                <a:lnTo>
                  <a:pt x="858" y="142"/>
                </a:lnTo>
                <a:lnTo>
                  <a:pt x="919" y="210"/>
                </a:lnTo>
                <a:lnTo>
                  <a:pt x="944" y="248"/>
                </a:lnTo>
                <a:lnTo>
                  <a:pt x="965" y="288"/>
                </a:lnTo>
                <a:lnTo>
                  <a:pt x="982" y="330"/>
                </a:lnTo>
                <a:lnTo>
                  <a:pt x="994" y="374"/>
                </a:lnTo>
                <a:lnTo>
                  <a:pt x="1001" y="420"/>
                </a:lnTo>
                <a:lnTo>
                  <a:pt x="1004" y="467"/>
                </a:lnTo>
                <a:lnTo>
                  <a:pt x="1001" y="514"/>
                </a:lnTo>
                <a:lnTo>
                  <a:pt x="994" y="560"/>
                </a:lnTo>
                <a:lnTo>
                  <a:pt x="982" y="604"/>
                </a:lnTo>
                <a:lnTo>
                  <a:pt x="965" y="646"/>
                </a:lnTo>
                <a:lnTo>
                  <a:pt x="944" y="687"/>
                </a:lnTo>
                <a:lnTo>
                  <a:pt x="919" y="725"/>
                </a:lnTo>
                <a:lnTo>
                  <a:pt x="858" y="793"/>
                </a:lnTo>
                <a:lnTo>
                  <a:pt x="784" y="848"/>
                </a:lnTo>
                <a:lnTo>
                  <a:pt x="743" y="872"/>
                </a:lnTo>
                <a:lnTo>
                  <a:pt x="699" y="891"/>
                </a:lnTo>
                <a:lnTo>
                  <a:pt x="654" y="906"/>
                </a:lnTo>
                <a:lnTo>
                  <a:pt x="606" y="918"/>
                </a:lnTo>
                <a:lnTo>
                  <a:pt x="557" y="925"/>
                </a:lnTo>
                <a:lnTo>
                  <a:pt x="506" y="927"/>
                </a:lnTo>
                <a:lnTo>
                  <a:pt x="455" y="925"/>
                </a:lnTo>
                <a:lnTo>
                  <a:pt x="406" y="918"/>
                </a:lnTo>
                <a:lnTo>
                  <a:pt x="358" y="906"/>
                </a:lnTo>
                <a:lnTo>
                  <a:pt x="312" y="891"/>
                </a:lnTo>
                <a:lnTo>
                  <a:pt x="268" y="872"/>
                </a:lnTo>
                <a:lnTo>
                  <a:pt x="227" y="848"/>
                </a:lnTo>
                <a:lnTo>
                  <a:pt x="153" y="793"/>
                </a:lnTo>
                <a:lnTo>
                  <a:pt x="92" y="725"/>
                </a:lnTo>
                <a:lnTo>
                  <a:pt x="67" y="687"/>
                </a:lnTo>
                <a:lnTo>
                  <a:pt x="47" y="646"/>
                </a:lnTo>
                <a:lnTo>
                  <a:pt x="29" y="604"/>
                </a:lnTo>
                <a:lnTo>
                  <a:pt x="17" y="560"/>
                </a:lnTo>
                <a:lnTo>
                  <a:pt x="10" y="514"/>
                </a:lnTo>
                <a:lnTo>
                  <a:pt x="7" y="467"/>
                </a:lnTo>
                <a:lnTo>
                  <a:pt x="10" y="420"/>
                </a:lnTo>
                <a:lnTo>
                  <a:pt x="17" y="374"/>
                </a:lnTo>
                <a:lnTo>
                  <a:pt x="29" y="330"/>
                </a:lnTo>
                <a:lnTo>
                  <a:pt x="47" y="288"/>
                </a:lnTo>
                <a:lnTo>
                  <a:pt x="67" y="248"/>
                </a:lnTo>
                <a:lnTo>
                  <a:pt x="92" y="210"/>
                </a:lnTo>
                <a:lnTo>
                  <a:pt x="153" y="142"/>
                </a:lnTo>
                <a:lnTo>
                  <a:pt x="227" y="86"/>
                </a:lnTo>
                <a:lnTo>
                  <a:pt x="268" y="63"/>
                </a:lnTo>
                <a:lnTo>
                  <a:pt x="312" y="43"/>
                </a:lnTo>
                <a:lnTo>
                  <a:pt x="358" y="28"/>
                </a:lnTo>
                <a:lnTo>
                  <a:pt x="406" y="17"/>
                </a:lnTo>
                <a:lnTo>
                  <a:pt x="455" y="10"/>
                </a:lnTo>
                <a:lnTo>
                  <a:pt x="506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59" name="path"/>
          <p:cNvSpPr/>
          <p:nvPr/>
        </p:nvSpPr>
        <p:spPr>
          <a:xfrm>
            <a:off x="4669098" y="4487741"/>
            <a:ext cx="642605" cy="593839"/>
          </a:xfrm>
          <a:custGeom>
            <a:avLst/>
            <a:gdLst/>
            <a:ahLst/>
            <a:cxnLst/>
            <a:rect l="0" t="0" r="0" b="0"/>
            <a:pathLst>
              <a:path w="1011" h="935">
                <a:moveTo>
                  <a:pt x="506" y="7"/>
                </a:moveTo>
                <a:lnTo>
                  <a:pt x="557" y="10"/>
                </a:lnTo>
                <a:lnTo>
                  <a:pt x="606" y="17"/>
                </a:lnTo>
                <a:lnTo>
                  <a:pt x="654" y="28"/>
                </a:lnTo>
                <a:lnTo>
                  <a:pt x="699" y="43"/>
                </a:lnTo>
                <a:lnTo>
                  <a:pt x="743" y="63"/>
                </a:lnTo>
                <a:lnTo>
                  <a:pt x="784" y="86"/>
                </a:lnTo>
                <a:lnTo>
                  <a:pt x="858" y="142"/>
                </a:lnTo>
                <a:lnTo>
                  <a:pt x="919" y="210"/>
                </a:lnTo>
                <a:lnTo>
                  <a:pt x="944" y="248"/>
                </a:lnTo>
                <a:lnTo>
                  <a:pt x="965" y="288"/>
                </a:lnTo>
                <a:lnTo>
                  <a:pt x="982" y="330"/>
                </a:lnTo>
                <a:lnTo>
                  <a:pt x="994" y="374"/>
                </a:lnTo>
                <a:lnTo>
                  <a:pt x="1001" y="420"/>
                </a:lnTo>
                <a:lnTo>
                  <a:pt x="1004" y="467"/>
                </a:lnTo>
                <a:lnTo>
                  <a:pt x="1001" y="514"/>
                </a:lnTo>
                <a:lnTo>
                  <a:pt x="994" y="560"/>
                </a:lnTo>
                <a:lnTo>
                  <a:pt x="982" y="604"/>
                </a:lnTo>
                <a:lnTo>
                  <a:pt x="965" y="646"/>
                </a:lnTo>
                <a:lnTo>
                  <a:pt x="944" y="687"/>
                </a:lnTo>
                <a:lnTo>
                  <a:pt x="919" y="725"/>
                </a:lnTo>
                <a:lnTo>
                  <a:pt x="858" y="793"/>
                </a:lnTo>
                <a:lnTo>
                  <a:pt x="784" y="848"/>
                </a:lnTo>
                <a:lnTo>
                  <a:pt x="743" y="872"/>
                </a:lnTo>
                <a:lnTo>
                  <a:pt x="699" y="891"/>
                </a:lnTo>
                <a:lnTo>
                  <a:pt x="654" y="906"/>
                </a:lnTo>
                <a:lnTo>
                  <a:pt x="606" y="918"/>
                </a:lnTo>
                <a:lnTo>
                  <a:pt x="557" y="925"/>
                </a:lnTo>
                <a:lnTo>
                  <a:pt x="506" y="927"/>
                </a:lnTo>
                <a:lnTo>
                  <a:pt x="455" y="925"/>
                </a:lnTo>
                <a:lnTo>
                  <a:pt x="406" y="918"/>
                </a:lnTo>
                <a:lnTo>
                  <a:pt x="358" y="906"/>
                </a:lnTo>
                <a:lnTo>
                  <a:pt x="312" y="891"/>
                </a:lnTo>
                <a:lnTo>
                  <a:pt x="268" y="872"/>
                </a:lnTo>
                <a:lnTo>
                  <a:pt x="227" y="848"/>
                </a:lnTo>
                <a:lnTo>
                  <a:pt x="153" y="793"/>
                </a:lnTo>
                <a:lnTo>
                  <a:pt x="92" y="725"/>
                </a:lnTo>
                <a:lnTo>
                  <a:pt x="67" y="687"/>
                </a:lnTo>
                <a:lnTo>
                  <a:pt x="47" y="646"/>
                </a:lnTo>
                <a:lnTo>
                  <a:pt x="29" y="604"/>
                </a:lnTo>
                <a:lnTo>
                  <a:pt x="17" y="560"/>
                </a:lnTo>
                <a:lnTo>
                  <a:pt x="10" y="514"/>
                </a:lnTo>
                <a:lnTo>
                  <a:pt x="7" y="467"/>
                </a:lnTo>
                <a:lnTo>
                  <a:pt x="10" y="420"/>
                </a:lnTo>
                <a:lnTo>
                  <a:pt x="17" y="374"/>
                </a:lnTo>
                <a:lnTo>
                  <a:pt x="29" y="330"/>
                </a:lnTo>
                <a:lnTo>
                  <a:pt x="47" y="288"/>
                </a:lnTo>
                <a:lnTo>
                  <a:pt x="67" y="248"/>
                </a:lnTo>
                <a:lnTo>
                  <a:pt x="92" y="210"/>
                </a:lnTo>
                <a:lnTo>
                  <a:pt x="153" y="142"/>
                </a:lnTo>
                <a:lnTo>
                  <a:pt x="227" y="86"/>
                </a:lnTo>
                <a:lnTo>
                  <a:pt x="268" y="63"/>
                </a:lnTo>
                <a:lnTo>
                  <a:pt x="312" y="43"/>
                </a:lnTo>
                <a:lnTo>
                  <a:pt x="358" y="28"/>
                </a:lnTo>
                <a:lnTo>
                  <a:pt x="406" y="17"/>
                </a:lnTo>
                <a:lnTo>
                  <a:pt x="455" y="10"/>
                </a:lnTo>
                <a:lnTo>
                  <a:pt x="506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60" name="picture 606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2111826" y="4487741"/>
            <a:ext cx="640955" cy="593839"/>
          </a:xfrm>
          <a:prstGeom prst="rect">
            <a:avLst/>
          </a:prstGeom>
        </p:spPr>
      </p:pic>
      <p:sp>
        <p:nvSpPr>
          <p:cNvPr id="6061" name="path"/>
          <p:cNvSpPr/>
          <p:nvPr/>
        </p:nvSpPr>
        <p:spPr>
          <a:xfrm>
            <a:off x="4696531" y="2041723"/>
            <a:ext cx="587867" cy="567930"/>
          </a:xfrm>
          <a:custGeom>
            <a:avLst/>
            <a:gdLst/>
            <a:ahLst/>
            <a:cxnLst/>
            <a:rect l="0" t="0" r="0" b="0"/>
            <a:pathLst>
              <a:path w="925" h="894">
                <a:moveTo>
                  <a:pt x="463" y="7"/>
                </a:moveTo>
                <a:lnTo>
                  <a:pt x="509" y="10"/>
                </a:lnTo>
                <a:lnTo>
                  <a:pt x="554" y="16"/>
                </a:lnTo>
                <a:lnTo>
                  <a:pt x="598" y="27"/>
                </a:lnTo>
                <a:lnTo>
                  <a:pt x="640" y="41"/>
                </a:lnTo>
                <a:lnTo>
                  <a:pt x="717" y="82"/>
                </a:lnTo>
                <a:lnTo>
                  <a:pt x="784" y="136"/>
                </a:lnTo>
                <a:lnTo>
                  <a:pt x="840" y="201"/>
                </a:lnTo>
                <a:lnTo>
                  <a:pt x="862" y="237"/>
                </a:lnTo>
                <a:lnTo>
                  <a:pt x="882" y="276"/>
                </a:lnTo>
                <a:lnTo>
                  <a:pt x="897" y="316"/>
                </a:lnTo>
                <a:lnTo>
                  <a:pt x="908" y="359"/>
                </a:lnTo>
                <a:lnTo>
                  <a:pt x="915" y="402"/>
                </a:lnTo>
                <a:lnTo>
                  <a:pt x="918" y="447"/>
                </a:lnTo>
                <a:lnTo>
                  <a:pt x="915" y="492"/>
                </a:lnTo>
                <a:lnTo>
                  <a:pt x="908" y="536"/>
                </a:lnTo>
                <a:lnTo>
                  <a:pt x="897" y="577"/>
                </a:lnTo>
                <a:lnTo>
                  <a:pt x="882" y="618"/>
                </a:lnTo>
                <a:lnTo>
                  <a:pt x="862" y="656"/>
                </a:lnTo>
                <a:lnTo>
                  <a:pt x="840" y="693"/>
                </a:lnTo>
                <a:lnTo>
                  <a:pt x="784" y="758"/>
                </a:lnTo>
                <a:lnTo>
                  <a:pt x="717" y="812"/>
                </a:lnTo>
                <a:lnTo>
                  <a:pt x="640" y="852"/>
                </a:lnTo>
                <a:lnTo>
                  <a:pt x="598" y="867"/>
                </a:lnTo>
                <a:lnTo>
                  <a:pt x="554" y="878"/>
                </a:lnTo>
                <a:lnTo>
                  <a:pt x="509" y="884"/>
                </a:lnTo>
                <a:lnTo>
                  <a:pt x="463" y="886"/>
                </a:lnTo>
                <a:lnTo>
                  <a:pt x="416" y="884"/>
                </a:lnTo>
                <a:lnTo>
                  <a:pt x="371" y="878"/>
                </a:lnTo>
                <a:lnTo>
                  <a:pt x="327" y="867"/>
                </a:lnTo>
                <a:lnTo>
                  <a:pt x="285" y="852"/>
                </a:lnTo>
                <a:lnTo>
                  <a:pt x="208" y="812"/>
                </a:lnTo>
                <a:lnTo>
                  <a:pt x="141" y="758"/>
                </a:lnTo>
                <a:lnTo>
                  <a:pt x="85" y="693"/>
                </a:lnTo>
                <a:lnTo>
                  <a:pt x="62" y="656"/>
                </a:lnTo>
                <a:lnTo>
                  <a:pt x="43" y="618"/>
                </a:lnTo>
                <a:lnTo>
                  <a:pt x="27" y="577"/>
                </a:lnTo>
                <a:lnTo>
                  <a:pt x="17" y="536"/>
                </a:lnTo>
                <a:lnTo>
                  <a:pt x="10" y="492"/>
                </a:lnTo>
                <a:lnTo>
                  <a:pt x="7" y="447"/>
                </a:lnTo>
                <a:lnTo>
                  <a:pt x="10" y="402"/>
                </a:lnTo>
                <a:lnTo>
                  <a:pt x="17" y="359"/>
                </a:lnTo>
                <a:lnTo>
                  <a:pt x="27" y="316"/>
                </a:lnTo>
                <a:lnTo>
                  <a:pt x="43" y="276"/>
                </a:lnTo>
                <a:lnTo>
                  <a:pt x="62" y="237"/>
                </a:lnTo>
                <a:lnTo>
                  <a:pt x="85" y="201"/>
                </a:lnTo>
                <a:lnTo>
                  <a:pt x="141" y="136"/>
                </a:lnTo>
                <a:lnTo>
                  <a:pt x="208" y="82"/>
                </a:lnTo>
                <a:lnTo>
                  <a:pt x="285" y="41"/>
                </a:lnTo>
                <a:lnTo>
                  <a:pt x="327" y="27"/>
                </a:lnTo>
                <a:lnTo>
                  <a:pt x="371" y="16"/>
                </a:lnTo>
                <a:lnTo>
                  <a:pt x="416" y="10"/>
                </a:lnTo>
                <a:lnTo>
                  <a:pt x="463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62" name="path"/>
          <p:cNvSpPr/>
          <p:nvPr/>
        </p:nvSpPr>
        <p:spPr>
          <a:xfrm>
            <a:off x="7347966" y="2532888"/>
            <a:ext cx="12700" cy="660780"/>
          </a:xfrm>
          <a:custGeom>
            <a:avLst/>
            <a:gdLst/>
            <a:ahLst/>
            <a:cxnLst/>
            <a:rect l="0" t="0" r="0" b="0"/>
            <a:pathLst>
              <a:path w="20" h="1040">
                <a:moveTo>
                  <a:pt x="10" y="0"/>
                </a:moveTo>
                <a:lnTo>
                  <a:pt x="10" y="1040"/>
                </a:lnTo>
              </a:path>
            </a:pathLst>
          </a:custGeom>
          <a:noFill/>
          <a:ln w="12700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63" name="path"/>
          <p:cNvSpPr/>
          <p:nvPr/>
        </p:nvSpPr>
        <p:spPr>
          <a:xfrm>
            <a:off x="7237039" y="2041723"/>
            <a:ext cx="587867" cy="567930"/>
          </a:xfrm>
          <a:custGeom>
            <a:avLst/>
            <a:gdLst/>
            <a:ahLst/>
            <a:cxnLst/>
            <a:rect l="0" t="0" r="0" b="0"/>
            <a:pathLst>
              <a:path w="925" h="894">
                <a:moveTo>
                  <a:pt x="463" y="7"/>
                </a:moveTo>
                <a:lnTo>
                  <a:pt x="509" y="10"/>
                </a:lnTo>
                <a:lnTo>
                  <a:pt x="554" y="16"/>
                </a:lnTo>
                <a:lnTo>
                  <a:pt x="598" y="27"/>
                </a:lnTo>
                <a:lnTo>
                  <a:pt x="640" y="41"/>
                </a:lnTo>
                <a:lnTo>
                  <a:pt x="717" y="82"/>
                </a:lnTo>
                <a:lnTo>
                  <a:pt x="784" y="136"/>
                </a:lnTo>
                <a:lnTo>
                  <a:pt x="840" y="201"/>
                </a:lnTo>
                <a:lnTo>
                  <a:pt x="862" y="237"/>
                </a:lnTo>
                <a:lnTo>
                  <a:pt x="882" y="276"/>
                </a:lnTo>
                <a:lnTo>
                  <a:pt x="897" y="316"/>
                </a:lnTo>
                <a:lnTo>
                  <a:pt x="908" y="359"/>
                </a:lnTo>
                <a:lnTo>
                  <a:pt x="915" y="402"/>
                </a:lnTo>
                <a:lnTo>
                  <a:pt x="918" y="447"/>
                </a:lnTo>
                <a:lnTo>
                  <a:pt x="915" y="492"/>
                </a:lnTo>
                <a:lnTo>
                  <a:pt x="908" y="536"/>
                </a:lnTo>
                <a:lnTo>
                  <a:pt x="897" y="577"/>
                </a:lnTo>
                <a:lnTo>
                  <a:pt x="882" y="618"/>
                </a:lnTo>
                <a:lnTo>
                  <a:pt x="862" y="656"/>
                </a:lnTo>
                <a:lnTo>
                  <a:pt x="840" y="693"/>
                </a:lnTo>
                <a:lnTo>
                  <a:pt x="784" y="758"/>
                </a:lnTo>
                <a:lnTo>
                  <a:pt x="717" y="812"/>
                </a:lnTo>
                <a:lnTo>
                  <a:pt x="640" y="852"/>
                </a:lnTo>
                <a:lnTo>
                  <a:pt x="598" y="867"/>
                </a:lnTo>
                <a:lnTo>
                  <a:pt x="554" y="878"/>
                </a:lnTo>
                <a:lnTo>
                  <a:pt x="509" y="884"/>
                </a:lnTo>
                <a:lnTo>
                  <a:pt x="463" y="886"/>
                </a:lnTo>
                <a:lnTo>
                  <a:pt x="416" y="884"/>
                </a:lnTo>
                <a:lnTo>
                  <a:pt x="371" y="878"/>
                </a:lnTo>
                <a:lnTo>
                  <a:pt x="327" y="867"/>
                </a:lnTo>
                <a:lnTo>
                  <a:pt x="285" y="852"/>
                </a:lnTo>
                <a:lnTo>
                  <a:pt x="208" y="812"/>
                </a:lnTo>
                <a:lnTo>
                  <a:pt x="141" y="758"/>
                </a:lnTo>
                <a:lnTo>
                  <a:pt x="85" y="693"/>
                </a:lnTo>
                <a:lnTo>
                  <a:pt x="62" y="656"/>
                </a:lnTo>
                <a:lnTo>
                  <a:pt x="43" y="618"/>
                </a:lnTo>
                <a:lnTo>
                  <a:pt x="27" y="577"/>
                </a:lnTo>
                <a:lnTo>
                  <a:pt x="17" y="536"/>
                </a:lnTo>
                <a:lnTo>
                  <a:pt x="10" y="492"/>
                </a:lnTo>
                <a:lnTo>
                  <a:pt x="7" y="447"/>
                </a:lnTo>
                <a:lnTo>
                  <a:pt x="10" y="402"/>
                </a:lnTo>
                <a:lnTo>
                  <a:pt x="17" y="359"/>
                </a:lnTo>
                <a:lnTo>
                  <a:pt x="27" y="316"/>
                </a:lnTo>
                <a:lnTo>
                  <a:pt x="43" y="276"/>
                </a:lnTo>
                <a:lnTo>
                  <a:pt x="62" y="237"/>
                </a:lnTo>
                <a:lnTo>
                  <a:pt x="85" y="201"/>
                </a:lnTo>
                <a:lnTo>
                  <a:pt x="141" y="136"/>
                </a:lnTo>
                <a:lnTo>
                  <a:pt x="208" y="82"/>
                </a:lnTo>
                <a:lnTo>
                  <a:pt x="285" y="41"/>
                </a:lnTo>
                <a:lnTo>
                  <a:pt x="327" y="27"/>
                </a:lnTo>
                <a:lnTo>
                  <a:pt x="371" y="16"/>
                </a:lnTo>
                <a:lnTo>
                  <a:pt x="416" y="10"/>
                </a:lnTo>
                <a:lnTo>
                  <a:pt x="463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64" name="picture 606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2111827" y="2041723"/>
            <a:ext cx="587867" cy="567930"/>
          </a:xfrm>
          <a:prstGeom prst="rect">
            <a:avLst/>
          </a:prstGeom>
        </p:spPr>
      </p:pic>
      <p:sp>
        <p:nvSpPr>
          <p:cNvPr id="6065" name="path"/>
          <p:cNvSpPr/>
          <p:nvPr/>
        </p:nvSpPr>
        <p:spPr>
          <a:xfrm>
            <a:off x="7243135" y="2863159"/>
            <a:ext cx="577074" cy="577073"/>
          </a:xfrm>
          <a:custGeom>
            <a:avLst/>
            <a:gdLst/>
            <a:ahLst/>
            <a:cxnLst/>
            <a:rect l="0" t="0" r="0" b="0"/>
            <a:pathLst>
              <a:path w="908" h="908">
                <a:moveTo>
                  <a:pt x="454" y="7"/>
                </a:moveTo>
                <a:lnTo>
                  <a:pt x="500" y="10"/>
                </a:lnTo>
                <a:lnTo>
                  <a:pt x="544" y="16"/>
                </a:lnTo>
                <a:lnTo>
                  <a:pt x="587" y="27"/>
                </a:lnTo>
                <a:lnTo>
                  <a:pt x="628" y="42"/>
                </a:lnTo>
                <a:lnTo>
                  <a:pt x="704" y="83"/>
                </a:lnTo>
                <a:lnTo>
                  <a:pt x="770" y="138"/>
                </a:lnTo>
                <a:lnTo>
                  <a:pt x="825" y="204"/>
                </a:lnTo>
                <a:lnTo>
                  <a:pt x="866" y="280"/>
                </a:lnTo>
                <a:lnTo>
                  <a:pt x="881" y="321"/>
                </a:lnTo>
                <a:lnTo>
                  <a:pt x="892" y="364"/>
                </a:lnTo>
                <a:lnTo>
                  <a:pt x="898" y="408"/>
                </a:lnTo>
                <a:lnTo>
                  <a:pt x="901" y="454"/>
                </a:lnTo>
                <a:lnTo>
                  <a:pt x="898" y="500"/>
                </a:lnTo>
                <a:lnTo>
                  <a:pt x="892" y="544"/>
                </a:lnTo>
                <a:lnTo>
                  <a:pt x="881" y="587"/>
                </a:lnTo>
                <a:lnTo>
                  <a:pt x="866" y="628"/>
                </a:lnTo>
                <a:lnTo>
                  <a:pt x="825" y="704"/>
                </a:lnTo>
                <a:lnTo>
                  <a:pt x="770" y="770"/>
                </a:lnTo>
                <a:lnTo>
                  <a:pt x="704" y="825"/>
                </a:lnTo>
                <a:lnTo>
                  <a:pt x="628" y="866"/>
                </a:lnTo>
                <a:lnTo>
                  <a:pt x="587" y="881"/>
                </a:lnTo>
                <a:lnTo>
                  <a:pt x="544" y="892"/>
                </a:lnTo>
                <a:lnTo>
                  <a:pt x="500" y="898"/>
                </a:lnTo>
                <a:lnTo>
                  <a:pt x="454" y="901"/>
                </a:lnTo>
                <a:lnTo>
                  <a:pt x="408" y="898"/>
                </a:lnTo>
                <a:lnTo>
                  <a:pt x="364" y="892"/>
                </a:lnTo>
                <a:lnTo>
                  <a:pt x="321" y="881"/>
                </a:lnTo>
                <a:lnTo>
                  <a:pt x="280" y="866"/>
                </a:lnTo>
                <a:lnTo>
                  <a:pt x="204" y="825"/>
                </a:lnTo>
                <a:lnTo>
                  <a:pt x="138" y="770"/>
                </a:lnTo>
                <a:lnTo>
                  <a:pt x="83" y="704"/>
                </a:lnTo>
                <a:lnTo>
                  <a:pt x="42" y="628"/>
                </a:lnTo>
                <a:lnTo>
                  <a:pt x="27" y="587"/>
                </a:lnTo>
                <a:lnTo>
                  <a:pt x="16" y="544"/>
                </a:lnTo>
                <a:lnTo>
                  <a:pt x="10" y="500"/>
                </a:lnTo>
                <a:lnTo>
                  <a:pt x="7" y="454"/>
                </a:lnTo>
                <a:lnTo>
                  <a:pt x="10" y="408"/>
                </a:lnTo>
                <a:lnTo>
                  <a:pt x="16" y="364"/>
                </a:lnTo>
                <a:lnTo>
                  <a:pt x="27" y="321"/>
                </a:lnTo>
                <a:lnTo>
                  <a:pt x="42" y="280"/>
                </a:lnTo>
                <a:lnTo>
                  <a:pt x="83" y="204"/>
                </a:lnTo>
                <a:lnTo>
                  <a:pt x="138" y="138"/>
                </a:lnTo>
                <a:lnTo>
                  <a:pt x="204" y="83"/>
                </a:lnTo>
                <a:lnTo>
                  <a:pt x="280" y="42"/>
                </a:lnTo>
                <a:lnTo>
                  <a:pt x="321" y="27"/>
                </a:lnTo>
                <a:lnTo>
                  <a:pt x="364" y="16"/>
                </a:lnTo>
                <a:lnTo>
                  <a:pt x="408" y="10"/>
                </a:lnTo>
                <a:lnTo>
                  <a:pt x="454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66" name="picture 606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2111827" y="2863159"/>
            <a:ext cx="577073" cy="577073"/>
          </a:xfrm>
          <a:prstGeom prst="rect">
            <a:avLst/>
          </a:prstGeom>
        </p:spPr>
      </p:pic>
      <p:sp>
        <p:nvSpPr>
          <p:cNvPr id="6067" name="path"/>
          <p:cNvSpPr/>
          <p:nvPr/>
        </p:nvSpPr>
        <p:spPr>
          <a:xfrm>
            <a:off x="4701103" y="2863159"/>
            <a:ext cx="577073" cy="577073"/>
          </a:xfrm>
          <a:custGeom>
            <a:avLst/>
            <a:gdLst/>
            <a:ahLst/>
            <a:cxnLst/>
            <a:rect l="0" t="0" r="0" b="0"/>
            <a:pathLst>
              <a:path w="908" h="908">
                <a:moveTo>
                  <a:pt x="454" y="7"/>
                </a:moveTo>
                <a:lnTo>
                  <a:pt x="500" y="10"/>
                </a:lnTo>
                <a:lnTo>
                  <a:pt x="544" y="16"/>
                </a:lnTo>
                <a:lnTo>
                  <a:pt x="587" y="27"/>
                </a:lnTo>
                <a:lnTo>
                  <a:pt x="628" y="42"/>
                </a:lnTo>
                <a:lnTo>
                  <a:pt x="704" y="83"/>
                </a:lnTo>
                <a:lnTo>
                  <a:pt x="770" y="138"/>
                </a:lnTo>
                <a:lnTo>
                  <a:pt x="825" y="204"/>
                </a:lnTo>
                <a:lnTo>
                  <a:pt x="866" y="280"/>
                </a:lnTo>
                <a:lnTo>
                  <a:pt x="881" y="321"/>
                </a:lnTo>
                <a:lnTo>
                  <a:pt x="892" y="364"/>
                </a:lnTo>
                <a:lnTo>
                  <a:pt x="898" y="408"/>
                </a:lnTo>
                <a:lnTo>
                  <a:pt x="901" y="454"/>
                </a:lnTo>
                <a:lnTo>
                  <a:pt x="898" y="500"/>
                </a:lnTo>
                <a:lnTo>
                  <a:pt x="892" y="544"/>
                </a:lnTo>
                <a:lnTo>
                  <a:pt x="881" y="587"/>
                </a:lnTo>
                <a:lnTo>
                  <a:pt x="866" y="628"/>
                </a:lnTo>
                <a:lnTo>
                  <a:pt x="825" y="704"/>
                </a:lnTo>
                <a:lnTo>
                  <a:pt x="770" y="770"/>
                </a:lnTo>
                <a:lnTo>
                  <a:pt x="704" y="825"/>
                </a:lnTo>
                <a:lnTo>
                  <a:pt x="628" y="866"/>
                </a:lnTo>
                <a:lnTo>
                  <a:pt x="587" y="881"/>
                </a:lnTo>
                <a:lnTo>
                  <a:pt x="544" y="892"/>
                </a:lnTo>
                <a:lnTo>
                  <a:pt x="500" y="898"/>
                </a:lnTo>
                <a:lnTo>
                  <a:pt x="454" y="901"/>
                </a:lnTo>
                <a:lnTo>
                  <a:pt x="408" y="898"/>
                </a:lnTo>
                <a:lnTo>
                  <a:pt x="364" y="892"/>
                </a:lnTo>
                <a:lnTo>
                  <a:pt x="321" y="881"/>
                </a:lnTo>
                <a:lnTo>
                  <a:pt x="280" y="866"/>
                </a:lnTo>
                <a:lnTo>
                  <a:pt x="204" y="825"/>
                </a:lnTo>
                <a:lnTo>
                  <a:pt x="138" y="770"/>
                </a:lnTo>
                <a:lnTo>
                  <a:pt x="83" y="704"/>
                </a:lnTo>
                <a:lnTo>
                  <a:pt x="42" y="628"/>
                </a:lnTo>
                <a:lnTo>
                  <a:pt x="27" y="587"/>
                </a:lnTo>
                <a:lnTo>
                  <a:pt x="16" y="544"/>
                </a:lnTo>
                <a:lnTo>
                  <a:pt x="10" y="500"/>
                </a:lnTo>
                <a:lnTo>
                  <a:pt x="7" y="454"/>
                </a:lnTo>
                <a:lnTo>
                  <a:pt x="10" y="408"/>
                </a:lnTo>
                <a:lnTo>
                  <a:pt x="16" y="364"/>
                </a:lnTo>
                <a:lnTo>
                  <a:pt x="27" y="321"/>
                </a:lnTo>
                <a:lnTo>
                  <a:pt x="42" y="280"/>
                </a:lnTo>
                <a:lnTo>
                  <a:pt x="83" y="204"/>
                </a:lnTo>
                <a:lnTo>
                  <a:pt x="138" y="138"/>
                </a:lnTo>
                <a:lnTo>
                  <a:pt x="204" y="83"/>
                </a:lnTo>
                <a:lnTo>
                  <a:pt x="280" y="42"/>
                </a:lnTo>
                <a:lnTo>
                  <a:pt x="321" y="27"/>
                </a:lnTo>
                <a:lnTo>
                  <a:pt x="364" y="16"/>
                </a:lnTo>
                <a:lnTo>
                  <a:pt x="408" y="10"/>
                </a:lnTo>
                <a:lnTo>
                  <a:pt x="454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68" name="path"/>
          <p:cNvSpPr/>
          <p:nvPr/>
        </p:nvSpPr>
        <p:spPr>
          <a:xfrm>
            <a:off x="6369883" y="4487743"/>
            <a:ext cx="569579" cy="573898"/>
          </a:xfrm>
          <a:custGeom>
            <a:avLst/>
            <a:gdLst/>
            <a:ahLst/>
            <a:cxnLst/>
            <a:rect l="0" t="0" r="0" b="0"/>
            <a:pathLst>
              <a:path w="896" h="903">
                <a:moveTo>
                  <a:pt x="448" y="7"/>
                </a:moveTo>
                <a:lnTo>
                  <a:pt x="493" y="10"/>
                </a:lnTo>
                <a:lnTo>
                  <a:pt x="537" y="16"/>
                </a:lnTo>
                <a:lnTo>
                  <a:pt x="579" y="27"/>
                </a:lnTo>
                <a:lnTo>
                  <a:pt x="620" y="42"/>
                </a:lnTo>
                <a:lnTo>
                  <a:pt x="694" y="83"/>
                </a:lnTo>
                <a:lnTo>
                  <a:pt x="760" y="137"/>
                </a:lnTo>
                <a:lnTo>
                  <a:pt x="813" y="203"/>
                </a:lnTo>
                <a:lnTo>
                  <a:pt x="854" y="278"/>
                </a:lnTo>
                <a:lnTo>
                  <a:pt x="869" y="319"/>
                </a:lnTo>
                <a:lnTo>
                  <a:pt x="880" y="362"/>
                </a:lnTo>
                <a:lnTo>
                  <a:pt x="886" y="406"/>
                </a:lnTo>
                <a:lnTo>
                  <a:pt x="889" y="451"/>
                </a:lnTo>
                <a:lnTo>
                  <a:pt x="886" y="497"/>
                </a:lnTo>
                <a:lnTo>
                  <a:pt x="880" y="541"/>
                </a:lnTo>
                <a:lnTo>
                  <a:pt x="869" y="584"/>
                </a:lnTo>
                <a:lnTo>
                  <a:pt x="854" y="625"/>
                </a:lnTo>
                <a:lnTo>
                  <a:pt x="813" y="700"/>
                </a:lnTo>
                <a:lnTo>
                  <a:pt x="760" y="766"/>
                </a:lnTo>
                <a:lnTo>
                  <a:pt x="694" y="820"/>
                </a:lnTo>
                <a:lnTo>
                  <a:pt x="620" y="861"/>
                </a:lnTo>
                <a:lnTo>
                  <a:pt x="579" y="876"/>
                </a:lnTo>
                <a:lnTo>
                  <a:pt x="537" y="887"/>
                </a:lnTo>
                <a:lnTo>
                  <a:pt x="493" y="893"/>
                </a:lnTo>
                <a:lnTo>
                  <a:pt x="448" y="896"/>
                </a:lnTo>
                <a:lnTo>
                  <a:pt x="403" y="893"/>
                </a:lnTo>
                <a:lnTo>
                  <a:pt x="359" y="887"/>
                </a:lnTo>
                <a:lnTo>
                  <a:pt x="317" y="876"/>
                </a:lnTo>
                <a:lnTo>
                  <a:pt x="276" y="861"/>
                </a:lnTo>
                <a:lnTo>
                  <a:pt x="202" y="820"/>
                </a:lnTo>
                <a:lnTo>
                  <a:pt x="136" y="766"/>
                </a:lnTo>
                <a:lnTo>
                  <a:pt x="83" y="700"/>
                </a:lnTo>
                <a:lnTo>
                  <a:pt x="42" y="625"/>
                </a:lnTo>
                <a:lnTo>
                  <a:pt x="27" y="584"/>
                </a:lnTo>
                <a:lnTo>
                  <a:pt x="16" y="541"/>
                </a:lnTo>
                <a:lnTo>
                  <a:pt x="10" y="497"/>
                </a:lnTo>
                <a:lnTo>
                  <a:pt x="7" y="451"/>
                </a:lnTo>
                <a:lnTo>
                  <a:pt x="10" y="406"/>
                </a:lnTo>
                <a:lnTo>
                  <a:pt x="16" y="362"/>
                </a:lnTo>
                <a:lnTo>
                  <a:pt x="27" y="319"/>
                </a:lnTo>
                <a:lnTo>
                  <a:pt x="42" y="278"/>
                </a:lnTo>
                <a:lnTo>
                  <a:pt x="83" y="203"/>
                </a:lnTo>
                <a:lnTo>
                  <a:pt x="136" y="137"/>
                </a:lnTo>
                <a:lnTo>
                  <a:pt x="202" y="83"/>
                </a:lnTo>
                <a:lnTo>
                  <a:pt x="276" y="42"/>
                </a:lnTo>
                <a:lnTo>
                  <a:pt x="317" y="27"/>
                </a:lnTo>
                <a:lnTo>
                  <a:pt x="359" y="16"/>
                </a:lnTo>
                <a:lnTo>
                  <a:pt x="403" y="10"/>
                </a:lnTo>
                <a:lnTo>
                  <a:pt x="448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69" name="picture 606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1243197" y="4487743"/>
            <a:ext cx="569528" cy="573898"/>
          </a:xfrm>
          <a:prstGeom prst="rect">
            <a:avLst/>
          </a:prstGeom>
        </p:spPr>
      </p:pic>
      <p:sp>
        <p:nvSpPr>
          <p:cNvPr id="6070" name="path"/>
          <p:cNvSpPr/>
          <p:nvPr/>
        </p:nvSpPr>
        <p:spPr>
          <a:xfrm>
            <a:off x="3829375" y="4487743"/>
            <a:ext cx="567929" cy="573898"/>
          </a:xfrm>
          <a:custGeom>
            <a:avLst/>
            <a:gdLst/>
            <a:ahLst/>
            <a:cxnLst/>
            <a:rect l="0" t="0" r="0" b="0"/>
            <a:pathLst>
              <a:path w="894" h="903">
                <a:moveTo>
                  <a:pt x="447" y="7"/>
                </a:moveTo>
                <a:lnTo>
                  <a:pt x="492" y="10"/>
                </a:lnTo>
                <a:lnTo>
                  <a:pt x="535" y="16"/>
                </a:lnTo>
                <a:lnTo>
                  <a:pt x="577" y="27"/>
                </a:lnTo>
                <a:lnTo>
                  <a:pt x="618" y="42"/>
                </a:lnTo>
                <a:lnTo>
                  <a:pt x="693" y="83"/>
                </a:lnTo>
                <a:lnTo>
                  <a:pt x="757" y="137"/>
                </a:lnTo>
                <a:lnTo>
                  <a:pt x="811" y="203"/>
                </a:lnTo>
                <a:lnTo>
                  <a:pt x="852" y="278"/>
                </a:lnTo>
                <a:lnTo>
                  <a:pt x="867" y="319"/>
                </a:lnTo>
                <a:lnTo>
                  <a:pt x="878" y="362"/>
                </a:lnTo>
                <a:lnTo>
                  <a:pt x="884" y="406"/>
                </a:lnTo>
                <a:lnTo>
                  <a:pt x="886" y="451"/>
                </a:lnTo>
                <a:lnTo>
                  <a:pt x="884" y="497"/>
                </a:lnTo>
                <a:lnTo>
                  <a:pt x="878" y="541"/>
                </a:lnTo>
                <a:lnTo>
                  <a:pt x="867" y="584"/>
                </a:lnTo>
                <a:lnTo>
                  <a:pt x="852" y="625"/>
                </a:lnTo>
                <a:lnTo>
                  <a:pt x="811" y="700"/>
                </a:lnTo>
                <a:lnTo>
                  <a:pt x="757" y="766"/>
                </a:lnTo>
                <a:lnTo>
                  <a:pt x="693" y="820"/>
                </a:lnTo>
                <a:lnTo>
                  <a:pt x="618" y="861"/>
                </a:lnTo>
                <a:lnTo>
                  <a:pt x="577" y="876"/>
                </a:lnTo>
                <a:lnTo>
                  <a:pt x="535" y="887"/>
                </a:lnTo>
                <a:lnTo>
                  <a:pt x="492" y="893"/>
                </a:lnTo>
                <a:lnTo>
                  <a:pt x="447" y="896"/>
                </a:lnTo>
                <a:lnTo>
                  <a:pt x="402" y="893"/>
                </a:lnTo>
                <a:lnTo>
                  <a:pt x="359" y="887"/>
                </a:lnTo>
                <a:lnTo>
                  <a:pt x="316" y="876"/>
                </a:lnTo>
                <a:lnTo>
                  <a:pt x="276" y="861"/>
                </a:lnTo>
                <a:lnTo>
                  <a:pt x="201" y="820"/>
                </a:lnTo>
                <a:lnTo>
                  <a:pt x="136" y="766"/>
                </a:lnTo>
                <a:lnTo>
                  <a:pt x="82" y="700"/>
                </a:lnTo>
                <a:lnTo>
                  <a:pt x="41" y="625"/>
                </a:lnTo>
                <a:lnTo>
                  <a:pt x="27" y="584"/>
                </a:lnTo>
                <a:lnTo>
                  <a:pt x="16" y="541"/>
                </a:lnTo>
                <a:lnTo>
                  <a:pt x="10" y="497"/>
                </a:lnTo>
                <a:lnTo>
                  <a:pt x="7" y="451"/>
                </a:lnTo>
                <a:lnTo>
                  <a:pt x="10" y="406"/>
                </a:lnTo>
                <a:lnTo>
                  <a:pt x="16" y="362"/>
                </a:lnTo>
                <a:lnTo>
                  <a:pt x="27" y="319"/>
                </a:lnTo>
                <a:lnTo>
                  <a:pt x="41" y="278"/>
                </a:lnTo>
                <a:lnTo>
                  <a:pt x="82" y="203"/>
                </a:lnTo>
                <a:lnTo>
                  <a:pt x="136" y="137"/>
                </a:lnTo>
                <a:lnTo>
                  <a:pt x="201" y="83"/>
                </a:lnTo>
                <a:lnTo>
                  <a:pt x="276" y="42"/>
                </a:lnTo>
                <a:lnTo>
                  <a:pt x="316" y="27"/>
                </a:lnTo>
                <a:lnTo>
                  <a:pt x="359" y="16"/>
                </a:lnTo>
                <a:lnTo>
                  <a:pt x="402" y="10"/>
                </a:lnTo>
                <a:lnTo>
                  <a:pt x="447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71" name="path"/>
          <p:cNvSpPr/>
          <p:nvPr/>
        </p:nvSpPr>
        <p:spPr>
          <a:xfrm>
            <a:off x="3852232" y="2863157"/>
            <a:ext cx="549773" cy="548122"/>
          </a:xfrm>
          <a:custGeom>
            <a:avLst/>
            <a:gdLst/>
            <a:ahLst/>
            <a:cxnLst/>
            <a:rect l="0" t="0" r="0" b="0"/>
            <a:pathLst>
              <a:path w="865" h="863">
                <a:moveTo>
                  <a:pt x="433" y="7"/>
                </a:moveTo>
                <a:lnTo>
                  <a:pt x="476" y="9"/>
                </a:lnTo>
                <a:lnTo>
                  <a:pt x="519" y="16"/>
                </a:lnTo>
                <a:lnTo>
                  <a:pt x="559" y="26"/>
                </a:lnTo>
                <a:lnTo>
                  <a:pt x="598" y="40"/>
                </a:lnTo>
                <a:lnTo>
                  <a:pt x="671" y="80"/>
                </a:lnTo>
                <a:lnTo>
                  <a:pt x="733" y="131"/>
                </a:lnTo>
                <a:lnTo>
                  <a:pt x="785" y="194"/>
                </a:lnTo>
                <a:lnTo>
                  <a:pt x="825" y="267"/>
                </a:lnTo>
                <a:lnTo>
                  <a:pt x="839" y="306"/>
                </a:lnTo>
                <a:lnTo>
                  <a:pt x="849" y="346"/>
                </a:lnTo>
                <a:lnTo>
                  <a:pt x="856" y="388"/>
                </a:lnTo>
                <a:lnTo>
                  <a:pt x="858" y="431"/>
                </a:lnTo>
                <a:lnTo>
                  <a:pt x="856" y="475"/>
                </a:lnTo>
                <a:lnTo>
                  <a:pt x="849" y="517"/>
                </a:lnTo>
                <a:lnTo>
                  <a:pt x="839" y="557"/>
                </a:lnTo>
                <a:lnTo>
                  <a:pt x="825" y="596"/>
                </a:lnTo>
                <a:lnTo>
                  <a:pt x="785" y="668"/>
                </a:lnTo>
                <a:lnTo>
                  <a:pt x="733" y="731"/>
                </a:lnTo>
                <a:lnTo>
                  <a:pt x="671" y="783"/>
                </a:lnTo>
                <a:lnTo>
                  <a:pt x="598" y="822"/>
                </a:lnTo>
                <a:lnTo>
                  <a:pt x="559" y="836"/>
                </a:lnTo>
                <a:lnTo>
                  <a:pt x="519" y="846"/>
                </a:lnTo>
                <a:lnTo>
                  <a:pt x="476" y="853"/>
                </a:lnTo>
                <a:lnTo>
                  <a:pt x="433" y="855"/>
                </a:lnTo>
                <a:lnTo>
                  <a:pt x="389" y="853"/>
                </a:lnTo>
                <a:lnTo>
                  <a:pt x="347" y="846"/>
                </a:lnTo>
                <a:lnTo>
                  <a:pt x="306" y="836"/>
                </a:lnTo>
                <a:lnTo>
                  <a:pt x="267" y="822"/>
                </a:lnTo>
                <a:lnTo>
                  <a:pt x="195" y="783"/>
                </a:lnTo>
                <a:lnTo>
                  <a:pt x="132" y="731"/>
                </a:lnTo>
                <a:lnTo>
                  <a:pt x="80" y="668"/>
                </a:lnTo>
                <a:lnTo>
                  <a:pt x="41" y="596"/>
                </a:lnTo>
                <a:lnTo>
                  <a:pt x="26" y="557"/>
                </a:lnTo>
                <a:lnTo>
                  <a:pt x="16" y="517"/>
                </a:lnTo>
                <a:lnTo>
                  <a:pt x="9" y="475"/>
                </a:lnTo>
                <a:lnTo>
                  <a:pt x="7" y="431"/>
                </a:lnTo>
                <a:lnTo>
                  <a:pt x="9" y="388"/>
                </a:lnTo>
                <a:lnTo>
                  <a:pt x="16" y="346"/>
                </a:lnTo>
                <a:lnTo>
                  <a:pt x="26" y="305"/>
                </a:lnTo>
                <a:lnTo>
                  <a:pt x="41" y="266"/>
                </a:lnTo>
                <a:lnTo>
                  <a:pt x="80" y="194"/>
                </a:lnTo>
                <a:lnTo>
                  <a:pt x="132" y="131"/>
                </a:lnTo>
                <a:lnTo>
                  <a:pt x="195" y="80"/>
                </a:lnTo>
                <a:lnTo>
                  <a:pt x="267" y="40"/>
                </a:lnTo>
                <a:lnTo>
                  <a:pt x="306" y="26"/>
                </a:lnTo>
                <a:lnTo>
                  <a:pt x="347" y="16"/>
                </a:lnTo>
                <a:lnTo>
                  <a:pt x="389" y="9"/>
                </a:lnTo>
                <a:lnTo>
                  <a:pt x="433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72" name="picture 607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1267528" y="2863157"/>
            <a:ext cx="549772" cy="548122"/>
          </a:xfrm>
          <a:prstGeom prst="rect">
            <a:avLst/>
          </a:prstGeom>
        </p:spPr>
      </p:pic>
      <p:sp>
        <p:nvSpPr>
          <p:cNvPr id="6073" name="path"/>
          <p:cNvSpPr/>
          <p:nvPr/>
        </p:nvSpPr>
        <p:spPr>
          <a:xfrm>
            <a:off x="6394264" y="2863157"/>
            <a:ext cx="548123" cy="548122"/>
          </a:xfrm>
          <a:custGeom>
            <a:avLst/>
            <a:gdLst/>
            <a:ahLst/>
            <a:cxnLst/>
            <a:rect l="0" t="0" r="0" b="0"/>
            <a:pathLst>
              <a:path w="863" h="863">
                <a:moveTo>
                  <a:pt x="431" y="7"/>
                </a:moveTo>
                <a:lnTo>
                  <a:pt x="475" y="9"/>
                </a:lnTo>
                <a:lnTo>
                  <a:pt x="517" y="16"/>
                </a:lnTo>
                <a:lnTo>
                  <a:pt x="557" y="26"/>
                </a:lnTo>
                <a:lnTo>
                  <a:pt x="596" y="40"/>
                </a:lnTo>
                <a:lnTo>
                  <a:pt x="668" y="80"/>
                </a:lnTo>
                <a:lnTo>
                  <a:pt x="731" y="131"/>
                </a:lnTo>
                <a:lnTo>
                  <a:pt x="783" y="194"/>
                </a:lnTo>
                <a:lnTo>
                  <a:pt x="822" y="267"/>
                </a:lnTo>
                <a:lnTo>
                  <a:pt x="836" y="306"/>
                </a:lnTo>
                <a:lnTo>
                  <a:pt x="846" y="346"/>
                </a:lnTo>
                <a:lnTo>
                  <a:pt x="853" y="388"/>
                </a:lnTo>
                <a:lnTo>
                  <a:pt x="855" y="431"/>
                </a:lnTo>
                <a:lnTo>
                  <a:pt x="853" y="475"/>
                </a:lnTo>
                <a:lnTo>
                  <a:pt x="846" y="517"/>
                </a:lnTo>
                <a:lnTo>
                  <a:pt x="836" y="557"/>
                </a:lnTo>
                <a:lnTo>
                  <a:pt x="822" y="596"/>
                </a:lnTo>
                <a:lnTo>
                  <a:pt x="783" y="668"/>
                </a:lnTo>
                <a:lnTo>
                  <a:pt x="731" y="731"/>
                </a:lnTo>
                <a:lnTo>
                  <a:pt x="668" y="783"/>
                </a:lnTo>
                <a:lnTo>
                  <a:pt x="596" y="822"/>
                </a:lnTo>
                <a:lnTo>
                  <a:pt x="557" y="836"/>
                </a:lnTo>
                <a:lnTo>
                  <a:pt x="517" y="846"/>
                </a:lnTo>
                <a:lnTo>
                  <a:pt x="475" y="853"/>
                </a:lnTo>
                <a:lnTo>
                  <a:pt x="431" y="855"/>
                </a:lnTo>
                <a:lnTo>
                  <a:pt x="388" y="853"/>
                </a:lnTo>
                <a:lnTo>
                  <a:pt x="346" y="846"/>
                </a:lnTo>
                <a:lnTo>
                  <a:pt x="306" y="836"/>
                </a:lnTo>
                <a:lnTo>
                  <a:pt x="267" y="822"/>
                </a:lnTo>
                <a:lnTo>
                  <a:pt x="194" y="783"/>
                </a:lnTo>
                <a:lnTo>
                  <a:pt x="131" y="731"/>
                </a:lnTo>
                <a:lnTo>
                  <a:pt x="80" y="668"/>
                </a:lnTo>
                <a:lnTo>
                  <a:pt x="40" y="596"/>
                </a:lnTo>
                <a:lnTo>
                  <a:pt x="26" y="557"/>
                </a:lnTo>
                <a:lnTo>
                  <a:pt x="16" y="517"/>
                </a:lnTo>
                <a:lnTo>
                  <a:pt x="9" y="475"/>
                </a:lnTo>
                <a:lnTo>
                  <a:pt x="7" y="431"/>
                </a:lnTo>
                <a:lnTo>
                  <a:pt x="9" y="388"/>
                </a:lnTo>
                <a:lnTo>
                  <a:pt x="16" y="346"/>
                </a:lnTo>
                <a:lnTo>
                  <a:pt x="26" y="306"/>
                </a:lnTo>
                <a:lnTo>
                  <a:pt x="40" y="267"/>
                </a:lnTo>
                <a:lnTo>
                  <a:pt x="80" y="194"/>
                </a:lnTo>
                <a:lnTo>
                  <a:pt x="131" y="131"/>
                </a:lnTo>
                <a:lnTo>
                  <a:pt x="194" y="80"/>
                </a:lnTo>
                <a:lnTo>
                  <a:pt x="267" y="40"/>
                </a:lnTo>
                <a:lnTo>
                  <a:pt x="306" y="26"/>
                </a:lnTo>
                <a:lnTo>
                  <a:pt x="346" y="16"/>
                </a:lnTo>
                <a:lnTo>
                  <a:pt x="388" y="9"/>
                </a:lnTo>
                <a:lnTo>
                  <a:pt x="43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74" name="textbox 6074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6075" name="path"/>
          <p:cNvSpPr/>
          <p:nvPr/>
        </p:nvSpPr>
        <p:spPr>
          <a:xfrm>
            <a:off x="4719388" y="5335084"/>
            <a:ext cx="542154" cy="551322"/>
          </a:xfrm>
          <a:custGeom>
            <a:avLst/>
            <a:gdLst/>
            <a:ahLst/>
            <a:cxnLst/>
            <a:rect l="0" t="0" r="0" b="0"/>
            <a:pathLst>
              <a:path w="853" h="868">
                <a:moveTo>
                  <a:pt x="426" y="7"/>
                </a:moveTo>
                <a:lnTo>
                  <a:pt x="469" y="9"/>
                </a:lnTo>
                <a:lnTo>
                  <a:pt x="511" y="16"/>
                </a:lnTo>
                <a:lnTo>
                  <a:pt x="551" y="26"/>
                </a:lnTo>
                <a:lnTo>
                  <a:pt x="590" y="41"/>
                </a:lnTo>
                <a:lnTo>
                  <a:pt x="661" y="80"/>
                </a:lnTo>
                <a:lnTo>
                  <a:pt x="723" y="132"/>
                </a:lnTo>
                <a:lnTo>
                  <a:pt x="774" y="195"/>
                </a:lnTo>
                <a:lnTo>
                  <a:pt x="813" y="268"/>
                </a:lnTo>
                <a:lnTo>
                  <a:pt x="827" y="307"/>
                </a:lnTo>
                <a:lnTo>
                  <a:pt x="838" y="348"/>
                </a:lnTo>
                <a:lnTo>
                  <a:pt x="844" y="390"/>
                </a:lnTo>
                <a:lnTo>
                  <a:pt x="846" y="434"/>
                </a:lnTo>
                <a:lnTo>
                  <a:pt x="844" y="477"/>
                </a:lnTo>
                <a:lnTo>
                  <a:pt x="838" y="520"/>
                </a:lnTo>
                <a:lnTo>
                  <a:pt x="827" y="561"/>
                </a:lnTo>
                <a:lnTo>
                  <a:pt x="813" y="600"/>
                </a:lnTo>
                <a:lnTo>
                  <a:pt x="774" y="673"/>
                </a:lnTo>
                <a:lnTo>
                  <a:pt x="723" y="735"/>
                </a:lnTo>
                <a:lnTo>
                  <a:pt x="661" y="788"/>
                </a:lnTo>
                <a:lnTo>
                  <a:pt x="590" y="826"/>
                </a:lnTo>
                <a:lnTo>
                  <a:pt x="551" y="841"/>
                </a:lnTo>
                <a:lnTo>
                  <a:pt x="511" y="851"/>
                </a:lnTo>
                <a:lnTo>
                  <a:pt x="469" y="858"/>
                </a:lnTo>
                <a:lnTo>
                  <a:pt x="426" y="860"/>
                </a:lnTo>
                <a:lnTo>
                  <a:pt x="384" y="858"/>
                </a:lnTo>
                <a:lnTo>
                  <a:pt x="342" y="851"/>
                </a:lnTo>
                <a:lnTo>
                  <a:pt x="302" y="841"/>
                </a:lnTo>
                <a:lnTo>
                  <a:pt x="263" y="826"/>
                </a:lnTo>
                <a:lnTo>
                  <a:pt x="192" y="788"/>
                </a:lnTo>
                <a:lnTo>
                  <a:pt x="130" y="735"/>
                </a:lnTo>
                <a:lnTo>
                  <a:pt x="79" y="673"/>
                </a:lnTo>
                <a:lnTo>
                  <a:pt x="40" y="600"/>
                </a:lnTo>
                <a:lnTo>
                  <a:pt x="26" y="561"/>
                </a:lnTo>
                <a:lnTo>
                  <a:pt x="15" y="520"/>
                </a:lnTo>
                <a:lnTo>
                  <a:pt x="9" y="477"/>
                </a:lnTo>
                <a:lnTo>
                  <a:pt x="7" y="434"/>
                </a:lnTo>
                <a:lnTo>
                  <a:pt x="9" y="390"/>
                </a:lnTo>
                <a:lnTo>
                  <a:pt x="15" y="348"/>
                </a:lnTo>
                <a:lnTo>
                  <a:pt x="26" y="307"/>
                </a:lnTo>
                <a:lnTo>
                  <a:pt x="40" y="268"/>
                </a:lnTo>
                <a:lnTo>
                  <a:pt x="79" y="195"/>
                </a:lnTo>
                <a:lnTo>
                  <a:pt x="130" y="132"/>
                </a:lnTo>
                <a:lnTo>
                  <a:pt x="192" y="80"/>
                </a:lnTo>
                <a:lnTo>
                  <a:pt x="263" y="41"/>
                </a:lnTo>
                <a:lnTo>
                  <a:pt x="302" y="26"/>
                </a:lnTo>
                <a:lnTo>
                  <a:pt x="342" y="16"/>
                </a:lnTo>
                <a:lnTo>
                  <a:pt x="384" y="9"/>
                </a:lnTo>
                <a:lnTo>
                  <a:pt x="426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76" name="path"/>
          <p:cNvSpPr/>
          <p:nvPr/>
        </p:nvSpPr>
        <p:spPr>
          <a:xfrm>
            <a:off x="6397312" y="5335084"/>
            <a:ext cx="542153" cy="551322"/>
          </a:xfrm>
          <a:custGeom>
            <a:avLst/>
            <a:gdLst/>
            <a:ahLst/>
            <a:cxnLst/>
            <a:rect l="0" t="0" r="0" b="0"/>
            <a:pathLst>
              <a:path w="853" h="868">
                <a:moveTo>
                  <a:pt x="426" y="7"/>
                </a:moveTo>
                <a:lnTo>
                  <a:pt x="469" y="9"/>
                </a:lnTo>
                <a:lnTo>
                  <a:pt x="511" y="16"/>
                </a:lnTo>
                <a:lnTo>
                  <a:pt x="551" y="26"/>
                </a:lnTo>
                <a:lnTo>
                  <a:pt x="590" y="41"/>
                </a:lnTo>
                <a:lnTo>
                  <a:pt x="661" y="80"/>
                </a:lnTo>
                <a:lnTo>
                  <a:pt x="723" y="132"/>
                </a:lnTo>
                <a:lnTo>
                  <a:pt x="774" y="195"/>
                </a:lnTo>
                <a:lnTo>
                  <a:pt x="813" y="268"/>
                </a:lnTo>
                <a:lnTo>
                  <a:pt x="827" y="307"/>
                </a:lnTo>
                <a:lnTo>
                  <a:pt x="838" y="348"/>
                </a:lnTo>
                <a:lnTo>
                  <a:pt x="844" y="390"/>
                </a:lnTo>
                <a:lnTo>
                  <a:pt x="846" y="434"/>
                </a:lnTo>
                <a:lnTo>
                  <a:pt x="844" y="477"/>
                </a:lnTo>
                <a:lnTo>
                  <a:pt x="838" y="520"/>
                </a:lnTo>
                <a:lnTo>
                  <a:pt x="827" y="561"/>
                </a:lnTo>
                <a:lnTo>
                  <a:pt x="813" y="600"/>
                </a:lnTo>
                <a:lnTo>
                  <a:pt x="774" y="673"/>
                </a:lnTo>
                <a:lnTo>
                  <a:pt x="723" y="735"/>
                </a:lnTo>
                <a:lnTo>
                  <a:pt x="661" y="788"/>
                </a:lnTo>
                <a:lnTo>
                  <a:pt x="590" y="826"/>
                </a:lnTo>
                <a:lnTo>
                  <a:pt x="551" y="841"/>
                </a:lnTo>
                <a:lnTo>
                  <a:pt x="511" y="851"/>
                </a:lnTo>
                <a:lnTo>
                  <a:pt x="469" y="858"/>
                </a:lnTo>
                <a:lnTo>
                  <a:pt x="426" y="860"/>
                </a:lnTo>
                <a:lnTo>
                  <a:pt x="384" y="858"/>
                </a:lnTo>
                <a:lnTo>
                  <a:pt x="342" y="851"/>
                </a:lnTo>
                <a:lnTo>
                  <a:pt x="302" y="841"/>
                </a:lnTo>
                <a:lnTo>
                  <a:pt x="263" y="826"/>
                </a:lnTo>
                <a:lnTo>
                  <a:pt x="192" y="788"/>
                </a:lnTo>
                <a:lnTo>
                  <a:pt x="130" y="735"/>
                </a:lnTo>
                <a:lnTo>
                  <a:pt x="79" y="673"/>
                </a:lnTo>
                <a:lnTo>
                  <a:pt x="40" y="600"/>
                </a:lnTo>
                <a:lnTo>
                  <a:pt x="26" y="561"/>
                </a:lnTo>
                <a:lnTo>
                  <a:pt x="15" y="520"/>
                </a:lnTo>
                <a:lnTo>
                  <a:pt x="9" y="477"/>
                </a:lnTo>
                <a:lnTo>
                  <a:pt x="7" y="434"/>
                </a:lnTo>
                <a:lnTo>
                  <a:pt x="9" y="390"/>
                </a:lnTo>
                <a:lnTo>
                  <a:pt x="15" y="348"/>
                </a:lnTo>
                <a:lnTo>
                  <a:pt x="26" y="307"/>
                </a:lnTo>
                <a:lnTo>
                  <a:pt x="40" y="268"/>
                </a:lnTo>
                <a:lnTo>
                  <a:pt x="79" y="195"/>
                </a:lnTo>
                <a:lnTo>
                  <a:pt x="130" y="132"/>
                </a:lnTo>
                <a:lnTo>
                  <a:pt x="192" y="80"/>
                </a:lnTo>
                <a:lnTo>
                  <a:pt x="263" y="41"/>
                </a:lnTo>
                <a:lnTo>
                  <a:pt x="302" y="26"/>
                </a:lnTo>
                <a:lnTo>
                  <a:pt x="342" y="16"/>
                </a:lnTo>
                <a:lnTo>
                  <a:pt x="384" y="9"/>
                </a:lnTo>
                <a:lnTo>
                  <a:pt x="426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77" name="path"/>
          <p:cNvSpPr/>
          <p:nvPr/>
        </p:nvSpPr>
        <p:spPr>
          <a:xfrm>
            <a:off x="7261419" y="5335084"/>
            <a:ext cx="540630" cy="551322"/>
          </a:xfrm>
          <a:custGeom>
            <a:avLst/>
            <a:gdLst/>
            <a:ahLst/>
            <a:cxnLst/>
            <a:rect l="0" t="0" r="0" b="0"/>
            <a:pathLst>
              <a:path w="851" h="868">
                <a:moveTo>
                  <a:pt x="425" y="7"/>
                </a:moveTo>
                <a:lnTo>
                  <a:pt x="468" y="9"/>
                </a:lnTo>
                <a:lnTo>
                  <a:pt x="509" y="16"/>
                </a:lnTo>
                <a:lnTo>
                  <a:pt x="549" y="26"/>
                </a:lnTo>
                <a:lnTo>
                  <a:pt x="588" y="41"/>
                </a:lnTo>
                <a:lnTo>
                  <a:pt x="659" y="80"/>
                </a:lnTo>
                <a:lnTo>
                  <a:pt x="721" y="132"/>
                </a:lnTo>
                <a:lnTo>
                  <a:pt x="772" y="195"/>
                </a:lnTo>
                <a:lnTo>
                  <a:pt x="810" y="268"/>
                </a:lnTo>
                <a:lnTo>
                  <a:pt x="824" y="307"/>
                </a:lnTo>
                <a:lnTo>
                  <a:pt x="835" y="348"/>
                </a:lnTo>
                <a:lnTo>
                  <a:pt x="841" y="390"/>
                </a:lnTo>
                <a:lnTo>
                  <a:pt x="843" y="434"/>
                </a:lnTo>
                <a:lnTo>
                  <a:pt x="841" y="477"/>
                </a:lnTo>
                <a:lnTo>
                  <a:pt x="835" y="520"/>
                </a:lnTo>
                <a:lnTo>
                  <a:pt x="824" y="561"/>
                </a:lnTo>
                <a:lnTo>
                  <a:pt x="810" y="600"/>
                </a:lnTo>
                <a:lnTo>
                  <a:pt x="772" y="672"/>
                </a:lnTo>
                <a:lnTo>
                  <a:pt x="721" y="735"/>
                </a:lnTo>
                <a:lnTo>
                  <a:pt x="659" y="788"/>
                </a:lnTo>
                <a:lnTo>
                  <a:pt x="588" y="826"/>
                </a:lnTo>
                <a:lnTo>
                  <a:pt x="549" y="841"/>
                </a:lnTo>
                <a:lnTo>
                  <a:pt x="509" y="851"/>
                </a:lnTo>
                <a:lnTo>
                  <a:pt x="468" y="858"/>
                </a:lnTo>
                <a:lnTo>
                  <a:pt x="425" y="860"/>
                </a:lnTo>
                <a:lnTo>
                  <a:pt x="383" y="858"/>
                </a:lnTo>
                <a:lnTo>
                  <a:pt x="341" y="851"/>
                </a:lnTo>
                <a:lnTo>
                  <a:pt x="301" y="841"/>
                </a:lnTo>
                <a:lnTo>
                  <a:pt x="262" y="826"/>
                </a:lnTo>
                <a:lnTo>
                  <a:pt x="192" y="788"/>
                </a:lnTo>
                <a:lnTo>
                  <a:pt x="129" y="735"/>
                </a:lnTo>
                <a:lnTo>
                  <a:pt x="78" y="672"/>
                </a:lnTo>
                <a:lnTo>
                  <a:pt x="40" y="600"/>
                </a:lnTo>
                <a:lnTo>
                  <a:pt x="26" y="561"/>
                </a:lnTo>
                <a:lnTo>
                  <a:pt x="15" y="520"/>
                </a:lnTo>
                <a:lnTo>
                  <a:pt x="9" y="477"/>
                </a:lnTo>
                <a:lnTo>
                  <a:pt x="7" y="434"/>
                </a:lnTo>
                <a:lnTo>
                  <a:pt x="9" y="390"/>
                </a:lnTo>
                <a:lnTo>
                  <a:pt x="15" y="348"/>
                </a:lnTo>
                <a:lnTo>
                  <a:pt x="26" y="307"/>
                </a:lnTo>
                <a:lnTo>
                  <a:pt x="40" y="268"/>
                </a:lnTo>
                <a:lnTo>
                  <a:pt x="78" y="195"/>
                </a:lnTo>
                <a:lnTo>
                  <a:pt x="129" y="132"/>
                </a:lnTo>
                <a:lnTo>
                  <a:pt x="192" y="80"/>
                </a:lnTo>
                <a:lnTo>
                  <a:pt x="262" y="41"/>
                </a:lnTo>
                <a:lnTo>
                  <a:pt x="301" y="26"/>
                </a:lnTo>
                <a:lnTo>
                  <a:pt x="341" y="16"/>
                </a:lnTo>
                <a:lnTo>
                  <a:pt x="383" y="9"/>
                </a:lnTo>
                <a:lnTo>
                  <a:pt x="425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78" name="picture 607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1272100" y="5335084"/>
            <a:ext cx="540629" cy="551322"/>
          </a:xfrm>
          <a:prstGeom prst="rect">
            <a:avLst/>
          </a:prstGeom>
        </p:spPr>
      </p:pic>
      <p:pic>
        <p:nvPicPr>
          <p:cNvPr id="6079" name="picture 607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2111824" y="5335084"/>
            <a:ext cx="540628" cy="551322"/>
          </a:xfrm>
          <a:prstGeom prst="rect">
            <a:avLst/>
          </a:prstGeom>
        </p:spPr>
      </p:pic>
      <p:sp>
        <p:nvSpPr>
          <p:cNvPr id="6080" name="path"/>
          <p:cNvSpPr/>
          <p:nvPr/>
        </p:nvSpPr>
        <p:spPr>
          <a:xfrm>
            <a:off x="3856804" y="5335084"/>
            <a:ext cx="540628" cy="551322"/>
          </a:xfrm>
          <a:custGeom>
            <a:avLst/>
            <a:gdLst/>
            <a:ahLst/>
            <a:cxnLst/>
            <a:rect l="0" t="0" r="0" b="0"/>
            <a:pathLst>
              <a:path w="851" h="868">
                <a:moveTo>
                  <a:pt x="425" y="7"/>
                </a:moveTo>
                <a:lnTo>
                  <a:pt x="468" y="9"/>
                </a:lnTo>
                <a:lnTo>
                  <a:pt x="509" y="16"/>
                </a:lnTo>
                <a:lnTo>
                  <a:pt x="549" y="26"/>
                </a:lnTo>
                <a:lnTo>
                  <a:pt x="588" y="41"/>
                </a:lnTo>
                <a:lnTo>
                  <a:pt x="659" y="80"/>
                </a:lnTo>
                <a:lnTo>
                  <a:pt x="721" y="132"/>
                </a:lnTo>
                <a:lnTo>
                  <a:pt x="772" y="195"/>
                </a:lnTo>
                <a:lnTo>
                  <a:pt x="810" y="268"/>
                </a:lnTo>
                <a:lnTo>
                  <a:pt x="824" y="307"/>
                </a:lnTo>
                <a:lnTo>
                  <a:pt x="835" y="348"/>
                </a:lnTo>
                <a:lnTo>
                  <a:pt x="841" y="390"/>
                </a:lnTo>
                <a:lnTo>
                  <a:pt x="843" y="434"/>
                </a:lnTo>
                <a:lnTo>
                  <a:pt x="841" y="477"/>
                </a:lnTo>
                <a:lnTo>
                  <a:pt x="835" y="520"/>
                </a:lnTo>
                <a:lnTo>
                  <a:pt x="824" y="561"/>
                </a:lnTo>
                <a:lnTo>
                  <a:pt x="810" y="600"/>
                </a:lnTo>
                <a:lnTo>
                  <a:pt x="772" y="672"/>
                </a:lnTo>
                <a:lnTo>
                  <a:pt x="721" y="735"/>
                </a:lnTo>
                <a:lnTo>
                  <a:pt x="659" y="788"/>
                </a:lnTo>
                <a:lnTo>
                  <a:pt x="588" y="826"/>
                </a:lnTo>
                <a:lnTo>
                  <a:pt x="549" y="841"/>
                </a:lnTo>
                <a:lnTo>
                  <a:pt x="509" y="851"/>
                </a:lnTo>
                <a:lnTo>
                  <a:pt x="468" y="858"/>
                </a:lnTo>
                <a:lnTo>
                  <a:pt x="425" y="860"/>
                </a:lnTo>
                <a:lnTo>
                  <a:pt x="383" y="858"/>
                </a:lnTo>
                <a:lnTo>
                  <a:pt x="341" y="851"/>
                </a:lnTo>
                <a:lnTo>
                  <a:pt x="301" y="841"/>
                </a:lnTo>
                <a:lnTo>
                  <a:pt x="262" y="826"/>
                </a:lnTo>
                <a:lnTo>
                  <a:pt x="192" y="788"/>
                </a:lnTo>
                <a:lnTo>
                  <a:pt x="129" y="735"/>
                </a:lnTo>
                <a:lnTo>
                  <a:pt x="78" y="672"/>
                </a:lnTo>
                <a:lnTo>
                  <a:pt x="40" y="600"/>
                </a:lnTo>
                <a:lnTo>
                  <a:pt x="26" y="561"/>
                </a:lnTo>
                <a:lnTo>
                  <a:pt x="15" y="520"/>
                </a:lnTo>
                <a:lnTo>
                  <a:pt x="9" y="477"/>
                </a:lnTo>
                <a:lnTo>
                  <a:pt x="7" y="434"/>
                </a:lnTo>
                <a:lnTo>
                  <a:pt x="9" y="390"/>
                </a:lnTo>
                <a:lnTo>
                  <a:pt x="15" y="348"/>
                </a:lnTo>
                <a:lnTo>
                  <a:pt x="26" y="307"/>
                </a:lnTo>
                <a:lnTo>
                  <a:pt x="40" y="268"/>
                </a:lnTo>
                <a:lnTo>
                  <a:pt x="78" y="195"/>
                </a:lnTo>
                <a:lnTo>
                  <a:pt x="129" y="132"/>
                </a:lnTo>
                <a:lnTo>
                  <a:pt x="192" y="80"/>
                </a:lnTo>
                <a:lnTo>
                  <a:pt x="262" y="41"/>
                </a:lnTo>
                <a:lnTo>
                  <a:pt x="301" y="26"/>
                </a:lnTo>
                <a:lnTo>
                  <a:pt x="341" y="16"/>
                </a:lnTo>
                <a:lnTo>
                  <a:pt x="383" y="9"/>
                </a:lnTo>
                <a:lnTo>
                  <a:pt x="425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81" name="path"/>
          <p:cNvSpPr/>
          <p:nvPr/>
        </p:nvSpPr>
        <p:spPr>
          <a:xfrm>
            <a:off x="6400360" y="2041720"/>
            <a:ext cx="535804" cy="549773"/>
          </a:xfrm>
          <a:custGeom>
            <a:avLst/>
            <a:gdLst/>
            <a:ahLst/>
            <a:cxnLst/>
            <a:rect l="0" t="0" r="0" b="0"/>
            <a:pathLst>
              <a:path w="843" h="865">
                <a:moveTo>
                  <a:pt x="421" y="7"/>
                </a:moveTo>
                <a:lnTo>
                  <a:pt x="464" y="9"/>
                </a:lnTo>
                <a:lnTo>
                  <a:pt x="505" y="16"/>
                </a:lnTo>
                <a:lnTo>
                  <a:pt x="545" y="26"/>
                </a:lnTo>
                <a:lnTo>
                  <a:pt x="583" y="41"/>
                </a:lnTo>
                <a:lnTo>
                  <a:pt x="653" y="80"/>
                </a:lnTo>
                <a:lnTo>
                  <a:pt x="714" y="132"/>
                </a:lnTo>
                <a:lnTo>
                  <a:pt x="765" y="195"/>
                </a:lnTo>
                <a:lnTo>
                  <a:pt x="803" y="267"/>
                </a:lnTo>
                <a:lnTo>
                  <a:pt x="817" y="306"/>
                </a:lnTo>
                <a:lnTo>
                  <a:pt x="828" y="347"/>
                </a:lnTo>
                <a:lnTo>
                  <a:pt x="834" y="390"/>
                </a:lnTo>
                <a:lnTo>
                  <a:pt x="836" y="433"/>
                </a:lnTo>
                <a:lnTo>
                  <a:pt x="834" y="476"/>
                </a:lnTo>
                <a:lnTo>
                  <a:pt x="828" y="519"/>
                </a:lnTo>
                <a:lnTo>
                  <a:pt x="817" y="559"/>
                </a:lnTo>
                <a:lnTo>
                  <a:pt x="803" y="598"/>
                </a:lnTo>
                <a:lnTo>
                  <a:pt x="765" y="671"/>
                </a:lnTo>
                <a:lnTo>
                  <a:pt x="714" y="733"/>
                </a:lnTo>
                <a:lnTo>
                  <a:pt x="653" y="785"/>
                </a:lnTo>
                <a:lnTo>
                  <a:pt x="583" y="825"/>
                </a:lnTo>
                <a:lnTo>
                  <a:pt x="545" y="839"/>
                </a:lnTo>
                <a:lnTo>
                  <a:pt x="505" y="849"/>
                </a:lnTo>
                <a:lnTo>
                  <a:pt x="464" y="856"/>
                </a:lnTo>
                <a:lnTo>
                  <a:pt x="421" y="858"/>
                </a:lnTo>
                <a:lnTo>
                  <a:pt x="379" y="856"/>
                </a:lnTo>
                <a:lnTo>
                  <a:pt x="338" y="849"/>
                </a:lnTo>
                <a:lnTo>
                  <a:pt x="299" y="839"/>
                </a:lnTo>
                <a:lnTo>
                  <a:pt x="260" y="825"/>
                </a:lnTo>
                <a:lnTo>
                  <a:pt x="190" y="785"/>
                </a:lnTo>
                <a:lnTo>
                  <a:pt x="129" y="733"/>
                </a:lnTo>
                <a:lnTo>
                  <a:pt x="78" y="671"/>
                </a:lnTo>
                <a:lnTo>
                  <a:pt x="40" y="598"/>
                </a:lnTo>
                <a:lnTo>
                  <a:pt x="26" y="559"/>
                </a:lnTo>
                <a:lnTo>
                  <a:pt x="15" y="519"/>
                </a:lnTo>
                <a:lnTo>
                  <a:pt x="9" y="476"/>
                </a:lnTo>
                <a:lnTo>
                  <a:pt x="7" y="433"/>
                </a:lnTo>
                <a:lnTo>
                  <a:pt x="9" y="390"/>
                </a:lnTo>
                <a:lnTo>
                  <a:pt x="15" y="347"/>
                </a:lnTo>
                <a:lnTo>
                  <a:pt x="26" y="306"/>
                </a:lnTo>
                <a:lnTo>
                  <a:pt x="40" y="267"/>
                </a:lnTo>
                <a:lnTo>
                  <a:pt x="78" y="195"/>
                </a:lnTo>
                <a:lnTo>
                  <a:pt x="129" y="132"/>
                </a:lnTo>
                <a:lnTo>
                  <a:pt x="190" y="80"/>
                </a:lnTo>
                <a:lnTo>
                  <a:pt x="260" y="41"/>
                </a:lnTo>
                <a:lnTo>
                  <a:pt x="299" y="26"/>
                </a:lnTo>
                <a:lnTo>
                  <a:pt x="338" y="16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82" name="path"/>
          <p:cNvSpPr/>
          <p:nvPr/>
        </p:nvSpPr>
        <p:spPr>
          <a:xfrm>
            <a:off x="3859852" y="2041720"/>
            <a:ext cx="535804" cy="549773"/>
          </a:xfrm>
          <a:custGeom>
            <a:avLst/>
            <a:gdLst/>
            <a:ahLst/>
            <a:cxnLst/>
            <a:rect l="0" t="0" r="0" b="0"/>
            <a:pathLst>
              <a:path w="843" h="865">
                <a:moveTo>
                  <a:pt x="421" y="7"/>
                </a:moveTo>
                <a:lnTo>
                  <a:pt x="464" y="9"/>
                </a:lnTo>
                <a:lnTo>
                  <a:pt x="505" y="16"/>
                </a:lnTo>
                <a:lnTo>
                  <a:pt x="545" y="26"/>
                </a:lnTo>
                <a:lnTo>
                  <a:pt x="583" y="41"/>
                </a:lnTo>
                <a:lnTo>
                  <a:pt x="653" y="80"/>
                </a:lnTo>
                <a:lnTo>
                  <a:pt x="714" y="132"/>
                </a:lnTo>
                <a:lnTo>
                  <a:pt x="765" y="195"/>
                </a:lnTo>
                <a:lnTo>
                  <a:pt x="803" y="267"/>
                </a:lnTo>
                <a:lnTo>
                  <a:pt x="817" y="306"/>
                </a:lnTo>
                <a:lnTo>
                  <a:pt x="828" y="347"/>
                </a:lnTo>
                <a:lnTo>
                  <a:pt x="834" y="390"/>
                </a:lnTo>
                <a:lnTo>
                  <a:pt x="836" y="433"/>
                </a:lnTo>
                <a:lnTo>
                  <a:pt x="834" y="476"/>
                </a:lnTo>
                <a:lnTo>
                  <a:pt x="828" y="519"/>
                </a:lnTo>
                <a:lnTo>
                  <a:pt x="817" y="559"/>
                </a:lnTo>
                <a:lnTo>
                  <a:pt x="803" y="598"/>
                </a:lnTo>
                <a:lnTo>
                  <a:pt x="765" y="671"/>
                </a:lnTo>
                <a:lnTo>
                  <a:pt x="714" y="733"/>
                </a:lnTo>
                <a:lnTo>
                  <a:pt x="653" y="785"/>
                </a:lnTo>
                <a:lnTo>
                  <a:pt x="583" y="825"/>
                </a:lnTo>
                <a:lnTo>
                  <a:pt x="545" y="839"/>
                </a:lnTo>
                <a:lnTo>
                  <a:pt x="505" y="849"/>
                </a:lnTo>
                <a:lnTo>
                  <a:pt x="464" y="856"/>
                </a:lnTo>
                <a:lnTo>
                  <a:pt x="421" y="858"/>
                </a:lnTo>
                <a:lnTo>
                  <a:pt x="379" y="856"/>
                </a:lnTo>
                <a:lnTo>
                  <a:pt x="338" y="849"/>
                </a:lnTo>
                <a:lnTo>
                  <a:pt x="299" y="839"/>
                </a:lnTo>
                <a:lnTo>
                  <a:pt x="260" y="825"/>
                </a:lnTo>
                <a:lnTo>
                  <a:pt x="190" y="785"/>
                </a:lnTo>
                <a:lnTo>
                  <a:pt x="129" y="733"/>
                </a:lnTo>
                <a:lnTo>
                  <a:pt x="78" y="671"/>
                </a:lnTo>
                <a:lnTo>
                  <a:pt x="40" y="598"/>
                </a:lnTo>
                <a:lnTo>
                  <a:pt x="26" y="559"/>
                </a:lnTo>
                <a:lnTo>
                  <a:pt x="15" y="519"/>
                </a:lnTo>
                <a:lnTo>
                  <a:pt x="9" y="476"/>
                </a:lnTo>
                <a:lnTo>
                  <a:pt x="7" y="433"/>
                </a:lnTo>
                <a:lnTo>
                  <a:pt x="9" y="390"/>
                </a:lnTo>
                <a:lnTo>
                  <a:pt x="15" y="347"/>
                </a:lnTo>
                <a:lnTo>
                  <a:pt x="26" y="306"/>
                </a:lnTo>
                <a:lnTo>
                  <a:pt x="40" y="267"/>
                </a:lnTo>
                <a:lnTo>
                  <a:pt x="78" y="195"/>
                </a:lnTo>
                <a:lnTo>
                  <a:pt x="129" y="132"/>
                </a:lnTo>
                <a:lnTo>
                  <a:pt x="190" y="80"/>
                </a:lnTo>
                <a:lnTo>
                  <a:pt x="260" y="41"/>
                </a:lnTo>
                <a:lnTo>
                  <a:pt x="299" y="26"/>
                </a:lnTo>
                <a:lnTo>
                  <a:pt x="338" y="16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83" name="picture 608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1273624" y="2041720"/>
            <a:ext cx="535803" cy="549773"/>
          </a:xfrm>
          <a:prstGeom prst="rect">
            <a:avLst/>
          </a:prstGeom>
        </p:spPr>
      </p:pic>
      <p:pic>
        <p:nvPicPr>
          <p:cNvPr id="6084" name="picture 608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8125967" y="3694176"/>
            <a:ext cx="516635" cy="521208"/>
          </a:xfrm>
          <a:prstGeom prst="rect">
            <a:avLst/>
          </a:prstGeom>
        </p:spPr>
      </p:pic>
      <p:sp>
        <p:nvSpPr>
          <p:cNvPr id="6085" name="path"/>
          <p:cNvSpPr/>
          <p:nvPr/>
        </p:nvSpPr>
        <p:spPr>
          <a:xfrm>
            <a:off x="8116385" y="3684592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86" name="path"/>
          <p:cNvSpPr/>
          <p:nvPr/>
        </p:nvSpPr>
        <p:spPr>
          <a:xfrm>
            <a:off x="7262945" y="3684592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87" name="picture 6087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5585459" y="3694176"/>
            <a:ext cx="516635" cy="521208"/>
          </a:xfrm>
          <a:prstGeom prst="rect">
            <a:avLst/>
          </a:prstGeom>
        </p:spPr>
      </p:pic>
      <p:sp>
        <p:nvSpPr>
          <p:cNvPr id="6088" name="path"/>
          <p:cNvSpPr/>
          <p:nvPr/>
        </p:nvSpPr>
        <p:spPr>
          <a:xfrm>
            <a:off x="5575876" y="3684592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89" name="path"/>
          <p:cNvSpPr/>
          <p:nvPr/>
        </p:nvSpPr>
        <p:spPr>
          <a:xfrm>
            <a:off x="4722436" y="3684592"/>
            <a:ext cx="535803" cy="540628"/>
          </a:xfrm>
          <a:custGeom>
            <a:avLst/>
            <a:gdLst/>
            <a:ahLst/>
            <a:cxnLst/>
            <a:rect l="0" t="0" r="0" b="0"/>
            <a:pathLst>
              <a:path w="843" h="851">
                <a:moveTo>
                  <a:pt x="421" y="7"/>
                </a:moveTo>
                <a:lnTo>
                  <a:pt x="464" y="9"/>
                </a:lnTo>
                <a:lnTo>
                  <a:pt x="505" y="15"/>
                </a:lnTo>
                <a:lnTo>
                  <a:pt x="545" y="26"/>
                </a:lnTo>
                <a:lnTo>
                  <a:pt x="583" y="40"/>
                </a:lnTo>
                <a:lnTo>
                  <a:pt x="653" y="78"/>
                </a:lnTo>
                <a:lnTo>
                  <a:pt x="714" y="129"/>
                </a:lnTo>
                <a:lnTo>
                  <a:pt x="765" y="192"/>
                </a:lnTo>
                <a:lnTo>
                  <a:pt x="803" y="262"/>
                </a:lnTo>
                <a:lnTo>
                  <a:pt x="817" y="301"/>
                </a:lnTo>
                <a:lnTo>
                  <a:pt x="828" y="341"/>
                </a:lnTo>
                <a:lnTo>
                  <a:pt x="834" y="383"/>
                </a:lnTo>
                <a:lnTo>
                  <a:pt x="836" y="425"/>
                </a:lnTo>
                <a:lnTo>
                  <a:pt x="834" y="468"/>
                </a:lnTo>
                <a:lnTo>
                  <a:pt x="828" y="509"/>
                </a:lnTo>
                <a:lnTo>
                  <a:pt x="817" y="549"/>
                </a:lnTo>
                <a:lnTo>
                  <a:pt x="803" y="588"/>
                </a:lnTo>
                <a:lnTo>
                  <a:pt x="765" y="659"/>
                </a:lnTo>
                <a:lnTo>
                  <a:pt x="714" y="721"/>
                </a:lnTo>
                <a:lnTo>
                  <a:pt x="653" y="772"/>
                </a:lnTo>
                <a:lnTo>
                  <a:pt x="583" y="810"/>
                </a:lnTo>
                <a:lnTo>
                  <a:pt x="545" y="824"/>
                </a:lnTo>
                <a:lnTo>
                  <a:pt x="505" y="835"/>
                </a:lnTo>
                <a:lnTo>
                  <a:pt x="464" y="841"/>
                </a:lnTo>
                <a:lnTo>
                  <a:pt x="421" y="843"/>
                </a:lnTo>
                <a:lnTo>
                  <a:pt x="379" y="841"/>
                </a:lnTo>
                <a:lnTo>
                  <a:pt x="338" y="835"/>
                </a:lnTo>
                <a:lnTo>
                  <a:pt x="299" y="824"/>
                </a:lnTo>
                <a:lnTo>
                  <a:pt x="260" y="810"/>
                </a:lnTo>
                <a:lnTo>
                  <a:pt x="190" y="772"/>
                </a:lnTo>
                <a:lnTo>
                  <a:pt x="129" y="721"/>
                </a:lnTo>
                <a:lnTo>
                  <a:pt x="78" y="659"/>
                </a:lnTo>
                <a:lnTo>
                  <a:pt x="40" y="588"/>
                </a:lnTo>
                <a:lnTo>
                  <a:pt x="26" y="549"/>
                </a:lnTo>
                <a:lnTo>
                  <a:pt x="15" y="509"/>
                </a:lnTo>
                <a:lnTo>
                  <a:pt x="9" y="468"/>
                </a:lnTo>
                <a:lnTo>
                  <a:pt x="7" y="425"/>
                </a:lnTo>
                <a:lnTo>
                  <a:pt x="9" y="383"/>
                </a:lnTo>
                <a:lnTo>
                  <a:pt x="15" y="341"/>
                </a:lnTo>
                <a:lnTo>
                  <a:pt x="26" y="301"/>
                </a:lnTo>
                <a:lnTo>
                  <a:pt x="40" y="262"/>
                </a:lnTo>
                <a:lnTo>
                  <a:pt x="78" y="192"/>
                </a:lnTo>
                <a:lnTo>
                  <a:pt x="129" y="129"/>
                </a:lnTo>
                <a:lnTo>
                  <a:pt x="190" y="78"/>
                </a:lnTo>
                <a:lnTo>
                  <a:pt x="260" y="40"/>
                </a:lnTo>
                <a:lnTo>
                  <a:pt x="299" y="26"/>
                </a:lnTo>
                <a:lnTo>
                  <a:pt x="338" y="15"/>
                </a:lnTo>
                <a:lnTo>
                  <a:pt x="379" y="9"/>
                </a:lnTo>
                <a:lnTo>
                  <a:pt x="421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90" name="path"/>
          <p:cNvSpPr/>
          <p:nvPr/>
        </p:nvSpPr>
        <p:spPr>
          <a:xfrm>
            <a:off x="6397313" y="3684592"/>
            <a:ext cx="542152" cy="533009"/>
          </a:xfrm>
          <a:custGeom>
            <a:avLst/>
            <a:gdLst/>
            <a:ahLst/>
            <a:cxnLst/>
            <a:rect l="0" t="0" r="0" b="0"/>
            <a:pathLst>
              <a:path w="853" h="839">
                <a:moveTo>
                  <a:pt x="426" y="7"/>
                </a:moveTo>
                <a:lnTo>
                  <a:pt x="469" y="9"/>
                </a:lnTo>
                <a:lnTo>
                  <a:pt x="511" y="15"/>
                </a:lnTo>
                <a:lnTo>
                  <a:pt x="551" y="26"/>
                </a:lnTo>
                <a:lnTo>
                  <a:pt x="590" y="40"/>
                </a:lnTo>
                <a:lnTo>
                  <a:pt x="661" y="78"/>
                </a:lnTo>
                <a:lnTo>
                  <a:pt x="723" y="128"/>
                </a:lnTo>
                <a:lnTo>
                  <a:pt x="774" y="189"/>
                </a:lnTo>
                <a:lnTo>
                  <a:pt x="813" y="259"/>
                </a:lnTo>
                <a:lnTo>
                  <a:pt x="827" y="297"/>
                </a:lnTo>
                <a:lnTo>
                  <a:pt x="838" y="336"/>
                </a:lnTo>
                <a:lnTo>
                  <a:pt x="844" y="378"/>
                </a:lnTo>
                <a:lnTo>
                  <a:pt x="846" y="420"/>
                </a:lnTo>
                <a:lnTo>
                  <a:pt x="844" y="462"/>
                </a:lnTo>
                <a:lnTo>
                  <a:pt x="838" y="502"/>
                </a:lnTo>
                <a:lnTo>
                  <a:pt x="827" y="542"/>
                </a:lnTo>
                <a:lnTo>
                  <a:pt x="813" y="580"/>
                </a:lnTo>
                <a:lnTo>
                  <a:pt x="774" y="650"/>
                </a:lnTo>
                <a:lnTo>
                  <a:pt x="723" y="711"/>
                </a:lnTo>
                <a:lnTo>
                  <a:pt x="661" y="761"/>
                </a:lnTo>
                <a:lnTo>
                  <a:pt x="590" y="799"/>
                </a:lnTo>
                <a:lnTo>
                  <a:pt x="551" y="813"/>
                </a:lnTo>
                <a:lnTo>
                  <a:pt x="511" y="823"/>
                </a:lnTo>
                <a:lnTo>
                  <a:pt x="469" y="830"/>
                </a:lnTo>
                <a:lnTo>
                  <a:pt x="426" y="831"/>
                </a:lnTo>
                <a:lnTo>
                  <a:pt x="384" y="830"/>
                </a:lnTo>
                <a:lnTo>
                  <a:pt x="342" y="823"/>
                </a:lnTo>
                <a:lnTo>
                  <a:pt x="302" y="813"/>
                </a:lnTo>
                <a:lnTo>
                  <a:pt x="263" y="799"/>
                </a:lnTo>
                <a:lnTo>
                  <a:pt x="192" y="761"/>
                </a:lnTo>
                <a:lnTo>
                  <a:pt x="130" y="711"/>
                </a:lnTo>
                <a:lnTo>
                  <a:pt x="79" y="650"/>
                </a:lnTo>
                <a:lnTo>
                  <a:pt x="40" y="580"/>
                </a:lnTo>
                <a:lnTo>
                  <a:pt x="26" y="542"/>
                </a:lnTo>
                <a:lnTo>
                  <a:pt x="15" y="502"/>
                </a:lnTo>
                <a:lnTo>
                  <a:pt x="9" y="462"/>
                </a:lnTo>
                <a:lnTo>
                  <a:pt x="7" y="420"/>
                </a:lnTo>
                <a:lnTo>
                  <a:pt x="9" y="378"/>
                </a:lnTo>
                <a:lnTo>
                  <a:pt x="15" y="336"/>
                </a:lnTo>
                <a:lnTo>
                  <a:pt x="26" y="297"/>
                </a:lnTo>
                <a:lnTo>
                  <a:pt x="40" y="259"/>
                </a:lnTo>
                <a:lnTo>
                  <a:pt x="79" y="189"/>
                </a:lnTo>
                <a:lnTo>
                  <a:pt x="130" y="128"/>
                </a:lnTo>
                <a:lnTo>
                  <a:pt x="192" y="78"/>
                </a:lnTo>
                <a:lnTo>
                  <a:pt x="263" y="40"/>
                </a:lnTo>
                <a:lnTo>
                  <a:pt x="302" y="26"/>
                </a:lnTo>
                <a:lnTo>
                  <a:pt x="342" y="15"/>
                </a:lnTo>
                <a:lnTo>
                  <a:pt x="384" y="9"/>
                </a:lnTo>
                <a:lnTo>
                  <a:pt x="426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91" name="path"/>
          <p:cNvSpPr/>
          <p:nvPr/>
        </p:nvSpPr>
        <p:spPr>
          <a:xfrm>
            <a:off x="3856804" y="3684592"/>
            <a:ext cx="540627" cy="533009"/>
          </a:xfrm>
          <a:custGeom>
            <a:avLst/>
            <a:gdLst/>
            <a:ahLst/>
            <a:cxnLst/>
            <a:rect l="0" t="0" r="0" b="0"/>
            <a:pathLst>
              <a:path w="851" h="839">
                <a:moveTo>
                  <a:pt x="425" y="7"/>
                </a:moveTo>
                <a:lnTo>
                  <a:pt x="468" y="9"/>
                </a:lnTo>
                <a:lnTo>
                  <a:pt x="509" y="15"/>
                </a:lnTo>
                <a:lnTo>
                  <a:pt x="549" y="26"/>
                </a:lnTo>
                <a:lnTo>
                  <a:pt x="588" y="40"/>
                </a:lnTo>
                <a:lnTo>
                  <a:pt x="659" y="78"/>
                </a:lnTo>
                <a:lnTo>
                  <a:pt x="721" y="128"/>
                </a:lnTo>
                <a:lnTo>
                  <a:pt x="772" y="189"/>
                </a:lnTo>
                <a:lnTo>
                  <a:pt x="810" y="259"/>
                </a:lnTo>
                <a:lnTo>
                  <a:pt x="824" y="297"/>
                </a:lnTo>
                <a:lnTo>
                  <a:pt x="835" y="336"/>
                </a:lnTo>
                <a:lnTo>
                  <a:pt x="841" y="378"/>
                </a:lnTo>
                <a:lnTo>
                  <a:pt x="843" y="420"/>
                </a:lnTo>
                <a:lnTo>
                  <a:pt x="841" y="462"/>
                </a:lnTo>
                <a:lnTo>
                  <a:pt x="835" y="502"/>
                </a:lnTo>
                <a:lnTo>
                  <a:pt x="824" y="542"/>
                </a:lnTo>
                <a:lnTo>
                  <a:pt x="810" y="580"/>
                </a:lnTo>
                <a:lnTo>
                  <a:pt x="772" y="650"/>
                </a:lnTo>
                <a:lnTo>
                  <a:pt x="721" y="711"/>
                </a:lnTo>
                <a:lnTo>
                  <a:pt x="659" y="761"/>
                </a:lnTo>
                <a:lnTo>
                  <a:pt x="588" y="799"/>
                </a:lnTo>
                <a:lnTo>
                  <a:pt x="549" y="813"/>
                </a:lnTo>
                <a:lnTo>
                  <a:pt x="509" y="823"/>
                </a:lnTo>
                <a:lnTo>
                  <a:pt x="468" y="830"/>
                </a:lnTo>
                <a:lnTo>
                  <a:pt x="425" y="831"/>
                </a:lnTo>
                <a:lnTo>
                  <a:pt x="383" y="830"/>
                </a:lnTo>
                <a:lnTo>
                  <a:pt x="341" y="823"/>
                </a:lnTo>
                <a:lnTo>
                  <a:pt x="301" y="813"/>
                </a:lnTo>
                <a:lnTo>
                  <a:pt x="262" y="799"/>
                </a:lnTo>
                <a:lnTo>
                  <a:pt x="192" y="761"/>
                </a:lnTo>
                <a:lnTo>
                  <a:pt x="129" y="711"/>
                </a:lnTo>
                <a:lnTo>
                  <a:pt x="78" y="650"/>
                </a:lnTo>
                <a:lnTo>
                  <a:pt x="40" y="580"/>
                </a:lnTo>
                <a:lnTo>
                  <a:pt x="26" y="542"/>
                </a:lnTo>
                <a:lnTo>
                  <a:pt x="15" y="502"/>
                </a:lnTo>
                <a:lnTo>
                  <a:pt x="9" y="462"/>
                </a:lnTo>
                <a:lnTo>
                  <a:pt x="7" y="420"/>
                </a:lnTo>
                <a:lnTo>
                  <a:pt x="9" y="378"/>
                </a:lnTo>
                <a:lnTo>
                  <a:pt x="15" y="336"/>
                </a:lnTo>
                <a:lnTo>
                  <a:pt x="26" y="297"/>
                </a:lnTo>
                <a:lnTo>
                  <a:pt x="40" y="259"/>
                </a:lnTo>
                <a:lnTo>
                  <a:pt x="78" y="189"/>
                </a:lnTo>
                <a:lnTo>
                  <a:pt x="129" y="128"/>
                </a:lnTo>
                <a:lnTo>
                  <a:pt x="192" y="78"/>
                </a:lnTo>
                <a:lnTo>
                  <a:pt x="262" y="40"/>
                </a:lnTo>
                <a:lnTo>
                  <a:pt x="301" y="26"/>
                </a:lnTo>
                <a:lnTo>
                  <a:pt x="341" y="15"/>
                </a:lnTo>
                <a:lnTo>
                  <a:pt x="383" y="9"/>
                </a:lnTo>
                <a:lnTo>
                  <a:pt x="425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92" name="picture 6092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8136635" y="2051304"/>
            <a:ext cx="501395" cy="531876"/>
          </a:xfrm>
          <a:prstGeom prst="rect">
            <a:avLst/>
          </a:prstGeom>
        </p:spPr>
      </p:pic>
      <p:sp>
        <p:nvSpPr>
          <p:cNvPr id="6093" name="path"/>
          <p:cNvSpPr/>
          <p:nvPr/>
        </p:nvSpPr>
        <p:spPr>
          <a:xfrm>
            <a:off x="8127051" y="2041721"/>
            <a:ext cx="520817" cy="551296"/>
          </a:xfrm>
          <a:custGeom>
            <a:avLst/>
            <a:gdLst/>
            <a:ahLst/>
            <a:cxnLst/>
            <a:rect l="0" t="0" r="0" b="0"/>
            <a:pathLst>
              <a:path w="820" h="868">
                <a:moveTo>
                  <a:pt x="410" y="7"/>
                </a:moveTo>
                <a:lnTo>
                  <a:pt x="451" y="9"/>
                </a:lnTo>
                <a:lnTo>
                  <a:pt x="491" y="16"/>
                </a:lnTo>
                <a:lnTo>
                  <a:pt x="529" y="26"/>
                </a:lnTo>
                <a:lnTo>
                  <a:pt x="567" y="41"/>
                </a:lnTo>
                <a:lnTo>
                  <a:pt x="635" y="80"/>
                </a:lnTo>
                <a:lnTo>
                  <a:pt x="694" y="132"/>
                </a:lnTo>
                <a:lnTo>
                  <a:pt x="743" y="196"/>
                </a:lnTo>
                <a:lnTo>
                  <a:pt x="780" y="268"/>
                </a:lnTo>
                <a:lnTo>
                  <a:pt x="804" y="348"/>
                </a:lnTo>
                <a:lnTo>
                  <a:pt x="810" y="390"/>
                </a:lnTo>
                <a:lnTo>
                  <a:pt x="812" y="434"/>
                </a:lnTo>
                <a:lnTo>
                  <a:pt x="810" y="477"/>
                </a:lnTo>
                <a:lnTo>
                  <a:pt x="804" y="520"/>
                </a:lnTo>
                <a:lnTo>
                  <a:pt x="780" y="600"/>
                </a:lnTo>
                <a:lnTo>
                  <a:pt x="743" y="672"/>
                </a:lnTo>
                <a:lnTo>
                  <a:pt x="694" y="735"/>
                </a:lnTo>
                <a:lnTo>
                  <a:pt x="635" y="788"/>
                </a:lnTo>
                <a:lnTo>
                  <a:pt x="567" y="826"/>
                </a:lnTo>
                <a:lnTo>
                  <a:pt x="529" y="841"/>
                </a:lnTo>
                <a:lnTo>
                  <a:pt x="491" y="851"/>
                </a:lnTo>
                <a:lnTo>
                  <a:pt x="451" y="858"/>
                </a:lnTo>
                <a:lnTo>
                  <a:pt x="410" y="860"/>
                </a:lnTo>
                <a:lnTo>
                  <a:pt x="368" y="858"/>
                </a:lnTo>
                <a:lnTo>
                  <a:pt x="329" y="851"/>
                </a:lnTo>
                <a:lnTo>
                  <a:pt x="290" y="841"/>
                </a:lnTo>
                <a:lnTo>
                  <a:pt x="253" y="826"/>
                </a:lnTo>
                <a:lnTo>
                  <a:pt x="185" y="788"/>
                </a:lnTo>
                <a:lnTo>
                  <a:pt x="125" y="735"/>
                </a:lnTo>
                <a:lnTo>
                  <a:pt x="76" y="672"/>
                </a:lnTo>
                <a:lnTo>
                  <a:pt x="39" y="600"/>
                </a:lnTo>
                <a:lnTo>
                  <a:pt x="15" y="520"/>
                </a:lnTo>
                <a:lnTo>
                  <a:pt x="9" y="477"/>
                </a:lnTo>
                <a:lnTo>
                  <a:pt x="7" y="434"/>
                </a:lnTo>
                <a:lnTo>
                  <a:pt x="9" y="390"/>
                </a:lnTo>
                <a:lnTo>
                  <a:pt x="15" y="348"/>
                </a:lnTo>
                <a:lnTo>
                  <a:pt x="39" y="268"/>
                </a:lnTo>
                <a:lnTo>
                  <a:pt x="76" y="196"/>
                </a:lnTo>
                <a:lnTo>
                  <a:pt x="125" y="132"/>
                </a:lnTo>
                <a:lnTo>
                  <a:pt x="185" y="80"/>
                </a:lnTo>
                <a:lnTo>
                  <a:pt x="253" y="41"/>
                </a:lnTo>
                <a:lnTo>
                  <a:pt x="290" y="26"/>
                </a:lnTo>
                <a:lnTo>
                  <a:pt x="329" y="16"/>
                </a:lnTo>
                <a:lnTo>
                  <a:pt x="368" y="9"/>
                </a:lnTo>
                <a:lnTo>
                  <a:pt x="410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94" name="picture 609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5596128" y="2051304"/>
            <a:ext cx="501395" cy="531876"/>
          </a:xfrm>
          <a:prstGeom prst="rect">
            <a:avLst/>
          </a:prstGeom>
        </p:spPr>
      </p:pic>
      <p:sp>
        <p:nvSpPr>
          <p:cNvPr id="6095" name="path"/>
          <p:cNvSpPr/>
          <p:nvPr/>
        </p:nvSpPr>
        <p:spPr>
          <a:xfrm>
            <a:off x="5586544" y="2041721"/>
            <a:ext cx="520816" cy="551296"/>
          </a:xfrm>
          <a:custGeom>
            <a:avLst/>
            <a:gdLst/>
            <a:ahLst/>
            <a:cxnLst/>
            <a:rect l="0" t="0" r="0" b="0"/>
            <a:pathLst>
              <a:path w="820" h="868">
                <a:moveTo>
                  <a:pt x="410" y="7"/>
                </a:moveTo>
                <a:lnTo>
                  <a:pt x="451" y="9"/>
                </a:lnTo>
                <a:lnTo>
                  <a:pt x="491" y="16"/>
                </a:lnTo>
                <a:lnTo>
                  <a:pt x="529" y="26"/>
                </a:lnTo>
                <a:lnTo>
                  <a:pt x="567" y="41"/>
                </a:lnTo>
                <a:lnTo>
                  <a:pt x="635" y="80"/>
                </a:lnTo>
                <a:lnTo>
                  <a:pt x="694" y="132"/>
                </a:lnTo>
                <a:lnTo>
                  <a:pt x="743" y="196"/>
                </a:lnTo>
                <a:lnTo>
                  <a:pt x="780" y="268"/>
                </a:lnTo>
                <a:lnTo>
                  <a:pt x="804" y="348"/>
                </a:lnTo>
                <a:lnTo>
                  <a:pt x="810" y="390"/>
                </a:lnTo>
                <a:lnTo>
                  <a:pt x="812" y="434"/>
                </a:lnTo>
                <a:lnTo>
                  <a:pt x="810" y="477"/>
                </a:lnTo>
                <a:lnTo>
                  <a:pt x="804" y="520"/>
                </a:lnTo>
                <a:lnTo>
                  <a:pt x="780" y="600"/>
                </a:lnTo>
                <a:lnTo>
                  <a:pt x="743" y="672"/>
                </a:lnTo>
                <a:lnTo>
                  <a:pt x="694" y="735"/>
                </a:lnTo>
                <a:lnTo>
                  <a:pt x="635" y="788"/>
                </a:lnTo>
                <a:lnTo>
                  <a:pt x="567" y="826"/>
                </a:lnTo>
                <a:lnTo>
                  <a:pt x="529" y="841"/>
                </a:lnTo>
                <a:lnTo>
                  <a:pt x="491" y="851"/>
                </a:lnTo>
                <a:lnTo>
                  <a:pt x="451" y="858"/>
                </a:lnTo>
                <a:lnTo>
                  <a:pt x="410" y="860"/>
                </a:lnTo>
                <a:lnTo>
                  <a:pt x="368" y="858"/>
                </a:lnTo>
                <a:lnTo>
                  <a:pt x="329" y="851"/>
                </a:lnTo>
                <a:lnTo>
                  <a:pt x="290" y="841"/>
                </a:lnTo>
                <a:lnTo>
                  <a:pt x="253" y="826"/>
                </a:lnTo>
                <a:lnTo>
                  <a:pt x="185" y="788"/>
                </a:lnTo>
                <a:lnTo>
                  <a:pt x="125" y="735"/>
                </a:lnTo>
                <a:lnTo>
                  <a:pt x="76" y="672"/>
                </a:lnTo>
                <a:lnTo>
                  <a:pt x="39" y="600"/>
                </a:lnTo>
                <a:lnTo>
                  <a:pt x="15" y="520"/>
                </a:lnTo>
                <a:lnTo>
                  <a:pt x="9" y="477"/>
                </a:lnTo>
                <a:lnTo>
                  <a:pt x="7" y="434"/>
                </a:lnTo>
                <a:lnTo>
                  <a:pt x="9" y="390"/>
                </a:lnTo>
                <a:lnTo>
                  <a:pt x="15" y="348"/>
                </a:lnTo>
                <a:lnTo>
                  <a:pt x="39" y="268"/>
                </a:lnTo>
                <a:lnTo>
                  <a:pt x="76" y="196"/>
                </a:lnTo>
                <a:lnTo>
                  <a:pt x="125" y="132"/>
                </a:lnTo>
                <a:lnTo>
                  <a:pt x="185" y="80"/>
                </a:lnTo>
                <a:lnTo>
                  <a:pt x="253" y="41"/>
                </a:lnTo>
                <a:lnTo>
                  <a:pt x="290" y="26"/>
                </a:lnTo>
                <a:lnTo>
                  <a:pt x="329" y="16"/>
                </a:lnTo>
                <a:lnTo>
                  <a:pt x="368" y="9"/>
                </a:lnTo>
                <a:lnTo>
                  <a:pt x="410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096" name="picture 6096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3000316" y="3694176"/>
            <a:ext cx="535803" cy="531045"/>
          </a:xfrm>
          <a:prstGeom prst="rect">
            <a:avLst/>
          </a:prstGeom>
        </p:spPr>
      </p:pic>
      <p:pic>
        <p:nvPicPr>
          <p:cNvPr id="6097" name="picture 6097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2111824" y="3694176"/>
            <a:ext cx="534278" cy="531045"/>
          </a:xfrm>
          <a:prstGeom prst="rect">
            <a:avLst/>
          </a:prstGeom>
        </p:spPr>
      </p:pic>
      <p:pic>
        <p:nvPicPr>
          <p:cNvPr id="6098" name="picture 6098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1272100" y="3694176"/>
            <a:ext cx="540628" cy="523426"/>
          </a:xfrm>
          <a:prstGeom prst="rect">
            <a:avLst/>
          </a:prstGeom>
        </p:spPr>
      </p:pic>
      <p:sp>
        <p:nvSpPr>
          <p:cNvPr id="6100" name="path"/>
          <p:cNvSpPr/>
          <p:nvPr/>
        </p:nvSpPr>
        <p:spPr>
          <a:xfrm>
            <a:off x="3115870" y="2041721"/>
            <a:ext cx="406787" cy="470236"/>
          </a:xfrm>
          <a:custGeom>
            <a:avLst/>
            <a:gdLst/>
            <a:ahLst/>
            <a:cxnLst/>
            <a:rect l="0" t="0" r="0" b="0"/>
            <a:pathLst>
              <a:path w="640" h="740">
                <a:moveTo>
                  <a:pt x="229" y="7"/>
                </a:moveTo>
                <a:lnTo>
                  <a:pt x="270" y="9"/>
                </a:lnTo>
                <a:lnTo>
                  <a:pt x="310" y="16"/>
                </a:lnTo>
                <a:lnTo>
                  <a:pt x="349" y="26"/>
                </a:lnTo>
                <a:lnTo>
                  <a:pt x="386" y="41"/>
                </a:lnTo>
                <a:lnTo>
                  <a:pt x="454" y="80"/>
                </a:lnTo>
                <a:lnTo>
                  <a:pt x="514" y="132"/>
                </a:lnTo>
                <a:lnTo>
                  <a:pt x="564" y="196"/>
                </a:lnTo>
                <a:lnTo>
                  <a:pt x="601" y="268"/>
                </a:lnTo>
                <a:lnTo>
                  <a:pt x="614" y="307"/>
                </a:lnTo>
                <a:lnTo>
                  <a:pt x="624" y="348"/>
                </a:lnTo>
                <a:lnTo>
                  <a:pt x="631" y="390"/>
                </a:lnTo>
                <a:lnTo>
                  <a:pt x="633" y="434"/>
                </a:lnTo>
                <a:lnTo>
                  <a:pt x="631" y="477"/>
                </a:lnTo>
                <a:lnTo>
                  <a:pt x="624" y="520"/>
                </a:lnTo>
                <a:lnTo>
                  <a:pt x="614" y="560"/>
                </a:lnTo>
                <a:lnTo>
                  <a:pt x="601" y="600"/>
                </a:lnTo>
                <a:lnTo>
                  <a:pt x="564" y="672"/>
                </a:lnTo>
                <a:lnTo>
                  <a:pt x="514" y="735"/>
                </a:lnTo>
                <a:moveTo>
                  <a:pt x="3" y="80"/>
                </a:moveTo>
                <a:lnTo>
                  <a:pt x="71" y="41"/>
                </a:lnTo>
                <a:lnTo>
                  <a:pt x="109" y="26"/>
                </a:lnTo>
                <a:lnTo>
                  <a:pt x="147" y="16"/>
                </a:lnTo>
                <a:lnTo>
                  <a:pt x="187" y="9"/>
                </a:lnTo>
                <a:lnTo>
                  <a:pt x="229" y="7"/>
                </a:lnTo>
                <a:close/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01" name="textbox 6101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156" name="group 115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6103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04" name="textbox 6104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033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N</a:t>
              </a:r>
              <a:endParaRPr lang="en-US" altLang="en-US" sz="1800" dirty="0"/>
            </a:p>
          </p:txBody>
        </p:sp>
      </p:grpSp>
      <p:sp>
        <p:nvSpPr>
          <p:cNvPr id="6109" name="textbox 6109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58</a:t>
            </a:r>
            <a:endParaRPr lang="en-US" altLang="en-US" sz="900" dirty="0"/>
          </a:p>
        </p:txBody>
      </p:sp>
      <p:sp>
        <p:nvSpPr>
          <p:cNvPr id="6110" name="path"/>
          <p:cNvSpPr/>
          <p:nvPr/>
        </p:nvSpPr>
        <p:spPr>
          <a:xfrm>
            <a:off x="3869435" y="1967293"/>
            <a:ext cx="2228342" cy="9525"/>
          </a:xfrm>
          <a:custGeom>
            <a:avLst/>
            <a:gdLst/>
            <a:ahLst/>
            <a:cxnLst/>
            <a:rect l="0" t="0" r="0" b="0"/>
            <a:pathLst>
              <a:path w="3509" h="15">
                <a:moveTo>
                  <a:pt x="0" y="7"/>
                </a:moveTo>
                <a:lnTo>
                  <a:pt x="3509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11" name="path"/>
          <p:cNvSpPr/>
          <p:nvPr/>
        </p:nvSpPr>
        <p:spPr>
          <a:xfrm>
            <a:off x="6409944" y="1967293"/>
            <a:ext cx="2228341" cy="9525"/>
          </a:xfrm>
          <a:custGeom>
            <a:avLst/>
            <a:gdLst/>
            <a:ahLst/>
            <a:cxnLst/>
            <a:rect l="0" t="0" r="0" b="0"/>
            <a:pathLst>
              <a:path w="3509" h="15">
                <a:moveTo>
                  <a:pt x="0" y="7"/>
                </a:moveTo>
                <a:lnTo>
                  <a:pt x="3509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12" name="path"/>
          <p:cNvSpPr/>
          <p:nvPr/>
        </p:nvSpPr>
        <p:spPr>
          <a:xfrm>
            <a:off x="3208853" y="2577980"/>
            <a:ext cx="105265" cy="15037"/>
          </a:xfrm>
          <a:custGeom>
            <a:avLst/>
            <a:gdLst/>
            <a:ahLst/>
            <a:cxnLst/>
            <a:rect l="0" t="0" r="0" b="0"/>
            <a:pathLst>
              <a:path w="165" h="23">
                <a:moveTo>
                  <a:pt x="164" y="7"/>
                </a:moveTo>
                <a:lnTo>
                  <a:pt x="124" y="14"/>
                </a:lnTo>
                <a:lnTo>
                  <a:pt x="82" y="16"/>
                </a:lnTo>
                <a:lnTo>
                  <a:pt x="41" y="14"/>
                </a:lnTo>
                <a:lnTo>
                  <a:pt x="1" y="7"/>
                </a:lnTo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13" name="path"/>
          <p:cNvSpPr/>
          <p:nvPr/>
        </p:nvSpPr>
        <p:spPr>
          <a:xfrm>
            <a:off x="3000316" y="2289593"/>
            <a:ext cx="10784" cy="55682"/>
          </a:xfrm>
          <a:custGeom>
            <a:avLst/>
            <a:gdLst/>
            <a:ahLst/>
            <a:cxnLst/>
            <a:rect l="0" t="0" r="0" b="0"/>
            <a:pathLst>
              <a:path w="16" h="87">
                <a:moveTo>
                  <a:pt x="9" y="87"/>
                </a:moveTo>
                <a:lnTo>
                  <a:pt x="7" y="44"/>
                </a:lnTo>
                <a:lnTo>
                  <a:pt x="9" y="0"/>
                </a:lnTo>
              </a:path>
            </a:pathLst>
          </a:custGeom>
          <a:noFill/>
          <a:ln w="9525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6612983" y="1440941"/>
            <a:ext cx="1669608" cy="3356031"/>
          </a:xfrm>
          <a:prstGeom prst="rect">
            <a:avLst/>
          </a:prstGeom>
        </p:spPr>
      </p:pic>
      <p:grpSp>
        <p:nvGrpSpPr>
          <p:cNvPr id="12" name="group 12"/>
          <p:cNvGrpSpPr/>
          <p:nvPr/>
        </p:nvGrpSpPr>
        <p:grpSpPr>
          <a:xfrm rot="21600000">
            <a:off x="7315009" y="3242881"/>
            <a:ext cx="264033" cy="264032"/>
            <a:chOff x="0" y="0"/>
            <a:chExt cx="264033" cy="264032"/>
          </a:xfrm>
        </p:grpSpPr>
        <p:sp>
          <p:nvSpPr>
            <p:cNvPr id="99" name="path"/>
            <p:cNvSpPr/>
            <p:nvPr/>
          </p:nvSpPr>
          <p:spPr>
            <a:xfrm>
              <a:off x="4762" y="4762"/>
              <a:ext cx="254508" cy="254507"/>
            </a:xfrm>
            <a:custGeom>
              <a:avLst/>
              <a:gdLst/>
              <a:ahLst/>
              <a:cxnLst/>
              <a:rect l="0" t="0" r="0" b="0"/>
              <a:pathLst>
                <a:path w="400" h="400">
                  <a:moveTo>
                    <a:pt x="0" y="200"/>
                  </a:moveTo>
                  <a:cubicBezTo>
                    <a:pt x="0" y="89"/>
                    <a:pt x="89" y="0"/>
                    <a:pt x="200" y="0"/>
                  </a:cubicBezTo>
                  <a:cubicBezTo>
                    <a:pt x="311" y="0"/>
                    <a:pt x="400" y="89"/>
                    <a:pt x="400" y="200"/>
                  </a:cubicBezTo>
                  <a:cubicBezTo>
                    <a:pt x="400" y="310"/>
                    <a:pt x="311" y="400"/>
                    <a:pt x="200" y="400"/>
                  </a:cubicBezTo>
                  <a:cubicBezTo>
                    <a:pt x="89" y="400"/>
                    <a:pt x="0" y="310"/>
                    <a:pt x="0" y="200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0" name="path"/>
            <p:cNvSpPr/>
            <p:nvPr/>
          </p:nvSpPr>
          <p:spPr>
            <a:xfrm>
              <a:off x="0" y="0"/>
              <a:ext cx="264033" cy="264032"/>
            </a:xfrm>
            <a:custGeom>
              <a:avLst/>
              <a:gdLst/>
              <a:ahLst/>
              <a:cxnLst/>
              <a:rect l="0" t="0" r="0" b="0"/>
              <a:pathLst>
                <a:path w="415" h="415">
                  <a:moveTo>
                    <a:pt x="7" y="207"/>
                  </a:moveTo>
                  <a:cubicBezTo>
                    <a:pt x="7" y="97"/>
                    <a:pt x="97" y="7"/>
                    <a:pt x="207" y="7"/>
                  </a:cubicBezTo>
                  <a:cubicBezTo>
                    <a:pt x="318" y="7"/>
                    <a:pt x="408" y="97"/>
                    <a:pt x="408" y="207"/>
                  </a:cubicBezTo>
                  <a:cubicBezTo>
                    <a:pt x="408" y="318"/>
                    <a:pt x="318" y="408"/>
                    <a:pt x="207" y="408"/>
                  </a:cubicBezTo>
                  <a:cubicBezTo>
                    <a:pt x="97" y="408"/>
                    <a:pt x="7" y="318"/>
                    <a:pt x="7" y="20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01" name="table 101"/>
          <p:cNvGraphicFramePr>
            <a:graphicFrameLocks noGrp="1"/>
          </p:cNvGraphicFramePr>
          <p:nvPr/>
        </p:nvGraphicFramePr>
        <p:xfrm>
          <a:off x="6353936" y="1094613"/>
          <a:ext cx="2187574" cy="4787265"/>
        </p:xfrm>
        <a:graphic>
          <a:graphicData uri="http://schemas.openxmlformats.org/drawingml/2006/table">
            <a:tbl>
              <a:tblPr/>
              <a:tblGrid>
                <a:gridCol w="260350"/>
                <a:gridCol w="1665604"/>
                <a:gridCol w="261620"/>
              </a:tblGrid>
              <a:tr h="28575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400" spc="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400" spc="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7154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1054735" algn="l" rtl="0" eaLnBrk="0">
                        <a:lnSpc>
                          <a:spcPct val="79000"/>
                        </a:lnSpc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1400" dirty="0"/>
                    </a:p>
                    <a:p>
                      <a:pPr marL="836295" algn="l" rtl="0" eaLnBrk="0">
                        <a:lnSpc>
                          <a:spcPct val="84000"/>
                        </a:lnSpc>
                        <a:spcBef>
                          <a:spcPts val="775"/>
                        </a:spcBef>
                      </a:pPr>
                      <a:r>
                        <a:rPr sz="1400" spc="-1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差异化</a:t>
                      </a:r>
                      <a:endParaRPr lang="en-US" altLang="en-US" sz="1400" dirty="0"/>
                    </a:p>
                    <a:p>
                      <a:pPr marL="831850" algn="l" rtl="0" eaLnBrk="0">
                        <a:lnSpc>
                          <a:spcPts val="1825"/>
                        </a:lnSpc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54000"/>
                        </a:lnSpc>
                      </a:pPr>
                      <a:endParaRPr lang="en-US" altLang="en-US" sz="1000" dirty="0"/>
                    </a:p>
                    <a:p>
                      <a:pPr marL="1031875" algn="l" rtl="0" eaLnBrk="0">
                        <a:lnSpc>
                          <a:spcPct val="80000"/>
                        </a:lnSpc>
                        <a:spcBef>
                          <a:spcPts val="425"/>
                        </a:spcBef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1400" dirty="0"/>
                    </a:p>
                    <a:p>
                      <a:pPr marL="476250" algn="l" rtl="0" eaLnBrk="0">
                        <a:lnSpc>
                          <a:spcPct val="92000"/>
                        </a:lnSpc>
                        <a:spcBef>
                          <a:spcPts val="695"/>
                        </a:spcBef>
                      </a:pPr>
                      <a:r>
                        <a:rPr sz="1400" spc="-1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</a:t>
                      </a:r>
                      <a:r>
                        <a:rPr sz="1400" spc="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方案的数量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92000"/>
                        </a:lnSpc>
                      </a:pPr>
                      <a:endParaRPr lang="en-US" altLang="en-US" sz="1000" dirty="0"/>
                    </a:p>
                    <a:p>
                      <a:pPr marL="1043305" algn="l" rtl="0" eaLnBrk="0">
                        <a:lnSpc>
                          <a:spcPct val="80000"/>
                        </a:lnSpc>
                        <a:spcBef>
                          <a:spcPts val="425"/>
                        </a:spcBef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1400" dirty="0"/>
                    </a:p>
                    <a:p>
                      <a:pPr marL="836295" algn="l" rtl="0" eaLnBrk="0">
                        <a:lnSpc>
                          <a:spcPct val="92000"/>
                        </a:lnSpc>
                        <a:spcBef>
                          <a:spcPts val="160"/>
                        </a:spcBef>
                      </a:pPr>
                      <a:r>
                        <a:rPr sz="1400" spc="-2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合并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1000" dirty="0"/>
                    </a:p>
                    <a:p>
                      <a:pPr marL="1033145" algn="l" rtl="0" eaLnBrk="0">
                        <a:lnSpc>
                          <a:spcPct val="81000"/>
                        </a:lnSpc>
                        <a:spcBef>
                          <a:spcPts val="420"/>
                        </a:spcBef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endParaRPr lang="en-US" altLang="en-US" sz="1400" dirty="0"/>
                    </a:p>
                    <a:p>
                      <a:pPr marL="923290" algn="l" rtl="0" eaLnBrk="0">
                        <a:lnSpc>
                          <a:spcPct val="91000"/>
                        </a:lnSpc>
                        <a:spcBef>
                          <a:spcPts val="235"/>
                        </a:spcBef>
                      </a:pPr>
                      <a:r>
                        <a:rPr sz="1400" spc="-2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介</a:t>
                      </a: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2997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50800" indent="3175" algn="l" rtl="0" eaLnBrk="0">
                        <a:lnSpc>
                          <a:spcPct val="106000"/>
                        </a:lnSpc>
                      </a:pPr>
                      <a:r>
                        <a:rPr sz="1400" spc="-10" dirty="0">
                          <a:ln w="5103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400" spc="0" dirty="0">
                          <a:ln w="5103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400" spc="0" dirty="0">
                          <a:ln w="5103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1400" spc="0" dirty="0">
                          <a:ln w="5103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</a:t>
                      </a:r>
                      <a:r>
                        <a:rPr sz="1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</a:t>
                      </a:r>
                      <a:endParaRPr lang="en-US" altLang="en-US" sz="14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02" name="table 102"/>
          <p:cNvGraphicFramePr>
            <a:graphicFrameLocks noGrp="1"/>
          </p:cNvGraphicFramePr>
          <p:nvPr/>
        </p:nvGraphicFramePr>
        <p:xfrm>
          <a:off x="288416" y="2708529"/>
          <a:ext cx="5563234" cy="1559559"/>
        </p:xfrm>
        <a:graphic>
          <a:graphicData uri="http://schemas.openxmlformats.org/drawingml/2006/table">
            <a:tbl>
              <a:tblPr/>
              <a:tblGrid>
                <a:gridCol w="5563234"/>
              </a:tblGrid>
              <a:tr h="28765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500" dirty="0"/>
                    </a:p>
                    <a:p>
                      <a:pPr marL="7239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需求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和要求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719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3" name="path"/>
          <p:cNvSpPr/>
          <p:nvPr/>
        </p:nvSpPr>
        <p:spPr>
          <a:xfrm>
            <a:off x="1643990" y="1497382"/>
            <a:ext cx="186993" cy="1025547"/>
          </a:xfrm>
          <a:custGeom>
            <a:avLst/>
            <a:gdLst/>
            <a:ahLst/>
            <a:cxnLst/>
            <a:rect l="0" t="0" r="0" b="0"/>
            <a:pathLst>
              <a:path w="294" h="1615">
                <a:moveTo>
                  <a:pt x="14" y="4"/>
                </a:moveTo>
                <a:lnTo>
                  <a:pt x="280" y="807"/>
                </a:lnTo>
                <a:lnTo>
                  <a:pt x="14" y="1610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" name="path"/>
          <p:cNvSpPr/>
          <p:nvPr/>
        </p:nvSpPr>
        <p:spPr>
          <a:xfrm>
            <a:off x="1674114" y="1500378"/>
            <a:ext cx="1470660" cy="1019555"/>
          </a:xfrm>
          <a:custGeom>
            <a:avLst/>
            <a:gdLst/>
            <a:ahLst/>
            <a:cxnLst/>
            <a:rect l="0" t="0" r="0" b="0"/>
            <a:pathLst>
              <a:path w="2316" h="1605">
                <a:moveTo>
                  <a:pt x="0" y="0"/>
                </a:moveTo>
                <a:lnTo>
                  <a:pt x="2050" y="0"/>
                </a:lnTo>
                <a:lnTo>
                  <a:pt x="2316" y="802"/>
                </a:lnTo>
                <a:lnTo>
                  <a:pt x="2050" y="1605"/>
                </a:lnTo>
                <a:lnTo>
                  <a:pt x="0" y="1605"/>
                </a:lnTo>
                <a:lnTo>
                  <a:pt x="266" y="802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" name="path"/>
          <p:cNvSpPr/>
          <p:nvPr/>
        </p:nvSpPr>
        <p:spPr>
          <a:xfrm>
            <a:off x="2995422" y="1500378"/>
            <a:ext cx="1470660" cy="1019555"/>
          </a:xfrm>
          <a:custGeom>
            <a:avLst/>
            <a:gdLst/>
            <a:ahLst/>
            <a:cxnLst/>
            <a:rect l="0" t="0" r="0" b="0"/>
            <a:pathLst>
              <a:path w="2316" h="1605">
                <a:moveTo>
                  <a:pt x="0" y="0"/>
                </a:moveTo>
                <a:lnTo>
                  <a:pt x="2049" y="0"/>
                </a:lnTo>
                <a:lnTo>
                  <a:pt x="2316" y="802"/>
                </a:lnTo>
                <a:lnTo>
                  <a:pt x="2049" y="1605"/>
                </a:lnTo>
                <a:lnTo>
                  <a:pt x="0" y="1605"/>
                </a:lnTo>
                <a:lnTo>
                  <a:pt x="266" y="802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" name="path"/>
          <p:cNvSpPr/>
          <p:nvPr/>
        </p:nvSpPr>
        <p:spPr>
          <a:xfrm>
            <a:off x="4316729" y="1500378"/>
            <a:ext cx="1470660" cy="1019555"/>
          </a:xfrm>
          <a:custGeom>
            <a:avLst/>
            <a:gdLst/>
            <a:ahLst/>
            <a:cxnLst/>
            <a:rect l="0" t="0" r="0" b="0"/>
            <a:pathLst>
              <a:path w="2316" h="1605">
                <a:moveTo>
                  <a:pt x="0" y="0"/>
                </a:moveTo>
                <a:lnTo>
                  <a:pt x="2050" y="0"/>
                </a:lnTo>
                <a:lnTo>
                  <a:pt x="2316" y="802"/>
                </a:lnTo>
                <a:lnTo>
                  <a:pt x="2050" y="1605"/>
                </a:lnTo>
                <a:lnTo>
                  <a:pt x="0" y="1605"/>
                </a:lnTo>
                <a:lnTo>
                  <a:pt x="266" y="802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" name="path"/>
          <p:cNvSpPr/>
          <p:nvPr/>
        </p:nvSpPr>
        <p:spPr>
          <a:xfrm>
            <a:off x="351281" y="1500378"/>
            <a:ext cx="1470659" cy="1019555"/>
          </a:xfrm>
          <a:custGeom>
            <a:avLst/>
            <a:gdLst/>
            <a:ahLst/>
            <a:cxnLst/>
            <a:rect l="0" t="0" r="0" b="0"/>
            <a:pathLst>
              <a:path w="2315" h="1605">
                <a:moveTo>
                  <a:pt x="0" y="0"/>
                </a:moveTo>
                <a:lnTo>
                  <a:pt x="2050" y="0"/>
                </a:lnTo>
                <a:lnTo>
                  <a:pt x="2315" y="802"/>
                </a:lnTo>
                <a:lnTo>
                  <a:pt x="2050" y="1605"/>
                </a:lnTo>
                <a:lnTo>
                  <a:pt x="0" y="1605"/>
                </a:lnTo>
                <a:lnTo>
                  <a:pt x="0" y="802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08" name="table 108"/>
          <p:cNvGraphicFramePr>
            <a:graphicFrameLocks noGrp="1"/>
          </p:cNvGraphicFramePr>
          <p:nvPr/>
        </p:nvGraphicFramePr>
        <p:xfrm>
          <a:off x="288416" y="1094613"/>
          <a:ext cx="5563234" cy="1558289"/>
        </p:xfrm>
        <a:graphic>
          <a:graphicData uri="http://schemas.openxmlformats.org/drawingml/2006/table">
            <a:tbl>
              <a:tblPr/>
              <a:tblGrid>
                <a:gridCol w="5563234"/>
              </a:tblGrid>
              <a:tr h="2863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400" dirty="0"/>
                    </a:p>
                    <a:p>
                      <a:pPr marL="7239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场规</a:t>
                      </a:r>
                      <a:r>
                        <a:rPr sz="1400" spc="-1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5103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和价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值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719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9" name="rect"/>
          <p:cNvSpPr/>
          <p:nvPr/>
        </p:nvSpPr>
        <p:spPr>
          <a:xfrm>
            <a:off x="351281" y="4729734"/>
            <a:ext cx="1908047" cy="101955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" name="path"/>
          <p:cNvSpPr/>
          <p:nvPr/>
        </p:nvSpPr>
        <p:spPr>
          <a:xfrm>
            <a:off x="2081252" y="4726736"/>
            <a:ext cx="187118" cy="1025551"/>
          </a:xfrm>
          <a:custGeom>
            <a:avLst/>
            <a:gdLst/>
            <a:ahLst/>
            <a:cxnLst/>
            <a:rect l="0" t="0" r="0" b="0"/>
            <a:pathLst>
              <a:path w="294" h="1615">
                <a:moveTo>
                  <a:pt x="14" y="4"/>
                </a:moveTo>
                <a:lnTo>
                  <a:pt x="280" y="807"/>
                </a:lnTo>
                <a:lnTo>
                  <a:pt x="14" y="1610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1" name="path"/>
          <p:cNvSpPr/>
          <p:nvPr/>
        </p:nvSpPr>
        <p:spPr>
          <a:xfrm>
            <a:off x="2116074" y="4729734"/>
            <a:ext cx="1906524" cy="1019555"/>
          </a:xfrm>
          <a:custGeom>
            <a:avLst/>
            <a:gdLst/>
            <a:ahLst/>
            <a:cxnLst/>
            <a:rect l="0" t="0" r="0" b="0"/>
            <a:pathLst>
              <a:path w="3002" h="1605">
                <a:moveTo>
                  <a:pt x="0" y="0"/>
                </a:moveTo>
                <a:lnTo>
                  <a:pt x="2736" y="0"/>
                </a:lnTo>
                <a:lnTo>
                  <a:pt x="3002" y="802"/>
                </a:lnTo>
                <a:lnTo>
                  <a:pt x="2736" y="1605"/>
                </a:lnTo>
                <a:lnTo>
                  <a:pt x="0" y="1605"/>
                </a:lnTo>
                <a:lnTo>
                  <a:pt x="265" y="802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2" name="path"/>
          <p:cNvSpPr/>
          <p:nvPr/>
        </p:nvSpPr>
        <p:spPr>
          <a:xfrm>
            <a:off x="351281" y="4720209"/>
            <a:ext cx="3502405" cy="19050"/>
          </a:xfrm>
          <a:custGeom>
            <a:avLst/>
            <a:gdLst/>
            <a:ahLst/>
            <a:cxnLst/>
            <a:rect l="0" t="0" r="0" b="0"/>
            <a:pathLst>
              <a:path w="5515" h="30">
                <a:moveTo>
                  <a:pt x="0" y="15"/>
                </a:moveTo>
                <a:lnTo>
                  <a:pt x="2738" y="15"/>
                </a:lnTo>
                <a:moveTo>
                  <a:pt x="2779" y="15"/>
                </a:moveTo>
                <a:lnTo>
                  <a:pt x="5515" y="15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4" name="group 14"/>
          <p:cNvGrpSpPr/>
          <p:nvPr/>
        </p:nvGrpSpPr>
        <p:grpSpPr>
          <a:xfrm rot="21600000">
            <a:off x="1197673" y="4651057"/>
            <a:ext cx="232028" cy="230505"/>
            <a:chOff x="0" y="0"/>
            <a:chExt cx="232028" cy="230505"/>
          </a:xfrm>
        </p:grpSpPr>
        <p:sp>
          <p:nvSpPr>
            <p:cNvPr id="113" name="path"/>
            <p:cNvSpPr/>
            <p:nvPr/>
          </p:nvSpPr>
          <p:spPr>
            <a:xfrm>
              <a:off x="4762" y="4762"/>
              <a:ext cx="222503" cy="220980"/>
            </a:xfrm>
            <a:custGeom>
              <a:avLst/>
              <a:gdLst/>
              <a:ahLst/>
              <a:cxnLst/>
              <a:rect l="0" t="0" r="0" b="0"/>
              <a:pathLst>
                <a:path w="350" h="348">
                  <a:moveTo>
                    <a:pt x="0" y="174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1" y="0"/>
                    <a:pt x="350" y="78"/>
                    <a:pt x="350" y="174"/>
                  </a:cubicBezTo>
                  <a:cubicBezTo>
                    <a:pt x="350" y="270"/>
                    <a:pt x="271" y="348"/>
                    <a:pt x="175" y="348"/>
                  </a:cubicBezTo>
                  <a:cubicBezTo>
                    <a:pt x="78" y="348"/>
                    <a:pt x="0" y="270"/>
                    <a:pt x="0" y="174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" name="path"/>
            <p:cNvSpPr/>
            <p:nvPr/>
          </p:nvSpPr>
          <p:spPr>
            <a:xfrm>
              <a:off x="0" y="0"/>
              <a:ext cx="232028" cy="230505"/>
            </a:xfrm>
            <a:custGeom>
              <a:avLst/>
              <a:gdLst/>
              <a:ahLst/>
              <a:cxnLst/>
              <a:rect l="0" t="0" r="0" b="0"/>
              <a:pathLst>
                <a:path w="365" h="363">
                  <a:moveTo>
                    <a:pt x="7" y="181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1"/>
                  </a:cubicBezTo>
                  <a:cubicBezTo>
                    <a:pt x="357" y="277"/>
                    <a:pt x="279" y="355"/>
                    <a:pt x="182" y="355"/>
                  </a:cubicBezTo>
                  <a:cubicBezTo>
                    <a:pt x="85" y="355"/>
                    <a:pt x="7" y="277"/>
                    <a:pt x="7" y="181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15" name="table 115"/>
          <p:cNvGraphicFramePr>
            <a:graphicFrameLocks noGrp="1"/>
          </p:cNvGraphicFramePr>
          <p:nvPr/>
        </p:nvGraphicFramePr>
        <p:xfrm>
          <a:off x="288416" y="4323969"/>
          <a:ext cx="5563234" cy="1557654"/>
        </p:xfrm>
        <a:graphic>
          <a:graphicData uri="http://schemas.openxmlformats.org/drawingml/2006/table">
            <a:tbl>
              <a:tblPr/>
              <a:tblGrid>
                <a:gridCol w="5563234"/>
              </a:tblGrid>
              <a:tr h="2813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400" dirty="0"/>
                    </a:p>
                    <a:p>
                      <a:pPr marL="73025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驱动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因素和技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763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600" dirty="0"/>
                    </a:p>
                    <a:p>
                      <a:pPr marL="9740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5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123825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代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表产品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6" name="path"/>
          <p:cNvSpPr/>
          <p:nvPr/>
        </p:nvSpPr>
        <p:spPr>
          <a:xfrm>
            <a:off x="2966822" y="1497382"/>
            <a:ext cx="206551" cy="1025547"/>
          </a:xfrm>
          <a:custGeom>
            <a:avLst/>
            <a:gdLst/>
            <a:ahLst/>
            <a:cxnLst/>
            <a:rect l="0" t="0" r="0" b="0"/>
            <a:pathLst>
              <a:path w="325" h="1615">
                <a:moveTo>
                  <a:pt x="14" y="4"/>
                </a:moveTo>
                <a:lnTo>
                  <a:pt x="280" y="807"/>
                </a:lnTo>
                <a:lnTo>
                  <a:pt x="14" y="1610"/>
                </a:lnTo>
                <a:moveTo>
                  <a:pt x="45" y="1610"/>
                </a:moveTo>
                <a:lnTo>
                  <a:pt x="311" y="807"/>
                </a:lnTo>
                <a:lnTo>
                  <a:pt x="45" y="4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6" name="group 16"/>
          <p:cNvGrpSpPr/>
          <p:nvPr/>
        </p:nvGrpSpPr>
        <p:grpSpPr>
          <a:xfrm rot="21600000">
            <a:off x="3585781" y="1397317"/>
            <a:ext cx="232029" cy="232028"/>
            <a:chOff x="0" y="0"/>
            <a:chExt cx="232029" cy="232028"/>
          </a:xfrm>
        </p:grpSpPr>
        <p:sp>
          <p:nvSpPr>
            <p:cNvPr id="117" name="path"/>
            <p:cNvSpPr/>
            <p:nvPr/>
          </p:nvSpPr>
          <p:spPr>
            <a:xfrm>
              <a:off x="4762" y="4762"/>
              <a:ext cx="222504" cy="222503"/>
            </a:xfrm>
            <a:custGeom>
              <a:avLst/>
              <a:gdLst/>
              <a:ahLst/>
              <a:cxnLst/>
              <a:rect l="0" t="0" r="0" b="0"/>
              <a:pathLst>
                <a:path w="350" h="350">
                  <a:moveTo>
                    <a:pt x="0" y="175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1" y="0"/>
                    <a:pt x="350" y="78"/>
                    <a:pt x="350" y="175"/>
                  </a:cubicBezTo>
                  <a:cubicBezTo>
                    <a:pt x="350" y="271"/>
                    <a:pt x="271" y="350"/>
                    <a:pt x="175" y="350"/>
                  </a:cubicBezTo>
                  <a:cubicBezTo>
                    <a:pt x="78" y="350"/>
                    <a:pt x="0" y="271"/>
                    <a:pt x="0" y="17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8" name="path"/>
            <p:cNvSpPr/>
            <p:nvPr/>
          </p:nvSpPr>
          <p:spPr>
            <a:xfrm>
              <a:off x="0" y="0"/>
              <a:ext cx="232029" cy="232028"/>
            </a:xfrm>
            <a:custGeom>
              <a:avLst/>
              <a:gdLst/>
              <a:ahLst/>
              <a:cxnLst/>
              <a:rect l="0" t="0" r="0" b="0"/>
              <a:pathLst>
                <a:path w="365" h="365">
                  <a:moveTo>
                    <a:pt x="7" y="182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2"/>
                  </a:cubicBezTo>
                  <a:cubicBezTo>
                    <a:pt x="357" y="279"/>
                    <a:pt x="279" y="357"/>
                    <a:pt x="182" y="357"/>
                  </a:cubicBezTo>
                  <a:cubicBezTo>
                    <a:pt x="85" y="357"/>
                    <a:pt x="7" y="279"/>
                    <a:pt x="7" y="182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9" name="path"/>
          <p:cNvSpPr/>
          <p:nvPr/>
        </p:nvSpPr>
        <p:spPr>
          <a:xfrm>
            <a:off x="4288130" y="1497382"/>
            <a:ext cx="206551" cy="1025547"/>
          </a:xfrm>
          <a:custGeom>
            <a:avLst/>
            <a:gdLst/>
            <a:ahLst/>
            <a:cxnLst/>
            <a:rect l="0" t="0" r="0" b="0"/>
            <a:pathLst>
              <a:path w="325" h="1615">
                <a:moveTo>
                  <a:pt x="14" y="4"/>
                </a:moveTo>
                <a:lnTo>
                  <a:pt x="280" y="807"/>
                </a:lnTo>
                <a:lnTo>
                  <a:pt x="14" y="1610"/>
                </a:lnTo>
                <a:moveTo>
                  <a:pt x="45" y="1610"/>
                </a:moveTo>
                <a:lnTo>
                  <a:pt x="311" y="807"/>
                </a:lnTo>
                <a:lnTo>
                  <a:pt x="45" y="4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8" name="group 18"/>
          <p:cNvGrpSpPr/>
          <p:nvPr/>
        </p:nvGrpSpPr>
        <p:grpSpPr>
          <a:xfrm rot="21600000">
            <a:off x="4943665" y="1397317"/>
            <a:ext cx="232028" cy="232028"/>
            <a:chOff x="0" y="0"/>
            <a:chExt cx="232028" cy="232028"/>
          </a:xfrm>
        </p:grpSpPr>
        <p:sp>
          <p:nvSpPr>
            <p:cNvPr id="120" name="path"/>
            <p:cNvSpPr/>
            <p:nvPr/>
          </p:nvSpPr>
          <p:spPr>
            <a:xfrm>
              <a:off x="4762" y="4762"/>
              <a:ext cx="222503" cy="222503"/>
            </a:xfrm>
            <a:custGeom>
              <a:avLst/>
              <a:gdLst/>
              <a:ahLst/>
              <a:cxnLst/>
              <a:rect l="0" t="0" r="0" b="0"/>
              <a:pathLst>
                <a:path w="350" h="350">
                  <a:moveTo>
                    <a:pt x="0" y="175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2" y="0"/>
                    <a:pt x="350" y="78"/>
                    <a:pt x="350" y="175"/>
                  </a:cubicBezTo>
                  <a:cubicBezTo>
                    <a:pt x="350" y="271"/>
                    <a:pt x="272" y="350"/>
                    <a:pt x="175" y="350"/>
                  </a:cubicBezTo>
                  <a:cubicBezTo>
                    <a:pt x="78" y="350"/>
                    <a:pt x="0" y="271"/>
                    <a:pt x="0" y="17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" name="path"/>
            <p:cNvSpPr/>
            <p:nvPr/>
          </p:nvSpPr>
          <p:spPr>
            <a:xfrm>
              <a:off x="0" y="0"/>
              <a:ext cx="232028" cy="232028"/>
            </a:xfrm>
            <a:custGeom>
              <a:avLst/>
              <a:gdLst/>
              <a:ahLst/>
              <a:cxnLst/>
              <a:rect l="0" t="0" r="0" b="0"/>
              <a:pathLst>
                <a:path w="365" h="365">
                  <a:moveTo>
                    <a:pt x="7" y="182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2"/>
                  </a:cubicBezTo>
                  <a:cubicBezTo>
                    <a:pt x="357" y="279"/>
                    <a:pt x="279" y="357"/>
                    <a:pt x="182" y="357"/>
                  </a:cubicBezTo>
                  <a:cubicBezTo>
                    <a:pt x="85" y="357"/>
                    <a:pt x="7" y="279"/>
                    <a:pt x="7" y="182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0" name="group 20"/>
          <p:cNvGrpSpPr/>
          <p:nvPr/>
        </p:nvGrpSpPr>
        <p:grpSpPr>
          <a:xfrm rot="21600000">
            <a:off x="870013" y="1397317"/>
            <a:ext cx="232028" cy="232028"/>
            <a:chOff x="0" y="0"/>
            <a:chExt cx="232028" cy="232028"/>
          </a:xfrm>
        </p:grpSpPr>
        <p:sp>
          <p:nvSpPr>
            <p:cNvPr id="122" name="path"/>
            <p:cNvSpPr/>
            <p:nvPr/>
          </p:nvSpPr>
          <p:spPr>
            <a:xfrm>
              <a:off x="4762" y="4762"/>
              <a:ext cx="222503" cy="222503"/>
            </a:xfrm>
            <a:custGeom>
              <a:avLst/>
              <a:gdLst/>
              <a:ahLst/>
              <a:cxnLst/>
              <a:rect l="0" t="0" r="0" b="0"/>
              <a:pathLst>
                <a:path w="350" h="350">
                  <a:moveTo>
                    <a:pt x="0" y="175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1" y="0"/>
                    <a:pt x="350" y="78"/>
                    <a:pt x="350" y="175"/>
                  </a:cubicBezTo>
                  <a:cubicBezTo>
                    <a:pt x="350" y="271"/>
                    <a:pt x="271" y="350"/>
                    <a:pt x="175" y="350"/>
                  </a:cubicBezTo>
                  <a:cubicBezTo>
                    <a:pt x="78" y="350"/>
                    <a:pt x="0" y="271"/>
                    <a:pt x="0" y="17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3" name="path"/>
            <p:cNvSpPr/>
            <p:nvPr/>
          </p:nvSpPr>
          <p:spPr>
            <a:xfrm>
              <a:off x="0" y="0"/>
              <a:ext cx="232028" cy="232028"/>
            </a:xfrm>
            <a:custGeom>
              <a:avLst/>
              <a:gdLst/>
              <a:ahLst/>
              <a:cxnLst/>
              <a:rect l="0" t="0" r="0" b="0"/>
              <a:pathLst>
                <a:path w="365" h="365">
                  <a:moveTo>
                    <a:pt x="7" y="182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2"/>
                  </a:cubicBezTo>
                  <a:cubicBezTo>
                    <a:pt x="357" y="279"/>
                    <a:pt x="279" y="357"/>
                    <a:pt x="182" y="357"/>
                  </a:cubicBezTo>
                  <a:cubicBezTo>
                    <a:pt x="85" y="357"/>
                    <a:pt x="7" y="279"/>
                    <a:pt x="7" y="182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2" name="group 22"/>
          <p:cNvGrpSpPr/>
          <p:nvPr/>
        </p:nvGrpSpPr>
        <p:grpSpPr>
          <a:xfrm rot="21600000">
            <a:off x="2227897" y="1397317"/>
            <a:ext cx="232029" cy="232028"/>
            <a:chOff x="0" y="0"/>
            <a:chExt cx="232029" cy="232028"/>
          </a:xfrm>
        </p:grpSpPr>
        <p:sp>
          <p:nvSpPr>
            <p:cNvPr id="124" name="path"/>
            <p:cNvSpPr/>
            <p:nvPr/>
          </p:nvSpPr>
          <p:spPr>
            <a:xfrm>
              <a:off x="4762" y="4762"/>
              <a:ext cx="222504" cy="222503"/>
            </a:xfrm>
            <a:custGeom>
              <a:avLst/>
              <a:gdLst/>
              <a:ahLst/>
              <a:cxnLst/>
              <a:rect l="0" t="0" r="0" b="0"/>
              <a:pathLst>
                <a:path w="350" h="350">
                  <a:moveTo>
                    <a:pt x="0" y="175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1" y="0"/>
                    <a:pt x="350" y="78"/>
                    <a:pt x="350" y="175"/>
                  </a:cubicBezTo>
                  <a:cubicBezTo>
                    <a:pt x="350" y="271"/>
                    <a:pt x="271" y="350"/>
                    <a:pt x="175" y="350"/>
                  </a:cubicBezTo>
                  <a:cubicBezTo>
                    <a:pt x="78" y="350"/>
                    <a:pt x="0" y="271"/>
                    <a:pt x="0" y="17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5" name="path"/>
            <p:cNvSpPr/>
            <p:nvPr/>
          </p:nvSpPr>
          <p:spPr>
            <a:xfrm>
              <a:off x="0" y="0"/>
              <a:ext cx="232029" cy="232028"/>
            </a:xfrm>
            <a:custGeom>
              <a:avLst/>
              <a:gdLst/>
              <a:ahLst/>
              <a:cxnLst/>
              <a:rect l="0" t="0" r="0" b="0"/>
              <a:pathLst>
                <a:path w="365" h="365">
                  <a:moveTo>
                    <a:pt x="7" y="182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2"/>
                  </a:cubicBezTo>
                  <a:cubicBezTo>
                    <a:pt x="357" y="279"/>
                    <a:pt x="279" y="357"/>
                    <a:pt x="182" y="357"/>
                  </a:cubicBezTo>
                  <a:cubicBezTo>
                    <a:pt x="85" y="357"/>
                    <a:pt x="7" y="279"/>
                    <a:pt x="7" y="182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26" name="table 126"/>
          <p:cNvGraphicFramePr>
            <a:graphicFrameLocks noGrp="1"/>
          </p:cNvGraphicFramePr>
          <p:nvPr/>
        </p:nvGraphicFramePr>
        <p:xfrm>
          <a:off x="351281" y="1397317"/>
          <a:ext cx="5445124" cy="1131569"/>
        </p:xfrm>
        <a:graphic>
          <a:graphicData uri="http://schemas.openxmlformats.org/drawingml/2006/table">
            <a:tbl>
              <a:tblPr/>
              <a:tblGrid>
                <a:gridCol w="1363980"/>
                <a:gridCol w="1426844"/>
                <a:gridCol w="1337945"/>
                <a:gridCol w="1316355"/>
              </a:tblGrid>
              <a:tr h="1131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300" dirty="0"/>
                    </a:p>
                    <a:p>
                      <a:pPr marL="572135" algn="l" rtl="0" eaLnBrk="0">
                        <a:lnSpc>
                          <a:spcPct val="80000"/>
                        </a:lnSpc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100" dirty="0"/>
                    </a:p>
                    <a:p>
                      <a:pPr marL="60960" indent="-635" algn="l" rtl="0" eaLnBrk="0">
                        <a:lnSpc>
                          <a:spcPct val="104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今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日市场真实</a:t>
                      </a:r>
                      <a:r>
                        <a:rPr sz="1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交量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300" dirty="0"/>
                    </a:p>
                    <a:p>
                      <a:pPr marL="577850" algn="l" rtl="0" eaLnBrk="0">
                        <a:lnSpc>
                          <a:spcPct val="80000"/>
                        </a:lnSpc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100" dirty="0"/>
                    </a:p>
                    <a:p>
                      <a:pPr marL="176530" indent="3175" algn="l" rtl="0" eaLnBrk="0">
                        <a:lnSpc>
                          <a:spcPct val="104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市场增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长和未</a:t>
                      </a:r>
                      <a:r>
                        <a:rPr sz="1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来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的贸易量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300" dirty="0"/>
                    </a:p>
                    <a:p>
                      <a:pPr marL="5041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100" dirty="0"/>
                    </a:p>
                    <a:p>
                      <a:pPr marL="77470" indent="-6985" algn="l" rtl="0" eaLnBrk="0">
                        <a:lnSpc>
                          <a:spcPct val="105000"/>
                        </a:lnSpc>
                        <a:spcBef>
                          <a:spcPts val="5"/>
                        </a:spcBef>
                      </a:pP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绘制竞争者战</a:t>
                      </a:r>
                      <a:r>
                        <a:rPr sz="1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</a:t>
                      </a:r>
                      <a:r>
                        <a:rPr sz="1400" spc="-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略图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300" dirty="0"/>
                    </a:p>
                    <a:p>
                      <a:pPr marL="528955" algn="l" rtl="0" eaLnBrk="0">
                        <a:lnSpc>
                          <a:spcPct val="80000"/>
                        </a:lnSpc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6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300" dirty="0"/>
                    </a:p>
                    <a:p>
                      <a:pPr marL="58420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市场细分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7" name="path"/>
          <p:cNvSpPr/>
          <p:nvPr/>
        </p:nvSpPr>
        <p:spPr>
          <a:xfrm>
            <a:off x="2116074" y="3114294"/>
            <a:ext cx="1906524" cy="1021079"/>
          </a:xfrm>
          <a:custGeom>
            <a:avLst/>
            <a:gdLst/>
            <a:ahLst/>
            <a:cxnLst/>
            <a:rect l="0" t="0" r="0" b="0"/>
            <a:pathLst>
              <a:path w="3002" h="1607">
                <a:moveTo>
                  <a:pt x="0" y="0"/>
                </a:moveTo>
                <a:lnTo>
                  <a:pt x="2740" y="0"/>
                </a:lnTo>
                <a:lnTo>
                  <a:pt x="3002" y="803"/>
                </a:lnTo>
                <a:lnTo>
                  <a:pt x="2740" y="1607"/>
                </a:lnTo>
                <a:lnTo>
                  <a:pt x="0" y="1607"/>
                </a:lnTo>
                <a:lnTo>
                  <a:pt x="261" y="803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4" name="group 24"/>
          <p:cNvGrpSpPr/>
          <p:nvPr/>
        </p:nvGrpSpPr>
        <p:grpSpPr>
          <a:xfrm rot="21600000">
            <a:off x="2960941" y="3014281"/>
            <a:ext cx="232028" cy="230504"/>
            <a:chOff x="0" y="0"/>
            <a:chExt cx="232028" cy="230504"/>
          </a:xfrm>
        </p:grpSpPr>
        <p:sp>
          <p:nvSpPr>
            <p:cNvPr id="128" name="path"/>
            <p:cNvSpPr/>
            <p:nvPr/>
          </p:nvSpPr>
          <p:spPr>
            <a:xfrm>
              <a:off x="4762" y="4762"/>
              <a:ext cx="222503" cy="220979"/>
            </a:xfrm>
            <a:custGeom>
              <a:avLst/>
              <a:gdLst/>
              <a:ahLst/>
              <a:cxnLst/>
              <a:rect l="0" t="0" r="0" b="0"/>
              <a:pathLst>
                <a:path w="350" h="347">
                  <a:moveTo>
                    <a:pt x="0" y="173"/>
                  </a:moveTo>
                  <a:cubicBezTo>
                    <a:pt x="0" y="77"/>
                    <a:pt x="78" y="0"/>
                    <a:pt x="175" y="0"/>
                  </a:cubicBezTo>
                  <a:cubicBezTo>
                    <a:pt x="272" y="0"/>
                    <a:pt x="350" y="77"/>
                    <a:pt x="350" y="173"/>
                  </a:cubicBezTo>
                  <a:cubicBezTo>
                    <a:pt x="350" y="270"/>
                    <a:pt x="272" y="347"/>
                    <a:pt x="175" y="347"/>
                  </a:cubicBezTo>
                  <a:cubicBezTo>
                    <a:pt x="78" y="347"/>
                    <a:pt x="0" y="270"/>
                    <a:pt x="0" y="17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" name="path"/>
            <p:cNvSpPr/>
            <p:nvPr/>
          </p:nvSpPr>
          <p:spPr>
            <a:xfrm>
              <a:off x="0" y="0"/>
              <a:ext cx="232028" cy="230504"/>
            </a:xfrm>
            <a:custGeom>
              <a:avLst/>
              <a:gdLst/>
              <a:ahLst/>
              <a:cxnLst/>
              <a:rect l="0" t="0" r="0" b="0"/>
              <a:pathLst>
                <a:path w="365" h="362">
                  <a:moveTo>
                    <a:pt x="7" y="181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1"/>
                  </a:cubicBezTo>
                  <a:cubicBezTo>
                    <a:pt x="357" y="277"/>
                    <a:pt x="279" y="355"/>
                    <a:pt x="182" y="355"/>
                  </a:cubicBezTo>
                  <a:cubicBezTo>
                    <a:pt x="85" y="355"/>
                    <a:pt x="7" y="277"/>
                    <a:pt x="7" y="181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0" name="path"/>
          <p:cNvSpPr/>
          <p:nvPr/>
        </p:nvSpPr>
        <p:spPr>
          <a:xfrm>
            <a:off x="3879341" y="3114294"/>
            <a:ext cx="1908048" cy="1021079"/>
          </a:xfrm>
          <a:custGeom>
            <a:avLst/>
            <a:gdLst/>
            <a:ahLst/>
            <a:cxnLst/>
            <a:rect l="0" t="0" r="0" b="0"/>
            <a:pathLst>
              <a:path w="3004" h="1607">
                <a:moveTo>
                  <a:pt x="0" y="0"/>
                </a:moveTo>
                <a:lnTo>
                  <a:pt x="2742" y="0"/>
                </a:lnTo>
                <a:lnTo>
                  <a:pt x="3004" y="803"/>
                </a:lnTo>
                <a:lnTo>
                  <a:pt x="2742" y="1607"/>
                </a:lnTo>
                <a:lnTo>
                  <a:pt x="0" y="1607"/>
                </a:lnTo>
                <a:lnTo>
                  <a:pt x="262" y="803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" name="path"/>
          <p:cNvSpPr/>
          <p:nvPr/>
        </p:nvSpPr>
        <p:spPr>
          <a:xfrm>
            <a:off x="3847171" y="3111341"/>
            <a:ext cx="207722" cy="1026986"/>
          </a:xfrm>
          <a:custGeom>
            <a:avLst/>
            <a:gdLst/>
            <a:ahLst/>
            <a:cxnLst/>
            <a:rect l="0" t="0" r="0" b="0"/>
            <a:pathLst>
              <a:path w="327" h="1617">
                <a:moveTo>
                  <a:pt x="14" y="4"/>
                </a:moveTo>
                <a:lnTo>
                  <a:pt x="276" y="808"/>
                </a:lnTo>
                <a:lnTo>
                  <a:pt x="14" y="1612"/>
                </a:lnTo>
                <a:moveTo>
                  <a:pt x="50" y="1612"/>
                </a:moveTo>
                <a:lnTo>
                  <a:pt x="312" y="808"/>
                </a:lnTo>
                <a:lnTo>
                  <a:pt x="50" y="4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6" name="group 26"/>
          <p:cNvGrpSpPr/>
          <p:nvPr/>
        </p:nvGrpSpPr>
        <p:grpSpPr>
          <a:xfrm rot="21600000">
            <a:off x="4725733" y="3014281"/>
            <a:ext cx="232029" cy="230504"/>
            <a:chOff x="0" y="0"/>
            <a:chExt cx="232029" cy="230504"/>
          </a:xfrm>
        </p:grpSpPr>
        <p:sp>
          <p:nvSpPr>
            <p:cNvPr id="132" name="path"/>
            <p:cNvSpPr/>
            <p:nvPr/>
          </p:nvSpPr>
          <p:spPr>
            <a:xfrm>
              <a:off x="4762" y="4762"/>
              <a:ext cx="222504" cy="220979"/>
            </a:xfrm>
            <a:custGeom>
              <a:avLst/>
              <a:gdLst/>
              <a:ahLst/>
              <a:cxnLst/>
              <a:rect l="0" t="0" r="0" b="0"/>
              <a:pathLst>
                <a:path w="350" h="347">
                  <a:moveTo>
                    <a:pt x="0" y="173"/>
                  </a:moveTo>
                  <a:cubicBezTo>
                    <a:pt x="0" y="77"/>
                    <a:pt x="78" y="0"/>
                    <a:pt x="175" y="0"/>
                  </a:cubicBezTo>
                  <a:cubicBezTo>
                    <a:pt x="272" y="0"/>
                    <a:pt x="350" y="77"/>
                    <a:pt x="350" y="173"/>
                  </a:cubicBezTo>
                  <a:cubicBezTo>
                    <a:pt x="350" y="270"/>
                    <a:pt x="272" y="347"/>
                    <a:pt x="175" y="347"/>
                  </a:cubicBezTo>
                  <a:cubicBezTo>
                    <a:pt x="78" y="347"/>
                    <a:pt x="0" y="270"/>
                    <a:pt x="0" y="17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3" name="path"/>
            <p:cNvSpPr/>
            <p:nvPr/>
          </p:nvSpPr>
          <p:spPr>
            <a:xfrm>
              <a:off x="0" y="0"/>
              <a:ext cx="232029" cy="230504"/>
            </a:xfrm>
            <a:custGeom>
              <a:avLst/>
              <a:gdLst/>
              <a:ahLst/>
              <a:cxnLst/>
              <a:rect l="0" t="0" r="0" b="0"/>
              <a:pathLst>
                <a:path w="365" h="362">
                  <a:moveTo>
                    <a:pt x="7" y="181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1"/>
                  </a:cubicBezTo>
                  <a:cubicBezTo>
                    <a:pt x="357" y="277"/>
                    <a:pt x="279" y="355"/>
                    <a:pt x="182" y="355"/>
                  </a:cubicBezTo>
                  <a:cubicBezTo>
                    <a:pt x="85" y="355"/>
                    <a:pt x="7" y="277"/>
                    <a:pt x="7" y="181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34" name="table 134"/>
          <p:cNvGraphicFramePr>
            <a:graphicFrameLocks noGrp="1"/>
          </p:cNvGraphicFramePr>
          <p:nvPr/>
        </p:nvGraphicFramePr>
        <p:xfrm>
          <a:off x="351281" y="3014281"/>
          <a:ext cx="5445124" cy="1130300"/>
        </p:xfrm>
        <a:graphic>
          <a:graphicData uri="http://schemas.openxmlformats.org/drawingml/2006/table">
            <a:tbl>
              <a:tblPr/>
              <a:tblGrid>
                <a:gridCol w="1809114"/>
                <a:gridCol w="1783080"/>
                <a:gridCol w="1852930"/>
              </a:tblGrid>
              <a:tr h="11303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marL="59690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客户决策历程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300" dirty="0"/>
                    </a:p>
                    <a:p>
                      <a:pPr marL="8756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1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170180" indent="-635" algn="l" rtl="0" eaLnBrk="0">
                        <a:lnSpc>
                          <a:spcPct val="105000"/>
                        </a:lnSpc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于市场的规格和</a:t>
                      </a:r>
                      <a:r>
                        <a:rPr sz="1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特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点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300" dirty="0"/>
                    </a:p>
                    <a:p>
                      <a:pPr marL="83693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6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300" dirty="0"/>
                    </a:p>
                    <a:p>
                      <a:pPr marL="151765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术趋势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5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6" name="textbox 136"/>
          <p:cNvSpPr/>
          <p:nvPr/>
        </p:nvSpPr>
        <p:spPr>
          <a:xfrm>
            <a:off x="110811" y="560762"/>
            <a:ext cx="7688580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每条路径都由几个构件组成，以结构化的逐步方法实现模块化产品设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计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800" dirty="0"/>
          </a:p>
        </p:txBody>
      </p:sp>
      <p:sp>
        <p:nvSpPr>
          <p:cNvPr id="137" name="path"/>
          <p:cNvSpPr/>
          <p:nvPr/>
        </p:nvSpPr>
        <p:spPr>
          <a:xfrm>
            <a:off x="3844646" y="4726738"/>
            <a:ext cx="186993" cy="1025547"/>
          </a:xfrm>
          <a:custGeom>
            <a:avLst/>
            <a:gdLst/>
            <a:ahLst/>
            <a:cxnLst/>
            <a:rect l="0" t="0" r="0" b="0"/>
            <a:pathLst>
              <a:path w="294" h="1615">
                <a:moveTo>
                  <a:pt x="14" y="4"/>
                </a:moveTo>
                <a:lnTo>
                  <a:pt x="280" y="807"/>
                </a:lnTo>
                <a:lnTo>
                  <a:pt x="14" y="1610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" name="path"/>
          <p:cNvSpPr/>
          <p:nvPr/>
        </p:nvSpPr>
        <p:spPr>
          <a:xfrm>
            <a:off x="3879341" y="4729734"/>
            <a:ext cx="1908048" cy="1019555"/>
          </a:xfrm>
          <a:custGeom>
            <a:avLst/>
            <a:gdLst/>
            <a:ahLst/>
            <a:cxnLst/>
            <a:rect l="0" t="0" r="0" b="0"/>
            <a:pathLst>
              <a:path w="3004" h="1605">
                <a:moveTo>
                  <a:pt x="0" y="0"/>
                </a:moveTo>
                <a:lnTo>
                  <a:pt x="2738" y="0"/>
                </a:lnTo>
                <a:lnTo>
                  <a:pt x="3004" y="802"/>
                </a:lnTo>
                <a:lnTo>
                  <a:pt x="2738" y="1605"/>
                </a:lnTo>
                <a:lnTo>
                  <a:pt x="0" y="1605"/>
                </a:lnTo>
                <a:lnTo>
                  <a:pt x="266" y="802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9" name="textbox 139"/>
          <p:cNvSpPr/>
          <p:nvPr/>
        </p:nvSpPr>
        <p:spPr>
          <a:xfrm>
            <a:off x="4084884" y="5039989"/>
            <a:ext cx="1450339" cy="4489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4605" indent="-1905" algn="l" rtl="0" eaLnBrk="0">
              <a:lnSpc>
                <a:spcPct val="99000"/>
              </a:lnSpc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品之间的成本差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异</a:t>
            </a:r>
            <a:endParaRPr lang="en-US" altLang="en-US" sz="1400" dirty="0"/>
          </a:p>
        </p:txBody>
      </p:sp>
      <p:sp>
        <p:nvSpPr>
          <p:cNvPr id="140" name="textbox 140"/>
          <p:cNvSpPr/>
          <p:nvPr/>
        </p:nvSpPr>
        <p:spPr>
          <a:xfrm>
            <a:off x="2321262" y="5039989"/>
            <a:ext cx="1449705" cy="44830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5240" indent="-2540" algn="l" rtl="0" eaLnBrk="0">
              <a:lnSpc>
                <a:spcPct val="99000"/>
              </a:lnSpc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不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同业绩水平的费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</a:t>
            </a:r>
            <a:endParaRPr lang="en-US" altLang="en-US" sz="1400" dirty="0"/>
          </a:p>
        </p:txBody>
      </p:sp>
      <p:sp>
        <p:nvSpPr>
          <p:cNvPr id="141" name="path"/>
          <p:cNvSpPr/>
          <p:nvPr/>
        </p:nvSpPr>
        <p:spPr>
          <a:xfrm>
            <a:off x="2083777" y="3111341"/>
            <a:ext cx="207722" cy="1026986"/>
          </a:xfrm>
          <a:custGeom>
            <a:avLst/>
            <a:gdLst/>
            <a:ahLst/>
            <a:cxnLst/>
            <a:rect l="0" t="0" r="0" b="0"/>
            <a:pathLst>
              <a:path w="327" h="1617">
                <a:moveTo>
                  <a:pt x="14" y="4"/>
                </a:moveTo>
                <a:lnTo>
                  <a:pt x="276" y="808"/>
                </a:lnTo>
                <a:lnTo>
                  <a:pt x="14" y="1612"/>
                </a:lnTo>
                <a:moveTo>
                  <a:pt x="50" y="1612"/>
                </a:moveTo>
                <a:lnTo>
                  <a:pt x="312" y="808"/>
                </a:lnTo>
                <a:lnTo>
                  <a:pt x="50" y="4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2" name="path"/>
          <p:cNvSpPr/>
          <p:nvPr/>
        </p:nvSpPr>
        <p:spPr>
          <a:xfrm>
            <a:off x="3870300" y="4726736"/>
            <a:ext cx="187119" cy="1025551"/>
          </a:xfrm>
          <a:custGeom>
            <a:avLst/>
            <a:gdLst/>
            <a:ahLst/>
            <a:cxnLst/>
            <a:rect l="0" t="0" r="0" b="0"/>
            <a:pathLst>
              <a:path w="294" h="1615">
                <a:moveTo>
                  <a:pt x="14" y="1610"/>
                </a:moveTo>
                <a:lnTo>
                  <a:pt x="280" y="807"/>
                </a:lnTo>
                <a:lnTo>
                  <a:pt x="14" y="4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3" name="path"/>
          <p:cNvSpPr/>
          <p:nvPr/>
        </p:nvSpPr>
        <p:spPr>
          <a:xfrm>
            <a:off x="5609311" y="4726736"/>
            <a:ext cx="187119" cy="1025551"/>
          </a:xfrm>
          <a:custGeom>
            <a:avLst/>
            <a:gdLst/>
            <a:ahLst/>
            <a:cxnLst/>
            <a:rect l="0" t="0" r="0" b="0"/>
            <a:pathLst>
              <a:path w="294" h="1615">
                <a:moveTo>
                  <a:pt x="14" y="4"/>
                </a:moveTo>
                <a:lnTo>
                  <a:pt x="280" y="807"/>
                </a:lnTo>
                <a:lnTo>
                  <a:pt x="14" y="1610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" name="path"/>
          <p:cNvSpPr/>
          <p:nvPr/>
        </p:nvSpPr>
        <p:spPr>
          <a:xfrm>
            <a:off x="5609438" y="1497382"/>
            <a:ext cx="186993" cy="1025547"/>
          </a:xfrm>
          <a:custGeom>
            <a:avLst/>
            <a:gdLst/>
            <a:ahLst/>
            <a:cxnLst/>
            <a:rect l="0" t="0" r="0" b="0"/>
            <a:pathLst>
              <a:path w="294" h="1615">
                <a:moveTo>
                  <a:pt x="14" y="4"/>
                </a:moveTo>
                <a:lnTo>
                  <a:pt x="280" y="807"/>
                </a:lnTo>
                <a:lnTo>
                  <a:pt x="14" y="1610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5" name="path"/>
          <p:cNvSpPr/>
          <p:nvPr/>
        </p:nvSpPr>
        <p:spPr>
          <a:xfrm>
            <a:off x="1665072" y="1497382"/>
            <a:ext cx="186993" cy="1025547"/>
          </a:xfrm>
          <a:custGeom>
            <a:avLst/>
            <a:gdLst/>
            <a:ahLst/>
            <a:cxnLst/>
            <a:rect l="0" t="0" r="0" b="0"/>
            <a:pathLst>
              <a:path w="294" h="1615">
                <a:moveTo>
                  <a:pt x="14" y="1610"/>
                </a:moveTo>
                <a:lnTo>
                  <a:pt x="280" y="807"/>
                </a:lnTo>
                <a:lnTo>
                  <a:pt x="14" y="4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6" name="path"/>
          <p:cNvSpPr/>
          <p:nvPr/>
        </p:nvSpPr>
        <p:spPr>
          <a:xfrm>
            <a:off x="2107032" y="4726738"/>
            <a:ext cx="186993" cy="1025547"/>
          </a:xfrm>
          <a:custGeom>
            <a:avLst/>
            <a:gdLst/>
            <a:ahLst/>
            <a:cxnLst/>
            <a:rect l="0" t="0" r="0" b="0"/>
            <a:pathLst>
              <a:path w="294" h="1615">
                <a:moveTo>
                  <a:pt x="14" y="1610"/>
                </a:moveTo>
                <a:lnTo>
                  <a:pt x="280" y="807"/>
                </a:lnTo>
                <a:lnTo>
                  <a:pt x="14" y="4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7" name="path"/>
          <p:cNvSpPr/>
          <p:nvPr/>
        </p:nvSpPr>
        <p:spPr>
          <a:xfrm>
            <a:off x="5611837" y="3111341"/>
            <a:ext cx="184608" cy="1026986"/>
          </a:xfrm>
          <a:custGeom>
            <a:avLst/>
            <a:gdLst/>
            <a:ahLst/>
            <a:cxnLst/>
            <a:rect l="0" t="0" r="0" b="0"/>
            <a:pathLst>
              <a:path w="290" h="1617">
                <a:moveTo>
                  <a:pt x="14" y="4"/>
                </a:moveTo>
                <a:lnTo>
                  <a:pt x="276" y="808"/>
                </a:lnTo>
                <a:lnTo>
                  <a:pt x="14" y="1612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8" name="textbox 148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149" name="path"/>
          <p:cNvSpPr/>
          <p:nvPr/>
        </p:nvSpPr>
        <p:spPr>
          <a:xfrm>
            <a:off x="351281" y="5739765"/>
            <a:ext cx="5267070" cy="19050"/>
          </a:xfrm>
          <a:custGeom>
            <a:avLst/>
            <a:gdLst/>
            <a:ahLst/>
            <a:cxnLst/>
            <a:rect l="0" t="0" r="0" b="0"/>
            <a:pathLst>
              <a:path w="8294" h="30">
                <a:moveTo>
                  <a:pt x="2738" y="15"/>
                </a:moveTo>
                <a:lnTo>
                  <a:pt x="0" y="15"/>
                </a:lnTo>
                <a:moveTo>
                  <a:pt x="5515" y="15"/>
                </a:moveTo>
                <a:lnTo>
                  <a:pt x="2779" y="15"/>
                </a:lnTo>
                <a:moveTo>
                  <a:pt x="8294" y="15"/>
                </a:moveTo>
                <a:lnTo>
                  <a:pt x="5555" y="15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50" name="picture 15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6074473" y="1103376"/>
            <a:ext cx="9525" cy="4769827"/>
          </a:xfrm>
          <a:prstGeom prst="rect">
            <a:avLst/>
          </a:prstGeom>
        </p:spPr>
      </p:pic>
      <p:sp>
        <p:nvSpPr>
          <p:cNvPr id="151" name="path"/>
          <p:cNvSpPr/>
          <p:nvPr/>
        </p:nvSpPr>
        <p:spPr>
          <a:xfrm>
            <a:off x="5937503" y="1748028"/>
            <a:ext cx="268224" cy="365759"/>
          </a:xfrm>
          <a:custGeom>
            <a:avLst/>
            <a:gdLst/>
            <a:ahLst/>
            <a:cxnLst/>
            <a:rect l="0" t="0" r="0" b="0"/>
            <a:pathLst>
              <a:path w="422" h="575">
                <a:moveTo>
                  <a:pt x="62" y="575"/>
                </a:moveTo>
                <a:lnTo>
                  <a:pt x="242" y="575"/>
                </a:lnTo>
                <a:lnTo>
                  <a:pt x="422" y="287"/>
                </a:lnTo>
                <a:lnTo>
                  <a:pt x="242" y="0"/>
                </a:lnTo>
                <a:lnTo>
                  <a:pt x="62" y="0"/>
                </a:lnTo>
                <a:lnTo>
                  <a:pt x="242" y="287"/>
                </a:lnTo>
                <a:lnTo>
                  <a:pt x="62" y="575"/>
                </a:lnTo>
                <a:close/>
              </a:path>
              <a:path w="422" h="575">
                <a:moveTo>
                  <a:pt x="0" y="444"/>
                </a:moveTo>
                <a:lnTo>
                  <a:pt x="97" y="444"/>
                </a:lnTo>
                <a:lnTo>
                  <a:pt x="194" y="289"/>
                </a:lnTo>
                <a:lnTo>
                  <a:pt x="97" y="134"/>
                </a:lnTo>
                <a:lnTo>
                  <a:pt x="0" y="134"/>
                </a:lnTo>
                <a:lnTo>
                  <a:pt x="97" y="289"/>
                </a:lnTo>
                <a:lnTo>
                  <a:pt x="0" y="444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2" name="path"/>
          <p:cNvSpPr/>
          <p:nvPr/>
        </p:nvSpPr>
        <p:spPr>
          <a:xfrm>
            <a:off x="5937503" y="5064252"/>
            <a:ext cx="268224" cy="365759"/>
          </a:xfrm>
          <a:custGeom>
            <a:avLst/>
            <a:gdLst/>
            <a:ahLst/>
            <a:cxnLst/>
            <a:rect l="0" t="0" r="0" b="0"/>
            <a:pathLst>
              <a:path w="422" h="575">
                <a:moveTo>
                  <a:pt x="62" y="575"/>
                </a:moveTo>
                <a:lnTo>
                  <a:pt x="242" y="575"/>
                </a:lnTo>
                <a:lnTo>
                  <a:pt x="422" y="287"/>
                </a:lnTo>
                <a:lnTo>
                  <a:pt x="242" y="0"/>
                </a:lnTo>
                <a:lnTo>
                  <a:pt x="62" y="0"/>
                </a:lnTo>
                <a:lnTo>
                  <a:pt x="242" y="287"/>
                </a:lnTo>
                <a:lnTo>
                  <a:pt x="62" y="575"/>
                </a:lnTo>
                <a:close/>
              </a:path>
              <a:path w="422" h="575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1"/>
                </a:lnTo>
                <a:lnTo>
                  <a:pt x="0" y="131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3" name="path"/>
          <p:cNvSpPr/>
          <p:nvPr/>
        </p:nvSpPr>
        <p:spPr>
          <a:xfrm>
            <a:off x="5937503" y="3305556"/>
            <a:ext cx="268224" cy="364235"/>
          </a:xfrm>
          <a:custGeom>
            <a:avLst/>
            <a:gdLst/>
            <a:ahLst/>
            <a:cxnLst/>
            <a:rect l="0" t="0" r="0" b="0"/>
            <a:pathLst>
              <a:path w="422" h="573">
                <a:moveTo>
                  <a:pt x="62" y="573"/>
                </a:moveTo>
                <a:lnTo>
                  <a:pt x="242" y="573"/>
                </a:lnTo>
                <a:lnTo>
                  <a:pt x="422" y="286"/>
                </a:lnTo>
                <a:lnTo>
                  <a:pt x="242" y="0"/>
                </a:lnTo>
                <a:lnTo>
                  <a:pt x="62" y="0"/>
                </a:lnTo>
                <a:lnTo>
                  <a:pt x="242" y="286"/>
                </a:lnTo>
                <a:lnTo>
                  <a:pt x="62" y="573"/>
                </a:lnTo>
                <a:close/>
              </a:path>
              <a:path w="422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4" name="textbox 154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grpSp>
        <p:nvGrpSpPr>
          <p:cNvPr id="28" name="group 28"/>
          <p:cNvGrpSpPr/>
          <p:nvPr/>
        </p:nvGrpSpPr>
        <p:grpSpPr>
          <a:xfrm rot="21600000">
            <a:off x="7315009" y="4899469"/>
            <a:ext cx="264033" cy="264032"/>
            <a:chOff x="0" y="0"/>
            <a:chExt cx="264033" cy="264032"/>
          </a:xfrm>
        </p:grpSpPr>
        <p:sp>
          <p:nvSpPr>
            <p:cNvPr id="155" name="path"/>
            <p:cNvSpPr/>
            <p:nvPr/>
          </p:nvSpPr>
          <p:spPr>
            <a:xfrm>
              <a:off x="4762" y="4762"/>
              <a:ext cx="254508" cy="254507"/>
            </a:xfrm>
            <a:custGeom>
              <a:avLst/>
              <a:gdLst/>
              <a:ahLst/>
              <a:cxnLst/>
              <a:rect l="0" t="0" r="0" b="0"/>
              <a:pathLst>
                <a:path w="400" h="400">
                  <a:moveTo>
                    <a:pt x="0" y="200"/>
                  </a:moveTo>
                  <a:cubicBezTo>
                    <a:pt x="0" y="89"/>
                    <a:pt x="89" y="0"/>
                    <a:pt x="200" y="0"/>
                  </a:cubicBezTo>
                  <a:cubicBezTo>
                    <a:pt x="311" y="0"/>
                    <a:pt x="400" y="89"/>
                    <a:pt x="400" y="200"/>
                  </a:cubicBezTo>
                  <a:cubicBezTo>
                    <a:pt x="400" y="310"/>
                    <a:pt x="311" y="400"/>
                    <a:pt x="200" y="400"/>
                  </a:cubicBezTo>
                  <a:cubicBezTo>
                    <a:pt x="89" y="400"/>
                    <a:pt x="0" y="310"/>
                    <a:pt x="0" y="200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6" name="path"/>
            <p:cNvSpPr/>
            <p:nvPr/>
          </p:nvSpPr>
          <p:spPr>
            <a:xfrm>
              <a:off x="0" y="0"/>
              <a:ext cx="264033" cy="264032"/>
            </a:xfrm>
            <a:custGeom>
              <a:avLst/>
              <a:gdLst/>
              <a:ahLst/>
              <a:cxnLst/>
              <a:rect l="0" t="0" r="0" b="0"/>
              <a:pathLst>
                <a:path w="415" h="415">
                  <a:moveTo>
                    <a:pt x="7" y="207"/>
                  </a:moveTo>
                  <a:cubicBezTo>
                    <a:pt x="7" y="97"/>
                    <a:pt x="97" y="7"/>
                    <a:pt x="207" y="7"/>
                  </a:cubicBezTo>
                  <a:cubicBezTo>
                    <a:pt x="318" y="7"/>
                    <a:pt x="408" y="97"/>
                    <a:pt x="408" y="207"/>
                  </a:cubicBezTo>
                  <a:cubicBezTo>
                    <a:pt x="408" y="318"/>
                    <a:pt x="318" y="408"/>
                    <a:pt x="207" y="408"/>
                  </a:cubicBezTo>
                  <a:cubicBezTo>
                    <a:pt x="97" y="408"/>
                    <a:pt x="7" y="318"/>
                    <a:pt x="7" y="20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157" name="picture 15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8271129" y="1440941"/>
            <a:ext cx="19050" cy="3174365"/>
          </a:xfrm>
          <a:prstGeom prst="rect">
            <a:avLst/>
          </a:prstGeom>
        </p:spPr>
      </p:pic>
      <p:pic>
        <p:nvPicPr>
          <p:cNvPr id="158" name="picture 15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6605396" y="1440941"/>
            <a:ext cx="19050" cy="3174365"/>
          </a:xfrm>
          <a:prstGeom prst="rect">
            <a:avLst/>
          </a:prstGeom>
        </p:spPr>
      </p:pic>
      <p:sp>
        <p:nvSpPr>
          <p:cNvPr id="159" name="rect"/>
          <p:cNvSpPr/>
          <p:nvPr/>
        </p:nvSpPr>
        <p:spPr>
          <a:xfrm>
            <a:off x="3879341" y="4720209"/>
            <a:ext cx="1739010" cy="19050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0" name="group 30"/>
          <p:cNvGrpSpPr/>
          <p:nvPr/>
        </p:nvGrpSpPr>
        <p:grpSpPr>
          <a:xfrm rot="21600000">
            <a:off x="4725733" y="4651057"/>
            <a:ext cx="232029" cy="230505"/>
            <a:chOff x="0" y="0"/>
            <a:chExt cx="232029" cy="230505"/>
          </a:xfrm>
        </p:grpSpPr>
        <p:sp>
          <p:nvSpPr>
            <p:cNvPr id="160" name="path"/>
            <p:cNvSpPr/>
            <p:nvPr/>
          </p:nvSpPr>
          <p:spPr>
            <a:xfrm>
              <a:off x="4762" y="4762"/>
              <a:ext cx="222504" cy="220980"/>
            </a:xfrm>
            <a:custGeom>
              <a:avLst/>
              <a:gdLst/>
              <a:ahLst/>
              <a:cxnLst/>
              <a:rect l="0" t="0" r="0" b="0"/>
              <a:pathLst>
                <a:path w="350" h="348">
                  <a:moveTo>
                    <a:pt x="0" y="174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2" y="0"/>
                    <a:pt x="350" y="78"/>
                    <a:pt x="350" y="174"/>
                  </a:cubicBezTo>
                  <a:cubicBezTo>
                    <a:pt x="350" y="270"/>
                    <a:pt x="272" y="348"/>
                    <a:pt x="175" y="348"/>
                  </a:cubicBezTo>
                  <a:cubicBezTo>
                    <a:pt x="78" y="348"/>
                    <a:pt x="0" y="270"/>
                    <a:pt x="0" y="174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1" name="path"/>
            <p:cNvSpPr/>
            <p:nvPr/>
          </p:nvSpPr>
          <p:spPr>
            <a:xfrm>
              <a:off x="0" y="0"/>
              <a:ext cx="232029" cy="230505"/>
            </a:xfrm>
            <a:custGeom>
              <a:avLst/>
              <a:gdLst/>
              <a:ahLst/>
              <a:cxnLst/>
              <a:rect l="0" t="0" r="0" b="0"/>
              <a:pathLst>
                <a:path w="365" h="363">
                  <a:moveTo>
                    <a:pt x="7" y="181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1"/>
                  </a:cubicBezTo>
                  <a:cubicBezTo>
                    <a:pt x="357" y="277"/>
                    <a:pt x="279" y="355"/>
                    <a:pt x="182" y="355"/>
                  </a:cubicBezTo>
                  <a:cubicBezTo>
                    <a:pt x="85" y="355"/>
                    <a:pt x="7" y="277"/>
                    <a:pt x="7" y="181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group 32"/>
          <p:cNvGrpSpPr/>
          <p:nvPr/>
        </p:nvGrpSpPr>
        <p:grpSpPr>
          <a:xfrm rot="21600000">
            <a:off x="2960941" y="4651057"/>
            <a:ext cx="232028" cy="230505"/>
            <a:chOff x="0" y="0"/>
            <a:chExt cx="232028" cy="230505"/>
          </a:xfrm>
        </p:grpSpPr>
        <p:sp>
          <p:nvSpPr>
            <p:cNvPr id="162" name="path"/>
            <p:cNvSpPr/>
            <p:nvPr/>
          </p:nvSpPr>
          <p:spPr>
            <a:xfrm>
              <a:off x="4762" y="4762"/>
              <a:ext cx="222503" cy="220980"/>
            </a:xfrm>
            <a:custGeom>
              <a:avLst/>
              <a:gdLst/>
              <a:ahLst/>
              <a:cxnLst/>
              <a:rect l="0" t="0" r="0" b="0"/>
              <a:pathLst>
                <a:path w="350" h="348">
                  <a:moveTo>
                    <a:pt x="0" y="174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2" y="0"/>
                    <a:pt x="350" y="78"/>
                    <a:pt x="350" y="174"/>
                  </a:cubicBezTo>
                  <a:cubicBezTo>
                    <a:pt x="350" y="270"/>
                    <a:pt x="272" y="348"/>
                    <a:pt x="175" y="348"/>
                  </a:cubicBezTo>
                  <a:cubicBezTo>
                    <a:pt x="78" y="348"/>
                    <a:pt x="0" y="270"/>
                    <a:pt x="0" y="174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3" name="path"/>
            <p:cNvSpPr/>
            <p:nvPr/>
          </p:nvSpPr>
          <p:spPr>
            <a:xfrm>
              <a:off x="0" y="0"/>
              <a:ext cx="232028" cy="230505"/>
            </a:xfrm>
            <a:custGeom>
              <a:avLst/>
              <a:gdLst/>
              <a:ahLst/>
              <a:cxnLst/>
              <a:rect l="0" t="0" r="0" b="0"/>
              <a:pathLst>
                <a:path w="365" h="363">
                  <a:moveTo>
                    <a:pt x="7" y="181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1"/>
                  </a:cubicBezTo>
                  <a:cubicBezTo>
                    <a:pt x="357" y="277"/>
                    <a:pt x="279" y="355"/>
                    <a:pt x="182" y="355"/>
                  </a:cubicBezTo>
                  <a:cubicBezTo>
                    <a:pt x="85" y="355"/>
                    <a:pt x="7" y="277"/>
                    <a:pt x="7" y="181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group 34"/>
          <p:cNvGrpSpPr/>
          <p:nvPr/>
        </p:nvGrpSpPr>
        <p:grpSpPr>
          <a:xfrm rot="21600000">
            <a:off x="1197673" y="3014281"/>
            <a:ext cx="232028" cy="230504"/>
            <a:chOff x="0" y="0"/>
            <a:chExt cx="232028" cy="230504"/>
          </a:xfrm>
        </p:grpSpPr>
        <p:sp>
          <p:nvSpPr>
            <p:cNvPr id="164" name="path"/>
            <p:cNvSpPr/>
            <p:nvPr/>
          </p:nvSpPr>
          <p:spPr>
            <a:xfrm>
              <a:off x="4762" y="4762"/>
              <a:ext cx="222503" cy="220979"/>
            </a:xfrm>
            <a:custGeom>
              <a:avLst/>
              <a:gdLst/>
              <a:ahLst/>
              <a:cxnLst/>
              <a:rect l="0" t="0" r="0" b="0"/>
              <a:pathLst>
                <a:path w="350" h="347">
                  <a:moveTo>
                    <a:pt x="0" y="173"/>
                  </a:moveTo>
                  <a:cubicBezTo>
                    <a:pt x="0" y="77"/>
                    <a:pt x="78" y="0"/>
                    <a:pt x="175" y="0"/>
                  </a:cubicBezTo>
                  <a:cubicBezTo>
                    <a:pt x="271" y="0"/>
                    <a:pt x="350" y="77"/>
                    <a:pt x="350" y="173"/>
                  </a:cubicBezTo>
                  <a:cubicBezTo>
                    <a:pt x="350" y="270"/>
                    <a:pt x="271" y="347"/>
                    <a:pt x="175" y="347"/>
                  </a:cubicBezTo>
                  <a:cubicBezTo>
                    <a:pt x="78" y="347"/>
                    <a:pt x="0" y="270"/>
                    <a:pt x="0" y="17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5" name="path"/>
            <p:cNvSpPr/>
            <p:nvPr/>
          </p:nvSpPr>
          <p:spPr>
            <a:xfrm>
              <a:off x="0" y="0"/>
              <a:ext cx="232028" cy="230504"/>
            </a:xfrm>
            <a:custGeom>
              <a:avLst/>
              <a:gdLst/>
              <a:ahLst/>
              <a:cxnLst/>
              <a:rect l="0" t="0" r="0" b="0"/>
              <a:pathLst>
                <a:path w="365" h="362">
                  <a:moveTo>
                    <a:pt x="7" y="181"/>
                  </a:moveTo>
                  <a:cubicBezTo>
                    <a:pt x="7" y="85"/>
                    <a:pt x="85" y="7"/>
                    <a:pt x="182" y="7"/>
                  </a:cubicBezTo>
                  <a:cubicBezTo>
                    <a:pt x="279" y="7"/>
                    <a:pt x="357" y="85"/>
                    <a:pt x="357" y="181"/>
                  </a:cubicBezTo>
                  <a:cubicBezTo>
                    <a:pt x="357" y="277"/>
                    <a:pt x="279" y="355"/>
                    <a:pt x="182" y="355"/>
                  </a:cubicBezTo>
                  <a:cubicBezTo>
                    <a:pt x="85" y="355"/>
                    <a:pt x="7" y="277"/>
                    <a:pt x="7" y="181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66" name="textbox 166"/>
          <p:cNvSpPr/>
          <p:nvPr/>
        </p:nvSpPr>
        <p:spPr>
          <a:xfrm>
            <a:off x="8422055" y="6429552"/>
            <a:ext cx="208279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 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800" dirty="0"/>
          </a:p>
        </p:txBody>
      </p:sp>
      <p:sp>
        <p:nvSpPr>
          <p:cNvPr id="167" name="path"/>
          <p:cNvSpPr/>
          <p:nvPr/>
        </p:nvSpPr>
        <p:spPr>
          <a:xfrm>
            <a:off x="6614159" y="5806249"/>
            <a:ext cx="1665731" cy="9525"/>
          </a:xfrm>
          <a:custGeom>
            <a:avLst/>
            <a:gdLst/>
            <a:ahLst/>
            <a:cxnLst/>
            <a:rect l="0" t="0" r="0" b="0"/>
            <a:pathLst>
              <a:path w="2623" h="15">
                <a:moveTo>
                  <a:pt x="0" y="7"/>
                </a:moveTo>
                <a:lnTo>
                  <a:pt x="2623" y="7"/>
                </a:lnTo>
              </a:path>
            </a:pathLst>
          </a:custGeom>
          <a:noFill/>
          <a:ln w="9525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8" name="textbox 168"/>
          <p:cNvSpPr/>
          <p:nvPr/>
        </p:nvSpPr>
        <p:spPr>
          <a:xfrm>
            <a:off x="4778667" y="4692489"/>
            <a:ext cx="140970" cy="1930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1300" b="1" spc="-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</a:t>
            </a:r>
            <a:endParaRPr lang="en-US" altLang="en-US" sz="1300" dirty="0"/>
          </a:p>
        </p:txBody>
      </p:sp>
      <p:sp>
        <p:nvSpPr>
          <p:cNvPr id="169" name="textbox 169"/>
          <p:cNvSpPr/>
          <p:nvPr/>
        </p:nvSpPr>
        <p:spPr>
          <a:xfrm>
            <a:off x="7388922" y="4958046"/>
            <a:ext cx="131445" cy="196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1400" dirty="0"/>
          </a:p>
        </p:txBody>
      </p:sp>
      <p:sp>
        <p:nvSpPr>
          <p:cNvPr id="170" name="textbox 170"/>
          <p:cNvSpPr/>
          <p:nvPr/>
        </p:nvSpPr>
        <p:spPr>
          <a:xfrm>
            <a:off x="1254263" y="3055205"/>
            <a:ext cx="131445" cy="196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1400" dirty="0"/>
          </a:p>
        </p:txBody>
      </p:sp>
      <p:sp>
        <p:nvSpPr>
          <p:cNvPr id="171" name="textbox 171"/>
          <p:cNvSpPr/>
          <p:nvPr/>
        </p:nvSpPr>
        <p:spPr>
          <a:xfrm>
            <a:off x="3051362" y="4692489"/>
            <a:ext cx="62864" cy="196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endParaRPr lang="en-US" altLang="en-US" sz="1400" dirty="0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0" name="group 1160"/>
          <p:cNvGrpSpPr/>
          <p:nvPr/>
        </p:nvGrpSpPr>
        <p:grpSpPr>
          <a:xfrm rot="21600000">
            <a:off x="1032128" y="1215009"/>
            <a:ext cx="7744206" cy="4985765"/>
            <a:chOff x="0" y="0"/>
            <a:chExt cx="7744206" cy="4985765"/>
          </a:xfrm>
        </p:grpSpPr>
        <p:sp>
          <p:nvSpPr>
            <p:cNvPr id="6114" name="path"/>
            <p:cNvSpPr/>
            <p:nvPr/>
          </p:nvSpPr>
          <p:spPr>
            <a:xfrm>
              <a:off x="0" y="0"/>
              <a:ext cx="7744206" cy="4985765"/>
            </a:xfrm>
            <a:custGeom>
              <a:avLst/>
              <a:gdLst/>
              <a:ahLst/>
              <a:cxnLst/>
              <a:rect l="0" t="0" r="0" b="0"/>
              <a:pathLst>
                <a:path w="12195" h="7851">
                  <a:moveTo>
                    <a:pt x="15" y="7836"/>
                  </a:moveTo>
                  <a:lnTo>
                    <a:pt x="12180" y="7836"/>
                  </a:lnTo>
                  <a:lnTo>
                    <a:pt x="12180" y="15"/>
                  </a:lnTo>
                  <a:lnTo>
                    <a:pt x="15" y="15"/>
                  </a:lnTo>
                  <a:lnTo>
                    <a:pt x="15" y="7836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15" name="path"/>
            <p:cNvSpPr/>
            <p:nvPr/>
          </p:nvSpPr>
          <p:spPr>
            <a:xfrm>
              <a:off x="3798760" y="45339"/>
              <a:ext cx="1891665" cy="4869675"/>
            </a:xfrm>
            <a:custGeom>
              <a:avLst/>
              <a:gdLst/>
              <a:ahLst/>
              <a:cxnLst/>
              <a:rect l="0" t="0" r="0" b="0"/>
              <a:pathLst>
                <a:path w="2979" h="7668">
                  <a:moveTo>
                    <a:pt x="2971" y="0"/>
                  </a:moveTo>
                  <a:lnTo>
                    <a:pt x="2971" y="7668"/>
                  </a:lnTo>
                  <a:moveTo>
                    <a:pt x="7" y="0"/>
                  </a:moveTo>
                  <a:lnTo>
                    <a:pt x="7" y="7668"/>
                  </a:lnTo>
                </a:path>
              </a:pathLst>
            </a:custGeom>
            <a:noFill/>
            <a:ln w="9525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6116" name="picture 611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088897" y="1453134"/>
            <a:ext cx="7593965" cy="3850004"/>
          </a:xfrm>
          <a:prstGeom prst="rect">
            <a:avLst/>
          </a:prstGeom>
        </p:spPr>
      </p:pic>
      <p:grpSp>
        <p:nvGrpSpPr>
          <p:cNvPr id="1162" name="group 1162"/>
          <p:cNvGrpSpPr/>
          <p:nvPr/>
        </p:nvGrpSpPr>
        <p:grpSpPr>
          <a:xfrm rot="21600000">
            <a:off x="1088897" y="1843786"/>
            <a:ext cx="7603053" cy="624512"/>
            <a:chOff x="0" y="0"/>
            <a:chExt cx="7603053" cy="624512"/>
          </a:xfrm>
        </p:grpSpPr>
        <p:sp>
          <p:nvSpPr>
            <p:cNvPr id="6117" name="path"/>
            <p:cNvSpPr/>
            <p:nvPr/>
          </p:nvSpPr>
          <p:spPr>
            <a:xfrm>
              <a:off x="1882139" y="74167"/>
              <a:ext cx="1949195" cy="547115"/>
            </a:xfrm>
            <a:custGeom>
              <a:avLst/>
              <a:gdLst/>
              <a:ahLst/>
              <a:cxnLst/>
              <a:rect l="0" t="0" r="0" b="0"/>
              <a:pathLst>
                <a:path w="3069" h="861">
                  <a:moveTo>
                    <a:pt x="0" y="0"/>
                  </a:moveTo>
                  <a:lnTo>
                    <a:pt x="2914" y="0"/>
                  </a:lnTo>
                  <a:lnTo>
                    <a:pt x="3069" y="430"/>
                  </a:lnTo>
                  <a:lnTo>
                    <a:pt x="2914" y="861"/>
                  </a:lnTo>
                  <a:lnTo>
                    <a:pt x="0" y="861"/>
                  </a:lnTo>
                  <a:lnTo>
                    <a:pt x="155" y="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18" name="path"/>
            <p:cNvSpPr/>
            <p:nvPr/>
          </p:nvSpPr>
          <p:spPr>
            <a:xfrm>
              <a:off x="1873177" y="70943"/>
              <a:ext cx="1967121" cy="553565"/>
            </a:xfrm>
            <a:custGeom>
              <a:avLst/>
              <a:gdLst/>
              <a:ahLst/>
              <a:cxnLst/>
              <a:rect l="0" t="0" r="0" b="0"/>
              <a:pathLst>
                <a:path w="3097" h="871">
                  <a:moveTo>
                    <a:pt x="2928" y="5"/>
                  </a:moveTo>
                  <a:lnTo>
                    <a:pt x="3083" y="435"/>
                  </a:lnTo>
                  <a:lnTo>
                    <a:pt x="2928" y="866"/>
                  </a:lnTo>
                  <a:moveTo>
                    <a:pt x="14" y="866"/>
                  </a:moveTo>
                  <a:lnTo>
                    <a:pt x="169" y="435"/>
                  </a:lnTo>
                  <a:lnTo>
                    <a:pt x="14" y="5"/>
                  </a:lnTo>
                  <a:close/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19" name="path"/>
            <p:cNvSpPr/>
            <p:nvPr/>
          </p:nvSpPr>
          <p:spPr>
            <a:xfrm>
              <a:off x="3762755" y="74167"/>
              <a:ext cx="1950720" cy="547115"/>
            </a:xfrm>
            <a:custGeom>
              <a:avLst/>
              <a:gdLst/>
              <a:ahLst/>
              <a:cxnLst/>
              <a:rect l="0" t="0" r="0" b="0"/>
              <a:pathLst>
                <a:path w="3072" h="861">
                  <a:moveTo>
                    <a:pt x="0" y="0"/>
                  </a:moveTo>
                  <a:lnTo>
                    <a:pt x="2916" y="0"/>
                  </a:lnTo>
                  <a:lnTo>
                    <a:pt x="3072" y="430"/>
                  </a:lnTo>
                  <a:lnTo>
                    <a:pt x="2916" y="861"/>
                  </a:lnTo>
                  <a:lnTo>
                    <a:pt x="0" y="861"/>
                  </a:lnTo>
                  <a:lnTo>
                    <a:pt x="155" y="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20" name="path"/>
            <p:cNvSpPr/>
            <p:nvPr/>
          </p:nvSpPr>
          <p:spPr>
            <a:xfrm>
              <a:off x="3753794" y="70939"/>
              <a:ext cx="1968642" cy="553572"/>
            </a:xfrm>
            <a:custGeom>
              <a:avLst/>
              <a:gdLst/>
              <a:ahLst/>
              <a:cxnLst/>
              <a:rect l="0" t="0" r="0" b="0"/>
              <a:pathLst>
                <a:path w="3100" h="871">
                  <a:moveTo>
                    <a:pt x="2930" y="5"/>
                  </a:moveTo>
                  <a:lnTo>
                    <a:pt x="3086" y="435"/>
                  </a:lnTo>
                  <a:lnTo>
                    <a:pt x="2930" y="866"/>
                  </a:lnTo>
                  <a:moveTo>
                    <a:pt x="14" y="866"/>
                  </a:moveTo>
                  <a:lnTo>
                    <a:pt x="169" y="435"/>
                  </a:lnTo>
                  <a:lnTo>
                    <a:pt x="14" y="5"/>
                  </a:lnTo>
                  <a:close/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21" name="path"/>
            <p:cNvSpPr/>
            <p:nvPr/>
          </p:nvSpPr>
          <p:spPr>
            <a:xfrm>
              <a:off x="5643371" y="74167"/>
              <a:ext cx="1950720" cy="547115"/>
            </a:xfrm>
            <a:custGeom>
              <a:avLst/>
              <a:gdLst/>
              <a:ahLst/>
              <a:cxnLst/>
              <a:rect l="0" t="0" r="0" b="0"/>
              <a:pathLst>
                <a:path w="3072" h="861">
                  <a:moveTo>
                    <a:pt x="0" y="0"/>
                  </a:moveTo>
                  <a:lnTo>
                    <a:pt x="2916" y="0"/>
                  </a:lnTo>
                  <a:lnTo>
                    <a:pt x="3072" y="430"/>
                  </a:lnTo>
                  <a:lnTo>
                    <a:pt x="2916" y="861"/>
                  </a:lnTo>
                  <a:lnTo>
                    <a:pt x="0" y="861"/>
                  </a:lnTo>
                  <a:lnTo>
                    <a:pt x="155" y="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22" name="path"/>
            <p:cNvSpPr/>
            <p:nvPr/>
          </p:nvSpPr>
          <p:spPr>
            <a:xfrm>
              <a:off x="5634410" y="70939"/>
              <a:ext cx="1968643" cy="553572"/>
            </a:xfrm>
            <a:custGeom>
              <a:avLst/>
              <a:gdLst/>
              <a:ahLst/>
              <a:cxnLst/>
              <a:rect l="0" t="0" r="0" b="0"/>
              <a:pathLst>
                <a:path w="3100" h="871">
                  <a:moveTo>
                    <a:pt x="2930" y="5"/>
                  </a:moveTo>
                  <a:lnTo>
                    <a:pt x="3086" y="435"/>
                  </a:lnTo>
                  <a:lnTo>
                    <a:pt x="2930" y="866"/>
                  </a:lnTo>
                  <a:moveTo>
                    <a:pt x="14" y="866"/>
                  </a:moveTo>
                  <a:lnTo>
                    <a:pt x="169" y="435"/>
                  </a:lnTo>
                  <a:lnTo>
                    <a:pt x="14" y="5"/>
                  </a:lnTo>
                  <a:close/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23" name="path"/>
            <p:cNvSpPr/>
            <p:nvPr/>
          </p:nvSpPr>
          <p:spPr>
            <a:xfrm>
              <a:off x="0" y="74167"/>
              <a:ext cx="1950720" cy="547115"/>
            </a:xfrm>
            <a:custGeom>
              <a:avLst/>
              <a:gdLst/>
              <a:ahLst/>
              <a:cxnLst/>
              <a:rect l="0" t="0" r="0" b="0"/>
              <a:pathLst>
                <a:path w="3072" h="861">
                  <a:moveTo>
                    <a:pt x="0" y="0"/>
                  </a:moveTo>
                  <a:lnTo>
                    <a:pt x="2916" y="0"/>
                  </a:lnTo>
                  <a:lnTo>
                    <a:pt x="3072" y="430"/>
                  </a:lnTo>
                  <a:lnTo>
                    <a:pt x="2916" y="861"/>
                  </a:lnTo>
                  <a:lnTo>
                    <a:pt x="0" y="861"/>
                  </a:lnTo>
                  <a:lnTo>
                    <a:pt x="0" y="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24" name="path"/>
            <p:cNvSpPr/>
            <p:nvPr/>
          </p:nvSpPr>
          <p:spPr>
            <a:xfrm>
              <a:off x="1843206" y="70939"/>
              <a:ext cx="116474" cy="553572"/>
            </a:xfrm>
            <a:custGeom>
              <a:avLst/>
              <a:gdLst/>
              <a:ahLst/>
              <a:cxnLst/>
              <a:rect l="0" t="0" r="0" b="0"/>
              <a:pathLst>
                <a:path w="183" h="871">
                  <a:moveTo>
                    <a:pt x="14" y="5"/>
                  </a:moveTo>
                  <a:lnTo>
                    <a:pt x="169" y="435"/>
                  </a:lnTo>
                  <a:lnTo>
                    <a:pt x="14" y="866"/>
                  </a:ln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25" name="path"/>
            <p:cNvSpPr/>
            <p:nvPr/>
          </p:nvSpPr>
          <p:spPr>
            <a:xfrm>
              <a:off x="893826" y="6350"/>
              <a:ext cx="161543" cy="164591"/>
            </a:xfrm>
            <a:custGeom>
              <a:avLst/>
              <a:gdLst/>
              <a:ahLst/>
              <a:cxnLst/>
              <a:rect l="0" t="0" r="0" b="0"/>
              <a:pathLst>
                <a:path w="254" h="259">
                  <a:moveTo>
                    <a:pt x="0" y="129"/>
                  </a:moveTo>
                  <a:cubicBezTo>
                    <a:pt x="0" y="57"/>
                    <a:pt x="56" y="0"/>
                    <a:pt x="127" y="0"/>
                  </a:cubicBezTo>
                  <a:cubicBezTo>
                    <a:pt x="197" y="0"/>
                    <a:pt x="254" y="57"/>
                    <a:pt x="254" y="129"/>
                  </a:cubicBezTo>
                  <a:cubicBezTo>
                    <a:pt x="254" y="201"/>
                    <a:pt x="197" y="259"/>
                    <a:pt x="127" y="259"/>
                  </a:cubicBezTo>
                  <a:cubicBezTo>
                    <a:pt x="56" y="259"/>
                    <a:pt x="0" y="201"/>
                    <a:pt x="0" y="12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26" name="path"/>
            <p:cNvSpPr/>
            <p:nvPr/>
          </p:nvSpPr>
          <p:spPr>
            <a:xfrm>
              <a:off x="887476" y="0"/>
              <a:ext cx="174243" cy="177291"/>
            </a:xfrm>
            <a:custGeom>
              <a:avLst/>
              <a:gdLst/>
              <a:ahLst/>
              <a:cxnLst/>
              <a:rect l="0" t="0" r="0" b="0"/>
              <a:pathLst>
                <a:path w="274" h="279">
                  <a:moveTo>
                    <a:pt x="10" y="139"/>
                  </a:moveTo>
                  <a:cubicBezTo>
                    <a:pt x="10" y="67"/>
                    <a:pt x="66" y="10"/>
                    <a:pt x="137" y="10"/>
                  </a:cubicBezTo>
                  <a:cubicBezTo>
                    <a:pt x="207" y="10"/>
                    <a:pt x="264" y="67"/>
                    <a:pt x="264" y="139"/>
                  </a:cubicBezTo>
                  <a:cubicBezTo>
                    <a:pt x="264" y="211"/>
                    <a:pt x="207" y="269"/>
                    <a:pt x="137" y="269"/>
                  </a:cubicBezTo>
                  <a:cubicBezTo>
                    <a:pt x="66" y="269"/>
                    <a:pt x="10" y="211"/>
                    <a:pt x="10" y="139"/>
                  </a:cubicBezTo>
                </a:path>
              </a:pathLst>
            </a:custGeom>
            <a:noFill/>
            <a:ln w="1270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27" name="path"/>
            <p:cNvSpPr/>
            <p:nvPr/>
          </p:nvSpPr>
          <p:spPr>
            <a:xfrm>
              <a:off x="2774442" y="6350"/>
              <a:ext cx="163067" cy="164591"/>
            </a:xfrm>
            <a:custGeom>
              <a:avLst/>
              <a:gdLst/>
              <a:ahLst/>
              <a:cxnLst/>
              <a:rect l="0" t="0" r="0" b="0"/>
              <a:pathLst>
                <a:path w="256" h="259">
                  <a:moveTo>
                    <a:pt x="0" y="129"/>
                  </a:move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9"/>
                  </a:cubicBezTo>
                  <a:cubicBezTo>
                    <a:pt x="256" y="201"/>
                    <a:pt x="199" y="259"/>
                    <a:pt x="128" y="259"/>
                  </a:cubicBezTo>
                  <a:cubicBezTo>
                    <a:pt x="57" y="259"/>
                    <a:pt x="0" y="201"/>
                    <a:pt x="0" y="12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28" name="path"/>
            <p:cNvSpPr/>
            <p:nvPr/>
          </p:nvSpPr>
          <p:spPr>
            <a:xfrm>
              <a:off x="2768092" y="0"/>
              <a:ext cx="175767" cy="177291"/>
            </a:xfrm>
            <a:custGeom>
              <a:avLst/>
              <a:gdLst/>
              <a:ahLst/>
              <a:cxnLst/>
              <a:rect l="0" t="0" r="0" b="0"/>
              <a:pathLst>
                <a:path w="276" h="279">
                  <a:moveTo>
                    <a:pt x="10" y="139"/>
                  </a:moveTo>
                  <a:cubicBezTo>
                    <a:pt x="10" y="67"/>
                    <a:pt x="67" y="10"/>
                    <a:pt x="138" y="10"/>
                  </a:cubicBezTo>
                  <a:cubicBezTo>
                    <a:pt x="209" y="10"/>
                    <a:pt x="266" y="67"/>
                    <a:pt x="266" y="139"/>
                  </a:cubicBezTo>
                  <a:cubicBezTo>
                    <a:pt x="266" y="211"/>
                    <a:pt x="209" y="269"/>
                    <a:pt x="138" y="269"/>
                  </a:cubicBezTo>
                  <a:cubicBezTo>
                    <a:pt x="67" y="269"/>
                    <a:pt x="10" y="211"/>
                    <a:pt x="10" y="139"/>
                  </a:cubicBezTo>
                </a:path>
              </a:pathLst>
            </a:custGeom>
            <a:noFill/>
            <a:ln w="1270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29" name="path"/>
            <p:cNvSpPr/>
            <p:nvPr/>
          </p:nvSpPr>
          <p:spPr>
            <a:xfrm>
              <a:off x="4656582" y="6350"/>
              <a:ext cx="161544" cy="164591"/>
            </a:xfrm>
            <a:custGeom>
              <a:avLst/>
              <a:gdLst/>
              <a:ahLst/>
              <a:cxnLst/>
              <a:rect l="0" t="0" r="0" b="0"/>
              <a:pathLst>
                <a:path w="254" h="259">
                  <a:moveTo>
                    <a:pt x="0" y="129"/>
                  </a:moveTo>
                  <a:cubicBezTo>
                    <a:pt x="0" y="57"/>
                    <a:pt x="57" y="0"/>
                    <a:pt x="127" y="0"/>
                  </a:cubicBezTo>
                  <a:cubicBezTo>
                    <a:pt x="197" y="0"/>
                    <a:pt x="254" y="57"/>
                    <a:pt x="254" y="129"/>
                  </a:cubicBezTo>
                  <a:cubicBezTo>
                    <a:pt x="254" y="201"/>
                    <a:pt x="197" y="259"/>
                    <a:pt x="127" y="259"/>
                  </a:cubicBezTo>
                  <a:cubicBezTo>
                    <a:pt x="57" y="259"/>
                    <a:pt x="0" y="201"/>
                    <a:pt x="0" y="12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30" name="path"/>
            <p:cNvSpPr/>
            <p:nvPr/>
          </p:nvSpPr>
          <p:spPr>
            <a:xfrm>
              <a:off x="4650232" y="0"/>
              <a:ext cx="174244" cy="177291"/>
            </a:xfrm>
            <a:custGeom>
              <a:avLst/>
              <a:gdLst/>
              <a:ahLst/>
              <a:cxnLst/>
              <a:rect l="0" t="0" r="0" b="0"/>
              <a:pathLst>
                <a:path w="274" h="279">
                  <a:moveTo>
                    <a:pt x="10" y="139"/>
                  </a:moveTo>
                  <a:cubicBezTo>
                    <a:pt x="10" y="67"/>
                    <a:pt x="67" y="10"/>
                    <a:pt x="137" y="10"/>
                  </a:cubicBezTo>
                  <a:cubicBezTo>
                    <a:pt x="207" y="10"/>
                    <a:pt x="264" y="67"/>
                    <a:pt x="264" y="139"/>
                  </a:cubicBezTo>
                  <a:cubicBezTo>
                    <a:pt x="264" y="211"/>
                    <a:pt x="207" y="269"/>
                    <a:pt x="137" y="269"/>
                  </a:cubicBezTo>
                  <a:cubicBezTo>
                    <a:pt x="67" y="269"/>
                    <a:pt x="10" y="211"/>
                    <a:pt x="10" y="139"/>
                  </a:cubicBezTo>
                </a:path>
              </a:pathLst>
            </a:custGeom>
            <a:noFill/>
            <a:ln w="1270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131" name="path"/>
          <p:cNvSpPr/>
          <p:nvPr/>
        </p:nvSpPr>
        <p:spPr>
          <a:xfrm>
            <a:off x="197357" y="1261109"/>
            <a:ext cx="844296" cy="4869180"/>
          </a:xfrm>
          <a:custGeom>
            <a:avLst/>
            <a:gdLst/>
            <a:ahLst/>
            <a:cxnLst/>
            <a:rect l="0" t="0" r="0" b="0"/>
            <a:pathLst>
              <a:path w="1329" h="7668">
                <a:moveTo>
                  <a:pt x="0" y="1896"/>
                </a:moveTo>
                <a:lnTo>
                  <a:pt x="1329" y="1896"/>
                </a:lnTo>
                <a:lnTo>
                  <a:pt x="1329" y="936"/>
                </a:lnTo>
                <a:lnTo>
                  <a:pt x="0" y="936"/>
                </a:lnTo>
                <a:lnTo>
                  <a:pt x="0" y="1896"/>
                </a:lnTo>
                <a:close/>
              </a:path>
              <a:path w="1329" h="7668">
                <a:moveTo>
                  <a:pt x="0" y="727"/>
                </a:moveTo>
                <a:lnTo>
                  <a:pt x="1329" y="727"/>
                </a:lnTo>
                <a:lnTo>
                  <a:pt x="1329" y="0"/>
                </a:lnTo>
                <a:lnTo>
                  <a:pt x="0" y="0"/>
                </a:lnTo>
                <a:lnTo>
                  <a:pt x="0" y="727"/>
                </a:lnTo>
                <a:close/>
              </a:path>
              <a:path w="1329" h="7668">
                <a:moveTo>
                  <a:pt x="0" y="3372"/>
                </a:moveTo>
                <a:lnTo>
                  <a:pt x="1329" y="3372"/>
                </a:lnTo>
                <a:lnTo>
                  <a:pt x="1329" y="2104"/>
                </a:lnTo>
                <a:lnTo>
                  <a:pt x="0" y="2104"/>
                </a:lnTo>
                <a:lnTo>
                  <a:pt x="0" y="3372"/>
                </a:lnTo>
                <a:close/>
              </a:path>
              <a:path w="1329" h="7668">
                <a:moveTo>
                  <a:pt x="0" y="7668"/>
                </a:moveTo>
                <a:lnTo>
                  <a:pt x="1329" y="7668"/>
                </a:lnTo>
                <a:lnTo>
                  <a:pt x="1329" y="6456"/>
                </a:lnTo>
                <a:lnTo>
                  <a:pt x="0" y="6456"/>
                </a:lnTo>
                <a:lnTo>
                  <a:pt x="0" y="7668"/>
                </a:lnTo>
                <a:close/>
              </a:path>
              <a:path w="1329" h="7668">
                <a:moveTo>
                  <a:pt x="0" y="6247"/>
                </a:moveTo>
                <a:lnTo>
                  <a:pt x="1329" y="6247"/>
                </a:lnTo>
                <a:lnTo>
                  <a:pt x="1329" y="3580"/>
                </a:lnTo>
                <a:lnTo>
                  <a:pt x="0" y="3580"/>
                </a:lnTo>
                <a:lnTo>
                  <a:pt x="0" y="6247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32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33" name="textbox 6133"/>
          <p:cNvSpPr/>
          <p:nvPr/>
        </p:nvSpPr>
        <p:spPr>
          <a:xfrm>
            <a:off x="462693" y="255327"/>
            <a:ext cx="2672079" cy="8845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104000"/>
              </a:lnSpc>
              <a:spcBef>
                <a:spcPts val="0"/>
              </a:spcBef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从功能到接口规范的过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程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系统块到模块和特定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接口属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</a:t>
            </a:r>
            <a:endParaRPr lang="en-US" altLang="en-US" sz="1800" dirty="0"/>
          </a:p>
        </p:txBody>
      </p:sp>
      <p:sp>
        <p:nvSpPr>
          <p:cNvPr id="6134" name="textbox 6134"/>
          <p:cNvSpPr/>
          <p:nvPr/>
        </p:nvSpPr>
        <p:spPr>
          <a:xfrm>
            <a:off x="5000100" y="3538656"/>
            <a:ext cx="1574800" cy="11004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2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确定每个接口的性能参</a:t>
            </a:r>
            <a:r>
              <a:rPr sz="9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</a:t>
            </a:r>
            <a:endParaRPr lang="en-US" altLang="en-US" sz="900" dirty="0"/>
          </a:p>
          <a:p>
            <a:pPr marL="12700" algn="l" rtl="0" eaLnBrk="0">
              <a:lnSpc>
                <a:spcPct val="83000"/>
              </a:lnSpc>
              <a:spcBef>
                <a:spcPts val="40"/>
              </a:spcBef>
            </a:pPr>
            <a:r>
              <a:rPr sz="12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标准化程度的确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定</a:t>
            </a:r>
            <a:endParaRPr lang="en-US" altLang="en-US" sz="900" dirty="0"/>
          </a:p>
          <a:p>
            <a:pPr marL="196215" algn="l" rtl="0" eaLnBrk="0">
              <a:lnSpc>
                <a:spcPct val="84000"/>
              </a:lnSpc>
              <a:spcBef>
                <a:spcPts val="5"/>
              </a:spcBef>
            </a:pPr>
            <a:r>
              <a:rPr sz="12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全球标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准</a:t>
            </a:r>
            <a:endParaRPr lang="en-US" altLang="en-US" sz="900" dirty="0"/>
          </a:p>
          <a:p>
            <a:pPr marL="196215" algn="l" rtl="0" eaLnBrk="0">
              <a:lnSpc>
                <a:spcPct val="80000"/>
              </a:lnSpc>
              <a:spcBef>
                <a:spcPts val="0"/>
              </a:spcBef>
            </a:pPr>
            <a:r>
              <a:rPr sz="12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参数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endParaRPr lang="en-US" altLang="en-US" sz="900" dirty="0"/>
          </a:p>
          <a:p>
            <a:pPr marL="196215" algn="l" rtl="0" eaLnBrk="0">
              <a:lnSpc>
                <a:spcPct val="84000"/>
              </a:lnSpc>
              <a:spcBef>
                <a:spcPts val="35"/>
              </a:spcBef>
            </a:pPr>
            <a:r>
              <a:rPr sz="12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可升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级</a:t>
            </a:r>
            <a:endParaRPr lang="en-US" altLang="en-US" sz="900" dirty="0"/>
          </a:p>
          <a:p>
            <a:pPr marL="196215" algn="l" rtl="0" eaLnBrk="0">
              <a:lnSpc>
                <a:spcPct val="80000"/>
              </a:lnSpc>
              <a:spcBef>
                <a:spcPts val="10"/>
              </a:spcBef>
            </a:pPr>
            <a:r>
              <a:rPr sz="12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离散型解决方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案</a:t>
            </a:r>
            <a:endParaRPr lang="en-US" altLang="en-US" sz="900" dirty="0"/>
          </a:p>
          <a:p>
            <a:pPr marL="12700" algn="l" rtl="0" eaLnBrk="0">
              <a:lnSpc>
                <a:spcPct val="89000"/>
              </a:lnSpc>
              <a:spcBef>
                <a:spcPts val="20"/>
              </a:spcBef>
            </a:pPr>
            <a:r>
              <a:rPr sz="12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性能范围的规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格</a:t>
            </a:r>
            <a:endParaRPr lang="en-US" altLang="en-US" sz="900" dirty="0"/>
          </a:p>
        </p:txBody>
      </p:sp>
      <p:sp>
        <p:nvSpPr>
          <p:cNvPr id="6135" name="path"/>
          <p:cNvSpPr/>
          <p:nvPr/>
        </p:nvSpPr>
        <p:spPr>
          <a:xfrm>
            <a:off x="187832" y="3525392"/>
            <a:ext cx="863346" cy="1712214"/>
          </a:xfrm>
          <a:custGeom>
            <a:avLst/>
            <a:gdLst/>
            <a:ahLst/>
            <a:cxnLst/>
            <a:rect l="0" t="0" r="0" b="0"/>
            <a:pathLst>
              <a:path w="1359" h="2696">
                <a:moveTo>
                  <a:pt x="15" y="2681"/>
                </a:moveTo>
                <a:lnTo>
                  <a:pt x="1344" y="2681"/>
                </a:lnTo>
                <a:lnTo>
                  <a:pt x="1344" y="15"/>
                </a:lnTo>
                <a:lnTo>
                  <a:pt x="15" y="15"/>
                </a:lnTo>
                <a:lnTo>
                  <a:pt x="15" y="2681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36" name="path"/>
          <p:cNvSpPr/>
          <p:nvPr/>
        </p:nvSpPr>
        <p:spPr>
          <a:xfrm>
            <a:off x="1079372" y="1908429"/>
            <a:ext cx="1861692" cy="566165"/>
          </a:xfrm>
          <a:custGeom>
            <a:avLst/>
            <a:gdLst/>
            <a:ahLst/>
            <a:cxnLst/>
            <a:rect l="0" t="0" r="0" b="0"/>
            <a:pathLst>
              <a:path w="2931" h="891">
                <a:moveTo>
                  <a:pt x="15" y="15"/>
                </a:moveTo>
                <a:lnTo>
                  <a:pt x="2931" y="15"/>
                </a:lnTo>
                <a:moveTo>
                  <a:pt x="2931" y="876"/>
                </a:moveTo>
                <a:lnTo>
                  <a:pt x="15" y="876"/>
                </a:lnTo>
                <a:lnTo>
                  <a:pt x="15" y="445"/>
                </a:lnTo>
                <a:lnTo>
                  <a:pt x="15" y="15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37" name="path"/>
          <p:cNvSpPr/>
          <p:nvPr/>
        </p:nvSpPr>
        <p:spPr>
          <a:xfrm>
            <a:off x="6732269" y="1908429"/>
            <a:ext cx="1852168" cy="566165"/>
          </a:xfrm>
          <a:custGeom>
            <a:avLst/>
            <a:gdLst/>
            <a:ahLst/>
            <a:cxnLst/>
            <a:rect l="0" t="0" r="0" b="0"/>
            <a:pathLst>
              <a:path w="2916" h="891">
                <a:moveTo>
                  <a:pt x="0" y="15"/>
                </a:moveTo>
                <a:lnTo>
                  <a:pt x="2916" y="15"/>
                </a:lnTo>
                <a:moveTo>
                  <a:pt x="2916" y="876"/>
                </a:moveTo>
                <a:lnTo>
                  <a:pt x="0" y="876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38" name="path"/>
          <p:cNvSpPr/>
          <p:nvPr/>
        </p:nvSpPr>
        <p:spPr>
          <a:xfrm>
            <a:off x="4851653" y="1908429"/>
            <a:ext cx="1852167" cy="566165"/>
          </a:xfrm>
          <a:custGeom>
            <a:avLst/>
            <a:gdLst/>
            <a:ahLst/>
            <a:cxnLst/>
            <a:rect l="0" t="0" r="0" b="0"/>
            <a:pathLst>
              <a:path w="2916" h="891">
                <a:moveTo>
                  <a:pt x="0" y="15"/>
                </a:moveTo>
                <a:lnTo>
                  <a:pt x="2916" y="15"/>
                </a:lnTo>
                <a:moveTo>
                  <a:pt x="2916" y="876"/>
                </a:moveTo>
                <a:lnTo>
                  <a:pt x="0" y="876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39" name="path"/>
          <p:cNvSpPr/>
          <p:nvPr/>
        </p:nvSpPr>
        <p:spPr>
          <a:xfrm>
            <a:off x="2971037" y="1908429"/>
            <a:ext cx="1850771" cy="566165"/>
          </a:xfrm>
          <a:custGeom>
            <a:avLst/>
            <a:gdLst/>
            <a:ahLst/>
            <a:cxnLst/>
            <a:rect l="0" t="0" r="0" b="0"/>
            <a:pathLst>
              <a:path w="2914" h="891">
                <a:moveTo>
                  <a:pt x="0" y="15"/>
                </a:moveTo>
                <a:lnTo>
                  <a:pt x="2914" y="15"/>
                </a:lnTo>
                <a:moveTo>
                  <a:pt x="2914" y="876"/>
                </a:moveTo>
                <a:lnTo>
                  <a:pt x="0" y="876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40" name="rect"/>
          <p:cNvSpPr/>
          <p:nvPr/>
        </p:nvSpPr>
        <p:spPr>
          <a:xfrm>
            <a:off x="6406067" y="2597148"/>
            <a:ext cx="75534" cy="51578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41" name="rect"/>
          <p:cNvSpPr/>
          <p:nvPr/>
        </p:nvSpPr>
        <p:spPr>
          <a:xfrm>
            <a:off x="6405840" y="2596922"/>
            <a:ext cx="75986" cy="52030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6142" name="table 6142"/>
          <p:cNvGraphicFramePr>
            <a:graphicFrameLocks noGrp="1"/>
          </p:cNvGraphicFramePr>
          <p:nvPr/>
        </p:nvGraphicFramePr>
        <p:xfrm>
          <a:off x="5201362" y="2613578"/>
          <a:ext cx="1281429" cy="785495"/>
        </p:xfrm>
        <a:graphic>
          <a:graphicData uri="http://schemas.openxmlformats.org/drawingml/2006/table">
            <a:tbl>
              <a:tblPr/>
              <a:tblGrid>
                <a:gridCol w="1281429"/>
              </a:tblGrid>
              <a:tr h="782320">
                <a:tc>
                  <a:txBody>
                    <a:bodyPr/>
                    <a:lstStyle/>
                    <a:p>
                      <a:pPr marL="120459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  <a:tabLst>
                          <a:tab pos="1222375" algn="l"/>
                        </a:tabLst>
                      </a:pP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M.1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endParaRPr lang="en-US" altLang="en-US" sz="200" dirty="0"/>
                    </a:p>
                    <a:p>
                      <a:pPr marL="45910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  <a:tabLst>
                          <a:tab pos="1254760" algn="l"/>
                        </a:tabLst>
                      </a:pP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Degree</a:t>
                      </a:r>
                      <a:r>
                        <a:rPr sz="200" u="sng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200" u="sng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standardization</a:t>
                      </a:r>
                      <a:r>
                        <a:rPr sz="2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endParaRPr lang="en-US" altLang="en-US" sz="200" dirty="0"/>
                    </a:p>
                    <a:p>
                      <a:pPr marL="459105" algn="l" rtl="0" eaLnBrk="0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Global standard</a:t>
                      </a:r>
                      <a:endParaRPr lang="en-US" altLang="en-US" sz="200" dirty="0"/>
                    </a:p>
                    <a:p>
                      <a:pPr marL="459105" algn="l" rtl="0" eaLnBrk="0">
                        <a:lnSpc>
                          <a:spcPct val="81000"/>
                        </a:lnSpc>
                        <a:spcBef>
                          <a:spcPts val="100"/>
                        </a:spcBef>
                      </a:pP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Parametric</a:t>
                      </a:r>
                      <a:endParaRPr lang="en-US" altLang="en-US" sz="200" dirty="0"/>
                    </a:p>
                    <a:p>
                      <a:pPr marL="459105" algn="l" rtl="0" eaLnBrk="0">
                        <a:lnSpc>
                          <a:spcPts val="300"/>
                        </a:lnSpc>
                      </a:pP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Scalable</a:t>
                      </a:r>
                      <a:endParaRPr lang="en-US" altLang="en-US" sz="200" dirty="0"/>
                    </a:p>
                    <a:p>
                      <a:pPr marL="459105" algn="l" rtl="0" eaLnBrk="0">
                        <a:lnSpc>
                          <a:spcPts val="340"/>
                        </a:lnSpc>
                        <a:spcBef>
                          <a:spcPts val="40"/>
                        </a:spcBef>
                      </a:pP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Discrete solutions</a:t>
                      </a:r>
                      <a:endParaRPr lang="en-US" altLang="en-US" sz="200" dirty="0"/>
                    </a:p>
                    <a:p>
                      <a:pPr marL="459105" algn="l" rtl="0" eaLnBrk="0">
                        <a:lnSpc>
                          <a:spcPts val="34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Number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solutions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:</a:t>
                      </a:r>
                      <a:endParaRPr lang="en-US" altLang="en-US" sz="200" dirty="0"/>
                    </a:p>
                    <a:p>
                      <a:pPr marL="459105" algn="l" rtl="0" eaLnBrk="0">
                        <a:lnSpc>
                          <a:spcPct val="85000"/>
                        </a:lnSpc>
                        <a:spcBef>
                          <a:spcPts val="160"/>
                        </a:spcBef>
                      </a:pP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cription</a:t>
                      </a:r>
                      <a:endParaRPr lang="en-US" altLang="en-US" sz="200" dirty="0"/>
                    </a:p>
                    <a:p>
                      <a:pPr marL="459105" algn="l" rtl="0" eaLnBrk="0">
                        <a:lnSpc>
                          <a:spcPct val="82000"/>
                        </a:lnSpc>
                        <a:spcBef>
                          <a:spcPts val="90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Tbd</a:t>
                      </a:r>
                      <a:endParaRPr lang="en-US" altLang="en-US" sz="200" dirty="0"/>
                    </a:p>
                    <a:p>
                      <a:pPr marL="459105" algn="l" rtl="0" eaLnBrk="0">
                        <a:lnSpc>
                          <a:spcPct val="69000"/>
                        </a:lnSpc>
                        <a:spcBef>
                          <a:spcPts val="85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200" dirty="0"/>
                    </a:p>
                    <a:p>
                      <a:pPr marL="459105" algn="l" rtl="0" eaLnBrk="0">
                        <a:lnSpc>
                          <a:spcPct val="69000"/>
                        </a:lnSpc>
                        <a:spcBef>
                          <a:spcPts val="85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200" dirty="0"/>
                    </a:p>
                    <a:p>
                      <a:pPr marL="459105" algn="l" rtl="0" eaLnBrk="0">
                        <a:lnSpc>
                          <a:spcPct val="69000"/>
                        </a:lnSpc>
                        <a:spcBef>
                          <a:spcPts val="85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200" dirty="0"/>
                    </a:p>
                    <a:p>
                      <a:pPr marL="15875" algn="l" rtl="0" eaLnBrk="0">
                        <a:lnSpc>
                          <a:spcPct val="82000"/>
                        </a:lnSpc>
                        <a:spcBef>
                          <a:spcPts val="295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: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Motor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72000"/>
                        </a:lnSpc>
                      </a:pPr>
                      <a:endParaRPr lang="en-US" altLang="en-US" sz="100" dirty="0"/>
                    </a:p>
                    <a:p>
                      <a:pPr marL="1587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Milestone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: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Cx</a:t>
                      </a:r>
                      <a:endParaRPr lang="en-US" altLang="en-US" sz="200" dirty="0"/>
                    </a:p>
                  </a:txBody>
                  <a:tcPr marL="0" marR="0" marT="15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143" name="textbox 6143"/>
          <p:cNvSpPr/>
          <p:nvPr/>
        </p:nvSpPr>
        <p:spPr>
          <a:xfrm>
            <a:off x="235049" y="5365043"/>
            <a:ext cx="1955800" cy="5365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algn="r" rtl="0" eaLnBrk="0">
              <a:lnSpc>
                <a:spcPct val="81000"/>
              </a:lnSpc>
            </a:pPr>
            <a:r>
              <a:rPr sz="1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存在哪些功能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900" dirty="0"/>
          </a:p>
          <a:p>
            <a:pPr marL="12700" algn="l" rtl="0" eaLnBrk="0">
              <a:lnSpc>
                <a:spcPts val="1105"/>
              </a:lnSpc>
              <a:spcBef>
                <a:spcPts val="655"/>
              </a:spcBef>
            </a:pPr>
            <a:r>
              <a:rPr sz="900" spc="8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疑</a:t>
            </a:r>
            <a:r>
              <a:rPr sz="900" spc="7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问</a:t>
            </a:r>
            <a:endParaRPr lang="en-US" altLang="en-US" sz="900" dirty="0"/>
          </a:p>
          <a:p>
            <a:pPr marL="19050" algn="l" rtl="0" eaLnBrk="0">
              <a:lnSpc>
                <a:spcPts val="1100"/>
              </a:lnSpc>
            </a:pPr>
            <a:r>
              <a:rPr sz="900" spc="6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回</a:t>
            </a:r>
            <a:r>
              <a:rPr sz="900" spc="4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答</a:t>
            </a:r>
            <a:endParaRPr lang="en-US" altLang="en-US" sz="900" dirty="0"/>
          </a:p>
        </p:txBody>
      </p:sp>
      <p:pic>
        <p:nvPicPr>
          <p:cNvPr id="6144" name="picture 614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46064" y="2596902"/>
            <a:ext cx="1274642" cy="727023"/>
          </a:xfrm>
          <a:prstGeom prst="rect">
            <a:avLst/>
          </a:prstGeom>
        </p:spPr>
      </p:pic>
      <p:sp>
        <p:nvSpPr>
          <p:cNvPr id="6145" name="path"/>
          <p:cNvSpPr/>
          <p:nvPr/>
        </p:nvSpPr>
        <p:spPr>
          <a:xfrm>
            <a:off x="3330381" y="2631917"/>
            <a:ext cx="1274662" cy="727023"/>
          </a:xfrm>
          <a:custGeom>
            <a:avLst/>
            <a:gdLst/>
            <a:ahLst/>
            <a:cxnLst/>
            <a:rect l="0" t="0" r="0" b="0"/>
            <a:pathLst>
              <a:path w="2007" h="1144">
                <a:moveTo>
                  <a:pt x="1" y="1143"/>
                </a:moveTo>
                <a:lnTo>
                  <a:pt x="2005" y="1143"/>
                </a:lnTo>
                <a:lnTo>
                  <a:pt x="2005" y="1"/>
                </a:lnTo>
                <a:lnTo>
                  <a:pt x="1" y="1"/>
                </a:lnTo>
                <a:lnTo>
                  <a:pt x="1" y="1143"/>
                </a:lnTo>
                <a:close/>
              </a:path>
            </a:pathLst>
          </a:custGeom>
          <a:noFill/>
          <a:ln w="1843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146" name="picture 614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15622" y="2667854"/>
            <a:ext cx="1273047" cy="725180"/>
          </a:xfrm>
          <a:prstGeom prst="rect">
            <a:avLst/>
          </a:prstGeom>
        </p:spPr>
      </p:pic>
      <p:pic>
        <p:nvPicPr>
          <p:cNvPr id="6147" name="picture 614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3314699" y="2666932"/>
            <a:ext cx="1274892" cy="727016"/>
          </a:xfrm>
          <a:prstGeom prst="rect">
            <a:avLst/>
          </a:prstGeom>
        </p:spPr>
      </p:pic>
      <p:sp>
        <p:nvSpPr>
          <p:cNvPr id="6148" name="textbox 6148"/>
          <p:cNvSpPr/>
          <p:nvPr/>
        </p:nvSpPr>
        <p:spPr>
          <a:xfrm>
            <a:off x="3118595" y="3537132"/>
            <a:ext cx="1532255" cy="6356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2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确定相互依赖的功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能</a:t>
            </a:r>
            <a:endParaRPr lang="en-US" altLang="en-US" sz="900" dirty="0"/>
          </a:p>
          <a:p>
            <a:pPr marL="12700" algn="l" rtl="0" eaLnBrk="0">
              <a:lnSpc>
                <a:spcPct val="83000"/>
              </a:lnSpc>
              <a:spcBef>
                <a:spcPts val="5"/>
              </a:spcBef>
            </a:pPr>
            <a:r>
              <a:rPr sz="12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递增矩阵的推导方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endParaRPr lang="en-US" altLang="en-US" sz="900" dirty="0"/>
          </a:p>
          <a:p>
            <a:pPr marL="177800" indent="-165100" algn="l" rtl="0" eaLnBrk="0">
              <a:lnSpc>
                <a:spcPct val="95000"/>
              </a:lnSpc>
              <a:spcBef>
                <a:spcPts val="10"/>
              </a:spcBef>
            </a:pPr>
            <a:r>
              <a:rPr sz="12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机械、 电气和信息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接口的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不同矩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阵</a:t>
            </a:r>
            <a:endParaRPr lang="en-US" altLang="en-US" sz="900" dirty="0"/>
          </a:p>
        </p:txBody>
      </p:sp>
      <p:sp>
        <p:nvSpPr>
          <p:cNvPr id="6149" name="path"/>
          <p:cNvSpPr/>
          <p:nvPr/>
        </p:nvSpPr>
        <p:spPr>
          <a:xfrm>
            <a:off x="187832" y="2588133"/>
            <a:ext cx="863346" cy="823721"/>
          </a:xfrm>
          <a:custGeom>
            <a:avLst/>
            <a:gdLst/>
            <a:ahLst/>
            <a:cxnLst/>
            <a:rect l="0" t="0" r="0" b="0"/>
            <a:pathLst>
              <a:path w="1359" h="1297">
                <a:moveTo>
                  <a:pt x="15" y="1282"/>
                </a:moveTo>
                <a:lnTo>
                  <a:pt x="1344" y="1282"/>
                </a:lnTo>
                <a:lnTo>
                  <a:pt x="1344" y="15"/>
                </a:lnTo>
                <a:lnTo>
                  <a:pt x="15" y="15"/>
                </a:lnTo>
                <a:lnTo>
                  <a:pt x="15" y="1282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50" name="path"/>
          <p:cNvSpPr/>
          <p:nvPr/>
        </p:nvSpPr>
        <p:spPr>
          <a:xfrm>
            <a:off x="187832" y="5351145"/>
            <a:ext cx="863346" cy="788669"/>
          </a:xfrm>
          <a:custGeom>
            <a:avLst/>
            <a:gdLst/>
            <a:ahLst/>
            <a:cxnLst/>
            <a:rect l="0" t="0" r="0" b="0"/>
            <a:pathLst>
              <a:path w="1359" h="1241">
                <a:moveTo>
                  <a:pt x="15" y="1226"/>
                </a:moveTo>
                <a:lnTo>
                  <a:pt x="1344" y="1226"/>
                </a:lnTo>
                <a:lnTo>
                  <a:pt x="1344" y="15"/>
                </a:lnTo>
                <a:lnTo>
                  <a:pt x="15" y="15"/>
                </a:lnTo>
                <a:lnTo>
                  <a:pt x="15" y="1226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151" name="picture 61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1820423" y="2596907"/>
            <a:ext cx="811528" cy="803116"/>
          </a:xfrm>
          <a:prstGeom prst="rect">
            <a:avLst/>
          </a:prstGeom>
        </p:spPr>
      </p:pic>
      <p:sp>
        <p:nvSpPr>
          <p:cNvPr id="6152" name="rect"/>
          <p:cNvSpPr/>
          <p:nvPr/>
        </p:nvSpPr>
        <p:spPr>
          <a:xfrm>
            <a:off x="5106923" y="1260347"/>
            <a:ext cx="1339596" cy="461772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53" name="path"/>
          <p:cNvSpPr/>
          <p:nvPr/>
        </p:nvSpPr>
        <p:spPr>
          <a:xfrm>
            <a:off x="187832" y="1845945"/>
            <a:ext cx="863346" cy="628650"/>
          </a:xfrm>
          <a:custGeom>
            <a:avLst/>
            <a:gdLst/>
            <a:ahLst/>
            <a:cxnLst/>
            <a:rect l="0" t="0" r="0" b="0"/>
            <a:pathLst>
              <a:path w="1359" h="990">
                <a:moveTo>
                  <a:pt x="15" y="975"/>
                </a:moveTo>
                <a:lnTo>
                  <a:pt x="1344" y="975"/>
                </a:lnTo>
                <a:lnTo>
                  <a:pt x="1344" y="15"/>
                </a:lnTo>
                <a:lnTo>
                  <a:pt x="15" y="15"/>
                </a:lnTo>
                <a:lnTo>
                  <a:pt x="15" y="975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154" name="picture 615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7400544" y="2604516"/>
            <a:ext cx="586740" cy="797052"/>
          </a:xfrm>
          <a:prstGeom prst="rect">
            <a:avLst/>
          </a:prstGeom>
        </p:spPr>
      </p:pic>
      <p:sp>
        <p:nvSpPr>
          <p:cNvPr id="6155" name="textbox 6155"/>
          <p:cNvSpPr/>
          <p:nvPr/>
        </p:nvSpPr>
        <p:spPr>
          <a:xfrm>
            <a:off x="1151111" y="3537132"/>
            <a:ext cx="1574800" cy="3390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2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将系统划分为单独的功</a:t>
            </a:r>
            <a:r>
              <a:rPr sz="9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能</a:t>
            </a:r>
            <a:endParaRPr lang="en-US" altLang="en-US" sz="900" dirty="0"/>
          </a:p>
          <a:p>
            <a:pPr marL="12700" algn="l" rtl="0" eaLnBrk="0">
              <a:lnSpc>
                <a:spcPct val="88000"/>
              </a:lnSpc>
              <a:spcBef>
                <a:spcPts val="0"/>
              </a:spcBef>
            </a:pPr>
            <a:r>
              <a:rPr sz="1200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功能必须是排他性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</a:t>
            </a:r>
            <a:endParaRPr lang="en-US" altLang="en-US" sz="900" dirty="0"/>
          </a:p>
        </p:txBody>
      </p:sp>
      <p:sp>
        <p:nvSpPr>
          <p:cNvPr id="6156" name="textbox 6156"/>
          <p:cNvSpPr/>
          <p:nvPr/>
        </p:nvSpPr>
        <p:spPr>
          <a:xfrm>
            <a:off x="5000100" y="5363519"/>
            <a:ext cx="1546225" cy="3390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12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标准化程度如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何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900" dirty="0"/>
          </a:p>
          <a:p>
            <a:pPr marL="12700" algn="l" rtl="0" eaLnBrk="0">
              <a:lnSpc>
                <a:spcPct val="87000"/>
              </a:lnSpc>
              <a:spcBef>
                <a:spcPts val="10"/>
              </a:spcBef>
            </a:pPr>
            <a:r>
              <a:rPr sz="12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性能参数的范围是什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么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900" dirty="0"/>
          </a:p>
        </p:txBody>
      </p:sp>
      <p:pic>
        <p:nvPicPr>
          <p:cNvPr id="6157" name="picture 615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1270522" y="2596907"/>
            <a:ext cx="480659" cy="803116"/>
          </a:xfrm>
          <a:prstGeom prst="rect">
            <a:avLst/>
          </a:prstGeom>
        </p:spPr>
      </p:pic>
      <p:pic>
        <p:nvPicPr>
          <p:cNvPr id="6158" name="picture 615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1271975" y="2598219"/>
            <a:ext cx="548184" cy="800491"/>
          </a:xfrm>
          <a:prstGeom prst="rect">
            <a:avLst/>
          </a:prstGeom>
        </p:spPr>
      </p:pic>
      <p:sp>
        <p:nvSpPr>
          <p:cNvPr id="6159" name="path"/>
          <p:cNvSpPr/>
          <p:nvPr/>
        </p:nvSpPr>
        <p:spPr>
          <a:xfrm>
            <a:off x="187832" y="1251584"/>
            <a:ext cx="863346" cy="480822"/>
          </a:xfrm>
          <a:custGeom>
            <a:avLst/>
            <a:gdLst/>
            <a:ahLst/>
            <a:cxnLst/>
            <a:rect l="0" t="0" r="0" b="0"/>
            <a:pathLst>
              <a:path w="1359" h="757">
                <a:moveTo>
                  <a:pt x="15" y="742"/>
                </a:moveTo>
                <a:lnTo>
                  <a:pt x="1344" y="742"/>
                </a:lnTo>
                <a:lnTo>
                  <a:pt x="1344" y="15"/>
                </a:lnTo>
                <a:lnTo>
                  <a:pt x="15" y="15"/>
                </a:lnTo>
                <a:lnTo>
                  <a:pt x="15" y="742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60" name="textbox 6160"/>
          <p:cNvSpPr/>
          <p:nvPr/>
        </p:nvSpPr>
        <p:spPr>
          <a:xfrm>
            <a:off x="6881605" y="3541553"/>
            <a:ext cx="1448435" cy="314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详</a:t>
            </a:r>
            <a:r>
              <a:rPr sz="9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细</a:t>
            </a:r>
            <a:endParaRPr lang="en-US" altLang="en-US" sz="900" dirty="0"/>
          </a:p>
          <a:p>
            <a:pPr marL="178435" algn="l" rtl="0" eaLnBrk="0">
              <a:lnSpc>
                <a:spcPts val="1105"/>
              </a:lnSpc>
            </a:pPr>
            <a:r>
              <a:rPr sz="9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每个接口的设计和尺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寸</a:t>
            </a:r>
            <a:endParaRPr lang="en-US" altLang="en-US" sz="900" dirty="0"/>
          </a:p>
        </p:txBody>
      </p:sp>
      <p:sp>
        <p:nvSpPr>
          <p:cNvPr id="6161" name="textbox 6161"/>
          <p:cNvSpPr/>
          <p:nvPr/>
        </p:nvSpPr>
        <p:spPr>
          <a:xfrm>
            <a:off x="2041744" y="1869445"/>
            <a:ext cx="3862704" cy="1517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9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</a:t>
            </a:r>
            <a:r>
              <a:rPr sz="900" spc="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二</a:t>
            </a:r>
            <a:r>
              <a:rPr sz="9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                                   三</a:t>
            </a:r>
            <a:endParaRPr lang="en-US" altLang="en-US" sz="900" dirty="0"/>
          </a:p>
        </p:txBody>
      </p:sp>
      <p:pic>
        <p:nvPicPr>
          <p:cNvPr id="6162" name="picture 616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1834232" y="2815749"/>
            <a:ext cx="779696" cy="495405"/>
          </a:xfrm>
          <a:prstGeom prst="rect">
            <a:avLst/>
          </a:prstGeom>
        </p:spPr>
      </p:pic>
      <p:grpSp>
        <p:nvGrpSpPr>
          <p:cNvPr id="1164" name="group 1164"/>
          <p:cNvGrpSpPr/>
          <p:nvPr/>
        </p:nvGrpSpPr>
        <p:grpSpPr>
          <a:xfrm rot="21600000">
            <a:off x="2515641" y="2851493"/>
            <a:ext cx="20530" cy="13439"/>
            <a:chOff x="0" y="0"/>
            <a:chExt cx="20530" cy="13439"/>
          </a:xfrm>
        </p:grpSpPr>
        <p:sp>
          <p:nvSpPr>
            <p:cNvPr id="6163" name="path"/>
            <p:cNvSpPr/>
            <p:nvPr/>
          </p:nvSpPr>
          <p:spPr>
            <a:xfrm>
              <a:off x="0" y="5289"/>
              <a:ext cx="20530" cy="1858"/>
            </a:xfrm>
            <a:custGeom>
              <a:avLst/>
              <a:gdLst/>
              <a:ahLst/>
              <a:cxnLst/>
              <a:rect l="0" t="0" r="0" b="0"/>
              <a:pathLst>
                <a:path w="32" h="2">
                  <a:moveTo>
                    <a:pt x="0" y="1"/>
                  </a:moveTo>
                  <a:lnTo>
                    <a:pt x="32" y="1"/>
                  </a:lnTo>
                </a:path>
              </a:pathLst>
            </a:custGeom>
            <a:noFill/>
            <a:ln w="1823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64" name="path"/>
            <p:cNvSpPr/>
            <p:nvPr/>
          </p:nvSpPr>
          <p:spPr>
            <a:xfrm>
              <a:off x="4195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65" name="path"/>
            <p:cNvSpPr/>
            <p:nvPr/>
          </p:nvSpPr>
          <p:spPr>
            <a:xfrm>
              <a:off x="3782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66" name="group 1166"/>
          <p:cNvGrpSpPr/>
          <p:nvPr/>
        </p:nvGrpSpPr>
        <p:grpSpPr>
          <a:xfrm rot="21600000">
            <a:off x="1908790" y="3045365"/>
            <a:ext cx="12930" cy="13439"/>
            <a:chOff x="0" y="0"/>
            <a:chExt cx="12930" cy="13439"/>
          </a:xfrm>
        </p:grpSpPr>
        <p:sp>
          <p:nvSpPr>
            <p:cNvPr id="6166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67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68" name="group 1168"/>
          <p:cNvGrpSpPr/>
          <p:nvPr/>
        </p:nvGrpSpPr>
        <p:grpSpPr>
          <a:xfrm rot="21600000">
            <a:off x="2290659" y="3083396"/>
            <a:ext cx="12930" cy="13439"/>
            <a:chOff x="0" y="0"/>
            <a:chExt cx="12930" cy="13439"/>
          </a:xfrm>
        </p:grpSpPr>
        <p:sp>
          <p:nvSpPr>
            <p:cNvPr id="6168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69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70" name="group 1170"/>
          <p:cNvGrpSpPr/>
          <p:nvPr/>
        </p:nvGrpSpPr>
        <p:grpSpPr>
          <a:xfrm rot="21600000">
            <a:off x="1908790" y="2978453"/>
            <a:ext cx="12930" cy="13582"/>
            <a:chOff x="0" y="0"/>
            <a:chExt cx="12930" cy="13582"/>
          </a:xfrm>
        </p:grpSpPr>
        <p:sp>
          <p:nvSpPr>
            <p:cNvPr id="6170" name="path"/>
            <p:cNvSpPr/>
            <p:nvPr/>
          </p:nvSpPr>
          <p:spPr>
            <a:xfrm>
              <a:off x="412" y="429"/>
              <a:ext cx="12105" cy="12724"/>
            </a:xfrm>
            <a:custGeom>
              <a:avLst/>
              <a:gdLst/>
              <a:ahLst/>
              <a:cxnLst/>
              <a:rect l="0" t="0" r="0" b="0"/>
              <a:pathLst>
                <a:path w="19" h="20">
                  <a:moveTo>
                    <a:pt x="0" y="10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10"/>
                  </a:cubicBezTo>
                  <a:cubicBezTo>
                    <a:pt x="19" y="15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71" name="path"/>
            <p:cNvSpPr/>
            <p:nvPr/>
          </p:nvSpPr>
          <p:spPr>
            <a:xfrm>
              <a:off x="0" y="0"/>
              <a:ext cx="12930" cy="13582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72" name="group 1172"/>
          <p:cNvGrpSpPr/>
          <p:nvPr/>
        </p:nvGrpSpPr>
        <p:grpSpPr>
          <a:xfrm rot="21600000">
            <a:off x="2101926" y="2918404"/>
            <a:ext cx="12930" cy="13439"/>
            <a:chOff x="0" y="0"/>
            <a:chExt cx="12930" cy="13439"/>
          </a:xfrm>
        </p:grpSpPr>
        <p:sp>
          <p:nvSpPr>
            <p:cNvPr id="6172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73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74" name="group 1174"/>
          <p:cNvGrpSpPr/>
          <p:nvPr/>
        </p:nvGrpSpPr>
        <p:grpSpPr>
          <a:xfrm rot="21600000">
            <a:off x="2101926" y="2978453"/>
            <a:ext cx="12930" cy="13582"/>
            <a:chOff x="0" y="0"/>
            <a:chExt cx="12930" cy="13582"/>
          </a:xfrm>
        </p:grpSpPr>
        <p:sp>
          <p:nvSpPr>
            <p:cNvPr id="6174" name="path"/>
            <p:cNvSpPr/>
            <p:nvPr/>
          </p:nvSpPr>
          <p:spPr>
            <a:xfrm>
              <a:off x="412" y="429"/>
              <a:ext cx="12105" cy="12724"/>
            </a:xfrm>
            <a:custGeom>
              <a:avLst/>
              <a:gdLst/>
              <a:ahLst/>
              <a:cxnLst/>
              <a:rect l="0" t="0" r="0" b="0"/>
              <a:pathLst>
                <a:path w="19" h="20">
                  <a:moveTo>
                    <a:pt x="0" y="10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10"/>
                  </a:cubicBezTo>
                  <a:cubicBezTo>
                    <a:pt x="19" y="15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75" name="path"/>
            <p:cNvSpPr/>
            <p:nvPr/>
          </p:nvSpPr>
          <p:spPr>
            <a:xfrm>
              <a:off x="0" y="0"/>
              <a:ext cx="12930" cy="13582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76" name="group 1176"/>
          <p:cNvGrpSpPr/>
          <p:nvPr/>
        </p:nvGrpSpPr>
        <p:grpSpPr>
          <a:xfrm rot="21600000">
            <a:off x="2101926" y="3045365"/>
            <a:ext cx="12930" cy="13439"/>
            <a:chOff x="0" y="0"/>
            <a:chExt cx="12930" cy="13439"/>
          </a:xfrm>
        </p:grpSpPr>
        <p:sp>
          <p:nvSpPr>
            <p:cNvPr id="6176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77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78" name="group 1178"/>
          <p:cNvGrpSpPr/>
          <p:nvPr/>
        </p:nvGrpSpPr>
        <p:grpSpPr>
          <a:xfrm rot="21600000">
            <a:off x="1908790" y="2918404"/>
            <a:ext cx="12930" cy="13439"/>
            <a:chOff x="0" y="0"/>
            <a:chExt cx="12930" cy="13439"/>
          </a:xfrm>
        </p:grpSpPr>
        <p:sp>
          <p:nvSpPr>
            <p:cNvPr id="6178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79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80" name="group 1180"/>
          <p:cNvGrpSpPr/>
          <p:nvPr/>
        </p:nvGrpSpPr>
        <p:grpSpPr>
          <a:xfrm rot="21600000">
            <a:off x="2290659" y="3016627"/>
            <a:ext cx="12930" cy="13439"/>
            <a:chOff x="0" y="0"/>
            <a:chExt cx="12930" cy="13439"/>
          </a:xfrm>
        </p:grpSpPr>
        <p:sp>
          <p:nvSpPr>
            <p:cNvPr id="6180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81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82" name="group 1182"/>
          <p:cNvGrpSpPr/>
          <p:nvPr/>
        </p:nvGrpSpPr>
        <p:grpSpPr>
          <a:xfrm rot="21600000">
            <a:off x="2296300" y="2955578"/>
            <a:ext cx="190522" cy="328786"/>
            <a:chOff x="0" y="0"/>
            <a:chExt cx="190522" cy="328786"/>
          </a:xfrm>
        </p:grpSpPr>
        <p:sp>
          <p:nvSpPr>
            <p:cNvPr id="6182" name="path"/>
            <p:cNvSpPr/>
            <p:nvPr/>
          </p:nvSpPr>
          <p:spPr>
            <a:xfrm>
              <a:off x="0" y="0"/>
              <a:ext cx="190522" cy="328786"/>
            </a:xfrm>
            <a:custGeom>
              <a:avLst/>
              <a:gdLst/>
              <a:ahLst/>
              <a:cxnLst/>
              <a:rect l="0" t="0" r="0" b="0"/>
              <a:pathLst>
                <a:path w="300" h="517">
                  <a:moveTo>
                    <a:pt x="298" y="517"/>
                  </a:moveTo>
                  <a:lnTo>
                    <a:pt x="298" y="432"/>
                  </a:lnTo>
                  <a:moveTo>
                    <a:pt x="298" y="412"/>
                  </a:moveTo>
                  <a:lnTo>
                    <a:pt x="298" y="327"/>
                  </a:lnTo>
                  <a:moveTo>
                    <a:pt x="298" y="307"/>
                  </a:moveTo>
                  <a:lnTo>
                    <a:pt x="298" y="221"/>
                  </a:lnTo>
                  <a:moveTo>
                    <a:pt x="298" y="202"/>
                  </a:moveTo>
                  <a:lnTo>
                    <a:pt x="298" y="116"/>
                  </a:lnTo>
                  <a:moveTo>
                    <a:pt x="298" y="96"/>
                  </a:moveTo>
                  <a:lnTo>
                    <a:pt x="298" y="11"/>
                  </a:lnTo>
                  <a:moveTo>
                    <a:pt x="289" y="1"/>
                  </a:moveTo>
                  <a:lnTo>
                    <a:pt x="159" y="1"/>
                  </a:lnTo>
                  <a:moveTo>
                    <a:pt x="140" y="1"/>
                  </a:moveTo>
                  <a:lnTo>
                    <a:pt x="10" y="1"/>
                  </a:lnTo>
                  <a:moveTo>
                    <a:pt x="1" y="11"/>
                  </a:moveTo>
                  <a:lnTo>
                    <a:pt x="1" y="96"/>
                  </a:lnTo>
                  <a:moveTo>
                    <a:pt x="1" y="116"/>
                  </a:moveTo>
                  <a:lnTo>
                    <a:pt x="1" y="202"/>
                  </a:lnTo>
                </a:path>
              </a:pathLst>
            </a:custGeom>
            <a:noFill/>
            <a:ln w="1823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83" name="path"/>
            <p:cNvSpPr/>
            <p:nvPr/>
          </p:nvSpPr>
          <p:spPr>
            <a:xfrm>
              <a:off x="21184" y="23304"/>
              <a:ext cx="12105" cy="12724"/>
            </a:xfrm>
            <a:custGeom>
              <a:avLst/>
              <a:gdLst/>
              <a:ahLst/>
              <a:cxnLst/>
              <a:rect l="0" t="0" r="0" b="0"/>
              <a:pathLst>
                <a:path w="19" h="20">
                  <a:moveTo>
                    <a:pt x="0" y="10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10"/>
                  </a:cubicBezTo>
                  <a:cubicBezTo>
                    <a:pt x="19" y="15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84" name="path"/>
            <p:cNvSpPr/>
            <p:nvPr/>
          </p:nvSpPr>
          <p:spPr>
            <a:xfrm>
              <a:off x="20771" y="22875"/>
              <a:ext cx="12930" cy="13582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84" name="group 1184"/>
          <p:cNvGrpSpPr/>
          <p:nvPr/>
        </p:nvGrpSpPr>
        <p:grpSpPr>
          <a:xfrm rot="21600000">
            <a:off x="2317071" y="2918405"/>
            <a:ext cx="12930" cy="13439"/>
            <a:chOff x="0" y="0"/>
            <a:chExt cx="12930" cy="13439"/>
          </a:xfrm>
        </p:grpSpPr>
        <p:sp>
          <p:nvSpPr>
            <p:cNvPr id="6185" name="path"/>
            <p:cNvSpPr/>
            <p:nvPr/>
          </p:nvSpPr>
          <p:spPr>
            <a:xfrm>
              <a:off x="412" y="428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86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187" name="textbox 6187"/>
          <p:cNvSpPr/>
          <p:nvPr/>
        </p:nvSpPr>
        <p:spPr>
          <a:xfrm>
            <a:off x="1829660" y="2806227"/>
            <a:ext cx="795655" cy="5099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0000"/>
              </a:lnSpc>
            </a:pPr>
            <a:endParaRPr lang="en-US" altLang="en-US" sz="100" dirty="0"/>
          </a:p>
          <a:p>
            <a:pPr marL="687070" indent="-635" algn="l" rtl="0" eaLnBrk="0">
              <a:lnSpc>
                <a:spcPct val="8300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Variant-</a:t>
            </a:r>
            <a:r>
              <a:rPr sz="1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</a:t>
            </a: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interactions</a:t>
            </a:r>
            <a:endParaRPr lang="en-US" altLang="en-US" sz="100" dirty="0"/>
          </a:p>
          <a:p>
            <a:pPr marL="699135" algn="l" rtl="0" eaLnBrk="0">
              <a:lnSpc>
                <a:spcPts val="70"/>
              </a:lnSpc>
              <a:spcBef>
                <a:spcPts val="95"/>
              </a:spcBef>
              <a:tabLst>
                <a:tab pos="711200" algn="l"/>
              </a:tabLst>
            </a:pPr>
            <a:r>
              <a:rPr sz="100" b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endParaRPr lang="en-US" altLang="en-US" sz="1000" dirty="0"/>
          </a:p>
          <a:p>
            <a:pPr algn="r" rtl="0" eaLnBrk="0">
              <a:lnSpc>
                <a:spcPct val="78000"/>
              </a:lnSpc>
              <a:spcBef>
                <a:spcPts val="110"/>
              </a:spcBef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Electrical</a:t>
            </a:r>
            <a:r>
              <a:rPr sz="1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chain</a:t>
            </a:r>
            <a:endParaRPr lang="en-US" altLang="en-US" sz="100" dirty="0"/>
          </a:p>
          <a:p>
            <a:pPr marL="34925" algn="l" rtl="0" eaLnBrk="0">
              <a:lnSpc>
                <a:spcPts val="70"/>
              </a:lnSpc>
              <a:spcBef>
                <a:spcPts val="0"/>
              </a:spcBef>
              <a:tabLst>
                <a:tab pos="106045" algn="l"/>
              </a:tabLst>
            </a:pPr>
            <a:r>
              <a:rPr sz="100" b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</a:t>
            </a:r>
            <a:endParaRPr lang="en-US" altLang="en-US" sz="1000" dirty="0"/>
          </a:p>
          <a:p>
            <a:pPr marL="711835" indent="-635" algn="l" rtl="0" eaLnBrk="0">
              <a:lnSpc>
                <a:spcPct val="76000"/>
              </a:lnSpc>
              <a:spcBef>
                <a:spcPts val="5"/>
              </a:spcBef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Visual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chain</a:t>
            </a:r>
            <a:endParaRPr lang="en-US" altLang="en-US" sz="100" dirty="0"/>
          </a:p>
          <a:p>
            <a:pPr marL="88265" algn="l" rtl="0" eaLnBrk="0">
              <a:lnSpc>
                <a:spcPts val="80"/>
              </a:lnSpc>
              <a:tabLst>
                <a:tab pos="276225" algn="l"/>
              </a:tabLst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" dirty="0"/>
          </a:p>
          <a:p>
            <a:pPr marL="123190" algn="l" rtl="0" eaLnBrk="0">
              <a:lnSpc>
                <a:spcPts val="80"/>
              </a:lnSpc>
              <a:spcBef>
                <a:spcPts val="20"/>
              </a:spcBef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Cabin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                       </a:t>
            </a:r>
            <a:endParaRPr lang="en-US" altLang="en-US" sz="100" dirty="0"/>
          </a:p>
          <a:p>
            <a:pPr marL="710565" algn="l" rtl="0" eaLnBrk="0">
              <a:lnSpc>
                <a:spcPts val="135"/>
              </a:lnSpc>
              <a:spcBef>
                <a:spcPts val="145"/>
              </a:spcBef>
            </a:pP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tru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ck</a:t>
            </a:r>
            <a:endParaRPr lang="en-US" altLang="en-US" sz="100" dirty="0"/>
          </a:p>
          <a:p>
            <a:pPr marL="88265" algn="l" rtl="0" eaLnBrk="0">
              <a:lnSpc>
                <a:spcPct val="95000"/>
              </a:lnSpc>
              <a:spcBef>
                <a:spcPts val="10"/>
              </a:spcBef>
              <a:tabLst>
                <a:tab pos="276225" algn="l"/>
              </a:tabLst>
            </a:pPr>
            <a:r>
              <a:rPr sz="100" b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              system</a:t>
            </a:r>
            <a:endParaRPr lang="en-US" altLang="en-US" sz="100" dirty="0"/>
          </a:p>
          <a:p>
            <a:pPr marL="76200" algn="l" rtl="0" eaLnBrk="0">
              <a:lnSpc>
                <a:spcPct val="98000"/>
              </a:lnSpc>
              <a:spcBef>
                <a:spcPts val="35"/>
              </a:spcBef>
              <a:tabLst>
                <a:tab pos="121920" algn="l"/>
              </a:tabLst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                                                      separa-</a:t>
            </a:r>
            <a:endParaRPr lang="en-US" altLang="en-US" sz="100" dirty="0"/>
          </a:p>
          <a:p>
            <a:pPr marL="469900" algn="l" rtl="0" eaLnBrk="0">
              <a:lnSpc>
                <a:spcPts val="135"/>
              </a:lnSpc>
              <a:spcBef>
                <a:spcPts val="30"/>
              </a:spcBef>
              <a:tabLst>
                <a:tab pos="710565" algn="l"/>
              </a:tabLst>
            </a:pPr>
            <a:r>
              <a:rPr sz="100" b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ted</a:t>
            </a: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into</a:t>
            </a:r>
            <a:endParaRPr lang="en-US" altLang="en-US" sz="100" dirty="0"/>
          </a:p>
          <a:p>
            <a:pPr marL="83820" algn="l" rtl="0" eaLnBrk="0">
              <a:lnSpc>
                <a:spcPts val="50"/>
              </a:lnSpc>
              <a:spcBef>
                <a:spcPts val="105"/>
              </a:spcBef>
            </a:pPr>
            <a:r>
              <a:rPr sz="1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" dirty="0"/>
          </a:p>
          <a:p>
            <a:pPr marL="255270" algn="l" rtl="0" eaLnBrk="0">
              <a:lnSpc>
                <a:spcPts val="135"/>
              </a:lnSpc>
              <a:tabLst>
                <a:tab pos="405765" algn="l"/>
              </a:tabLst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blocks</a:t>
            </a:r>
            <a:endParaRPr lang="en-US" altLang="en-US" sz="100" dirty="0"/>
          </a:p>
          <a:p>
            <a:pPr marL="241300" algn="l" rtl="0" eaLnBrk="0">
              <a:lnSpc>
                <a:spcPct val="91000"/>
              </a:lnSpc>
              <a:spcBef>
                <a:spcPts val="10"/>
              </a:spcBef>
              <a:tabLst>
                <a:tab pos="405765" algn="l"/>
              </a:tabLst>
            </a:pPr>
            <a:r>
              <a:rPr sz="1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</a:t>
            </a:r>
            <a:r>
              <a:rPr sz="1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▪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Develop-</a:t>
            </a:r>
            <a:endParaRPr lang="en-US" altLang="en-US" sz="100" dirty="0"/>
          </a:p>
          <a:p>
            <a:pPr marL="465455" algn="l" rtl="0" eaLnBrk="0">
              <a:lnSpc>
                <a:spcPts val="45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00" dirty="0"/>
          </a:p>
          <a:p>
            <a:pPr marL="711200" indent="0" algn="l" rtl="0" eaLnBrk="0">
              <a:lnSpc>
                <a:spcPct val="115000"/>
              </a:lnSpc>
              <a:spcBef>
                <a:spcPts val="0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ment</a:t>
            </a:r>
            <a:r>
              <a:rPr sz="1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          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aces</a:t>
            </a:r>
            <a:endParaRPr lang="en-US" altLang="en-US" sz="100" dirty="0"/>
          </a:p>
          <a:p>
            <a:pPr marL="76200" algn="l" rtl="0" eaLnBrk="0">
              <a:lnSpc>
                <a:spcPct val="98000"/>
              </a:lnSpc>
              <a:spcBef>
                <a:spcPts val="10"/>
              </a:spcBef>
              <a:tabLst>
                <a:tab pos="121920" algn="l"/>
              </a:tabLst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Body weight will                                                                                                     for the</a:t>
            </a:r>
            <a:endParaRPr lang="en-US" altLang="en-US" sz="100" dirty="0"/>
          </a:p>
          <a:p>
            <a:pPr marL="319405" algn="l" rtl="0" eaLnBrk="0">
              <a:lnSpc>
                <a:spcPct val="98000"/>
              </a:lnSpc>
              <a:spcBef>
                <a:spcPts val="35"/>
              </a:spcBef>
              <a:tabLst>
                <a:tab pos="321945" algn="l"/>
              </a:tabLst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links in</a:t>
            </a:r>
            <a:endParaRPr lang="en-US" altLang="en-US" sz="100" dirty="0"/>
          </a:p>
          <a:p>
            <a:pPr marL="290830" algn="l" rtl="0" eaLnBrk="0">
              <a:lnSpc>
                <a:spcPct val="90000"/>
              </a:lnSpc>
              <a:spcBef>
                <a:spcPts val="25"/>
              </a:spcBef>
              <a:tabLst>
                <a:tab pos="294640" algn="l"/>
              </a:tabLst>
            </a:pPr>
            <a:r>
              <a:rPr sz="100" b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        between</a:t>
            </a:r>
            <a:endParaRPr lang="en-US" altLang="en-US" sz="100" dirty="0"/>
          </a:p>
          <a:p>
            <a:pPr marL="285115" algn="l" rtl="0" eaLnBrk="0">
              <a:lnSpc>
                <a:spcPts val="120"/>
              </a:lnSpc>
              <a:spcBef>
                <a:spcPts val="45"/>
              </a:spcBef>
              <a:tabLst>
                <a:tab pos="288925" algn="l"/>
              </a:tabLst>
            </a:pPr>
            <a:r>
              <a:rPr sz="100" b="1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         blocks</a:t>
            </a:r>
            <a:endParaRPr lang="en-US" altLang="en-US" sz="100" dirty="0"/>
          </a:p>
          <a:p>
            <a:pPr marL="28575" algn="l" rtl="0" eaLnBrk="0">
              <a:lnSpc>
                <a:spcPts val="75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Wheels</a:t>
            </a: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                         Display unit</a:t>
            </a:r>
            <a:endParaRPr lang="en-US" altLang="en-US" sz="100" dirty="0"/>
          </a:p>
          <a:p>
            <a:pPr marL="122555" algn="l" rtl="0" eaLnBrk="0">
              <a:lnSpc>
                <a:spcPct val="85000"/>
              </a:lnSpc>
              <a:spcBef>
                <a:spcPts val="235"/>
              </a:spcBef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Example</a:t>
            </a: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</a:t>
            </a:r>
            <a:r>
              <a:rPr sz="1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Full size and</a:t>
            </a:r>
            <a:endParaRPr lang="en-US" altLang="en-US" sz="100" dirty="0"/>
          </a:p>
          <a:p>
            <a:pPr marL="122555" algn="l" rtl="0" eaLnBrk="0">
              <a:lnSpc>
                <a:spcPct val="83000"/>
              </a:lnSpc>
              <a:spcBef>
                <a:spcPts val="25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maximum</a:t>
            </a: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total</a:t>
            </a: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weight                                                                                                   </a:t>
            </a:r>
            <a:endParaRPr lang="en-US" altLang="en-US" sz="100" dirty="0"/>
          </a:p>
          <a:p>
            <a:pPr marL="122555" algn="l" rtl="0" eaLnBrk="0">
              <a:lnSpc>
                <a:spcPct val="100000"/>
              </a:lnSpc>
              <a:spcBef>
                <a:spcPts val="25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determines</a:t>
            </a: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size</a:t>
            </a:r>
            <a:r>
              <a:rPr sz="1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1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wheels</a:t>
            </a:r>
            <a:r>
              <a:rPr sz="1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</a:t>
            </a:r>
            <a:endParaRPr lang="en-US" altLang="en-US" sz="100" dirty="0"/>
          </a:p>
          <a:p>
            <a:pPr marL="122555" algn="l" rtl="0" eaLnBrk="0">
              <a:lnSpc>
                <a:spcPct val="100000"/>
              </a:lnSpc>
              <a:spcBef>
                <a:spcPts val="5"/>
              </a:spcBef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1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number</a:t>
            </a:r>
            <a:r>
              <a:rPr sz="1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1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wheel</a:t>
            </a:r>
            <a:r>
              <a:rPr sz="1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screws</a:t>
            </a:r>
            <a:endParaRPr lang="en-US" altLang="en-US" sz="100" dirty="0"/>
          </a:p>
        </p:txBody>
      </p:sp>
      <p:sp>
        <p:nvSpPr>
          <p:cNvPr id="6188" name="textbox 6188"/>
          <p:cNvSpPr/>
          <p:nvPr/>
        </p:nvSpPr>
        <p:spPr>
          <a:xfrm>
            <a:off x="2412277" y="3261285"/>
            <a:ext cx="603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endParaRPr lang="en-US" altLang="en-US" sz="100" dirty="0"/>
          </a:p>
        </p:txBody>
      </p:sp>
      <p:sp>
        <p:nvSpPr>
          <p:cNvPr id="6189" name="textbox 6189"/>
          <p:cNvSpPr/>
          <p:nvPr/>
        </p:nvSpPr>
        <p:spPr>
          <a:xfrm>
            <a:off x="2412277" y="3261285"/>
            <a:ext cx="603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endParaRPr lang="en-US" altLang="en-US" sz="100" dirty="0"/>
          </a:p>
        </p:txBody>
      </p:sp>
      <p:sp>
        <p:nvSpPr>
          <p:cNvPr id="6190" name="textbox 6190"/>
          <p:cNvSpPr/>
          <p:nvPr/>
        </p:nvSpPr>
        <p:spPr>
          <a:xfrm>
            <a:off x="2412277" y="3261285"/>
            <a:ext cx="603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endParaRPr lang="en-US" altLang="en-US" sz="100" dirty="0"/>
          </a:p>
        </p:txBody>
      </p:sp>
      <p:sp>
        <p:nvSpPr>
          <p:cNvPr id="6191" name="textbox 6191"/>
          <p:cNvSpPr/>
          <p:nvPr/>
        </p:nvSpPr>
        <p:spPr>
          <a:xfrm>
            <a:off x="2412277" y="3261285"/>
            <a:ext cx="603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endParaRPr lang="en-US" altLang="en-US" sz="100" dirty="0"/>
          </a:p>
        </p:txBody>
      </p:sp>
      <p:sp>
        <p:nvSpPr>
          <p:cNvPr id="6192" name="textbox 6192"/>
          <p:cNvSpPr/>
          <p:nvPr/>
        </p:nvSpPr>
        <p:spPr>
          <a:xfrm>
            <a:off x="2412277" y="3261285"/>
            <a:ext cx="603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endParaRPr lang="en-US" altLang="en-US" sz="100" dirty="0"/>
          </a:p>
        </p:txBody>
      </p:sp>
      <p:sp>
        <p:nvSpPr>
          <p:cNvPr id="6193" name="textbox 6193"/>
          <p:cNvSpPr/>
          <p:nvPr/>
        </p:nvSpPr>
        <p:spPr>
          <a:xfrm>
            <a:off x="2412277" y="3261285"/>
            <a:ext cx="603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endParaRPr lang="en-US" altLang="en-US" sz="100" dirty="0"/>
          </a:p>
        </p:txBody>
      </p:sp>
      <p:sp>
        <p:nvSpPr>
          <p:cNvPr id="6194" name="textbox 6194"/>
          <p:cNvSpPr/>
          <p:nvPr/>
        </p:nvSpPr>
        <p:spPr>
          <a:xfrm>
            <a:off x="2412277" y="3261285"/>
            <a:ext cx="603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endParaRPr lang="en-US" altLang="en-US" sz="100" dirty="0"/>
          </a:p>
        </p:txBody>
      </p:sp>
      <p:sp>
        <p:nvSpPr>
          <p:cNvPr id="6195" name="textbox 6195"/>
          <p:cNvSpPr/>
          <p:nvPr/>
        </p:nvSpPr>
        <p:spPr>
          <a:xfrm>
            <a:off x="2412277" y="3261285"/>
            <a:ext cx="603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endParaRPr lang="en-US" altLang="en-US" sz="100" dirty="0"/>
          </a:p>
        </p:txBody>
      </p:sp>
      <p:sp>
        <p:nvSpPr>
          <p:cNvPr id="6196" name="textbox 6196"/>
          <p:cNvSpPr/>
          <p:nvPr/>
        </p:nvSpPr>
        <p:spPr>
          <a:xfrm>
            <a:off x="2412397" y="3249962"/>
            <a:ext cx="4445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User</a:t>
            </a:r>
            <a:endParaRPr lang="en-US" altLang="en-US" sz="100" dirty="0"/>
          </a:p>
        </p:txBody>
      </p:sp>
      <p:sp>
        <p:nvSpPr>
          <p:cNvPr id="6197" name="textbox 6197"/>
          <p:cNvSpPr/>
          <p:nvPr/>
        </p:nvSpPr>
        <p:spPr>
          <a:xfrm>
            <a:off x="2412397" y="3249962"/>
            <a:ext cx="4445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User</a:t>
            </a:r>
            <a:endParaRPr lang="en-US" altLang="en-US" sz="100" dirty="0"/>
          </a:p>
        </p:txBody>
      </p:sp>
      <p:sp>
        <p:nvSpPr>
          <p:cNvPr id="6198" name="textbox 6198"/>
          <p:cNvSpPr/>
          <p:nvPr/>
        </p:nvSpPr>
        <p:spPr>
          <a:xfrm>
            <a:off x="2412397" y="3249962"/>
            <a:ext cx="4445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User</a:t>
            </a:r>
            <a:endParaRPr lang="en-US" altLang="en-US" sz="100" dirty="0"/>
          </a:p>
        </p:txBody>
      </p:sp>
      <p:sp>
        <p:nvSpPr>
          <p:cNvPr id="6199" name="textbox 6199"/>
          <p:cNvSpPr/>
          <p:nvPr/>
        </p:nvSpPr>
        <p:spPr>
          <a:xfrm>
            <a:off x="2412397" y="3249962"/>
            <a:ext cx="4445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User</a:t>
            </a:r>
            <a:endParaRPr lang="en-US" altLang="en-US" sz="100" dirty="0"/>
          </a:p>
        </p:txBody>
      </p:sp>
      <p:sp>
        <p:nvSpPr>
          <p:cNvPr id="6200" name="textbox 6200"/>
          <p:cNvSpPr/>
          <p:nvPr/>
        </p:nvSpPr>
        <p:spPr>
          <a:xfrm>
            <a:off x="2412397" y="3249962"/>
            <a:ext cx="4445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User</a:t>
            </a:r>
            <a:endParaRPr lang="en-US" altLang="en-US" sz="100" dirty="0"/>
          </a:p>
        </p:txBody>
      </p:sp>
      <p:sp>
        <p:nvSpPr>
          <p:cNvPr id="6201" name="textbox 6201"/>
          <p:cNvSpPr/>
          <p:nvPr/>
        </p:nvSpPr>
        <p:spPr>
          <a:xfrm>
            <a:off x="2080270" y="3167653"/>
            <a:ext cx="4762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nd</a:t>
            </a:r>
            <a:endParaRPr lang="en-US" altLang="en-US" sz="100" dirty="0"/>
          </a:p>
        </p:txBody>
      </p:sp>
      <p:sp>
        <p:nvSpPr>
          <p:cNvPr id="6202" name="textbox 6202"/>
          <p:cNvSpPr/>
          <p:nvPr/>
        </p:nvSpPr>
        <p:spPr>
          <a:xfrm>
            <a:off x="2080270" y="3167653"/>
            <a:ext cx="4762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nd</a:t>
            </a:r>
            <a:endParaRPr lang="en-US" altLang="en-US" sz="100" dirty="0"/>
          </a:p>
        </p:txBody>
      </p:sp>
      <p:sp>
        <p:nvSpPr>
          <p:cNvPr id="6203" name="textbox 6203"/>
          <p:cNvSpPr/>
          <p:nvPr/>
        </p:nvSpPr>
        <p:spPr>
          <a:xfrm>
            <a:off x="2080270" y="3167653"/>
            <a:ext cx="4762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nd</a:t>
            </a:r>
            <a:endParaRPr lang="en-US" altLang="en-US" sz="100" dirty="0"/>
          </a:p>
        </p:txBody>
      </p:sp>
      <p:sp>
        <p:nvSpPr>
          <p:cNvPr id="6204" name="textbox 6204"/>
          <p:cNvSpPr/>
          <p:nvPr/>
        </p:nvSpPr>
        <p:spPr>
          <a:xfrm>
            <a:off x="2106644" y="3167653"/>
            <a:ext cx="59055" cy="38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ump</a:t>
            </a:r>
            <a:endParaRPr lang="en-US" altLang="en-US" sz="100" dirty="0"/>
          </a:p>
        </p:txBody>
      </p:sp>
      <p:sp>
        <p:nvSpPr>
          <p:cNvPr id="6205" name="textbox 6205"/>
          <p:cNvSpPr/>
          <p:nvPr/>
        </p:nvSpPr>
        <p:spPr>
          <a:xfrm>
            <a:off x="2080270" y="3167653"/>
            <a:ext cx="4762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nd</a:t>
            </a:r>
            <a:endParaRPr lang="en-US" altLang="en-US" sz="100" dirty="0"/>
          </a:p>
        </p:txBody>
      </p:sp>
      <p:sp>
        <p:nvSpPr>
          <p:cNvPr id="6206" name="textbox 6206"/>
          <p:cNvSpPr/>
          <p:nvPr/>
        </p:nvSpPr>
        <p:spPr>
          <a:xfrm>
            <a:off x="2080270" y="3167653"/>
            <a:ext cx="4762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nd</a:t>
            </a:r>
            <a:endParaRPr lang="en-US" altLang="en-US" sz="100" dirty="0"/>
          </a:p>
        </p:txBody>
      </p:sp>
      <p:sp>
        <p:nvSpPr>
          <p:cNvPr id="6207" name="textbox 6207"/>
          <p:cNvSpPr/>
          <p:nvPr/>
        </p:nvSpPr>
        <p:spPr>
          <a:xfrm>
            <a:off x="2080725" y="3151051"/>
            <a:ext cx="5270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evel</a:t>
            </a:r>
            <a:endParaRPr lang="en-US" altLang="en-US" sz="100" dirty="0"/>
          </a:p>
        </p:txBody>
      </p:sp>
      <p:sp>
        <p:nvSpPr>
          <p:cNvPr id="6208" name="textbox 6208"/>
          <p:cNvSpPr/>
          <p:nvPr/>
        </p:nvSpPr>
        <p:spPr>
          <a:xfrm>
            <a:off x="2080725" y="3151051"/>
            <a:ext cx="5270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evel</a:t>
            </a:r>
            <a:endParaRPr lang="en-US" altLang="en-US" sz="100" dirty="0"/>
          </a:p>
        </p:txBody>
      </p:sp>
      <p:sp>
        <p:nvSpPr>
          <p:cNvPr id="6209" name="textbox 6209"/>
          <p:cNvSpPr/>
          <p:nvPr/>
        </p:nvSpPr>
        <p:spPr>
          <a:xfrm>
            <a:off x="2080725" y="3151051"/>
            <a:ext cx="5270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evel</a:t>
            </a:r>
            <a:endParaRPr lang="en-US" altLang="en-US" sz="100" dirty="0"/>
          </a:p>
        </p:txBody>
      </p:sp>
      <p:sp>
        <p:nvSpPr>
          <p:cNvPr id="6210" name="textbox 6210"/>
          <p:cNvSpPr/>
          <p:nvPr/>
        </p:nvSpPr>
        <p:spPr>
          <a:xfrm>
            <a:off x="2080725" y="3151051"/>
            <a:ext cx="5270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evel</a:t>
            </a:r>
            <a:endParaRPr lang="en-US" altLang="en-US" sz="100" dirty="0"/>
          </a:p>
        </p:txBody>
      </p:sp>
      <p:sp>
        <p:nvSpPr>
          <p:cNvPr id="6211" name="textbox 6211"/>
          <p:cNvSpPr/>
          <p:nvPr/>
        </p:nvSpPr>
        <p:spPr>
          <a:xfrm>
            <a:off x="2127370" y="3151051"/>
            <a:ext cx="60960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otor</a:t>
            </a:r>
            <a:endParaRPr lang="en-US" altLang="en-US" sz="100" dirty="0"/>
          </a:p>
        </p:txBody>
      </p:sp>
      <p:sp>
        <p:nvSpPr>
          <p:cNvPr id="6212" name="textbox 6212"/>
          <p:cNvSpPr/>
          <p:nvPr/>
        </p:nvSpPr>
        <p:spPr>
          <a:xfrm>
            <a:off x="2127370" y="3151051"/>
            <a:ext cx="60960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otor</a:t>
            </a:r>
            <a:endParaRPr lang="en-US" altLang="en-US" sz="100" dirty="0"/>
          </a:p>
        </p:txBody>
      </p:sp>
      <p:sp>
        <p:nvSpPr>
          <p:cNvPr id="6213" name="textbox 6213"/>
          <p:cNvSpPr/>
          <p:nvPr/>
        </p:nvSpPr>
        <p:spPr>
          <a:xfrm>
            <a:off x="2111681" y="3151051"/>
            <a:ext cx="3746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</a:t>
            </a:r>
            <a:endParaRPr lang="en-US" altLang="en-US" sz="100" dirty="0"/>
          </a:p>
        </p:txBody>
      </p:sp>
      <p:sp>
        <p:nvSpPr>
          <p:cNvPr id="6214" name="textbox 6214"/>
          <p:cNvSpPr/>
          <p:nvPr/>
        </p:nvSpPr>
        <p:spPr>
          <a:xfrm>
            <a:off x="2080725" y="3151051"/>
            <a:ext cx="5270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evel</a:t>
            </a:r>
            <a:endParaRPr lang="en-US" altLang="en-US" sz="100" dirty="0"/>
          </a:p>
        </p:txBody>
      </p:sp>
      <p:sp>
        <p:nvSpPr>
          <p:cNvPr id="6215" name="textbox 6215"/>
          <p:cNvSpPr/>
          <p:nvPr/>
        </p:nvSpPr>
        <p:spPr>
          <a:xfrm>
            <a:off x="2080725" y="3151051"/>
            <a:ext cx="5270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evel</a:t>
            </a:r>
            <a:endParaRPr lang="en-US" altLang="en-US" sz="100" dirty="0"/>
          </a:p>
        </p:txBody>
      </p:sp>
      <p:sp>
        <p:nvSpPr>
          <p:cNvPr id="6216" name="textbox 6216"/>
          <p:cNvSpPr/>
          <p:nvPr/>
        </p:nvSpPr>
        <p:spPr>
          <a:xfrm>
            <a:off x="2080725" y="3151051"/>
            <a:ext cx="5270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evel</a:t>
            </a:r>
            <a:endParaRPr lang="en-US" altLang="en-US" sz="100" dirty="0"/>
          </a:p>
        </p:txBody>
      </p:sp>
      <p:sp>
        <p:nvSpPr>
          <p:cNvPr id="6217" name="textbox 6217"/>
          <p:cNvSpPr/>
          <p:nvPr/>
        </p:nvSpPr>
        <p:spPr>
          <a:xfrm>
            <a:off x="2080244" y="3135958"/>
            <a:ext cx="81280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etermine</a:t>
            </a:r>
            <a:endParaRPr lang="en-US" altLang="en-US" sz="100" dirty="0"/>
          </a:p>
        </p:txBody>
      </p:sp>
      <p:sp>
        <p:nvSpPr>
          <p:cNvPr id="6218" name="textbox 6218"/>
          <p:cNvSpPr/>
          <p:nvPr/>
        </p:nvSpPr>
        <p:spPr>
          <a:xfrm>
            <a:off x="2080244" y="3135958"/>
            <a:ext cx="81280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etermine</a:t>
            </a:r>
            <a:endParaRPr lang="en-US" altLang="en-US" sz="100" dirty="0"/>
          </a:p>
        </p:txBody>
      </p:sp>
      <p:sp>
        <p:nvSpPr>
          <p:cNvPr id="6219" name="textbox 6219"/>
          <p:cNvSpPr/>
          <p:nvPr/>
        </p:nvSpPr>
        <p:spPr>
          <a:xfrm>
            <a:off x="2080244" y="3135958"/>
            <a:ext cx="81280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etermine</a:t>
            </a:r>
            <a:endParaRPr lang="en-US" altLang="en-US" sz="100" dirty="0"/>
          </a:p>
        </p:txBody>
      </p:sp>
      <p:sp>
        <p:nvSpPr>
          <p:cNvPr id="6220" name="textbox 6220"/>
          <p:cNvSpPr/>
          <p:nvPr/>
        </p:nvSpPr>
        <p:spPr>
          <a:xfrm>
            <a:off x="2080244" y="3135958"/>
            <a:ext cx="81280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etermine</a:t>
            </a:r>
            <a:endParaRPr lang="en-US" altLang="en-US" sz="100" dirty="0"/>
          </a:p>
        </p:txBody>
      </p:sp>
      <p:sp>
        <p:nvSpPr>
          <p:cNvPr id="6221" name="textbox 6221"/>
          <p:cNvSpPr/>
          <p:nvPr/>
        </p:nvSpPr>
        <p:spPr>
          <a:xfrm>
            <a:off x="2140136" y="3135958"/>
            <a:ext cx="62230" cy="38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ower</a:t>
            </a:r>
            <a:endParaRPr lang="en-US" altLang="en-US" sz="100" dirty="0"/>
          </a:p>
        </p:txBody>
      </p:sp>
      <p:sp>
        <p:nvSpPr>
          <p:cNvPr id="6222" name="textbox 6222"/>
          <p:cNvSpPr/>
          <p:nvPr/>
        </p:nvSpPr>
        <p:spPr>
          <a:xfrm>
            <a:off x="2140136" y="3135958"/>
            <a:ext cx="62230" cy="38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ower</a:t>
            </a:r>
            <a:endParaRPr lang="en-US" altLang="en-US" sz="100" dirty="0"/>
          </a:p>
        </p:txBody>
      </p:sp>
      <p:sp>
        <p:nvSpPr>
          <p:cNvPr id="6223" name="textbox 6223"/>
          <p:cNvSpPr/>
          <p:nvPr/>
        </p:nvSpPr>
        <p:spPr>
          <a:xfrm>
            <a:off x="2140136" y="3135958"/>
            <a:ext cx="62230" cy="38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ower</a:t>
            </a:r>
            <a:endParaRPr lang="en-US" altLang="en-US" sz="100" dirty="0"/>
          </a:p>
        </p:txBody>
      </p:sp>
      <p:sp>
        <p:nvSpPr>
          <p:cNvPr id="6224" name="textbox 6224"/>
          <p:cNvSpPr/>
          <p:nvPr/>
        </p:nvSpPr>
        <p:spPr>
          <a:xfrm>
            <a:off x="2080244" y="3135958"/>
            <a:ext cx="81280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etermine</a:t>
            </a:r>
            <a:endParaRPr lang="en-US" altLang="en-US" sz="100" dirty="0"/>
          </a:p>
        </p:txBody>
      </p:sp>
      <p:sp>
        <p:nvSpPr>
          <p:cNvPr id="6225" name="textbox 6225"/>
          <p:cNvSpPr/>
          <p:nvPr/>
        </p:nvSpPr>
        <p:spPr>
          <a:xfrm>
            <a:off x="2080244" y="3135958"/>
            <a:ext cx="81280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etermine</a:t>
            </a:r>
            <a:endParaRPr lang="en-US" altLang="en-US" sz="100" dirty="0"/>
          </a:p>
        </p:txBody>
      </p:sp>
      <p:sp>
        <p:nvSpPr>
          <p:cNvPr id="6226" name="textbox 6226"/>
          <p:cNvSpPr/>
          <p:nvPr/>
        </p:nvSpPr>
        <p:spPr>
          <a:xfrm>
            <a:off x="2080244" y="3135958"/>
            <a:ext cx="81280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etermine</a:t>
            </a:r>
            <a:endParaRPr lang="en-US" altLang="en-US" sz="100" dirty="0"/>
          </a:p>
        </p:txBody>
      </p:sp>
      <p:sp>
        <p:nvSpPr>
          <p:cNvPr id="6227" name="textbox 6227"/>
          <p:cNvSpPr/>
          <p:nvPr/>
        </p:nvSpPr>
        <p:spPr>
          <a:xfrm>
            <a:off x="2080244" y="3135958"/>
            <a:ext cx="81280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etermine</a:t>
            </a:r>
            <a:endParaRPr lang="en-US" altLang="en-US" sz="100" dirty="0"/>
          </a:p>
        </p:txBody>
      </p:sp>
      <p:sp>
        <p:nvSpPr>
          <p:cNvPr id="6228" name="textbox 6228"/>
          <p:cNvSpPr/>
          <p:nvPr/>
        </p:nvSpPr>
        <p:spPr>
          <a:xfrm>
            <a:off x="2080244" y="3135958"/>
            <a:ext cx="81280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etermine</a:t>
            </a:r>
            <a:endParaRPr lang="en-US" altLang="en-US" sz="100" dirty="0"/>
          </a:p>
        </p:txBody>
      </p:sp>
      <p:sp>
        <p:nvSpPr>
          <p:cNvPr id="6229" name="textbox 6229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30" name="textbox 6230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31" name="textbox 6231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32" name="textbox 6232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33" name="textbox 6233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34" name="textbox 6234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35" name="textbox 6235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36" name="textbox 6236"/>
          <p:cNvSpPr/>
          <p:nvPr/>
        </p:nvSpPr>
        <p:spPr>
          <a:xfrm>
            <a:off x="1939639" y="3121823"/>
            <a:ext cx="6731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Auxiliaries</a:t>
            </a:r>
            <a:endParaRPr lang="en-US" altLang="en-US" sz="100" dirty="0"/>
          </a:p>
        </p:txBody>
      </p:sp>
      <p:sp>
        <p:nvSpPr>
          <p:cNvPr id="6237" name="textbox 6237"/>
          <p:cNvSpPr/>
          <p:nvPr/>
        </p:nvSpPr>
        <p:spPr>
          <a:xfrm>
            <a:off x="1939639" y="3121823"/>
            <a:ext cx="6731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Auxiliaries</a:t>
            </a:r>
            <a:endParaRPr lang="en-US" altLang="en-US" sz="100" dirty="0"/>
          </a:p>
        </p:txBody>
      </p:sp>
      <p:sp>
        <p:nvSpPr>
          <p:cNvPr id="6238" name="textbox 6238"/>
          <p:cNvSpPr/>
          <p:nvPr/>
        </p:nvSpPr>
        <p:spPr>
          <a:xfrm>
            <a:off x="1939639" y="3121823"/>
            <a:ext cx="6731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Auxiliaries</a:t>
            </a:r>
            <a:endParaRPr lang="en-US" altLang="en-US" sz="100" dirty="0"/>
          </a:p>
        </p:txBody>
      </p:sp>
      <p:sp>
        <p:nvSpPr>
          <p:cNvPr id="6239" name="textbox 6239"/>
          <p:cNvSpPr/>
          <p:nvPr/>
        </p:nvSpPr>
        <p:spPr>
          <a:xfrm>
            <a:off x="1939639" y="3121823"/>
            <a:ext cx="6731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Auxiliaries</a:t>
            </a:r>
            <a:endParaRPr lang="en-US" altLang="en-US" sz="100" dirty="0"/>
          </a:p>
        </p:txBody>
      </p:sp>
      <p:sp>
        <p:nvSpPr>
          <p:cNvPr id="6240" name="textbox 6240"/>
          <p:cNvSpPr/>
          <p:nvPr/>
        </p:nvSpPr>
        <p:spPr>
          <a:xfrm>
            <a:off x="1939639" y="3121823"/>
            <a:ext cx="6731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Auxiliaries</a:t>
            </a:r>
            <a:endParaRPr lang="en-US" altLang="en-US" sz="100" dirty="0"/>
          </a:p>
        </p:txBody>
      </p:sp>
      <p:sp>
        <p:nvSpPr>
          <p:cNvPr id="6241" name="textbox 6241"/>
          <p:cNvSpPr/>
          <p:nvPr/>
        </p:nvSpPr>
        <p:spPr>
          <a:xfrm>
            <a:off x="1939639" y="3121823"/>
            <a:ext cx="6731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Auxiliaries</a:t>
            </a:r>
            <a:endParaRPr lang="en-US" altLang="en-US" sz="100" dirty="0"/>
          </a:p>
        </p:txBody>
      </p:sp>
      <p:sp>
        <p:nvSpPr>
          <p:cNvPr id="6242" name="textbox 6242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43" name="textbox 6243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44" name="textbox 6244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45" name="textbox 6245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46" name="textbox 6246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47" name="textbox 6247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48" name="textbox 6248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sp>
        <p:nvSpPr>
          <p:cNvPr id="6249" name="textbox 6249"/>
          <p:cNvSpPr/>
          <p:nvPr/>
        </p:nvSpPr>
        <p:spPr>
          <a:xfrm>
            <a:off x="1845635" y="3121711"/>
            <a:ext cx="7366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Suspension</a:t>
            </a:r>
            <a:endParaRPr lang="en-US" altLang="en-US" sz="100" dirty="0"/>
          </a:p>
        </p:txBody>
      </p:sp>
      <p:pic>
        <p:nvPicPr>
          <p:cNvPr id="6250" name="picture 625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2385210" y="3128870"/>
            <a:ext cx="52479" cy="19788"/>
          </a:xfrm>
          <a:prstGeom prst="rect">
            <a:avLst/>
          </a:prstGeom>
        </p:spPr>
      </p:pic>
      <p:sp>
        <p:nvSpPr>
          <p:cNvPr id="6251" name="textbox 6251"/>
          <p:cNvSpPr/>
          <p:nvPr/>
        </p:nvSpPr>
        <p:spPr>
          <a:xfrm>
            <a:off x="2034649" y="3060780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hoses</a:t>
            </a:r>
            <a:endParaRPr lang="en-US" altLang="en-US" sz="100" dirty="0"/>
          </a:p>
        </p:txBody>
      </p:sp>
      <p:sp>
        <p:nvSpPr>
          <p:cNvPr id="6252" name="textbox 6252"/>
          <p:cNvSpPr/>
          <p:nvPr/>
        </p:nvSpPr>
        <p:spPr>
          <a:xfrm>
            <a:off x="2034649" y="3060780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hoses</a:t>
            </a:r>
            <a:endParaRPr lang="en-US" altLang="en-US" sz="100" dirty="0"/>
          </a:p>
        </p:txBody>
      </p:sp>
      <p:sp>
        <p:nvSpPr>
          <p:cNvPr id="6253" name="textbox 6253"/>
          <p:cNvSpPr/>
          <p:nvPr/>
        </p:nvSpPr>
        <p:spPr>
          <a:xfrm>
            <a:off x="2034649" y="3060780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hoses</a:t>
            </a:r>
            <a:endParaRPr lang="en-US" altLang="en-US" sz="100" dirty="0"/>
          </a:p>
        </p:txBody>
      </p:sp>
      <p:sp>
        <p:nvSpPr>
          <p:cNvPr id="6254" name="textbox 6254"/>
          <p:cNvSpPr/>
          <p:nvPr/>
        </p:nvSpPr>
        <p:spPr>
          <a:xfrm>
            <a:off x="2034649" y="3060780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hoses</a:t>
            </a:r>
            <a:endParaRPr lang="en-US" altLang="en-US" sz="100" dirty="0"/>
          </a:p>
        </p:txBody>
      </p:sp>
      <p:sp>
        <p:nvSpPr>
          <p:cNvPr id="6255" name="textbox 6255"/>
          <p:cNvSpPr/>
          <p:nvPr/>
        </p:nvSpPr>
        <p:spPr>
          <a:xfrm>
            <a:off x="2034649" y="3060780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hoses</a:t>
            </a:r>
            <a:endParaRPr lang="en-US" altLang="en-US" sz="100" dirty="0"/>
          </a:p>
        </p:txBody>
      </p:sp>
      <p:sp>
        <p:nvSpPr>
          <p:cNvPr id="6256" name="textbox 6256"/>
          <p:cNvSpPr/>
          <p:nvPr/>
        </p:nvSpPr>
        <p:spPr>
          <a:xfrm>
            <a:off x="2034649" y="3060780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hoses</a:t>
            </a:r>
            <a:endParaRPr lang="en-US" altLang="en-US" sz="100" dirty="0"/>
          </a:p>
        </p:txBody>
      </p:sp>
      <p:sp>
        <p:nvSpPr>
          <p:cNvPr id="6257" name="textbox 6257"/>
          <p:cNvSpPr/>
          <p:nvPr/>
        </p:nvSpPr>
        <p:spPr>
          <a:xfrm>
            <a:off x="2411955" y="3060780"/>
            <a:ext cx="5778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sensors</a:t>
            </a:r>
            <a:endParaRPr lang="en-US" altLang="en-US" sz="100" dirty="0"/>
          </a:p>
        </p:txBody>
      </p:sp>
      <p:sp>
        <p:nvSpPr>
          <p:cNvPr id="6258" name="textbox 6258"/>
          <p:cNvSpPr/>
          <p:nvPr/>
        </p:nvSpPr>
        <p:spPr>
          <a:xfrm>
            <a:off x="2411955" y="3060780"/>
            <a:ext cx="5778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sensors</a:t>
            </a:r>
            <a:endParaRPr lang="en-US" altLang="en-US" sz="100" dirty="0"/>
          </a:p>
        </p:txBody>
      </p:sp>
      <p:sp>
        <p:nvSpPr>
          <p:cNvPr id="6259" name="textbox 6259"/>
          <p:cNvSpPr/>
          <p:nvPr/>
        </p:nvSpPr>
        <p:spPr>
          <a:xfrm>
            <a:off x="2411955" y="3060780"/>
            <a:ext cx="5778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sensors</a:t>
            </a:r>
            <a:endParaRPr lang="en-US" altLang="en-US" sz="100" dirty="0"/>
          </a:p>
        </p:txBody>
      </p:sp>
      <p:sp>
        <p:nvSpPr>
          <p:cNvPr id="6260" name="textbox 6260"/>
          <p:cNvSpPr/>
          <p:nvPr/>
        </p:nvSpPr>
        <p:spPr>
          <a:xfrm>
            <a:off x="2411955" y="3060780"/>
            <a:ext cx="5778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sensors</a:t>
            </a:r>
            <a:endParaRPr lang="en-US" altLang="en-US" sz="100" dirty="0"/>
          </a:p>
        </p:txBody>
      </p:sp>
      <p:sp>
        <p:nvSpPr>
          <p:cNvPr id="6261" name="textbox 6261"/>
          <p:cNvSpPr/>
          <p:nvPr/>
        </p:nvSpPr>
        <p:spPr>
          <a:xfrm>
            <a:off x="2411955" y="3060780"/>
            <a:ext cx="5778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sensors</a:t>
            </a:r>
            <a:endParaRPr lang="en-US" altLang="en-US" sz="100" dirty="0"/>
          </a:p>
        </p:txBody>
      </p:sp>
      <p:sp>
        <p:nvSpPr>
          <p:cNvPr id="6262" name="textbox 6262"/>
          <p:cNvSpPr/>
          <p:nvPr/>
        </p:nvSpPr>
        <p:spPr>
          <a:xfrm>
            <a:off x="2411955" y="3060780"/>
            <a:ext cx="5778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sensors</a:t>
            </a:r>
            <a:endParaRPr lang="en-US" altLang="en-US" sz="100" dirty="0"/>
          </a:p>
        </p:txBody>
      </p:sp>
      <p:sp>
        <p:nvSpPr>
          <p:cNvPr id="6263" name="textbox 6263"/>
          <p:cNvSpPr/>
          <p:nvPr/>
        </p:nvSpPr>
        <p:spPr>
          <a:xfrm>
            <a:off x="2411955" y="3060780"/>
            <a:ext cx="5778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sensors</a:t>
            </a:r>
            <a:endParaRPr lang="en-US" altLang="en-US" sz="100" dirty="0"/>
          </a:p>
        </p:txBody>
      </p:sp>
      <p:sp>
        <p:nvSpPr>
          <p:cNvPr id="6264" name="textbox 6264"/>
          <p:cNvSpPr/>
          <p:nvPr/>
        </p:nvSpPr>
        <p:spPr>
          <a:xfrm>
            <a:off x="2223196" y="3060780"/>
            <a:ext cx="6921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electronics</a:t>
            </a:r>
            <a:endParaRPr lang="en-US" altLang="en-US" sz="100" dirty="0"/>
          </a:p>
        </p:txBody>
      </p:sp>
      <p:sp>
        <p:nvSpPr>
          <p:cNvPr id="6265" name="textbox 6265"/>
          <p:cNvSpPr/>
          <p:nvPr/>
        </p:nvSpPr>
        <p:spPr>
          <a:xfrm>
            <a:off x="2223196" y="3060780"/>
            <a:ext cx="6921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electronics</a:t>
            </a:r>
            <a:endParaRPr lang="en-US" altLang="en-US" sz="100" dirty="0"/>
          </a:p>
        </p:txBody>
      </p:sp>
      <p:sp>
        <p:nvSpPr>
          <p:cNvPr id="6266" name="textbox 6266"/>
          <p:cNvSpPr/>
          <p:nvPr/>
        </p:nvSpPr>
        <p:spPr>
          <a:xfrm>
            <a:off x="2223196" y="3060780"/>
            <a:ext cx="6921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electronics</a:t>
            </a:r>
            <a:endParaRPr lang="en-US" altLang="en-US" sz="100" dirty="0"/>
          </a:p>
        </p:txBody>
      </p:sp>
      <p:sp>
        <p:nvSpPr>
          <p:cNvPr id="6267" name="textbox 6267"/>
          <p:cNvSpPr/>
          <p:nvPr/>
        </p:nvSpPr>
        <p:spPr>
          <a:xfrm>
            <a:off x="2223196" y="3060780"/>
            <a:ext cx="6921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electronics</a:t>
            </a:r>
            <a:endParaRPr lang="en-US" altLang="en-US" sz="100" dirty="0"/>
          </a:p>
        </p:txBody>
      </p:sp>
      <p:sp>
        <p:nvSpPr>
          <p:cNvPr id="6268" name="textbox 6268"/>
          <p:cNvSpPr/>
          <p:nvPr/>
        </p:nvSpPr>
        <p:spPr>
          <a:xfrm>
            <a:off x="2223196" y="3060780"/>
            <a:ext cx="6921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electronics</a:t>
            </a:r>
            <a:endParaRPr lang="en-US" altLang="en-US" sz="100" dirty="0"/>
          </a:p>
        </p:txBody>
      </p:sp>
      <p:sp>
        <p:nvSpPr>
          <p:cNvPr id="6269" name="textbox 6269"/>
          <p:cNvSpPr/>
          <p:nvPr/>
        </p:nvSpPr>
        <p:spPr>
          <a:xfrm>
            <a:off x="2223196" y="3060780"/>
            <a:ext cx="6921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electronics</a:t>
            </a:r>
            <a:endParaRPr lang="en-US" altLang="en-US" sz="100" dirty="0"/>
          </a:p>
        </p:txBody>
      </p:sp>
      <p:sp>
        <p:nvSpPr>
          <p:cNvPr id="6270" name="textbox 6270"/>
          <p:cNvSpPr/>
          <p:nvPr/>
        </p:nvSpPr>
        <p:spPr>
          <a:xfrm>
            <a:off x="2223196" y="3060780"/>
            <a:ext cx="6921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electronics</a:t>
            </a:r>
            <a:endParaRPr lang="en-US" altLang="en-US" sz="100" dirty="0"/>
          </a:p>
        </p:txBody>
      </p:sp>
      <p:sp>
        <p:nvSpPr>
          <p:cNvPr id="6271" name="textbox 6271"/>
          <p:cNvSpPr/>
          <p:nvPr/>
        </p:nvSpPr>
        <p:spPr>
          <a:xfrm>
            <a:off x="2223196" y="3060780"/>
            <a:ext cx="6921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electronics</a:t>
            </a:r>
            <a:endParaRPr lang="en-US" altLang="en-US" sz="100" dirty="0"/>
          </a:p>
        </p:txBody>
      </p:sp>
      <p:sp>
        <p:nvSpPr>
          <p:cNvPr id="6272" name="textbox 6272"/>
          <p:cNvSpPr/>
          <p:nvPr/>
        </p:nvSpPr>
        <p:spPr>
          <a:xfrm>
            <a:off x="2034649" y="3060780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hoses</a:t>
            </a:r>
            <a:endParaRPr lang="en-US" altLang="en-US" sz="100" dirty="0"/>
          </a:p>
        </p:txBody>
      </p:sp>
      <p:sp>
        <p:nvSpPr>
          <p:cNvPr id="6273" name="textbox 6273"/>
          <p:cNvSpPr/>
          <p:nvPr/>
        </p:nvSpPr>
        <p:spPr>
          <a:xfrm>
            <a:off x="2034649" y="3060780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hoses</a:t>
            </a:r>
            <a:endParaRPr lang="en-US" altLang="en-US" sz="100" dirty="0"/>
          </a:p>
        </p:txBody>
      </p:sp>
      <p:sp>
        <p:nvSpPr>
          <p:cNvPr id="6274" name="textbox 6274"/>
          <p:cNvSpPr/>
          <p:nvPr/>
        </p:nvSpPr>
        <p:spPr>
          <a:xfrm>
            <a:off x="2034649" y="3060780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hoses</a:t>
            </a:r>
            <a:endParaRPr lang="en-US" altLang="en-US" sz="100" dirty="0"/>
          </a:p>
        </p:txBody>
      </p:sp>
      <p:sp>
        <p:nvSpPr>
          <p:cNvPr id="6275" name="textbox 6275"/>
          <p:cNvSpPr/>
          <p:nvPr/>
        </p:nvSpPr>
        <p:spPr>
          <a:xfrm>
            <a:off x="2034649" y="3060780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hoses</a:t>
            </a:r>
            <a:endParaRPr lang="en-US" altLang="en-US" sz="100" dirty="0"/>
          </a:p>
        </p:txBody>
      </p:sp>
      <p:sp>
        <p:nvSpPr>
          <p:cNvPr id="6276" name="textbox 6276"/>
          <p:cNvSpPr/>
          <p:nvPr/>
        </p:nvSpPr>
        <p:spPr>
          <a:xfrm>
            <a:off x="2034649" y="3060780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5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hoses</a:t>
            </a:r>
            <a:endParaRPr lang="en-US" altLang="en-US" sz="100" dirty="0"/>
          </a:p>
        </p:txBody>
      </p:sp>
      <p:sp>
        <p:nvSpPr>
          <p:cNvPr id="6277" name="textbox 6277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278" name="textbox 6278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279" name="textbox 6279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280" name="textbox 6280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281" name="textbox 6281"/>
          <p:cNvSpPr/>
          <p:nvPr/>
        </p:nvSpPr>
        <p:spPr>
          <a:xfrm>
            <a:off x="2412379" y="3049602"/>
            <a:ext cx="5778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Position</a:t>
            </a:r>
            <a:endParaRPr lang="en-US" altLang="en-US" sz="100" dirty="0"/>
          </a:p>
        </p:txBody>
      </p:sp>
      <p:sp>
        <p:nvSpPr>
          <p:cNvPr id="6282" name="textbox 6282"/>
          <p:cNvSpPr/>
          <p:nvPr/>
        </p:nvSpPr>
        <p:spPr>
          <a:xfrm>
            <a:off x="2412379" y="3049602"/>
            <a:ext cx="5778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Position</a:t>
            </a:r>
            <a:endParaRPr lang="en-US" altLang="en-US" sz="100" dirty="0"/>
          </a:p>
        </p:txBody>
      </p:sp>
      <p:sp>
        <p:nvSpPr>
          <p:cNvPr id="6283" name="textbox 6283"/>
          <p:cNvSpPr/>
          <p:nvPr/>
        </p:nvSpPr>
        <p:spPr>
          <a:xfrm>
            <a:off x="2412379" y="3049602"/>
            <a:ext cx="5778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Position</a:t>
            </a:r>
            <a:endParaRPr lang="en-US" altLang="en-US" sz="100" dirty="0"/>
          </a:p>
        </p:txBody>
      </p:sp>
      <p:sp>
        <p:nvSpPr>
          <p:cNvPr id="6284" name="textbox 6284"/>
          <p:cNvSpPr/>
          <p:nvPr/>
        </p:nvSpPr>
        <p:spPr>
          <a:xfrm>
            <a:off x="2412379" y="3049602"/>
            <a:ext cx="5778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Position</a:t>
            </a:r>
            <a:endParaRPr lang="en-US" altLang="en-US" sz="100" dirty="0"/>
          </a:p>
        </p:txBody>
      </p:sp>
      <p:sp>
        <p:nvSpPr>
          <p:cNvPr id="6285" name="textbox 6285"/>
          <p:cNvSpPr/>
          <p:nvPr/>
        </p:nvSpPr>
        <p:spPr>
          <a:xfrm>
            <a:off x="2412379" y="3049602"/>
            <a:ext cx="5778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Position</a:t>
            </a:r>
            <a:endParaRPr lang="en-US" altLang="en-US" sz="100" dirty="0"/>
          </a:p>
        </p:txBody>
      </p:sp>
      <p:sp>
        <p:nvSpPr>
          <p:cNvPr id="6286" name="textbox 6286"/>
          <p:cNvSpPr/>
          <p:nvPr/>
        </p:nvSpPr>
        <p:spPr>
          <a:xfrm>
            <a:off x="2223316" y="3049489"/>
            <a:ext cx="6223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Charging</a:t>
            </a:r>
            <a:endParaRPr lang="en-US" altLang="en-US" sz="100" dirty="0"/>
          </a:p>
        </p:txBody>
      </p:sp>
      <p:sp>
        <p:nvSpPr>
          <p:cNvPr id="6287" name="textbox 6287"/>
          <p:cNvSpPr/>
          <p:nvPr/>
        </p:nvSpPr>
        <p:spPr>
          <a:xfrm>
            <a:off x="2223316" y="3049489"/>
            <a:ext cx="6223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Charging</a:t>
            </a:r>
            <a:endParaRPr lang="en-US" altLang="en-US" sz="100" dirty="0"/>
          </a:p>
        </p:txBody>
      </p:sp>
      <p:sp>
        <p:nvSpPr>
          <p:cNvPr id="6288" name="textbox 6288"/>
          <p:cNvSpPr/>
          <p:nvPr/>
        </p:nvSpPr>
        <p:spPr>
          <a:xfrm>
            <a:off x="2223316" y="3049489"/>
            <a:ext cx="6223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Charging</a:t>
            </a:r>
            <a:endParaRPr lang="en-US" altLang="en-US" sz="100" dirty="0"/>
          </a:p>
        </p:txBody>
      </p:sp>
      <p:sp>
        <p:nvSpPr>
          <p:cNvPr id="6289" name="textbox 6289"/>
          <p:cNvSpPr/>
          <p:nvPr/>
        </p:nvSpPr>
        <p:spPr>
          <a:xfrm>
            <a:off x="2223316" y="3049489"/>
            <a:ext cx="6223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Charging</a:t>
            </a:r>
            <a:endParaRPr lang="en-US" altLang="en-US" sz="100" dirty="0"/>
          </a:p>
        </p:txBody>
      </p:sp>
      <p:sp>
        <p:nvSpPr>
          <p:cNvPr id="6290" name="textbox 6290"/>
          <p:cNvSpPr/>
          <p:nvPr/>
        </p:nvSpPr>
        <p:spPr>
          <a:xfrm>
            <a:off x="2223316" y="3049489"/>
            <a:ext cx="6223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Charging</a:t>
            </a:r>
            <a:endParaRPr lang="en-US" altLang="en-US" sz="100" dirty="0"/>
          </a:p>
        </p:txBody>
      </p:sp>
      <p:sp>
        <p:nvSpPr>
          <p:cNvPr id="6291" name="textbox 6291"/>
          <p:cNvSpPr/>
          <p:nvPr/>
        </p:nvSpPr>
        <p:spPr>
          <a:xfrm>
            <a:off x="2223316" y="3049489"/>
            <a:ext cx="6223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Charging</a:t>
            </a:r>
            <a:endParaRPr lang="en-US" altLang="en-US" sz="100" dirty="0"/>
          </a:p>
        </p:txBody>
      </p:sp>
      <p:sp>
        <p:nvSpPr>
          <p:cNvPr id="6292" name="textbox 6292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293" name="textbox 6293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294" name="textbox 6294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295" name="textbox 6295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296" name="textbox 6296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297" name="textbox 6297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298" name="textbox 6298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299" name="textbox 6299"/>
          <p:cNvSpPr/>
          <p:nvPr/>
        </p:nvSpPr>
        <p:spPr>
          <a:xfrm>
            <a:off x="2034778" y="3049489"/>
            <a:ext cx="6286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</a:t>
            </a:r>
            <a:endParaRPr lang="en-US" altLang="en-US" sz="100" dirty="0"/>
          </a:p>
        </p:txBody>
      </p:sp>
      <p:sp>
        <p:nvSpPr>
          <p:cNvPr id="6300" name="textbox 6300"/>
          <p:cNvSpPr/>
          <p:nvPr/>
        </p:nvSpPr>
        <p:spPr>
          <a:xfrm>
            <a:off x="2282156" y="3007334"/>
            <a:ext cx="3048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00" dirty="0"/>
          </a:p>
        </p:txBody>
      </p:sp>
      <p:sp>
        <p:nvSpPr>
          <p:cNvPr id="6301" name="textbox 6301"/>
          <p:cNvSpPr/>
          <p:nvPr/>
        </p:nvSpPr>
        <p:spPr>
          <a:xfrm>
            <a:off x="2282156" y="3007334"/>
            <a:ext cx="3048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00" dirty="0"/>
          </a:p>
        </p:txBody>
      </p:sp>
      <p:sp>
        <p:nvSpPr>
          <p:cNvPr id="6302" name="textbox 6302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03" name="textbox 6303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04" name="textbox 6304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05" name="textbox 6305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06" name="textbox 6306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07" name="textbox 6307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08" name="textbox 6308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09" name="textbox 6309"/>
          <p:cNvSpPr/>
          <p:nvPr/>
        </p:nvSpPr>
        <p:spPr>
          <a:xfrm>
            <a:off x="2412526" y="2988383"/>
            <a:ext cx="5588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Inverter</a:t>
            </a:r>
            <a:endParaRPr lang="en-US" altLang="en-US" sz="100" dirty="0"/>
          </a:p>
        </p:txBody>
      </p:sp>
      <p:sp>
        <p:nvSpPr>
          <p:cNvPr id="6310" name="textbox 6310"/>
          <p:cNvSpPr/>
          <p:nvPr/>
        </p:nvSpPr>
        <p:spPr>
          <a:xfrm>
            <a:off x="2412526" y="2988383"/>
            <a:ext cx="5588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Inverter</a:t>
            </a:r>
            <a:endParaRPr lang="en-US" altLang="en-US" sz="100" dirty="0"/>
          </a:p>
        </p:txBody>
      </p:sp>
      <p:sp>
        <p:nvSpPr>
          <p:cNvPr id="6311" name="textbox 6311"/>
          <p:cNvSpPr/>
          <p:nvPr/>
        </p:nvSpPr>
        <p:spPr>
          <a:xfrm>
            <a:off x="2412526" y="2988383"/>
            <a:ext cx="5588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Inverter</a:t>
            </a:r>
            <a:endParaRPr lang="en-US" altLang="en-US" sz="100" dirty="0"/>
          </a:p>
        </p:txBody>
      </p:sp>
      <p:sp>
        <p:nvSpPr>
          <p:cNvPr id="6312" name="textbox 6312"/>
          <p:cNvSpPr/>
          <p:nvPr/>
        </p:nvSpPr>
        <p:spPr>
          <a:xfrm>
            <a:off x="2412526" y="2988383"/>
            <a:ext cx="5588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Inverter</a:t>
            </a:r>
            <a:endParaRPr lang="en-US" altLang="en-US" sz="100" dirty="0"/>
          </a:p>
        </p:txBody>
      </p:sp>
      <p:sp>
        <p:nvSpPr>
          <p:cNvPr id="6313" name="textbox 6313"/>
          <p:cNvSpPr/>
          <p:nvPr/>
        </p:nvSpPr>
        <p:spPr>
          <a:xfrm>
            <a:off x="2412526" y="2988383"/>
            <a:ext cx="5588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Inverter</a:t>
            </a:r>
            <a:endParaRPr lang="en-US" altLang="en-US" sz="100" dirty="0"/>
          </a:p>
        </p:txBody>
      </p:sp>
      <p:sp>
        <p:nvSpPr>
          <p:cNvPr id="6314" name="textbox 6314"/>
          <p:cNvSpPr/>
          <p:nvPr/>
        </p:nvSpPr>
        <p:spPr>
          <a:xfrm>
            <a:off x="2412526" y="2988383"/>
            <a:ext cx="5588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Inverter</a:t>
            </a:r>
            <a:endParaRPr lang="en-US" altLang="en-US" sz="100" dirty="0"/>
          </a:p>
        </p:txBody>
      </p:sp>
      <p:sp>
        <p:nvSpPr>
          <p:cNvPr id="6315" name="textbox 6315"/>
          <p:cNvSpPr/>
          <p:nvPr/>
        </p:nvSpPr>
        <p:spPr>
          <a:xfrm>
            <a:off x="2412526" y="2988383"/>
            <a:ext cx="5588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Inverter</a:t>
            </a:r>
            <a:endParaRPr lang="en-US" altLang="en-US" sz="100" dirty="0"/>
          </a:p>
        </p:txBody>
      </p:sp>
      <p:sp>
        <p:nvSpPr>
          <p:cNvPr id="6316" name="textbox 6316"/>
          <p:cNvSpPr/>
          <p:nvPr/>
        </p:nvSpPr>
        <p:spPr>
          <a:xfrm>
            <a:off x="2412526" y="2988383"/>
            <a:ext cx="5588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Inverter</a:t>
            </a:r>
            <a:endParaRPr lang="en-US" altLang="en-US" sz="100" dirty="0"/>
          </a:p>
        </p:txBody>
      </p:sp>
      <p:sp>
        <p:nvSpPr>
          <p:cNvPr id="6317" name="textbox 6317"/>
          <p:cNvSpPr/>
          <p:nvPr/>
        </p:nvSpPr>
        <p:spPr>
          <a:xfrm>
            <a:off x="1966358" y="2988269"/>
            <a:ext cx="5206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panels</a:t>
            </a:r>
            <a:endParaRPr lang="en-US" altLang="en-US" sz="100" dirty="0"/>
          </a:p>
        </p:txBody>
      </p:sp>
      <p:sp>
        <p:nvSpPr>
          <p:cNvPr id="6318" name="textbox 6318"/>
          <p:cNvSpPr/>
          <p:nvPr/>
        </p:nvSpPr>
        <p:spPr>
          <a:xfrm>
            <a:off x="1966358" y="2988269"/>
            <a:ext cx="5206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panels</a:t>
            </a:r>
            <a:endParaRPr lang="en-US" altLang="en-US" sz="100" dirty="0"/>
          </a:p>
        </p:txBody>
      </p:sp>
      <p:sp>
        <p:nvSpPr>
          <p:cNvPr id="6319" name="textbox 6319"/>
          <p:cNvSpPr/>
          <p:nvPr/>
        </p:nvSpPr>
        <p:spPr>
          <a:xfrm>
            <a:off x="1966358" y="2988269"/>
            <a:ext cx="5206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panels</a:t>
            </a:r>
            <a:endParaRPr lang="en-US" altLang="en-US" sz="100" dirty="0"/>
          </a:p>
        </p:txBody>
      </p:sp>
      <p:sp>
        <p:nvSpPr>
          <p:cNvPr id="6320" name="textbox 6320"/>
          <p:cNvSpPr/>
          <p:nvPr/>
        </p:nvSpPr>
        <p:spPr>
          <a:xfrm>
            <a:off x="1966358" y="2988269"/>
            <a:ext cx="5206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panels</a:t>
            </a:r>
            <a:endParaRPr lang="en-US" altLang="en-US" sz="100" dirty="0"/>
          </a:p>
        </p:txBody>
      </p:sp>
      <p:sp>
        <p:nvSpPr>
          <p:cNvPr id="6321" name="textbox 6321"/>
          <p:cNvSpPr/>
          <p:nvPr/>
        </p:nvSpPr>
        <p:spPr>
          <a:xfrm>
            <a:off x="1966358" y="2988269"/>
            <a:ext cx="5206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panels</a:t>
            </a:r>
            <a:endParaRPr lang="en-US" altLang="en-US" sz="100" dirty="0"/>
          </a:p>
        </p:txBody>
      </p:sp>
      <p:sp>
        <p:nvSpPr>
          <p:cNvPr id="6322" name="textbox 6322"/>
          <p:cNvSpPr/>
          <p:nvPr/>
        </p:nvSpPr>
        <p:spPr>
          <a:xfrm>
            <a:off x="1940128" y="2988269"/>
            <a:ext cx="4889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Glass</a:t>
            </a:r>
            <a:endParaRPr lang="en-US" altLang="en-US" sz="100" dirty="0"/>
          </a:p>
        </p:txBody>
      </p:sp>
      <p:sp>
        <p:nvSpPr>
          <p:cNvPr id="6323" name="textbox 6323"/>
          <p:cNvSpPr/>
          <p:nvPr/>
        </p:nvSpPr>
        <p:spPr>
          <a:xfrm>
            <a:off x="1940128" y="2988269"/>
            <a:ext cx="4889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Glass</a:t>
            </a:r>
            <a:endParaRPr lang="en-US" altLang="en-US" sz="100" dirty="0"/>
          </a:p>
        </p:txBody>
      </p:sp>
      <p:sp>
        <p:nvSpPr>
          <p:cNvPr id="6324" name="textbox 6324"/>
          <p:cNvSpPr/>
          <p:nvPr/>
        </p:nvSpPr>
        <p:spPr>
          <a:xfrm>
            <a:off x="1940128" y="2988269"/>
            <a:ext cx="4889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Glass</a:t>
            </a:r>
            <a:endParaRPr lang="en-US" altLang="en-US" sz="100" dirty="0"/>
          </a:p>
        </p:txBody>
      </p:sp>
      <p:sp>
        <p:nvSpPr>
          <p:cNvPr id="6325" name="textbox 6325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26" name="textbox 6326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27" name="textbox 6327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28" name="textbox 6328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29" name="textbox 6329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30" name="textbox 6330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31" name="textbox 6331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sp>
        <p:nvSpPr>
          <p:cNvPr id="6332" name="textbox 6332"/>
          <p:cNvSpPr/>
          <p:nvPr/>
        </p:nvSpPr>
        <p:spPr>
          <a:xfrm>
            <a:off x="1845929" y="2988269"/>
            <a:ext cx="7302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Deadweight</a:t>
            </a:r>
            <a:endParaRPr lang="en-US" altLang="en-US" sz="100" dirty="0"/>
          </a:p>
        </p:txBody>
      </p:sp>
      <p:pic>
        <p:nvPicPr>
          <p:cNvPr id="6333" name="picture 633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2046824" y="2995264"/>
            <a:ext cx="326070" cy="20372"/>
          </a:xfrm>
          <a:prstGeom prst="rect">
            <a:avLst/>
          </a:prstGeom>
        </p:spPr>
      </p:pic>
      <p:sp>
        <p:nvSpPr>
          <p:cNvPr id="6334" name="textbox 6334"/>
          <p:cNvSpPr/>
          <p:nvPr/>
        </p:nvSpPr>
        <p:spPr>
          <a:xfrm>
            <a:off x="2309031" y="2969299"/>
            <a:ext cx="2984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" dirty="0"/>
          </a:p>
        </p:txBody>
      </p:sp>
      <p:sp>
        <p:nvSpPr>
          <p:cNvPr id="6335" name="textbox 6335"/>
          <p:cNvSpPr/>
          <p:nvPr/>
        </p:nvSpPr>
        <p:spPr>
          <a:xfrm>
            <a:off x="2093863" y="2969299"/>
            <a:ext cx="2984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" dirty="0"/>
          </a:p>
        </p:txBody>
      </p:sp>
      <p:sp>
        <p:nvSpPr>
          <p:cNvPr id="6336" name="textbox 6336"/>
          <p:cNvSpPr/>
          <p:nvPr/>
        </p:nvSpPr>
        <p:spPr>
          <a:xfrm>
            <a:off x="1900752" y="2969298"/>
            <a:ext cx="2984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" dirty="0"/>
          </a:p>
        </p:txBody>
      </p:sp>
      <p:sp>
        <p:nvSpPr>
          <p:cNvPr id="6337" name="textbox 6337"/>
          <p:cNvSpPr/>
          <p:nvPr/>
        </p:nvSpPr>
        <p:spPr>
          <a:xfrm>
            <a:off x="1900752" y="2969298"/>
            <a:ext cx="43815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" dirty="0"/>
          </a:p>
        </p:txBody>
      </p:sp>
      <p:sp>
        <p:nvSpPr>
          <p:cNvPr id="6338" name="textbox 6338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39" name="textbox 6339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40" name="textbox 6340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41" name="textbox 6341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42" name="textbox 6342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43" name="textbox 6343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44" name="textbox 6344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45" name="textbox 6345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46" name="textbox 6346"/>
          <p:cNvSpPr/>
          <p:nvPr/>
        </p:nvSpPr>
        <p:spPr>
          <a:xfrm>
            <a:off x="2412130" y="2921404"/>
            <a:ext cx="5968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100" dirty="0"/>
          </a:p>
        </p:txBody>
      </p:sp>
      <p:sp>
        <p:nvSpPr>
          <p:cNvPr id="6347" name="textbox 6347"/>
          <p:cNvSpPr/>
          <p:nvPr/>
        </p:nvSpPr>
        <p:spPr>
          <a:xfrm>
            <a:off x="2412130" y="2921404"/>
            <a:ext cx="5968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100" dirty="0"/>
          </a:p>
        </p:txBody>
      </p:sp>
      <p:sp>
        <p:nvSpPr>
          <p:cNvPr id="6348" name="textbox 6348"/>
          <p:cNvSpPr/>
          <p:nvPr/>
        </p:nvSpPr>
        <p:spPr>
          <a:xfrm>
            <a:off x="2412130" y="2921404"/>
            <a:ext cx="5968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100" dirty="0"/>
          </a:p>
        </p:txBody>
      </p:sp>
      <p:sp>
        <p:nvSpPr>
          <p:cNvPr id="6349" name="textbox 6349"/>
          <p:cNvSpPr/>
          <p:nvPr/>
        </p:nvSpPr>
        <p:spPr>
          <a:xfrm>
            <a:off x="2412130" y="2921404"/>
            <a:ext cx="5968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100" dirty="0"/>
          </a:p>
        </p:txBody>
      </p:sp>
      <p:sp>
        <p:nvSpPr>
          <p:cNvPr id="6350" name="textbox 6350"/>
          <p:cNvSpPr/>
          <p:nvPr/>
        </p:nvSpPr>
        <p:spPr>
          <a:xfrm>
            <a:off x="2412130" y="2921404"/>
            <a:ext cx="5968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100" dirty="0"/>
          </a:p>
        </p:txBody>
      </p:sp>
      <p:sp>
        <p:nvSpPr>
          <p:cNvPr id="6351" name="textbox 6351"/>
          <p:cNvSpPr/>
          <p:nvPr/>
        </p:nvSpPr>
        <p:spPr>
          <a:xfrm>
            <a:off x="2412130" y="2921404"/>
            <a:ext cx="5968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100" dirty="0"/>
          </a:p>
        </p:txBody>
      </p:sp>
      <p:sp>
        <p:nvSpPr>
          <p:cNvPr id="6352" name="textbox 6352"/>
          <p:cNvSpPr/>
          <p:nvPr/>
        </p:nvSpPr>
        <p:spPr>
          <a:xfrm>
            <a:off x="2412130" y="2921404"/>
            <a:ext cx="5968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100" dirty="0"/>
          </a:p>
        </p:txBody>
      </p:sp>
      <p:sp>
        <p:nvSpPr>
          <p:cNvPr id="6353" name="textbox 6353"/>
          <p:cNvSpPr/>
          <p:nvPr/>
        </p:nvSpPr>
        <p:spPr>
          <a:xfrm>
            <a:off x="2343954" y="2921404"/>
            <a:ext cx="4000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100" dirty="0"/>
          </a:p>
        </p:txBody>
      </p:sp>
      <p:sp>
        <p:nvSpPr>
          <p:cNvPr id="6354" name="textbox 6354"/>
          <p:cNvSpPr/>
          <p:nvPr/>
        </p:nvSpPr>
        <p:spPr>
          <a:xfrm>
            <a:off x="2343954" y="2921404"/>
            <a:ext cx="4000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100" dirty="0"/>
          </a:p>
        </p:txBody>
      </p:sp>
      <p:sp>
        <p:nvSpPr>
          <p:cNvPr id="6355" name="textbox 6355"/>
          <p:cNvSpPr/>
          <p:nvPr/>
        </p:nvSpPr>
        <p:spPr>
          <a:xfrm>
            <a:off x="2343954" y="2921404"/>
            <a:ext cx="4000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100" dirty="0"/>
          </a:p>
        </p:txBody>
      </p:sp>
      <p:sp>
        <p:nvSpPr>
          <p:cNvPr id="6356" name="textbox 6356"/>
          <p:cNvSpPr/>
          <p:nvPr/>
        </p:nvSpPr>
        <p:spPr>
          <a:xfrm>
            <a:off x="2317927" y="2921519"/>
            <a:ext cx="4889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endParaRPr lang="en-US" altLang="en-US" sz="100" dirty="0"/>
          </a:p>
        </p:txBody>
      </p:sp>
      <p:sp>
        <p:nvSpPr>
          <p:cNvPr id="6357" name="textbox 6357"/>
          <p:cNvSpPr/>
          <p:nvPr/>
        </p:nvSpPr>
        <p:spPr>
          <a:xfrm>
            <a:off x="2317927" y="2921519"/>
            <a:ext cx="4889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endParaRPr lang="en-US" altLang="en-US" sz="100" dirty="0"/>
          </a:p>
        </p:txBody>
      </p:sp>
      <p:sp>
        <p:nvSpPr>
          <p:cNvPr id="6358" name="textbox 6358"/>
          <p:cNvSpPr/>
          <p:nvPr/>
        </p:nvSpPr>
        <p:spPr>
          <a:xfrm>
            <a:off x="2317927" y="2921519"/>
            <a:ext cx="4889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endParaRPr lang="en-US" altLang="en-US" sz="100" dirty="0"/>
          </a:p>
        </p:txBody>
      </p:sp>
      <p:sp>
        <p:nvSpPr>
          <p:cNvPr id="6359" name="textbox 6359"/>
          <p:cNvSpPr/>
          <p:nvPr/>
        </p:nvSpPr>
        <p:spPr>
          <a:xfrm>
            <a:off x="2317927" y="2921519"/>
            <a:ext cx="4889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endParaRPr lang="en-US" altLang="en-US" sz="100" dirty="0"/>
          </a:p>
        </p:txBody>
      </p:sp>
      <p:sp>
        <p:nvSpPr>
          <p:cNvPr id="6360" name="textbox 6360"/>
          <p:cNvSpPr/>
          <p:nvPr/>
        </p:nvSpPr>
        <p:spPr>
          <a:xfrm>
            <a:off x="2317927" y="2921519"/>
            <a:ext cx="4889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endParaRPr lang="en-US" altLang="en-US" sz="100" dirty="0"/>
          </a:p>
        </p:txBody>
      </p:sp>
      <p:sp>
        <p:nvSpPr>
          <p:cNvPr id="6361" name="textbox 6361"/>
          <p:cNvSpPr/>
          <p:nvPr/>
        </p:nvSpPr>
        <p:spPr>
          <a:xfrm>
            <a:off x="2255196" y="2921404"/>
            <a:ext cx="4000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100" dirty="0"/>
          </a:p>
        </p:txBody>
      </p:sp>
      <p:sp>
        <p:nvSpPr>
          <p:cNvPr id="6362" name="textbox 6362"/>
          <p:cNvSpPr/>
          <p:nvPr/>
        </p:nvSpPr>
        <p:spPr>
          <a:xfrm>
            <a:off x="2255196" y="2921404"/>
            <a:ext cx="4000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100" dirty="0"/>
          </a:p>
        </p:txBody>
      </p:sp>
      <p:sp>
        <p:nvSpPr>
          <p:cNvPr id="6363" name="textbox 6363"/>
          <p:cNvSpPr/>
          <p:nvPr/>
        </p:nvSpPr>
        <p:spPr>
          <a:xfrm>
            <a:off x="2255196" y="2921404"/>
            <a:ext cx="4000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100" dirty="0"/>
          </a:p>
        </p:txBody>
      </p:sp>
      <p:sp>
        <p:nvSpPr>
          <p:cNvPr id="6364" name="textbox 6364"/>
          <p:cNvSpPr/>
          <p:nvPr/>
        </p:nvSpPr>
        <p:spPr>
          <a:xfrm>
            <a:off x="2223528" y="2921404"/>
            <a:ext cx="5397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Battery</a:t>
            </a:r>
            <a:endParaRPr lang="en-US" altLang="en-US" sz="100" dirty="0"/>
          </a:p>
        </p:txBody>
      </p:sp>
      <p:sp>
        <p:nvSpPr>
          <p:cNvPr id="6365" name="textbox 6365"/>
          <p:cNvSpPr/>
          <p:nvPr/>
        </p:nvSpPr>
        <p:spPr>
          <a:xfrm>
            <a:off x="2223528" y="2921404"/>
            <a:ext cx="5397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Battery</a:t>
            </a:r>
            <a:endParaRPr lang="en-US" altLang="en-US" sz="100" dirty="0"/>
          </a:p>
        </p:txBody>
      </p:sp>
      <p:sp>
        <p:nvSpPr>
          <p:cNvPr id="6366" name="textbox 6366"/>
          <p:cNvSpPr/>
          <p:nvPr/>
        </p:nvSpPr>
        <p:spPr>
          <a:xfrm>
            <a:off x="2223528" y="2921404"/>
            <a:ext cx="5397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Battery</a:t>
            </a:r>
            <a:endParaRPr lang="en-US" altLang="en-US" sz="100" dirty="0"/>
          </a:p>
        </p:txBody>
      </p:sp>
      <p:sp>
        <p:nvSpPr>
          <p:cNvPr id="6367" name="textbox 6367"/>
          <p:cNvSpPr/>
          <p:nvPr/>
        </p:nvSpPr>
        <p:spPr>
          <a:xfrm>
            <a:off x="2223528" y="2921404"/>
            <a:ext cx="5397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Battery</a:t>
            </a:r>
            <a:endParaRPr lang="en-US" altLang="en-US" sz="100" dirty="0"/>
          </a:p>
        </p:txBody>
      </p:sp>
      <p:sp>
        <p:nvSpPr>
          <p:cNvPr id="6368" name="textbox 6368"/>
          <p:cNvSpPr/>
          <p:nvPr/>
        </p:nvSpPr>
        <p:spPr>
          <a:xfrm>
            <a:off x="2223528" y="2921404"/>
            <a:ext cx="5397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Battery</a:t>
            </a:r>
            <a:endParaRPr lang="en-US" altLang="en-US" sz="100" dirty="0"/>
          </a:p>
        </p:txBody>
      </p:sp>
      <p:sp>
        <p:nvSpPr>
          <p:cNvPr id="6369" name="textbox 6369"/>
          <p:cNvSpPr/>
          <p:nvPr/>
        </p:nvSpPr>
        <p:spPr>
          <a:xfrm>
            <a:off x="2223528" y="2921404"/>
            <a:ext cx="5397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Battery</a:t>
            </a:r>
            <a:endParaRPr lang="en-US" altLang="en-US" sz="100" dirty="0"/>
          </a:p>
        </p:txBody>
      </p:sp>
      <p:sp>
        <p:nvSpPr>
          <p:cNvPr id="6370" name="textbox 6370"/>
          <p:cNvSpPr/>
          <p:nvPr/>
        </p:nvSpPr>
        <p:spPr>
          <a:xfrm>
            <a:off x="2223528" y="2921404"/>
            <a:ext cx="5397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Battery</a:t>
            </a:r>
            <a:endParaRPr lang="en-US" altLang="en-US" sz="100" dirty="0"/>
          </a:p>
        </p:txBody>
      </p:sp>
      <p:sp>
        <p:nvSpPr>
          <p:cNvPr id="6371" name="textbox 6371"/>
          <p:cNvSpPr/>
          <p:nvPr/>
        </p:nvSpPr>
        <p:spPr>
          <a:xfrm>
            <a:off x="2061303" y="2921404"/>
            <a:ext cx="4000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100" dirty="0"/>
          </a:p>
        </p:txBody>
      </p:sp>
      <p:sp>
        <p:nvSpPr>
          <p:cNvPr id="6372" name="textbox 6372"/>
          <p:cNvSpPr/>
          <p:nvPr/>
        </p:nvSpPr>
        <p:spPr>
          <a:xfrm>
            <a:off x="2061303" y="2921404"/>
            <a:ext cx="4000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100" dirty="0"/>
          </a:p>
        </p:txBody>
      </p:sp>
      <p:sp>
        <p:nvSpPr>
          <p:cNvPr id="6373" name="textbox 6373"/>
          <p:cNvSpPr/>
          <p:nvPr/>
        </p:nvSpPr>
        <p:spPr>
          <a:xfrm>
            <a:off x="2061303" y="2921404"/>
            <a:ext cx="4000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100" dirty="0"/>
          </a:p>
        </p:txBody>
      </p:sp>
      <p:sp>
        <p:nvSpPr>
          <p:cNvPr id="6374" name="textbox 6374"/>
          <p:cNvSpPr/>
          <p:nvPr/>
        </p:nvSpPr>
        <p:spPr>
          <a:xfrm>
            <a:off x="2034750" y="2921404"/>
            <a:ext cx="4953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endParaRPr lang="en-US" altLang="en-US" sz="100" dirty="0"/>
          </a:p>
        </p:txBody>
      </p:sp>
      <p:sp>
        <p:nvSpPr>
          <p:cNvPr id="6375" name="textbox 6375"/>
          <p:cNvSpPr/>
          <p:nvPr/>
        </p:nvSpPr>
        <p:spPr>
          <a:xfrm>
            <a:off x="2034750" y="2921404"/>
            <a:ext cx="4953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endParaRPr lang="en-US" altLang="en-US" sz="100" dirty="0"/>
          </a:p>
        </p:txBody>
      </p:sp>
      <p:sp>
        <p:nvSpPr>
          <p:cNvPr id="6376" name="textbox 6376"/>
          <p:cNvSpPr/>
          <p:nvPr/>
        </p:nvSpPr>
        <p:spPr>
          <a:xfrm>
            <a:off x="2034750" y="2921404"/>
            <a:ext cx="4953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endParaRPr lang="en-US" altLang="en-US" sz="100" dirty="0"/>
          </a:p>
        </p:txBody>
      </p:sp>
      <p:sp>
        <p:nvSpPr>
          <p:cNvPr id="6377" name="textbox 6377"/>
          <p:cNvSpPr/>
          <p:nvPr/>
        </p:nvSpPr>
        <p:spPr>
          <a:xfrm>
            <a:off x="2034750" y="2921404"/>
            <a:ext cx="4953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endParaRPr lang="en-US" altLang="en-US" sz="100" dirty="0"/>
          </a:p>
        </p:txBody>
      </p:sp>
      <p:sp>
        <p:nvSpPr>
          <p:cNvPr id="6378" name="textbox 6378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79" name="textbox 6379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80" name="textbox 6380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81" name="textbox 6381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82" name="textbox 6382"/>
          <p:cNvSpPr/>
          <p:nvPr/>
        </p:nvSpPr>
        <p:spPr>
          <a:xfrm>
            <a:off x="1966395" y="2921404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383" name="textbox 6383"/>
          <p:cNvSpPr/>
          <p:nvPr/>
        </p:nvSpPr>
        <p:spPr>
          <a:xfrm>
            <a:off x="1900752" y="2909170"/>
            <a:ext cx="2984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" dirty="0"/>
          </a:p>
        </p:txBody>
      </p:sp>
      <p:sp>
        <p:nvSpPr>
          <p:cNvPr id="6384" name="textbox 6384"/>
          <p:cNvSpPr/>
          <p:nvPr/>
        </p:nvSpPr>
        <p:spPr>
          <a:xfrm>
            <a:off x="1900752" y="2909170"/>
            <a:ext cx="2984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" dirty="0"/>
          </a:p>
        </p:txBody>
      </p:sp>
      <p:sp>
        <p:nvSpPr>
          <p:cNvPr id="6385" name="textbox 6385"/>
          <p:cNvSpPr/>
          <p:nvPr/>
        </p:nvSpPr>
        <p:spPr>
          <a:xfrm>
            <a:off x="2556346" y="2887948"/>
            <a:ext cx="5270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</a:t>
            </a:r>
            <a:endParaRPr lang="en-US" altLang="en-US" sz="100" dirty="0"/>
          </a:p>
        </p:txBody>
      </p:sp>
      <p:sp>
        <p:nvSpPr>
          <p:cNvPr id="6386" name="textbox 6386"/>
          <p:cNvSpPr/>
          <p:nvPr/>
        </p:nvSpPr>
        <p:spPr>
          <a:xfrm>
            <a:off x="2556346" y="2887948"/>
            <a:ext cx="5270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</a:t>
            </a:r>
            <a:endParaRPr lang="en-US" altLang="en-US" sz="100" dirty="0"/>
          </a:p>
        </p:txBody>
      </p:sp>
      <p:sp>
        <p:nvSpPr>
          <p:cNvPr id="6387" name="textbox 6387"/>
          <p:cNvSpPr/>
          <p:nvPr/>
        </p:nvSpPr>
        <p:spPr>
          <a:xfrm>
            <a:off x="2556346" y="2887948"/>
            <a:ext cx="5270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</a:t>
            </a:r>
            <a:endParaRPr lang="en-US" altLang="en-US" sz="100" dirty="0"/>
          </a:p>
        </p:txBody>
      </p:sp>
      <p:sp>
        <p:nvSpPr>
          <p:cNvPr id="6388" name="textbox 6388"/>
          <p:cNvSpPr/>
          <p:nvPr/>
        </p:nvSpPr>
        <p:spPr>
          <a:xfrm>
            <a:off x="2556346" y="2887948"/>
            <a:ext cx="5270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</a:t>
            </a:r>
            <a:endParaRPr lang="en-US" altLang="en-US" sz="100" dirty="0"/>
          </a:p>
        </p:txBody>
      </p:sp>
      <p:sp>
        <p:nvSpPr>
          <p:cNvPr id="6389" name="textbox 6389"/>
          <p:cNvSpPr/>
          <p:nvPr/>
        </p:nvSpPr>
        <p:spPr>
          <a:xfrm>
            <a:off x="2556346" y="2887948"/>
            <a:ext cx="52705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</a:t>
            </a:r>
            <a:endParaRPr lang="en-US" altLang="en-US" sz="100" dirty="0"/>
          </a:p>
        </p:txBody>
      </p:sp>
      <p:sp>
        <p:nvSpPr>
          <p:cNvPr id="6390" name="textbox 6390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391" name="textbox 6391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392" name="textbox 6392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393" name="textbox 6393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394" name="textbox 6394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395" name="textbox 6395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396" name="textbox 6396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397" name="textbox 6397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398" name="textbox 6398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399" name="textbox 6399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400" name="textbox 6400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401" name="textbox 6401"/>
          <p:cNvSpPr/>
          <p:nvPr/>
        </p:nvSpPr>
        <p:spPr>
          <a:xfrm>
            <a:off x="2431672" y="2876260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100" dirty="0"/>
          </a:p>
        </p:txBody>
      </p:sp>
      <p:sp>
        <p:nvSpPr>
          <p:cNvPr id="6402" name="textbox 6402"/>
          <p:cNvSpPr/>
          <p:nvPr/>
        </p:nvSpPr>
        <p:spPr>
          <a:xfrm>
            <a:off x="2431672" y="2876260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100" dirty="0"/>
          </a:p>
        </p:txBody>
      </p:sp>
      <p:sp>
        <p:nvSpPr>
          <p:cNvPr id="6403" name="textbox 6403"/>
          <p:cNvSpPr/>
          <p:nvPr/>
        </p:nvSpPr>
        <p:spPr>
          <a:xfrm>
            <a:off x="2431672" y="2876260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100" dirty="0"/>
          </a:p>
        </p:txBody>
      </p:sp>
      <p:sp>
        <p:nvSpPr>
          <p:cNvPr id="6404" name="textbox 6404"/>
          <p:cNvSpPr/>
          <p:nvPr/>
        </p:nvSpPr>
        <p:spPr>
          <a:xfrm>
            <a:off x="2431672" y="2876260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100" dirty="0"/>
          </a:p>
        </p:txBody>
      </p:sp>
      <p:sp>
        <p:nvSpPr>
          <p:cNvPr id="6405" name="textbox 6405"/>
          <p:cNvSpPr/>
          <p:nvPr/>
        </p:nvSpPr>
        <p:spPr>
          <a:xfrm>
            <a:off x="2396087" y="2876375"/>
            <a:ext cx="5841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</a:t>
            </a:r>
            <a:endParaRPr lang="en-US" altLang="en-US" sz="100" dirty="0"/>
          </a:p>
        </p:txBody>
      </p:sp>
      <p:sp>
        <p:nvSpPr>
          <p:cNvPr id="6406" name="textbox 6406"/>
          <p:cNvSpPr/>
          <p:nvPr/>
        </p:nvSpPr>
        <p:spPr>
          <a:xfrm>
            <a:off x="2396087" y="2876375"/>
            <a:ext cx="5841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</a:t>
            </a:r>
            <a:endParaRPr lang="en-US" altLang="en-US" sz="100" dirty="0"/>
          </a:p>
        </p:txBody>
      </p:sp>
      <p:sp>
        <p:nvSpPr>
          <p:cNvPr id="6407" name="textbox 6407"/>
          <p:cNvSpPr/>
          <p:nvPr/>
        </p:nvSpPr>
        <p:spPr>
          <a:xfrm>
            <a:off x="2396087" y="2876375"/>
            <a:ext cx="5841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</a:t>
            </a:r>
            <a:endParaRPr lang="en-US" altLang="en-US" sz="100" dirty="0"/>
          </a:p>
        </p:txBody>
      </p:sp>
      <p:sp>
        <p:nvSpPr>
          <p:cNvPr id="6408" name="textbox 6408"/>
          <p:cNvSpPr/>
          <p:nvPr/>
        </p:nvSpPr>
        <p:spPr>
          <a:xfrm>
            <a:off x="2396087" y="2876375"/>
            <a:ext cx="5841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</a:t>
            </a:r>
            <a:endParaRPr lang="en-US" altLang="en-US" sz="100" dirty="0"/>
          </a:p>
        </p:txBody>
      </p:sp>
      <p:sp>
        <p:nvSpPr>
          <p:cNvPr id="6409" name="textbox 6409"/>
          <p:cNvSpPr/>
          <p:nvPr/>
        </p:nvSpPr>
        <p:spPr>
          <a:xfrm>
            <a:off x="2396087" y="2876375"/>
            <a:ext cx="5841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</a:t>
            </a:r>
            <a:endParaRPr lang="en-US" altLang="en-US" sz="100" dirty="0"/>
          </a:p>
        </p:txBody>
      </p:sp>
      <p:sp>
        <p:nvSpPr>
          <p:cNvPr id="6410" name="textbox 6410"/>
          <p:cNvSpPr/>
          <p:nvPr/>
        </p:nvSpPr>
        <p:spPr>
          <a:xfrm>
            <a:off x="2396087" y="2876375"/>
            <a:ext cx="5841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</a:t>
            </a:r>
            <a:endParaRPr lang="en-US" altLang="en-US" sz="100" dirty="0"/>
          </a:p>
        </p:txBody>
      </p:sp>
      <p:sp>
        <p:nvSpPr>
          <p:cNvPr id="6411" name="textbox 6411"/>
          <p:cNvSpPr/>
          <p:nvPr/>
        </p:nvSpPr>
        <p:spPr>
          <a:xfrm>
            <a:off x="2396087" y="2876375"/>
            <a:ext cx="58419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</a:t>
            </a:r>
            <a:endParaRPr lang="en-US" altLang="en-US" sz="100" dirty="0"/>
          </a:p>
        </p:txBody>
      </p:sp>
      <p:sp>
        <p:nvSpPr>
          <p:cNvPr id="6412" name="textbox 6412"/>
          <p:cNvSpPr/>
          <p:nvPr/>
        </p:nvSpPr>
        <p:spPr>
          <a:xfrm>
            <a:off x="2301667" y="2876375"/>
            <a:ext cx="5080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endParaRPr lang="en-US" altLang="en-US" sz="100" dirty="0"/>
          </a:p>
        </p:txBody>
      </p:sp>
      <p:sp>
        <p:nvSpPr>
          <p:cNvPr id="6413" name="textbox 6413"/>
          <p:cNvSpPr/>
          <p:nvPr/>
        </p:nvSpPr>
        <p:spPr>
          <a:xfrm>
            <a:off x="2301667" y="2876375"/>
            <a:ext cx="5080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endParaRPr lang="en-US" altLang="en-US" sz="100" dirty="0"/>
          </a:p>
        </p:txBody>
      </p:sp>
      <p:sp>
        <p:nvSpPr>
          <p:cNvPr id="6414" name="textbox 6414"/>
          <p:cNvSpPr/>
          <p:nvPr/>
        </p:nvSpPr>
        <p:spPr>
          <a:xfrm>
            <a:off x="2301667" y="2876375"/>
            <a:ext cx="5080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endParaRPr lang="en-US" altLang="en-US" sz="100" dirty="0"/>
          </a:p>
        </p:txBody>
      </p:sp>
      <p:sp>
        <p:nvSpPr>
          <p:cNvPr id="6415" name="textbox 6415"/>
          <p:cNvSpPr/>
          <p:nvPr/>
        </p:nvSpPr>
        <p:spPr>
          <a:xfrm>
            <a:off x="2240616" y="2876260"/>
            <a:ext cx="5841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storage</a:t>
            </a:r>
            <a:endParaRPr lang="en-US" altLang="en-US" sz="100" dirty="0"/>
          </a:p>
        </p:txBody>
      </p:sp>
      <p:sp>
        <p:nvSpPr>
          <p:cNvPr id="6416" name="textbox 6416"/>
          <p:cNvSpPr/>
          <p:nvPr/>
        </p:nvSpPr>
        <p:spPr>
          <a:xfrm>
            <a:off x="2240616" y="2876260"/>
            <a:ext cx="5841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storage</a:t>
            </a:r>
            <a:endParaRPr lang="en-US" altLang="en-US" sz="100" dirty="0"/>
          </a:p>
        </p:txBody>
      </p:sp>
      <p:sp>
        <p:nvSpPr>
          <p:cNvPr id="6417" name="textbox 6417"/>
          <p:cNvSpPr/>
          <p:nvPr/>
        </p:nvSpPr>
        <p:spPr>
          <a:xfrm>
            <a:off x="2240616" y="2876260"/>
            <a:ext cx="5841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storage</a:t>
            </a:r>
            <a:endParaRPr lang="en-US" altLang="en-US" sz="100" dirty="0"/>
          </a:p>
        </p:txBody>
      </p:sp>
      <p:sp>
        <p:nvSpPr>
          <p:cNvPr id="6418" name="textbox 6418"/>
          <p:cNvSpPr/>
          <p:nvPr/>
        </p:nvSpPr>
        <p:spPr>
          <a:xfrm>
            <a:off x="2240616" y="2876260"/>
            <a:ext cx="5841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storage</a:t>
            </a:r>
            <a:endParaRPr lang="en-US" altLang="en-US" sz="100" dirty="0"/>
          </a:p>
        </p:txBody>
      </p:sp>
      <p:sp>
        <p:nvSpPr>
          <p:cNvPr id="6419" name="textbox 6419"/>
          <p:cNvSpPr/>
          <p:nvPr/>
        </p:nvSpPr>
        <p:spPr>
          <a:xfrm>
            <a:off x="2207261" y="2876260"/>
            <a:ext cx="5651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Energy</a:t>
            </a:r>
            <a:endParaRPr lang="en-US" altLang="en-US" sz="100" dirty="0"/>
          </a:p>
        </p:txBody>
      </p:sp>
      <p:sp>
        <p:nvSpPr>
          <p:cNvPr id="6420" name="textbox 6420"/>
          <p:cNvSpPr/>
          <p:nvPr/>
        </p:nvSpPr>
        <p:spPr>
          <a:xfrm>
            <a:off x="2207261" y="2876260"/>
            <a:ext cx="5651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Energy</a:t>
            </a:r>
            <a:endParaRPr lang="en-US" altLang="en-US" sz="100" dirty="0"/>
          </a:p>
        </p:txBody>
      </p:sp>
      <p:sp>
        <p:nvSpPr>
          <p:cNvPr id="6421" name="textbox 6421"/>
          <p:cNvSpPr/>
          <p:nvPr/>
        </p:nvSpPr>
        <p:spPr>
          <a:xfrm>
            <a:off x="2207261" y="2876260"/>
            <a:ext cx="56514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Energy</a:t>
            </a:r>
            <a:endParaRPr lang="en-US" altLang="en-US" sz="100" dirty="0"/>
          </a:p>
        </p:txBody>
      </p:sp>
      <p:sp>
        <p:nvSpPr>
          <p:cNvPr id="6422" name="textbox 6422"/>
          <p:cNvSpPr/>
          <p:nvPr/>
        </p:nvSpPr>
        <p:spPr>
          <a:xfrm>
            <a:off x="2112392" y="2876375"/>
            <a:ext cx="5270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Tower</a:t>
            </a:r>
            <a:endParaRPr lang="en-US" altLang="en-US" sz="100" dirty="0"/>
          </a:p>
        </p:txBody>
      </p:sp>
      <p:sp>
        <p:nvSpPr>
          <p:cNvPr id="6423" name="textbox 6423"/>
          <p:cNvSpPr/>
          <p:nvPr/>
        </p:nvSpPr>
        <p:spPr>
          <a:xfrm>
            <a:off x="2112392" y="2876375"/>
            <a:ext cx="5270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Tower</a:t>
            </a:r>
            <a:endParaRPr lang="en-US" altLang="en-US" sz="100" dirty="0"/>
          </a:p>
        </p:txBody>
      </p:sp>
      <p:sp>
        <p:nvSpPr>
          <p:cNvPr id="6424" name="textbox 6424"/>
          <p:cNvSpPr/>
          <p:nvPr/>
        </p:nvSpPr>
        <p:spPr>
          <a:xfrm>
            <a:off x="2112392" y="2876375"/>
            <a:ext cx="5270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Tower</a:t>
            </a:r>
            <a:endParaRPr lang="en-US" altLang="en-US" sz="100" dirty="0"/>
          </a:p>
        </p:txBody>
      </p:sp>
      <p:sp>
        <p:nvSpPr>
          <p:cNvPr id="6425" name="textbox 6425"/>
          <p:cNvSpPr/>
          <p:nvPr/>
        </p:nvSpPr>
        <p:spPr>
          <a:xfrm>
            <a:off x="2112392" y="2876375"/>
            <a:ext cx="5270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Tower</a:t>
            </a:r>
            <a:endParaRPr lang="en-US" altLang="en-US" sz="100" dirty="0"/>
          </a:p>
        </p:txBody>
      </p:sp>
      <p:sp>
        <p:nvSpPr>
          <p:cNvPr id="6426" name="textbox 6426"/>
          <p:cNvSpPr/>
          <p:nvPr/>
        </p:nvSpPr>
        <p:spPr>
          <a:xfrm>
            <a:off x="2018447" y="2876260"/>
            <a:ext cx="5080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endParaRPr lang="en-US" altLang="en-US" sz="100" dirty="0"/>
          </a:p>
        </p:txBody>
      </p:sp>
      <p:sp>
        <p:nvSpPr>
          <p:cNvPr id="6427" name="textbox 6427"/>
          <p:cNvSpPr/>
          <p:nvPr/>
        </p:nvSpPr>
        <p:spPr>
          <a:xfrm>
            <a:off x="2018447" y="2876260"/>
            <a:ext cx="5080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endParaRPr lang="en-US" altLang="en-US" sz="100" dirty="0"/>
          </a:p>
        </p:txBody>
      </p:sp>
      <p:sp>
        <p:nvSpPr>
          <p:cNvPr id="6428" name="textbox 6428"/>
          <p:cNvSpPr/>
          <p:nvPr/>
        </p:nvSpPr>
        <p:spPr>
          <a:xfrm>
            <a:off x="2018447" y="2876260"/>
            <a:ext cx="5080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endParaRPr lang="en-US" altLang="en-US" sz="100" dirty="0"/>
          </a:p>
        </p:txBody>
      </p:sp>
      <p:sp>
        <p:nvSpPr>
          <p:cNvPr id="6429" name="textbox 6429"/>
          <p:cNvSpPr/>
          <p:nvPr/>
        </p:nvSpPr>
        <p:spPr>
          <a:xfrm>
            <a:off x="1970783" y="2876260"/>
            <a:ext cx="5080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doors</a:t>
            </a:r>
            <a:endParaRPr lang="en-US" altLang="en-US" sz="100" dirty="0"/>
          </a:p>
        </p:txBody>
      </p:sp>
      <p:sp>
        <p:nvSpPr>
          <p:cNvPr id="6430" name="textbox 6430"/>
          <p:cNvSpPr/>
          <p:nvPr/>
        </p:nvSpPr>
        <p:spPr>
          <a:xfrm>
            <a:off x="1951769" y="2876260"/>
            <a:ext cx="41909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endParaRPr lang="en-US" altLang="en-US" sz="100" dirty="0"/>
          </a:p>
        </p:txBody>
      </p:sp>
      <p:sp>
        <p:nvSpPr>
          <p:cNvPr id="6431" name="textbox 6431"/>
          <p:cNvSpPr/>
          <p:nvPr/>
        </p:nvSpPr>
        <p:spPr>
          <a:xfrm>
            <a:off x="1951769" y="2876260"/>
            <a:ext cx="41909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endParaRPr lang="en-US" altLang="en-US" sz="100" dirty="0"/>
          </a:p>
        </p:txBody>
      </p:sp>
      <p:sp>
        <p:nvSpPr>
          <p:cNvPr id="6432" name="textbox 6432"/>
          <p:cNvSpPr/>
          <p:nvPr/>
        </p:nvSpPr>
        <p:spPr>
          <a:xfrm>
            <a:off x="1923815" y="2876260"/>
            <a:ext cx="5080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Cabin</a:t>
            </a:r>
            <a:endParaRPr lang="en-US" altLang="en-US" sz="100" dirty="0"/>
          </a:p>
        </p:txBody>
      </p:sp>
      <p:sp>
        <p:nvSpPr>
          <p:cNvPr id="6433" name="textbox 6433"/>
          <p:cNvSpPr/>
          <p:nvPr/>
        </p:nvSpPr>
        <p:spPr>
          <a:xfrm>
            <a:off x="1923815" y="2876260"/>
            <a:ext cx="5080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Cabin</a:t>
            </a:r>
            <a:endParaRPr lang="en-US" altLang="en-US" sz="100" dirty="0"/>
          </a:p>
        </p:txBody>
      </p:sp>
      <p:sp>
        <p:nvSpPr>
          <p:cNvPr id="6434" name="textbox 6434"/>
          <p:cNvSpPr/>
          <p:nvPr/>
        </p:nvSpPr>
        <p:spPr>
          <a:xfrm>
            <a:off x="1923815" y="2876260"/>
            <a:ext cx="5080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Cabin</a:t>
            </a:r>
            <a:endParaRPr lang="en-US" altLang="en-US" sz="100" dirty="0"/>
          </a:p>
        </p:txBody>
      </p:sp>
      <p:sp>
        <p:nvSpPr>
          <p:cNvPr id="6435" name="textbox 6435"/>
          <p:cNvSpPr/>
          <p:nvPr/>
        </p:nvSpPr>
        <p:spPr>
          <a:xfrm>
            <a:off x="1923815" y="2876260"/>
            <a:ext cx="50800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Cabin</a:t>
            </a:r>
            <a:endParaRPr lang="en-US" altLang="en-US" sz="100" dirty="0"/>
          </a:p>
        </p:txBody>
      </p:sp>
      <p:sp>
        <p:nvSpPr>
          <p:cNvPr id="6436" name="textbox 6436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437" name="textbox 6437"/>
          <p:cNvSpPr/>
          <p:nvPr/>
        </p:nvSpPr>
        <p:spPr>
          <a:xfrm>
            <a:off x="1829660" y="2876260"/>
            <a:ext cx="4825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100" dirty="0"/>
          </a:p>
        </p:txBody>
      </p:sp>
      <p:sp>
        <p:nvSpPr>
          <p:cNvPr id="6438" name="textbox 6438"/>
          <p:cNvSpPr/>
          <p:nvPr/>
        </p:nvSpPr>
        <p:spPr>
          <a:xfrm>
            <a:off x="2529083" y="2841597"/>
            <a:ext cx="7175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endParaRPr lang="en-US" altLang="en-US" sz="100" dirty="0"/>
          </a:p>
        </p:txBody>
      </p:sp>
      <p:sp>
        <p:nvSpPr>
          <p:cNvPr id="6439" name="textbox 6439"/>
          <p:cNvSpPr/>
          <p:nvPr/>
        </p:nvSpPr>
        <p:spPr>
          <a:xfrm>
            <a:off x="2577821" y="2841482"/>
            <a:ext cx="476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chain</a:t>
            </a:r>
            <a:endParaRPr lang="en-US" altLang="en-US" sz="100" dirty="0"/>
          </a:p>
        </p:txBody>
      </p:sp>
      <p:sp>
        <p:nvSpPr>
          <p:cNvPr id="6440" name="textbox 6440"/>
          <p:cNvSpPr/>
          <p:nvPr/>
        </p:nvSpPr>
        <p:spPr>
          <a:xfrm>
            <a:off x="2577821" y="2841482"/>
            <a:ext cx="476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chain</a:t>
            </a:r>
            <a:endParaRPr lang="en-US" altLang="en-US" sz="100" dirty="0"/>
          </a:p>
        </p:txBody>
      </p:sp>
      <p:sp>
        <p:nvSpPr>
          <p:cNvPr id="6441" name="textbox 6441"/>
          <p:cNvSpPr/>
          <p:nvPr/>
        </p:nvSpPr>
        <p:spPr>
          <a:xfrm>
            <a:off x="2577821" y="2841482"/>
            <a:ext cx="476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chain</a:t>
            </a:r>
            <a:endParaRPr lang="en-US" altLang="en-US" sz="100" dirty="0"/>
          </a:p>
        </p:txBody>
      </p:sp>
      <p:sp>
        <p:nvSpPr>
          <p:cNvPr id="6442" name="textbox 6442"/>
          <p:cNvSpPr/>
          <p:nvPr/>
        </p:nvSpPr>
        <p:spPr>
          <a:xfrm>
            <a:off x="2577821" y="2841482"/>
            <a:ext cx="47625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chain</a:t>
            </a:r>
            <a:endParaRPr lang="en-US" altLang="en-US" sz="100" dirty="0"/>
          </a:p>
        </p:txBody>
      </p:sp>
      <p:sp>
        <p:nvSpPr>
          <p:cNvPr id="6443" name="textbox 6443"/>
          <p:cNvSpPr/>
          <p:nvPr/>
        </p:nvSpPr>
        <p:spPr>
          <a:xfrm>
            <a:off x="2529083" y="2841597"/>
            <a:ext cx="7175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endParaRPr lang="en-US" altLang="en-US" sz="100" dirty="0"/>
          </a:p>
        </p:txBody>
      </p:sp>
      <p:sp>
        <p:nvSpPr>
          <p:cNvPr id="6444" name="textbox 6444"/>
          <p:cNvSpPr/>
          <p:nvPr/>
        </p:nvSpPr>
        <p:spPr>
          <a:xfrm>
            <a:off x="2529083" y="2841597"/>
            <a:ext cx="7175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endParaRPr lang="en-US" altLang="en-US" sz="100" dirty="0"/>
          </a:p>
        </p:txBody>
      </p:sp>
      <p:sp>
        <p:nvSpPr>
          <p:cNvPr id="6445" name="textbox 6445"/>
          <p:cNvSpPr/>
          <p:nvPr/>
        </p:nvSpPr>
        <p:spPr>
          <a:xfrm>
            <a:off x="2529083" y="2841597"/>
            <a:ext cx="7175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endParaRPr lang="en-US" altLang="en-US" sz="100" dirty="0"/>
          </a:p>
        </p:txBody>
      </p:sp>
      <p:sp>
        <p:nvSpPr>
          <p:cNvPr id="6446" name="textbox 6446"/>
          <p:cNvSpPr/>
          <p:nvPr/>
        </p:nvSpPr>
        <p:spPr>
          <a:xfrm>
            <a:off x="2529083" y="2841597"/>
            <a:ext cx="7175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endParaRPr lang="en-US" altLang="en-US" sz="100" dirty="0"/>
          </a:p>
        </p:txBody>
      </p:sp>
      <p:sp>
        <p:nvSpPr>
          <p:cNvPr id="6447" name="textbox 6447"/>
          <p:cNvSpPr/>
          <p:nvPr/>
        </p:nvSpPr>
        <p:spPr>
          <a:xfrm>
            <a:off x="2529083" y="2841597"/>
            <a:ext cx="7175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endParaRPr lang="en-US" altLang="en-US" sz="100" dirty="0"/>
          </a:p>
        </p:txBody>
      </p:sp>
      <p:sp>
        <p:nvSpPr>
          <p:cNvPr id="6448" name="textbox 6448"/>
          <p:cNvSpPr/>
          <p:nvPr/>
        </p:nvSpPr>
        <p:spPr>
          <a:xfrm>
            <a:off x="2529083" y="2841597"/>
            <a:ext cx="7175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endParaRPr lang="en-US" altLang="en-US" sz="100" dirty="0"/>
          </a:p>
        </p:txBody>
      </p:sp>
      <p:sp>
        <p:nvSpPr>
          <p:cNvPr id="6449" name="textbox 6449"/>
          <p:cNvSpPr/>
          <p:nvPr/>
        </p:nvSpPr>
        <p:spPr>
          <a:xfrm>
            <a:off x="2529083" y="2841597"/>
            <a:ext cx="7175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endParaRPr lang="en-US" altLang="en-US" sz="100" dirty="0"/>
          </a:p>
        </p:txBody>
      </p:sp>
      <p:sp>
        <p:nvSpPr>
          <p:cNvPr id="6450" name="textbox 6450"/>
          <p:cNvSpPr/>
          <p:nvPr/>
        </p:nvSpPr>
        <p:spPr>
          <a:xfrm>
            <a:off x="2529083" y="2841597"/>
            <a:ext cx="7175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endParaRPr lang="en-US" altLang="en-US" sz="100" dirty="0"/>
          </a:p>
        </p:txBody>
      </p:sp>
      <p:sp>
        <p:nvSpPr>
          <p:cNvPr id="6451" name="textbox 6451"/>
          <p:cNvSpPr/>
          <p:nvPr/>
        </p:nvSpPr>
        <p:spPr>
          <a:xfrm>
            <a:off x="2529083" y="2841597"/>
            <a:ext cx="71755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endParaRPr lang="en-US" altLang="en-US" sz="100" dirty="0"/>
          </a:p>
        </p:txBody>
      </p:sp>
      <p:sp>
        <p:nvSpPr>
          <p:cNvPr id="6452" name="textbox 6452"/>
          <p:cNvSpPr/>
          <p:nvPr/>
        </p:nvSpPr>
        <p:spPr>
          <a:xfrm>
            <a:off x="2511464" y="2842176"/>
            <a:ext cx="29844" cy="355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" dirty="0"/>
          </a:p>
        </p:txBody>
      </p:sp>
      <p:sp>
        <p:nvSpPr>
          <p:cNvPr id="6453" name="textbox 6453"/>
          <p:cNvSpPr/>
          <p:nvPr/>
        </p:nvSpPr>
        <p:spPr>
          <a:xfrm>
            <a:off x="2511464" y="2841597"/>
            <a:ext cx="88900" cy="361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68000"/>
              </a:lnSpc>
            </a:pPr>
            <a:r>
              <a:rPr sz="100" b="1" spc="-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endParaRPr lang="en-US" altLang="en-US" sz="100" dirty="0"/>
          </a:p>
        </p:txBody>
      </p:sp>
      <p:sp>
        <p:nvSpPr>
          <p:cNvPr id="6454" name="textbox 6454"/>
          <p:cNvSpPr/>
          <p:nvPr/>
        </p:nvSpPr>
        <p:spPr>
          <a:xfrm>
            <a:off x="2537698" y="2806227"/>
            <a:ext cx="5588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driving</a:t>
            </a:r>
            <a:endParaRPr lang="en-US" altLang="en-US" sz="100" dirty="0"/>
          </a:p>
        </p:txBody>
      </p:sp>
      <p:sp>
        <p:nvSpPr>
          <p:cNvPr id="6455" name="textbox 6455"/>
          <p:cNvSpPr/>
          <p:nvPr/>
        </p:nvSpPr>
        <p:spPr>
          <a:xfrm>
            <a:off x="2537698" y="2806227"/>
            <a:ext cx="5588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driving</a:t>
            </a:r>
            <a:endParaRPr lang="en-US" altLang="en-US" sz="100" dirty="0"/>
          </a:p>
        </p:txBody>
      </p:sp>
      <p:sp>
        <p:nvSpPr>
          <p:cNvPr id="6456" name="textbox 6456"/>
          <p:cNvSpPr/>
          <p:nvPr/>
        </p:nvSpPr>
        <p:spPr>
          <a:xfrm>
            <a:off x="2537698" y="2806227"/>
            <a:ext cx="5588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driving</a:t>
            </a:r>
            <a:endParaRPr lang="en-US" altLang="en-US" sz="100" dirty="0"/>
          </a:p>
        </p:txBody>
      </p:sp>
      <p:sp>
        <p:nvSpPr>
          <p:cNvPr id="6457" name="textbox 6457"/>
          <p:cNvSpPr/>
          <p:nvPr/>
        </p:nvSpPr>
        <p:spPr>
          <a:xfrm>
            <a:off x="2537698" y="2806227"/>
            <a:ext cx="5588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driving</a:t>
            </a:r>
            <a:endParaRPr lang="en-US" altLang="en-US" sz="100" dirty="0"/>
          </a:p>
        </p:txBody>
      </p:sp>
      <p:sp>
        <p:nvSpPr>
          <p:cNvPr id="6458" name="textbox 6458"/>
          <p:cNvSpPr/>
          <p:nvPr/>
        </p:nvSpPr>
        <p:spPr>
          <a:xfrm>
            <a:off x="2537698" y="2806227"/>
            <a:ext cx="55880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driving</a:t>
            </a:r>
            <a:endParaRPr lang="en-US" altLang="en-US" sz="100" dirty="0"/>
          </a:p>
        </p:txBody>
      </p:sp>
      <p:sp>
        <p:nvSpPr>
          <p:cNvPr id="6459" name="textbox 6459"/>
          <p:cNvSpPr/>
          <p:nvPr/>
        </p:nvSpPr>
        <p:spPr>
          <a:xfrm>
            <a:off x="5136116" y="1262181"/>
            <a:ext cx="1288414" cy="3187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模块牵头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主导模块</a:t>
            </a: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非</a:t>
            </a:r>
            <a:endParaRPr lang="en-US" altLang="en-US" sz="900" dirty="0"/>
          </a:p>
          <a:p>
            <a:pPr marL="187325" algn="l" rtl="0" eaLnBrk="0">
              <a:lnSpc>
                <a:spcPts val="1110"/>
              </a:lnSpc>
              <a:spcBef>
                <a:spcPts val="90"/>
              </a:spcBef>
            </a:pP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主导模块的投入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900" dirty="0"/>
          </a:p>
        </p:txBody>
      </p:sp>
      <p:sp>
        <p:nvSpPr>
          <p:cNvPr id="6460" name="textbox 6460"/>
          <p:cNvSpPr/>
          <p:nvPr/>
        </p:nvSpPr>
        <p:spPr>
          <a:xfrm>
            <a:off x="3974146" y="3260349"/>
            <a:ext cx="161289" cy="635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0"/>
              </a:lnSpc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Piston mounts</a:t>
            </a:r>
            <a:endParaRPr lang="en-US" altLang="en-US" sz="100" dirty="0"/>
          </a:p>
          <a:p>
            <a:pPr algn="l" rtl="0" eaLnBrk="0">
              <a:lnSpc>
                <a:spcPct val="28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0"/>
              </a:lnSpc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Hydraulic tubing</a:t>
            </a:r>
            <a:endParaRPr lang="en-US" altLang="en-US" sz="100" dirty="0"/>
          </a:p>
        </p:txBody>
      </p:sp>
      <p:sp>
        <p:nvSpPr>
          <p:cNvPr id="6461" name="path"/>
          <p:cNvSpPr/>
          <p:nvPr/>
        </p:nvSpPr>
        <p:spPr>
          <a:xfrm>
            <a:off x="3626043" y="2873560"/>
            <a:ext cx="765769" cy="417309"/>
          </a:xfrm>
          <a:custGeom>
            <a:avLst/>
            <a:gdLst/>
            <a:ahLst/>
            <a:cxnLst/>
            <a:rect l="0" t="0" r="0" b="0"/>
            <a:pathLst>
              <a:path w="1205" h="657">
                <a:moveTo>
                  <a:pt x="1" y="367"/>
                </a:moveTo>
                <a:lnTo>
                  <a:pt x="313" y="367"/>
                </a:lnTo>
                <a:lnTo>
                  <a:pt x="313" y="367"/>
                </a:lnTo>
                <a:lnTo>
                  <a:pt x="626" y="367"/>
                </a:lnTo>
                <a:moveTo>
                  <a:pt x="675" y="334"/>
                </a:moveTo>
                <a:lnTo>
                  <a:pt x="675" y="168"/>
                </a:lnTo>
                <a:lnTo>
                  <a:pt x="675" y="168"/>
                </a:lnTo>
                <a:lnTo>
                  <a:pt x="675" y="1"/>
                </a:lnTo>
                <a:moveTo>
                  <a:pt x="1" y="512"/>
                </a:moveTo>
                <a:lnTo>
                  <a:pt x="145" y="512"/>
                </a:lnTo>
                <a:lnTo>
                  <a:pt x="145" y="440"/>
                </a:lnTo>
                <a:lnTo>
                  <a:pt x="758" y="440"/>
                </a:lnTo>
                <a:moveTo>
                  <a:pt x="807" y="406"/>
                </a:moveTo>
                <a:lnTo>
                  <a:pt x="807" y="80"/>
                </a:lnTo>
                <a:lnTo>
                  <a:pt x="940" y="80"/>
                </a:lnTo>
                <a:lnTo>
                  <a:pt x="940" y="1"/>
                </a:lnTo>
                <a:moveTo>
                  <a:pt x="530" y="511"/>
                </a:moveTo>
                <a:lnTo>
                  <a:pt x="891" y="511"/>
                </a:lnTo>
                <a:moveTo>
                  <a:pt x="939" y="478"/>
                </a:moveTo>
                <a:lnTo>
                  <a:pt x="939" y="289"/>
                </a:lnTo>
                <a:moveTo>
                  <a:pt x="1" y="656"/>
                </a:moveTo>
                <a:lnTo>
                  <a:pt x="145" y="656"/>
                </a:lnTo>
                <a:lnTo>
                  <a:pt x="145" y="584"/>
                </a:lnTo>
                <a:lnTo>
                  <a:pt x="1023" y="584"/>
                </a:lnTo>
                <a:moveTo>
                  <a:pt x="1072" y="550"/>
                </a:moveTo>
                <a:lnTo>
                  <a:pt x="1072" y="80"/>
                </a:lnTo>
                <a:lnTo>
                  <a:pt x="1204" y="80"/>
                </a:lnTo>
                <a:lnTo>
                  <a:pt x="1204" y="1"/>
                </a:lnTo>
                <a:moveTo>
                  <a:pt x="795" y="655"/>
                </a:moveTo>
                <a:lnTo>
                  <a:pt x="1156" y="655"/>
                </a:lnTo>
                <a:moveTo>
                  <a:pt x="1204" y="622"/>
                </a:moveTo>
                <a:lnTo>
                  <a:pt x="1204" y="433"/>
                </a:lnTo>
              </a:path>
            </a:pathLst>
          </a:custGeom>
          <a:noFill/>
          <a:ln w="138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6462" name="table 6462"/>
          <p:cNvGraphicFramePr>
            <a:graphicFrameLocks noGrp="1"/>
          </p:cNvGraphicFramePr>
          <p:nvPr/>
        </p:nvGraphicFramePr>
        <p:xfrm>
          <a:off x="5778272" y="2936922"/>
          <a:ext cx="694054" cy="450850"/>
        </p:xfrm>
        <a:graphic>
          <a:graphicData uri="http://schemas.openxmlformats.org/drawingml/2006/table">
            <a:tbl>
              <a:tblPr/>
              <a:tblGrid>
                <a:gridCol w="139064"/>
                <a:gridCol w="29844"/>
                <a:gridCol w="326389"/>
                <a:gridCol w="198755"/>
              </a:tblGrid>
              <a:tr h="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76000"/>
                        </a:lnSpc>
                      </a:pPr>
                      <a:endParaRPr lang="en-US" altLang="en-US" sz="100" dirty="0"/>
                    </a:p>
                    <a:p>
                      <a:pPr marL="15240" algn="l" rtl="0" eaLnBrk="0">
                        <a:lnSpc>
                          <a:spcPct val="8400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Legend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Description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Example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65000"/>
                        </a:lnSpc>
                      </a:pPr>
                      <a:endParaRPr lang="en-US" altLang="en-US" sz="100" dirty="0"/>
                    </a:p>
                    <a:p>
                      <a:pPr marL="15240" algn="l" rtl="0" eaLnBrk="0">
                        <a:lnSpc>
                          <a:spcPct val="84000"/>
                        </a:lnSpc>
                      </a:pP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Global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Only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one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type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Only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M8</a:t>
                      </a:r>
                      <a:endParaRPr lang="en-US" altLang="en-US" sz="200" dirty="0"/>
                    </a:p>
                    <a:p>
                      <a:pPr marL="43180" algn="l" rtl="0" eaLnBrk="0">
                        <a:lnSpc>
                          <a:spcPct val="84000"/>
                        </a:lnSpc>
                        <a:spcBef>
                          <a:spcPts val="5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standard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used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globally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screw</a:t>
                      </a:r>
                      <a:endParaRPr lang="en-US" altLang="en-US" sz="200" dirty="0"/>
                    </a:p>
                    <a:p>
                      <a:pPr marL="192405" algn="l" rtl="0" eaLnBrk="0">
                        <a:lnSpc>
                          <a:spcPct val="84000"/>
                        </a:lnSpc>
                        <a:spcBef>
                          <a:spcPts val="50"/>
                        </a:spcBef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arc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hetypes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3000"/>
                        </a:lnSpc>
                      </a:pPr>
                      <a:endParaRPr lang="en-US" altLang="en-US" sz="100" dirty="0"/>
                    </a:p>
                    <a:p>
                      <a:pPr marL="43815" indent="-28575" algn="l" rtl="0" eaLnBrk="0">
                        <a:lnSpc>
                          <a:spcPct val="102000"/>
                        </a:lnSpc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Para-      metric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23000"/>
                        </a:lnSpc>
                      </a:pPr>
                      <a:endParaRPr lang="en-US" altLang="en-US" sz="100" dirty="0"/>
                    </a:p>
                    <a:p>
                      <a:pPr marL="52705" indent="-27305" algn="l" rtl="0" eaLnBrk="0">
                        <a:lnSpc>
                          <a:spcPct val="108000"/>
                        </a:lnSpc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is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adapted to        variants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by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change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     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dim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ensions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3000"/>
                        </a:lnSpc>
                      </a:pPr>
                      <a:endParaRPr lang="en-US" altLang="en-US" sz="100" dirty="0"/>
                    </a:p>
                    <a:p>
                      <a:pPr marL="59690" indent="-27940" algn="l" rtl="0" eaLnBrk="0">
                        <a:lnSpc>
                          <a:spcPct val="102000"/>
                        </a:lnSpc>
                      </a:pP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4…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    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crews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00" dirty="0"/>
                    </a:p>
                    <a:p>
                      <a:pPr marL="191770" indent="-176530" algn="l" rtl="0" eaLnBrk="0">
                        <a:lnSpc>
                          <a:spcPct val="94000"/>
                        </a:lnSpc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Scalable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can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adapted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One, two,     to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variants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by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multiplication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or three</a:t>
                      </a:r>
                      <a:endParaRPr lang="en-US" altLang="en-US" sz="200" dirty="0"/>
                    </a:p>
                    <a:p>
                      <a:pPr marL="556260" algn="l" rtl="0" eaLnBrk="0">
                        <a:lnSpc>
                          <a:spcPct val="96000"/>
                        </a:lnSpc>
                        <a:spcBef>
                          <a:spcPts val="45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screws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66000"/>
                        </a:lnSpc>
                      </a:pPr>
                      <a:endParaRPr lang="en-US" altLang="en-US" sz="100" dirty="0"/>
                    </a:p>
                    <a:p>
                      <a:pPr marL="15240" algn="l" rtl="0" eaLnBrk="0">
                        <a:lnSpc>
                          <a:spcPct val="92000"/>
                        </a:lnSpc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Discrete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Several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different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interfaces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M8 screw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24000"/>
                        </a:lnSpc>
                      </a:pPr>
                      <a:endParaRPr lang="en-US" altLang="en-US" sz="100" dirty="0"/>
                    </a:p>
                    <a:p>
                      <a:pPr marL="43180" algn="l" rtl="0" eaLnBrk="0">
                        <a:lnSpc>
                          <a:spcPct val="100000"/>
                        </a:lnSpc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lutions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24000"/>
                        </a:lnSpc>
                      </a:pPr>
                      <a:endParaRPr lang="en-US" altLang="en-US" sz="100" dirty="0"/>
                    </a:p>
                    <a:p>
                      <a:pPr marL="23495" algn="l" rtl="0" eaLnBrk="0">
                        <a:lnSpc>
                          <a:spcPct val="8100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designs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different</a:t>
                      </a:r>
                      <a:endParaRPr lang="en-US" altLang="en-US" sz="200" dirty="0"/>
                    </a:p>
                    <a:p>
                      <a:pPr marL="22860" algn="l" rtl="0" eaLnBrk="0">
                        <a:lnSpc>
                          <a:spcPts val="250"/>
                        </a:lnSpc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riants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26000"/>
                        </a:lnSpc>
                      </a:pPr>
                      <a:endParaRPr lang="en-US" altLang="en-US" sz="100" dirty="0"/>
                    </a:p>
                    <a:p>
                      <a:pPr marL="31750" algn="l" rtl="0" eaLnBrk="0">
                        <a:lnSpc>
                          <a:spcPct val="82000"/>
                        </a:lnSpc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Rivet</a:t>
                      </a:r>
                      <a:endParaRPr lang="en-US" altLang="en-US" sz="200" dirty="0"/>
                    </a:p>
                    <a:p>
                      <a:pPr marL="31750" algn="l" rtl="0" eaLnBrk="0">
                        <a:lnSpc>
                          <a:spcPct val="82000"/>
                        </a:lnSpc>
                        <a:spcBef>
                          <a:spcPts val="55"/>
                        </a:spcBef>
                      </a:pP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Adhesive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463" name="textbox 6463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6464" name="textbox 6464"/>
          <p:cNvSpPr/>
          <p:nvPr/>
        </p:nvSpPr>
        <p:spPr>
          <a:xfrm>
            <a:off x="1269824" y="2604846"/>
            <a:ext cx="492759" cy="5645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4605" algn="l" rtl="0" eaLnBrk="0">
              <a:lnSpc>
                <a:spcPct val="91000"/>
              </a:lnSpc>
            </a:pPr>
            <a:r>
              <a:rPr sz="2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Appr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ach</a:t>
            </a:r>
            <a:endParaRPr lang="en-US" altLang="en-US" sz="200" dirty="0"/>
          </a:p>
          <a:p>
            <a:pPr marL="41910" indent="-29210" algn="l" rtl="0" eaLnBrk="0">
              <a:lnSpc>
                <a:spcPct val="109000"/>
              </a:lnSpc>
              <a:spcBef>
                <a:spcPts val="205"/>
              </a:spcBef>
            </a:pPr>
            <a:r>
              <a:rPr sz="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Parts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components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are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typically   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conn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cted</a:t>
            </a:r>
            <a:endParaRPr lang="en-US" altLang="en-US" sz="200" dirty="0"/>
          </a:p>
          <a:p>
            <a:pPr marL="41275" algn="l" rtl="0" eaLnBrk="0">
              <a:lnSpc>
                <a:spcPct val="90000"/>
              </a:lnSpc>
              <a:spcBef>
                <a:spcPts val="80"/>
              </a:spcBef>
            </a:pPr>
            <a:r>
              <a:rPr sz="2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2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Mechanically</a:t>
            </a:r>
            <a:endParaRPr lang="en-US" altLang="en-US" sz="200" dirty="0"/>
          </a:p>
          <a:p>
            <a:pPr marL="41275" algn="l" rtl="0" eaLnBrk="0">
              <a:lnSpc>
                <a:spcPct val="90000"/>
              </a:lnSpc>
              <a:spcBef>
                <a:spcPts val="120"/>
              </a:spcBef>
            </a:pPr>
            <a:r>
              <a:rPr sz="2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2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Electrically</a:t>
            </a:r>
            <a:endParaRPr lang="en-US" altLang="en-US" sz="200" dirty="0"/>
          </a:p>
          <a:p>
            <a:pPr marL="41275" algn="l" rtl="0" eaLnBrk="0">
              <a:lnSpc>
                <a:spcPct val="90000"/>
              </a:lnSpc>
              <a:spcBef>
                <a:spcPts val="120"/>
              </a:spcBef>
            </a:pPr>
            <a:r>
              <a:rPr sz="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Through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 language</a:t>
            </a:r>
            <a:endParaRPr lang="en-US" altLang="en-US" sz="200" dirty="0"/>
          </a:p>
          <a:p>
            <a:pPr marL="41910" indent="-29210" algn="l" rtl="0" eaLnBrk="0">
              <a:lnSpc>
                <a:spcPct val="104000"/>
              </a:lnSpc>
              <a:spcBef>
                <a:spcPts val="185"/>
              </a:spcBef>
            </a:pPr>
            <a:r>
              <a:rPr sz="2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Map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the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components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the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future      product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.,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using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todays product    structure</a:t>
            </a:r>
            <a:r>
              <a:rPr sz="2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as</a:t>
            </a:r>
            <a:r>
              <a:rPr sz="2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proxy</a:t>
            </a:r>
            <a:endParaRPr lang="en-US" altLang="en-US" sz="200" dirty="0"/>
          </a:p>
          <a:p>
            <a:pPr marL="12700" algn="l" rtl="0" eaLnBrk="0">
              <a:lnSpc>
                <a:spcPct val="90000"/>
              </a:lnSpc>
              <a:spcBef>
                <a:spcPts val="185"/>
              </a:spcBef>
            </a:pPr>
            <a:r>
              <a:rPr sz="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Draw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the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connecting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chains</a:t>
            </a:r>
            <a:endParaRPr lang="en-US" altLang="en-US" sz="200" dirty="0"/>
          </a:p>
          <a:p>
            <a:pPr marL="41275" algn="l" rtl="0" eaLnBrk="0">
              <a:lnSpc>
                <a:spcPts val="255"/>
              </a:lnSpc>
              <a:spcBef>
                <a:spcPts val="120"/>
              </a:spcBef>
            </a:pPr>
            <a:r>
              <a:rPr sz="2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chain</a:t>
            </a:r>
            <a:endParaRPr lang="en-US" altLang="en-US" sz="200" dirty="0"/>
          </a:p>
          <a:p>
            <a:pPr marL="41275" algn="l" rtl="0" eaLnBrk="0">
              <a:lnSpc>
                <a:spcPts val="255"/>
              </a:lnSpc>
              <a:spcBef>
                <a:spcPts val="80"/>
              </a:spcBef>
            </a:pPr>
            <a:r>
              <a:rPr sz="2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Electrical chain</a:t>
            </a:r>
            <a:endParaRPr lang="en-US" altLang="en-US" sz="200" dirty="0"/>
          </a:p>
          <a:p>
            <a:pPr algn="l" rtl="0" eaLnBrk="0">
              <a:lnSpc>
                <a:spcPct val="65000"/>
              </a:lnSpc>
            </a:pPr>
            <a:endParaRPr lang="en-US" altLang="en-US" sz="100" dirty="0"/>
          </a:p>
          <a:p>
            <a:pPr marL="41275" algn="l" rtl="0" eaLnBrk="0">
              <a:lnSpc>
                <a:spcPct val="90000"/>
              </a:lnSpc>
            </a:pPr>
            <a:r>
              <a:rPr sz="2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Visual</a:t>
            </a: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 chain</a:t>
            </a:r>
            <a:endParaRPr lang="en-US" altLang="en-US" sz="200" dirty="0"/>
          </a:p>
        </p:txBody>
      </p:sp>
      <p:grpSp>
        <p:nvGrpSpPr>
          <p:cNvPr id="1186" name="group 1186"/>
          <p:cNvGrpSpPr/>
          <p:nvPr/>
        </p:nvGrpSpPr>
        <p:grpSpPr>
          <a:xfrm rot="21600000">
            <a:off x="1939053" y="3016913"/>
            <a:ext cx="12930" cy="13582"/>
            <a:chOff x="0" y="0"/>
            <a:chExt cx="12930" cy="13582"/>
          </a:xfrm>
        </p:grpSpPr>
        <p:sp>
          <p:nvSpPr>
            <p:cNvPr id="6466" name="path"/>
            <p:cNvSpPr/>
            <p:nvPr/>
          </p:nvSpPr>
          <p:spPr>
            <a:xfrm>
              <a:off x="412" y="429"/>
              <a:ext cx="12105" cy="12724"/>
            </a:xfrm>
            <a:custGeom>
              <a:avLst/>
              <a:gdLst/>
              <a:ahLst/>
              <a:cxnLst/>
              <a:rect l="0" t="0" r="0" b="0"/>
              <a:pathLst>
                <a:path w="19" h="20">
                  <a:moveTo>
                    <a:pt x="0" y="10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10"/>
                  </a:cubicBezTo>
                  <a:cubicBezTo>
                    <a:pt x="19" y="15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67" name="path"/>
            <p:cNvSpPr/>
            <p:nvPr/>
          </p:nvSpPr>
          <p:spPr>
            <a:xfrm>
              <a:off x="0" y="0"/>
              <a:ext cx="12930" cy="13582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88" name="group 1188"/>
          <p:cNvGrpSpPr/>
          <p:nvPr/>
        </p:nvGrpSpPr>
        <p:grpSpPr>
          <a:xfrm rot="21600000">
            <a:off x="1850326" y="2924266"/>
            <a:ext cx="568127" cy="360383"/>
            <a:chOff x="0" y="0"/>
            <a:chExt cx="568127" cy="360383"/>
          </a:xfrm>
        </p:grpSpPr>
        <p:sp>
          <p:nvSpPr>
            <p:cNvPr id="6468" name="path"/>
            <p:cNvSpPr/>
            <p:nvPr/>
          </p:nvSpPr>
          <p:spPr>
            <a:xfrm>
              <a:off x="0" y="31740"/>
              <a:ext cx="568127" cy="328643"/>
            </a:xfrm>
            <a:custGeom>
              <a:avLst/>
              <a:gdLst/>
              <a:ahLst/>
              <a:cxnLst/>
              <a:rect l="0" t="0" r="0" b="0"/>
              <a:pathLst>
                <a:path w="894" h="517">
                  <a:moveTo>
                    <a:pt x="1" y="412"/>
                  </a:moveTo>
                  <a:lnTo>
                    <a:pt x="1" y="116"/>
                  </a:lnTo>
                  <a:moveTo>
                    <a:pt x="1" y="96"/>
                  </a:moveTo>
                  <a:lnTo>
                    <a:pt x="1" y="11"/>
                  </a:lnTo>
                  <a:moveTo>
                    <a:pt x="10" y="1"/>
                  </a:moveTo>
                  <a:lnTo>
                    <a:pt x="140" y="1"/>
                  </a:lnTo>
                  <a:moveTo>
                    <a:pt x="150" y="11"/>
                  </a:moveTo>
                  <a:lnTo>
                    <a:pt x="150" y="96"/>
                  </a:lnTo>
                  <a:moveTo>
                    <a:pt x="150" y="116"/>
                  </a:moveTo>
                  <a:lnTo>
                    <a:pt x="150" y="202"/>
                  </a:lnTo>
                  <a:moveTo>
                    <a:pt x="893" y="517"/>
                  </a:moveTo>
                  <a:lnTo>
                    <a:pt x="893" y="432"/>
                  </a:lnTo>
                  <a:moveTo>
                    <a:pt x="159" y="1"/>
                  </a:moveTo>
                  <a:lnTo>
                    <a:pt x="437" y="1"/>
                  </a:lnTo>
                  <a:moveTo>
                    <a:pt x="150" y="116"/>
                  </a:moveTo>
                  <a:lnTo>
                    <a:pt x="150" y="128"/>
                  </a:lnTo>
                  <a:lnTo>
                    <a:pt x="300" y="128"/>
                  </a:lnTo>
                  <a:moveTo>
                    <a:pt x="883" y="422"/>
                  </a:moveTo>
                  <a:lnTo>
                    <a:pt x="300" y="422"/>
                  </a:lnTo>
                  <a:lnTo>
                    <a:pt x="300" y="128"/>
                  </a:lnTo>
                </a:path>
              </a:pathLst>
            </a:custGeom>
            <a:noFill/>
            <a:ln w="182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69" name="path"/>
            <p:cNvSpPr/>
            <p:nvPr/>
          </p:nvSpPr>
          <p:spPr>
            <a:xfrm>
              <a:off x="257239" y="0"/>
              <a:ext cx="216934" cy="121623"/>
            </a:xfrm>
            <a:custGeom>
              <a:avLst/>
              <a:gdLst/>
              <a:ahLst/>
              <a:cxnLst/>
              <a:rect l="0" t="0" r="0" b="0"/>
              <a:pathLst>
                <a:path w="341" h="191">
                  <a:moveTo>
                    <a:pt x="340" y="86"/>
                  </a:moveTo>
                  <a:lnTo>
                    <a:pt x="340" y="11"/>
                  </a:lnTo>
                  <a:moveTo>
                    <a:pt x="330" y="1"/>
                  </a:moveTo>
                  <a:lnTo>
                    <a:pt x="10" y="1"/>
                  </a:lnTo>
                  <a:moveTo>
                    <a:pt x="1" y="11"/>
                  </a:moveTo>
                  <a:lnTo>
                    <a:pt x="1" y="86"/>
                  </a:lnTo>
                  <a:moveTo>
                    <a:pt x="1" y="106"/>
                  </a:moveTo>
                  <a:lnTo>
                    <a:pt x="1" y="191"/>
                  </a:lnTo>
                  <a:moveTo>
                    <a:pt x="150" y="191"/>
                  </a:moveTo>
                  <a:lnTo>
                    <a:pt x="150" y="106"/>
                  </a:lnTo>
                </a:path>
              </a:pathLst>
            </a:custGeom>
            <a:noFill/>
            <a:ln w="1823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470" name="rect"/>
          <p:cNvSpPr/>
          <p:nvPr/>
        </p:nvSpPr>
        <p:spPr>
          <a:xfrm>
            <a:off x="2301239" y="1414272"/>
            <a:ext cx="1307592" cy="153923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190" name="group 1190"/>
          <p:cNvGrpSpPr/>
          <p:nvPr/>
        </p:nvGrpSpPr>
        <p:grpSpPr>
          <a:xfrm rot="21600000">
            <a:off x="2007421" y="2978453"/>
            <a:ext cx="13068" cy="13582"/>
            <a:chOff x="0" y="0"/>
            <a:chExt cx="13068" cy="13582"/>
          </a:xfrm>
        </p:grpSpPr>
        <p:sp>
          <p:nvSpPr>
            <p:cNvPr id="6471" name="path"/>
            <p:cNvSpPr/>
            <p:nvPr/>
          </p:nvSpPr>
          <p:spPr>
            <a:xfrm>
              <a:off x="412" y="429"/>
              <a:ext cx="12242" cy="12724"/>
            </a:xfrm>
            <a:custGeom>
              <a:avLst/>
              <a:gdLst/>
              <a:ahLst/>
              <a:cxnLst/>
              <a:rect l="0" t="0" r="0" b="0"/>
              <a:pathLst>
                <a:path w="19" h="20">
                  <a:moveTo>
                    <a:pt x="0" y="10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10"/>
                  </a:cubicBezTo>
                  <a:cubicBezTo>
                    <a:pt x="19" y="15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72" name="path"/>
            <p:cNvSpPr/>
            <p:nvPr/>
          </p:nvSpPr>
          <p:spPr>
            <a:xfrm>
              <a:off x="0" y="0"/>
              <a:ext cx="13068" cy="13582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92" name="group 1192"/>
          <p:cNvGrpSpPr/>
          <p:nvPr/>
        </p:nvGrpSpPr>
        <p:grpSpPr>
          <a:xfrm rot="21600000">
            <a:off x="2007421" y="2918404"/>
            <a:ext cx="13068" cy="13439"/>
            <a:chOff x="0" y="0"/>
            <a:chExt cx="13068" cy="13439"/>
          </a:xfrm>
        </p:grpSpPr>
        <p:sp>
          <p:nvSpPr>
            <p:cNvPr id="6473" name="path"/>
            <p:cNvSpPr/>
            <p:nvPr/>
          </p:nvSpPr>
          <p:spPr>
            <a:xfrm>
              <a:off x="412" y="429"/>
              <a:ext cx="12242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74" name="path"/>
            <p:cNvSpPr/>
            <p:nvPr/>
          </p:nvSpPr>
          <p:spPr>
            <a:xfrm>
              <a:off x="0" y="0"/>
              <a:ext cx="13068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94" name="group 1194"/>
          <p:cNvGrpSpPr/>
          <p:nvPr/>
        </p:nvGrpSpPr>
        <p:grpSpPr>
          <a:xfrm rot="21600000">
            <a:off x="2007421" y="3112134"/>
            <a:ext cx="13068" cy="13439"/>
            <a:chOff x="0" y="0"/>
            <a:chExt cx="13068" cy="13439"/>
          </a:xfrm>
        </p:grpSpPr>
        <p:sp>
          <p:nvSpPr>
            <p:cNvPr id="6475" name="path"/>
            <p:cNvSpPr/>
            <p:nvPr/>
          </p:nvSpPr>
          <p:spPr>
            <a:xfrm>
              <a:off x="412" y="428"/>
              <a:ext cx="12242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76" name="path"/>
            <p:cNvSpPr/>
            <p:nvPr/>
          </p:nvSpPr>
          <p:spPr>
            <a:xfrm>
              <a:off x="0" y="0"/>
              <a:ext cx="13068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96" name="group 1196"/>
          <p:cNvGrpSpPr/>
          <p:nvPr/>
        </p:nvGrpSpPr>
        <p:grpSpPr>
          <a:xfrm rot="21600000">
            <a:off x="2007421" y="3045365"/>
            <a:ext cx="13068" cy="13439"/>
            <a:chOff x="0" y="0"/>
            <a:chExt cx="13068" cy="13439"/>
          </a:xfrm>
        </p:grpSpPr>
        <p:sp>
          <p:nvSpPr>
            <p:cNvPr id="6477" name="path"/>
            <p:cNvSpPr/>
            <p:nvPr/>
          </p:nvSpPr>
          <p:spPr>
            <a:xfrm>
              <a:off x="412" y="429"/>
              <a:ext cx="12242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78" name="path"/>
            <p:cNvSpPr/>
            <p:nvPr/>
          </p:nvSpPr>
          <p:spPr>
            <a:xfrm>
              <a:off x="0" y="0"/>
              <a:ext cx="13068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98" name="group 1198"/>
          <p:cNvGrpSpPr/>
          <p:nvPr/>
        </p:nvGrpSpPr>
        <p:grpSpPr>
          <a:xfrm rot="21600000">
            <a:off x="2196293" y="2910112"/>
            <a:ext cx="12930" cy="13439"/>
            <a:chOff x="0" y="0"/>
            <a:chExt cx="12930" cy="13439"/>
          </a:xfrm>
        </p:grpSpPr>
        <p:sp>
          <p:nvSpPr>
            <p:cNvPr id="6479" name="path"/>
            <p:cNvSpPr/>
            <p:nvPr/>
          </p:nvSpPr>
          <p:spPr>
            <a:xfrm>
              <a:off x="412" y="428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80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00" name="group 1200"/>
          <p:cNvGrpSpPr/>
          <p:nvPr/>
        </p:nvGrpSpPr>
        <p:grpSpPr>
          <a:xfrm rot="21600000">
            <a:off x="1914430" y="2903285"/>
            <a:ext cx="604718" cy="276141"/>
            <a:chOff x="0" y="0"/>
            <a:chExt cx="604718" cy="276141"/>
          </a:xfrm>
        </p:grpSpPr>
        <p:sp>
          <p:nvSpPr>
            <p:cNvPr id="6481" name="path"/>
            <p:cNvSpPr/>
            <p:nvPr/>
          </p:nvSpPr>
          <p:spPr>
            <a:xfrm>
              <a:off x="0" y="0"/>
              <a:ext cx="289245" cy="276141"/>
            </a:xfrm>
            <a:custGeom>
              <a:avLst/>
              <a:gdLst/>
              <a:ahLst/>
              <a:cxnLst/>
              <a:rect l="0" t="0" r="0" b="0"/>
              <a:pathLst>
                <a:path w="455" h="434">
                  <a:moveTo>
                    <a:pt x="454" y="14"/>
                  </a:moveTo>
                  <a:lnTo>
                    <a:pt x="454" y="1"/>
                  </a:lnTo>
                  <a:lnTo>
                    <a:pt x="1" y="1"/>
                  </a:lnTo>
                  <a:lnTo>
                    <a:pt x="1" y="24"/>
                  </a:lnTo>
                  <a:moveTo>
                    <a:pt x="10" y="34"/>
                  </a:moveTo>
                  <a:lnTo>
                    <a:pt x="147" y="34"/>
                  </a:lnTo>
                  <a:moveTo>
                    <a:pt x="1" y="44"/>
                  </a:moveTo>
                  <a:lnTo>
                    <a:pt x="1" y="119"/>
                  </a:lnTo>
                  <a:moveTo>
                    <a:pt x="10" y="34"/>
                  </a:moveTo>
                  <a:lnTo>
                    <a:pt x="28" y="34"/>
                  </a:lnTo>
                  <a:lnTo>
                    <a:pt x="28" y="234"/>
                  </a:lnTo>
                  <a:lnTo>
                    <a:pt x="12" y="234"/>
                  </a:lnTo>
                  <a:moveTo>
                    <a:pt x="1" y="244"/>
                  </a:moveTo>
                  <a:lnTo>
                    <a:pt x="1" y="329"/>
                  </a:lnTo>
                  <a:moveTo>
                    <a:pt x="1" y="349"/>
                  </a:moveTo>
                  <a:lnTo>
                    <a:pt x="1" y="434"/>
                  </a:lnTo>
                  <a:moveTo>
                    <a:pt x="164" y="339"/>
                  </a:moveTo>
                  <a:lnTo>
                    <a:pt x="177" y="339"/>
                  </a:lnTo>
                  <a:lnTo>
                    <a:pt x="177" y="34"/>
                  </a:lnTo>
                  <a:lnTo>
                    <a:pt x="166" y="34"/>
                  </a:lnTo>
                  <a:moveTo>
                    <a:pt x="164" y="234"/>
                  </a:moveTo>
                  <a:lnTo>
                    <a:pt x="177" y="234"/>
                  </a:lnTo>
                  <a:lnTo>
                    <a:pt x="177" y="34"/>
                  </a:lnTo>
                  <a:lnTo>
                    <a:pt x="166" y="34"/>
                  </a:lnTo>
                  <a:moveTo>
                    <a:pt x="164" y="129"/>
                  </a:moveTo>
                  <a:lnTo>
                    <a:pt x="177" y="129"/>
                  </a:lnTo>
                  <a:lnTo>
                    <a:pt x="177" y="34"/>
                  </a:lnTo>
                  <a:lnTo>
                    <a:pt x="166" y="34"/>
                  </a:lnTo>
                  <a:moveTo>
                    <a:pt x="166" y="34"/>
                  </a:moveTo>
                  <a:lnTo>
                    <a:pt x="296" y="34"/>
                  </a:lnTo>
                </a:path>
              </a:pathLst>
            </a:custGeom>
            <a:noFill/>
            <a:ln w="1823" cap="flat">
              <a:solidFill>
                <a:srgbClr val="0066CC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82" name="path"/>
            <p:cNvSpPr/>
            <p:nvPr/>
          </p:nvSpPr>
          <p:spPr>
            <a:xfrm>
              <a:off x="586148" y="143652"/>
              <a:ext cx="16920" cy="31883"/>
            </a:xfrm>
            <a:custGeom>
              <a:avLst/>
              <a:gdLst/>
              <a:ahLst/>
              <a:cxnLst/>
              <a:rect l="0" t="0" r="0" b="0"/>
              <a:pathLst>
                <a:path w="26" h="50">
                  <a:moveTo>
                    <a:pt x="0" y="50"/>
                  </a:moveTo>
                  <a:lnTo>
                    <a:pt x="26" y="5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83" name="path"/>
            <p:cNvSpPr/>
            <p:nvPr/>
          </p:nvSpPr>
          <p:spPr>
            <a:xfrm>
              <a:off x="585735" y="143223"/>
              <a:ext cx="17745" cy="32741"/>
            </a:xfrm>
            <a:custGeom>
              <a:avLst/>
              <a:gdLst/>
              <a:ahLst/>
              <a:cxnLst/>
              <a:rect l="0" t="0" r="0" b="0"/>
              <a:pathLst>
                <a:path w="27" h="51">
                  <a:moveTo>
                    <a:pt x="0" y="50"/>
                  </a:move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50"/>
                  </a:lnTo>
                  <a:close/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84" name="path"/>
            <p:cNvSpPr/>
            <p:nvPr/>
          </p:nvSpPr>
          <p:spPr>
            <a:xfrm>
              <a:off x="591375" y="145368"/>
              <a:ext cx="13343" cy="28451"/>
            </a:xfrm>
            <a:custGeom>
              <a:avLst/>
              <a:gdLst/>
              <a:ahLst/>
              <a:cxnLst/>
              <a:rect l="0" t="0" r="0" b="0"/>
              <a:pathLst>
                <a:path w="21" h="44">
                  <a:moveTo>
                    <a:pt x="0" y="0"/>
                  </a:moveTo>
                  <a:lnTo>
                    <a:pt x="10" y="0"/>
                  </a:lnTo>
                  <a:lnTo>
                    <a:pt x="21" y="22"/>
                  </a:lnTo>
                  <a:lnTo>
                    <a:pt x="10" y="44"/>
                  </a:lnTo>
                  <a:lnTo>
                    <a:pt x="0" y="44"/>
                  </a:lnTo>
                  <a:lnTo>
                    <a:pt x="1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85" name="path"/>
            <p:cNvSpPr/>
            <p:nvPr/>
          </p:nvSpPr>
          <p:spPr>
            <a:xfrm>
              <a:off x="584359" y="147656"/>
              <a:ext cx="11279" cy="23876"/>
            </a:xfrm>
            <a:custGeom>
              <a:avLst/>
              <a:gdLst/>
              <a:ahLst/>
              <a:cxnLst/>
              <a:rect l="0" t="0" r="0" b="0"/>
              <a:pathLst>
                <a:path w="17" h="37">
                  <a:moveTo>
                    <a:pt x="0" y="0"/>
                  </a:moveTo>
                  <a:lnTo>
                    <a:pt x="8" y="0"/>
                  </a:lnTo>
                  <a:lnTo>
                    <a:pt x="17" y="18"/>
                  </a:lnTo>
                  <a:lnTo>
                    <a:pt x="8" y="37"/>
                  </a:lnTo>
                  <a:lnTo>
                    <a:pt x="0" y="37"/>
                  </a:lnTo>
                  <a:lnTo>
                    <a:pt x="8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486" name="textbox 6486"/>
          <p:cNvSpPr/>
          <p:nvPr/>
        </p:nvSpPr>
        <p:spPr>
          <a:xfrm>
            <a:off x="3112380" y="2116883"/>
            <a:ext cx="116840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0" dirty="0">
                <a:ln w="362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相互依存矩</a:t>
            </a:r>
            <a:r>
              <a:rPr sz="900" spc="10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阵</a:t>
            </a:r>
            <a:r>
              <a:rPr sz="900" spc="100" dirty="0">
                <a:ln w="362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的定</a:t>
            </a:r>
            <a:r>
              <a:rPr sz="900" spc="9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义</a:t>
            </a:r>
            <a:endParaRPr lang="en-US" altLang="en-US" sz="900" dirty="0"/>
          </a:p>
        </p:txBody>
      </p:sp>
      <p:sp>
        <p:nvSpPr>
          <p:cNvPr id="6487" name="textbox 6487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6488" name="textbox 6488"/>
          <p:cNvSpPr/>
          <p:nvPr/>
        </p:nvSpPr>
        <p:spPr>
          <a:xfrm>
            <a:off x="7818945" y="967041"/>
            <a:ext cx="1045844" cy="1695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90000"/>
              </a:lnSpc>
            </a:pPr>
            <a:endParaRPr lang="en-US" altLang="en-US" sz="100" dirty="0"/>
          </a:p>
          <a:p>
            <a:pPr marL="150495" algn="l" rtl="0" eaLnBrk="0">
              <a:lnSpc>
                <a:spcPts val="980"/>
              </a:lnSpc>
              <a:spcBef>
                <a:spcPts val="0"/>
              </a:spcBef>
              <a:tabLst>
                <a:tab pos="220345" algn="l"/>
              </a:tabLst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	</a:t>
            </a: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本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发展计划的重点</a:t>
            </a:r>
            <a:endParaRPr lang="en-US" altLang="en-US" sz="800" dirty="0"/>
          </a:p>
        </p:txBody>
      </p:sp>
      <p:grpSp>
        <p:nvGrpSpPr>
          <p:cNvPr id="1202" name="group 1202"/>
          <p:cNvGrpSpPr/>
          <p:nvPr/>
        </p:nvGrpSpPr>
        <p:grpSpPr>
          <a:xfrm rot="21600000">
            <a:off x="7831645" y="979741"/>
            <a:ext cx="137541" cy="132969"/>
            <a:chOff x="0" y="0"/>
            <a:chExt cx="137541" cy="132969"/>
          </a:xfrm>
        </p:grpSpPr>
        <p:sp>
          <p:nvSpPr>
            <p:cNvPr id="6489" name="path"/>
            <p:cNvSpPr/>
            <p:nvPr/>
          </p:nvSpPr>
          <p:spPr>
            <a:xfrm>
              <a:off x="4762" y="4762"/>
              <a:ext cx="128016" cy="123444"/>
            </a:xfrm>
            <a:custGeom>
              <a:avLst/>
              <a:gdLst/>
              <a:ahLst/>
              <a:cxnLst/>
              <a:rect l="0" t="0" r="0" b="0"/>
              <a:pathLst>
                <a:path w="201" h="194">
                  <a:moveTo>
                    <a:pt x="0" y="194"/>
                  </a:moveTo>
                  <a:lnTo>
                    <a:pt x="201" y="194"/>
                  </a:lnTo>
                  <a:lnTo>
                    <a:pt x="201" y="0"/>
                  </a:lnTo>
                  <a:lnTo>
                    <a:pt x="0" y="0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90" name="path"/>
            <p:cNvSpPr/>
            <p:nvPr/>
          </p:nvSpPr>
          <p:spPr>
            <a:xfrm>
              <a:off x="0" y="0"/>
              <a:ext cx="137541" cy="132969"/>
            </a:xfrm>
            <a:custGeom>
              <a:avLst/>
              <a:gdLst/>
              <a:ahLst/>
              <a:cxnLst/>
              <a:rect l="0" t="0" r="0" b="0"/>
              <a:pathLst>
                <a:path w="216" h="209">
                  <a:moveTo>
                    <a:pt x="7" y="201"/>
                  </a:moveTo>
                  <a:lnTo>
                    <a:pt x="209" y="201"/>
                  </a:lnTo>
                  <a:lnTo>
                    <a:pt x="209" y="7"/>
                  </a:lnTo>
                  <a:lnTo>
                    <a:pt x="7" y="7"/>
                  </a:lnTo>
                  <a:lnTo>
                    <a:pt x="7" y="201"/>
                  </a:lnTo>
                  <a:close/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491" name="path"/>
          <p:cNvSpPr/>
          <p:nvPr/>
        </p:nvSpPr>
        <p:spPr>
          <a:xfrm>
            <a:off x="1821877" y="2598360"/>
            <a:ext cx="808379" cy="58835"/>
          </a:xfrm>
          <a:custGeom>
            <a:avLst/>
            <a:gdLst/>
            <a:ahLst/>
            <a:cxnLst/>
            <a:rect l="0" t="0" r="0" b="0"/>
            <a:pathLst>
              <a:path w="1273" h="92">
                <a:moveTo>
                  <a:pt x="0" y="92"/>
                </a:moveTo>
                <a:lnTo>
                  <a:pt x="1273" y="92"/>
                </a:lnTo>
                <a:lnTo>
                  <a:pt x="1273" y="0"/>
                </a:lnTo>
                <a:lnTo>
                  <a:pt x="0" y="0"/>
                </a:lnTo>
                <a:lnTo>
                  <a:pt x="0" y="92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92" name="textbox 6492"/>
          <p:cNvSpPr/>
          <p:nvPr/>
        </p:nvSpPr>
        <p:spPr>
          <a:xfrm>
            <a:off x="1822725" y="2604846"/>
            <a:ext cx="758190" cy="1917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3335" algn="l" rtl="0" eaLnBrk="0">
              <a:lnSpc>
                <a:spcPct val="90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Result</a:t>
            </a:r>
            <a:r>
              <a:rPr sz="2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</a:t>
            </a:r>
            <a:r>
              <a:rPr sz="2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Connecting</a:t>
            </a:r>
            <a:r>
              <a:rPr sz="2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chains</a:t>
            </a:r>
            <a:r>
              <a:rPr sz="2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2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system</a:t>
            </a:r>
            <a:r>
              <a:rPr sz="2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functional</a:t>
            </a:r>
            <a:r>
              <a:rPr sz="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blocks</a:t>
            </a:r>
            <a:endParaRPr lang="en-US" altLang="en-US" sz="200" dirty="0"/>
          </a:p>
          <a:p>
            <a:pPr marL="12700" algn="l" rtl="0" eaLnBrk="0">
              <a:lnSpc>
                <a:spcPct val="90000"/>
              </a:lnSpc>
              <a:spcBef>
                <a:spcPts val="210"/>
              </a:spcBef>
            </a:pPr>
            <a:r>
              <a:rPr sz="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Separation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system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into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functional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blocks</a:t>
            </a:r>
            <a:endParaRPr lang="en-US" altLang="en-US" sz="200" dirty="0"/>
          </a:p>
          <a:p>
            <a:pPr algn="l" rtl="0" eaLnBrk="0">
              <a:lnSpc>
                <a:spcPct val="156000"/>
              </a:lnSpc>
            </a:pPr>
            <a:endParaRPr lang="en-US" altLang="en-US" sz="100" dirty="0"/>
          </a:p>
          <a:p>
            <a:pPr marL="42545" indent="-29845" algn="l" rtl="0" eaLnBrk="0">
              <a:lnSpc>
                <a:spcPct val="100000"/>
              </a:lnSpc>
            </a:pPr>
            <a:r>
              <a:rPr sz="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Connecting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chains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between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blocks</a:t>
            </a: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being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basis for             identification</a:t>
            </a:r>
            <a:r>
              <a:rPr sz="2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2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</a:t>
            </a:r>
            <a:r>
              <a:rPr sz="2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2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interfaces</a:t>
            </a:r>
            <a:endParaRPr lang="en-US" altLang="en-US" sz="200" dirty="0"/>
          </a:p>
        </p:txBody>
      </p:sp>
      <p:sp>
        <p:nvSpPr>
          <p:cNvPr id="6494" name="textbox 6494"/>
          <p:cNvSpPr/>
          <p:nvPr/>
        </p:nvSpPr>
        <p:spPr>
          <a:xfrm>
            <a:off x="3118595" y="5365043"/>
            <a:ext cx="913764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有哪些接口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900" dirty="0"/>
          </a:p>
        </p:txBody>
      </p:sp>
      <p:sp>
        <p:nvSpPr>
          <p:cNvPr id="6495" name="textbox 6495"/>
          <p:cNvSpPr/>
          <p:nvPr/>
        </p:nvSpPr>
        <p:spPr>
          <a:xfrm>
            <a:off x="2574627" y="1416105"/>
            <a:ext cx="774065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系统簿所有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者</a:t>
            </a:r>
            <a:endParaRPr lang="en-US" altLang="en-US" sz="900" dirty="0"/>
          </a:p>
        </p:txBody>
      </p:sp>
      <p:grpSp>
        <p:nvGrpSpPr>
          <p:cNvPr id="1204" name="group 120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6496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97" name="textbox 6497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699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O</a:t>
              </a:r>
              <a:endParaRPr lang="en-US" altLang="en-US" sz="1800" dirty="0"/>
            </a:p>
          </p:txBody>
        </p:sp>
      </p:grpSp>
      <p:sp>
        <p:nvSpPr>
          <p:cNvPr id="6498" name="textbox 6498"/>
          <p:cNvSpPr/>
          <p:nvPr/>
        </p:nvSpPr>
        <p:spPr>
          <a:xfrm>
            <a:off x="1140965" y="2116883"/>
            <a:ext cx="661669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规</a:t>
            </a:r>
            <a:r>
              <a:rPr sz="900" spc="110" dirty="0">
                <a:ln w="362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格功能</a:t>
            </a:r>
            <a:r>
              <a:rPr sz="900" spc="6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endParaRPr lang="en-US" altLang="en-US" sz="900" dirty="0"/>
          </a:p>
        </p:txBody>
      </p:sp>
      <p:sp>
        <p:nvSpPr>
          <p:cNvPr id="6499" name="textbox 6499"/>
          <p:cNvSpPr/>
          <p:nvPr/>
        </p:nvSpPr>
        <p:spPr>
          <a:xfrm>
            <a:off x="6878813" y="2116883"/>
            <a:ext cx="6540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90" dirty="0">
                <a:ln w="362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工程和</a:t>
            </a:r>
            <a:r>
              <a:rPr sz="900" spc="9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设</a:t>
            </a:r>
            <a:r>
              <a:rPr sz="9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计</a:t>
            </a:r>
            <a:endParaRPr lang="en-US" altLang="en-US" sz="900" dirty="0"/>
          </a:p>
        </p:txBody>
      </p:sp>
      <p:sp>
        <p:nvSpPr>
          <p:cNvPr id="6500" name="textbox 6500"/>
          <p:cNvSpPr/>
          <p:nvPr/>
        </p:nvSpPr>
        <p:spPr>
          <a:xfrm>
            <a:off x="234543" y="2086030"/>
            <a:ext cx="530225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10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流程步</a:t>
            </a:r>
            <a:r>
              <a:rPr sz="900" spc="7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骤</a:t>
            </a:r>
            <a:endParaRPr lang="en-US" altLang="en-US" sz="900" dirty="0"/>
          </a:p>
        </p:txBody>
      </p:sp>
      <p:sp>
        <p:nvSpPr>
          <p:cNvPr id="6501" name="textbox 6501"/>
          <p:cNvSpPr/>
          <p:nvPr/>
        </p:nvSpPr>
        <p:spPr>
          <a:xfrm>
            <a:off x="4995407" y="2116883"/>
            <a:ext cx="528319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90" dirty="0">
                <a:ln w="362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接口</a:t>
            </a:r>
            <a:r>
              <a:rPr sz="900" spc="9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规</a:t>
            </a:r>
            <a:r>
              <a:rPr sz="900" spc="80" dirty="0">
                <a:ln w="3622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格</a:t>
            </a:r>
            <a:endParaRPr lang="en-US" altLang="en-US" sz="900" dirty="0"/>
          </a:p>
        </p:txBody>
      </p:sp>
      <p:sp>
        <p:nvSpPr>
          <p:cNvPr id="6502" name="textbox 6502"/>
          <p:cNvSpPr/>
          <p:nvPr/>
        </p:nvSpPr>
        <p:spPr>
          <a:xfrm>
            <a:off x="5204212" y="2885771"/>
            <a:ext cx="438784" cy="21018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0000"/>
              </a:lnSpc>
              <a:tabLst>
                <a:tab pos="425450" algn="l"/>
              </a:tabLst>
            </a:pPr>
            <a:r>
              <a:rPr sz="200" b="1" u="sng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r>
              <a:rPr sz="200" u="sng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u="sng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owner</a:t>
            </a:r>
            <a:r>
              <a:rPr sz="200" u="sng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endParaRPr lang="en-US" altLang="en-US" sz="200" dirty="0"/>
          </a:p>
          <a:p>
            <a:pPr marL="13335" algn="l" rtl="0" eaLnBrk="0">
              <a:lnSpc>
                <a:spcPct val="100000"/>
              </a:lnSpc>
              <a:spcBef>
                <a:spcPts val="50"/>
              </a:spcBef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Function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tbd</a:t>
            </a:r>
            <a:endParaRPr lang="en-US" altLang="en-US" sz="200" dirty="0"/>
          </a:p>
          <a:p>
            <a:pPr marL="12700" algn="l" rtl="0" eaLnBrk="0">
              <a:lnSpc>
                <a:spcPct val="85000"/>
              </a:lnSpc>
              <a:spcBef>
                <a:spcPts val="165"/>
              </a:spcBef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Department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tbd</a:t>
            </a:r>
            <a:endParaRPr lang="en-US" altLang="en-US" sz="200" dirty="0"/>
          </a:p>
          <a:p>
            <a:pPr algn="l" rtl="0" eaLnBrk="0">
              <a:lnSpc>
                <a:spcPct val="1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0000"/>
              </a:lnSpc>
              <a:spcBef>
                <a:spcPts val="0"/>
              </a:spcBef>
              <a:tabLst>
                <a:tab pos="425450" algn="l"/>
              </a:tabLst>
            </a:pPr>
            <a:r>
              <a:rPr sz="200" b="1" u="sng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Due</a:t>
            </a:r>
            <a:r>
              <a:rPr sz="200" u="sng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u="sng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date</a:t>
            </a:r>
            <a:r>
              <a:rPr sz="200" u="sng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endParaRPr lang="en-US" altLang="en-US" sz="200" dirty="0"/>
          </a:p>
        </p:txBody>
      </p:sp>
      <p:sp>
        <p:nvSpPr>
          <p:cNvPr id="6503" name="rect"/>
          <p:cNvSpPr/>
          <p:nvPr/>
        </p:nvSpPr>
        <p:spPr>
          <a:xfrm>
            <a:off x="7450835" y="1414272"/>
            <a:ext cx="414528" cy="153923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08" name="textbox 6508"/>
          <p:cNvSpPr/>
          <p:nvPr/>
        </p:nvSpPr>
        <p:spPr>
          <a:xfrm>
            <a:off x="3615763" y="2793731"/>
            <a:ext cx="336550" cy="1447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227965" indent="-24765" algn="l" rtl="0" eaLnBrk="0">
              <a:lnSpc>
                <a:spcPct val="112000"/>
              </a:lnSpc>
            </a:pP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Forces and         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torqu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100" dirty="0"/>
          </a:p>
          <a:p>
            <a:pPr marL="203200" algn="l" rtl="0" eaLnBrk="0">
              <a:lnSpc>
                <a:spcPts val="120"/>
              </a:lnSpc>
              <a:spcBef>
                <a:spcPts val="55"/>
              </a:spcBef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Replaceability</a:t>
            </a:r>
            <a:endParaRPr lang="en-US" altLang="en-US" sz="100" dirty="0"/>
          </a:p>
          <a:p>
            <a:pPr marL="13335" algn="l" rtl="0" eaLnBrk="0">
              <a:lnSpc>
                <a:spcPct val="95000"/>
              </a:lnSpc>
              <a:spcBef>
                <a:spcPts val="235"/>
              </a:spcBef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Reference</a:t>
            </a:r>
            <a:r>
              <a:rPr sz="1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</a:t>
            </a:r>
            <a:r>
              <a:rPr sz="1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endParaRPr lang="en-US" altLang="en-US" sz="100" dirty="0"/>
          </a:p>
          <a:p>
            <a:pPr marL="12700" algn="l" rtl="0" eaLnBrk="0">
              <a:lnSpc>
                <a:spcPts val="145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specification</a:t>
            </a:r>
            <a:r>
              <a:rPr sz="100" spc="1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sheet</a:t>
            </a:r>
            <a:endParaRPr lang="en-US" altLang="en-US" sz="100" dirty="0"/>
          </a:p>
        </p:txBody>
      </p:sp>
      <p:sp>
        <p:nvSpPr>
          <p:cNvPr id="6509" name="path"/>
          <p:cNvSpPr/>
          <p:nvPr/>
        </p:nvSpPr>
        <p:spPr>
          <a:xfrm>
            <a:off x="3626734" y="2874251"/>
            <a:ext cx="260605" cy="142133"/>
          </a:xfrm>
          <a:custGeom>
            <a:avLst/>
            <a:gdLst/>
            <a:ahLst/>
            <a:cxnLst/>
            <a:rect l="0" t="0" r="0" b="0"/>
            <a:pathLst>
              <a:path w="410" h="223">
                <a:moveTo>
                  <a:pt x="0" y="222"/>
                </a:moveTo>
                <a:lnTo>
                  <a:pt x="360" y="222"/>
                </a:lnTo>
                <a:moveTo>
                  <a:pt x="409" y="189"/>
                </a:moveTo>
                <a:lnTo>
                  <a:pt x="409" y="0"/>
                </a:lnTo>
              </a:path>
            </a:pathLst>
          </a:custGeom>
          <a:noFill/>
          <a:ln w="1382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10" name="textbox 6510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59</a:t>
            </a:r>
            <a:endParaRPr lang="en-US" altLang="en-US" sz="900" dirty="0"/>
          </a:p>
        </p:txBody>
      </p:sp>
      <p:sp>
        <p:nvSpPr>
          <p:cNvPr id="6511" name="textbox 6511"/>
          <p:cNvSpPr/>
          <p:nvPr/>
        </p:nvSpPr>
        <p:spPr>
          <a:xfrm>
            <a:off x="229989" y="4307387"/>
            <a:ext cx="276859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9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说</a:t>
            </a:r>
            <a:r>
              <a:rPr sz="900" spc="8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明</a:t>
            </a:r>
            <a:endParaRPr lang="en-US" altLang="en-US" sz="900" dirty="0"/>
          </a:p>
        </p:txBody>
      </p:sp>
      <p:sp>
        <p:nvSpPr>
          <p:cNvPr id="6512" name="textbox 6512"/>
          <p:cNvSpPr/>
          <p:nvPr/>
        </p:nvSpPr>
        <p:spPr>
          <a:xfrm>
            <a:off x="233531" y="2926008"/>
            <a:ext cx="274954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90" dirty="0">
                <a:ln w="361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插</a:t>
            </a:r>
            <a:r>
              <a:rPr sz="900" spc="7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图</a:t>
            </a:r>
            <a:endParaRPr lang="en-US" altLang="en-US" sz="900" dirty="0"/>
          </a:p>
        </p:txBody>
      </p:sp>
      <p:sp>
        <p:nvSpPr>
          <p:cNvPr id="6513" name="textbox 6513"/>
          <p:cNvSpPr/>
          <p:nvPr/>
        </p:nvSpPr>
        <p:spPr>
          <a:xfrm>
            <a:off x="7526628" y="1416105"/>
            <a:ext cx="272415" cy="1663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05"/>
              </a:lnSpc>
            </a:pPr>
            <a:r>
              <a:rPr sz="900" spc="8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研</a:t>
            </a:r>
            <a:r>
              <a:rPr sz="9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发</a:t>
            </a:r>
            <a:endParaRPr lang="en-US" altLang="en-US" sz="900" dirty="0"/>
          </a:p>
        </p:txBody>
      </p:sp>
      <p:sp>
        <p:nvSpPr>
          <p:cNvPr id="6514" name="textbox 6514"/>
          <p:cNvSpPr/>
          <p:nvPr/>
        </p:nvSpPr>
        <p:spPr>
          <a:xfrm>
            <a:off x="229736" y="1421415"/>
            <a:ext cx="277495" cy="1720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50"/>
              </a:lnSpc>
            </a:pPr>
            <a:r>
              <a:rPr sz="900" spc="10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负</a:t>
            </a:r>
            <a:r>
              <a:rPr sz="900" spc="8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责</a:t>
            </a:r>
            <a:endParaRPr lang="en-US" altLang="en-US" sz="900" dirty="0"/>
          </a:p>
        </p:txBody>
      </p:sp>
      <p:grpSp>
        <p:nvGrpSpPr>
          <p:cNvPr id="1208" name="group 1208"/>
          <p:cNvGrpSpPr/>
          <p:nvPr/>
        </p:nvGrpSpPr>
        <p:grpSpPr>
          <a:xfrm rot="21600000">
            <a:off x="3626734" y="2930920"/>
            <a:ext cx="291048" cy="106197"/>
            <a:chOff x="0" y="0"/>
            <a:chExt cx="291048" cy="106197"/>
          </a:xfrm>
        </p:grpSpPr>
        <p:sp>
          <p:nvSpPr>
            <p:cNvPr id="6515" name="path"/>
            <p:cNvSpPr/>
            <p:nvPr/>
          </p:nvSpPr>
          <p:spPr>
            <a:xfrm>
              <a:off x="0" y="0"/>
              <a:ext cx="174736" cy="1382"/>
            </a:xfrm>
            <a:custGeom>
              <a:avLst/>
              <a:gdLst/>
              <a:ahLst/>
              <a:cxnLst/>
              <a:rect l="0" t="0" r="0" b="0"/>
              <a:pathLst>
                <a:path w="275" h="2">
                  <a:moveTo>
                    <a:pt x="0" y="1"/>
                  </a:moveTo>
                  <a:lnTo>
                    <a:pt x="275" y="1"/>
                  </a:lnTo>
                </a:path>
              </a:pathLst>
            </a:custGeom>
            <a:noFill/>
            <a:ln w="1382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516" name="path"/>
            <p:cNvSpPr/>
            <p:nvPr/>
          </p:nvSpPr>
          <p:spPr>
            <a:xfrm>
              <a:off x="229240" y="63810"/>
              <a:ext cx="61576" cy="42156"/>
            </a:xfrm>
            <a:custGeom>
              <a:avLst/>
              <a:gdLst/>
              <a:ahLst/>
              <a:cxnLst/>
              <a:rect l="0" t="0" r="0" b="0"/>
              <a:pathLst>
                <a:path w="96" h="66">
                  <a:moveTo>
                    <a:pt x="0" y="33"/>
                  </a:moveTo>
                  <a:cubicBezTo>
                    <a:pt x="0" y="14"/>
                    <a:pt x="21" y="0"/>
                    <a:pt x="48" y="0"/>
                  </a:cubicBezTo>
                  <a:cubicBezTo>
                    <a:pt x="75" y="0"/>
                    <a:pt x="96" y="14"/>
                    <a:pt x="96" y="33"/>
                  </a:cubicBezTo>
                  <a:cubicBezTo>
                    <a:pt x="96" y="51"/>
                    <a:pt x="75" y="66"/>
                    <a:pt x="48" y="66"/>
                  </a:cubicBezTo>
                  <a:cubicBezTo>
                    <a:pt x="21" y="66"/>
                    <a:pt x="0" y="51"/>
                    <a:pt x="0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517" name="path"/>
            <p:cNvSpPr/>
            <p:nvPr/>
          </p:nvSpPr>
          <p:spPr>
            <a:xfrm>
              <a:off x="229010" y="63580"/>
              <a:ext cx="62038" cy="42616"/>
            </a:xfrm>
            <a:custGeom>
              <a:avLst/>
              <a:gdLst/>
              <a:ahLst/>
              <a:cxnLst/>
              <a:rect l="0" t="0" r="0" b="0"/>
              <a:pathLst>
                <a:path w="97" h="67">
                  <a:moveTo>
                    <a:pt x="0" y="33"/>
                  </a:moveTo>
                  <a:cubicBezTo>
                    <a:pt x="0" y="15"/>
                    <a:pt x="22" y="0"/>
                    <a:pt x="48" y="0"/>
                  </a:cubicBezTo>
                  <a:cubicBezTo>
                    <a:pt x="75" y="0"/>
                    <a:pt x="97" y="15"/>
                    <a:pt x="97" y="33"/>
                  </a:cubicBezTo>
                  <a:cubicBezTo>
                    <a:pt x="97" y="51"/>
                    <a:pt x="75" y="66"/>
                    <a:pt x="48" y="66"/>
                  </a:cubicBezTo>
                  <a:cubicBezTo>
                    <a:pt x="22" y="66"/>
                    <a:pt x="0" y="51"/>
                    <a:pt x="0" y="33"/>
                  </a:cubicBezTo>
                </a:path>
              </a:pathLst>
            </a:custGeom>
            <a:noFill/>
            <a:ln w="46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518" name="textbox 6518"/>
          <p:cNvSpPr/>
          <p:nvPr/>
        </p:nvSpPr>
        <p:spPr>
          <a:xfrm>
            <a:off x="6881605" y="5401011"/>
            <a:ext cx="338454" cy="1244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2000"/>
              </a:lnSpc>
            </a:pPr>
            <a:r>
              <a:rPr sz="5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      </a:t>
            </a:r>
            <a:r>
              <a:rPr sz="9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900" dirty="0"/>
          </a:p>
        </p:txBody>
      </p:sp>
      <p:grpSp>
        <p:nvGrpSpPr>
          <p:cNvPr id="1210" name="group 1210"/>
          <p:cNvGrpSpPr/>
          <p:nvPr/>
        </p:nvGrpSpPr>
        <p:grpSpPr>
          <a:xfrm rot="21600000">
            <a:off x="4275942" y="3223027"/>
            <a:ext cx="62038" cy="42617"/>
            <a:chOff x="0" y="0"/>
            <a:chExt cx="62038" cy="42617"/>
          </a:xfrm>
        </p:grpSpPr>
        <p:sp>
          <p:nvSpPr>
            <p:cNvPr id="6519" name="path"/>
            <p:cNvSpPr/>
            <p:nvPr/>
          </p:nvSpPr>
          <p:spPr>
            <a:xfrm>
              <a:off x="230" y="230"/>
              <a:ext cx="61576" cy="42156"/>
            </a:xfrm>
            <a:custGeom>
              <a:avLst/>
              <a:gdLst/>
              <a:ahLst/>
              <a:cxnLst/>
              <a:rect l="0" t="0" r="0" b="0"/>
              <a:pathLst>
                <a:path w="96" h="66">
                  <a:moveTo>
                    <a:pt x="0" y="33"/>
                  </a:moveTo>
                  <a:cubicBezTo>
                    <a:pt x="0" y="14"/>
                    <a:pt x="21" y="0"/>
                    <a:pt x="48" y="0"/>
                  </a:cubicBezTo>
                  <a:cubicBezTo>
                    <a:pt x="75" y="0"/>
                    <a:pt x="96" y="14"/>
                    <a:pt x="96" y="33"/>
                  </a:cubicBezTo>
                  <a:cubicBezTo>
                    <a:pt x="96" y="51"/>
                    <a:pt x="75" y="66"/>
                    <a:pt x="48" y="66"/>
                  </a:cubicBezTo>
                  <a:cubicBezTo>
                    <a:pt x="21" y="66"/>
                    <a:pt x="0" y="51"/>
                    <a:pt x="0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520" name="path"/>
            <p:cNvSpPr/>
            <p:nvPr/>
          </p:nvSpPr>
          <p:spPr>
            <a:xfrm>
              <a:off x="0" y="0"/>
              <a:ext cx="62038" cy="42617"/>
            </a:xfrm>
            <a:custGeom>
              <a:avLst/>
              <a:gdLst/>
              <a:ahLst/>
              <a:cxnLst/>
              <a:rect l="0" t="0" r="0" b="0"/>
              <a:pathLst>
                <a:path w="97" h="67">
                  <a:moveTo>
                    <a:pt x="0" y="33"/>
                  </a:moveTo>
                  <a:cubicBezTo>
                    <a:pt x="0" y="15"/>
                    <a:pt x="22" y="0"/>
                    <a:pt x="48" y="0"/>
                  </a:cubicBezTo>
                  <a:cubicBezTo>
                    <a:pt x="75" y="0"/>
                    <a:pt x="97" y="15"/>
                    <a:pt x="97" y="33"/>
                  </a:cubicBezTo>
                  <a:cubicBezTo>
                    <a:pt x="97" y="51"/>
                    <a:pt x="75" y="66"/>
                    <a:pt x="48" y="66"/>
                  </a:cubicBezTo>
                  <a:cubicBezTo>
                    <a:pt x="22" y="66"/>
                    <a:pt x="0" y="51"/>
                    <a:pt x="0" y="33"/>
                  </a:cubicBezTo>
                </a:path>
              </a:pathLst>
            </a:custGeom>
            <a:noFill/>
            <a:ln w="46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12" name="group 1212"/>
          <p:cNvGrpSpPr/>
          <p:nvPr/>
        </p:nvGrpSpPr>
        <p:grpSpPr>
          <a:xfrm rot="21600000">
            <a:off x="4191764" y="3177407"/>
            <a:ext cx="62268" cy="42624"/>
            <a:chOff x="0" y="0"/>
            <a:chExt cx="62268" cy="42624"/>
          </a:xfrm>
        </p:grpSpPr>
        <p:sp>
          <p:nvSpPr>
            <p:cNvPr id="6521" name="path"/>
            <p:cNvSpPr/>
            <p:nvPr/>
          </p:nvSpPr>
          <p:spPr>
            <a:xfrm>
              <a:off x="230" y="230"/>
              <a:ext cx="61807" cy="42164"/>
            </a:xfrm>
            <a:custGeom>
              <a:avLst/>
              <a:gdLst/>
              <a:ahLst/>
              <a:cxnLst/>
              <a:rect l="0" t="0" r="0" b="0"/>
              <a:pathLst>
                <a:path w="97" h="66">
                  <a:moveTo>
                    <a:pt x="0" y="33"/>
                  </a:moveTo>
                  <a:cubicBezTo>
                    <a:pt x="0" y="14"/>
                    <a:pt x="21" y="0"/>
                    <a:pt x="48" y="0"/>
                  </a:cubicBezTo>
                  <a:cubicBezTo>
                    <a:pt x="75" y="0"/>
                    <a:pt x="97" y="14"/>
                    <a:pt x="97" y="33"/>
                  </a:cubicBezTo>
                  <a:cubicBezTo>
                    <a:pt x="97" y="51"/>
                    <a:pt x="75" y="66"/>
                    <a:pt x="48" y="66"/>
                  </a:cubicBezTo>
                  <a:cubicBezTo>
                    <a:pt x="21" y="66"/>
                    <a:pt x="0" y="51"/>
                    <a:pt x="0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522" name="path"/>
            <p:cNvSpPr/>
            <p:nvPr/>
          </p:nvSpPr>
          <p:spPr>
            <a:xfrm>
              <a:off x="0" y="0"/>
              <a:ext cx="62268" cy="42624"/>
            </a:xfrm>
            <a:custGeom>
              <a:avLst/>
              <a:gdLst/>
              <a:ahLst/>
              <a:cxnLst/>
              <a:rect l="0" t="0" r="0" b="0"/>
              <a:pathLst>
                <a:path w="98" h="67">
                  <a:moveTo>
                    <a:pt x="0" y="33"/>
                  </a:moveTo>
                  <a:cubicBezTo>
                    <a:pt x="0" y="15"/>
                    <a:pt x="22" y="0"/>
                    <a:pt x="49" y="0"/>
                  </a:cubicBezTo>
                  <a:cubicBezTo>
                    <a:pt x="75" y="0"/>
                    <a:pt x="97" y="15"/>
                    <a:pt x="97" y="33"/>
                  </a:cubicBezTo>
                  <a:cubicBezTo>
                    <a:pt x="97" y="51"/>
                    <a:pt x="75" y="66"/>
                    <a:pt x="49" y="66"/>
                  </a:cubicBezTo>
                  <a:cubicBezTo>
                    <a:pt x="22" y="66"/>
                    <a:pt x="0" y="51"/>
                    <a:pt x="0" y="33"/>
                  </a:cubicBezTo>
                </a:path>
              </a:pathLst>
            </a:custGeom>
            <a:noFill/>
            <a:ln w="46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523" name="textbox 6523"/>
          <p:cNvSpPr/>
          <p:nvPr/>
        </p:nvSpPr>
        <p:spPr>
          <a:xfrm>
            <a:off x="4198480" y="3066249"/>
            <a:ext cx="143510" cy="2000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22000"/>
              </a:lnSpc>
            </a:pPr>
            <a:endParaRPr lang="en-US" altLang="en-US" sz="100" dirty="0"/>
          </a:p>
          <a:p>
            <a:pPr marL="124460" algn="l" rtl="0" eaLnBrk="0">
              <a:lnSpc>
                <a:spcPct val="157000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  ▪      ▪</a:t>
            </a:r>
            <a:endParaRPr lang="en-US" altLang="en-US" sz="100" dirty="0"/>
          </a:p>
          <a:p>
            <a:pPr marL="12700" algn="l" rtl="0" eaLnBrk="0">
              <a:lnSpc>
                <a:spcPct val="93000"/>
              </a:lnSpc>
              <a:spcBef>
                <a:spcPts val="410"/>
              </a:spcBef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1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100" dirty="0"/>
          </a:p>
          <a:p>
            <a:pPr algn="l" rtl="0" eaLnBrk="0">
              <a:lnSpc>
                <a:spcPct val="103000"/>
              </a:lnSpc>
            </a:pPr>
            <a:endParaRPr lang="en-US" altLang="en-US" sz="200" dirty="0"/>
          </a:p>
          <a:p>
            <a:pPr marL="96520" algn="l" rtl="0" eaLnBrk="0">
              <a:lnSpc>
                <a:spcPct val="94000"/>
              </a:lnSpc>
              <a:spcBef>
                <a:spcPts val="0"/>
              </a:spcBef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1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100" dirty="0"/>
          </a:p>
        </p:txBody>
      </p:sp>
      <p:sp>
        <p:nvSpPr>
          <p:cNvPr id="6524" name="rect"/>
          <p:cNvSpPr/>
          <p:nvPr/>
        </p:nvSpPr>
        <p:spPr>
          <a:xfrm>
            <a:off x="5658187" y="2925846"/>
            <a:ext cx="798349" cy="1357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25" name="path"/>
          <p:cNvSpPr/>
          <p:nvPr/>
        </p:nvSpPr>
        <p:spPr>
          <a:xfrm>
            <a:off x="5959645" y="2746227"/>
            <a:ext cx="99506" cy="193870"/>
          </a:xfrm>
          <a:custGeom>
            <a:avLst/>
            <a:gdLst/>
            <a:ahLst/>
            <a:cxnLst/>
            <a:rect l="0" t="0" r="0" b="0"/>
            <a:pathLst>
              <a:path w="156" h="305">
                <a:moveTo>
                  <a:pt x="156" y="305"/>
                </a:moveTo>
                <a:lnTo>
                  <a:pt x="156" y="88"/>
                </a:lnTo>
                <a:cubicBezTo>
                  <a:pt x="156" y="50"/>
                  <a:pt x="126" y="19"/>
                  <a:pt x="88" y="19"/>
                </a:cubicBezTo>
                <a:lnTo>
                  <a:pt x="39" y="19"/>
                </a:lnTo>
                <a:lnTo>
                  <a:pt x="39" y="0"/>
                </a:lnTo>
                <a:lnTo>
                  <a:pt x="0" y="39"/>
                </a:lnTo>
                <a:lnTo>
                  <a:pt x="39" y="78"/>
                </a:lnTo>
                <a:lnTo>
                  <a:pt x="39" y="58"/>
                </a:lnTo>
                <a:lnTo>
                  <a:pt x="88" y="58"/>
                </a:lnTo>
                <a:cubicBezTo>
                  <a:pt x="104" y="58"/>
                  <a:pt x="117" y="71"/>
                  <a:pt x="117" y="88"/>
                </a:cubicBezTo>
                <a:lnTo>
                  <a:pt x="117" y="305"/>
                </a:lnTo>
                <a:lnTo>
                  <a:pt x="156" y="305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26" name="textbox 6526"/>
          <p:cNvSpPr/>
          <p:nvPr/>
        </p:nvSpPr>
        <p:spPr>
          <a:xfrm>
            <a:off x="5204370" y="2667959"/>
            <a:ext cx="214629" cy="1047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1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: Motor</a:t>
            </a:r>
            <a:endParaRPr lang="en-US" altLang="en-US" sz="200" dirty="0"/>
          </a:p>
          <a:p>
            <a:pPr algn="l" rtl="0" eaLnBrk="0">
              <a:lnSpc>
                <a:spcPct val="1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2: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Body</a:t>
            </a:r>
            <a:endParaRPr lang="en-US" altLang="en-US" sz="200" dirty="0"/>
          </a:p>
        </p:txBody>
      </p:sp>
      <p:sp>
        <p:nvSpPr>
          <p:cNvPr id="6527" name="textbox 6527"/>
          <p:cNvSpPr/>
          <p:nvPr/>
        </p:nvSpPr>
        <p:spPr>
          <a:xfrm>
            <a:off x="3319702" y="2607543"/>
            <a:ext cx="186054" cy="1035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44450" algn="l" rtl="0" eaLnBrk="0">
              <a:lnSpc>
                <a:spcPts val="40"/>
              </a:lnSpc>
            </a:pPr>
            <a:r>
              <a:rPr sz="100" b="1" spc="0" dirty="0">
                <a:solidFill>
                  <a:srgbClr val="19556E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100" dirty="0"/>
          </a:p>
          <a:p>
            <a:pPr marL="12700" indent="15875" algn="l" rtl="0" eaLnBrk="0">
              <a:lnSpc>
                <a:spcPct val="231000"/>
              </a:lnSpc>
              <a:spcBef>
                <a:spcPts val="15"/>
              </a:spcBef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Electrical</a:t>
            </a:r>
            <a:r>
              <a:rPr sz="100" spc="1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interfaces</a:t>
            </a:r>
            <a:r>
              <a:rPr sz="1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Mechanical</a:t>
            </a:r>
            <a:r>
              <a:rPr sz="100" spc="2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interfaces</a:t>
            </a:r>
            <a:endParaRPr lang="en-US" altLang="en-US" sz="100" dirty="0"/>
          </a:p>
        </p:txBody>
      </p:sp>
      <p:sp>
        <p:nvSpPr>
          <p:cNvPr id="6528" name="textbox 6528"/>
          <p:cNvSpPr/>
          <p:nvPr/>
        </p:nvSpPr>
        <p:spPr>
          <a:xfrm>
            <a:off x="1845303" y="2927123"/>
            <a:ext cx="752475" cy="438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08000"/>
              </a:lnSpc>
            </a:pPr>
            <a:endParaRPr lang="en-US" altLang="en-US" sz="100" dirty="0"/>
          </a:p>
          <a:p>
            <a:pPr marL="36195" algn="l" rtl="0" eaLnBrk="0">
              <a:lnSpc>
                <a:spcPct val="94000"/>
              </a:lnSpc>
              <a:tabLst>
                <a:tab pos="295275" algn="l"/>
              </a:tabLst>
            </a:pPr>
            <a:r>
              <a:rPr sz="1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1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</a:t>
            </a:r>
            <a:r>
              <a:rPr sz="1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▪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Forklift</a:t>
            </a:r>
            <a:endParaRPr lang="en-US" altLang="en-US" sz="100" dirty="0"/>
          </a:p>
        </p:txBody>
      </p:sp>
      <p:sp>
        <p:nvSpPr>
          <p:cNvPr id="6529" name="textbox 6529"/>
          <p:cNvSpPr/>
          <p:nvPr/>
        </p:nvSpPr>
        <p:spPr>
          <a:xfrm>
            <a:off x="1845303" y="2927123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530" name="textbox 6530"/>
          <p:cNvSpPr/>
          <p:nvPr/>
        </p:nvSpPr>
        <p:spPr>
          <a:xfrm>
            <a:off x="1845303" y="2927123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531" name="textbox 6531"/>
          <p:cNvSpPr/>
          <p:nvPr/>
        </p:nvSpPr>
        <p:spPr>
          <a:xfrm>
            <a:off x="1845303" y="2927123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532" name="textbox 6532"/>
          <p:cNvSpPr/>
          <p:nvPr/>
        </p:nvSpPr>
        <p:spPr>
          <a:xfrm>
            <a:off x="1845303" y="2927123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533" name="textbox 6533"/>
          <p:cNvSpPr/>
          <p:nvPr/>
        </p:nvSpPr>
        <p:spPr>
          <a:xfrm>
            <a:off x="2128716" y="2927123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structure</a:t>
            </a:r>
            <a:endParaRPr lang="en-US" altLang="en-US" sz="100" dirty="0"/>
          </a:p>
        </p:txBody>
      </p:sp>
      <p:sp>
        <p:nvSpPr>
          <p:cNvPr id="6534" name="textbox 6534"/>
          <p:cNvSpPr/>
          <p:nvPr/>
        </p:nvSpPr>
        <p:spPr>
          <a:xfrm>
            <a:off x="2128716" y="2927123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structure</a:t>
            </a:r>
            <a:endParaRPr lang="en-US" altLang="en-US" sz="100" dirty="0"/>
          </a:p>
        </p:txBody>
      </p:sp>
      <p:sp>
        <p:nvSpPr>
          <p:cNvPr id="6535" name="textbox 6535"/>
          <p:cNvSpPr/>
          <p:nvPr/>
        </p:nvSpPr>
        <p:spPr>
          <a:xfrm>
            <a:off x="2128716" y="2927123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structure</a:t>
            </a:r>
            <a:endParaRPr lang="en-US" altLang="en-US" sz="100" dirty="0"/>
          </a:p>
        </p:txBody>
      </p:sp>
      <p:sp>
        <p:nvSpPr>
          <p:cNvPr id="6536" name="textbox 6536"/>
          <p:cNvSpPr/>
          <p:nvPr/>
        </p:nvSpPr>
        <p:spPr>
          <a:xfrm>
            <a:off x="2128716" y="2927123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structure</a:t>
            </a:r>
            <a:endParaRPr lang="en-US" altLang="en-US" sz="100" dirty="0"/>
          </a:p>
        </p:txBody>
      </p:sp>
      <p:sp>
        <p:nvSpPr>
          <p:cNvPr id="6537" name="textbox 6537"/>
          <p:cNvSpPr/>
          <p:nvPr/>
        </p:nvSpPr>
        <p:spPr>
          <a:xfrm>
            <a:off x="2128716" y="2927123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structure</a:t>
            </a:r>
            <a:endParaRPr lang="en-US" altLang="en-US" sz="100" dirty="0"/>
          </a:p>
        </p:txBody>
      </p:sp>
      <p:sp>
        <p:nvSpPr>
          <p:cNvPr id="6538" name="textbox 6538"/>
          <p:cNvSpPr/>
          <p:nvPr/>
        </p:nvSpPr>
        <p:spPr>
          <a:xfrm>
            <a:off x="2128716" y="2927123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structure</a:t>
            </a:r>
            <a:endParaRPr lang="en-US" altLang="en-US" sz="100" dirty="0"/>
          </a:p>
        </p:txBody>
      </p:sp>
      <p:sp>
        <p:nvSpPr>
          <p:cNvPr id="6539" name="textbox 6539"/>
          <p:cNvSpPr/>
          <p:nvPr/>
        </p:nvSpPr>
        <p:spPr>
          <a:xfrm>
            <a:off x="2128716" y="2927123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structure</a:t>
            </a:r>
            <a:endParaRPr lang="en-US" altLang="en-US" sz="100" dirty="0"/>
          </a:p>
        </p:txBody>
      </p:sp>
      <p:sp>
        <p:nvSpPr>
          <p:cNvPr id="6540" name="textbox 6540"/>
          <p:cNvSpPr/>
          <p:nvPr/>
        </p:nvSpPr>
        <p:spPr>
          <a:xfrm>
            <a:off x="2128716" y="2927123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structure</a:t>
            </a:r>
            <a:endParaRPr lang="en-US" altLang="en-US" sz="100" dirty="0"/>
          </a:p>
        </p:txBody>
      </p:sp>
      <p:sp>
        <p:nvSpPr>
          <p:cNvPr id="6541" name="textbox 6541"/>
          <p:cNvSpPr/>
          <p:nvPr/>
        </p:nvSpPr>
        <p:spPr>
          <a:xfrm>
            <a:off x="2128716" y="2927123"/>
            <a:ext cx="61594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structure</a:t>
            </a:r>
            <a:endParaRPr lang="en-US" altLang="en-US" sz="100" dirty="0"/>
          </a:p>
        </p:txBody>
      </p:sp>
      <p:sp>
        <p:nvSpPr>
          <p:cNvPr id="6542" name="textbox 6542"/>
          <p:cNvSpPr/>
          <p:nvPr/>
        </p:nvSpPr>
        <p:spPr>
          <a:xfrm>
            <a:off x="1845303" y="2927123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543" name="textbox 6543"/>
          <p:cNvSpPr/>
          <p:nvPr/>
        </p:nvSpPr>
        <p:spPr>
          <a:xfrm>
            <a:off x="1845303" y="2927123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544" name="textbox 6544"/>
          <p:cNvSpPr/>
          <p:nvPr/>
        </p:nvSpPr>
        <p:spPr>
          <a:xfrm>
            <a:off x="1845303" y="2927123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545" name="textbox 6545"/>
          <p:cNvSpPr/>
          <p:nvPr/>
        </p:nvSpPr>
        <p:spPr>
          <a:xfrm>
            <a:off x="1845303" y="2927123"/>
            <a:ext cx="4953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100" dirty="0"/>
          </a:p>
        </p:txBody>
      </p:sp>
      <p:sp>
        <p:nvSpPr>
          <p:cNvPr id="6546" name="textbox 6546"/>
          <p:cNvSpPr/>
          <p:nvPr/>
        </p:nvSpPr>
        <p:spPr>
          <a:xfrm>
            <a:off x="3363889" y="3260349"/>
            <a:ext cx="254634" cy="660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18745" algn="l" rtl="0" eaLnBrk="0">
              <a:lnSpc>
                <a:spcPct val="88000"/>
              </a:lnSpc>
            </a:pP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Hinges</a:t>
            </a:r>
            <a:endParaRPr lang="en-US" altLang="en-US" sz="100" dirty="0"/>
          </a:p>
          <a:p>
            <a:pPr marL="12700" algn="l" rtl="0" eaLnBrk="0">
              <a:lnSpc>
                <a:spcPct val="70000"/>
              </a:lnSpc>
              <a:spcBef>
                <a:spcPts val="0"/>
              </a:spcBef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</a:t>
            </a:r>
            <a:endParaRPr lang="en-US" altLang="en-US" sz="100" dirty="0"/>
          </a:p>
          <a:p>
            <a:pPr marL="118745" algn="l" rtl="0" eaLnBrk="0">
              <a:lnSpc>
                <a:spcPts val="125"/>
              </a:lnSpc>
            </a:pP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Bolts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 nuts</a:t>
            </a:r>
            <a:endParaRPr lang="en-US" altLang="en-US" sz="100" dirty="0"/>
          </a:p>
        </p:txBody>
      </p:sp>
      <p:sp>
        <p:nvSpPr>
          <p:cNvPr id="6547" name="textbox 6547"/>
          <p:cNvSpPr/>
          <p:nvPr/>
        </p:nvSpPr>
        <p:spPr>
          <a:xfrm>
            <a:off x="4310396" y="2791756"/>
            <a:ext cx="156845" cy="857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0"/>
              </a:lnSpc>
            </a:pP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Static forces</a:t>
            </a:r>
            <a:endParaRPr lang="en-US" altLang="en-US" sz="100" dirty="0"/>
          </a:p>
          <a:p>
            <a:pPr marL="12700" algn="l" rtl="0" eaLnBrk="0">
              <a:lnSpc>
                <a:spcPts val="120"/>
              </a:lnSpc>
              <a:spcBef>
                <a:spcPts val="35"/>
              </a:spcBef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Dynamic forces</a:t>
            </a:r>
            <a:endParaRPr lang="en-US" altLang="en-US" sz="100" dirty="0"/>
          </a:p>
          <a:p>
            <a:pPr algn="l" rtl="0" eaLnBrk="0">
              <a:lnSpc>
                <a:spcPct val="4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0"/>
              </a:lnSpc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Package space</a:t>
            </a:r>
            <a:endParaRPr lang="en-US" altLang="en-US" sz="100" dirty="0"/>
          </a:p>
        </p:txBody>
      </p:sp>
      <p:pic>
        <p:nvPicPr>
          <p:cNvPr id="6548" name="picture 654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3642417" y="2721597"/>
            <a:ext cx="930454" cy="7678"/>
          </a:xfrm>
          <a:prstGeom prst="rect">
            <a:avLst/>
          </a:prstGeom>
        </p:spPr>
      </p:pic>
      <p:sp>
        <p:nvSpPr>
          <p:cNvPr id="6549" name="textbox 6549"/>
          <p:cNvSpPr/>
          <p:nvPr/>
        </p:nvSpPr>
        <p:spPr>
          <a:xfrm>
            <a:off x="3974145" y="2793731"/>
            <a:ext cx="141604" cy="819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37465" indent="-24765" algn="l" rtl="0" eaLnBrk="0">
              <a:lnSpc>
                <a:spcPct val="112000"/>
              </a:lnSpc>
            </a:pP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Forces and        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torqu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100" dirty="0"/>
          </a:p>
          <a:p>
            <a:pPr algn="l" rtl="0" eaLnBrk="0">
              <a:lnSpc>
                <a:spcPct val="44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0"/>
              </a:lnSpc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Serviceability</a:t>
            </a:r>
            <a:endParaRPr lang="en-US" altLang="en-US" sz="100" dirty="0"/>
          </a:p>
        </p:txBody>
      </p:sp>
      <p:sp>
        <p:nvSpPr>
          <p:cNvPr id="6550" name="textbox 6550"/>
          <p:cNvSpPr/>
          <p:nvPr/>
        </p:nvSpPr>
        <p:spPr>
          <a:xfrm>
            <a:off x="4142271" y="2793731"/>
            <a:ext cx="141604" cy="819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37465" indent="-24765" algn="l" rtl="0" eaLnBrk="0">
              <a:lnSpc>
                <a:spcPct val="112000"/>
              </a:lnSpc>
            </a:pP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Forces and        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torqu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100" dirty="0"/>
          </a:p>
          <a:p>
            <a:pPr algn="l" rtl="0" eaLnBrk="0">
              <a:lnSpc>
                <a:spcPct val="44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0"/>
              </a:lnSpc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Serviceability</a:t>
            </a:r>
            <a:endParaRPr lang="en-US" altLang="en-US" sz="100" dirty="0"/>
          </a:p>
        </p:txBody>
      </p:sp>
      <p:sp>
        <p:nvSpPr>
          <p:cNvPr id="6551" name="textbox 6551"/>
          <p:cNvSpPr/>
          <p:nvPr/>
        </p:nvSpPr>
        <p:spPr>
          <a:xfrm>
            <a:off x="4335344" y="3066913"/>
            <a:ext cx="131445" cy="850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38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145000"/>
              </a:lnSpc>
            </a:pP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Force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                       Dynamic</a:t>
            </a:r>
            <a:r>
              <a:rPr sz="1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speed       Weight</a:t>
            </a:r>
            <a:r>
              <a:rPr sz="1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1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load</a:t>
            </a:r>
            <a:endParaRPr lang="en-US" altLang="en-US" sz="100" dirty="0"/>
          </a:p>
        </p:txBody>
      </p:sp>
      <p:grpSp>
        <p:nvGrpSpPr>
          <p:cNvPr id="1214" name="group 1214"/>
          <p:cNvGrpSpPr/>
          <p:nvPr/>
        </p:nvGrpSpPr>
        <p:grpSpPr>
          <a:xfrm rot="21600000">
            <a:off x="4023639" y="3085954"/>
            <a:ext cx="62268" cy="42616"/>
            <a:chOff x="0" y="0"/>
            <a:chExt cx="62268" cy="42616"/>
          </a:xfrm>
        </p:grpSpPr>
        <p:sp>
          <p:nvSpPr>
            <p:cNvPr id="6552" name="path"/>
            <p:cNvSpPr/>
            <p:nvPr/>
          </p:nvSpPr>
          <p:spPr>
            <a:xfrm>
              <a:off x="230" y="230"/>
              <a:ext cx="61807" cy="42156"/>
            </a:xfrm>
            <a:custGeom>
              <a:avLst/>
              <a:gdLst/>
              <a:ahLst/>
              <a:cxnLst/>
              <a:rect l="0" t="0" r="0" b="0"/>
              <a:pathLst>
                <a:path w="97" h="66">
                  <a:moveTo>
                    <a:pt x="0" y="33"/>
                  </a:moveTo>
                  <a:cubicBezTo>
                    <a:pt x="0" y="14"/>
                    <a:pt x="21" y="0"/>
                    <a:pt x="48" y="0"/>
                  </a:cubicBezTo>
                  <a:cubicBezTo>
                    <a:pt x="75" y="0"/>
                    <a:pt x="97" y="14"/>
                    <a:pt x="97" y="33"/>
                  </a:cubicBezTo>
                  <a:cubicBezTo>
                    <a:pt x="97" y="51"/>
                    <a:pt x="75" y="66"/>
                    <a:pt x="48" y="66"/>
                  </a:cubicBezTo>
                  <a:cubicBezTo>
                    <a:pt x="21" y="66"/>
                    <a:pt x="0" y="51"/>
                    <a:pt x="0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553" name="path"/>
            <p:cNvSpPr/>
            <p:nvPr/>
          </p:nvSpPr>
          <p:spPr>
            <a:xfrm>
              <a:off x="0" y="0"/>
              <a:ext cx="62268" cy="42616"/>
            </a:xfrm>
            <a:custGeom>
              <a:avLst/>
              <a:gdLst/>
              <a:ahLst/>
              <a:cxnLst/>
              <a:rect l="0" t="0" r="0" b="0"/>
              <a:pathLst>
                <a:path w="98" h="67">
                  <a:moveTo>
                    <a:pt x="0" y="33"/>
                  </a:moveTo>
                  <a:cubicBezTo>
                    <a:pt x="0" y="15"/>
                    <a:pt x="22" y="0"/>
                    <a:pt x="49" y="0"/>
                  </a:cubicBezTo>
                  <a:cubicBezTo>
                    <a:pt x="75" y="0"/>
                    <a:pt x="97" y="15"/>
                    <a:pt x="97" y="33"/>
                  </a:cubicBezTo>
                  <a:cubicBezTo>
                    <a:pt x="97" y="51"/>
                    <a:pt x="75" y="66"/>
                    <a:pt x="49" y="66"/>
                  </a:cubicBezTo>
                  <a:cubicBezTo>
                    <a:pt x="22" y="66"/>
                    <a:pt x="0" y="51"/>
                    <a:pt x="0" y="33"/>
                  </a:cubicBezTo>
                </a:path>
              </a:pathLst>
            </a:custGeom>
            <a:noFill/>
            <a:ln w="46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16" name="group 1216"/>
          <p:cNvGrpSpPr/>
          <p:nvPr/>
        </p:nvGrpSpPr>
        <p:grpSpPr>
          <a:xfrm rot="21600000">
            <a:off x="4107817" y="3131565"/>
            <a:ext cx="62268" cy="42617"/>
            <a:chOff x="0" y="0"/>
            <a:chExt cx="62268" cy="42617"/>
          </a:xfrm>
        </p:grpSpPr>
        <p:sp>
          <p:nvSpPr>
            <p:cNvPr id="6554" name="path"/>
            <p:cNvSpPr/>
            <p:nvPr/>
          </p:nvSpPr>
          <p:spPr>
            <a:xfrm>
              <a:off x="230" y="230"/>
              <a:ext cx="61807" cy="42156"/>
            </a:xfrm>
            <a:custGeom>
              <a:avLst/>
              <a:gdLst/>
              <a:ahLst/>
              <a:cxnLst/>
              <a:rect l="0" t="0" r="0" b="0"/>
              <a:pathLst>
                <a:path w="97" h="66">
                  <a:moveTo>
                    <a:pt x="0" y="33"/>
                  </a:moveTo>
                  <a:cubicBezTo>
                    <a:pt x="0" y="14"/>
                    <a:pt x="21" y="0"/>
                    <a:pt x="48" y="0"/>
                  </a:cubicBezTo>
                  <a:cubicBezTo>
                    <a:pt x="75" y="0"/>
                    <a:pt x="97" y="14"/>
                    <a:pt x="97" y="33"/>
                  </a:cubicBezTo>
                  <a:cubicBezTo>
                    <a:pt x="97" y="51"/>
                    <a:pt x="75" y="66"/>
                    <a:pt x="48" y="66"/>
                  </a:cubicBezTo>
                  <a:cubicBezTo>
                    <a:pt x="21" y="66"/>
                    <a:pt x="0" y="51"/>
                    <a:pt x="0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555" name="path"/>
            <p:cNvSpPr/>
            <p:nvPr/>
          </p:nvSpPr>
          <p:spPr>
            <a:xfrm>
              <a:off x="0" y="0"/>
              <a:ext cx="62268" cy="42617"/>
            </a:xfrm>
            <a:custGeom>
              <a:avLst/>
              <a:gdLst/>
              <a:ahLst/>
              <a:cxnLst/>
              <a:rect l="0" t="0" r="0" b="0"/>
              <a:pathLst>
                <a:path w="98" h="67">
                  <a:moveTo>
                    <a:pt x="0" y="33"/>
                  </a:moveTo>
                  <a:cubicBezTo>
                    <a:pt x="0" y="15"/>
                    <a:pt x="22" y="0"/>
                    <a:pt x="49" y="0"/>
                  </a:cubicBezTo>
                  <a:cubicBezTo>
                    <a:pt x="75" y="0"/>
                    <a:pt x="97" y="15"/>
                    <a:pt x="97" y="33"/>
                  </a:cubicBezTo>
                  <a:cubicBezTo>
                    <a:pt x="97" y="51"/>
                    <a:pt x="75" y="66"/>
                    <a:pt x="49" y="66"/>
                  </a:cubicBezTo>
                  <a:cubicBezTo>
                    <a:pt x="22" y="66"/>
                    <a:pt x="0" y="51"/>
                    <a:pt x="0" y="33"/>
                  </a:cubicBezTo>
                </a:path>
              </a:pathLst>
            </a:custGeom>
            <a:noFill/>
            <a:ln w="46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556" name="textbox 6556"/>
          <p:cNvSpPr/>
          <p:nvPr/>
        </p:nvSpPr>
        <p:spPr>
          <a:xfrm>
            <a:off x="4030352" y="3089339"/>
            <a:ext cx="134620" cy="857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1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00" dirty="0"/>
          </a:p>
          <a:p>
            <a:pPr algn="l" rtl="0" eaLnBrk="0">
              <a:lnSpc>
                <a:spcPct val="103000"/>
              </a:lnSpc>
            </a:pPr>
            <a:endParaRPr lang="en-US" altLang="en-US" sz="200" dirty="0"/>
          </a:p>
          <a:p>
            <a:pPr marL="96520" algn="l" rtl="0" eaLnBrk="0">
              <a:lnSpc>
                <a:spcPct val="94000"/>
              </a:lnSpc>
              <a:spcBef>
                <a:spcPts val="0"/>
              </a:spcBef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1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100" dirty="0"/>
          </a:p>
        </p:txBody>
      </p:sp>
      <p:sp>
        <p:nvSpPr>
          <p:cNvPr id="6557" name="textbox 6557"/>
          <p:cNvSpPr/>
          <p:nvPr/>
        </p:nvSpPr>
        <p:spPr>
          <a:xfrm>
            <a:off x="4142271" y="2985856"/>
            <a:ext cx="147954" cy="635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5"/>
              </a:lnSpc>
            </a:pP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</a:t>
            </a: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Torque</a:t>
            </a:r>
            <a:endParaRPr lang="en-US" altLang="en-US" sz="100" dirty="0"/>
          </a:p>
          <a:p>
            <a:pPr algn="l" rtl="0" eaLnBrk="0">
              <a:lnSpc>
                <a:spcPct val="44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20"/>
              </a:lnSpc>
            </a:pPr>
            <a:r>
              <a:rPr sz="1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Maintainability</a:t>
            </a:r>
            <a:endParaRPr lang="en-US" altLang="en-US" sz="100" dirty="0"/>
          </a:p>
        </p:txBody>
      </p:sp>
      <p:sp>
        <p:nvSpPr>
          <p:cNvPr id="6558" name="textbox 6558"/>
          <p:cNvSpPr/>
          <p:nvPr/>
        </p:nvSpPr>
        <p:spPr>
          <a:xfrm>
            <a:off x="3637725" y="2740297"/>
            <a:ext cx="314325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r>
              <a:rPr sz="1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</a:t>
            </a:r>
            <a:r>
              <a:rPr sz="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Cabin</a:t>
            </a:r>
            <a:r>
              <a:rPr sz="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doors</a:t>
            </a:r>
            <a:endParaRPr lang="en-US" altLang="en-US" sz="100" dirty="0"/>
          </a:p>
        </p:txBody>
      </p:sp>
      <p:pic>
        <p:nvPicPr>
          <p:cNvPr id="6559" name="picture 6559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3356980" y="2883005"/>
            <a:ext cx="7687" cy="501444"/>
          </a:xfrm>
          <a:prstGeom prst="rect">
            <a:avLst/>
          </a:prstGeom>
        </p:spPr>
      </p:pic>
      <p:pic>
        <p:nvPicPr>
          <p:cNvPr id="6560" name="picture 6560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1600000">
            <a:off x="5576320" y="2672932"/>
            <a:ext cx="35505" cy="88678"/>
          </a:xfrm>
          <a:prstGeom prst="rect">
            <a:avLst/>
          </a:prstGeom>
        </p:spPr>
      </p:pic>
      <p:sp>
        <p:nvSpPr>
          <p:cNvPr id="6561" name="textbox 6561"/>
          <p:cNvSpPr/>
          <p:nvPr/>
        </p:nvSpPr>
        <p:spPr>
          <a:xfrm>
            <a:off x="3637324" y="3344403"/>
            <a:ext cx="236220" cy="431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5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Cabin</a:t>
            </a:r>
            <a:r>
              <a:rPr sz="1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1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doors</a:t>
            </a:r>
            <a:r>
              <a:rPr sz="1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</a:t>
            </a:r>
            <a:r>
              <a:rPr sz="1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endParaRPr lang="en-US" altLang="en-US" sz="100" dirty="0"/>
          </a:p>
        </p:txBody>
      </p:sp>
      <p:sp>
        <p:nvSpPr>
          <p:cNvPr id="6562" name="textbox 6562"/>
          <p:cNvSpPr/>
          <p:nvPr/>
        </p:nvSpPr>
        <p:spPr>
          <a:xfrm>
            <a:off x="3630864" y="2692900"/>
            <a:ext cx="226059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</a:t>
            </a:r>
            <a:r>
              <a:rPr sz="100" b="1" spc="1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modular</a:t>
            </a:r>
            <a:r>
              <a:rPr sz="1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requirements</a:t>
            </a:r>
            <a:endParaRPr lang="en-US" altLang="en-US" sz="100" dirty="0"/>
          </a:p>
        </p:txBody>
      </p:sp>
      <p:sp>
        <p:nvSpPr>
          <p:cNvPr id="6563" name="textbox 6563"/>
          <p:cNvSpPr/>
          <p:nvPr/>
        </p:nvSpPr>
        <p:spPr>
          <a:xfrm>
            <a:off x="1845902" y="2915685"/>
            <a:ext cx="334009" cy="349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75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Main</a:t>
            </a: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Tower</a:t>
            </a:r>
            <a:endParaRPr lang="en-US" altLang="en-US" sz="100" dirty="0"/>
          </a:p>
        </p:txBody>
      </p:sp>
      <p:sp>
        <p:nvSpPr>
          <p:cNvPr id="6564" name="textbox 6564"/>
          <p:cNvSpPr/>
          <p:nvPr/>
        </p:nvSpPr>
        <p:spPr>
          <a:xfrm>
            <a:off x="1845681" y="3055061"/>
            <a:ext cx="331470" cy="374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80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Chassis</a:t>
            </a: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Doors</a:t>
            </a:r>
            <a:r>
              <a:rPr sz="1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Forks</a:t>
            </a:r>
            <a:endParaRPr lang="en-US" altLang="en-US" sz="100" dirty="0"/>
          </a:p>
        </p:txBody>
      </p:sp>
      <p:grpSp>
        <p:nvGrpSpPr>
          <p:cNvPr id="1218" name="group 1218"/>
          <p:cNvGrpSpPr/>
          <p:nvPr/>
        </p:nvGrpSpPr>
        <p:grpSpPr>
          <a:xfrm rot="21600000">
            <a:off x="4359890" y="3268869"/>
            <a:ext cx="62268" cy="42617"/>
            <a:chOff x="0" y="0"/>
            <a:chExt cx="62268" cy="42617"/>
          </a:xfrm>
        </p:grpSpPr>
        <p:sp>
          <p:nvSpPr>
            <p:cNvPr id="6565" name="path"/>
            <p:cNvSpPr/>
            <p:nvPr/>
          </p:nvSpPr>
          <p:spPr>
            <a:xfrm>
              <a:off x="230" y="230"/>
              <a:ext cx="61807" cy="42155"/>
            </a:xfrm>
            <a:custGeom>
              <a:avLst/>
              <a:gdLst/>
              <a:ahLst/>
              <a:cxnLst/>
              <a:rect l="0" t="0" r="0" b="0"/>
              <a:pathLst>
                <a:path w="97" h="66">
                  <a:moveTo>
                    <a:pt x="0" y="33"/>
                  </a:moveTo>
                  <a:cubicBezTo>
                    <a:pt x="0" y="14"/>
                    <a:pt x="21" y="0"/>
                    <a:pt x="48" y="0"/>
                  </a:cubicBezTo>
                  <a:cubicBezTo>
                    <a:pt x="75" y="0"/>
                    <a:pt x="97" y="14"/>
                    <a:pt x="97" y="33"/>
                  </a:cubicBezTo>
                  <a:cubicBezTo>
                    <a:pt x="97" y="51"/>
                    <a:pt x="75" y="66"/>
                    <a:pt x="48" y="66"/>
                  </a:cubicBezTo>
                  <a:cubicBezTo>
                    <a:pt x="21" y="66"/>
                    <a:pt x="0" y="51"/>
                    <a:pt x="0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566" name="path"/>
            <p:cNvSpPr/>
            <p:nvPr/>
          </p:nvSpPr>
          <p:spPr>
            <a:xfrm>
              <a:off x="0" y="0"/>
              <a:ext cx="62268" cy="42617"/>
            </a:xfrm>
            <a:custGeom>
              <a:avLst/>
              <a:gdLst/>
              <a:ahLst/>
              <a:cxnLst/>
              <a:rect l="0" t="0" r="0" b="0"/>
              <a:pathLst>
                <a:path w="98" h="67">
                  <a:moveTo>
                    <a:pt x="0" y="33"/>
                  </a:moveTo>
                  <a:cubicBezTo>
                    <a:pt x="0" y="15"/>
                    <a:pt x="22" y="0"/>
                    <a:pt x="49" y="0"/>
                  </a:cubicBezTo>
                  <a:cubicBezTo>
                    <a:pt x="75" y="0"/>
                    <a:pt x="97" y="15"/>
                    <a:pt x="97" y="33"/>
                  </a:cubicBezTo>
                  <a:cubicBezTo>
                    <a:pt x="97" y="51"/>
                    <a:pt x="75" y="66"/>
                    <a:pt x="49" y="66"/>
                  </a:cubicBezTo>
                  <a:cubicBezTo>
                    <a:pt x="22" y="66"/>
                    <a:pt x="0" y="51"/>
                    <a:pt x="0" y="33"/>
                  </a:cubicBezTo>
                </a:path>
              </a:pathLst>
            </a:custGeom>
            <a:noFill/>
            <a:ln w="46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567" name="textbox 6567"/>
          <p:cNvSpPr/>
          <p:nvPr/>
        </p:nvSpPr>
        <p:spPr>
          <a:xfrm>
            <a:off x="5204291" y="2623582"/>
            <a:ext cx="130810" cy="565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odules</a:t>
            </a:r>
            <a:endParaRPr lang="en-US" altLang="en-US" sz="200" dirty="0"/>
          </a:p>
        </p:txBody>
      </p:sp>
      <p:sp>
        <p:nvSpPr>
          <p:cNvPr id="6568" name="textbox 6568"/>
          <p:cNvSpPr/>
          <p:nvPr/>
        </p:nvSpPr>
        <p:spPr>
          <a:xfrm>
            <a:off x="3495555" y="3171440"/>
            <a:ext cx="101600" cy="590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62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20000"/>
              </a:lnSpc>
            </a:pP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Foundatio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       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moun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ting</a:t>
            </a:r>
            <a:endParaRPr lang="en-US" altLang="en-US" sz="100" dirty="0"/>
          </a:p>
        </p:txBody>
      </p:sp>
      <p:sp>
        <p:nvSpPr>
          <p:cNvPr id="6569" name="textbox 6569"/>
          <p:cNvSpPr/>
          <p:nvPr/>
        </p:nvSpPr>
        <p:spPr>
          <a:xfrm>
            <a:off x="3495552" y="3079986"/>
            <a:ext cx="101600" cy="590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62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20000"/>
              </a:lnSpc>
            </a:pP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Foundatio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       </a:t>
            </a:r>
            <a:r>
              <a:rPr sz="1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moun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ting</a:t>
            </a:r>
            <a:endParaRPr lang="en-US" altLang="en-US" sz="100" dirty="0"/>
          </a:p>
        </p:txBody>
      </p:sp>
      <p:sp>
        <p:nvSpPr>
          <p:cNvPr id="6570" name="textbox 6570"/>
          <p:cNvSpPr/>
          <p:nvPr/>
        </p:nvSpPr>
        <p:spPr>
          <a:xfrm>
            <a:off x="4477857" y="2896968"/>
            <a:ext cx="99694" cy="615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61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29000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Cabin</a:t>
            </a:r>
            <a:r>
              <a:rPr sz="1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</a:t>
            </a: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do</a:t>
            </a:r>
            <a:r>
              <a:rPr sz="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rs</a:t>
            </a:r>
            <a:endParaRPr lang="en-US" altLang="en-US" sz="100" dirty="0"/>
          </a:p>
        </p:txBody>
      </p:sp>
      <p:sp>
        <p:nvSpPr>
          <p:cNvPr id="6571" name="textbox 6571"/>
          <p:cNvSpPr/>
          <p:nvPr/>
        </p:nvSpPr>
        <p:spPr>
          <a:xfrm>
            <a:off x="3363426" y="2988493"/>
            <a:ext cx="99694" cy="615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60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29000"/>
              </a:lnSpc>
            </a:pP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Cabin</a:t>
            </a:r>
            <a:r>
              <a:rPr sz="1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</a:t>
            </a: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do</a:t>
            </a:r>
            <a:r>
              <a:rPr sz="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rs</a:t>
            </a:r>
            <a:endParaRPr lang="en-US" altLang="en-US" sz="100" dirty="0"/>
          </a:p>
        </p:txBody>
      </p:sp>
      <p:sp>
        <p:nvSpPr>
          <p:cNvPr id="6572" name="textbox 6572"/>
          <p:cNvSpPr/>
          <p:nvPr/>
        </p:nvSpPr>
        <p:spPr>
          <a:xfrm>
            <a:off x="5543306" y="2623582"/>
            <a:ext cx="85089" cy="565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Lead</a:t>
            </a:r>
            <a:endParaRPr lang="en-US" altLang="en-US" sz="200" dirty="0"/>
          </a:p>
        </p:txBody>
      </p:sp>
      <p:pic>
        <p:nvPicPr>
          <p:cNvPr id="6573" name="picture 657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1600000">
            <a:off x="6412851" y="2672932"/>
            <a:ext cx="36862" cy="35064"/>
          </a:xfrm>
          <a:prstGeom prst="rect">
            <a:avLst/>
          </a:prstGeom>
        </p:spPr>
      </p:pic>
      <p:pic>
        <p:nvPicPr>
          <p:cNvPr id="6574" name="picture 657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6412851" y="2716140"/>
            <a:ext cx="36862" cy="34838"/>
          </a:xfrm>
          <a:prstGeom prst="rect">
            <a:avLst/>
          </a:prstGeom>
        </p:spPr>
      </p:pic>
      <p:pic>
        <p:nvPicPr>
          <p:cNvPr id="6575" name="picture 6575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6412851" y="2802556"/>
            <a:ext cx="36862" cy="34837"/>
          </a:xfrm>
          <a:prstGeom prst="rect">
            <a:avLst/>
          </a:prstGeom>
        </p:spPr>
      </p:pic>
      <p:pic>
        <p:nvPicPr>
          <p:cNvPr id="6576" name="picture 6576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6412851" y="2759348"/>
            <a:ext cx="36862" cy="34837"/>
          </a:xfrm>
          <a:prstGeom prst="rect">
            <a:avLst/>
          </a:prstGeom>
        </p:spPr>
      </p:pic>
      <p:sp>
        <p:nvSpPr>
          <p:cNvPr id="6577" name="textbox 6577"/>
          <p:cNvSpPr/>
          <p:nvPr/>
        </p:nvSpPr>
        <p:spPr>
          <a:xfrm>
            <a:off x="3495664" y="2986521"/>
            <a:ext cx="59055" cy="628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Bolt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100" dirty="0"/>
          </a:p>
          <a:p>
            <a:pPr marL="12700" algn="l" rtl="0" eaLnBrk="0">
              <a:lnSpc>
                <a:spcPts val="150"/>
              </a:lnSpc>
              <a:spcBef>
                <a:spcPts val="5"/>
              </a:spcBef>
            </a:pP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Nut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100" dirty="0"/>
          </a:p>
        </p:txBody>
      </p:sp>
      <p:sp>
        <p:nvSpPr>
          <p:cNvPr id="6578" name="textbox 6578"/>
          <p:cNvSpPr/>
          <p:nvPr/>
        </p:nvSpPr>
        <p:spPr>
          <a:xfrm rot="16200000">
            <a:off x="3297099" y="3109085"/>
            <a:ext cx="97155" cy="457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5"/>
              </a:lnSpc>
            </a:pPr>
            <a:r>
              <a:rPr sz="100" b="1" spc="10" dirty="0">
                <a:solidFill>
                  <a:srgbClr val="0066CC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r>
              <a:rPr sz="100" b="1" spc="0" dirty="0">
                <a:solidFill>
                  <a:srgbClr val="0066CC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100" dirty="0"/>
          </a:p>
        </p:txBody>
      </p:sp>
      <p:sp>
        <p:nvSpPr>
          <p:cNvPr id="6579" name="textbox 6579"/>
          <p:cNvSpPr/>
          <p:nvPr/>
        </p:nvSpPr>
        <p:spPr>
          <a:xfrm>
            <a:off x="3806024" y="3179962"/>
            <a:ext cx="86360" cy="438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0"/>
              </a:lnSpc>
            </a:pP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Shaft</a:t>
            </a:r>
            <a:endParaRPr lang="en-US" altLang="en-US" sz="100" dirty="0"/>
          </a:p>
        </p:txBody>
      </p:sp>
      <p:sp>
        <p:nvSpPr>
          <p:cNvPr id="6580" name="textbox 6580"/>
          <p:cNvSpPr/>
          <p:nvPr/>
        </p:nvSpPr>
        <p:spPr>
          <a:xfrm>
            <a:off x="2527572" y="3023914"/>
            <a:ext cx="88900" cy="431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35"/>
              </a:lnSpc>
            </a:pPr>
            <a:r>
              <a:rPr sz="1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functio</a:t>
            </a: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nal</a:t>
            </a:r>
            <a:endParaRPr lang="en-US" altLang="en-US" sz="100" dirty="0"/>
          </a:p>
        </p:txBody>
      </p:sp>
      <p:sp>
        <p:nvSpPr>
          <p:cNvPr id="6581" name="textbox 6581"/>
          <p:cNvSpPr/>
          <p:nvPr/>
        </p:nvSpPr>
        <p:spPr>
          <a:xfrm>
            <a:off x="6400163" y="2841033"/>
            <a:ext cx="60960" cy="508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2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X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X</a:t>
            </a:r>
            <a:endParaRPr lang="en-US" altLang="en-US" sz="200" dirty="0"/>
          </a:p>
        </p:txBody>
      </p:sp>
      <p:sp>
        <p:nvSpPr>
          <p:cNvPr id="6582" name="textbox 6582"/>
          <p:cNvSpPr/>
          <p:nvPr/>
        </p:nvSpPr>
        <p:spPr>
          <a:xfrm>
            <a:off x="4478320" y="2997708"/>
            <a:ext cx="67944" cy="431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</a:t>
            </a:r>
            <a:r>
              <a:rPr sz="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or</a:t>
            </a:r>
            <a:endParaRPr lang="en-US" altLang="en-US" sz="100" dirty="0"/>
          </a:p>
        </p:txBody>
      </p:sp>
      <p:sp>
        <p:nvSpPr>
          <p:cNvPr id="6583" name="textbox 6583"/>
          <p:cNvSpPr/>
          <p:nvPr/>
        </p:nvSpPr>
        <p:spPr>
          <a:xfrm>
            <a:off x="3363889" y="3089200"/>
            <a:ext cx="67944" cy="431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</a:t>
            </a:r>
            <a:r>
              <a:rPr sz="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or</a:t>
            </a:r>
            <a:endParaRPr lang="en-US" altLang="en-US" sz="100" dirty="0"/>
          </a:p>
        </p:txBody>
      </p:sp>
      <p:sp>
        <p:nvSpPr>
          <p:cNvPr id="6584" name="textbox 6584"/>
          <p:cNvSpPr/>
          <p:nvPr/>
        </p:nvSpPr>
        <p:spPr>
          <a:xfrm>
            <a:off x="3973945" y="2740298"/>
            <a:ext cx="67944" cy="431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</a:t>
            </a:r>
            <a:r>
              <a:rPr sz="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or</a:t>
            </a:r>
            <a:endParaRPr lang="en-US" altLang="en-US" sz="100" dirty="0"/>
          </a:p>
        </p:txBody>
      </p:sp>
      <p:sp>
        <p:nvSpPr>
          <p:cNvPr id="6585" name="textbox 6585"/>
          <p:cNvSpPr/>
          <p:nvPr/>
        </p:nvSpPr>
        <p:spPr>
          <a:xfrm>
            <a:off x="3363923" y="3180628"/>
            <a:ext cx="67944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</a:t>
            </a:r>
            <a:r>
              <a:rPr sz="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100" dirty="0"/>
          </a:p>
        </p:txBody>
      </p:sp>
      <p:sp>
        <p:nvSpPr>
          <p:cNvPr id="6586" name="textbox 6586"/>
          <p:cNvSpPr/>
          <p:nvPr/>
        </p:nvSpPr>
        <p:spPr>
          <a:xfrm>
            <a:off x="3973976" y="3344403"/>
            <a:ext cx="67944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</a:t>
            </a:r>
            <a:r>
              <a:rPr sz="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100" dirty="0"/>
          </a:p>
        </p:txBody>
      </p:sp>
      <p:sp>
        <p:nvSpPr>
          <p:cNvPr id="6587" name="textbox 6587"/>
          <p:cNvSpPr/>
          <p:nvPr/>
        </p:nvSpPr>
        <p:spPr>
          <a:xfrm>
            <a:off x="4142101" y="2740298"/>
            <a:ext cx="67944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</a:t>
            </a:r>
            <a:r>
              <a:rPr sz="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100" dirty="0"/>
          </a:p>
        </p:txBody>
      </p:sp>
      <p:sp>
        <p:nvSpPr>
          <p:cNvPr id="6588" name="textbox 6588"/>
          <p:cNvSpPr/>
          <p:nvPr/>
        </p:nvSpPr>
        <p:spPr>
          <a:xfrm>
            <a:off x="4478351" y="3089200"/>
            <a:ext cx="67944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</a:t>
            </a:r>
            <a:r>
              <a:rPr sz="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100" dirty="0"/>
          </a:p>
        </p:txBody>
      </p:sp>
      <p:sp>
        <p:nvSpPr>
          <p:cNvPr id="6589" name="path"/>
          <p:cNvSpPr/>
          <p:nvPr/>
        </p:nvSpPr>
        <p:spPr>
          <a:xfrm>
            <a:off x="5215158" y="2663657"/>
            <a:ext cx="414948" cy="1357"/>
          </a:xfrm>
          <a:custGeom>
            <a:avLst/>
            <a:gdLst/>
            <a:ahLst/>
            <a:cxnLst/>
            <a:rect l="0" t="0" r="0" b="0"/>
            <a:pathLst>
              <a:path w="653" h="2">
                <a:moveTo>
                  <a:pt x="0" y="1"/>
                </a:moveTo>
                <a:lnTo>
                  <a:pt x="498" y="1"/>
                </a:lnTo>
                <a:moveTo>
                  <a:pt x="533" y="1"/>
                </a:moveTo>
                <a:lnTo>
                  <a:pt x="653" y="1"/>
                </a:lnTo>
              </a:path>
            </a:pathLst>
          </a:custGeom>
          <a:noFill/>
          <a:ln w="1357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90" name="textbox 6590"/>
          <p:cNvSpPr/>
          <p:nvPr/>
        </p:nvSpPr>
        <p:spPr>
          <a:xfrm>
            <a:off x="3363920" y="2906254"/>
            <a:ext cx="62864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dy</a:t>
            </a:r>
            <a:endParaRPr lang="en-US" altLang="en-US" sz="100" dirty="0"/>
          </a:p>
        </p:txBody>
      </p:sp>
      <p:sp>
        <p:nvSpPr>
          <p:cNvPr id="6591" name="textbox 6591"/>
          <p:cNvSpPr/>
          <p:nvPr/>
        </p:nvSpPr>
        <p:spPr>
          <a:xfrm>
            <a:off x="3469592" y="3344403"/>
            <a:ext cx="62864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dy</a:t>
            </a:r>
            <a:endParaRPr lang="en-US" altLang="en-US" sz="100" dirty="0"/>
          </a:p>
        </p:txBody>
      </p:sp>
      <p:sp>
        <p:nvSpPr>
          <p:cNvPr id="6592" name="textbox 6592"/>
          <p:cNvSpPr/>
          <p:nvPr/>
        </p:nvSpPr>
        <p:spPr>
          <a:xfrm>
            <a:off x="4478351" y="2814762"/>
            <a:ext cx="62864" cy="406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7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dy</a:t>
            </a:r>
            <a:endParaRPr lang="en-US" altLang="en-US" sz="100" dirty="0"/>
          </a:p>
        </p:txBody>
      </p:sp>
      <p:sp>
        <p:nvSpPr>
          <p:cNvPr id="6593" name="textbox 6593"/>
          <p:cNvSpPr/>
          <p:nvPr/>
        </p:nvSpPr>
        <p:spPr>
          <a:xfrm>
            <a:off x="4478324" y="3180628"/>
            <a:ext cx="59689" cy="431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</a:t>
            </a:r>
            <a:endParaRPr lang="en-US" altLang="en-US" sz="100" dirty="0"/>
          </a:p>
        </p:txBody>
      </p:sp>
      <p:sp>
        <p:nvSpPr>
          <p:cNvPr id="6594" name="textbox 6594"/>
          <p:cNvSpPr/>
          <p:nvPr/>
        </p:nvSpPr>
        <p:spPr>
          <a:xfrm>
            <a:off x="4142070" y="3344403"/>
            <a:ext cx="59689" cy="431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</a:t>
            </a:r>
            <a:endParaRPr lang="en-US" altLang="en-US" sz="100" dirty="0"/>
          </a:p>
        </p:txBody>
      </p:sp>
      <p:sp>
        <p:nvSpPr>
          <p:cNvPr id="6595" name="textbox 6595"/>
          <p:cNvSpPr/>
          <p:nvPr/>
        </p:nvSpPr>
        <p:spPr>
          <a:xfrm>
            <a:off x="4310195" y="2740298"/>
            <a:ext cx="59689" cy="431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1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</a:t>
            </a:r>
            <a:r>
              <a:rPr sz="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</a:t>
            </a:r>
            <a:endParaRPr lang="en-US" altLang="en-US" sz="100" dirty="0"/>
          </a:p>
        </p:txBody>
      </p:sp>
      <p:sp>
        <p:nvSpPr>
          <p:cNvPr id="6596" name="textbox 6596"/>
          <p:cNvSpPr/>
          <p:nvPr/>
        </p:nvSpPr>
        <p:spPr>
          <a:xfrm>
            <a:off x="4366602" y="3272301"/>
            <a:ext cx="50800" cy="400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1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endParaRPr lang="en-US" altLang="en-US" sz="100" dirty="0"/>
          </a:p>
        </p:txBody>
      </p:sp>
      <p:sp>
        <p:nvSpPr>
          <p:cNvPr id="6597" name="textbox 6597"/>
          <p:cNvSpPr/>
          <p:nvPr/>
        </p:nvSpPr>
        <p:spPr>
          <a:xfrm>
            <a:off x="3862227" y="2997847"/>
            <a:ext cx="50800" cy="400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1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1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1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00" dirty="0"/>
          </a:p>
        </p:txBody>
      </p:sp>
      <p:grpSp>
        <p:nvGrpSpPr>
          <p:cNvPr id="1220" name="group 1220"/>
          <p:cNvGrpSpPr/>
          <p:nvPr/>
        </p:nvGrpSpPr>
        <p:grpSpPr>
          <a:xfrm rot="21600000">
            <a:off x="2515641" y="2873654"/>
            <a:ext cx="20530" cy="13439"/>
            <a:chOff x="0" y="0"/>
            <a:chExt cx="20530" cy="13439"/>
          </a:xfrm>
        </p:grpSpPr>
        <p:sp>
          <p:nvSpPr>
            <p:cNvPr id="6598" name="path"/>
            <p:cNvSpPr/>
            <p:nvPr/>
          </p:nvSpPr>
          <p:spPr>
            <a:xfrm>
              <a:off x="0" y="6290"/>
              <a:ext cx="20530" cy="1858"/>
            </a:xfrm>
            <a:custGeom>
              <a:avLst/>
              <a:gdLst/>
              <a:ahLst/>
              <a:cxnLst/>
              <a:rect l="0" t="0" r="0" b="0"/>
              <a:pathLst>
                <a:path w="32" h="2">
                  <a:moveTo>
                    <a:pt x="0" y="1"/>
                  </a:moveTo>
                  <a:lnTo>
                    <a:pt x="32" y="1"/>
                  </a:lnTo>
                </a:path>
              </a:pathLst>
            </a:custGeom>
            <a:noFill/>
            <a:ln w="1823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599" name="path"/>
            <p:cNvSpPr/>
            <p:nvPr/>
          </p:nvSpPr>
          <p:spPr>
            <a:xfrm>
              <a:off x="4195" y="428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00" name="path"/>
            <p:cNvSpPr/>
            <p:nvPr/>
          </p:nvSpPr>
          <p:spPr>
            <a:xfrm>
              <a:off x="3782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601" name="textbox 6601"/>
          <p:cNvSpPr/>
          <p:nvPr/>
        </p:nvSpPr>
        <p:spPr>
          <a:xfrm>
            <a:off x="3469762" y="2985856"/>
            <a:ext cx="31750" cy="60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100" dirty="0"/>
          </a:p>
          <a:p>
            <a:pPr marL="12700" algn="l" rtl="0" eaLnBrk="0">
              <a:lnSpc>
                <a:spcPts val="175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100" dirty="0"/>
          </a:p>
        </p:txBody>
      </p:sp>
      <p:grpSp>
        <p:nvGrpSpPr>
          <p:cNvPr id="1222" name="group 1222"/>
          <p:cNvGrpSpPr/>
          <p:nvPr/>
        </p:nvGrpSpPr>
        <p:grpSpPr>
          <a:xfrm rot="21600000">
            <a:off x="1908790" y="3178903"/>
            <a:ext cx="12930" cy="13583"/>
            <a:chOff x="0" y="0"/>
            <a:chExt cx="12930" cy="13583"/>
          </a:xfrm>
        </p:grpSpPr>
        <p:sp>
          <p:nvSpPr>
            <p:cNvPr id="6602" name="path"/>
            <p:cNvSpPr/>
            <p:nvPr/>
          </p:nvSpPr>
          <p:spPr>
            <a:xfrm>
              <a:off x="412" y="428"/>
              <a:ext cx="12105" cy="12725"/>
            </a:xfrm>
            <a:custGeom>
              <a:avLst/>
              <a:gdLst/>
              <a:ahLst/>
              <a:cxnLst/>
              <a:rect l="0" t="0" r="0" b="0"/>
              <a:pathLst>
                <a:path w="19" h="20">
                  <a:moveTo>
                    <a:pt x="0" y="10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10"/>
                  </a:cubicBezTo>
                  <a:cubicBezTo>
                    <a:pt x="19" y="15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03" name="path"/>
            <p:cNvSpPr/>
            <p:nvPr/>
          </p:nvSpPr>
          <p:spPr>
            <a:xfrm>
              <a:off x="0" y="0"/>
              <a:ext cx="12930" cy="13583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24" name="group 1224"/>
          <p:cNvGrpSpPr/>
          <p:nvPr/>
        </p:nvGrpSpPr>
        <p:grpSpPr>
          <a:xfrm rot="21600000">
            <a:off x="1844686" y="3016913"/>
            <a:ext cx="12930" cy="13582"/>
            <a:chOff x="0" y="0"/>
            <a:chExt cx="12930" cy="13582"/>
          </a:xfrm>
        </p:grpSpPr>
        <p:sp>
          <p:nvSpPr>
            <p:cNvPr id="6604" name="path"/>
            <p:cNvSpPr/>
            <p:nvPr/>
          </p:nvSpPr>
          <p:spPr>
            <a:xfrm>
              <a:off x="412" y="428"/>
              <a:ext cx="12105" cy="12724"/>
            </a:xfrm>
            <a:custGeom>
              <a:avLst/>
              <a:gdLst/>
              <a:ahLst/>
              <a:cxnLst/>
              <a:rect l="0" t="0" r="0" b="0"/>
              <a:pathLst>
                <a:path w="19" h="20">
                  <a:moveTo>
                    <a:pt x="0" y="10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10"/>
                  </a:cubicBezTo>
                  <a:cubicBezTo>
                    <a:pt x="19" y="15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05" name="path"/>
            <p:cNvSpPr/>
            <p:nvPr/>
          </p:nvSpPr>
          <p:spPr>
            <a:xfrm>
              <a:off x="0" y="0"/>
              <a:ext cx="12930" cy="13582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26" name="group 1226"/>
          <p:cNvGrpSpPr/>
          <p:nvPr/>
        </p:nvGrpSpPr>
        <p:grpSpPr>
          <a:xfrm rot="21600000">
            <a:off x="2196293" y="2978453"/>
            <a:ext cx="12930" cy="13582"/>
            <a:chOff x="0" y="0"/>
            <a:chExt cx="12930" cy="13582"/>
          </a:xfrm>
        </p:grpSpPr>
        <p:sp>
          <p:nvSpPr>
            <p:cNvPr id="6606" name="path"/>
            <p:cNvSpPr/>
            <p:nvPr/>
          </p:nvSpPr>
          <p:spPr>
            <a:xfrm>
              <a:off x="412" y="429"/>
              <a:ext cx="12105" cy="12724"/>
            </a:xfrm>
            <a:custGeom>
              <a:avLst/>
              <a:gdLst/>
              <a:ahLst/>
              <a:cxnLst/>
              <a:rect l="0" t="0" r="0" b="0"/>
              <a:pathLst>
                <a:path w="19" h="20">
                  <a:moveTo>
                    <a:pt x="0" y="10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10"/>
                  </a:cubicBezTo>
                  <a:cubicBezTo>
                    <a:pt x="19" y="15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07" name="path"/>
            <p:cNvSpPr/>
            <p:nvPr/>
          </p:nvSpPr>
          <p:spPr>
            <a:xfrm>
              <a:off x="0" y="0"/>
              <a:ext cx="12930" cy="13582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28" name="group 1228"/>
          <p:cNvGrpSpPr/>
          <p:nvPr/>
        </p:nvGrpSpPr>
        <p:grpSpPr>
          <a:xfrm rot="21600000">
            <a:off x="2479394" y="3216935"/>
            <a:ext cx="12930" cy="13582"/>
            <a:chOff x="0" y="0"/>
            <a:chExt cx="12930" cy="13582"/>
          </a:xfrm>
        </p:grpSpPr>
        <p:sp>
          <p:nvSpPr>
            <p:cNvPr id="6608" name="path"/>
            <p:cNvSpPr/>
            <p:nvPr/>
          </p:nvSpPr>
          <p:spPr>
            <a:xfrm>
              <a:off x="412" y="429"/>
              <a:ext cx="12105" cy="12724"/>
            </a:xfrm>
            <a:custGeom>
              <a:avLst/>
              <a:gdLst/>
              <a:ahLst/>
              <a:cxnLst/>
              <a:rect l="0" t="0" r="0" b="0"/>
              <a:pathLst>
                <a:path w="19" h="20">
                  <a:moveTo>
                    <a:pt x="0" y="10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10"/>
                  </a:cubicBezTo>
                  <a:cubicBezTo>
                    <a:pt x="19" y="15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09" name="path"/>
            <p:cNvSpPr/>
            <p:nvPr/>
          </p:nvSpPr>
          <p:spPr>
            <a:xfrm>
              <a:off x="0" y="0"/>
              <a:ext cx="12930" cy="13582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610" name="path"/>
          <p:cNvSpPr/>
          <p:nvPr/>
        </p:nvSpPr>
        <p:spPr>
          <a:xfrm>
            <a:off x="2515641" y="2903249"/>
            <a:ext cx="20530" cy="1858"/>
          </a:xfrm>
          <a:custGeom>
            <a:avLst/>
            <a:gdLst/>
            <a:ahLst/>
            <a:cxnLst/>
            <a:rect l="0" t="0" r="0" b="0"/>
            <a:pathLst>
              <a:path w="32" h="2">
                <a:moveTo>
                  <a:pt x="0" y="1"/>
                </a:moveTo>
                <a:lnTo>
                  <a:pt x="32" y="1"/>
                </a:lnTo>
              </a:path>
            </a:pathLst>
          </a:custGeom>
          <a:noFill/>
          <a:ln w="1823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30" name="group 1230"/>
          <p:cNvGrpSpPr/>
          <p:nvPr/>
        </p:nvGrpSpPr>
        <p:grpSpPr>
          <a:xfrm rot="21600000">
            <a:off x="2519424" y="2897816"/>
            <a:ext cx="12930" cy="13582"/>
            <a:chOff x="0" y="0"/>
            <a:chExt cx="12930" cy="13582"/>
          </a:xfrm>
        </p:grpSpPr>
        <p:sp>
          <p:nvSpPr>
            <p:cNvPr id="6611" name="path"/>
            <p:cNvSpPr/>
            <p:nvPr/>
          </p:nvSpPr>
          <p:spPr>
            <a:xfrm>
              <a:off x="412" y="429"/>
              <a:ext cx="12105" cy="12724"/>
            </a:xfrm>
            <a:custGeom>
              <a:avLst/>
              <a:gdLst/>
              <a:ahLst/>
              <a:cxnLst/>
              <a:rect l="0" t="0" r="0" b="0"/>
              <a:pathLst>
                <a:path w="19" h="20">
                  <a:moveTo>
                    <a:pt x="0" y="10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10"/>
                  </a:cubicBezTo>
                  <a:cubicBezTo>
                    <a:pt x="19" y="15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12" name="path"/>
            <p:cNvSpPr/>
            <p:nvPr/>
          </p:nvSpPr>
          <p:spPr>
            <a:xfrm>
              <a:off x="0" y="0"/>
              <a:ext cx="12930" cy="13582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32" name="group 1232"/>
          <p:cNvGrpSpPr/>
          <p:nvPr/>
        </p:nvGrpSpPr>
        <p:grpSpPr>
          <a:xfrm rot="21600000">
            <a:off x="2411026" y="3284275"/>
            <a:ext cx="12930" cy="13439"/>
            <a:chOff x="0" y="0"/>
            <a:chExt cx="12930" cy="13439"/>
          </a:xfrm>
        </p:grpSpPr>
        <p:sp>
          <p:nvSpPr>
            <p:cNvPr id="6613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14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34" name="group 1234"/>
          <p:cNvGrpSpPr/>
          <p:nvPr/>
        </p:nvGrpSpPr>
        <p:grpSpPr>
          <a:xfrm rot="21600000">
            <a:off x="2479394" y="3016627"/>
            <a:ext cx="12930" cy="13439"/>
            <a:chOff x="0" y="0"/>
            <a:chExt cx="12930" cy="13439"/>
          </a:xfrm>
        </p:grpSpPr>
        <p:sp>
          <p:nvSpPr>
            <p:cNvPr id="6615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16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36" name="group 1236"/>
          <p:cNvGrpSpPr/>
          <p:nvPr/>
        </p:nvGrpSpPr>
        <p:grpSpPr>
          <a:xfrm rot="21600000">
            <a:off x="2127925" y="2950145"/>
            <a:ext cx="12930" cy="13439"/>
            <a:chOff x="0" y="0"/>
            <a:chExt cx="12930" cy="13439"/>
          </a:xfrm>
        </p:grpSpPr>
        <p:sp>
          <p:nvSpPr>
            <p:cNvPr id="6617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18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38" name="group 1238"/>
          <p:cNvGrpSpPr/>
          <p:nvPr/>
        </p:nvGrpSpPr>
        <p:grpSpPr>
          <a:xfrm rot="21600000">
            <a:off x="1939053" y="3083825"/>
            <a:ext cx="12930" cy="13439"/>
            <a:chOff x="0" y="0"/>
            <a:chExt cx="12930" cy="13439"/>
          </a:xfrm>
        </p:grpSpPr>
        <p:sp>
          <p:nvSpPr>
            <p:cNvPr id="6619" name="path"/>
            <p:cNvSpPr/>
            <p:nvPr/>
          </p:nvSpPr>
          <p:spPr>
            <a:xfrm>
              <a:off x="412" y="428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20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40" name="group 1240"/>
          <p:cNvGrpSpPr/>
          <p:nvPr/>
        </p:nvGrpSpPr>
        <p:grpSpPr>
          <a:xfrm rot="21600000">
            <a:off x="2290659" y="2949716"/>
            <a:ext cx="12930" cy="13439"/>
            <a:chOff x="0" y="0"/>
            <a:chExt cx="12930" cy="13439"/>
          </a:xfrm>
        </p:grpSpPr>
        <p:sp>
          <p:nvSpPr>
            <p:cNvPr id="6621" name="path"/>
            <p:cNvSpPr/>
            <p:nvPr/>
          </p:nvSpPr>
          <p:spPr>
            <a:xfrm>
              <a:off x="412" y="428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22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42" name="group 1242"/>
          <p:cNvGrpSpPr/>
          <p:nvPr/>
        </p:nvGrpSpPr>
        <p:grpSpPr>
          <a:xfrm rot="21600000">
            <a:off x="2411026" y="3217364"/>
            <a:ext cx="12930" cy="13439"/>
            <a:chOff x="0" y="0"/>
            <a:chExt cx="12930" cy="13439"/>
          </a:xfrm>
        </p:grpSpPr>
        <p:sp>
          <p:nvSpPr>
            <p:cNvPr id="6623" name="path"/>
            <p:cNvSpPr/>
            <p:nvPr/>
          </p:nvSpPr>
          <p:spPr>
            <a:xfrm>
              <a:off x="412" y="428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24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44" name="group 1244"/>
          <p:cNvGrpSpPr/>
          <p:nvPr/>
        </p:nvGrpSpPr>
        <p:grpSpPr>
          <a:xfrm rot="21600000">
            <a:off x="2479394" y="2949716"/>
            <a:ext cx="12930" cy="13439"/>
            <a:chOff x="0" y="0"/>
            <a:chExt cx="12930" cy="13439"/>
          </a:xfrm>
        </p:grpSpPr>
        <p:sp>
          <p:nvSpPr>
            <p:cNvPr id="6625" name="path"/>
            <p:cNvSpPr/>
            <p:nvPr/>
          </p:nvSpPr>
          <p:spPr>
            <a:xfrm>
              <a:off x="412" y="428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26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46" name="group 1246"/>
          <p:cNvGrpSpPr/>
          <p:nvPr/>
        </p:nvGrpSpPr>
        <p:grpSpPr>
          <a:xfrm rot="21600000">
            <a:off x="1908790" y="3112134"/>
            <a:ext cx="12930" cy="13439"/>
            <a:chOff x="0" y="0"/>
            <a:chExt cx="12930" cy="13439"/>
          </a:xfrm>
        </p:grpSpPr>
        <p:sp>
          <p:nvSpPr>
            <p:cNvPr id="6627" name="path"/>
            <p:cNvSpPr/>
            <p:nvPr/>
          </p:nvSpPr>
          <p:spPr>
            <a:xfrm>
              <a:off x="412" y="428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28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48" name="group 1248"/>
          <p:cNvGrpSpPr/>
          <p:nvPr/>
        </p:nvGrpSpPr>
        <p:grpSpPr>
          <a:xfrm rot="21600000">
            <a:off x="2479394" y="3083396"/>
            <a:ext cx="12930" cy="13439"/>
            <a:chOff x="0" y="0"/>
            <a:chExt cx="12930" cy="13439"/>
          </a:xfrm>
        </p:grpSpPr>
        <p:sp>
          <p:nvSpPr>
            <p:cNvPr id="6629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30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50" name="group 1250"/>
          <p:cNvGrpSpPr/>
          <p:nvPr/>
        </p:nvGrpSpPr>
        <p:grpSpPr>
          <a:xfrm rot="21600000">
            <a:off x="1844686" y="2950145"/>
            <a:ext cx="12930" cy="13439"/>
            <a:chOff x="0" y="0"/>
            <a:chExt cx="12930" cy="13439"/>
          </a:xfrm>
        </p:grpSpPr>
        <p:sp>
          <p:nvSpPr>
            <p:cNvPr id="6631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32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52" name="group 1252"/>
          <p:cNvGrpSpPr/>
          <p:nvPr/>
        </p:nvGrpSpPr>
        <p:grpSpPr>
          <a:xfrm rot="21600000">
            <a:off x="2479394" y="3150165"/>
            <a:ext cx="12930" cy="13439"/>
            <a:chOff x="0" y="0"/>
            <a:chExt cx="12930" cy="13439"/>
          </a:xfrm>
        </p:grpSpPr>
        <p:sp>
          <p:nvSpPr>
            <p:cNvPr id="6633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34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54" name="group 1254"/>
          <p:cNvGrpSpPr/>
          <p:nvPr/>
        </p:nvGrpSpPr>
        <p:grpSpPr>
          <a:xfrm rot="21600000">
            <a:off x="2196293" y="3045365"/>
            <a:ext cx="12930" cy="13439"/>
            <a:chOff x="0" y="0"/>
            <a:chExt cx="12930" cy="13439"/>
          </a:xfrm>
        </p:grpSpPr>
        <p:sp>
          <p:nvSpPr>
            <p:cNvPr id="6635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36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56" name="group 1256"/>
          <p:cNvGrpSpPr/>
          <p:nvPr/>
        </p:nvGrpSpPr>
        <p:grpSpPr>
          <a:xfrm rot="21600000">
            <a:off x="2479394" y="3283847"/>
            <a:ext cx="12930" cy="13439"/>
            <a:chOff x="0" y="0"/>
            <a:chExt cx="12930" cy="13439"/>
          </a:xfrm>
        </p:grpSpPr>
        <p:sp>
          <p:nvSpPr>
            <p:cNvPr id="6637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38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58" name="group 1258"/>
          <p:cNvGrpSpPr/>
          <p:nvPr/>
        </p:nvGrpSpPr>
        <p:grpSpPr>
          <a:xfrm rot="21600000">
            <a:off x="1844686" y="3217364"/>
            <a:ext cx="12930" cy="13439"/>
            <a:chOff x="0" y="0"/>
            <a:chExt cx="12930" cy="13439"/>
          </a:xfrm>
        </p:grpSpPr>
        <p:sp>
          <p:nvSpPr>
            <p:cNvPr id="6639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40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60" name="group 1260"/>
          <p:cNvGrpSpPr/>
          <p:nvPr/>
        </p:nvGrpSpPr>
        <p:grpSpPr>
          <a:xfrm rot="21600000">
            <a:off x="1939053" y="2950145"/>
            <a:ext cx="12930" cy="13439"/>
            <a:chOff x="0" y="0"/>
            <a:chExt cx="12930" cy="13439"/>
          </a:xfrm>
        </p:grpSpPr>
        <p:sp>
          <p:nvSpPr>
            <p:cNvPr id="6641" name="path"/>
            <p:cNvSpPr/>
            <p:nvPr/>
          </p:nvSpPr>
          <p:spPr>
            <a:xfrm>
              <a:off x="412" y="429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42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62" name="group 1262"/>
          <p:cNvGrpSpPr/>
          <p:nvPr/>
        </p:nvGrpSpPr>
        <p:grpSpPr>
          <a:xfrm rot="21600000">
            <a:off x="2385027" y="2949716"/>
            <a:ext cx="12930" cy="13439"/>
            <a:chOff x="0" y="0"/>
            <a:chExt cx="12930" cy="13439"/>
          </a:xfrm>
        </p:grpSpPr>
        <p:sp>
          <p:nvSpPr>
            <p:cNvPr id="6643" name="path"/>
            <p:cNvSpPr/>
            <p:nvPr/>
          </p:nvSpPr>
          <p:spPr>
            <a:xfrm>
              <a:off x="412" y="428"/>
              <a:ext cx="12105" cy="12581"/>
            </a:xfrm>
            <a:custGeom>
              <a:avLst/>
              <a:gdLst/>
              <a:ahLst/>
              <a:cxnLst/>
              <a:rect l="0" t="0" r="0" b="0"/>
              <a:pathLst>
                <a:path w="19" h="19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5"/>
                    <a:pt x="14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44" name="path"/>
            <p:cNvSpPr/>
            <p:nvPr/>
          </p:nvSpPr>
          <p:spPr>
            <a:xfrm>
              <a:off x="0" y="0"/>
              <a:ext cx="12930" cy="13439"/>
            </a:xfrm>
            <a:custGeom>
              <a:avLst/>
              <a:gdLst/>
              <a:ahLst/>
              <a:cxnLst/>
              <a:rect l="0" t="0" r="0" b="0"/>
              <a:pathLst>
                <a:path w="20" h="21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</a:path>
              </a:pathLst>
            </a:custGeom>
            <a:noFill/>
            <a:ln w="841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645" name="path"/>
          <p:cNvSpPr/>
          <p:nvPr/>
        </p:nvSpPr>
        <p:spPr>
          <a:xfrm>
            <a:off x="1841660" y="2899532"/>
            <a:ext cx="87790" cy="858"/>
          </a:xfrm>
          <a:custGeom>
            <a:avLst/>
            <a:gdLst/>
            <a:ahLst/>
            <a:cxnLst/>
            <a:rect l="0" t="0" r="0" b="0"/>
            <a:pathLst>
              <a:path w="138" h="1">
                <a:moveTo>
                  <a:pt x="0" y="0"/>
                </a:moveTo>
                <a:lnTo>
                  <a:pt x="138" y="0"/>
                </a:lnTo>
              </a:path>
            </a:pathLst>
          </a:custGeom>
          <a:noFill/>
          <a:ln w="841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46" name="path"/>
          <p:cNvSpPr/>
          <p:nvPr/>
        </p:nvSpPr>
        <p:spPr>
          <a:xfrm>
            <a:off x="2124898" y="2899532"/>
            <a:ext cx="87787" cy="858"/>
          </a:xfrm>
          <a:custGeom>
            <a:avLst/>
            <a:gdLst/>
            <a:ahLst/>
            <a:cxnLst/>
            <a:rect l="0" t="0" r="0" b="0"/>
            <a:pathLst>
              <a:path w="138" h="1">
                <a:moveTo>
                  <a:pt x="0" y="0"/>
                </a:moveTo>
                <a:lnTo>
                  <a:pt x="138" y="0"/>
                </a:lnTo>
              </a:path>
            </a:pathLst>
          </a:custGeom>
          <a:noFill/>
          <a:ln w="841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47" name="path"/>
          <p:cNvSpPr/>
          <p:nvPr/>
        </p:nvSpPr>
        <p:spPr>
          <a:xfrm>
            <a:off x="2219265" y="2899532"/>
            <a:ext cx="87787" cy="858"/>
          </a:xfrm>
          <a:custGeom>
            <a:avLst/>
            <a:gdLst/>
            <a:ahLst/>
            <a:cxnLst/>
            <a:rect l="0" t="0" r="0" b="0"/>
            <a:pathLst>
              <a:path w="138" h="1">
                <a:moveTo>
                  <a:pt x="0" y="0"/>
                </a:moveTo>
                <a:lnTo>
                  <a:pt x="138" y="0"/>
                </a:lnTo>
              </a:path>
            </a:pathLst>
          </a:custGeom>
          <a:noFill/>
          <a:ln w="841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48" name="path"/>
          <p:cNvSpPr/>
          <p:nvPr/>
        </p:nvSpPr>
        <p:spPr>
          <a:xfrm>
            <a:off x="1936027" y="2899532"/>
            <a:ext cx="87787" cy="858"/>
          </a:xfrm>
          <a:custGeom>
            <a:avLst/>
            <a:gdLst/>
            <a:ahLst/>
            <a:cxnLst/>
            <a:rect l="0" t="0" r="0" b="0"/>
            <a:pathLst>
              <a:path w="138" h="1">
                <a:moveTo>
                  <a:pt x="0" y="0"/>
                </a:moveTo>
                <a:lnTo>
                  <a:pt x="138" y="0"/>
                </a:lnTo>
              </a:path>
            </a:pathLst>
          </a:custGeom>
          <a:noFill/>
          <a:ln w="841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49" name="path"/>
          <p:cNvSpPr/>
          <p:nvPr/>
        </p:nvSpPr>
        <p:spPr>
          <a:xfrm>
            <a:off x="2313632" y="2899532"/>
            <a:ext cx="87786" cy="858"/>
          </a:xfrm>
          <a:custGeom>
            <a:avLst/>
            <a:gdLst/>
            <a:ahLst/>
            <a:cxnLst/>
            <a:rect l="0" t="0" r="0" b="0"/>
            <a:pathLst>
              <a:path w="138" h="1">
                <a:moveTo>
                  <a:pt x="0" y="0"/>
                </a:moveTo>
                <a:lnTo>
                  <a:pt x="138" y="0"/>
                </a:lnTo>
              </a:path>
            </a:pathLst>
          </a:custGeom>
          <a:noFill/>
          <a:ln w="841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0" name="path"/>
          <p:cNvSpPr/>
          <p:nvPr/>
        </p:nvSpPr>
        <p:spPr>
          <a:xfrm>
            <a:off x="2030394" y="2899532"/>
            <a:ext cx="87786" cy="858"/>
          </a:xfrm>
          <a:custGeom>
            <a:avLst/>
            <a:gdLst/>
            <a:ahLst/>
            <a:cxnLst/>
            <a:rect l="0" t="0" r="0" b="0"/>
            <a:pathLst>
              <a:path w="138" h="1">
                <a:moveTo>
                  <a:pt x="0" y="0"/>
                </a:moveTo>
                <a:lnTo>
                  <a:pt x="138" y="0"/>
                </a:lnTo>
              </a:path>
            </a:pathLst>
          </a:custGeom>
          <a:noFill/>
          <a:ln w="841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1" name="path"/>
          <p:cNvSpPr/>
          <p:nvPr/>
        </p:nvSpPr>
        <p:spPr>
          <a:xfrm>
            <a:off x="2407999" y="2899532"/>
            <a:ext cx="87786" cy="857"/>
          </a:xfrm>
          <a:custGeom>
            <a:avLst/>
            <a:gdLst/>
            <a:ahLst/>
            <a:cxnLst/>
            <a:rect l="0" t="0" r="0" b="0"/>
            <a:pathLst>
              <a:path w="138" h="1">
                <a:moveTo>
                  <a:pt x="0" y="0"/>
                </a:moveTo>
                <a:lnTo>
                  <a:pt x="138" y="0"/>
                </a:lnTo>
              </a:path>
            </a:pathLst>
          </a:custGeom>
          <a:noFill/>
          <a:ln w="841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2" name="textbox 6652"/>
          <p:cNvSpPr/>
          <p:nvPr/>
        </p:nvSpPr>
        <p:spPr>
          <a:xfrm>
            <a:off x="3469762" y="3079322"/>
            <a:ext cx="31750" cy="438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0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100" dirty="0"/>
          </a:p>
        </p:txBody>
      </p:sp>
      <p:sp>
        <p:nvSpPr>
          <p:cNvPr id="6653" name="textbox 6653"/>
          <p:cNvSpPr/>
          <p:nvPr/>
        </p:nvSpPr>
        <p:spPr>
          <a:xfrm>
            <a:off x="3469762" y="3170776"/>
            <a:ext cx="31750" cy="438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0"/>
              </a:lnSpc>
            </a:pPr>
            <a:r>
              <a:rPr sz="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100" dirty="0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4" name="picture 665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37838" y="3145710"/>
            <a:ext cx="623960" cy="2384817"/>
          </a:xfrm>
          <a:prstGeom prst="rect">
            <a:avLst/>
          </a:prstGeom>
        </p:spPr>
      </p:pic>
      <p:sp>
        <p:nvSpPr>
          <p:cNvPr id="6655" name="rect"/>
          <p:cNvSpPr/>
          <p:nvPr/>
        </p:nvSpPr>
        <p:spPr>
          <a:xfrm>
            <a:off x="8069859" y="2639950"/>
            <a:ext cx="76155" cy="7919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6" name="rect"/>
          <p:cNvSpPr/>
          <p:nvPr/>
        </p:nvSpPr>
        <p:spPr>
          <a:xfrm>
            <a:off x="8067263" y="2637251"/>
            <a:ext cx="81347" cy="8459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7" name="rect"/>
          <p:cNvSpPr/>
          <p:nvPr/>
        </p:nvSpPr>
        <p:spPr>
          <a:xfrm>
            <a:off x="8069859" y="2779439"/>
            <a:ext cx="76155" cy="791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8" name="rect"/>
          <p:cNvSpPr/>
          <p:nvPr/>
        </p:nvSpPr>
        <p:spPr>
          <a:xfrm>
            <a:off x="8067263" y="2776740"/>
            <a:ext cx="81347" cy="84592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9" name="rect"/>
          <p:cNvSpPr/>
          <p:nvPr/>
        </p:nvSpPr>
        <p:spPr>
          <a:xfrm>
            <a:off x="8069859" y="2931527"/>
            <a:ext cx="76155" cy="800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60" name="rect"/>
          <p:cNvSpPr/>
          <p:nvPr/>
        </p:nvSpPr>
        <p:spPr>
          <a:xfrm>
            <a:off x="8067263" y="2928827"/>
            <a:ext cx="81347" cy="854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6661" name="table 6661"/>
          <p:cNvGraphicFramePr>
            <a:graphicFrameLocks noGrp="1"/>
          </p:cNvGraphicFramePr>
          <p:nvPr/>
        </p:nvGraphicFramePr>
        <p:xfrm>
          <a:off x="3670173" y="1035177"/>
          <a:ext cx="5104129" cy="5053965"/>
        </p:xfrm>
        <a:graphic>
          <a:graphicData uri="http://schemas.openxmlformats.org/drawingml/2006/table">
            <a:tbl>
              <a:tblPr/>
              <a:tblGrid>
                <a:gridCol w="5104129"/>
              </a:tblGrid>
              <a:tr h="50349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"/>
                        </a:lnSpc>
                      </a:pPr>
                      <a:endParaRPr lang="en-US" altLang="en-US" sz="100" dirty="0"/>
                    </a:p>
                    <a:p>
                      <a:pPr marL="93980" algn="l" rtl="0" eaLnBrk="0">
                        <a:lnSpc>
                          <a:spcPct val="84000"/>
                        </a:lnSpc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将系统分成不同的功能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endParaRPr lang="en-US" altLang="en-US" sz="1400" dirty="0"/>
                    </a:p>
                    <a:p>
                      <a:pPr marL="93980" algn="l" rtl="0" eaLnBrk="0">
                        <a:lnSpc>
                          <a:spcPct val="84000"/>
                        </a:lnSpc>
                        <a:spcBef>
                          <a:spcPts val="805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连接区块之间的链条，是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识别和设计接口的基础。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1000" dirty="0"/>
                    </a:p>
                    <a:p>
                      <a:pPr marL="4378325" indent="-4445" algn="l" rtl="0" eaLnBrk="0">
                        <a:lnSpc>
                          <a:spcPct val="126000"/>
                        </a:lnSpc>
                        <a:spcBef>
                          <a:spcPts val="125"/>
                        </a:spcBef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Variant</a:t>
                      </a:r>
                      <a:r>
                        <a:rPr sz="400" b="1" spc="3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driving</a:t>
                      </a:r>
                      <a:r>
                        <a:rPr sz="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</a:t>
                      </a:r>
                      <a:r>
                        <a:rPr sz="4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interacti</a:t>
                      </a:r>
                      <a:r>
                        <a:rPr sz="4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ns</a:t>
                      </a:r>
                      <a:endParaRPr lang="en-US" altLang="en-US" sz="400" dirty="0"/>
                    </a:p>
                    <a:p>
                      <a:pPr marL="4373245" algn="l" rtl="0" eaLnBrk="0">
                        <a:lnSpc>
                          <a:spcPct val="237000"/>
                        </a:lnSpc>
                        <a:spcBef>
                          <a:spcPts val="30"/>
                        </a:spcBef>
                        <a:tabLst>
                          <a:tab pos="4396740" algn="l"/>
                        </a:tabLst>
                      </a:pPr>
                      <a:r>
                        <a:rPr sz="400" strike="sngStrike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400" strike="sngStrike" spc="6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400" b="1" strike="sngStrike" spc="6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400" strike="sngStrike" spc="6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400" spc="6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Mechanical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chain         </a:t>
                      </a:r>
                      <a:r>
                        <a:rPr sz="400" strike="sngStrike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400" strike="sngStrike" spc="8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trike="sngStrike" spc="8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400" strike="sngStrike" spc="8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400" spc="8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Electrical chain</a:t>
                      </a:r>
                      <a:endParaRPr lang="en-US" altLang="en-US" sz="400" dirty="0"/>
                    </a:p>
                    <a:p>
                      <a:pPr marL="730250" algn="l" rtl="0" eaLnBrk="0">
                        <a:lnSpc>
                          <a:spcPts val="535"/>
                        </a:lnSpc>
                        <a:spcBef>
                          <a:spcPts val="60"/>
                        </a:spcBef>
                      </a:pP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Cabin</a:t>
                      </a:r>
                      <a:r>
                        <a:rPr sz="400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400" spc="2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doors</a:t>
                      </a:r>
                      <a:endParaRPr lang="en-US" altLang="en-US" sz="400" dirty="0"/>
                    </a:p>
                    <a:p>
                      <a:pPr marL="4373245" algn="l" rtl="0" eaLnBrk="0">
                        <a:lnSpc>
                          <a:spcPct val="95000"/>
                        </a:lnSpc>
                        <a:spcBef>
                          <a:spcPts val="45"/>
                        </a:spcBef>
                        <a:tabLst>
                          <a:tab pos="4396740" algn="l"/>
                        </a:tabLst>
                      </a:pPr>
                      <a:r>
                        <a:rPr sz="400" strike="sngStrike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400" strike="sngStrike" spc="7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trike="sngStrike" spc="7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400" strike="sngStrike" spc="7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400" spc="7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Visual</a:t>
                      </a:r>
                      <a:r>
                        <a:rPr sz="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design</a:t>
                      </a:r>
                      <a:endParaRPr lang="en-US" altLang="en-US" sz="400" dirty="0"/>
                    </a:p>
                    <a:p>
                      <a:pPr marL="4535805" algn="l" rtl="0" eaLnBrk="0">
                        <a:lnSpc>
                          <a:spcPts val="535"/>
                        </a:lnSpc>
                        <a:spcBef>
                          <a:spcPts val="110"/>
                        </a:spcBef>
                      </a:pPr>
                      <a:r>
                        <a:rPr sz="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400" dirty="0"/>
                    </a:p>
                    <a:p>
                      <a:pPr marL="4528185" indent="-104775" algn="l" rtl="0" eaLnBrk="0">
                        <a:lnSpc>
                          <a:spcPct val="105000"/>
                        </a:lnSpc>
                        <a:spcBef>
                          <a:spcPts val="1010"/>
                        </a:spcBef>
                      </a:pPr>
                      <a:r>
                        <a:rPr sz="9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9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Forklift            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tru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               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           separa</a:t>
                      </a:r>
                      <a:r>
                        <a:rPr sz="7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ted</a:t>
                      </a:r>
                      <a:r>
                        <a:rPr sz="7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into           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functio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nal       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bloc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700" dirty="0"/>
                    </a:p>
                    <a:p>
                      <a:pPr marL="4528185" indent="-104775" algn="l" rtl="0" eaLnBrk="0">
                        <a:lnSpc>
                          <a:spcPct val="105000"/>
                        </a:lnSpc>
                        <a:spcBef>
                          <a:spcPts val="25"/>
                        </a:spcBef>
                      </a:pPr>
                      <a:r>
                        <a:rPr sz="9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Develop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ment</a:t>
                      </a:r>
                      <a:r>
                        <a:rPr sz="7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           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ces       for</a:t>
                      </a:r>
                      <a:r>
                        <a:rPr sz="7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             links</a:t>
                      </a:r>
                      <a:r>
                        <a:rPr sz="7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            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betwee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         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bloc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7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264" name="group 1264"/>
          <p:cNvGrpSpPr/>
          <p:nvPr/>
        </p:nvGrpSpPr>
        <p:grpSpPr>
          <a:xfrm rot="21600000">
            <a:off x="210693" y="1035177"/>
            <a:ext cx="3457061" cy="5054346"/>
            <a:chOff x="0" y="0"/>
            <a:chExt cx="3457061" cy="5054346"/>
          </a:xfrm>
        </p:grpSpPr>
        <p:sp>
          <p:nvSpPr>
            <p:cNvPr id="6662" name="path"/>
            <p:cNvSpPr/>
            <p:nvPr/>
          </p:nvSpPr>
          <p:spPr>
            <a:xfrm>
              <a:off x="9525" y="9525"/>
              <a:ext cx="3438144" cy="5035296"/>
            </a:xfrm>
            <a:custGeom>
              <a:avLst/>
              <a:gdLst/>
              <a:ahLst/>
              <a:cxnLst/>
              <a:rect l="0" t="0" r="0" b="0"/>
              <a:pathLst>
                <a:path w="5414" h="7929">
                  <a:moveTo>
                    <a:pt x="0" y="0"/>
                  </a:moveTo>
                  <a:lnTo>
                    <a:pt x="4746" y="0"/>
                  </a:lnTo>
                  <a:lnTo>
                    <a:pt x="5414" y="3964"/>
                  </a:lnTo>
                  <a:lnTo>
                    <a:pt x="4746" y="7929"/>
                  </a:lnTo>
                  <a:lnTo>
                    <a:pt x="0" y="79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63" name="path"/>
            <p:cNvSpPr/>
            <p:nvPr/>
          </p:nvSpPr>
          <p:spPr>
            <a:xfrm>
              <a:off x="0" y="0"/>
              <a:ext cx="3023489" cy="5054346"/>
            </a:xfrm>
            <a:custGeom>
              <a:avLst/>
              <a:gdLst/>
              <a:ahLst/>
              <a:cxnLst/>
              <a:rect l="0" t="0" r="0" b="0"/>
              <a:pathLst>
                <a:path w="4761" h="7959">
                  <a:moveTo>
                    <a:pt x="15" y="15"/>
                  </a:moveTo>
                  <a:lnTo>
                    <a:pt x="4761" y="15"/>
                  </a:lnTo>
                  <a:moveTo>
                    <a:pt x="4761" y="7944"/>
                  </a:moveTo>
                  <a:lnTo>
                    <a:pt x="15" y="7944"/>
                  </a:lnTo>
                  <a:lnTo>
                    <a:pt x="15" y="15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64" name="path"/>
            <p:cNvSpPr/>
            <p:nvPr/>
          </p:nvSpPr>
          <p:spPr>
            <a:xfrm>
              <a:off x="3014096" y="7942"/>
              <a:ext cx="442965" cy="5038461"/>
            </a:xfrm>
            <a:custGeom>
              <a:avLst/>
              <a:gdLst/>
              <a:ahLst/>
              <a:cxnLst/>
              <a:rect l="0" t="0" r="0" b="0"/>
              <a:pathLst>
                <a:path w="697" h="7934">
                  <a:moveTo>
                    <a:pt x="14" y="2"/>
                  </a:moveTo>
                  <a:lnTo>
                    <a:pt x="682" y="3967"/>
                  </a:lnTo>
                  <a:lnTo>
                    <a:pt x="14" y="7932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65" name="rect"/>
            <p:cNvSpPr/>
            <p:nvPr/>
          </p:nvSpPr>
          <p:spPr>
            <a:xfrm>
              <a:off x="8763" y="8763"/>
              <a:ext cx="3080003" cy="370332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66" name="textbox 6666"/>
            <p:cNvSpPr/>
            <p:nvPr/>
          </p:nvSpPr>
          <p:spPr>
            <a:xfrm>
              <a:off x="62424" y="102101"/>
              <a:ext cx="2839720" cy="303276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4000"/>
                </a:lnSpc>
              </a:pPr>
              <a:endParaRPr lang="en-US" altLang="en-US" sz="100" dirty="0"/>
            </a:p>
            <a:p>
              <a:pPr marL="24765" algn="l" rtl="0" eaLnBrk="0">
                <a:lnSpc>
                  <a:spcPct val="98000"/>
                </a:lnSpc>
              </a:pPr>
              <a:r>
                <a:rPr sz="14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办</a:t>
              </a:r>
              <a:r>
                <a:rPr sz="14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endParaRPr lang="en-US" altLang="en-US" sz="1400" dirty="0"/>
            </a:p>
            <a:p>
              <a:pPr marL="12700" algn="l" rtl="0" eaLnBrk="0">
                <a:lnSpc>
                  <a:spcPct val="83000"/>
                </a:lnSpc>
                <a:spcBef>
                  <a:spcPts val="1035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零件和部件通常是连接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在一起的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395"/>
                </a:spcBef>
              </a:pPr>
              <a:r>
                <a:rPr sz="1600" spc="5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机械方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面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410"/>
                </a:spcBef>
              </a:pPr>
              <a:r>
                <a:rPr sz="1600" spc="7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电</a:t>
              </a:r>
              <a:r>
                <a:rPr sz="14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动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410"/>
                </a:spcBef>
              </a:pPr>
              <a:r>
                <a:rPr sz="16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通过设计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语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言</a:t>
              </a:r>
              <a:endParaRPr lang="en-US" altLang="en-US" sz="1400" dirty="0"/>
            </a:p>
            <a:p>
              <a:pPr marL="194310" indent="-181610" algn="l" rtl="0" eaLnBrk="0">
                <a:lnSpc>
                  <a:spcPct val="89000"/>
                </a:lnSpc>
                <a:spcBef>
                  <a:spcPts val="835"/>
                </a:spcBef>
              </a:pPr>
              <a:r>
                <a:rPr sz="1700" spc="2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绘制未来产品的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组成部分，例如，  </a:t>
              </a:r>
              <a:r>
                <a:rPr sz="14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用今天的产品结构作为代理。</a:t>
              </a:r>
              <a:endParaRPr lang="en-US" altLang="en-US" sz="1400" dirty="0"/>
            </a:p>
            <a:p>
              <a:pPr marL="12700" algn="l" rtl="0" eaLnBrk="0">
                <a:lnSpc>
                  <a:spcPct val="84000"/>
                </a:lnSpc>
                <a:spcBef>
                  <a:spcPts val="895"/>
                </a:spcBef>
              </a:pPr>
              <a:r>
                <a:rPr sz="1700" spc="5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画出连接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链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380"/>
                </a:spcBef>
              </a:pPr>
              <a:r>
                <a:rPr sz="1600" spc="6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6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机械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链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420"/>
                </a:spcBef>
              </a:pPr>
              <a:r>
                <a:rPr sz="1600" spc="6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6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电气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链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395"/>
                </a:spcBef>
              </a:pPr>
              <a:r>
                <a:rPr sz="16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视觉设计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链</a:t>
              </a:r>
              <a:endParaRPr lang="en-US" altLang="en-US" sz="1400" dirty="0"/>
            </a:p>
          </p:txBody>
        </p:sp>
      </p:grpSp>
      <p:sp>
        <p:nvSpPr>
          <p:cNvPr id="6667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68" name="textbox 6668"/>
          <p:cNvSpPr/>
          <p:nvPr/>
        </p:nvSpPr>
        <p:spPr>
          <a:xfrm>
            <a:off x="3678935" y="1043940"/>
            <a:ext cx="5085715" cy="389254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600" dirty="0"/>
          </a:p>
          <a:p>
            <a:pPr marL="79375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。连接系统功能块的链条</a:t>
            </a:r>
            <a:endParaRPr lang="en-US" altLang="en-US" sz="1400" dirty="0"/>
          </a:p>
        </p:txBody>
      </p:sp>
      <p:sp>
        <p:nvSpPr>
          <p:cNvPr id="6669" name="textbox 6669"/>
          <p:cNvSpPr/>
          <p:nvPr/>
        </p:nvSpPr>
        <p:spPr>
          <a:xfrm>
            <a:off x="461489" y="255327"/>
            <a:ext cx="2914014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5000"/>
              </a:lnSpc>
            </a:pPr>
            <a:endParaRPr lang="en-US" altLang="en-US" sz="100" dirty="0"/>
          </a:p>
          <a:p>
            <a:pPr marL="12700" indent="1270" algn="l" rtl="0" eaLnBrk="0">
              <a:lnSpc>
                <a:spcPct val="104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分析模块之间的连接链，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以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确定正确的接</a:t>
            </a:r>
            <a:r>
              <a:rPr sz="18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口</a:t>
            </a:r>
            <a:endParaRPr lang="en-US" altLang="en-US" sz="1800" dirty="0"/>
          </a:p>
        </p:txBody>
      </p:sp>
      <p:grpSp>
        <p:nvGrpSpPr>
          <p:cNvPr id="1266" name="group 1266"/>
          <p:cNvGrpSpPr/>
          <p:nvPr/>
        </p:nvGrpSpPr>
        <p:grpSpPr>
          <a:xfrm rot="21600000">
            <a:off x="4990733" y="3835055"/>
            <a:ext cx="552996" cy="368970"/>
            <a:chOff x="0" y="0"/>
            <a:chExt cx="552996" cy="368970"/>
          </a:xfrm>
        </p:grpSpPr>
        <p:sp>
          <p:nvSpPr>
            <p:cNvPr id="6670" name="path"/>
            <p:cNvSpPr/>
            <p:nvPr/>
          </p:nvSpPr>
          <p:spPr>
            <a:xfrm>
              <a:off x="0" y="0"/>
              <a:ext cx="552996" cy="368970"/>
            </a:xfrm>
            <a:custGeom>
              <a:avLst/>
              <a:gdLst/>
              <a:ahLst/>
              <a:cxnLst/>
              <a:rect l="0" t="0" r="0" b="0"/>
              <a:pathLst>
                <a:path w="870" h="581">
                  <a:moveTo>
                    <a:pt x="0" y="581"/>
                  </a:moveTo>
                  <a:lnTo>
                    <a:pt x="870" y="581"/>
                  </a:lnTo>
                  <a:lnTo>
                    <a:pt x="870" y="0"/>
                  </a:lnTo>
                  <a:lnTo>
                    <a:pt x="0" y="0"/>
                  </a:lnTo>
                  <a:lnTo>
                    <a:pt x="0" y="58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71" name="path"/>
            <p:cNvSpPr/>
            <p:nvPr/>
          </p:nvSpPr>
          <p:spPr>
            <a:xfrm>
              <a:off x="452609" y="25197"/>
              <a:ext cx="76155" cy="79193"/>
            </a:xfrm>
            <a:custGeom>
              <a:avLst/>
              <a:gdLst/>
              <a:ahLst/>
              <a:cxnLst/>
              <a:rect l="0" t="0" r="0" b="0"/>
              <a:pathLst>
                <a:path w="119" h="124">
                  <a:moveTo>
                    <a:pt x="0" y="62"/>
                  </a:moveTo>
                  <a:cubicBezTo>
                    <a:pt x="0" y="27"/>
                    <a:pt x="26" y="0"/>
                    <a:pt x="59" y="0"/>
                  </a:cubicBezTo>
                  <a:cubicBezTo>
                    <a:pt x="93" y="0"/>
                    <a:pt x="119" y="27"/>
                    <a:pt x="119" y="62"/>
                  </a:cubicBezTo>
                  <a:cubicBezTo>
                    <a:pt x="119" y="96"/>
                    <a:pt x="93" y="124"/>
                    <a:pt x="59" y="124"/>
                  </a:cubicBezTo>
                  <a:cubicBezTo>
                    <a:pt x="26" y="124"/>
                    <a:pt x="0" y="96"/>
                    <a:pt x="0" y="6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72" name="path"/>
            <p:cNvSpPr/>
            <p:nvPr/>
          </p:nvSpPr>
          <p:spPr>
            <a:xfrm>
              <a:off x="450012" y="22498"/>
              <a:ext cx="81348" cy="84593"/>
            </a:xfrm>
            <a:custGeom>
              <a:avLst/>
              <a:gdLst/>
              <a:ahLst/>
              <a:cxnLst/>
              <a:rect l="0" t="0" r="0" b="0"/>
              <a:pathLst>
                <a:path w="128" h="133">
                  <a:moveTo>
                    <a:pt x="4" y="66"/>
                  </a:moveTo>
                  <a:cubicBezTo>
                    <a:pt x="4" y="32"/>
                    <a:pt x="30" y="4"/>
                    <a:pt x="64" y="4"/>
                  </a:cubicBezTo>
                  <a:cubicBezTo>
                    <a:pt x="97" y="4"/>
                    <a:pt x="124" y="32"/>
                    <a:pt x="124" y="66"/>
                  </a:cubicBezTo>
                  <a:cubicBezTo>
                    <a:pt x="124" y="101"/>
                    <a:pt x="97" y="128"/>
                    <a:pt x="64" y="128"/>
                  </a:cubicBezTo>
                  <a:cubicBezTo>
                    <a:pt x="30" y="128"/>
                    <a:pt x="4" y="101"/>
                    <a:pt x="4" y="66"/>
                  </a:cubicBezTo>
                </a:path>
              </a:pathLst>
            </a:custGeom>
            <a:noFill/>
            <a:ln w="52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673" name="textbox 6673"/>
          <p:cNvSpPr/>
          <p:nvPr/>
        </p:nvSpPr>
        <p:spPr>
          <a:xfrm>
            <a:off x="4990733" y="2993622"/>
            <a:ext cx="553084" cy="37147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marL="107315" algn="l" rtl="0" eaLnBrk="0">
              <a:lnSpc>
                <a:spcPct val="96000"/>
              </a:lnSpc>
              <a:spcBef>
                <a:spcPts val="5"/>
              </a:spcBef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r>
              <a:rPr sz="400" spc="2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400" dirty="0"/>
          </a:p>
        </p:txBody>
      </p:sp>
      <p:sp>
        <p:nvSpPr>
          <p:cNvPr id="6674" name="rect"/>
          <p:cNvSpPr/>
          <p:nvPr/>
        </p:nvSpPr>
        <p:spPr>
          <a:xfrm>
            <a:off x="5585269" y="2993622"/>
            <a:ext cx="552131" cy="36897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75" name="textbox 6675"/>
          <p:cNvSpPr/>
          <p:nvPr/>
        </p:nvSpPr>
        <p:spPr>
          <a:xfrm>
            <a:off x="4397062" y="3835055"/>
            <a:ext cx="552450" cy="38100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5000"/>
              </a:lnSpc>
            </a:pPr>
            <a:endParaRPr lang="en-US" altLang="en-US" sz="200" dirty="0"/>
          </a:p>
          <a:p>
            <a:pPr marL="448945" algn="l" rtl="0" eaLnBrk="0">
              <a:lnSpc>
                <a:spcPct val="91000"/>
              </a:lnSpc>
              <a:spcBef>
                <a:spcPts val="0"/>
              </a:spcBef>
              <a:tabLst>
                <a:tab pos="478790" algn="l"/>
              </a:tabLst>
            </a:pP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  <a:p>
            <a:pPr marL="107315" algn="l" rtl="0" eaLnBrk="0">
              <a:lnSpc>
                <a:spcPct val="91000"/>
              </a:lnSpc>
              <a:spcBef>
                <a:spcPts val="505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Doo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400" dirty="0"/>
          </a:p>
          <a:p>
            <a:pPr algn="l" rtl="0" eaLnBrk="0">
              <a:lnSpc>
                <a:spcPct val="109000"/>
              </a:lnSpc>
            </a:pPr>
            <a:endParaRPr lang="en-US" altLang="en-US" sz="400" dirty="0"/>
          </a:p>
          <a:p>
            <a:pPr marL="19050" algn="l" rtl="0" eaLnBrk="0">
              <a:lnSpc>
                <a:spcPct val="91000"/>
              </a:lnSpc>
              <a:spcBef>
                <a:spcPts val="0"/>
              </a:spcBef>
              <a:tabLst>
                <a:tab pos="45085" algn="l"/>
              </a:tabLst>
            </a:pP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1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grpSp>
        <p:nvGrpSpPr>
          <p:cNvPr id="1268" name="group 1268"/>
          <p:cNvGrpSpPr/>
          <p:nvPr/>
        </p:nvGrpSpPr>
        <p:grpSpPr>
          <a:xfrm rot="21600000">
            <a:off x="4397062" y="3414788"/>
            <a:ext cx="552131" cy="368971"/>
            <a:chOff x="0" y="0"/>
            <a:chExt cx="552131" cy="368971"/>
          </a:xfrm>
        </p:grpSpPr>
        <p:sp>
          <p:nvSpPr>
            <p:cNvPr id="6676" name="textbox 6676"/>
            <p:cNvSpPr/>
            <p:nvPr/>
          </p:nvSpPr>
          <p:spPr>
            <a:xfrm>
              <a:off x="0" y="0"/>
              <a:ext cx="552450" cy="381000"/>
            </a:xfrm>
            <a:prstGeom prst="rect">
              <a:avLst/>
            </a:prstGeom>
            <a:solidFill>
              <a:srgbClr val="C7E0FB"/>
            </a:solidFill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07000"/>
                </a:lnSpc>
              </a:pPr>
              <a:endParaRPr lang="en-US" altLang="en-US" sz="1000" dirty="0"/>
            </a:p>
            <a:p>
              <a:pPr marL="270510" algn="l" rtl="0" eaLnBrk="0">
                <a:lnSpc>
                  <a:spcPct val="96000"/>
                </a:lnSpc>
                <a:spcBef>
                  <a:spcPts val="0"/>
                </a:spcBef>
              </a:pPr>
              <a:r>
                <a:rPr sz="400" spc="3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pane</a:t>
              </a:r>
              <a:r>
                <a:rPr sz="400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ls</a:t>
              </a:r>
              <a:endParaRPr lang="en-US" altLang="en-US" sz="400" dirty="0"/>
            </a:p>
            <a:p>
              <a:pPr algn="l" rtl="0" eaLnBrk="0">
                <a:lnSpc>
                  <a:spcPct val="105000"/>
                </a:lnSpc>
              </a:pPr>
              <a:endParaRPr lang="en-US" altLang="en-US" sz="400" dirty="0"/>
            </a:p>
            <a:p>
              <a:pPr marL="19050" algn="l" rtl="0" eaLnBrk="0">
                <a:lnSpc>
                  <a:spcPct val="91000"/>
                </a:lnSpc>
                <a:spcBef>
                  <a:spcPts val="0"/>
                </a:spcBef>
                <a:tabLst>
                  <a:tab pos="45085" algn="l"/>
                </a:tabLst>
              </a:pPr>
              <a:r>
                <a:rPr sz="400" spc="0" dirty="0">
                  <a:solidFill>
                    <a:srgbClr val="D9D9D9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	</a:t>
              </a:r>
              <a:r>
                <a:rPr sz="400" b="1" spc="10" dirty="0">
                  <a:solidFill>
                    <a:srgbClr val="D9D9D9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3</a:t>
              </a:r>
              <a:r>
                <a:rPr sz="400" spc="0" dirty="0">
                  <a:solidFill>
                    <a:srgbClr val="D9D9D9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</a:t>
              </a:r>
              <a:endParaRPr lang="en-US" altLang="en-US" sz="400" dirty="0"/>
            </a:p>
          </p:txBody>
        </p:sp>
        <p:sp>
          <p:nvSpPr>
            <p:cNvPr id="6677" name="textbox 6677"/>
            <p:cNvSpPr/>
            <p:nvPr/>
          </p:nvSpPr>
          <p:spPr>
            <a:xfrm>
              <a:off x="92995" y="150388"/>
              <a:ext cx="170814" cy="9398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4000"/>
                </a:lnSpc>
              </a:pPr>
              <a:endParaRPr lang="en-US" altLang="en-US" sz="100" dirty="0"/>
            </a:p>
            <a:p>
              <a:pPr marL="12700" algn="l" rtl="0" eaLnBrk="0">
                <a:lnSpc>
                  <a:spcPct val="92000"/>
                </a:lnSpc>
              </a:pPr>
              <a:r>
                <a:rPr sz="400" spc="3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Glas</a:t>
              </a:r>
              <a:r>
                <a:rPr sz="400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s</a:t>
              </a:r>
              <a:endParaRPr lang="en-US" altLang="en-US" sz="400" dirty="0"/>
            </a:p>
          </p:txBody>
        </p:sp>
      </p:grpSp>
      <p:sp>
        <p:nvSpPr>
          <p:cNvPr id="6678" name="path"/>
          <p:cNvSpPr/>
          <p:nvPr/>
        </p:nvSpPr>
        <p:spPr>
          <a:xfrm>
            <a:off x="4451583" y="3761711"/>
            <a:ext cx="11250" cy="341222"/>
          </a:xfrm>
          <a:custGeom>
            <a:avLst/>
            <a:gdLst/>
            <a:ahLst/>
            <a:cxnLst/>
            <a:rect l="0" t="0" r="0" b="0"/>
            <a:pathLst>
              <a:path w="17" h="537">
                <a:moveTo>
                  <a:pt x="8" y="0"/>
                </a:moveTo>
                <a:lnTo>
                  <a:pt x="8" y="537"/>
                </a:lnTo>
              </a:path>
            </a:pathLst>
          </a:custGeom>
          <a:noFill/>
          <a:ln w="1147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79" name="textbox 6679"/>
          <p:cNvSpPr/>
          <p:nvPr/>
        </p:nvSpPr>
        <p:spPr>
          <a:xfrm>
            <a:off x="4397062" y="2993622"/>
            <a:ext cx="552450" cy="38100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marL="105410" algn="l" rtl="0" eaLnBrk="0">
              <a:lnSpc>
                <a:spcPts val="535"/>
              </a:lnSpc>
              <a:spcBef>
                <a:spcPts val="5"/>
              </a:spcBef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Cabin</a:t>
            </a:r>
            <a:r>
              <a:rPr sz="400" spc="2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frame</a:t>
            </a:r>
            <a:endParaRPr lang="en-US" altLang="en-US" sz="400" dirty="0"/>
          </a:p>
        </p:txBody>
      </p:sp>
      <p:sp>
        <p:nvSpPr>
          <p:cNvPr id="6680" name="path"/>
          <p:cNvSpPr/>
          <p:nvPr/>
        </p:nvSpPr>
        <p:spPr>
          <a:xfrm>
            <a:off x="4451583" y="3295098"/>
            <a:ext cx="1154960" cy="520833"/>
          </a:xfrm>
          <a:custGeom>
            <a:avLst/>
            <a:gdLst/>
            <a:ahLst/>
            <a:cxnLst/>
            <a:rect l="0" t="0" r="0" b="0"/>
            <a:pathLst>
              <a:path w="1818" h="820">
                <a:moveTo>
                  <a:pt x="68" y="9"/>
                </a:moveTo>
                <a:lnTo>
                  <a:pt x="1818" y="9"/>
                </a:lnTo>
                <a:moveTo>
                  <a:pt x="8" y="734"/>
                </a:moveTo>
                <a:lnTo>
                  <a:pt x="8" y="810"/>
                </a:lnTo>
                <a:lnTo>
                  <a:pt x="953" y="810"/>
                </a:lnTo>
              </a:path>
            </a:pathLst>
          </a:custGeom>
          <a:noFill/>
          <a:ln w="1147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1" name="rect"/>
          <p:cNvSpPr/>
          <p:nvPr/>
        </p:nvSpPr>
        <p:spPr>
          <a:xfrm>
            <a:off x="5051311" y="3809407"/>
            <a:ext cx="11250" cy="117361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2" name="textbox 6682"/>
          <p:cNvSpPr/>
          <p:nvPr/>
        </p:nvSpPr>
        <p:spPr>
          <a:xfrm>
            <a:off x="3803391" y="4676496"/>
            <a:ext cx="552450" cy="37972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algn="l" rtl="0" eaLnBrk="0">
              <a:lnSpc>
                <a:spcPct val="7000"/>
              </a:lnSpc>
            </a:pPr>
            <a:endParaRPr lang="en-US" altLang="en-US" sz="100" dirty="0"/>
          </a:p>
          <a:p>
            <a:pPr marL="102870" algn="l" rtl="0" eaLnBrk="0">
              <a:lnSpc>
                <a:spcPct val="91000"/>
              </a:lnSpc>
            </a:pPr>
            <a:r>
              <a:rPr sz="4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Whee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400" dirty="0"/>
          </a:p>
        </p:txBody>
      </p:sp>
      <p:sp>
        <p:nvSpPr>
          <p:cNvPr id="6683" name="textbox 6683"/>
          <p:cNvSpPr/>
          <p:nvPr/>
        </p:nvSpPr>
        <p:spPr>
          <a:xfrm>
            <a:off x="7366282" y="4676496"/>
            <a:ext cx="552450" cy="37020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marL="107315" algn="l" rtl="0" eaLnBrk="0">
              <a:lnSpc>
                <a:spcPct val="95000"/>
              </a:lnSpc>
              <a:spcBef>
                <a:spcPts val="5"/>
              </a:spcBef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Display</a:t>
            </a:r>
            <a:r>
              <a:rPr sz="400" spc="2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400" dirty="0"/>
          </a:p>
        </p:txBody>
      </p:sp>
      <p:sp>
        <p:nvSpPr>
          <p:cNvPr id="6684" name="path"/>
          <p:cNvSpPr/>
          <p:nvPr/>
        </p:nvSpPr>
        <p:spPr>
          <a:xfrm>
            <a:off x="5056937" y="4977170"/>
            <a:ext cx="2331051" cy="11699"/>
          </a:xfrm>
          <a:custGeom>
            <a:avLst/>
            <a:gdLst/>
            <a:ahLst/>
            <a:cxnLst/>
            <a:rect l="0" t="0" r="0" b="0"/>
            <a:pathLst>
              <a:path w="3670" h="18">
                <a:moveTo>
                  <a:pt x="3670" y="9"/>
                </a:moveTo>
                <a:lnTo>
                  <a:pt x="0" y="9"/>
                </a:lnTo>
              </a:path>
            </a:pathLst>
          </a:custGeom>
          <a:noFill/>
          <a:ln w="1147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5" name="path"/>
          <p:cNvSpPr/>
          <p:nvPr/>
        </p:nvSpPr>
        <p:spPr>
          <a:xfrm>
            <a:off x="4312245" y="4884387"/>
            <a:ext cx="1294659" cy="602045"/>
          </a:xfrm>
          <a:custGeom>
            <a:avLst/>
            <a:gdLst/>
            <a:ahLst/>
            <a:cxnLst/>
            <a:rect l="0" t="0" r="0" b="0"/>
            <a:pathLst>
              <a:path w="2038" h="948">
                <a:moveTo>
                  <a:pt x="246" y="252"/>
                </a:moveTo>
                <a:lnTo>
                  <a:pt x="545" y="252"/>
                </a:lnTo>
                <a:lnTo>
                  <a:pt x="0" y="0"/>
                </a:lnTo>
                <a:lnTo>
                  <a:pt x="993" y="252"/>
                </a:lnTo>
                <a:lnTo>
                  <a:pt x="2038" y="252"/>
                </a:lnTo>
                <a:lnTo>
                  <a:pt x="2038" y="368"/>
                </a:lnTo>
                <a:lnTo>
                  <a:pt x="2038" y="368"/>
                </a:lnTo>
                <a:lnTo>
                  <a:pt x="2038" y="542"/>
                </a:lnTo>
                <a:lnTo>
                  <a:pt x="2038" y="948"/>
                </a:lnTo>
                <a:lnTo>
                  <a:pt x="993" y="948"/>
                </a:lnTo>
                <a:lnTo>
                  <a:pt x="545" y="948"/>
                </a:lnTo>
                <a:lnTo>
                  <a:pt x="545" y="948"/>
                </a:lnTo>
                <a:lnTo>
                  <a:pt x="246" y="948"/>
                </a:lnTo>
                <a:lnTo>
                  <a:pt x="246" y="542"/>
                </a:lnTo>
                <a:lnTo>
                  <a:pt x="246" y="368"/>
                </a:lnTo>
                <a:lnTo>
                  <a:pt x="246" y="368"/>
                </a:lnTo>
                <a:lnTo>
                  <a:pt x="246" y="252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6" name="rect"/>
          <p:cNvSpPr/>
          <p:nvPr/>
        </p:nvSpPr>
        <p:spPr>
          <a:xfrm>
            <a:off x="4848805" y="3061117"/>
            <a:ext cx="77021" cy="79193"/>
          </a:xfrm>
          <a:prstGeom prst="rect">
            <a:avLst/>
          </a:prstGeom>
          <a:solidFill>
            <a:srgbClr val="0468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7" name="rect"/>
          <p:cNvSpPr/>
          <p:nvPr/>
        </p:nvSpPr>
        <p:spPr>
          <a:xfrm>
            <a:off x="4846209" y="3058417"/>
            <a:ext cx="82214" cy="84593"/>
          </a:xfrm>
          <a:prstGeom prst="rect">
            <a:avLst/>
          </a:prstGeom>
          <a:solidFill>
            <a:srgbClr val="0468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8" name="textbox 6688"/>
          <p:cNvSpPr/>
          <p:nvPr/>
        </p:nvSpPr>
        <p:spPr>
          <a:xfrm>
            <a:off x="4397062" y="4255322"/>
            <a:ext cx="552450" cy="38100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algn="l" rtl="0" eaLnBrk="0">
              <a:lnSpc>
                <a:spcPct val="10000"/>
              </a:lnSpc>
            </a:pPr>
            <a:endParaRPr lang="en-US" altLang="en-US" sz="100" dirty="0"/>
          </a:p>
          <a:p>
            <a:pPr marL="102870" algn="l" rtl="0" eaLnBrk="0">
              <a:lnSpc>
                <a:spcPct val="91000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Auxiliar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ies</a:t>
            </a:r>
            <a:endParaRPr lang="en-US" altLang="en-US" sz="400" dirty="0"/>
          </a:p>
        </p:txBody>
      </p:sp>
      <p:sp>
        <p:nvSpPr>
          <p:cNvPr id="6689" name="rect"/>
          <p:cNvSpPr/>
          <p:nvPr/>
        </p:nvSpPr>
        <p:spPr>
          <a:xfrm>
            <a:off x="4848805" y="3439087"/>
            <a:ext cx="77021" cy="8009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90" name="rect"/>
          <p:cNvSpPr/>
          <p:nvPr/>
        </p:nvSpPr>
        <p:spPr>
          <a:xfrm>
            <a:off x="4846210" y="3436387"/>
            <a:ext cx="82213" cy="8549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91" name="rect"/>
          <p:cNvSpPr/>
          <p:nvPr/>
        </p:nvSpPr>
        <p:spPr>
          <a:xfrm>
            <a:off x="4848805" y="4280520"/>
            <a:ext cx="77021" cy="79193"/>
          </a:xfrm>
          <a:prstGeom prst="rect">
            <a:avLst/>
          </a:prstGeom>
          <a:solidFill>
            <a:srgbClr val="0468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92" name="rect"/>
          <p:cNvSpPr/>
          <p:nvPr/>
        </p:nvSpPr>
        <p:spPr>
          <a:xfrm>
            <a:off x="4846210" y="4277820"/>
            <a:ext cx="82213" cy="84593"/>
          </a:xfrm>
          <a:prstGeom prst="rect">
            <a:avLst/>
          </a:prstGeom>
          <a:solidFill>
            <a:srgbClr val="0468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93" name="path"/>
          <p:cNvSpPr/>
          <p:nvPr/>
        </p:nvSpPr>
        <p:spPr>
          <a:xfrm>
            <a:off x="4912846" y="3095314"/>
            <a:ext cx="530856" cy="1231177"/>
          </a:xfrm>
          <a:custGeom>
            <a:avLst/>
            <a:gdLst/>
            <a:ahLst/>
            <a:cxnLst/>
            <a:rect l="0" t="0" r="0" b="0"/>
            <a:pathLst>
              <a:path w="835" h="1938">
                <a:moveTo>
                  <a:pt x="8" y="1929"/>
                </a:moveTo>
                <a:lnTo>
                  <a:pt x="89" y="1929"/>
                </a:lnTo>
                <a:lnTo>
                  <a:pt x="89" y="9"/>
                </a:lnTo>
                <a:lnTo>
                  <a:pt x="20" y="9"/>
                </a:lnTo>
                <a:moveTo>
                  <a:pt x="8" y="1267"/>
                </a:moveTo>
                <a:lnTo>
                  <a:pt x="89" y="1267"/>
                </a:lnTo>
                <a:lnTo>
                  <a:pt x="89" y="9"/>
                </a:lnTo>
                <a:lnTo>
                  <a:pt x="20" y="9"/>
                </a:lnTo>
                <a:moveTo>
                  <a:pt x="8" y="605"/>
                </a:moveTo>
                <a:lnTo>
                  <a:pt x="89" y="605"/>
                </a:lnTo>
                <a:lnTo>
                  <a:pt x="89" y="9"/>
                </a:lnTo>
                <a:lnTo>
                  <a:pt x="20" y="9"/>
                </a:lnTo>
                <a:moveTo>
                  <a:pt x="21" y="9"/>
                </a:moveTo>
                <a:lnTo>
                  <a:pt x="835" y="9"/>
                </a:lnTo>
              </a:path>
            </a:pathLst>
          </a:custGeom>
          <a:noFill/>
          <a:ln w="11474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94" name="textbox 6694"/>
          <p:cNvSpPr/>
          <p:nvPr/>
        </p:nvSpPr>
        <p:spPr>
          <a:xfrm>
            <a:off x="5585269" y="3835055"/>
            <a:ext cx="552450" cy="38100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algn="l" rtl="0" eaLnBrk="0">
              <a:lnSpc>
                <a:spcPct val="7000"/>
              </a:lnSpc>
            </a:pPr>
            <a:endParaRPr lang="en-US" altLang="en-US" sz="100" dirty="0"/>
          </a:p>
          <a:p>
            <a:pPr marL="106680" algn="l" rtl="0" eaLnBrk="0">
              <a:lnSpc>
                <a:spcPct val="91000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400" dirty="0"/>
          </a:p>
        </p:txBody>
      </p:sp>
      <p:sp>
        <p:nvSpPr>
          <p:cNvPr id="6695" name="path"/>
          <p:cNvSpPr/>
          <p:nvPr/>
        </p:nvSpPr>
        <p:spPr>
          <a:xfrm>
            <a:off x="5355935" y="3986093"/>
            <a:ext cx="663769" cy="822692"/>
          </a:xfrm>
          <a:custGeom>
            <a:avLst/>
            <a:gdLst/>
            <a:ahLst/>
            <a:cxnLst/>
            <a:rect l="0" t="0" r="0" b="0"/>
            <a:pathLst>
              <a:path w="1045" h="1295">
                <a:moveTo>
                  <a:pt x="0" y="581"/>
                </a:moveTo>
                <a:lnTo>
                  <a:pt x="174" y="581"/>
                </a:lnTo>
                <a:lnTo>
                  <a:pt x="196" y="0"/>
                </a:lnTo>
                <a:lnTo>
                  <a:pt x="435" y="581"/>
                </a:lnTo>
                <a:lnTo>
                  <a:pt x="1045" y="581"/>
                </a:lnTo>
                <a:lnTo>
                  <a:pt x="1045" y="700"/>
                </a:lnTo>
                <a:lnTo>
                  <a:pt x="1045" y="700"/>
                </a:lnTo>
                <a:lnTo>
                  <a:pt x="1045" y="878"/>
                </a:lnTo>
                <a:lnTo>
                  <a:pt x="1045" y="1295"/>
                </a:lnTo>
                <a:lnTo>
                  <a:pt x="435" y="1295"/>
                </a:lnTo>
                <a:lnTo>
                  <a:pt x="174" y="1295"/>
                </a:lnTo>
                <a:lnTo>
                  <a:pt x="174" y="1295"/>
                </a:lnTo>
                <a:lnTo>
                  <a:pt x="0" y="1295"/>
                </a:lnTo>
                <a:lnTo>
                  <a:pt x="0" y="878"/>
                </a:lnTo>
                <a:lnTo>
                  <a:pt x="0" y="700"/>
                </a:lnTo>
                <a:lnTo>
                  <a:pt x="0" y="700"/>
                </a:lnTo>
                <a:lnTo>
                  <a:pt x="0" y="581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96" name="path"/>
          <p:cNvSpPr/>
          <p:nvPr/>
        </p:nvSpPr>
        <p:spPr>
          <a:xfrm>
            <a:off x="5353339" y="3985984"/>
            <a:ext cx="668961" cy="825501"/>
          </a:xfrm>
          <a:custGeom>
            <a:avLst/>
            <a:gdLst/>
            <a:ahLst/>
            <a:cxnLst/>
            <a:rect l="0" t="0" r="0" b="0"/>
            <a:pathLst>
              <a:path w="1053" h="1300">
                <a:moveTo>
                  <a:pt x="4" y="581"/>
                </a:moveTo>
                <a:lnTo>
                  <a:pt x="178" y="581"/>
                </a:lnTo>
                <a:lnTo>
                  <a:pt x="201" y="0"/>
                </a:lnTo>
                <a:moveTo>
                  <a:pt x="439" y="581"/>
                </a:moveTo>
                <a:lnTo>
                  <a:pt x="1049" y="581"/>
                </a:lnTo>
                <a:lnTo>
                  <a:pt x="1049" y="700"/>
                </a:lnTo>
                <a:lnTo>
                  <a:pt x="1049" y="700"/>
                </a:lnTo>
                <a:lnTo>
                  <a:pt x="1049" y="879"/>
                </a:lnTo>
                <a:lnTo>
                  <a:pt x="1049" y="1295"/>
                </a:lnTo>
                <a:lnTo>
                  <a:pt x="439" y="1295"/>
                </a:lnTo>
                <a:lnTo>
                  <a:pt x="178" y="1295"/>
                </a:lnTo>
                <a:lnTo>
                  <a:pt x="178" y="1295"/>
                </a:lnTo>
                <a:lnTo>
                  <a:pt x="4" y="1295"/>
                </a:lnTo>
                <a:lnTo>
                  <a:pt x="4" y="879"/>
                </a:lnTo>
                <a:lnTo>
                  <a:pt x="4" y="700"/>
                </a:lnTo>
                <a:lnTo>
                  <a:pt x="4" y="700"/>
                </a:lnTo>
                <a:lnTo>
                  <a:pt x="4" y="581"/>
                </a:lnTo>
                <a:close/>
              </a:path>
            </a:pathLst>
          </a:custGeom>
          <a:noFill/>
          <a:ln w="5296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6697" name="table 6697"/>
          <p:cNvGraphicFramePr>
            <a:graphicFrameLocks noGrp="1"/>
          </p:cNvGraphicFramePr>
          <p:nvPr/>
        </p:nvGraphicFramePr>
        <p:xfrm>
          <a:off x="4466295" y="5041867"/>
          <a:ext cx="1143000" cy="447039"/>
        </p:xfrm>
        <a:graphic>
          <a:graphicData uri="http://schemas.openxmlformats.org/drawingml/2006/table">
            <a:tbl>
              <a:tblPr/>
              <a:tblGrid>
                <a:gridCol w="1143000"/>
              </a:tblGrid>
              <a:tr h="44386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8000"/>
                        </a:lnSpc>
                      </a:pPr>
                      <a:endParaRPr lang="en-US" altLang="en-US" sz="100" dirty="0"/>
                    </a:p>
                    <a:p>
                      <a:pPr marL="30480" indent="3175" algn="l" rtl="0" eaLnBrk="0">
                        <a:lnSpc>
                          <a:spcPct val="112000"/>
                        </a:lnSpc>
                      </a:pP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Example</a:t>
                      </a:r>
                      <a:r>
                        <a:rPr sz="600" b="1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:</a:t>
                      </a:r>
                      <a:r>
                        <a:rPr sz="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Full</a:t>
                      </a:r>
                      <a:r>
                        <a:rPr sz="6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size</a:t>
                      </a:r>
                      <a:r>
                        <a:rPr sz="6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              maximum</a:t>
                      </a:r>
                      <a:r>
                        <a:rPr sz="6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total</a:t>
                      </a:r>
                      <a:r>
                        <a:rPr sz="6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weight                 determines</a:t>
                      </a:r>
                      <a:r>
                        <a:rPr sz="6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size</a:t>
                      </a:r>
                      <a:r>
                        <a:rPr sz="6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6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wheels</a:t>
                      </a:r>
                      <a:r>
                        <a:rPr sz="6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6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number</a:t>
                      </a:r>
                      <a:r>
                        <a:rPr sz="6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6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wheel</a:t>
                      </a:r>
                      <a:r>
                        <a:rPr sz="6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screws</a:t>
                      </a:r>
                      <a:endParaRPr lang="en-US" altLang="en-US" sz="6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698" name="textbox 6698"/>
          <p:cNvSpPr/>
          <p:nvPr/>
        </p:nvSpPr>
        <p:spPr>
          <a:xfrm>
            <a:off x="3803391" y="2993622"/>
            <a:ext cx="552450" cy="36957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3000"/>
              </a:lnSpc>
            </a:pPr>
            <a:endParaRPr lang="en-US" altLang="en-US" sz="500" dirty="0"/>
          </a:p>
          <a:p>
            <a:pPr marL="422275" algn="l" rtl="0" eaLnBrk="0">
              <a:lnSpc>
                <a:spcPct val="69000"/>
              </a:lnSpc>
              <a:spcBef>
                <a:spcPts val="5"/>
              </a:spcBef>
              <a:tabLst>
                <a:tab pos="450850" algn="l"/>
              </a:tabLst>
            </a:pP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  <a:p>
            <a:pPr marL="106680" algn="l" rtl="0" eaLnBrk="0">
              <a:lnSpc>
                <a:spcPct val="91000"/>
              </a:lnSpc>
              <a:spcBef>
                <a:spcPts val="5"/>
              </a:spcBef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Main</a:t>
            </a:r>
            <a:r>
              <a:rPr sz="400" spc="2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endParaRPr lang="en-US" altLang="en-US" sz="400" dirty="0"/>
          </a:p>
          <a:p>
            <a:pPr marL="102870" algn="l" rtl="0" eaLnBrk="0">
              <a:lnSpc>
                <a:spcPts val="560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fram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400" dirty="0"/>
          </a:p>
        </p:txBody>
      </p:sp>
      <p:sp>
        <p:nvSpPr>
          <p:cNvPr id="6699" name="textbox 6699"/>
          <p:cNvSpPr/>
          <p:nvPr/>
        </p:nvSpPr>
        <p:spPr>
          <a:xfrm>
            <a:off x="3803391" y="3835055"/>
            <a:ext cx="552450" cy="38100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5000"/>
              </a:lnSpc>
            </a:pPr>
            <a:endParaRPr lang="en-US" altLang="en-US" sz="200" dirty="0"/>
          </a:p>
          <a:p>
            <a:pPr marL="422275" algn="l" rtl="0" eaLnBrk="0">
              <a:lnSpc>
                <a:spcPct val="91000"/>
              </a:lnSpc>
              <a:spcBef>
                <a:spcPts val="0"/>
              </a:spcBef>
              <a:tabLst>
                <a:tab pos="450850" algn="l"/>
              </a:tabLst>
            </a:pP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  <a:p>
            <a:pPr algn="l" rtl="0" eaLnBrk="0">
              <a:lnSpc>
                <a:spcPct val="104000"/>
              </a:lnSpc>
            </a:pPr>
            <a:endParaRPr lang="en-US" altLang="en-US" sz="400" dirty="0"/>
          </a:p>
          <a:p>
            <a:pPr marL="105410" algn="l" rtl="0" eaLnBrk="0">
              <a:lnSpc>
                <a:spcPct val="92000"/>
              </a:lnSpc>
              <a:spcBef>
                <a:spcPts val="0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Chass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400" dirty="0"/>
          </a:p>
        </p:txBody>
      </p:sp>
      <p:sp>
        <p:nvSpPr>
          <p:cNvPr id="6700" name="textbox 6700"/>
          <p:cNvSpPr/>
          <p:nvPr/>
        </p:nvSpPr>
        <p:spPr>
          <a:xfrm>
            <a:off x="3803391" y="3414788"/>
            <a:ext cx="552450" cy="38100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marL="106680" algn="l" rtl="0" eaLnBrk="0">
              <a:lnSpc>
                <a:spcPct val="95000"/>
              </a:lnSpc>
              <a:spcBef>
                <a:spcPts val="0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Deadweig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ht</a:t>
            </a:r>
            <a:endParaRPr lang="en-US" altLang="en-US" sz="400" dirty="0"/>
          </a:p>
          <a:p>
            <a:pPr algn="l" rtl="0" eaLnBrk="0">
              <a:lnSpc>
                <a:spcPct val="106000"/>
              </a:lnSpc>
            </a:pPr>
            <a:endParaRPr lang="en-US" altLang="en-US" sz="400" dirty="0"/>
          </a:p>
          <a:p>
            <a:pPr marL="19050" algn="l" rtl="0" eaLnBrk="0">
              <a:lnSpc>
                <a:spcPct val="91000"/>
              </a:lnSpc>
              <a:spcBef>
                <a:spcPts val="0"/>
              </a:spcBef>
              <a:tabLst>
                <a:tab pos="45085" algn="l"/>
              </a:tabLst>
            </a:pP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1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701" name="path"/>
          <p:cNvSpPr/>
          <p:nvPr/>
        </p:nvSpPr>
        <p:spPr>
          <a:xfrm>
            <a:off x="3901615" y="3295098"/>
            <a:ext cx="561218" cy="386669"/>
          </a:xfrm>
          <a:custGeom>
            <a:avLst/>
            <a:gdLst/>
            <a:ahLst/>
            <a:cxnLst/>
            <a:rect l="0" t="0" r="0" b="0"/>
            <a:pathLst>
              <a:path w="883" h="608">
                <a:moveTo>
                  <a:pt x="0" y="9"/>
                </a:moveTo>
                <a:lnTo>
                  <a:pt x="814" y="9"/>
                </a:lnTo>
                <a:moveTo>
                  <a:pt x="874" y="71"/>
                </a:moveTo>
                <a:lnTo>
                  <a:pt x="874" y="608"/>
                </a:lnTo>
              </a:path>
            </a:pathLst>
          </a:custGeom>
          <a:noFill/>
          <a:ln w="1147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02" name="path"/>
          <p:cNvSpPr/>
          <p:nvPr/>
        </p:nvSpPr>
        <p:spPr>
          <a:xfrm>
            <a:off x="4261193" y="3095314"/>
            <a:ext cx="588190" cy="810610"/>
          </a:xfrm>
          <a:custGeom>
            <a:avLst/>
            <a:gdLst/>
            <a:ahLst/>
            <a:cxnLst/>
            <a:rect l="0" t="0" r="0" b="0"/>
            <a:pathLst>
              <a:path w="926" h="1276">
                <a:moveTo>
                  <a:pt x="68" y="9"/>
                </a:moveTo>
                <a:lnTo>
                  <a:pt x="926" y="9"/>
                </a:lnTo>
                <a:moveTo>
                  <a:pt x="8" y="71"/>
                </a:moveTo>
                <a:lnTo>
                  <a:pt x="8" y="542"/>
                </a:lnTo>
                <a:moveTo>
                  <a:pt x="68" y="9"/>
                </a:moveTo>
                <a:lnTo>
                  <a:pt x="181" y="9"/>
                </a:lnTo>
                <a:lnTo>
                  <a:pt x="181" y="1267"/>
                </a:lnTo>
                <a:lnTo>
                  <a:pt x="80" y="1267"/>
                </a:lnTo>
              </a:path>
            </a:pathLst>
          </a:custGeom>
          <a:noFill/>
          <a:ln w="11474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03" name="textbox 6703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6704" name="textbox 6704"/>
          <p:cNvSpPr/>
          <p:nvPr/>
        </p:nvSpPr>
        <p:spPr>
          <a:xfrm>
            <a:off x="5371544" y="4391882"/>
            <a:ext cx="634365" cy="4038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2000"/>
              </a:lnSpc>
            </a:pPr>
            <a:endParaRPr lang="en-US" altLang="en-US" sz="100" dirty="0"/>
          </a:p>
          <a:p>
            <a:pPr marL="12700" indent="3175" algn="l" rtl="0" eaLnBrk="0">
              <a:lnSpc>
                <a:spcPct val="103000"/>
              </a:lnSpc>
            </a:pP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Body</a:t>
            </a:r>
            <a:r>
              <a:rPr sz="6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weight</a:t>
            </a:r>
            <a:r>
              <a:rPr sz="6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will   determine</a:t>
            </a:r>
            <a:r>
              <a:rPr sz="600" spc="1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power</a:t>
            </a:r>
            <a:r>
              <a:rPr sz="6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level</a:t>
            </a:r>
            <a:r>
              <a:rPr sz="600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6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r>
              <a:rPr sz="6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6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6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endParaRPr lang="en-US" altLang="en-US" sz="600" dirty="0"/>
          </a:p>
        </p:txBody>
      </p:sp>
      <p:sp>
        <p:nvSpPr>
          <p:cNvPr id="6705" name="textbox 6705"/>
          <p:cNvSpPr/>
          <p:nvPr/>
        </p:nvSpPr>
        <p:spPr>
          <a:xfrm>
            <a:off x="6772611" y="2993622"/>
            <a:ext cx="552450" cy="38100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marL="106680" algn="l" rtl="0" eaLnBrk="0">
              <a:lnSpc>
                <a:spcPts val="535"/>
              </a:lnSpc>
              <a:spcBef>
                <a:spcPts val="5"/>
              </a:spcBef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Motor</a:t>
            </a:r>
            <a:r>
              <a:rPr sz="400" spc="2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400" dirty="0"/>
          </a:p>
        </p:txBody>
      </p:sp>
      <p:sp>
        <p:nvSpPr>
          <p:cNvPr id="6706" name="textbox 6706"/>
          <p:cNvSpPr/>
          <p:nvPr/>
        </p:nvSpPr>
        <p:spPr>
          <a:xfrm>
            <a:off x="6178939" y="3414789"/>
            <a:ext cx="552450" cy="36957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800" dirty="0"/>
          </a:p>
          <a:p>
            <a:pPr marL="105410" algn="l" rtl="0" eaLnBrk="0">
              <a:lnSpc>
                <a:spcPct val="93000"/>
              </a:lnSpc>
              <a:spcBef>
                <a:spcPts val="0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Cooli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endParaRPr lang="en-US" altLang="en-US" sz="400" dirty="0"/>
          </a:p>
          <a:p>
            <a:pPr marL="104775" algn="l" rtl="0" eaLnBrk="0">
              <a:lnSpc>
                <a:spcPts val="565"/>
              </a:lnSpc>
            </a:pP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circui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400" dirty="0"/>
          </a:p>
        </p:txBody>
      </p:sp>
      <p:sp>
        <p:nvSpPr>
          <p:cNvPr id="6707" name="textbox 6707"/>
          <p:cNvSpPr/>
          <p:nvPr/>
        </p:nvSpPr>
        <p:spPr>
          <a:xfrm>
            <a:off x="6178939" y="2993622"/>
            <a:ext cx="552450" cy="37084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marL="106680" algn="l" rtl="0" eaLnBrk="0">
              <a:lnSpc>
                <a:spcPct val="95000"/>
              </a:lnSpc>
              <a:spcBef>
                <a:spcPts val="5"/>
              </a:spcBef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Battery</a:t>
            </a:r>
            <a:r>
              <a:rPr sz="400" spc="2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</a:t>
            </a:r>
            <a:endParaRPr lang="en-US" altLang="en-US" sz="400" dirty="0"/>
          </a:p>
        </p:txBody>
      </p:sp>
      <p:sp>
        <p:nvSpPr>
          <p:cNvPr id="6708" name="path"/>
          <p:cNvSpPr/>
          <p:nvPr/>
        </p:nvSpPr>
        <p:spPr>
          <a:xfrm>
            <a:off x="6663569" y="3292398"/>
            <a:ext cx="561145" cy="386669"/>
          </a:xfrm>
          <a:custGeom>
            <a:avLst/>
            <a:gdLst/>
            <a:ahLst/>
            <a:cxnLst/>
            <a:rect l="0" t="0" r="0" b="0"/>
            <a:pathLst>
              <a:path w="883" h="608">
                <a:moveTo>
                  <a:pt x="883" y="9"/>
                </a:moveTo>
                <a:lnTo>
                  <a:pt x="68" y="9"/>
                </a:lnTo>
                <a:moveTo>
                  <a:pt x="8" y="71"/>
                </a:moveTo>
                <a:lnTo>
                  <a:pt x="8" y="608"/>
                </a:lnTo>
              </a:path>
            </a:pathLst>
          </a:custGeom>
          <a:noFill/>
          <a:ln w="1147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70" name="group 1270"/>
          <p:cNvGrpSpPr/>
          <p:nvPr/>
        </p:nvGrpSpPr>
        <p:grpSpPr>
          <a:xfrm rot="21600000">
            <a:off x="4990733" y="3414788"/>
            <a:ext cx="552996" cy="368971"/>
            <a:chOff x="0" y="0"/>
            <a:chExt cx="552996" cy="368971"/>
          </a:xfrm>
        </p:grpSpPr>
        <p:sp>
          <p:nvSpPr>
            <p:cNvPr id="6710" name="path"/>
            <p:cNvSpPr/>
            <p:nvPr/>
          </p:nvSpPr>
          <p:spPr>
            <a:xfrm>
              <a:off x="0" y="0"/>
              <a:ext cx="552996" cy="368971"/>
            </a:xfrm>
            <a:custGeom>
              <a:avLst/>
              <a:gdLst/>
              <a:ahLst/>
              <a:cxnLst/>
              <a:rect l="0" t="0" r="0" b="0"/>
              <a:pathLst>
                <a:path w="870" h="581">
                  <a:moveTo>
                    <a:pt x="0" y="581"/>
                  </a:moveTo>
                  <a:lnTo>
                    <a:pt x="870" y="581"/>
                  </a:lnTo>
                  <a:lnTo>
                    <a:pt x="870" y="0"/>
                  </a:lnTo>
                  <a:lnTo>
                    <a:pt x="0" y="0"/>
                  </a:lnTo>
                  <a:lnTo>
                    <a:pt x="0" y="581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711" name="path"/>
            <p:cNvSpPr/>
            <p:nvPr/>
          </p:nvSpPr>
          <p:spPr>
            <a:xfrm>
              <a:off x="452609" y="24298"/>
              <a:ext cx="76155" cy="80093"/>
            </a:xfrm>
            <a:custGeom>
              <a:avLst/>
              <a:gdLst/>
              <a:ahLst/>
              <a:cxnLst/>
              <a:rect l="0" t="0" r="0" b="0"/>
              <a:pathLst>
                <a:path w="119" h="126">
                  <a:moveTo>
                    <a:pt x="0" y="63"/>
                  </a:moveTo>
                  <a:cubicBezTo>
                    <a:pt x="0" y="28"/>
                    <a:pt x="26" y="0"/>
                    <a:pt x="59" y="0"/>
                  </a:cubicBezTo>
                  <a:cubicBezTo>
                    <a:pt x="93" y="0"/>
                    <a:pt x="119" y="28"/>
                    <a:pt x="119" y="63"/>
                  </a:cubicBezTo>
                  <a:cubicBezTo>
                    <a:pt x="119" y="97"/>
                    <a:pt x="93" y="126"/>
                    <a:pt x="59" y="126"/>
                  </a:cubicBezTo>
                  <a:cubicBezTo>
                    <a:pt x="26" y="126"/>
                    <a:pt x="0" y="97"/>
                    <a:pt x="0" y="6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712" name="path"/>
            <p:cNvSpPr/>
            <p:nvPr/>
          </p:nvSpPr>
          <p:spPr>
            <a:xfrm>
              <a:off x="450012" y="21598"/>
              <a:ext cx="81348" cy="85492"/>
            </a:xfrm>
            <a:custGeom>
              <a:avLst/>
              <a:gdLst/>
              <a:ahLst/>
              <a:cxnLst/>
              <a:rect l="0" t="0" r="0" b="0"/>
              <a:pathLst>
                <a:path w="128" h="134">
                  <a:moveTo>
                    <a:pt x="4" y="67"/>
                  </a:moveTo>
                  <a:cubicBezTo>
                    <a:pt x="4" y="32"/>
                    <a:pt x="30" y="4"/>
                    <a:pt x="64" y="4"/>
                  </a:cubicBezTo>
                  <a:cubicBezTo>
                    <a:pt x="97" y="4"/>
                    <a:pt x="124" y="32"/>
                    <a:pt x="124" y="67"/>
                  </a:cubicBezTo>
                  <a:cubicBezTo>
                    <a:pt x="124" y="102"/>
                    <a:pt x="97" y="130"/>
                    <a:pt x="64" y="130"/>
                  </a:cubicBezTo>
                  <a:cubicBezTo>
                    <a:pt x="30" y="130"/>
                    <a:pt x="4" y="102"/>
                    <a:pt x="4" y="67"/>
                  </a:cubicBezTo>
                </a:path>
              </a:pathLst>
            </a:custGeom>
            <a:noFill/>
            <a:ln w="52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713" name="textbox 6713"/>
          <p:cNvSpPr/>
          <p:nvPr/>
        </p:nvSpPr>
        <p:spPr>
          <a:xfrm>
            <a:off x="7366281" y="2993622"/>
            <a:ext cx="552450" cy="38100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marL="106045" algn="l" rtl="0" eaLnBrk="0">
              <a:lnSpc>
                <a:spcPct val="92000"/>
              </a:lnSpc>
              <a:spcBef>
                <a:spcPts val="5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ls</a:t>
            </a:r>
            <a:endParaRPr lang="en-US" altLang="en-US" sz="400" dirty="0"/>
          </a:p>
        </p:txBody>
      </p:sp>
      <p:sp>
        <p:nvSpPr>
          <p:cNvPr id="6714" name="textbox 6714"/>
          <p:cNvSpPr/>
          <p:nvPr/>
        </p:nvSpPr>
        <p:spPr>
          <a:xfrm>
            <a:off x="5585269" y="3414788"/>
            <a:ext cx="552450" cy="36957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800" dirty="0"/>
          </a:p>
          <a:p>
            <a:pPr marL="106680" algn="l" rtl="0" eaLnBrk="0">
              <a:lnSpc>
                <a:spcPct val="93000"/>
              </a:lnSpc>
              <a:spcBef>
                <a:spcPts val="0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lic</a:t>
            </a:r>
            <a:endParaRPr lang="en-US" altLang="en-US" sz="400" dirty="0"/>
          </a:p>
          <a:p>
            <a:pPr marL="106045" algn="l" rtl="0" eaLnBrk="0">
              <a:lnSpc>
                <a:spcPts val="565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pist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ns</a:t>
            </a:r>
            <a:endParaRPr lang="en-US" altLang="en-US" sz="400" dirty="0"/>
          </a:p>
        </p:txBody>
      </p:sp>
      <p:sp>
        <p:nvSpPr>
          <p:cNvPr id="6715" name="textbox 6715"/>
          <p:cNvSpPr/>
          <p:nvPr/>
        </p:nvSpPr>
        <p:spPr>
          <a:xfrm>
            <a:off x="6178939" y="3835055"/>
            <a:ext cx="552450" cy="36957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800" dirty="0"/>
          </a:p>
          <a:p>
            <a:pPr marL="105410" algn="l" rtl="0" eaLnBrk="0">
              <a:lnSpc>
                <a:spcPct val="93000"/>
              </a:lnSpc>
              <a:spcBef>
                <a:spcPts val="5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Chargi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endParaRPr lang="en-US" altLang="en-US" sz="400" dirty="0"/>
          </a:p>
          <a:p>
            <a:pPr marL="104775" algn="l" rtl="0" eaLnBrk="0">
              <a:lnSpc>
                <a:spcPts val="565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electron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cs</a:t>
            </a:r>
            <a:endParaRPr lang="en-US" altLang="en-US" sz="400" dirty="0"/>
          </a:p>
        </p:txBody>
      </p:sp>
      <p:sp>
        <p:nvSpPr>
          <p:cNvPr id="6716" name="textbox 6716"/>
          <p:cNvSpPr/>
          <p:nvPr/>
        </p:nvSpPr>
        <p:spPr>
          <a:xfrm>
            <a:off x="7366281" y="3835055"/>
            <a:ext cx="552450" cy="36957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5000"/>
              </a:lnSpc>
            </a:pPr>
            <a:endParaRPr lang="en-US" altLang="en-US" sz="800" dirty="0"/>
          </a:p>
          <a:p>
            <a:pPr marL="107315" algn="l" rtl="0" eaLnBrk="0">
              <a:lnSpc>
                <a:spcPct val="91000"/>
              </a:lnSpc>
              <a:spcBef>
                <a:spcPts val="0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Posit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on</a:t>
            </a:r>
            <a:endParaRPr lang="en-US" altLang="en-US" sz="400" dirty="0"/>
          </a:p>
          <a:p>
            <a:pPr marL="104775" algn="l" rtl="0" eaLnBrk="0">
              <a:lnSpc>
                <a:spcPts val="565"/>
              </a:lnSpc>
              <a:spcBef>
                <a:spcPts val="5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sensor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400" dirty="0"/>
          </a:p>
        </p:txBody>
      </p:sp>
      <p:sp>
        <p:nvSpPr>
          <p:cNvPr id="6717" name="textbox 6717"/>
          <p:cNvSpPr/>
          <p:nvPr/>
        </p:nvSpPr>
        <p:spPr>
          <a:xfrm>
            <a:off x="7366281" y="3414789"/>
            <a:ext cx="552450" cy="38100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1000" dirty="0"/>
          </a:p>
          <a:p>
            <a:pPr marL="108585" algn="l" rtl="0" eaLnBrk="0">
              <a:lnSpc>
                <a:spcPct val="91000"/>
              </a:lnSpc>
              <a:spcBef>
                <a:spcPts val="5"/>
              </a:spcBef>
            </a:pP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Inverte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400" dirty="0"/>
          </a:p>
        </p:txBody>
      </p:sp>
      <p:sp>
        <p:nvSpPr>
          <p:cNvPr id="6718" name="textbox 6718"/>
          <p:cNvSpPr/>
          <p:nvPr/>
        </p:nvSpPr>
        <p:spPr>
          <a:xfrm>
            <a:off x="3803391" y="4255322"/>
            <a:ext cx="552450" cy="37147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6000"/>
              </a:lnSpc>
            </a:pPr>
            <a:endParaRPr lang="en-US" altLang="en-US" sz="200" dirty="0"/>
          </a:p>
          <a:p>
            <a:pPr marL="422275" algn="l" rtl="0" eaLnBrk="0">
              <a:lnSpc>
                <a:spcPct val="91000"/>
              </a:lnSpc>
              <a:spcBef>
                <a:spcPts val="0"/>
              </a:spcBef>
              <a:tabLst>
                <a:tab pos="450850" algn="l"/>
              </a:tabLst>
            </a:pP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  <a:p>
            <a:pPr algn="l" rtl="0" eaLnBrk="0">
              <a:lnSpc>
                <a:spcPct val="104000"/>
              </a:lnSpc>
            </a:pPr>
            <a:endParaRPr lang="en-US" altLang="en-US" sz="400" dirty="0"/>
          </a:p>
          <a:p>
            <a:pPr marL="104775" algn="l" rtl="0" eaLnBrk="0">
              <a:lnSpc>
                <a:spcPct val="96000"/>
              </a:lnSpc>
              <a:spcBef>
                <a:spcPts val="5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Suspensio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400" dirty="0"/>
          </a:p>
        </p:txBody>
      </p:sp>
      <p:sp>
        <p:nvSpPr>
          <p:cNvPr id="6719" name="textbox 6719"/>
          <p:cNvSpPr/>
          <p:nvPr/>
        </p:nvSpPr>
        <p:spPr>
          <a:xfrm>
            <a:off x="6772611" y="3414789"/>
            <a:ext cx="552450" cy="36957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800" dirty="0"/>
          </a:p>
          <a:p>
            <a:pPr algn="l" rtl="0" eaLnBrk="0">
              <a:lnSpc>
                <a:spcPct val="7000"/>
              </a:lnSpc>
            </a:pPr>
            <a:endParaRPr lang="en-US" altLang="en-US" sz="100" dirty="0"/>
          </a:p>
          <a:p>
            <a:pPr marL="106680" algn="l" rtl="0" eaLnBrk="0">
              <a:lnSpc>
                <a:spcPct val="91000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400" dirty="0"/>
          </a:p>
          <a:p>
            <a:pPr marL="102870" algn="l" rtl="0" eaLnBrk="0">
              <a:lnSpc>
                <a:spcPts val="565"/>
              </a:lnSpc>
              <a:spcBef>
                <a:spcPts val="5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foundati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400" dirty="0"/>
          </a:p>
        </p:txBody>
      </p:sp>
      <p:sp>
        <p:nvSpPr>
          <p:cNvPr id="6720" name="textbox 6720"/>
          <p:cNvSpPr/>
          <p:nvPr/>
        </p:nvSpPr>
        <p:spPr>
          <a:xfrm>
            <a:off x="7366282" y="5096763"/>
            <a:ext cx="552450" cy="36957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5000"/>
              </a:lnSpc>
            </a:pPr>
            <a:endParaRPr lang="en-US" altLang="en-US" sz="800" dirty="0"/>
          </a:p>
          <a:p>
            <a:pPr marL="107315" algn="l" rtl="0" eaLnBrk="0">
              <a:lnSpc>
                <a:spcPct val="91000"/>
              </a:lnSpc>
              <a:spcBef>
                <a:spcPts val="5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Us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400" dirty="0"/>
          </a:p>
          <a:p>
            <a:pPr marL="106680" algn="l" rtl="0" eaLnBrk="0">
              <a:lnSpc>
                <a:spcPts val="565"/>
              </a:lnSpc>
              <a:spcBef>
                <a:spcPts val="5"/>
              </a:spcBef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ace</a:t>
            </a:r>
            <a:endParaRPr lang="en-US" altLang="en-US" sz="400" dirty="0"/>
          </a:p>
        </p:txBody>
      </p:sp>
      <p:sp>
        <p:nvSpPr>
          <p:cNvPr id="6721" name="textbox 6721"/>
          <p:cNvSpPr/>
          <p:nvPr/>
        </p:nvSpPr>
        <p:spPr>
          <a:xfrm>
            <a:off x="7366282" y="4255322"/>
            <a:ext cx="552450" cy="36957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800" dirty="0"/>
          </a:p>
          <a:p>
            <a:pPr algn="l" rtl="0" eaLnBrk="0">
              <a:lnSpc>
                <a:spcPct val="6000"/>
              </a:lnSpc>
            </a:pPr>
            <a:endParaRPr lang="en-US" altLang="en-US" sz="100" dirty="0"/>
          </a:p>
          <a:p>
            <a:pPr marL="104140" algn="l" rtl="0" eaLnBrk="0">
              <a:lnSpc>
                <a:spcPct val="93000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Temperatur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400" dirty="0"/>
          </a:p>
          <a:p>
            <a:pPr marL="104775" algn="l" rtl="0" eaLnBrk="0">
              <a:lnSpc>
                <a:spcPts val="565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sensor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400" dirty="0"/>
          </a:p>
        </p:txBody>
      </p:sp>
      <p:sp>
        <p:nvSpPr>
          <p:cNvPr id="6722" name="path"/>
          <p:cNvSpPr/>
          <p:nvPr/>
        </p:nvSpPr>
        <p:spPr>
          <a:xfrm>
            <a:off x="5476227" y="3140760"/>
            <a:ext cx="11250" cy="299001"/>
          </a:xfrm>
          <a:custGeom>
            <a:avLst/>
            <a:gdLst/>
            <a:ahLst/>
            <a:cxnLst/>
            <a:rect l="0" t="0" r="0" b="0"/>
            <a:pathLst>
              <a:path w="17" h="470">
                <a:moveTo>
                  <a:pt x="8" y="0"/>
                </a:moveTo>
                <a:lnTo>
                  <a:pt x="8" y="470"/>
                </a:lnTo>
              </a:path>
            </a:pathLst>
          </a:custGeom>
          <a:noFill/>
          <a:ln w="11474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23" name="path"/>
          <p:cNvSpPr/>
          <p:nvPr/>
        </p:nvSpPr>
        <p:spPr>
          <a:xfrm>
            <a:off x="5476227" y="3140760"/>
            <a:ext cx="605065" cy="299001"/>
          </a:xfrm>
          <a:custGeom>
            <a:avLst/>
            <a:gdLst/>
            <a:ahLst/>
            <a:cxnLst/>
            <a:rect l="0" t="0" r="0" b="0"/>
            <a:pathLst>
              <a:path w="952" h="470">
                <a:moveTo>
                  <a:pt x="944" y="470"/>
                </a:moveTo>
                <a:lnTo>
                  <a:pt x="944" y="392"/>
                </a:lnTo>
                <a:lnTo>
                  <a:pt x="8" y="392"/>
                </a:lnTo>
                <a:lnTo>
                  <a:pt x="8" y="0"/>
                </a:lnTo>
              </a:path>
            </a:pathLst>
          </a:custGeom>
          <a:noFill/>
          <a:ln w="11474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724" name="picture 67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7406956" y="2471664"/>
            <a:ext cx="470782" cy="340173"/>
          </a:xfrm>
          <a:prstGeom prst="rect">
            <a:avLst/>
          </a:prstGeom>
        </p:spPr>
      </p:pic>
      <p:sp>
        <p:nvSpPr>
          <p:cNvPr id="6725" name="textbox 6725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pic>
        <p:nvPicPr>
          <p:cNvPr id="6726" name="picture 67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827622" y="2507660"/>
            <a:ext cx="503668" cy="269078"/>
          </a:xfrm>
          <a:prstGeom prst="rect">
            <a:avLst/>
          </a:prstGeom>
        </p:spPr>
      </p:pic>
      <p:pic>
        <p:nvPicPr>
          <p:cNvPr id="6727" name="picture 67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6843574" y="2492362"/>
            <a:ext cx="410203" cy="298776"/>
          </a:xfrm>
          <a:prstGeom prst="rect">
            <a:avLst/>
          </a:prstGeom>
        </p:spPr>
      </p:pic>
      <p:pic>
        <p:nvPicPr>
          <p:cNvPr id="6729" name="picture 672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702099" y="2469863"/>
            <a:ext cx="317605" cy="343772"/>
          </a:xfrm>
          <a:prstGeom prst="rect">
            <a:avLst/>
          </a:prstGeom>
        </p:spPr>
      </p:pic>
      <p:pic>
        <p:nvPicPr>
          <p:cNvPr id="6730" name="picture 67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4501776" y="2488762"/>
            <a:ext cx="343567" cy="305975"/>
          </a:xfrm>
          <a:prstGeom prst="rect">
            <a:avLst/>
          </a:prstGeom>
        </p:spPr>
      </p:pic>
      <p:sp>
        <p:nvSpPr>
          <p:cNvPr id="6731" name="path"/>
          <p:cNvSpPr/>
          <p:nvPr/>
        </p:nvSpPr>
        <p:spPr>
          <a:xfrm>
            <a:off x="4311190" y="4881764"/>
            <a:ext cx="632489" cy="165425"/>
          </a:xfrm>
          <a:custGeom>
            <a:avLst/>
            <a:gdLst/>
            <a:ahLst/>
            <a:cxnLst/>
            <a:rect l="0" t="0" r="0" b="0"/>
            <a:pathLst>
              <a:path w="996" h="260">
                <a:moveTo>
                  <a:pt x="547" y="256"/>
                </a:moveTo>
                <a:lnTo>
                  <a:pt x="1" y="4"/>
                </a:lnTo>
                <a:lnTo>
                  <a:pt x="995" y="256"/>
                </a:lnTo>
              </a:path>
            </a:pathLst>
          </a:custGeom>
          <a:noFill/>
          <a:ln w="5296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72" name="group 1272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6732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733" name="textbox 6733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699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O</a:t>
              </a:r>
              <a:endParaRPr lang="en-US" altLang="en-US" sz="1800" dirty="0"/>
            </a:p>
          </p:txBody>
        </p:sp>
      </p:grpSp>
      <p:pic>
        <p:nvPicPr>
          <p:cNvPr id="6734" name="picture 67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6307886" y="2483363"/>
            <a:ext cx="294239" cy="316774"/>
          </a:xfrm>
          <a:prstGeom prst="rect">
            <a:avLst/>
          </a:prstGeom>
        </p:spPr>
      </p:pic>
      <p:pic>
        <p:nvPicPr>
          <p:cNvPr id="6735" name="picture 673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5117948" y="2486963"/>
            <a:ext cx="298566" cy="310475"/>
          </a:xfrm>
          <a:prstGeom prst="rect">
            <a:avLst/>
          </a:prstGeom>
        </p:spPr>
      </p:pic>
      <p:grpSp>
        <p:nvGrpSpPr>
          <p:cNvPr id="1274" name="group 1274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1276" name="group 1276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6736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37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738" name="textbox 6738"/>
            <p:cNvSpPr/>
            <p:nvPr/>
          </p:nvSpPr>
          <p:spPr>
            <a:xfrm>
              <a:off x="-12700" y="-12700"/>
              <a:ext cx="327659" cy="38290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05000"/>
                </a:lnSpc>
              </a:pPr>
              <a:endParaRPr lang="en-US" altLang="en-US" sz="500" dirty="0"/>
            </a:p>
            <a:p>
              <a:pPr marL="14668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FFFFFF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I</a:t>
              </a:r>
              <a:endParaRPr lang="en-US" altLang="en-US" sz="1800" dirty="0"/>
            </a:p>
          </p:txBody>
        </p:sp>
      </p:grpSp>
      <p:sp>
        <p:nvSpPr>
          <p:cNvPr id="6739" name="path"/>
          <p:cNvSpPr/>
          <p:nvPr/>
        </p:nvSpPr>
        <p:spPr>
          <a:xfrm>
            <a:off x="5478600" y="3985033"/>
            <a:ext cx="156294" cy="371240"/>
          </a:xfrm>
          <a:custGeom>
            <a:avLst/>
            <a:gdLst/>
            <a:ahLst/>
            <a:cxnLst/>
            <a:rect l="0" t="0" r="0" b="0"/>
            <a:pathLst>
              <a:path w="246" h="584">
                <a:moveTo>
                  <a:pt x="3" y="1"/>
                </a:moveTo>
                <a:lnTo>
                  <a:pt x="242" y="582"/>
                </a:lnTo>
              </a:path>
            </a:pathLst>
          </a:custGeom>
          <a:noFill/>
          <a:ln w="5296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44" name="textbox 6744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60</a:t>
            </a:r>
            <a:endParaRPr lang="en-US" altLang="en-US" sz="900" dirty="0"/>
          </a:p>
        </p:txBody>
      </p:sp>
      <p:sp>
        <p:nvSpPr>
          <p:cNvPr id="6745" name="textbox 6745"/>
          <p:cNvSpPr/>
          <p:nvPr/>
        </p:nvSpPr>
        <p:spPr>
          <a:xfrm>
            <a:off x="5081394" y="3529180"/>
            <a:ext cx="295275" cy="1657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indent="3810" algn="l" rtl="0" eaLnBrk="0">
              <a:lnSpc>
                <a:spcPct val="115000"/>
              </a:lnSpc>
            </a:pPr>
            <a:r>
              <a:rPr sz="4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          </a:t>
            </a: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foundati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400" dirty="0"/>
          </a:p>
        </p:txBody>
      </p:sp>
      <p:sp>
        <p:nvSpPr>
          <p:cNvPr id="6746" name="textbox 6746"/>
          <p:cNvSpPr/>
          <p:nvPr/>
        </p:nvSpPr>
        <p:spPr>
          <a:xfrm>
            <a:off x="5084699" y="3949822"/>
            <a:ext cx="262254" cy="1657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indent="635" algn="l" rtl="0" eaLnBrk="0">
              <a:lnSpc>
                <a:spcPct val="115000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Hydrau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lic </a:t>
            </a: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hos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400" dirty="0"/>
          </a:p>
        </p:txBody>
      </p:sp>
      <p:sp>
        <p:nvSpPr>
          <p:cNvPr id="6747" name="textbox 6747"/>
          <p:cNvSpPr/>
          <p:nvPr/>
        </p:nvSpPr>
        <p:spPr>
          <a:xfrm>
            <a:off x="5676021" y="3108539"/>
            <a:ext cx="250190" cy="1657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1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114000"/>
              </a:lnSpc>
            </a:pP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Towe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</a:t>
            </a:r>
            <a:r>
              <a:rPr sz="4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struct</a:t>
            </a:r>
            <a:r>
              <a:rPr sz="4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</a:t>
            </a:r>
            <a:endParaRPr lang="en-US" altLang="en-US" sz="400" dirty="0"/>
          </a:p>
        </p:txBody>
      </p:sp>
      <p:grpSp>
        <p:nvGrpSpPr>
          <p:cNvPr id="1280" name="group 1280"/>
          <p:cNvGrpSpPr/>
          <p:nvPr/>
        </p:nvGrpSpPr>
        <p:grpSpPr>
          <a:xfrm rot="21600000">
            <a:off x="7937451" y="3864753"/>
            <a:ext cx="128080" cy="206083"/>
            <a:chOff x="0" y="0"/>
            <a:chExt cx="128080" cy="206083"/>
          </a:xfrm>
        </p:grpSpPr>
        <p:sp>
          <p:nvSpPr>
            <p:cNvPr id="6748" name="path"/>
            <p:cNvSpPr/>
            <p:nvPr/>
          </p:nvSpPr>
          <p:spPr>
            <a:xfrm>
              <a:off x="8654" y="0"/>
              <a:ext cx="111637" cy="206083"/>
            </a:xfrm>
            <a:custGeom>
              <a:avLst/>
              <a:gdLst/>
              <a:ahLst/>
              <a:cxnLst/>
              <a:rect l="0" t="0" r="0" b="0"/>
              <a:pathLst>
                <a:path w="175" h="324">
                  <a:moveTo>
                    <a:pt x="4" y="320"/>
                  </a:moveTo>
                  <a:lnTo>
                    <a:pt x="171" y="320"/>
                  </a:lnTo>
                  <a:lnTo>
                    <a:pt x="171" y="4"/>
                  </a:lnTo>
                  <a:lnTo>
                    <a:pt x="4" y="4"/>
                  </a:lnTo>
                  <a:lnTo>
                    <a:pt x="4" y="320"/>
                  </a:lnTo>
                  <a:close/>
                </a:path>
              </a:pathLst>
            </a:custGeom>
            <a:noFill/>
            <a:ln w="5296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749" name="path"/>
            <p:cNvSpPr/>
            <p:nvPr/>
          </p:nvSpPr>
          <p:spPr>
            <a:xfrm>
              <a:off x="44135" y="13498"/>
              <a:ext cx="83945" cy="179085"/>
            </a:xfrm>
            <a:custGeom>
              <a:avLst/>
              <a:gdLst/>
              <a:ahLst/>
              <a:cxnLst/>
              <a:rect l="0" t="0" r="0" b="0"/>
              <a:pathLst>
                <a:path w="132" h="282">
                  <a:moveTo>
                    <a:pt x="0" y="0"/>
                  </a:moveTo>
                  <a:lnTo>
                    <a:pt x="66" y="0"/>
                  </a:lnTo>
                  <a:lnTo>
                    <a:pt x="132" y="141"/>
                  </a:lnTo>
                  <a:lnTo>
                    <a:pt x="66" y="282"/>
                  </a:lnTo>
                  <a:lnTo>
                    <a:pt x="0" y="282"/>
                  </a:lnTo>
                  <a:lnTo>
                    <a:pt x="66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750" name="path"/>
            <p:cNvSpPr/>
            <p:nvPr/>
          </p:nvSpPr>
          <p:spPr>
            <a:xfrm>
              <a:off x="0" y="27897"/>
              <a:ext cx="70963" cy="150287"/>
            </a:xfrm>
            <a:custGeom>
              <a:avLst/>
              <a:gdLst/>
              <a:ahLst/>
              <a:cxnLst/>
              <a:rect l="0" t="0" r="0" b="0"/>
              <a:pathLst>
                <a:path w="111" h="236">
                  <a:moveTo>
                    <a:pt x="0" y="0"/>
                  </a:moveTo>
                  <a:lnTo>
                    <a:pt x="55" y="0"/>
                  </a:lnTo>
                  <a:lnTo>
                    <a:pt x="111" y="118"/>
                  </a:lnTo>
                  <a:lnTo>
                    <a:pt x="55" y="236"/>
                  </a:lnTo>
                  <a:lnTo>
                    <a:pt x="0" y="236"/>
                  </a:lnTo>
                  <a:lnTo>
                    <a:pt x="55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751" name="textbox 6751"/>
          <p:cNvSpPr/>
          <p:nvPr/>
        </p:nvSpPr>
        <p:spPr>
          <a:xfrm>
            <a:off x="7358536" y="2860383"/>
            <a:ext cx="475615" cy="939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535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Electric</a:t>
            </a:r>
            <a:r>
              <a:rPr sz="400" spc="4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controls</a:t>
            </a:r>
            <a:endParaRPr lang="en-US" altLang="en-US" sz="400" dirty="0"/>
          </a:p>
        </p:txBody>
      </p:sp>
      <p:sp>
        <p:nvSpPr>
          <p:cNvPr id="6752" name="textbox 6752"/>
          <p:cNvSpPr/>
          <p:nvPr/>
        </p:nvSpPr>
        <p:spPr>
          <a:xfrm>
            <a:off x="6170617" y="2860383"/>
            <a:ext cx="442594" cy="838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Energy</a:t>
            </a:r>
            <a:r>
              <a:rPr sz="400" spc="3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storage</a:t>
            </a:r>
            <a:endParaRPr lang="en-US" altLang="en-US" sz="400" dirty="0"/>
          </a:p>
        </p:txBody>
      </p:sp>
      <p:sp>
        <p:nvSpPr>
          <p:cNvPr id="6753" name="path"/>
          <p:cNvSpPr/>
          <p:nvPr/>
        </p:nvSpPr>
        <p:spPr>
          <a:xfrm>
            <a:off x="3803391" y="2939626"/>
            <a:ext cx="4115165" cy="5399"/>
          </a:xfrm>
          <a:custGeom>
            <a:avLst/>
            <a:gdLst/>
            <a:ahLst/>
            <a:cxnLst/>
            <a:rect l="0" t="0" r="0" b="0"/>
            <a:pathLst>
              <a:path w="6480" h="8">
                <a:moveTo>
                  <a:pt x="0" y="4"/>
                </a:moveTo>
                <a:lnTo>
                  <a:pt x="869" y="4"/>
                </a:lnTo>
                <a:moveTo>
                  <a:pt x="1869" y="4"/>
                </a:moveTo>
                <a:lnTo>
                  <a:pt x="2739" y="4"/>
                </a:lnTo>
                <a:moveTo>
                  <a:pt x="934" y="4"/>
                </a:moveTo>
                <a:lnTo>
                  <a:pt x="1804" y="4"/>
                </a:lnTo>
                <a:moveTo>
                  <a:pt x="5610" y="4"/>
                </a:moveTo>
                <a:lnTo>
                  <a:pt x="6480" y="4"/>
                </a:lnTo>
                <a:moveTo>
                  <a:pt x="4675" y="4"/>
                </a:moveTo>
                <a:lnTo>
                  <a:pt x="5545" y="4"/>
                </a:lnTo>
                <a:moveTo>
                  <a:pt x="3741" y="4"/>
                </a:moveTo>
                <a:lnTo>
                  <a:pt x="4610" y="4"/>
                </a:lnTo>
                <a:moveTo>
                  <a:pt x="2806" y="4"/>
                </a:moveTo>
                <a:lnTo>
                  <a:pt x="3675" y="4"/>
                </a:lnTo>
              </a:path>
            </a:pathLst>
          </a:custGeom>
          <a:noFill/>
          <a:ln w="5296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54" name="rect"/>
          <p:cNvSpPr/>
          <p:nvPr/>
        </p:nvSpPr>
        <p:spPr>
          <a:xfrm>
            <a:off x="4266818" y="2963249"/>
            <a:ext cx="1808417" cy="11699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55" name="rect"/>
          <p:cNvSpPr/>
          <p:nvPr/>
        </p:nvSpPr>
        <p:spPr>
          <a:xfrm>
            <a:off x="5519930" y="3095314"/>
            <a:ext cx="1277199" cy="11698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56" name="rect"/>
          <p:cNvSpPr/>
          <p:nvPr/>
        </p:nvSpPr>
        <p:spPr>
          <a:xfrm>
            <a:off x="3857912" y="3761711"/>
            <a:ext cx="11250" cy="118230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57" name="textbox 6757"/>
          <p:cNvSpPr/>
          <p:nvPr/>
        </p:nvSpPr>
        <p:spPr>
          <a:xfrm>
            <a:off x="5573787" y="2860383"/>
            <a:ext cx="195579" cy="939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4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Towe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400" dirty="0"/>
          </a:p>
        </p:txBody>
      </p:sp>
      <p:sp>
        <p:nvSpPr>
          <p:cNvPr id="6758" name="textbox 6758"/>
          <p:cNvSpPr/>
          <p:nvPr/>
        </p:nvSpPr>
        <p:spPr>
          <a:xfrm>
            <a:off x="6764532" y="2860383"/>
            <a:ext cx="184150" cy="939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4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Moto</a:t>
            </a:r>
            <a:r>
              <a:rPr sz="4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400" dirty="0"/>
          </a:p>
        </p:txBody>
      </p:sp>
      <p:sp>
        <p:nvSpPr>
          <p:cNvPr id="6759" name="textbox 6759"/>
          <p:cNvSpPr/>
          <p:nvPr/>
        </p:nvSpPr>
        <p:spPr>
          <a:xfrm>
            <a:off x="4982770" y="2860383"/>
            <a:ext cx="182879" cy="844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6000"/>
              </a:lnSpc>
            </a:pPr>
            <a:r>
              <a:rPr sz="4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400" dirty="0"/>
          </a:p>
        </p:txBody>
      </p:sp>
      <p:sp>
        <p:nvSpPr>
          <p:cNvPr id="6760" name="textbox 6760"/>
          <p:cNvSpPr/>
          <p:nvPr/>
        </p:nvSpPr>
        <p:spPr>
          <a:xfrm>
            <a:off x="3795097" y="2860383"/>
            <a:ext cx="166370" cy="838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4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Bod</a:t>
            </a:r>
            <a:r>
              <a:rPr sz="4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y</a:t>
            </a:r>
            <a:endParaRPr lang="en-US" altLang="en-US" sz="400" dirty="0"/>
          </a:p>
        </p:txBody>
      </p:sp>
      <p:sp>
        <p:nvSpPr>
          <p:cNvPr id="6761" name="rect"/>
          <p:cNvSpPr/>
          <p:nvPr/>
        </p:nvSpPr>
        <p:spPr>
          <a:xfrm>
            <a:off x="7818025" y="4940175"/>
            <a:ext cx="76156" cy="800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2" name="rect"/>
          <p:cNvSpPr/>
          <p:nvPr/>
        </p:nvSpPr>
        <p:spPr>
          <a:xfrm>
            <a:off x="7815429" y="4937476"/>
            <a:ext cx="81348" cy="854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3" name="rect"/>
          <p:cNvSpPr/>
          <p:nvPr/>
        </p:nvSpPr>
        <p:spPr>
          <a:xfrm>
            <a:off x="6037013" y="3439087"/>
            <a:ext cx="76155" cy="8009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4" name="rect"/>
          <p:cNvSpPr/>
          <p:nvPr/>
        </p:nvSpPr>
        <p:spPr>
          <a:xfrm>
            <a:off x="6034416" y="3436387"/>
            <a:ext cx="81348" cy="8549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5" name="rect"/>
          <p:cNvSpPr/>
          <p:nvPr/>
        </p:nvSpPr>
        <p:spPr>
          <a:xfrm>
            <a:off x="4228307" y="3439087"/>
            <a:ext cx="76155" cy="80093"/>
          </a:xfrm>
          <a:prstGeom prst="rect">
            <a:avLst/>
          </a:prstGeom>
          <a:solidFill>
            <a:srgbClr val="01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6" name="rect"/>
          <p:cNvSpPr/>
          <p:nvPr/>
        </p:nvSpPr>
        <p:spPr>
          <a:xfrm>
            <a:off x="4225711" y="3436387"/>
            <a:ext cx="81348" cy="85492"/>
          </a:xfrm>
          <a:prstGeom prst="rect">
            <a:avLst/>
          </a:prstGeom>
          <a:solidFill>
            <a:srgbClr val="01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7" name="rect"/>
          <p:cNvSpPr/>
          <p:nvPr/>
        </p:nvSpPr>
        <p:spPr>
          <a:xfrm>
            <a:off x="6796842" y="3439087"/>
            <a:ext cx="76155" cy="8009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8" name="rect"/>
          <p:cNvSpPr/>
          <p:nvPr/>
        </p:nvSpPr>
        <p:spPr>
          <a:xfrm>
            <a:off x="6794246" y="3436387"/>
            <a:ext cx="81347" cy="8549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9" name="rect"/>
          <p:cNvSpPr/>
          <p:nvPr/>
        </p:nvSpPr>
        <p:spPr>
          <a:xfrm>
            <a:off x="7818025" y="3679368"/>
            <a:ext cx="76156" cy="791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0" name="rect"/>
          <p:cNvSpPr/>
          <p:nvPr/>
        </p:nvSpPr>
        <p:spPr>
          <a:xfrm>
            <a:off x="7815429" y="3676668"/>
            <a:ext cx="81348" cy="845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1" name="rect"/>
          <p:cNvSpPr/>
          <p:nvPr/>
        </p:nvSpPr>
        <p:spPr>
          <a:xfrm>
            <a:off x="6630683" y="3679368"/>
            <a:ext cx="76155" cy="791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2" name="rect"/>
          <p:cNvSpPr/>
          <p:nvPr/>
        </p:nvSpPr>
        <p:spPr>
          <a:xfrm>
            <a:off x="6628087" y="3676668"/>
            <a:ext cx="81348" cy="845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3" name="rect"/>
          <p:cNvSpPr/>
          <p:nvPr/>
        </p:nvSpPr>
        <p:spPr>
          <a:xfrm>
            <a:off x="7818025" y="5361342"/>
            <a:ext cx="76156" cy="791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4" name="rect"/>
          <p:cNvSpPr/>
          <p:nvPr/>
        </p:nvSpPr>
        <p:spPr>
          <a:xfrm>
            <a:off x="7815429" y="5358642"/>
            <a:ext cx="81348" cy="845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5" name="rect"/>
          <p:cNvSpPr/>
          <p:nvPr/>
        </p:nvSpPr>
        <p:spPr>
          <a:xfrm>
            <a:off x="7818025" y="4099635"/>
            <a:ext cx="76156" cy="791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6" name="rect"/>
          <p:cNvSpPr/>
          <p:nvPr/>
        </p:nvSpPr>
        <p:spPr>
          <a:xfrm>
            <a:off x="7815429" y="4096935"/>
            <a:ext cx="81348" cy="845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7" name="rect"/>
          <p:cNvSpPr/>
          <p:nvPr/>
        </p:nvSpPr>
        <p:spPr>
          <a:xfrm>
            <a:off x="7818025" y="4519901"/>
            <a:ext cx="76156" cy="791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8" name="rect"/>
          <p:cNvSpPr/>
          <p:nvPr/>
        </p:nvSpPr>
        <p:spPr>
          <a:xfrm>
            <a:off x="7815429" y="4517201"/>
            <a:ext cx="81348" cy="845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9" name="rect"/>
          <p:cNvSpPr/>
          <p:nvPr/>
        </p:nvSpPr>
        <p:spPr>
          <a:xfrm>
            <a:off x="3825026" y="3260901"/>
            <a:ext cx="76155" cy="791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0" name="rect"/>
          <p:cNvSpPr/>
          <p:nvPr/>
        </p:nvSpPr>
        <p:spPr>
          <a:xfrm>
            <a:off x="3822430" y="3258201"/>
            <a:ext cx="81348" cy="845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1" name="rect"/>
          <p:cNvSpPr/>
          <p:nvPr/>
        </p:nvSpPr>
        <p:spPr>
          <a:xfrm>
            <a:off x="6630683" y="4099635"/>
            <a:ext cx="76156" cy="791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2" name="rect"/>
          <p:cNvSpPr/>
          <p:nvPr/>
        </p:nvSpPr>
        <p:spPr>
          <a:xfrm>
            <a:off x="6628087" y="4096935"/>
            <a:ext cx="81348" cy="845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3" name="rect"/>
          <p:cNvSpPr/>
          <p:nvPr/>
        </p:nvSpPr>
        <p:spPr>
          <a:xfrm>
            <a:off x="7224354" y="3258201"/>
            <a:ext cx="76156" cy="79194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4" name="rect"/>
          <p:cNvSpPr/>
          <p:nvPr/>
        </p:nvSpPr>
        <p:spPr>
          <a:xfrm>
            <a:off x="7221758" y="3255501"/>
            <a:ext cx="81348" cy="845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5" name="rect"/>
          <p:cNvSpPr/>
          <p:nvPr/>
        </p:nvSpPr>
        <p:spPr>
          <a:xfrm>
            <a:off x="7818025" y="3258201"/>
            <a:ext cx="76156" cy="79194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6" name="rect"/>
          <p:cNvSpPr/>
          <p:nvPr/>
        </p:nvSpPr>
        <p:spPr>
          <a:xfrm>
            <a:off x="7815429" y="3255501"/>
            <a:ext cx="81348" cy="845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7" name="rect"/>
          <p:cNvSpPr/>
          <p:nvPr/>
        </p:nvSpPr>
        <p:spPr>
          <a:xfrm>
            <a:off x="7387917" y="5364041"/>
            <a:ext cx="76155" cy="791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8" name="rect"/>
          <p:cNvSpPr/>
          <p:nvPr/>
        </p:nvSpPr>
        <p:spPr>
          <a:xfrm>
            <a:off x="7385321" y="5361342"/>
            <a:ext cx="81348" cy="845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9" name="rect"/>
          <p:cNvSpPr/>
          <p:nvPr/>
        </p:nvSpPr>
        <p:spPr>
          <a:xfrm>
            <a:off x="4418697" y="3260901"/>
            <a:ext cx="76155" cy="791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0" name="rect"/>
          <p:cNvSpPr/>
          <p:nvPr/>
        </p:nvSpPr>
        <p:spPr>
          <a:xfrm>
            <a:off x="4416101" y="3258201"/>
            <a:ext cx="81348" cy="845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1" name="rect"/>
          <p:cNvSpPr/>
          <p:nvPr/>
        </p:nvSpPr>
        <p:spPr>
          <a:xfrm>
            <a:off x="6630683" y="3258201"/>
            <a:ext cx="76155" cy="79194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2" name="rect"/>
          <p:cNvSpPr/>
          <p:nvPr/>
        </p:nvSpPr>
        <p:spPr>
          <a:xfrm>
            <a:off x="6628087" y="3255501"/>
            <a:ext cx="81348" cy="8459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82" name="group 1282"/>
          <p:cNvGrpSpPr/>
          <p:nvPr/>
        </p:nvGrpSpPr>
        <p:grpSpPr>
          <a:xfrm rot="21600000">
            <a:off x="6034416" y="3006221"/>
            <a:ext cx="81348" cy="84593"/>
            <a:chOff x="0" y="0"/>
            <a:chExt cx="81348" cy="84593"/>
          </a:xfrm>
        </p:grpSpPr>
        <p:sp>
          <p:nvSpPr>
            <p:cNvPr id="6793" name="path"/>
            <p:cNvSpPr/>
            <p:nvPr/>
          </p:nvSpPr>
          <p:spPr>
            <a:xfrm>
              <a:off x="2596" y="2699"/>
              <a:ext cx="76155" cy="79193"/>
            </a:xfrm>
            <a:custGeom>
              <a:avLst/>
              <a:gdLst/>
              <a:ahLst/>
              <a:cxnLst/>
              <a:rect l="0" t="0" r="0" b="0"/>
              <a:pathLst>
                <a:path w="119" h="124">
                  <a:moveTo>
                    <a:pt x="0" y="62"/>
                  </a:moveTo>
                  <a:cubicBezTo>
                    <a:pt x="0" y="27"/>
                    <a:pt x="26" y="0"/>
                    <a:pt x="59" y="0"/>
                  </a:cubicBezTo>
                  <a:cubicBezTo>
                    <a:pt x="93" y="0"/>
                    <a:pt x="119" y="27"/>
                    <a:pt x="119" y="62"/>
                  </a:cubicBezTo>
                  <a:cubicBezTo>
                    <a:pt x="119" y="96"/>
                    <a:pt x="93" y="124"/>
                    <a:pt x="59" y="124"/>
                  </a:cubicBezTo>
                  <a:cubicBezTo>
                    <a:pt x="26" y="124"/>
                    <a:pt x="0" y="96"/>
                    <a:pt x="0" y="6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794" name="path"/>
            <p:cNvSpPr/>
            <p:nvPr/>
          </p:nvSpPr>
          <p:spPr>
            <a:xfrm>
              <a:off x="0" y="0"/>
              <a:ext cx="81348" cy="84593"/>
            </a:xfrm>
            <a:custGeom>
              <a:avLst/>
              <a:gdLst/>
              <a:ahLst/>
              <a:cxnLst/>
              <a:rect l="0" t="0" r="0" b="0"/>
              <a:pathLst>
                <a:path w="128" h="133">
                  <a:moveTo>
                    <a:pt x="4" y="66"/>
                  </a:moveTo>
                  <a:cubicBezTo>
                    <a:pt x="4" y="32"/>
                    <a:pt x="30" y="4"/>
                    <a:pt x="64" y="4"/>
                  </a:cubicBezTo>
                  <a:cubicBezTo>
                    <a:pt x="97" y="4"/>
                    <a:pt x="124" y="32"/>
                    <a:pt x="124" y="66"/>
                  </a:cubicBezTo>
                  <a:cubicBezTo>
                    <a:pt x="124" y="101"/>
                    <a:pt x="97" y="128"/>
                    <a:pt x="64" y="128"/>
                  </a:cubicBezTo>
                  <a:cubicBezTo>
                    <a:pt x="30" y="128"/>
                    <a:pt x="4" y="101"/>
                    <a:pt x="4" y="66"/>
                  </a:cubicBezTo>
                </a:path>
              </a:pathLst>
            </a:custGeom>
            <a:noFill/>
            <a:ln w="5296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795" name="rect"/>
          <p:cNvSpPr/>
          <p:nvPr/>
        </p:nvSpPr>
        <p:spPr>
          <a:xfrm>
            <a:off x="7387917" y="4942875"/>
            <a:ext cx="76155" cy="79193"/>
          </a:xfrm>
          <a:prstGeom prst="rect">
            <a:avLst/>
          </a:prstGeom>
          <a:solidFill>
            <a:srgbClr val="84848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6" name="rect"/>
          <p:cNvSpPr/>
          <p:nvPr/>
        </p:nvSpPr>
        <p:spPr>
          <a:xfrm>
            <a:off x="7385321" y="4940175"/>
            <a:ext cx="81348" cy="84593"/>
          </a:xfrm>
          <a:prstGeom prst="rect">
            <a:avLst/>
          </a:prstGeom>
          <a:solidFill>
            <a:srgbClr val="848484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7" name="rect"/>
          <p:cNvSpPr/>
          <p:nvPr/>
        </p:nvSpPr>
        <p:spPr>
          <a:xfrm>
            <a:off x="3825026" y="4942875"/>
            <a:ext cx="76156" cy="791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8" name="rect"/>
          <p:cNvSpPr/>
          <p:nvPr/>
        </p:nvSpPr>
        <p:spPr>
          <a:xfrm>
            <a:off x="3822431" y="4940175"/>
            <a:ext cx="81348" cy="845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9" name="rect"/>
          <p:cNvSpPr/>
          <p:nvPr/>
        </p:nvSpPr>
        <p:spPr>
          <a:xfrm>
            <a:off x="6037013" y="3860253"/>
            <a:ext cx="76155" cy="7919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0" name="rect"/>
          <p:cNvSpPr/>
          <p:nvPr/>
        </p:nvSpPr>
        <p:spPr>
          <a:xfrm>
            <a:off x="6034416" y="3857554"/>
            <a:ext cx="81348" cy="8459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1" name="rect"/>
          <p:cNvSpPr/>
          <p:nvPr/>
        </p:nvSpPr>
        <p:spPr>
          <a:xfrm>
            <a:off x="5606904" y="3260901"/>
            <a:ext cx="76155" cy="791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2" name="rect"/>
          <p:cNvSpPr/>
          <p:nvPr/>
        </p:nvSpPr>
        <p:spPr>
          <a:xfrm>
            <a:off x="5604308" y="3258201"/>
            <a:ext cx="81348" cy="8459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3" name="rect"/>
          <p:cNvSpPr/>
          <p:nvPr/>
        </p:nvSpPr>
        <p:spPr>
          <a:xfrm>
            <a:off x="5443342" y="3061117"/>
            <a:ext cx="76156" cy="7919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4" name="rect"/>
          <p:cNvSpPr/>
          <p:nvPr/>
        </p:nvSpPr>
        <p:spPr>
          <a:xfrm>
            <a:off x="5440746" y="3058417"/>
            <a:ext cx="81348" cy="8459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5" name="rect"/>
          <p:cNvSpPr/>
          <p:nvPr/>
        </p:nvSpPr>
        <p:spPr>
          <a:xfrm>
            <a:off x="6796842" y="3061117"/>
            <a:ext cx="76155" cy="7919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6" name="rect"/>
          <p:cNvSpPr/>
          <p:nvPr/>
        </p:nvSpPr>
        <p:spPr>
          <a:xfrm>
            <a:off x="6794246" y="3058417"/>
            <a:ext cx="81347" cy="8459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7" name="rect"/>
          <p:cNvSpPr/>
          <p:nvPr/>
        </p:nvSpPr>
        <p:spPr>
          <a:xfrm>
            <a:off x="7300943" y="3292398"/>
            <a:ext cx="517442" cy="11699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8" name="rect"/>
          <p:cNvSpPr/>
          <p:nvPr/>
        </p:nvSpPr>
        <p:spPr>
          <a:xfrm>
            <a:off x="3857912" y="3340544"/>
            <a:ext cx="11300" cy="34122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9" name="rect"/>
          <p:cNvSpPr/>
          <p:nvPr/>
        </p:nvSpPr>
        <p:spPr>
          <a:xfrm>
            <a:off x="7850910" y="3759011"/>
            <a:ext cx="11251" cy="341222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0" name="rect"/>
          <p:cNvSpPr/>
          <p:nvPr/>
        </p:nvSpPr>
        <p:spPr>
          <a:xfrm>
            <a:off x="7850910" y="4179278"/>
            <a:ext cx="11251" cy="341222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1" name="rect"/>
          <p:cNvSpPr/>
          <p:nvPr/>
        </p:nvSpPr>
        <p:spPr>
          <a:xfrm>
            <a:off x="5476227" y="3519630"/>
            <a:ext cx="11250" cy="34122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2" name="rect"/>
          <p:cNvSpPr/>
          <p:nvPr/>
        </p:nvSpPr>
        <p:spPr>
          <a:xfrm>
            <a:off x="6663569" y="3759011"/>
            <a:ext cx="11250" cy="341222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3" name="rect"/>
          <p:cNvSpPr/>
          <p:nvPr/>
        </p:nvSpPr>
        <p:spPr>
          <a:xfrm>
            <a:off x="7850910" y="3337845"/>
            <a:ext cx="11250" cy="341222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4" name="rect"/>
          <p:cNvSpPr/>
          <p:nvPr/>
        </p:nvSpPr>
        <p:spPr>
          <a:xfrm>
            <a:off x="4261193" y="3939897"/>
            <a:ext cx="11250" cy="34122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5" name="rect"/>
          <p:cNvSpPr/>
          <p:nvPr/>
        </p:nvSpPr>
        <p:spPr>
          <a:xfrm>
            <a:off x="4261193" y="4360164"/>
            <a:ext cx="11250" cy="34122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6" name="rect"/>
          <p:cNvSpPr/>
          <p:nvPr/>
        </p:nvSpPr>
        <p:spPr>
          <a:xfrm>
            <a:off x="6069898" y="3519630"/>
            <a:ext cx="11250" cy="34122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7" name="rect"/>
          <p:cNvSpPr/>
          <p:nvPr/>
        </p:nvSpPr>
        <p:spPr>
          <a:xfrm>
            <a:off x="7850910" y="4599545"/>
            <a:ext cx="11251" cy="341185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8" name="rect"/>
          <p:cNvSpPr/>
          <p:nvPr/>
        </p:nvSpPr>
        <p:spPr>
          <a:xfrm>
            <a:off x="7850910" y="5020719"/>
            <a:ext cx="11251" cy="341178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9" name="path"/>
          <p:cNvSpPr/>
          <p:nvPr/>
        </p:nvSpPr>
        <p:spPr>
          <a:xfrm>
            <a:off x="7420802" y="5022519"/>
            <a:ext cx="11250" cy="341178"/>
          </a:xfrm>
          <a:custGeom>
            <a:avLst/>
            <a:gdLst/>
            <a:ahLst/>
            <a:cxnLst/>
            <a:rect l="0" t="0" r="0" b="0"/>
            <a:pathLst>
              <a:path w="17" h="537">
                <a:moveTo>
                  <a:pt x="8" y="537"/>
                </a:moveTo>
                <a:lnTo>
                  <a:pt x="8" y="0"/>
                </a:lnTo>
              </a:path>
            </a:pathLst>
          </a:custGeom>
          <a:noFill/>
          <a:ln w="1147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20" name="textbox 6820"/>
          <p:cNvSpPr/>
          <p:nvPr/>
        </p:nvSpPr>
        <p:spPr>
          <a:xfrm>
            <a:off x="7372621" y="5370624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000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21" name="textbox 6821"/>
          <p:cNvSpPr/>
          <p:nvPr/>
        </p:nvSpPr>
        <p:spPr>
          <a:xfrm>
            <a:off x="3809730" y="3267319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22" name="textbox 6822"/>
          <p:cNvSpPr/>
          <p:nvPr/>
        </p:nvSpPr>
        <p:spPr>
          <a:xfrm>
            <a:off x="3809731" y="4949998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23" name="textbox 6823"/>
          <p:cNvSpPr/>
          <p:nvPr/>
        </p:nvSpPr>
        <p:spPr>
          <a:xfrm>
            <a:off x="7372621" y="4949998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000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24" name="textbox 6824"/>
          <p:cNvSpPr/>
          <p:nvPr/>
        </p:nvSpPr>
        <p:spPr>
          <a:xfrm>
            <a:off x="4403401" y="3267319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25" name="textbox 6825"/>
          <p:cNvSpPr/>
          <p:nvPr/>
        </p:nvSpPr>
        <p:spPr>
          <a:xfrm>
            <a:off x="5591608" y="3267319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26" name="textbox 6826"/>
          <p:cNvSpPr/>
          <p:nvPr/>
        </p:nvSpPr>
        <p:spPr>
          <a:xfrm>
            <a:off x="4833509" y="3067534"/>
            <a:ext cx="107950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127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27" name="textbox 6827"/>
          <p:cNvSpPr/>
          <p:nvPr/>
        </p:nvSpPr>
        <p:spPr>
          <a:xfrm>
            <a:off x="4833510" y="3446029"/>
            <a:ext cx="107950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127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28" name="textbox 6828"/>
          <p:cNvSpPr/>
          <p:nvPr/>
        </p:nvSpPr>
        <p:spPr>
          <a:xfrm>
            <a:off x="4833510" y="4287313"/>
            <a:ext cx="107950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127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29" name="textbox 6829"/>
          <p:cNvSpPr/>
          <p:nvPr/>
        </p:nvSpPr>
        <p:spPr>
          <a:xfrm>
            <a:off x="6615387" y="3264769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100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30" name="textbox 6830"/>
          <p:cNvSpPr/>
          <p:nvPr/>
        </p:nvSpPr>
        <p:spPr>
          <a:xfrm>
            <a:off x="7209058" y="3264769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31" name="textbox 6831"/>
          <p:cNvSpPr/>
          <p:nvPr/>
        </p:nvSpPr>
        <p:spPr>
          <a:xfrm>
            <a:off x="4213011" y="3446029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127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32" name="textbox 6832"/>
          <p:cNvSpPr/>
          <p:nvPr/>
        </p:nvSpPr>
        <p:spPr>
          <a:xfrm>
            <a:off x="6021716" y="3446029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127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33" name="textbox 6833"/>
          <p:cNvSpPr/>
          <p:nvPr/>
        </p:nvSpPr>
        <p:spPr>
          <a:xfrm>
            <a:off x="7802729" y="3264769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34" name="textbox 6834"/>
          <p:cNvSpPr/>
          <p:nvPr/>
        </p:nvSpPr>
        <p:spPr>
          <a:xfrm>
            <a:off x="7802729" y="5368104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35" name="textbox 6835"/>
          <p:cNvSpPr/>
          <p:nvPr/>
        </p:nvSpPr>
        <p:spPr>
          <a:xfrm>
            <a:off x="7802729" y="3685410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36" name="textbox 6836"/>
          <p:cNvSpPr/>
          <p:nvPr/>
        </p:nvSpPr>
        <p:spPr>
          <a:xfrm>
            <a:off x="4213011" y="4707954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1275" algn="l"/>
              </a:tabLst>
            </a:pP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D9D9D9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37" name="textbox 6837"/>
          <p:cNvSpPr/>
          <p:nvPr/>
        </p:nvSpPr>
        <p:spPr>
          <a:xfrm>
            <a:off x="6021716" y="3866671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127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38" name="textbox 6838"/>
          <p:cNvSpPr/>
          <p:nvPr/>
        </p:nvSpPr>
        <p:spPr>
          <a:xfrm>
            <a:off x="6615387" y="3685410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100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39" name="textbox 6839"/>
          <p:cNvSpPr/>
          <p:nvPr/>
        </p:nvSpPr>
        <p:spPr>
          <a:xfrm>
            <a:off x="7802729" y="4947478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40" name="textbox 6840"/>
          <p:cNvSpPr/>
          <p:nvPr/>
        </p:nvSpPr>
        <p:spPr>
          <a:xfrm>
            <a:off x="7802729" y="4526844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41" name="textbox 6841"/>
          <p:cNvSpPr/>
          <p:nvPr/>
        </p:nvSpPr>
        <p:spPr>
          <a:xfrm>
            <a:off x="7802729" y="4106052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73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42" name="textbox 6842"/>
          <p:cNvSpPr/>
          <p:nvPr/>
        </p:nvSpPr>
        <p:spPr>
          <a:xfrm>
            <a:off x="6615387" y="4106052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38100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43" name="textbox 6843"/>
          <p:cNvSpPr/>
          <p:nvPr/>
        </p:nvSpPr>
        <p:spPr>
          <a:xfrm>
            <a:off x="5428046" y="3067534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127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44" name="textbox 6844"/>
          <p:cNvSpPr/>
          <p:nvPr/>
        </p:nvSpPr>
        <p:spPr>
          <a:xfrm>
            <a:off x="6781546" y="3067534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127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45" name="textbox 6845"/>
          <p:cNvSpPr/>
          <p:nvPr/>
        </p:nvSpPr>
        <p:spPr>
          <a:xfrm>
            <a:off x="6781546" y="3446029"/>
            <a:ext cx="107314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  <a:tabLst>
                <a:tab pos="41275" algn="l"/>
              </a:tabLst>
            </a:pP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4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400" dirty="0"/>
          </a:p>
        </p:txBody>
      </p:sp>
      <p:sp>
        <p:nvSpPr>
          <p:cNvPr id="6846" name="path"/>
          <p:cNvSpPr/>
          <p:nvPr/>
        </p:nvSpPr>
        <p:spPr>
          <a:xfrm>
            <a:off x="6829728" y="3140760"/>
            <a:ext cx="11250" cy="299001"/>
          </a:xfrm>
          <a:custGeom>
            <a:avLst/>
            <a:gdLst/>
            <a:ahLst/>
            <a:cxnLst/>
            <a:rect l="0" t="0" r="0" b="0"/>
            <a:pathLst>
              <a:path w="17" h="470">
                <a:moveTo>
                  <a:pt x="8" y="470"/>
                </a:moveTo>
                <a:lnTo>
                  <a:pt x="8" y="0"/>
                </a:lnTo>
              </a:path>
            </a:pathLst>
          </a:custGeom>
          <a:noFill/>
          <a:ln w="11474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47" name="textbox 6847"/>
          <p:cNvSpPr/>
          <p:nvPr/>
        </p:nvSpPr>
        <p:spPr>
          <a:xfrm>
            <a:off x="6051034" y="3015339"/>
            <a:ext cx="53339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400" dirty="0"/>
          </a:p>
        </p:txBody>
      </p:sp>
      <p:sp>
        <p:nvSpPr>
          <p:cNvPr id="6848" name="textbox 6848"/>
          <p:cNvSpPr/>
          <p:nvPr/>
        </p:nvSpPr>
        <p:spPr>
          <a:xfrm>
            <a:off x="5457218" y="3446029"/>
            <a:ext cx="53339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400" dirty="0"/>
          </a:p>
        </p:txBody>
      </p:sp>
      <p:sp>
        <p:nvSpPr>
          <p:cNvPr id="6849" name="textbox 6849"/>
          <p:cNvSpPr/>
          <p:nvPr/>
        </p:nvSpPr>
        <p:spPr>
          <a:xfrm>
            <a:off x="5457218" y="3866671"/>
            <a:ext cx="53339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400" dirty="0"/>
          </a:p>
        </p:txBody>
      </p:sp>
      <p:sp>
        <p:nvSpPr>
          <p:cNvPr id="6850" name="rect"/>
          <p:cNvSpPr/>
          <p:nvPr/>
        </p:nvSpPr>
        <p:spPr>
          <a:xfrm>
            <a:off x="4261193" y="2969099"/>
            <a:ext cx="11250" cy="9239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51" name="path"/>
          <p:cNvSpPr/>
          <p:nvPr/>
        </p:nvSpPr>
        <p:spPr>
          <a:xfrm>
            <a:off x="6069610" y="2969099"/>
            <a:ext cx="11250" cy="50170"/>
          </a:xfrm>
          <a:custGeom>
            <a:avLst/>
            <a:gdLst/>
            <a:ahLst/>
            <a:cxnLst/>
            <a:rect l="0" t="0" r="0" b="0"/>
            <a:pathLst>
              <a:path w="17" h="79">
                <a:moveTo>
                  <a:pt x="8" y="79"/>
                </a:moveTo>
                <a:lnTo>
                  <a:pt x="8" y="0"/>
                </a:lnTo>
              </a:path>
            </a:pathLst>
          </a:custGeom>
          <a:noFill/>
          <a:ln w="11474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2" name="rect"/>
          <p:cNvSpPr/>
          <p:nvPr/>
        </p:nvSpPr>
        <p:spPr>
          <a:xfrm>
            <a:off x="1237488" y="4044696"/>
            <a:ext cx="972311" cy="62483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84" name="group 1284"/>
          <p:cNvGrpSpPr/>
          <p:nvPr/>
        </p:nvGrpSpPr>
        <p:grpSpPr>
          <a:xfrm rot="21600000">
            <a:off x="2028253" y="4082605"/>
            <a:ext cx="145160" cy="143636"/>
            <a:chOff x="0" y="0"/>
            <a:chExt cx="145160" cy="143636"/>
          </a:xfrm>
        </p:grpSpPr>
        <p:sp>
          <p:nvSpPr>
            <p:cNvPr id="6853" name="path"/>
            <p:cNvSpPr/>
            <p:nvPr/>
          </p:nvSpPr>
          <p:spPr>
            <a:xfrm>
              <a:off x="4762" y="4762"/>
              <a:ext cx="135635" cy="134111"/>
            </a:xfrm>
            <a:custGeom>
              <a:avLst/>
              <a:gdLst/>
              <a:ahLst/>
              <a:cxnLst/>
              <a:rect l="0" t="0" r="0" b="0"/>
              <a:pathLst>
                <a:path w="213" h="211">
                  <a:moveTo>
                    <a:pt x="0" y="105"/>
                  </a:moveTo>
                  <a:cubicBezTo>
                    <a:pt x="0" y="47"/>
                    <a:pt x="47" y="0"/>
                    <a:pt x="106" y="0"/>
                  </a:cubicBezTo>
                  <a:cubicBezTo>
                    <a:pt x="165" y="0"/>
                    <a:pt x="213" y="47"/>
                    <a:pt x="213" y="105"/>
                  </a:cubicBezTo>
                  <a:cubicBezTo>
                    <a:pt x="213" y="163"/>
                    <a:pt x="165" y="211"/>
                    <a:pt x="106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54" name="path"/>
            <p:cNvSpPr/>
            <p:nvPr/>
          </p:nvSpPr>
          <p:spPr>
            <a:xfrm>
              <a:off x="0" y="0"/>
              <a:ext cx="145160" cy="143636"/>
            </a:xfrm>
            <a:custGeom>
              <a:avLst/>
              <a:gdLst/>
              <a:ahLst/>
              <a:cxnLst/>
              <a:rect l="0" t="0" r="0" b="0"/>
              <a:pathLst>
                <a:path w="228" h="226">
                  <a:moveTo>
                    <a:pt x="7" y="113"/>
                  </a:moveTo>
                  <a:cubicBezTo>
                    <a:pt x="7" y="54"/>
                    <a:pt x="55" y="7"/>
                    <a:pt x="114" y="7"/>
                  </a:cubicBezTo>
                  <a:cubicBezTo>
                    <a:pt x="173" y="7"/>
                    <a:pt x="221" y="54"/>
                    <a:pt x="221" y="113"/>
                  </a:cubicBezTo>
                  <a:cubicBezTo>
                    <a:pt x="221" y="171"/>
                    <a:pt x="173" y="218"/>
                    <a:pt x="114" y="218"/>
                  </a:cubicBezTo>
                  <a:cubicBezTo>
                    <a:pt x="55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855" name="rect"/>
          <p:cNvSpPr/>
          <p:nvPr/>
        </p:nvSpPr>
        <p:spPr>
          <a:xfrm>
            <a:off x="192024" y="4757928"/>
            <a:ext cx="972311" cy="62331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86" name="group 1286"/>
          <p:cNvGrpSpPr/>
          <p:nvPr/>
        </p:nvGrpSpPr>
        <p:grpSpPr>
          <a:xfrm rot="21600000">
            <a:off x="935545" y="4794313"/>
            <a:ext cx="143636" cy="145161"/>
            <a:chOff x="0" y="0"/>
            <a:chExt cx="143636" cy="145161"/>
          </a:xfrm>
        </p:grpSpPr>
        <p:sp>
          <p:nvSpPr>
            <p:cNvPr id="6856" name="path"/>
            <p:cNvSpPr/>
            <p:nvPr/>
          </p:nvSpPr>
          <p:spPr>
            <a:xfrm>
              <a:off x="4762" y="4762"/>
              <a:ext cx="134111" cy="135636"/>
            </a:xfrm>
            <a:custGeom>
              <a:avLst/>
              <a:gdLst/>
              <a:ahLst/>
              <a:cxnLst/>
              <a:rect l="0" t="0" r="0" b="0"/>
              <a:pathLst>
                <a:path w="211" h="213">
                  <a:moveTo>
                    <a:pt x="0" y="106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6"/>
                  </a:cubicBezTo>
                  <a:cubicBezTo>
                    <a:pt x="211" y="165"/>
                    <a:pt x="163" y="213"/>
                    <a:pt x="105" y="213"/>
                  </a:cubicBezTo>
                  <a:cubicBezTo>
                    <a:pt x="47" y="213"/>
                    <a:pt x="0" y="165"/>
                    <a:pt x="0" y="10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57" name="path"/>
            <p:cNvSpPr/>
            <p:nvPr/>
          </p:nvSpPr>
          <p:spPr>
            <a:xfrm>
              <a:off x="0" y="0"/>
              <a:ext cx="143636" cy="145161"/>
            </a:xfrm>
            <a:custGeom>
              <a:avLst/>
              <a:gdLst/>
              <a:ahLst/>
              <a:cxnLst/>
              <a:rect l="0" t="0" r="0" b="0"/>
              <a:pathLst>
                <a:path w="226" h="228">
                  <a:moveTo>
                    <a:pt x="7" y="114"/>
                  </a:moveTo>
                  <a:cubicBezTo>
                    <a:pt x="7" y="55"/>
                    <a:pt x="54" y="7"/>
                    <a:pt x="113" y="7"/>
                  </a:cubicBezTo>
                  <a:cubicBezTo>
                    <a:pt x="171" y="7"/>
                    <a:pt x="218" y="55"/>
                    <a:pt x="218" y="114"/>
                  </a:cubicBezTo>
                  <a:cubicBezTo>
                    <a:pt x="218" y="173"/>
                    <a:pt x="171" y="221"/>
                    <a:pt x="113" y="221"/>
                  </a:cubicBezTo>
                  <a:cubicBezTo>
                    <a:pt x="54" y="221"/>
                    <a:pt x="7" y="173"/>
                    <a:pt x="7" y="114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858" name="rect"/>
          <p:cNvSpPr/>
          <p:nvPr/>
        </p:nvSpPr>
        <p:spPr>
          <a:xfrm>
            <a:off x="5420867" y="1908047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88" name="group 1288"/>
          <p:cNvGrpSpPr/>
          <p:nvPr/>
        </p:nvGrpSpPr>
        <p:grpSpPr>
          <a:xfrm rot="21600000">
            <a:off x="5458777" y="2017585"/>
            <a:ext cx="143636" cy="143636"/>
            <a:chOff x="0" y="0"/>
            <a:chExt cx="143636" cy="143636"/>
          </a:xfrm>
        </p:grpSpPr>
        <p:sp>
          <p:nvSpPr>
            <p:cNvPr id="6859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60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861" name="rect"/>
          <p:cNvSpPr/>
          <p:nvPr/>
        </p:nvSpPr>
        <p:spPr>
          <a:xfrm>
            <a:off x="4375403" y="2621279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90" name="group 1290"/>
          <p:cNvGrpSpPr/>
          <p:nvPr/>
        </p:nvGrpSpPr>
        <p:grpSpPr>
          <a:xfrm rot="21600000">
            <a:off x="6211633" y="2351341"/>
            <a:ext cx="143637" cy="143636"/>
            <a:chOff x="0" y="0"/>
            <a:chExt cx="143637" cy="143636"/>
          </a:xfrm>
        </p:grpSpPr>
        <p:sp>
          <p:nvSpPr>
            <p:cNvPr id="6862" name="path"/>
            <p:cNvSpPr/>
            <p:nvPr/>
          </p:nvSpPr>
          <p:spPr>
            <a:xfrm>
              <a:off x="4762" y="4762"/>
              <a:ext cx="134112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4"/>
                    <a:pt x="164" y="211"/>
                    <a:pt x="105" y="211"/>
                  </a:cubicBezTo>
                  <a:cubicBezTo>
                    <a:pt x="47" y="211"/>
                    <a:pt x="0" y="164"/>
                    <a:pt x="0" y="10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63" name="path"/>
            <p:cNvSpPr/>
            <p:nvPr/>
          </p:nvSpPr>
          <p:spPr>
            <a:xfrm>
              <a:off x="0" y="0"/>
              <a:ext cx="143637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864" name="rect"/>
          <p:cNvSpPr/>
          <p:nvPr/>
        </p:nvSpPr>
        <p:spPr>
          <a:xfrm>
            <a:off x="4375403" y="3332988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92" name="group 1292"/>
          <p:cNvGrpSpPr/>
          <p:nvPr/>
        </p:nvGrpSpPr>
        <p:grpSpPr>
          <a:xfrm rot="21600000">
            <a:off x="5166169" y="3064573"/>
            <a:ext cx="143636" cy="143636"/>
            <a:chOff x="0" y="0"/>
            <a:chExt cx="143636" cy="143636"/>
          </a:xfrm>
        </p:grpSpPr>
        <p:sp>
          <p:nvSpPr>
            <p:cNvPr id="6865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4"/>
                    <a:pt x="163" y="211"/>
                    <a:pt x="105" y="211"/>
                  </a:cubicBezTo>
                  <a:cubicBezTo>
                    <a:pt x="47" y="211"/>
                    <a:pt x="0" y="164"/>
                    <a:pt x="0" y="10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66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94" name="group 1294"/>
          <p:cNvGrpSpPr/>
          <p:nvPr/>
        </p:nvGrpSpPr>
        <p:grpSpPr>
          <a:xfrm rot="21600000">
            <a:off x="5166169" y="3776281"/>
            <a:ext cx="143636" cy="143636"/>
            <a:chOff x="0" y="0"/>
            <a:chExt cx="143636" cy="143636"/>
          </a:xfrm>
        </p:grpSpPr>
        <p:sp>
          <p:nvSpPr>
            <p:cNvPr id="6867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68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869" name="rect"/>
          <p:cNvSpPr/>
          <p:nvPr/>
        </p:nvSpPr>
        <p:spPr>
          <a:xfrm>
            <a:off x="6466332" y="4044696"/>
            <a:ext cx="972311" cy="62483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70" name="rect"/>
          <p:cNvSpPr/>
          <p:nvPr/>
        </p:nvSpPr>
        <p:spPr>
          <a:xfrm>
            <a:off x="6466332" y="4757928"/>
            <a:ext cx="972311" cy="62331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71" name="rect"/>
          <p:cNvSpPr/>
          <p:nvPr/>
        </p:nvSpPr>
        <p:spPr>
          <a:xfrm>
            <a:off x="3329940" y="1908047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96" name="group 1296"/>
          <p:cNvGrpSpPr/>
          <p:nvPr/>
        </p:nvGrpSpPr>
        <p:grpSpPr>
          <a:xfrm rot="21600000">
            <a:off x="4120705" y="1929193"/>
            <a:ext cx="143636" cy="143636"/>
            <a:chOff x="0" y="0"/>
            <a:chExt cx="143636" cy="143636"/>
          </a:xfrm>
        </p:grpSpPr>
        <p:sp>
          <p:nvSpPr>
            <p:cNvPr id="6872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3"/>
                    <a:pt x="164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73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874" name="rect"/>
          <p:cNvSpPr/>
          <p:nvPr/>
        </p:nvSpPr>
        <p:spPr>
          <a:xfrm>
            <a:off x="6466332" y="5469635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98" name="group 1298"/>
          <p:cNvGrpSpPr/>
          <p:nvPr/>
        </p:nvGrpSpPr>
        <p:grpSpPr>
          <a:xfrm rot="21600000">
            <a:off x="7257097" y="5199697"/>
            <a:ext cx="143636" cy="145161"/>
            <a:chOff x="0" y="0"/>
            <a:chExt cx="143636" cy="145161"/>
          </a:xfrm>
        </p:grpSpPr>
        <p:sp>
          <p:nvSpPr>
            <p:cNvPr id="6875" name="path"/>
            <p:cNvSpPr/>
            <p:nvPr/>
          </p:nvSpPr>
          <p:spPr>
            <a:xfrm>
              <a:off x="4762" y="4762"/>
              <a:ext cx="134111" cy="135636"/>
            </a:xfrm>
            <a:custGeom>
              <a:avLst/>
              <a:gdLst/>
              <a:ahLst/>
              <a:cxnLst/>
              <a:rect l="0" t="0" r="0" b="0"/>
              <a:pathLst>
                <a:path w="211" h="213">
                  <a:moveTo>
                    <a:pt x="0" y="106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6"/>
                  </a:cubicBezTo>
                  <a:cubicBezTo>
                    <a:pt x="211" y="165"/>
                    <a:pt x="164" y="213"/>
                    <a:pt x="105" y="213"/>
                  </a:cubicBezTo>
                  <a:cubicBezTo>
                    <a:pt x="47" y="213"/>
                    <a:pt x="0" y="165"/>
                    <a:pt x="0" y="106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76" name="path"/>
            <p:cNvSpPr/>
            <p:nvPr/>
          </p:nvSpPr>
          <p:spPr>
            <a:xfrm>
              <a:off x="0" y="0"/>
              <a:ext cx="143636" cy="145161"/>
            </a:xfrm>
            <a:custGeom>
              <a:avLst/>
              <a:gdLst/>
              <a:ahLst/>
              <a:cxnLst/>
              <a:rect l="0" t="0" r="0" b="0"/>
              <a:pathLst>
                <a:path w="226" h="228">
                  <a:moveTo>
                    <a:pt x="7" y="114"/>
                  </a:moveTo>
                  <a:cubicBezTo>
                    <a:pt x="7" y="55"/>
                    <a:pt x="54" y="7"/>
                    <a:pt x="113" y="7"/>
                  </a:cubicBezTo>
                  <a:cubicBezTo>
                    <a:pt x="171" y="7"/>
                    <a:pt x="218" y="55"/>
                    <a:pt x="218" y="114"/>
                  </a:cubicBezTo>
                  <a:cubicBezTo>
                    <a:pt x="218" y="173"/>
                    <a:pt x="171" y="221"/>
                    <a:pt x="113" y="221"/>
                  </a:cubicBezTo>
                  <a:cubicBezTo>
                    <a:pt x="54" y="221"/>
                    <a:pt x="7" y="173"/>
                    <a:pt x="7" y="114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00" name="group 1300"/>
          <p:cNvGrpSpPr/>
          <p:nvPr/>
        </p:nvGrpSpPr>
        <p:grpSpPr>
          <a:xfrm rot="21600000">
            <a:off x="7257097" y="5912929"/>
            <a:ext cx="143636" cy="143637"/>
            <a:chOff x="0" y="0"/>
            <a:chExt cx="143636" cy="143637"/>
          </a:xfrm>
        </p:grpSpPr>
        <p:sp>
          <p:nvSpPr>
            <p:cNvPr id="6877" name="path"/>
            <p:cNvSpPr/>
            <p:nvPr/>
          </p:nvSpPr>
          <p:spPr>
            <a:xfrm>
              <a:off x="4762" y="4762"/>
              <a:ext cx="134111" cy="134112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3"/>
                    <a:pt x="164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78" name="path"/>
            <p:cNvSpPr/>
            <p:nvPr/>
          </p:nvSpPr>
          <p:spPr>
            <a:xfrm>
              <a:off x="0" y="0"/>
              <a:ext cx="143636" cy="143637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02" name="group 1302"/>
          <p:cNvGrpSpPr/>
          <p:nvPr/>
        </p:nvGrpSpPr>
        <p:grpSpPr>
          <a:xfrm rot="21600000">
            <a:off x="2282951" y="2621279"/>
            <a:ext cx="973836" cy="624840"/>
            <a:chOff x="0" y="0"/>
            <a:chExt cx="973836" cy="624840"/>
          </a:xfrm>
        </p:grpSpPr>
        <p:sp>
          <p:nvSpPr>
            <p:cNvPr id="6879" name="path"/>
            <p:cNvSpPr/>
            <p:nvPr/>
          </p:nvSpPr>
          <p:spPr>
            <a:xfrm>
              <a:off x="0" y="0"/>
              <a:ext cx="973836" cy="624840"/>
            </a:xfrm>
            <a:custGeom>
              <a:avLst/>
              <a:gdLst/>
              <a:ahLst/>
              <a:cxnLst/>
              <a:rect l="0" t="0" r="0" b="0"/>
              <a:pathLst>
                <a:path w="1533" h="984">
                  <a:moveTo>
                    <a:pt x="0" y="984"/>
                  </a:moveTo>
                  <a:lnTo>
                    <a:pt x="1533" y="984"/>
                  </a:lnTo>
                  <a:lnTo>
                    <a:pt x="1533" y="0"/>
                  </a:lnTo>
                  <a:lnTo>
                    <a:pt x="0" y="0"/>
                  </a:lnTo>
                  <a:lnTo>
                    <a:pt x="0" y="984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80" name="path"/>
            <p:cNvSpPr/>
            <p:nvPr/>
          </p:nvSpPr>
          <p:spPr>
            <a:xfrm>
              <a:off x="797052" y="41148"/>
              <a:ext cx="134111" cy="135636"/>
            </a:xfrm>
            <a:custGeom>
              <a:avLst/>
              <a:gdLst/>
              <a:ahLst/>
              <a:cxnLst/>
              <a:rect l="0" t="0" r="0" b="0"/>
              <a:pathLst>
                <a:path w="211" h="213">
                  <a:moveTo>
                    <a:pt x="0" y="106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6"/>
                  </a:cubicBezTo>
                  <a:cubicBezTo>
                    <a:pt x="211" y="165"/>
                    <a:pt x="163" y="213"/>
                    <a:pt x="105" y="213"/>
                  </a:cubicBezTo>
                  <a:cubicBezTo>
                    <a:pt x="47" y="213"/>
                    <a:pt x="0" y="165"/>
                    <a:pt x="0" y="10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81" name="path"/>
            <p:cNvSpPr/>
            <p:nvPr/>
          </p:nvSpPr>
          <p:spPr>
            <a:xfrm>
              <a:off x="792289" y="36385"/>
              <a:ext cx="143636" cy="145161"/>
            </a:xfrm>
            <a:custGeom>
              <a:avLst/>
              <a:gdLst/>
              <a:ahLst/>
              <a:cxnLst/>
              <a:rect l="0" t="0" r="0" b="0"/>
              <a:pathLst>
                <a:path w="226" h="228">
                  <a:moveTo>
                    <a:pt x="7" y="114"/>
                  </a:moveTo>
                  <a:cubicBezTo>
                    <a:pt x="7" y="55"/>
                    <a:pt x="54" y="7"/>
                    <a:pt x="113" y="7"/>
                  </a:cubicBezTo>
                  <a:cubicBezTo>
                    <a:pt x="171" y="7"/>
                    <a:pt x="218" y="55"/>
                    <a:pt x="218" y="114"/>
                  </a:cubicBezTo>
                  <a:cubicBezTo>
                    <a:pt x="218" y="173"/>
                    <a:pt x="171" y="221"/>
                    <a:pt x="113" y="221"/>
                  </a:cubicBezTo>
                  <a:cubicBezTo>
                    <a:pt x="54" y="221"/>
                    <a:pt x="7" y="173"/>
                    <a:pt x="7" y="114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882" name="textbox 6882"/>
          <p:cNvSpPr/>
          <p:nvPr/>
        </p:nvSpPr>
        <p:spPr>
          <a:xfrm>
            <a:off x="3504219" y="3585256"/>
            <a:ext cx="222884" cy="1390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8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叉</a:t>
            </a: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子</a:t>
            </a:r>
            <a:endParaRPr lang="en-US" altLang="en-US" sz="800" dirty="0"/>
          </a:p>
        </p:txBody>
      </p:sp>
      <p:grpSp>
        <p:nvGrpSpPr>
          <p:cNvPr id="1304" name="group 1304"/>
          <p:cNvGrpSpPr/>
          <p:nvPr/>
        </p:nvGrpSpPr>
        <p:grpSpPr>
          <a:xfrm rot="21600000">
            <a:off x="2282951" y="3332988"/>
            <a:ext cx="973836" cy="624840"/>
            <a:chOff x="0" y="0"/>
            <a:chExt cx="973836" cy="624840"/>
          </a:xfrm>
        </p:grpSpPr>
        <p:sp>
          <p:nvSpPr>
            <p:cNvPr id="6883" name="path"/>
            <p:cNvSpPr/>
            <p:nvPr/>
          </p:nvSpPr>
          <p:spPr>
            <a:xfrm>
              <a:off x="0" y="0"/>
              <a:ext cx="973836" cy="624840"/>
            </a:xfrm>
            <a:custGeom>
              <a:avLst/>
              <a:gdLst/>
              <a:ahLst/>
              <a:cxnLst/>
              <a:rect l="0" t="0" r="0" b="0"/>
              <a:pathLst>
                <a:path w="1533" h="984">
                  <a:moveTo>
                    <a:pt x="0" y="984"/>
                  </a:moveTo>
                  <a:lnTo>
                    <a:pt x="1533" y="984"/>
                  </a:lnTo>
                  <a:lnTo>
                    <a:pt x="1533" y="0"/>
                  </a:lnTo>
                  <a:lnTo>
                    <a:pt x="0" y="0"/>
                  </a:lnTo>
                  <a:lnTo>
                    <a:pt x="0" y="984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84" name="path"/>
            <p:cNvSpPr/>
            <p:nvPr/>
          </p:nvSpPr>
          <p:spPr>
            <a:xfrm>
              <a:off x="797052" y="4267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85" name="path"/>
            <p:cNvSpPr/>
            <p:nvPr/>
          </p:nvSpPr>
          <p:spPr>
            <a:xfrm>
              <a:off x="792289" y="37909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886" name="textbox 6886"/>
          <p:cNvSpPr/>
          <p:nvPr/>
        </p:nvSpPr>
        <p:spPr>
          <a:xfrm>
            <a:off x="3329940" y="3332988"/>
            <a:ext cx="972819" cy="62547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/>
        </p:txBody>
      </p:sp>
      <p:sp>
        <p:nvSpPr>
          <p:cNvPr id="6887" name="path"/>
          <p:cNvSpPr/>
          <p:nvPr/>
        </p:nvSpPr>
        <p:spPr>
          <a:xfrm>
            <a:off x="2926079" y="3588766"/>
            <a:ext cx="1168908" cy="1393190"/>
          </a:xfrm>
          <a:custGeom>
            <a:avLst/>
            <a:gdLst/>
            <a:ahLst/>
            <a:cxnLst/>
            <a:rect l="0" t="0" r="0" b="0"/>
            <a:pathLst>
              <a:path w="1840" h="2194">
                <a:moveTo>
                  <a:pt x="0" y="984"/>
                </a:moveTo>
                <a:lnTo>
                  <a:pt x="306" y="984"/>
                </a:lnTo>
                <a:lnTo>
                  <a:pt x="346" y="0"/>
                </a:lnTo>
                <a:lnTo>
                  <a:pt x="767" y="984"/>
                </a:lnTo>
                <a:lnTo>
                  <a:pt x="1840" y="984"/>
                </a:lnTo>
                <a:lnTo>
                  <a:pt x="1840" y="1186"/>
                </a:lnTo>
                <a:lnTo>
                  <a:pt x="1840" y="1186"/>
                </a:lnTo>
                <a:lnTo>
                  <a:pt x="1840" y="1488"/>
                </a:lnTo>
                <a:lnTo>
                  <a:pt x="1840" y="2194"/>
                </a:lnTo>
                <a:lnTo>
                  <a:pt x="767" y="2194"/>
                </a:lnTo>
                <a:lnTo>
                  <a:pt x="306" y="2194"/>
                </a:lnTo>
                <a:lnTo>
                  <a:pt x="306" y="2194"/>
                </a:lnTo>
                <a:lnTo>
                  <a:pt x="0" y="2194"/>
                </a:lnTo>
                <a:lnTo>
                  <a:pt x="0" y="1488"/>
                </a:lnTo>
                <a:lnTo>
                  <a:pt x="0" y="1186"/>
                </a:lnTo>
                <a:lnTo>
                  <a:pt x="0" y="1186"/>
                </a:lnTo>
                <a:lnTo>
                  <a:pt x="0" y="984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6888" name="table 6888"/>
          <p:cNvGraphicFramePr>
            <a:graphicFrameLocks noGrp="1"/>
          </p:cNvGraphicFramePr>
          <p:nvPr/>
        </p:nvGraphicFramePr>
        <p:xfrm>
          <a:off x="110109" y="923925"/>
          <a:ext cx="7411720" cy="5279390"/>
        </p:xfrm>
        <a:graphic>
          <a:graphicData uri="http://schemas.openxmlformats.org/drawingml/2006/table">
            <a:tbl>
              <a:tblPr/>
              <a:tblGrid>
                <a:gridCol w="7411720"/>
              </a:tblGrid>
              <a:tr h="52603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1000" dirty="0"/>
                    </a:p>
                    <a:p>
                      <a:pPr marL="90805" algn="l" rtl="0" eaLnBrk="0">
                        <a:lnSpc>
                          <a:spcPts val="975"/>
                        </a:lnSpc>
                        <a:spcBef>
                          <a:spcPts val="0"/>
                        </a:spcBef>
                      </a:pPr>
                      <a:r>
                        <a:rPr sz="800" spc="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身体</a:t>
                      </a:r>
                      <a:r>
                        <a:rPr sz="8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   </a:t>
                      </a:r>
                      <a:r>
                        <a:rPr sz="800" spc="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</a:t>
                      </a:r>
                      <a:r>
                        <a:rPr sz="8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舱</a:t>
                      </a:r>
                      <a:r>
                        <a:rPr sz="800" spc="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r>
                        <a:rPr sz="8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门     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泵                               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桅杆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  储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能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   电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   电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气控制</a:t>
                      </a:r>
                      <a:endParaRPr lang="en-US" altLang="en-US" sz="800" dirty="0"/>
                    </a:p>
                    <a:p>
                      <a:pPr marL="4062730" algn="l" rtl="0" eaLnBrk="0">
                        <a:lnSpc>
                          <a:spcPct val="73000"/>
                        </a:lnSpc>
                        <a:spcBef>
                          <a:spcPts val="1190"/>
                        </a:spcBef>
                      </a:pP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800" dirty="0"/>
                    </a:p>
                    <a:p>
                      <a:pPr marL="54006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800" dirty="0"/>
                    </a:p>
                    <a:p>
                      <a:pPr marL="3403600" algn="l" rtl="0" eaLnBrk="0">
                        <a:lnSpc>
                          <a:spcPts val="980"/>
                        </a:lnSpc>
                        <a:spcBef>
                          <a:spcPts val="150"/>
                        </a:spcBef>
                      </a:pPr>
                      <a:r>
                        <a:rPr sz="8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桅杆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结构</a:t>
                      </a:r>
                      <a:endParaRPr lang="en-US" altLang="en-US" sz="800" dirty="0"/>
                    </a:p>
                    <a:p>
                      <a:pPr marL="6148705" algn="l" rtl="0" eaLnBrk="0">
                        <a:lnSpc>
                          <a:spcPct val="80000"/>
                        </a:lnSpc>
                        <a:spcBef>
                          <a:spcPts val="730"/>
                        </a:spcBef>
                      </a:pP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marL="2359025" algn="l" rtl="0" eaLnBrk="0">
                        <a:lnSpc>
                          <a:spcPts val="975"/>
                        </a:lnSpc>
                        <a:spcBef>
                          <a:spcPts val="250"/>
                        </a:spcBef>
                      </a:pPr>
                      <a:r>
                        <a:rPr sz="8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抽水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机基础</a:t>
                      </a:r>
                      <a:endParaRPr lang="en-US" altLang="en-US" sz="800" dirty="0"/>
                    </a:p>
                    <a:p>
                      <a:pPr marL="5102860" algn="l" rtl="0" eaLnBrk="0">
                        <a:lnSpc>
                          <a:spcPct val="80000"/>
                        </a:lnSpc>
                        <a:spcBef>
                          <a:spcPts val="735"/>
                        </a:spcBef>
                      </a:pP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marL="4451985" algn="l" rtl="0" eaLnBrk="0">
                        <a:lnSpc>
                          <a:spcPts val="975"/>
                        </a:lnSpc>
                        <a:spcBef>
                          <a:spcPts val="250"/>
                        </a:spcBef>
                      </a:pPr>
                      <a:r>
                        <a:rPr sz="8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电子设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备充电</a:t>
                      </a:r>
                      <a:endParaRPr lang="en-US" altLang="en-US" sz="800" dirty="0"/>
                    </a:p>
                    <a:p>
                      <a:pPr marL="5102860" algn="l" rtl="0" eaLnBrk="0">
                        <a:lnSpc>
                          <a:spcPct val="80000"/>
                        </a:lnSpc>
                        <a:spcBef>
                          <a:spcPts val="735"/>
                        </a:spcBef>
                      </a:pP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0" dirty="0"/>
                    </a:p>
                    <a:p>
                      <a:pPr marL="1970405" algn="l" rtl="0" eaLnBrk="0">
                        <a:lnSpc>
                          <a:spcPct val="80000"/>
                        </a:lnSpc>
                        <a:spcBef>
                          <a:spcPts val="245"/>
                        </a:spcBef>
                      </a:pP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800" dirty="0"/>
                    </a:p>
                    <a:p>
                      <a:pPr algn="r" rtl="0" eaLnBrk="0">
                        <a:lnSpc>
                          <a:spcPts val="975"/>
                        </a:lnSpc>
                        <a:spcBef>
                          <a:spcPts val="715"/>
                        </a:spcBef>
                      </a:pPr>
                      <a:r>
                        <a:rPr sz="8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温度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传感器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1000" dirty="0"/>
                    </a:p>
                    <a:p>
                      <a:pPr marL="877570" algn="l" rtl="0" eaLnBrk="0">
                        <a:lnSpc>
                          <a:spcPct val="80000"/>
                        </a:lnSpc>
                        <a:spcBef>
                          <a:spcPts val="245"/>
                        </a:spcBef>
                      </a:pP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800" dirty="0"/>
                    </a:p>
                    <a:p>
                      <a:pPr marL="6539865" algn="l" rtl="0" eaLnBrk="0">
                        <a:lnSpc>
                          <a:spcPts val="980"/>
                        </a:lnSpc>
                        <a:spcBef>
                          <a:spcPts val="715"/>
                        </a:spcBef>
                      </a:pPr>
                      <a:r>
                        <a:rPr sz="8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显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示单元</a:t>
                      </a:r>
                      <a:endParaRPr lang="en-US" altLang="en-US" sz="800" dirty="0"/>
                    </a:p>
                    <a:p>
                      <a:pPr algn="r" rtl="0" eaLnBrk="0">
                        <a:lnSpc>
                          <a:spcPct val="80000"/>
                        </a:lnSpc>
                        <a:spcBef>
                          <a:spcPts val="730"/>
                        </a:spcBef>
                      </a:pP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1000" dirty="0"/>
                    </a:p>
                    <a:p>
                      <a:pPr marL="6543040" algn="l" rtl="0" eaLnBrk="0">
                        <a:lnSpc>
                          <a:spcPts val="975"/>
                        </a:lnSpc>
                        <a:spcBef>
                          <a:spcPts val="250"/>
                        </a:spcBef>
                      </a:pPr>
                      <a:r>
                        <a:rPr sz="8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用户界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600" dirty="0"/>
                    </a:p>
                    <a:p>
                      <a:pPr algn="r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8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889" name="table 6889"/>
          <p:cNvGraphicFramePr>
            <a:graphicFrameLocks noGrp="1"/>
          </p:cNvGraphicFramePr>
          <p:nvPr/>
        </p:nvGraphicFramePr>
        <p:xfrm>
          <a:off x="7649336" y="2165985"/>
          <a:ext cx="1097915" cy="4037329"/>
        </p:xfrm>
        <a:graphic>
          <a:graphicData uri="http://schemas.openxmlformats.org/drawingml/2006/table">
            <a:tbl>
              <a:tblPr/>
              <a:tblGrid>
                <a:gridCol w="1097915"/>
              </a:tblGrid>
              <a:tr h="401827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00" dirty="0"/>
                    </a:p>
                    <a:p>
                      <a:pPr marL="289560" indent="-192405" algn="l" rtl="0" eaLnBrk="0">
                        <a:lnSpc>
                          <a:spcPct val="101000"/>
                        </a:lnSpc>
                        <a:spcBef>
                          <a:spcPts val="0"/>
                        </a:spcBef>
                      </a:pPr>
                      <a:r>
                        <a:rPr sz="1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叉车系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分离成</a:t>
                      </a:r>
                      <a:r>
                        <a:rPr sz="1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功能模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endParaRPr lang="en-US" altLang="en-US" sz="1200" dirty="0"/>
                    </a:p>
                    <a:p>
                      <a:pPr marL="297180" algn="l" rtl="0" eaLnBrk="0">
                        <a:lnSpc>
                          <a:spcPts val="395"/>
                        </a:lnSpc>
                        <a:spcBef>
                          <a:spcPts val="870"/>
                        </a:spcBef>
                      </a:pPr>
                      <a:r>
                        <a:rPr sz="3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300" dirty="0"/>
                    </a:p>
                    <a:p>
                      <a:pPr marL="294005" indent="-196215" algn="l" rtl="0" eaLnBrk="0">
                        <a:lnSpc>
                          <a:spcPct val="100000"/>
                        </a:lnSpc>
                        <a:spcBef>
                          <a:spcPts val="115"/>
                        </a:spcBef>
                      </a:pPr>
                      <a:r>
                        <a:rPr sz="1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为各区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之间的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联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系开发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接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口</a:t>
                      </a: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890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1" name="rect"/>
          <p:cNvSpPr/>
          <p:nvPr/>
        </p:nvSpPr>
        <p:spPr>
          <a:xfrm>
            <a:off x="2399537" y="5267452"/>
            <a:ext cx="4105020" cy="1905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2" name="rect"/>
          <p:cNvSpPr/>
          <p:nvPr/>
        </p:nvSpPr>
        <p:spPr>
          <a:xfrm>
            <a:off x="2282951" y="1908047"/>
            <a:ext cx="973836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3" name="rect"/>
          <p:cNvSpPr/>
          <p:nvPr/>
        </p:nvSpPr>
        <p:spPr>
          <a:xfrm>
            <a:off x="1237488" y="3332988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4" name="rect"/>
          <p:cNvSpPr/>
          <p:nvPr/>
        </p:nvSpPr>
        <p:spPr>
          <a:xfrm>
            <a:off x="1237488" y="2621279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5" name="path"/>
          <p:cNvSpPr/>
          <p:nvPr/>
        </p:nvSpPr>
        <p:spPr>
          <a:xfrm>
            <a:off x="1333880" y="3208782"/>
            <a:ext cx="19050" cy="577723"/>
          </a:xfrm>
          <a:custGeom>
            <a:avLst/>
            <a:gdLst/>
            <a:ahLst/>
            <a:cxnLst/>
            <a:rect l="0" t="0" r="0" b="0"/>
            <a:pathLst>
              <a:path w="30" h="909">
                <a:moveTo>
                  <a:pt x="15" y="0"/>
                </a:moveTo>
                <a:lnTo>
                  <a:pt x="15" y="909"/>
                </a:lnTo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6" name="rect"/>
          <p:cNvSpPr/>
          <p:nvPr/>
        </p:nvSpPr>
        <p:spPr>
          <a:xfrm>
            <a:off x="1237488" y="1908047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897" name="picture 689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43405" y="2418969"/>
            <a:ext cx="2023998" cy="881252"/>
          </a:xfrm>
          <a:prstGeom prst="rect">
            <a:avLst/>
          </a:prstGeom>
        </p:spPr>
      </p:pic>
      <p:sp>
        <p:nvSpPr>
          <p:cNvPr id="6898" name="rect"/>
          <p:cNvSpPr/>
          <p:nvPr/>
        </p:nvSpPr>
        <p:spPr>
          <a:xfrm>
            <a:off x="2390012" y="3289554"/>
            <a:ext cx="19050" cy="1987422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9" name="path"/>
          <p:cNvSpPr/>
          <p:nvPr/>
        </p:nvSpPr>
        <p:spPr>
          <a:xfrm>
            <a:off x="1088123" y="5109972"/>
            <a:ext cx="2279916" cy="1019555"/>
          </a:xfrm>
          <a:custGeom>
            <a:avLst/>
            <a:gdLst/>
            <a:ahLst/>
            <a:cxnLst/>
            <a:rect l="0" t="0" r="0" b="0"/>
            <a:pathLst>
              <a:path w="3590" h="1605">
                <a:moveTo>
                  <a:pt x="434" y="427"/>
                </a:moveTo>
                <a:lnTo>
                  <a:pt x="960" y="427"/>
                </a:lnTo>
                <a:lnTo>
                  <a:pt x="0" y="0"/>
                </a:lnTo>
                <a:lnTo>
                  <a:pt x="1749" y="427"/>
                </a:lnTo>
                <a:lnTo>
                  <a:pt x="3590" y="427"/>
                </a:lnTo>
                <a:lnTo>
                  <a:pt x="3590" y="623"/>
                </a:lnTo>
                <a:lnTo>
                  <a:pt x="3590" y="623"/>
                </a:lnTo>
                <a:lnTo>
                  <a:pt x="3590" y="918"/>
                </a:lnTo>
                <a:lnTo>
                  <a:pt x="3590" y="1605"/>
                </a:lnTo>
                <a:lnTo>
                  <a:pt x="1749" y="1605"/>
                </a:lnTo>
                <a:lnTo>
                  <a:pt x="960" y="1605"/>
                </a:lnTo>
                <a:lnTo>
                  <a:pt x="960" y="1605"/>
                </a:lnTo>
                <a:lnTo>
                  <a:pt x="434" y="1605"/>
                </a:lnTo>
                <a:lnTo>
                  <a:pt x="434" y="918"/>
                </a:lnTo>
                <a:lnTo>
                  <a:pt x="434" y="623"/>
                </a:lnTo>
                <a:lnTo>
                  <a:pt x="434" y="623"/>
                </a:lnTo>
                <a:lnTo>
                  <a:pt x="434" y="427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0" name="path"/>
          <p:cNvSpPr/>
          <p:nvPr/>
        </p:nvSpPr>
        <p:spPr>
          <a:xfrm>
            <a:off x="2168397" y="2080641"/>
            <a:ext cx="77851" cy="19050"/>
          </a:xfrm>
          <a:custGeom>
            <a:avLst/>
            <a:gdLst/>
            <a:ahLst/>
            <a:cxnLst/>
            <a:rect l="0" t="0" r="0" b="0"/>
            <a:pathLst>
              <a:path w="122" h="30">
                <a:moveTo>
                  <a:pt x="122" y="15"/>
                </a:moveTo>
                <a:lnTo>
                  <a:pt x="0" y="15"/>
                </a:lnTo>
                <a:moveTo>
                  <a:pt x="122" y="15"/>
                </a:moveTo>
                <a:lnTo>
                  <a:pt x="0" y="15"/>
                </a:lnTo>
                <a:moveTo>
                  <a:pt x="122" y="15"/>
                </a:moveTo>
                <a:lnTo>
                  <a:pt x="0" y="15"/>
                </a:ln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1" name="path"/>
          <p:cNvSpPr/>
          <p:nvPr/>
        </p:nvSpPr>
        <p:spPr>
          <a:xfrm>
            <a:off x="2169414" y="2080641"/>
            <a:ext cx="911225" cy="2074672"/>
          </a:xfrm>
          <a:custGeom>
            <a:avLst/>
            <a:gdLst/>
            <a:ahLst/>
            <a:cxnLst/>
            <a:rect l="0" t="0" r="0" b="0"/>
            <a:pathLst>
              <a:path w="1435" h="3267">
                <a:moveTo>
                  <a:pt x="120" y="3267"/>
                </a:moveTo>
                <a:lnTo>
                  <a:pt x="120" y="15"/>
                </a:lnTo>
                <a:moveTo>
                  <a:pt x="120" y="2145"/>
                </a:moveTo>
                <a:lnTo>
                  <a:pt x="120" y="15"/>
                </a:lnTo>
                <a:moveTo>
                  <a:pt x="121" y="1023"/>
                </a:moveTo>
                <a:lnTo>
                  <a:pt x="121" y="15"/>
                </a:lnTo>
                <a:moveTo>
                  <a:pt x="0" y="15"/>
                </a:moveTo>
                <a:lnTo>
                  <a:pt x="1435" y="15"/>
                </a:ln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2" name="path"/>
          <p:cNvSpPr/>
          <p:nvPr/>
        </p:nvSpPr>
        <p:spPr>
          <a:xfrm>
            <a:off x="2921317" y="3588572"/>
            <a:ext cx="1178433" cy="1398146"/>
          </a:xfrm>
          <a:custGeom>
            <a:avLst/>
            <a:gdLst/>
            <a:ahLst/>
            <a:cxnLst/>
            <a:rect l="0" t="0" r="0" b="0"/>
            <a:pathLst>
              <a:path w="1855" h="2201">
                <a:moveTo>
                  <a:pt x="7" y="984"/>
                </a:moveTo>
                <a:lnTo>
                  <a:pt x="314" y="984"/>
                </a:lnTo>
                <a:lnTo>
                  <a:pt x="354" y="0"/>
                </a:lnTo>
                <a:moveTo>
                  <a:pt x="774" y="984"/>
                </a:moveTo>
                <a:lnTo>
                  <a:pt x="1848" y="984"/>
                </a:lnTo>
                <a:lnTo>
                  <a:pt x="1848" y="1186"/>
                </a:lnTo>
                <a:lnTo>
                  <a:pt x="1848" y="1186"/>
                </a:lnTo>
                <a:lnTo>
                  <a:pt x="1848" y="1488"/>
                </a:lnTo>
                <a:lnTo>
                  <a:pt x="1848" y="2194"/>
                </a:lnTo>
                <a:lnTo>
                  <a:pt x="774" y="2194"/>
                </a:lnTo>
                <a:lnTo>
                  <a:pt x="314" y="2194"/>
                </a:lnTo>
                <a:lnTo>
                  <a:pt x="314" y="2194"/>
                </a:lnTo>
                <a:lnTo>
                  <a:pt x="7" y="2194"/>
                </a:lnTo>
                <a:lnTo>
                  <a:pt x="7" y="1488"/>
                </a:lnTo>
                <a:lnTo>
                  <a:pt x="7" y="1186"/>
                </a:lnTo>
                <a:lnTo>
                  <a:pt x="7" y="1186"/>
                </a:lnTo>
                <a:lnTo>
                  <a:pt x="7" y="984"/>
                </a:lnTo>
                <a:close/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6903" name="table 6903"/>
          <p:cNvGraphicFramePr>
            <a:graphicFrameLocks noGrp="1"/>
          </p:cNvGraphicFramePr>
          <p:nvPr/>
        </p:nvGraphicFramePr>
        <p:xfrm>
          <a:off x="1359217" y="5376481"/>
          <a:ext cx="2013585" cy="757555"/>
        </p:xfrm>
        <a:graphic>
          <a:graphicData uri="http://schemas.openxmlformats.org/drawingml/2006/table">
            <a:tbl>
              <a:tblPr/>
              <a:tblGrid>
                <a:gridCol w="2013585"/>
              </a:tblGrid>
              <a:tr h="74803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800" dirty="0"/>
                    </a:p>
                    <a:p>
                      <a:pPr marL="57785" indent="-4445" algn="l" rtl="0" eaLnBrk="0">
                        <a:lnSpc>
                          <a:spcPct val="102000"/>
                        </a:lnSpc>
                        <a:spcBef>
                          <a:spcPts val="0"/>
                        </a:spcBef>
                      </a:pPr>
                      <a:r>
                        <a:rPr sz="1100" spc="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例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子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全尺寸和最大总重量决定   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了</a:t>
                      </a:r>
                      <a:r>
                        <a:rPr sz="11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轮</a:t>
                      </a:r>
                      <a:r>
                        <a:rPr sz="1100" spc="-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子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的尺寸和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轮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子螺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丝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的数</a:t>
                      </a:r>
                      <a:r>
                        <a:rPr sz="11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100" spc="-5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量。</a:t>
                      </a:r>
                      <a:endParaRPr lang="en-US" altLang="en-US" sz="11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904" name="rect"/>
          <p:cNvSpPr/>
          <p:nvPr/>
        </p:nvSpPr>
        <p:spPr>
          <a:xfrm>
            <a:off x="192024" y="1908047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5" name="rect"/>
          <p:cNvSpPr/>
          <p:nvPr/>
        </p:nvSpPr>
        <p:spPr>
          <a:xfrm>
            <a:off x="192024" y="2621279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6" name="rect"/>
          <p:cNvSpPr/>
          <p:nvPr/>
        </p:nvSpPr>
        <p:spPr>
          <a:xfrm>
            <a:off x="192024" y="3332988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7" name="path"/>
          <p:cNvSpPr/>
          <p:nvPr/>
        </p:nvSpPr>
        <p:spPr>
          <a:xfrm>
            <a:off x="364998" y="2418969"/>
            <a:ext cx="987932" cy="654303"/>
          </a:xfrm>
          <a:custGeom>
            <a:avLst/>
            <a:gdLst/>
            <a:ahLst/>
            <a:cxnLst/>
            <a:rect l="0" t="0" r="0" b="0"/>
            <a:pathLst>
              <a:path w="1555" h="1030">
                <a:moveTo>
                  <a:pt x="0" y="15"/>
                </a:moveTo>
                <a:lnTo>
                  <a:pt x="1435" y="15"/>
                </a:lnTo>
                <a:moveTo>
                  <a:pt x="1540" y="120"/>
                </a:moveTo>
                <a:lnTo>
                  <a:pt x="1540" y="1030"/>
                </a:lnTo>
              </a:path>
            </a:pathLst>
          </a:custGeom>
          <a:noFill/>
          <a:ln w="1905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8" name="path"/>
          <p:cNvSpPr/>
          <p:nvPr/>
        </p:nvSpPr>
        <p:spPr>
          <a:xfrm>
            <a:off x="998601" y="2080641"/>
            <a:ext cx="1035430" cy="1371980"/>
          </a:xfrm>
          <a:custGeom>
            <a:avLst/>
            <a:gdLst/>
            <a:ahLst/>
            <a:cxnLst/>
            <a:rect l="0" t="0" r="0" b="0"/>
            <a:pathLst>
              <a:path w="1630" h="2160">
                <a:moveTo>
                  <a:pt x="120" y="15"/>
                </a:moveTo>
                <a:lnTo>
                  <a:pt x="1630" y="15"/>
                </a:lnTo>
                <a:moveTo>
                  <a:pt x="15" y="120"/>
                </a:moveTo>
                <a:lnTo>
                  <a:pt x="15" y="917"/>
                </a:lnTo>
                <a:moveTo>
                  <a:pt x="120" y="15"/>
                </a:moveTo>
                <a:lnTo>
                  <a:pt x="319" y="15"/>
                </a:lnTo>
                <a:lnTo>
                  <a:pt x="319" y="2145"/>
                </a:lnTo>
                <a:lnTo>
                  <a:pt x="140" y="2145"/>
                </a:ln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9" name="textbox 6909"/>
          <p:cNvSpPr/>
          <p:nvPr/>
        </p:nvSpPr>
        <p:spPr>
          <a:xfrm>
            <a:off x="469993" y="255327"/>
            <a:ext cx="2591435" cy="595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独立功能块和连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接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叉车系统的链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条</a:t>
            </a:r>
            <a:endParaRPr lang="en-US" altLang="en-US" sz="1800" dirty="0"/>
          </a:p>
        </p:txBody>
      </p:sp>
      <p:sp>
        <p:nvSpPr>
          <p:cNvPr id="6910" name="rect"/>
          <p:cNvSpPr/>
          <p:nvPr/>
        </p:nvSpPr>
        <p:spPr>
          <a:xfrm>
            <a:off x="7705344" y="1309116"/>
            <a:ext cx="134111" cy="134111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1" name="rect"/>
          <p:cNvSpPr/>
          <p:nvPr/>
        </p:nvSpPr>
        <p:spPr>
          <a:xfrm>
            <a:off x="7700581" y="1304353"/>
            <a:ext cx="143636" cy="143636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2" name="rect"/>
          <p:cNvSpPr/>
          <p:nvPr/>
        </p:nvSpPr>
        <p:spPr>
          <a:xfrm>
            <a:off x="7705344" y="1545336"/>
            <a:ext cx="134111" cy="134111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3" name="rect"/>
          <p:cNvSpPr/>
          <p:nvPr/>
        </p:nvSpPr>
        <p:spPr>
          <a:xfrm>
            <a:off x="7700581" y="1540573"/>
            <a:ext cx="143636" cy="143636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4" name="rect"/>
          <p:cNvSpPr/>
          <p:nvPr/>
        </p:nvSpPr>
        <p:spPr>
          <a:xfrm>
            <a:off x="7705344" y="1802891"/>
            <a:ext cx="134111" cy="13563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5" name="rect"/>
          <p:cNvSpPr/>
          <p:nvPr/>
        </p:nvSpPr>
        <p:spPr>
          <a:xfrm>
            <a:off x="7700581" y="1798129"/>
            <a:ext cx="143636" cy="14516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6" name="textbox 6916"/>
          <p:cNvSpPr/>
          <p:nvPr/>
        </p:nvSpPr>
        <p:spPr>
          <a:xfrm>
            <a:off x="7646161" y="931591"/>
            <a:ext cx="946785" cy="10191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5240" algn="l" rtl="0" eaLnBrk="0">
              <a:lnSpc>
                <a:spcPts val="975"/>
              </a:lnSpc>
            </a:pPr>
            <a:r>
              <a:rPr sz="800" spc="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变</a:t>
            </a:r>
            <a:r>
              <a:rPr sz="800" spc="10" dirty="0">
                <a:ln w="291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异</a:t>
            </a:r>
            <a:r>
              <a:rPr sz="800" spc="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驱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动</a:t>
            </a:r>
            <a:r>
              <a:rPr sz="800" spc="0" dirty="0">
                <a:ln w="291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的相互作用</a:t>
            </a:r>
            <a:endParaRPr lang="en-US" altLang="en-US" sz="800" dirty="0"/>
          </a:p>
          <a:p>
            <a:pPr algn="l" rtl="0" eaLnBrk="0">
              <a:lnSpc>
                <a:spcPct val="107000"/>
              </a:lnSpc>
            </a:pPr>
            <a:endParaRPr lang="en-US" altLang="en-US" sz="800" dirty="0"/>
          </a:p>
          <a:p>
            <a:pPr marL="12700" algn="l" rtl="0" eaLnBrk="0">
              <a:lnSpc>
                <a:spcPct val="202000"/>
              </a:lnSpc>
              <a:spcBef>
                <a:spcPts val="5"/>
              </a:spcBef>
              <a:tabLst>
                <a:tab pos="53975" algn="l"/>
              </a:tabLst>
            </a:pPr>
            <a:r>
              <a:rPr sz="800" strike="sngStrike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800" strike="sngStrike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trike="sngStrike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800" strike="sngStrike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8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8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机械</a:t>
            </a:r>
            <a:r>
              <a:rPr sz="8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链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</a:t>
            </a:r>
            <a:r>
              <a:rPr sz="800" strike="sngStrike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800" strike="sngStrike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trike="sngStrike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800" strike="sngStrike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8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8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电气</a:t>
            </a:r>
            <a:r>
              <a:rPr sz="8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链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</a:t>
            </a:r>
            <a:r>
              <a:rPr sz="700" strike="sngStrike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700" strike="sngStrike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200" b="1" strike="sngStrike" spc="30" baseline="-4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700" strike="sngStrike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700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8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视觉设</a:t>
            </a:r>
            <a:r>
              <a:rPr sz="8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计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链</a:t>
            </a:r>
            <a:endParaRPr lang="en-US" altLang="en-US" sz="800" dirty="0"/>
          </a:p>
        </p:txBody>
      </p:sp>
      <p:sp>
        <p:nvSpPr>
          <p:cNvPr id="6917" name="rect"/>
          <p:cNvSpPr/>
          <p:nvPr/>
        </p:nvSpPr>
        <p:spPr>
          <a:xfrm>
            <a:off x="5420867" y="2621279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8" name="textbox 6918"/>
          <p:cNvSpPr/>
          <p:nvPr/>
        </p:nvSpPr>
        <p:spPr>
          <a:xfrm>
            <a:off x="3329940" y="2621279"/>
            <a:ext cx="972819" cy="63563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72000"/>
              </a:lnSpc>
            </a:pPr>
            <a:endParaRPr lang="en-US" altLang="en-US" sz="1000" dirty="0"/>
          </a:p>
          <a:p>
            <a:pPr marL="186055" algn="l" rtl="0" eaLnBrk="0">
              <a:lnSpc>
                <a:spcPts val="975"/>
              </a:lnSpc>
              <a:spcBef>
                <a:spcPts val="5"/>
              </a:spcBef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液压活塞</a:t>
            </a:r>
            <a:endParaRPr lang="en-US" altLang="en-US" sz="800" dirty="0"/>
          </a:p>
        </p:txBody>
      </p:sp>
      <p:sp>
        <p:nvSpPr>
          <p:cNvPr id="6919" name="rect"/>
          <p:cNvSpPr/>
          <p:nvPr/>
        </p:nvSpPr>
        <p:spPr>
          <a:xfrm>
            <a:off x="4375403" y="1908047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20" name="rect"/>
          <p:cNvSpPr/>
          <p:nvPr/>
        </p:nvSpPr>
        <p:spPr>
          <a:xfrm>
            <a:off x="192024" y="4044696"/>
            <a:ext cx="972311" cy="62483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21" name="rect"/>
          <p:cNvSpPr/>
          <p:nvPr/>
        </p:nvSpPr>
        <p:spPr>
          <a:xfrm>
            <a:off x="6466332" y="1908047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22" name="rect"/>
          <p:cNvSpPr/>
          <p:nvPr/>
        </p:nvSpPr>
        <p:spPr>
          <a:xfrm>
            <a:off x="6466332" y="2621279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23" name="rect"/>
          <p:cNvSpPr/>
          <p:nvPr/>
        </p:nvSpPr>
        <p:spPr>
          <a:xfrm>
            <a:off x="6466332" y="3332988"/>
            <a:ext cx="972311" cy="62484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924" name="picture 69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6537959" y="1024128"/>
            <a:ext cx="829055" cy="576071"/>
          </a:xfrm>
          <a:prstGeom prst="rect">
            <a:avLst/>
          </a:prstGeom>
        </p:spPr>
      </p:pic>
      <p:sp>
        <p:nvSpPr>
          <p:cNvPr id="6925" name="path"/>
          <p:cNvSpPr/>
          <p:nvPr/>
        </p:nvSpPr>
        <p:spPr>
          <a:xfrm>
            <a:off x="3138297" y="2157222"/>
            <a:ext cx="19050" cy="506348"/>
          </a:xfrm>
          <a:custGeom>
            <a:avLst/>
            <a:gdLst/>
            <a:ahLst/>
            <a:cxnLst/>
            <a:rect l="0" t="0" r="0" b="0"/>
            <a:pathLst>
              <a:path w="30" h="797">
                <a:moveTo>
                  <a:pt x="15" y="0"/>
                </a:moveTo>
                <a:lnTo>
                  <a:pt x="15" y="797"/>
                </a:ln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926" name="picture 69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138297" y="2157222"/>
            <a:ext cx="1055243" cy="432053"/>
          </a:xfrm>
          <a:prstGeom prst="rect">
            <a:avLst/>
          </a:prstGeom>
        </p:spPr>
      </p:pic>
      <p:pic>
        <p:nvPicPr>
          <p:cNvPr id="6927" name="picture 69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234695" y="1085088"/>
            <a:ext cx="886968" cy="455676"/>
          </a:xfrm>
          <a:prstGeom prst="rect">
            <a:avLst/>
          </a:prstGeom>
        </p:spPr>
      </p:pic>
      <p:pic>
        <p:nvPicPr>
          <p:cNvPr id="6928" name="picture 692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45835" y="1059180"/>
            <a:ext cx="722376" cy="505967"/>
          </a:xfrm>
          <a:prstGeom prst="rect">
            <a:avLst/>
          </a:prstGeom>
        </p:spPr>
      </p:pic>
      <p:sp>
        <p:nvSpPr>
          <p:cNvPr id="6929" name="textbox 6929"/>
          <p:cNvSpPr/>
          <p:nvPr/>
        </p:nvSpPr>
        <p:spPr>
          <a:xfrm>
            <a:off x="2964493" y="4434289"/>
            <a:ext cx="1124585" cy="3638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4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104000"/>
              </a:lnSpc>
            </a:pPr>
            <a:r>
              <a:rPr sz="11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体重</a:t>
            </a:r>
            <a:r>
              <a:rPr sz="11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将决定</a:t>
            </a:r>
            <a:r>
              <a:rPr sz="11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</a:t>
            </a:r>
            <a:r>
              <a:rPr sz="1100" spc="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r>
              <a:rPr sz="11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sz="1100" spc="-9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</a:t>
            </a:r>
            <a:r>
              <a:rPr sz="1100" spc="-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泵</a:t>
            </a:r>
            <a:r>
              <a:rPr sz="1100" spc="-9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的功率水平</a:t>
            </a:r>
            <a:r>
              <a:rPr sz="1100" spc="-8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100" dirty="0"/>
          </a:p>
        </p:txBody>
      </p:sp>
      <p:pic>
        <p:nvPicPr>
          <p:cNvPr id="6930" name="picture 69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3535679" y="1021080"/>
            <a:ext cx="559308" cy="582167"/>
          </a:xfrm>
          <a:prstGeom prst="rect">
            <a:avLst/>
          </a:prstGeom>
        </p:spPr>
      </p:pic>
      <p:pic>
        <p:nvPicPr>
          <p:cNvPr id="6931" name="picture 693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1421891" y="1053084"/>
            <a:ext cx="605028" cy="518159"/>
          </a:xfrm>
          <a:prstGeom prst="rect">
            <a:avLst/>
          </a:prstGeom>
        </p:spPr>
      </p:pic>
      <p:sp>
        <p:nvSpPr>
          <p:cNvPr id="6932" name="path"/>
          <p:cNvSpPr/>
          <p:nvPr/>
        </p:nvSpPr>
        <p:spPr>
          <a:xfrm>
            <a:off x="1086187" y="5105345"/>
            <a:ext cx="1113947" cy="280525"/>
          </a:xfrm>
          <a:custGeom>
            <a:avLst/>
            <a:gdLst/>
            <a:ahLst/>
            <a:cxnLst/>
            <a:rect l="0" t="0" r="0" b="0"/>
            <a:pathLst>
              <a:path w="1754" h="441">
                <a:moveTo>
                  <a:pt x="963" y="434"/>
                </a:moveTo>
                <a:lnTo>
                  <a:pt x="3" y="7"/>
                </a:lnTo>
                <a:lnTo>
                  <a:pt x="1752" y="434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33" name="textbox 6933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pic>
        <p:nvPicPr>
          <p:cNvPr id="6934" name="picture 693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4602479" y="1043940"/>
            <a:ext cx="518159" cy="536447"/>
          </a:xfrm>
          <a:prstGeom prst="rect">
            <a:avLst/>
          </a:prstGeom>
        </p:spPr>
      </p:pic>
      <p:pic>
        <p:nvPicPr>
          <p:cNvPr id="6935" name="picture 693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2506979" y="1050036"/>
            <a:ext cx="525779" cy="525779"/>
          </a:xfrm>
          <a:prstGeom prst="rect">
            <a:avLst/>
          </a:prstGeom>
        </p:spPr>
      </p:pic>
      <p:sp>
        <p:nvSpPr>
          <p:cNvPr id="6937" name="path"/>
          <p:cNvSpPr/>
          <p:nvPr/>
        </p:nvSpPr>
        <p:spPr>
          <a:xfrm>
            <a:off x="3141917" y="3586896"/>
            <a:ext cx="275587" cy="628833"/>
          </a:xfrm>
          <a:custGeom>
            <a:avLst/>
            <a:gdLst/>
            <a:ahLst/>
            <a:cxnLst/>
            <a:rect l="0" t="0" r="0" b="0"/>
            <a:pathLst>
              <a:path w="433" h="990">
                <a:moveTo>
                  <a:pt x="6" y="2"/>
                </a:moveTo>
                <a:lnTo>
                  <a:pt x="427" y="98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38" name="textbox 6938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306" name="group 130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6940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41" name="textbox 6941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699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O</a:t>
              </a:r>
              <a:endParaRPr lang="en-US" altLang="en-US" sz="1800" dirty="0"/>
            </a:p>
          </p:txBody>
        </p:sp>
      </p:grpSp>
      <p:grpSp>
        <p:nvGrpSpPr>
          <p:cNvPr id="1308" name="group 1308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1310" name="group 1310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6942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43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944" name="textbox 6944"/>
            <p:cNvSpPr/>
            <p:nvPr/>
          </p:nvSpPr>
          <p:spPr>
            <a:xfrm>
              <a:off x="-12700" y="-12700"/>
              <a:ext cx="327659" cy="38290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05000"/>
                </a:lnSpc>
              </a:pPr>
              <a:endParaRPr lang="en-US" altLang="en-US" sz="500" dirty="0"/>
            </a:p>
            <a:p>
              <a:pPr marL="146685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FFFFFF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I</a:t>
              </a:r>
              <a:endParaRPr lang="en-US" altLang="en-US" sz="1800" dirty="0"/>
            </a:p>
          </p:txBody>
        </p:sp>
      </p:grpSp>
      <p:sp>
        <p:nvSpPr>
          <p:cNvPr id="6945" name="path"/>
          <p:cNvSpPr/>
          <p:nvPr/>
        </p:nvSpPr>
        <p:spPr>
          <a:xfrm>
            <a:off x="7472171" y="3387852"/>
            <a:ext cx="225552" cy="339851"/>
          </a:xfrm>
          <a:custGeom>
            <a:avLst/>
            <a:gdLst/>
            <a:ahLst/>
            <a:cxnLst/>
            <a:rect l="0" t="0" r="0" b="0"/>
            <a:pathLst>
              <a:path w="355" h="535">
                <a:moveTo>
                  <a:pt x="55" y="535"/>
                </a:moveTo>
                <a:lnTo>
                  <a:pt x="205" y="535"/>
                </a:lnTo>
                <a:lnTo>
                  <a:pt x="355" y="267"/>
                </a:lnTo>
                <a:lnTo>
                  <a:pt x="205" y="0"/>
                </a:lnTo>
                <a:lnTo>
                  <a:pt x="55" y="0"/>
                </a:lnTo>
                <a:lnTo>
                  <a:pt x="205" y="267"/>
                </a:lnTo>
                <a:lnTo>
                  <a:pt x="55" y="535"/>
                </a:lnTo>
                <a:close/>
              </a:path>
              <a:path w="355" h="535">
                <a:moveTo>
                  <a:pt x="0" y="412"/>
                </a:moveTo>
                <a:lnTo>
                  <a:pt x="81" y="412"/>
                </a:lnTo>
                <a:lnTo>
                  <a:pt x="163" y="267"/>
                </a:lnTo>
                <a:lnTo>
                  <a:pt x="81" y="122"/>
                </a:lnTo>
                <a:lnTo>
                  <a:pt x="0" y="122"/>
                </a:lnTo>
                <a:lnTo>
                  <a:pt x="81" y="267"/>
                </a:lnTo>
                <a:lnTo>
                  <a:pt x="0" y="412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46" name="path"/>
          <p:cNvSpPr/>
          <p:nvPr/>
        </p:nvSpPr>
        <p:spPr>
          <a:xfrm>
            <a:off x="192024" y="1816417"/>
            <a:ext cx="7246873" cy="9525"/>
          </a:xfrm>
          <a:custGeom>
            <a:avLst/>
            <a:gdLst/>
            <a:ahLst/>
            <a:cxnLst/>
            <a:rect l="0" t="0" r="0" b="0"/>
            <a:pathLst>
              <a:path w="11412" h="15">
                <a:moveTo>
                  <a:pt x="0" y="7"/>
                </a:moveTo>
                <a:lnTo>
                  <a:pt x="1531" y="7"/>
                </a:lnTo>
                <a:moveTo>
                  <a:pt x="3292" y="7"/>
                </a:moveTo>
                <a:lnTo>
                  <a:pt x="4824" y="7"/>
                </a:lnTo>
                <a:moveTo>
                  <a:pt x="1646" y="7"/>
                </a:moveTo>
                <a:lnTo>
                  <a:pt x="3178" y="7"/>
                </a:lnTo>
                <a:moveTo>
                  <a:pt x="9880" y="7"/>
                </a:moveTo>
                <a:lnTo>
                  <a:pt x="11412" y="7"/>
                </a:lnTo>
                <a:moveTo>
                  <a:pt x="8234" y="7"/>
                </a:moveTo>
                <a:lnTo>
                  <a:pt x="9765" y="7"/>
                </a:lnTo>
                <a:moveTo>
                  <a:pt x="6587" y="7"/>
                </a:moveTo>
                <a:lnTo>
                  <a:pt x="8119" y="7"/>
                </a:lnTo>
                <a:moveTo>
                  <a:pt x="4941" y="7"/>
                </a:moveTo>
                <a:lnTo>
                  <a:pt x="6473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312" name="group 1312"/>
          <p:cNvGrpSpPr/>
          <p:nvPr/>
        </p:nvGrpSpPr>
        <p:grpSpPr>
          <a:xfrm rot="21600000">
            <a:off x="2028253" y="2657665"/>
            <a:ext cx="145160" cy="145161"/>
            <a:chOff x="0" y="0"/>
            <a:chExt cx="145160" cy="145161"/>
          </a:xfrm>
        </p:grpSpPr>
        <p:sp>
          <p:nvSpPr>
            <p:cNvPr id="6947" name="path"/>
            <p:cNvSpPr/>
            <p:nvPr/>
          </p:nvSpPr>
          <p:spPr>
            <a:xfrm>
              <a:off x="4762" y="4762"/>
              <a:ext cx="135635" cy="135636"/>
            </a:xfrm>
            <a:custGeom>
              <a:avLst/>
              <a:gdLst/>
              <a:ahLst/>
              <a:cxnLst/>
              <a:rect l="0" t="0" r="0" b="0"/>
              <a:pathLst>
                <a:path w="213" h="213">
                  <a:moveTo>
                    <a:pt x="0" y="106"/>
                  </a:moveTo>
                  <a:cubicBezTo>
                    <a:pt x="0" y="47"/>
                    <a:pt x="47" y="0"/>
                    <a:pt x="106" y="0"/>
                  </a:cubicBezTo>
                  <a:cubicBezTo>
                    <a:pt x="165" y="0"/>
                    <a:pt x="213" y="47"/>
                    <a:pt x="213" y="106"/>
                  </a:cubicBezTo>
                  <a:cubicBezTo>
                    <a:pt x="213" y="165"/>
                    <a:pt x="165" y="213"/>
                    <a:pt x="106" y="213"/>
                  </a:cubicBezTo>
                  <a:cubicBezTo>
                    <a:pt x="47" y="213"/>
                    <a:pt x="0" y="165"/>
                    <a:pt x="0" y="10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48" name="path"/>
            <p:cNvSpPr/>
            <p:nvPr/>
          </p:nvSpPr>
          <p:spPr>
            <a:xfrm>
              <a:off x="0" y="0"/>
              <a:ext cx="145160" cy="145161"/>
            </a:xfrm>
            <a:custGeom>
              <a:avLst/>
              <a:gdLst/>
              <a:ahLst/>
              <a:cxnLst/>
              <a:rect l="0" t="0" r="0" b="0"/>
              <a:pathLst>
                <a:path w="228" h="228">
                  <a:moveTo>
                    <a:pt x="7" y="114"/>
                  </a:moveTo>
                  <a:cubicBezTo>
                    <a:pt x="7" y="55"/>
                    <a:pt x="55" y="7"/>
                    <a:pt x="114" y="7"/>
                  </a:cubicBezTo>
                  <a:cubicBezTo>
                    <a:pt x="173" y="7"/>
                    <a:pt x="221" y="55"/>
                    <a:pt x="221" y="114"/>
                  </a:cubicBezTo>
                  <a:cubicBezTo>
                    <a:pt x="221" y="173"/>
                    <a:pt x="173" y="221"/>
                    <a:pt x="114" y="221"/>
                  </a:cubicBezTo>
                  <a:cubicBezTo>
                    <a:pt x="55" y="221"/>
                    <a:pt x="7" y="173"/>
                    <a:pt x="7" y="114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14" name="group 1314"/>
          <p:cNvGrpSpPr/>
          <p:nvPr/>
        </p:nvGrpSpPr>
        <p:grpSpPr>
          <a:xfrm rot="21600000">
            <a:off x="2028253" y="3370897"/>
            <a:ext cx="145160" cy="143636"/>
            <a:chOff x="0" y="0"/>
            <a:chExt cx="145160" cy="143636"/>
          </a:xfrm>
        </p:grpSpPr>
        <p:sp>
          <p:nvSpPr>
            <p:cNvPr id="6949" name="path"/>
            <p:cNvSpPr/>
            <p:nvPr/>
          </p:nvSpPr>
          <p:spPr>
            <a:xfrm>
              <a:off x="4762" y="4762"/>
              <a:ext cx="135635" cy="134111"/>
            </a:xfrm>
            <a:custGeom>
              <a:avLst/>
              <a:gdLst/>
              <a:ahLst/>
              <a:cxnLst/>
              <a:rect l="0" t="0" r="0" b="0"/>
              <a:pathLst>
                <a:path w="213" h="211">
                  <a:moveTo>
                    <a:pt x="0" y="105"/>
                  </a:moveTo>
                  <a:cubicBezTo>
                    <a:pt x="0" y="47"/>
                    <a:pt x="47" y="0"/>
                    <a:pt x="106" y="0"/>
                  </a:cubicBezTo>
                  <a:cubicBezTo>
                    <a:pt x="165" y="0"/>
                    <a:pt x="213" y="47"/>
                    <a:pt x="213" y="105"/>
                  </a:cubicBezTo>
                  <a:cubicBezTo>
                    <a:pt x="213" y="163"/>
                    <a:pt x="165" y="211"/>
                    <a:pt x="106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50" name="path"/>
            <p:cNvSpPr/>
            <p:nvPr/>
          </p:nvSpPr>
          <p:spPr>
            <a:xfrm>
              <a:off x="0" y="0"/>
              <a:ext cx="145160" cy="143636"/>
            </a:xfrm>
            <a:custGeom>
              <a:avLst/>
              <a:gdLst/>
              <a:ahLst/>
              <a:cxnLst/>
              <a:rect l="0" t="0" r="0" b="0"/>
              <a:pathLst>
                <a:path w="228" h="226">
                  <a:moveTo>
                    <a:pt x="7" y="113"/>
                  </a:moveTo>
                  <a:cubicBezTo>
                    <a:pt x="7" y="54"/>
                    <a:pt x="55" y="7"/>
                    <a:pt x="114" y="7"/>
                  </a:cubicBezTo>
                  <a:cubicBezTo>
                    <a:pt x="173" y="7"/>
                    <a:pt x="221" y="54"/>
                    <a:pt x="221" y="113"/>
                  </a:cubicBezTo>
                  <a:cubicBezTo>
                    <a:pt x="221" y="171"/>
                    <a:pt x="173" y="218"/>
                    <a:pt x="114" y="218"/>
                  </a:cubicBezTo>
                  <a:cubicBezTo>
                    <a:pt x="55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951" name="path"/>
          <p:cNvSpPr/>
          <p:nvPr/>
        </p:nvSpPr>
        <p:spPr>
          <a:xfrm>
            <a:off x="2155697" y="2721355"/>
            <a:ext cx="90551" cy="731266"/>
          </a:xfrm>
          <a:custGeom>
            <a:avLst/>
            <a:gdLst/>
            <a:ahLst/>
            <a:cxnLst/>
            <a:rect l="0" t="0" r="0" b="0"/>
            <a:pathLst>
              <a:path w="142" h="1151">
                <a:moveTo>
                  <a:pt x="0" y="1136"/>
                </a:moveTo>
                <a:lnTo>
                  <a:pt x="142" y="1136"/>
                </a:lnTo>
                <a:moveTo>
                  <a:pt x="0" y="15"/>
                </a:moveTo>
                <a:lnTo>
                  <a:pt x="142" y="15"/>
                </a:ln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52" name="rect"/>
          <p:cNvSpPr/>
          <p:nvPr/>
        </p:nvSpPr>
        <p:spPr>
          <a:xfrm>
            <a:off x="1008126" y="1856994"/>
            <a:ext cx="3184652" cy="19050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53" name="textbox 6953"/>
          <p:cNvSpPr/>
          <p:nvPr/>
        </p:nvSpPr>
        <p:spPr>
          <a:xfrm>
            <a:off x="6638716" y="3583732"/>
            <a:ext cx="532765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位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置传感器</a:t>
            </a:r>
            <a:endParaRPr lang="en-US" altLang="en-US" sz="800" dirty="0"/>
          </a:p>
        </p:txBody>
      </p:sp>
      <p:sp>
        <p:nvSpPr>
          <p:cNvPr id="6954" name="textbox 6954"/>
          <p:cNvSpPr/>
          <p:nvPr/>
        </p:nvSpPr>
        <p:spPr>
          <a:xfrm>
            <a:off x="1406836" y="4296329"/>
            <a:ext cx="433069" cy="1492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0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辅助人员</a:t>
            </a:r>
            <a:endParaRPr lang="en-US" altLang="en-US" sz="800" dirty="0"/>
          </a:p>
        </p:txBody>
      </p:sp>
      <p:sp>
        <p:nvSpPr>
          <p:cNvPr id="6955" name="textbox 6955"/>
          <p:cNvSpPr/>
          <p:nvPr/>
        </p:nvSpPr>
        <p:spPr>
          <a:xfrm>
            <a:off x="1411124" y="2159046"/>
            <a:ext cx="428625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机舱框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架</a:t>
            </a:r>
            <a:endParaRPr lang="en-US" altLang="en-US" sz="800" dirty="0"/>
          </a:p>
        </p:txBody>
      </p:sp>
      <p:sp>
        <p:nvSpPr>
          <p:cNvPr id="6956" name="textbox 6956"/>
          <p:cNvSpPr/>
          <p:nvPr/>
        </p:nvSpPr>
        <p:spPr>
          <a:xfrm>
            <a:off x="2457378" y="3583732"/>
            <a:ext cx="427990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液压软管</a:t>
            </a:r>
            <a:endParaRPr lang="en-US" altLang="en-US" sz="800" dirty="0"/>
          </a:p>
        </p:txBody>
      </p:sp>
      <p:sp>
        <p:nvSpPr>
          <p:cNvPr id="6957" name="textbox 6957"/>
          <p:cNvSpPr/>
          <p:nvPr/>
        </p:nvSpPr>
        <p:spPr>
          <a:xfrm>
            <a:off x="5595322" y="2871389"/>
            <a:ext cx="427990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电机基础</a:t>
            </a:r>
            <a:endParaRPr lang="en-US" altLang="en-US" sz="800" dirty="0"/>
          </a:p>
        </p:txBody>
      </p:sp>
      <p:sp>
        <p:nvSpPr>
          <p:cNvPr id="6958" name="textbox 6958"/>
          <p:cNvSpPr/>
          <p:nvPr/>
        </p:nvSpPr>
        <p:spPr>
          <a:xfrm>
            <a:off x="5595322" y="2159046"/>
            <a:ext cx="427990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电机单元</a:t>
            </a:r>
            <a:endParaRPr lang="en-US" altLang="en-US" sz="800" dirty="0"/>
          </a:p>
        </p:txBody>
      </p:sp>
      <p:sp>
        <p:nvSpPr>
          <p:cNvPr id="6959" name="textbox 6959"/>
          <p:cNvSpPr/>
          <p:nvPr/>
        </p:nvSpPr>
        <p:spPr>
          <a:xfrm>
            <a:off x="4549604" y="2159046"/>
            <a:ext cx="427990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8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电池单元</a:t>
            </a:r>
            <a:endParaRPr lang="en-US" altLang="en-US" sz="800" dirty="0"/>
          </a:p>
        </p:txBody>
      </p:sp>
      <p:sp>
        <p:nvSpPr>
          <p:cNvPr id="6960" name="rect"/>
          <p:cNvSpPr/>
          <p:nvPr/>
        </p:nvSpPr>
        <p:spPr>
          <a:xfrm>
            <a:off x="3214877" y="2080641"/>
            <a:ext cx="2249170" cy="19050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61" name="textbox 6961"/>
          <p:cNvSpPr/>
          <p:nvPr/>
        </p:nvSpPr>
        <p:spPr>
          <a:xfrm>
            <a:off x="4549910" y="2872913"/>
            <a:ext cx="427355" cy="1371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冷却回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路</a:t>
            </a:r>
            <a:endParaRPr lang="en-US" altLang="en-US" sz="800" dirty="0"/>
          </a:p>
        </p:txBody>
      </p:sp>
      <p:sp>
        <p:nvSpPr>
          <p:cNvPr id="6962" name="textbox 6962"/>
          <p:cNvSpPr/>
          <p:nvPr/>
        </p:nvSpPr>
        <p:spPr>
          <a:xfrm>
            <a:off x="367730" y="2160570"/>
            <a:ext cx="426084" cy="13842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主体框架</a:t>
            </a:r>
            <a:endParaRPr lang="en-US" altLang="en-US" sz="800" dirty="0"/>
          </a:p>
        </p:txBody>
      </p:sp>
      <p:sp>
        <p:nvSpPr>
          <p:cNvPr id="6966" name="rect"/>
          <p:cNvSpPr/>
          <p:nvPr/>
        </p:nvSpPr>
        <p:spPr>
          <a:xfrm>
            <a:off x="288416" y="3208782"/>
            <a:ext cx="19050" cy="200215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68" name="textbox 6968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61</a:t>
            </a:r>
            <a:endParaRPr lang="en-US" altLang="en-US" sz="900" dirty="0"/>
          </a:p>
        </p:txBody>
      </p:sp>
      <p:sp>
        <p:nvSpPr>
          <p:cNvPr id="6969" name="textbox 6969"/>
          <p:cNvSpPr/>
          <p:nvPr/>
        </p:nvSpPr>
        <p:spPr>
          <a:xfrm>
            <a:off x="2452579" y="2159046"/>
            <a:ext cx="330834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泵机组</a:t>
            </a:r>
            <a:endParaRPr lang="en-US" altLang="en-US" sz="800" dirty="0"/>
          </a:p>
        </p:txBody>
      </p:sp>
      <p:sp>
        <p:nvSpPr>
          <p:cNvPr id="6970" name="textbox 6970"/>
          <p:cNvSpPr/>
          <p:nvPr/>
        </p:nvSpPr>
        <p:spPr>
          <a:xfrm>
            <a:off x="6639941" y="2871389"/>
            <a:ext cx="327025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逆变器</a:t>
            </a:r>
            <a:endParaRPr lang="en-US" altLang="en-US" sz="800" dirty="0"/>
          </a:p>
        </p:txBody>
      </p:sp>
      <p:sp>
        <p:nvSpPr>
          <p:cNvPr id="6971" name="textbox 6971"/>
          <p:cNvSpPr/>
          <p:nvPr/>
        </p:nvSpPr>
        <p:spPr>
          <a:xfrm>
            <a:off x="1411533" y="2872913"/>
            <a:ext cx="325754" cy="13842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玻璃板</a:t>
            </a:r>
            <a:endParaRPr lang="en-US" altLang="en-US" sz="800" dirty="0"/>
          </a:p>
        </p:txBody>
      </p:sp>
      <p:sp>
        <p:nvSpPr>
          <p:cNvPr id="6972" name="textbox 6972"/>
          <p:cNvSpPr/>
          <p:nvPr/>
        </p:nvSpPr>
        <p:spPr>
          <a:xfrm>
            <a:off x="361502" y="2871389"/>
            <a:ext cx="227965" cy="1504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85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载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重</a:t>
            </a:r>
            <a:endParaRPr lang="en-US" altLang="en-US" sz="800" dirty="0"/>
          </a:p>
        </p:txBody>
      </p:sp>
      <p:sp>
        <p:nvSpPr>
          <p:cNvPr id="6973" name="textbox 6973"/>
          <p:cNvSpPr/>
          <p:nvPr/>
        </p:nvSpPr>
        <p:spPr>
          <a:xfrm>
            <a:off x="362013" y="5011947"/>
            <a:ext cx="227329" cy="1454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车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轮</a:t>
            </a:r>
            <a:endParaRPr lang="en-US" altLang="en-US" sz="800" dirty="0"/>
          </a:p>
        </p:txBody>
      </p:sp>
      <p:sp>
        <p:nvSpPr>
          <p:cNvPr id="6974" name="textbox 6974"/>
          <p:cNvSpPr/>
          <p:nvPr/>
        </p:nvSpPr>
        <p:spPr>
          <a:xfrm>
            <a:off x="1414698" y="3587007"/>
            <a:ext cx="220979" cy="1447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8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门类</a:t>
            </a:r>
            <a:endParaRPr lang="en-US" altLang="en-US" sz="800" dirty="0"/>
          </a:p>
        </p:txBody>
      </p:sp>
      <p:grpSp>
        <p:nvGrpSpPr>
          <p:cNvPr id="1318" name="group 1318"/>
          <p:cNvGrpSpPr/>
          <p:nvPr/>
        </p:nvGrpSpPr>
        <p:grpSpPr>
          <a:xfrm rot="21600000">
            <a:off x="4120705" y="2657665"/>
            <a:ext cx="143636" cy="145161"/>
            <a:chOff x="0" y="0"/>
            <a:chExt cx="143636" cy="145161"/>
          </a:xfrm>
        </p:grpSpPr>
        <p:sp>
          <p:nvSpPr>
            <p:cNvPr id="6975" name="path"/>
            <p:cNvSpPr/>
            <p:nvPr/>
          </p:nvSpPr>
          <p:spPr>
            <a:xfrm>
              <a:off x="4762" y="4762"/>
              <a:ext cx="134111" cy="135636"/>
            </a:xfrm>
            <a:custGeom>
              <a:avLst/>
              <a:gdLst/>
              <a:ahLst/>
              <a:cxnLst/>
              <a:rect l="0" t="0" r="0" b="0"/>
              <a:pathLst>
                <a:path w="211" h="213">
                  <a:moveTo>
                    <a:pt x="0" y="106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6"/>
                  </a:cubicBezTo>
                  <a:cubicBezTo>
                    <a:pt x="211" y="165"/>
                    <a:pt x="164" y="213"/>
                    <a:pt x="105" y="213"/>
                  </a:cubicBezTo>
                  <a:cubicBezTo>
                    <a:pt x="47" y="213"/>
                    <a:pt x="0" y="165"/>
                    <a:pt x="0" y="10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76" name="path"/>
            <p:cNvSpPr/>
            <p:nvPr/>
          </p:nvSpPr>
          <p:spPr>
            <a:xfrm>
              <a:off x="0" y="0"/>
              <a:ext cx="143636" cy="145161"/>
            </a:xfrm>
            <a:custGeom>
              <a:avLst/>
              <a:gdLst/>
              <a:ahLst/>
              <a:cxnLst/>
              <a:rect l="0" t="0" r="0" b="0"/>
              <a:pathLst>
                <a:path w="226" h="228">
                  <a:moveTo>
                    <a:pt x="7" y="114"/>
                  </a:moveTo>
                  <a:cubicBezTo>
                    <a:pt x="7" y="55"/>
                    <a:pt x="54" y="7"/>
                    <a:pt x="113" y="7"/>
                  </a:cubicBezTo>
                  <a:cubicBezTo>
                    <a:pt x="171" y="7"/>
                    <a:pt x="218" y="55"/>
                    <a:pt x="218" y="114"/>
                  </a:cubicBezTo>
                  <a:cubicBezTo>
                    <a:pt x="218" y="173"/>
                    <a:pt x="171" y="221"/>
                    <a:pt x="113" y="221"/>
                  </a:cubicBezTo>
                  <a:cubicBezTo>
                    <a:pt x="54" y="221"/>
                    <a:pt x="7" y="173"/>
                    <a:pt x="7" y="114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20" name="group 1320"/>
          <p:cNvGrpSpPr/>
          <p:nvPr/>
        </p:nvGrpSpPr>
        <p:grpSpPr>
          <a:xfrm rot="21600000">
            <a:off x="5458777" y="2657665"/>
            <a:ext cx="143636" cy="145161"/>
            <a:chOff x="0" y="0"/>
            <a:chExt cx="143636" cy="145161"/>
          </a:xfrm>
        </p:grpSpPr>
        <p:sp>
          <p:nvSpPr>
            <p:cNvPr id="6977" name="path"/>
            <p:cNvSpPr/>
            <p:nvPr/>
          </p:nvSpPr>
          <p:spPr>
            <a:xfrm>
              <a:off x="4762" y="4762"/>
              <a:ext cx="134111" cy="135636"/>
            </a:xfrm>
            <a:custGeom>
              <a:avLst/>
              <a:gdLst/>
              <a:ahLst/>
              <a:cxnLst/>
              <a:rect l="0" t="0" r="0" b="0"/>
              <a:pathLst>
                <a:path w="211" h="213">
                  <a:moveTo>
                    <a:pt x="0" y="106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6"/>
                  </a:cubicBezTo>
                  <a:cubicBezTo>
                    <a:pt x="211" y="165"/>
                    <a:pt x="163" y="213"/>
                    <a:pt x="105" y="213"/>
                  </a:cubicBezTo>
                  <a:cubicBezTo>
                    <a:pt x="47" y="213"/>
                    <a:pt x="0" y="165"/>
                    <a:pt x="0" y="10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78" name="path"/>
            <p:cNvSpPr/>
            <p:nvPr/>
          </p:nvSpPr>
          <p:spPr>
            <a:xfrm>
              <a:off x="0" y="0"/>
              <a:ext cx="143636" cy="145161"/>
            </a:xfrm>
            <a:custGeom>
              <a:avLst/>
              <a:gdLst/>
              <a:ahLst/>
              <a:cxnLst/>
              <a:rect l="0" t="0" r="0" b="0"/>
              <a:pathLst>
                <a:path w="226" h="228">
                  <a:moveTo>
                    <a:pt x="7" y="114"/>
                  </a:moveTo>
                  <a:cubicBezTo>
                    <a:pt x="7" y="55"/>
                    <a:pt x="54" y="7"/>
                    <a:pt x="113" y="7"/>
                  </a:cubicBezTo>
                  <a:cubicBezTo>
                    <a:pt x="171" y="7"/>
                    <a:pt x="218" y="55"/>
                    <a:pt x="218" y="114"/>
                  </a:cubicBezTo>
                  <a:cubicBezTo>
                    <a:pt x="218" y="173"/>
                    <a:pt x="171" y="221"/>
                    <a:pt x="113" y="221"/>
                  </a:cubicBezTo>
                  <a:cubicBezTo>
                    <a:pt x="54" y="221"/>
                    <a:pt x="7" y="173"/>
                    <a:pt x="7" y="114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22" name="group 1322"/>
          <p:cNvGrpSpPr/>
          <p:nvPr/>
        </p:nvGrpSpPr>
        <p:grpSpPr>
          <a:xfrm rot="21600000">
            <a:off x="935545" y="2657665"/>
            <a:ext cx="143636" cy="145161"/>
            <a:chOff x="0" y="0"/>
            <a:chExt cx="143636" cy="145161"/>
          </a:xfrm>
        </p:grpSpPr>
        <p:sp>
          <p:nvSpPr>
            <p:cNvPr id="6979" name="path"/>
            <p:cNvSpPr/>
            <p:nvPr/>
          </p:nvSpPr>
          <p:spPr>
            <a:xfrm>
              <a:off x="4762" y="4762"/>
              <a:ext cx="134111" cy="135636"/>
            </a:xfrm>
            <a:custGeom>
              <a:avLst/>
              <a:gdLst/>
              <a:ahLst/>
              <a:cxnLst/>
              <a:rect l="0" t="0" r="0" b="0"/>
              <a:pathLst>
                <a:path w="211" h="213">
                  <a:moveTo>
                    <a:pt x="0" y="106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6"/>
                  </a:cubicBezTo>
                  <a:cubicBezTo>
                    <a:pt x="211" y="165"/>
                    <a:pt x="163" y="213"/>
                    <a:pt x="105" y="213"/>
                  </a:cubicBezTo>
                  <a:cubicBezTo>
                    <a:pt x="47" y="213"/>
                    <a:pt x="0" y="165"/>
                    <a:pt x="0" y="10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80" name="path"/>
            <p:cNvSpPr/>
            <p:nvPr/>
          </p:nvSpPr>
          <p:spPr>
            <a:xfrm>
              <a:off x="0" y="0"/>
              <a:ext cx="143636" cy="145161"/>
            </a:xfrm>
            <a:custGeom>
              <a:avLst/>
              <a:gdLst/>
              <a:ahLst/>
              <a:cxnLst/>
              <a:rect l="0" t="0" r="0" b="0"/>
              <a:pathLst>
                <a:path w="226" h="228">
                  <a:moveTo>
                    <a:pt x="7" y="114"/>
                  </a:moveTo>
                  <a:cubicBezTo>
                    <a:pt x="7" y="55"/>
                    <a:pt x="54" y="7"/>
                    <a:pt x="113" y="7"/>
                  </a:cubicBezTo>
                  <a:cubicBezTo>
                    <a:pt x="171" y="7"/>
                    <a:pt x="218" y="55"/>
                    <a:pt x="218" y="114"/>
                  </a:cubicBezTo>
                  <a:cubicBezTo>
                    <a:pt x="218" y="173"/>
                    <a:pt x="171" y="221"/>
                    <a:pt x="113" y="221"/>
                  </a:cubicBezTo>
                  <a:cubicBezTo>
                    <a:pt x="54" y="221"/>
                    <a:pt x="7" y="173"/>
                    <a:pt x="7" y="114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24" name="group 1324"/>
          <p:cNvGrpSpPr/>
          <p:nvPr/>
        </p:nvGrpSpPr>
        <p:grpSpPr>
          <a:xfrm rot="21600000">
            <a:off x="225361" y="3067621"/>
            <a:ext cx="143636" cy="145160"/>
            <a:chOff x="0" y="0"/>
            <a:chExt cx="143636" cy="145160"/>
          </a:xfrm>
        </p:grpSpPr>
        <p:sp>
          <p:nvSpPr>
            <p:cNvPr id="6981" name="path"/>
            <p:cNvSpPr/>
            <p:nvPr/>
          </p:nvSpPr>
          <p:spPr>
            <a:xfrm>
              <a:off x="4762" y="4762"/>
              <a:ext cx="134111" cy="135635"/>
            </a:xfrm>
            <a:custGeom>
              <a:avLst/>
              <a:gdLst/>
              <a:ahLst/>
              <a:cxnLst/>
              <a:rect l="0" t="0" r="0" b="0"/>
              <a:pathLst>
                <a:path w="211" h="213">
                  <a:moveTo>
                    <a:pt x="0" y="106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6"/>
                  </a:cubicBezTo>
                  <a:cubicBezTo>
                    <a:pt x="211" y="165"/>
                    <a:pt x="163" y="213"/>
                    <a:pt x="105" y="213"/>
                  </a:cubicBezTo>
                  <a:cubicBezTo>
                    <a:pt x="47" y="213"/>
                    <a:pt x="0" y="165"/>
                    <a:pt x="0" y="106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82" name="path"/>
            <p:cNvSpPr/>
            <p:nvPr/>
          </p:nvSpPr>
          <p:spPr>
            <a:xfrm>
              <a:off x="0" y="0"/>
              <a:ext cx="143636" cy="145160"/>
            </a:xfrm>
            <a:custGeom>
              <a:avLst/>
              <a:gdLst/>
              <a:ahLst/>
              <a:cxnLst/>
              <a:rect l="0" t="0" r="0" b="0"/>
              <a:pathLst>
                <a:path w="226" h="228">
                  <a:moveTo>
                    <a:pt x="7" y="114"/>
                  </a:moveTo>
                  <a:cubicBezTo>
                    <a:pt x="7" y="55"/>
                    <a:pt x="54" y="7"/>
                    <a:pt x="113" y="7"/>
                  </a:cubicBezTo>
                  <a:cubicBezTo>
                    <a:pt x="171" y="7"/>
                    <a:pt x="218" y="55"/>
                    <a:pt x="218" y="114"/>
                  </a:cubicBezTo>
                  <a:cubicBezTo>
                    <a:pt x="218" y="173"/>
                    <a:pt x="171" y="221"/>
                    <a:pt x="113" y="221"/>
                  </a:cubicBezTo>
                  <a:cubicBezTo>
                    <a:pt x="54" y="221"/>
                    <a:pt x="7" y="173"/>
                    <a:pt x="7" y="114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26" name="group 1326"/>
          <p:cNvGrpSpPr/>
          <p:nvPr/>
        </p:nvGrpSpPr>
        <p:grpSpPr>
          <a:xfrm rot="21600000">
            <a:off x="1270825" y="3067621"/>
            <a:ext cx="143636" cy="145160"/>
            <a:chOff x="0" y="0"/>
            <a:chExt cx="143636" cy="145160"/>
          </a:xfrm>
        </p:grpSpPr>
        <p:sp>
          <p:nvSpPr>
            <p:cNvPr id="6983" name="path"/>
            <p:cNvSpPr/>
            <p:nvPr/>
          </p:nvSpPr>
          <p:spPr>
            <a:xfrm>
              <a:off x="4762" y="4762"/>
              <a:ext cx="134111" cy="135635"/>
            </a:xfrm>
            <a:custGeom>
              <a:avLst/>
              <a:gdLst/>
              <a:ahLst/>
              <a:cxnLst/>
              <a:rect l="0" t="0" r="0" b="0"/>
              <a:pathLst>
                <a:path w="211" h="213">
                  <a:moveTo>
                    <a:pt x="0" y="106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6"/>
                  </a:cubicBezTo>
                  <a:cubicBezTo>
                    <a:pt x="211" y="165"/>
                    <a:pt x="163" y="213"/>
                    <a:pt x="105" y="213"/>
                  </a:cubicBezTo>
                  <a:cubicBezTo>
                    <a:pt x="47" y="213"/>
                    <a:pt x="0" y="165"/>
                    <a:pt x="0" y="106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84" name="path"/>
            <p:cNvSpPr/>
            <p:nvPr/>
          </p:nvSpPr>
          <p:spPr>
            <a:xfrm>
              <a:off x="0" y="0"/>
              <a:ext cx="143636" cy="145160"/>
            </a:xfrm>
            <a:custGeom>
              <a:avLst/>
              <a:gdLst/>
              <a:ahLst/>
              <a:cxnLst/>
              <a:rect l="0" t="0" r="0" b="0"/>
              <a:pathLst>
                <a:path w="226" h="228">
                  <a:moveTo>
                    <a:pt x="7" y="114"/>
                  </a:moveTo>
                  <a:cubicBezTo>
                    <a:pt x="7" y="55"/>
                    <a:pt x="54" y="7"/>
                    <a:pt x="113" y="7"/>
                  </a:cubicBezTo>
                  <a:cubicBezTo>
                    <a:pt x="171" y="7"/>
                    <a:pt x="218" y="55"/>
                    <a:pt x="218" y="114"/>
                  </a:cubicBezTo>
                  <a:cubicBezTo>
                    <a:pt x="218" y="173"/>
                    <a:pt x="171" y="221"/>
                    <a:pt x="113" y="221"/>
                  </a:cubicBezTo>
                  <a:cubicBezTo>
                    <a:pt x="54" y="221"/>
                    <a:pt x="7" y="173"/>
                    <a:pt x="7" y="114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28" name="group 1328"/>
          <p:cNvGrpSpPr/>
          <p:nvPr/>
        </p:nvGrpSpPr>
        <p:grpSpPr>
          <a:xfrm rot="21600000">
            <a:off x="2028253" y="2017585"/>
            <a:ext cx="145160" cy="143636"/>
            <a:chOff x="0" y="0"/>
            <a:chExt cx="145160" cy="143636"/>
          </a:xfrm>
        </p:grpSpPr>
        <p:sp>
          <p:nvSpPr>
            <p:cNvPr id="6985" name="path"/>
            <p:cNvSpPr/>
            <p:nvPr/>
          </p:nvSpPr>
          <p:spPr>
            <a:xfrm>
              <a:off x="4762" y="4762"/>
              <a:ext cx="135635" cy="134111"/>
            </a:xfrm>
            <a:custGeom>
              <a:avLst/>
              <a:gdLst/>
              <a:ahLst/>
              <a:cxnLst/>
              <a:rect l="0" t="0" r="0" b="0"/>
              <a:pathLst>
                <a:path w="213" h="211">
                  <a:moveTo>
                    <a:pt x="0" y="105"/>
                  </a:moveTo>
                  <a:cubicBezTo>
                    <a:pt x="0" y="47"/>
                    <a:pt x="47" y="0"/>
                    <a:pt x="106" y="0"/>
                  </a:cubicBezTo>
                  <a:cubicBezTo>
                    <a:pt x="165" y="0"/>
                    <a:pt x="213" y="47"/>
                    <a:pt x="213" y="105"/>
                  </a:cubicBezTo>
                  <a:cubicBezTo>
                    <a:pt x="213" y="163"/>
                    <a:pt x="165" y="211"/>
                    <a:pt x="106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86" name="path"/>
            <p:cNvSpPr/>
            <p:nvPr/>
          </p:nvSpPr>
          <p:spPr>
            <a:xfrm>
              <a:off x="0" y="0"/>
              <a:ext cx="145160" cy="143636"/>
            </a:xfrm>
            <a:custGeom>
              <a:avLst/>
              <a:gdLst/>
              <a:ahLst/>
              <a:cxnLst/>
              <a:rect l="0" t="0" r="0" b="0"/>
              <a:pathLst>
                <a:path w="228" h="226">
                  <a:moveTo>
                    <a:pt x="7" y="113"/>
                  </a:moveTo>
                  <a:cubicBezTo>
                    <a:pt x="7" y="54"/>
                    <a:pt x="55" y="7"/>
                    <a:pt x="114" y="7"/>
                  </a:cubicBezTo>
                  <a:cubicBezTo>
                    <a:pt x="173" y="7"/>
                    <a:pt x="221" y="54"/>
                    <a:pt x="221" y="113"/>
                  </a:cubicBezTo>
                  <a:cubicBezTo>
                    <a:pt x="221" y="171"/>
                    <a:pt x="173" y="218"/>
                    <a:pt x="114" y="218"/>
                  </a:cubicBezTo>
                  <a:cubicBezTo>
                    <a:pt x="55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987" name="textbox 6987"/>
          <p:cNvSpPr/>
          <p:nvPr/>
        </p:nvSpPr>
        <p:spPr>
          <a:xfrm>
            <a:off x="360992" y="4296329"/>
            <a:ext cx="228600" cy="13842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悬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架</a:t>
            </a:r>
            <a:endParaRPr lang="en-US" altLang="en-US" sz="800" dirty="0"/>
          </a:p>
        </p:txBody>
      </p:sp>
      <p:grpSp>
        <p:nvGrpSpPr>
          <p:cNvPr id="1330" name="group 1330"/>
          <p:cNvGrpSpPr/>
          <p:nvPr/>
        </p:nvGrpSpPr>
        <p:grpSpPr>
          <a:xfrm rot="21600000">
            <a:off x="6499669" y="5917501"/>
            <a:ext cx="143637" cy="143637"/>
            <a:chOff x="0" y="0"/>
            <a:chExt cx="143637" cy="143637"/>
          </a:xfrm>
        </p:grpSpPr>
        <p:sp>
          <p:nvSpPr>
            <p:cNvPr id="6988" name="path"/>
            <p:cNvSpPr/>
            <p:nvPr/>
          </p:nvSpPr>
          <p:spPr>
            <a:xfrm>
              <a:off x="4762" y="4762"/>
              <a:ext cx="134112" cy="134112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3"/>
                    <a:pt x="164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89" name="path"/>
            <p:cNvSpPr/>
            <p:nvPr/>
          </p:nvSpPr>
          <p:spPr>
            <a:xfrm>
              <a:off x="0" y="0"/>
              <a:ext cx="143637" cy="143637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32" name="group 1332"/>
          <p:cNvGrpSpPr/>
          <p:nvPr/>
        </p:nvGrpSpPr>
        <p:grpSpPr>
          <a:xfrm rot="21600000">
            <a:off x="6499669" y="5204269"/>
            <a:ext cx="143637" cy="143636"/>
            <a:chOff x="0" y="0"/>
            <a:chExt cx="143637" cy="143636"/>
          </a:xfrm>
        </p:grpSpPr>
        <p:sp>
          <p:nvSpPr>
            <p:cNvPr id="6990" name="path"/>
            <p:cNvSpPr/>
            <p:nvPr/>
          </p:nvSpPr>
          <p:spPr>
            <a:xfrm>
              <a:off x="4762" y="4762"/>
              <a:ext cx="134112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3"/>
                    <a:pt x="164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91" name="path"/>
            <p:cNvSpPr/>
            <p:nvPr/>
          </p:nvSpPr>
          <p:spPr>
            <a:xfrm>
              <a:off x="0" y="0"/>
              <a:ext cx="143637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34" name="group 1334"/>
          <p:cNvGrpSpPr/>
          <p:nvPr/>
        </p:nvGrpSpPr>
        <p:grpSpPr>
          <a:xfrm rot="21600000">
            <a:off x="1270825" y="3780853"/>
            <a:ext cx="143636" cy="143637"/>
            <a:chOff x="0" y="0"/>
            <a:chExt cx="143636" cy="143637"/>
          </a:xfrm>
        </p:grpSpPr>
        <p:sp>
          <p:nvSpPr>
            <p:cNvPr id="6992" name="path"/>
            <p:cNvSpPr/>
            <p:nvPr/>
          </p:nvSpPr>
          <p:spPr>
            <a:xfrm>
              <a:off x="4762" y="4762"/>
              <a:ext cx="134111" cy="134112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4"/>
                    <a:pt x="163" y="211"/>
                    <a:pt x="105" y="211"/>
                  </a:cubicBezTo>
                  <a:cubicBezTo>
                    <a:pt x="47" y="211"/>
                    <a:pt x="0" y="164"/>
                    <a:pt x="0" y="105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93" name="path"/>
            <p:cNvSpPr/>
            <p:nvPr/>
          </p:nvSpPr>
          <p:spPr>
            <a:xfrm>
              <a:off x="0" y="0"/>
              <a:ext cx="143636" cy="143637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36" name="group 1336"/>
          <p:cNvGrpSpPr/>
          <p:nvPr/>
        </p:nvGrpSpPr>
        <p:grpSpPr>
          <a:xfrm rot="21600000">
            <a:off x="225361" y="5204269"/>
            <a:ext cx="143636" cy="143636"/>
            <a:chOff x="0" y="0"/>
            <a:chExt cx="143636" cy="143636"/>
          </a:xfrm>
        </p:grpSpPr>
        <p:sp>
          <p:nvSpPr>
            <p:cNvPr id="6994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95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38" name="group 1338"/>
          <p:cNvGrpSpPr/>
          <p:nvPr/>
        </p:nvGrpSpPr>
        <p:grpSpPr>
          <a:xfrm rot="21600000">
            <a:off x="7257097" y="3064573"/>
            <a:ext cx="143636" cy="143636"/>
            <a:chOff x="0" y="0"/>
            <a:chExt cx="143636" cy="143636"/>
          </a:xfrm>
        </p:grpSpPr>
        <p:sp>
          <p:nvSpPr>
            <p:cNvPr id="6996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4"/>
                    <a:pt x="164" y="211"/>
                    <a:pt x="105" y="211"/>
                  </a:cubicBezTo>
                  <a:cubicBezTo>
                    <a:pt x="47" y="211"/>
                    <a:pt x="0" y="164"/>
                    <a:pt x="0" y="10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97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40" name="group 1340"/>
          <p:cNvGrpSpPr/>
          <p:nvPr/>
        </p:nvGrpSpPr>
        <p:grpSpPr>
          <a:xfrm rot="21600000">
            <a:off x="935545" y="4082605"/>
            <a:ext cx="143636" cy="143636"/>
            <a:chOff x="0" y="0"/>
            <a:chExt cx="143636" cy="143636"/>
          </a:xfrm>
        </p:grpSpPr>
        <p:sp>
          <p:nvSpPr>
            <p:cNvPr id="6998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99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42" name="group 1342"/>
          <p:cNvGrpSpPr/>
          <p:nvPr/>
        </p:nvGrpSpPr>
        <p:grpSpPr>
          <a:xfrm rot="21600000">
            <a:off x="3075241" y="2017585"/>
            <a:ext cx="143636" cy="143636"/>
            <a:chOff x="0" y="0"/>
            <a:chExt cx="143636" cy="143636"/>
          </a:xfrm>
        </p:grpSpPr>
        <p:sp>
          <p:nvSpPr>
            <p:cNvPr id="7000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01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44" name="group 1344"/>
          <p:cNvGrpSpPr/>
          <p:nvPr/>
        </p:nvGrpSpPr>
        <p:grpSpPr>
          <a:xfrm rot="21600000">
            <a:off x="7257097" y="2351341"/>
            <a:ext cx="143636" cy="143636"/>
            <a:chOff x="0" y="0"/>
            <a:chExt cx="143636" cy="143636"/>
          </a:xfrm>
        </p:grpSpPr>
        <p:sp>
          <p:nvSpPr>
            <p:cNvPr id="7002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4"/>
                    <a:pt x="164" y="211"/>
                    <a:pt x="105" y="211"/>
                  </a:cubicBezTo>
                  <a:cubicBezTo>
                    <a:pt x="47" y="211"/>
                    <a:pt x="0" y="164"/>
                    <a:pt x="0" y="10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03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46" name="group 1346"/>
          <p:cNvGrpSpPr/>
          <p:nvPr/>
        </p:nvGrpSpPr>
        <p:grpSpPr>
          <a:xfrm rot="21600000">
            <a:off x="4120705" y="3370897"/>
            <a:ext cx="143636" cy="143636"/>
            <a:chOff x="0" y="0"/>
            <a:chExt cx="143636" cy="143636"/>
          </a:xfrm>
        </p:grpSpPr>
        <p:sp>
          <p:nvSpPr>
            <p:cNvPr id="7004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3"/>
                    <a:pt x="164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05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48" name="group 1348"/>
          <p:cNvGrpSpPr/>
          <p:nvPr/>
        </p:nvGrpSpPr>
        <p:grpSpPr>
          <a:xfrm rot="21600000">
            <a:off x="7257097" y="3776281"/>
            <a:ext cx="143636" cy="143636"/>
            <a:chOff x="0" y="0"/>
            <a:chExt cx="143636" cy="143636"/>
          </a:xfrm>
        </p:grpSpPr>
        <p:sp>
          <p:nvSpPr>
            <p:cNvPr id="7006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3"/>
                    <a:pt x="164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07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50" name="group 1350"/>
          <p:cNvGrpSpPr/>
          <p:nvPr/>
        </p:nvGrpSpPr>
        <p:grpSpPr>
          <a:xfrm rot="21600000">
            <a:off x="935545" y="3370897"/>
            <a:ext cx="143636" cy="143636"/>
            <a:chOff x="0" y="0"/>
            <a:chExt cx="143636" cy="143636"/>
          </a:xfrm>
        </p:grpSpPr>
        <p:sp>
          <p:nvSpPr>
            <p:cNvPr id="7008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09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52" name="group 1352"/>
          <p:cNvGrpSpPr/>
          <p:nvPr/>
        </p:nvGrpSpPr>
        <p:grpSpPr>
          <a:xfrm rot="21600000">
            <a:off x="5166169" y="2351341"/>
            <a:ext cx="143636" cy="143636"/>
            <a:chOff x="0" y="0"/>
            <a:chExt cx="143636" cy="143636"/>
          </a:xfrm>
        </p:grpSpPr>
        <p:sp>
          <p:nvSpPr>
            <p:cNvPr id="7010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4"/>
                    <a:pt x="163" y="211"/>
                    <a:pt x="105" y="211"/>
                  </a:cubicBezTo>
                  <a:cubicBezTo>
                    <a:pt x="47" y="211"/>
                    <a:pt x="0" y="164"/>
                    <a:pt x="0" y="10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11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54" name="group 1354"/>
          <p:cNvGrpSpPr/>
          <p:nvPr/>
        </p:nvGrpSpPr>
        <p:grpSpPr>
          <a:xfrm rot="21600000">
            <a:off x="935545" y="2017585"/>
            <a:ext cx="143636" cy="143636"/>
            <a:chOff x="0" y="0"/>
            <a:chExt cx="143636" cy="143636"/>
          </a:xfrm>
        </p:grpSpPr>
        <p:sp>
          <p:nvSpPr>
            <p:cNvPr id="7012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13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56" name="group 1356"/>
          <p:cNvGrpSpPr/>
          <p:nvPr/>
        </p:nvGrpSpPr>
        <p:grpSpPr>
          <a:xfrm rot="21600000">
            <a:off x="7257097" y="4487989"/>
            <a:ext cx="143636" cy="143636"/>
            <a:chOff x="0" y="0"/>
            <a:chExt cx="143636" cy="143636"/>
          </a:xfrm>
        </p:grpSpPr>
        <p:sp>
          <p:nvSpPr>
            <p:cNvPr id="7014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3"/>
                    <a:pt x="164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15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58" name="group 1358"/>
          <p:cNvGrpSpPr/>
          <p:nvPr/>
        </p:nvGrpSpPr>
        <p:grpSpPr>
          <a:xfrm rot="21600000">
            <a:off x="225361" y="2355913"/>
            <a:ext cx="143636" cy="143636"/>
            <a:chOff x="0" y="0"/>
            <a:chExt cx="143636" cy="143636"/>
          </a:xfrm>
        </p:grpSpPr>
        <p:sp>
          <p:nvSpPr>
            <p:cNvPr id="7016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17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60" name="group 1360"/>
          <p:cNvGrpSpPr/>
          <p:nvPr/>
        </p:nvGrpSpPr>
        <p:grpSpPr>
          <a:xfrm rot="21600000">
            <a:off x="3363277" y="2355913"/>
            <a:ext cx="143636" cy="143636"/>
            <a:chOff x="0" y="0"/>
            <a:chExt cx="143636" cy="143636"/>
          </a:xfrm>
        </p:grpSpPr>
        <p:sp>
          <p:nvSpPr>
            <p:cNvPr id="7018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19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62" name="group 1362"/>
          <p:cNvGrpSpPr/>
          <p:nvPr/>
        </p:nvGrpSpPr>
        <p:grpSpPr>
          <a:xfrm rot="21600000">
            <a:off x="1270825" y="2355913"/>
            <a:ext cx="143636" cy="143636"/>
            <a:chOff x="0" y="0"/>
            <a:chExt cx="143636" cy="143636"/>
          </a:xfrm>
        </p:grpSpPr>
        <p:sp>
          <p:nvSpPr>
            <p:cNvPr id="7020" name="path"/>
            <p:cNvSpPr/>
            <p:nvPr/>
          </p:nvSpPr>
          <p:spPr>
            <a:xfrm>
              <a:off x="4762" y="4762"/>
              <a:ext cx="134111" cy="134111"/>
            </a:xfrm>
            <a:custGeom>
              <a:avLst/>
              <a:gdLst/>
              <a:ahLst/>
              <a:cxnLst/>
              <a:rect l="0" t="0" r="0" b="0"/>
              <a:pathLst>
                <a:path w="211" h="211">
                  <a:moveTo>
                    <a:pt x="0" y="105"/>
                  </a:moveTo>
                  <a:cubicBezTo>
                    <a:pt x="0" y="47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3" y="211"/>
                    <a:pt x="105" y="211"/>
                  </a:cubicBezTo>
                  <a:cubicBezTo>
                    <a:pt x="47" y="211"/>
                    <a:pt x="0" y="163"/>
                    <a:pt x="0" y="105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21" name="path"/>
            <p:cNvSpPr/>
            <p:nvPr/>
          </p:nvSpPr>
          <p:spPr>
            <a:xfrm>
              <a:off x="0" y="0"/>
              <a:ext cx="143636" cy="143636"/>
            </a:xfrm>
            <a:custGeom>
              <a:avLst/>
              <a:gdLst/>
              <a:ahLst/>
              <a:cxnLst/>
              <a:rect l="0" t="0" r="0" b="0"/>
              <a:pathLst>
                <a:path w="226" h="226">
                  <a:moveTo>
                    <a:pt x="7" y="113"/>
                  </a:moveTo>
                  <a:cubicBezTo>
                    <a:pt x="7" y="54"/>
                    <a:pt x="54" y="7"/>
                    <a:pt x="113" y="7"/>
                  </a:cubicBezTo>
                  <a:cubicBezTo>
                    <a:pt x="171" y="7"/>
                    <a:pt x="218" y="54"/>
                    <a:pt x="218" y="113"/>
                  </a:cubicBezTo>
                  <a:cubicBezTo>
                    <a:pt x="218" y="171"/>
                    <a:pt x="171" y="218"/>
                    <a:pt x="113" y="218"/>
                  </a:cubicBezTo>
                  <a:cubicBezTo>
                    <a:pt x="54" y="218"/>
                    <a:pt x="7" y="171"/>
                    <a:pt x="7" y="113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022" name="textbox 7022"/>
          <p:cNvSpPr/>
          <p:nvPr/>
        </p:nvSpPr>
        <p:spPr>
          <a:xfrm>
            <a:off x="6639124" y="2160570"/>
            <a:ext cx="225425" cy="1390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控件</a:t>
            </a:r>
            <a:endParaRPr lang="en-US" altLang="en-US" sz="800" dirty="0"/>
          </a:p>
        </p:txBody>
      </p:sp>
      <p:sp>
        <p:nvSpPr>
          <p:cNvPr id="7023" name="textbox 7023"/>
          <p:cNvSpPr/>
          <p:nvPr/>
        </p:nvSpPr>
        <p:spPr>
          <a:xfrm>
            <a:off x="364668" y="3583732"/>
            <a:ext cx="224790" cy="13779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8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底盘</a:t>
            </a:r>
            <a:endParaRPr lang="en-US" altLang="en-US" sz="800" dirty="0"/>
          </a:p>
        </p:txBody>
      </p:sp>
      <p:sp>
        <p:nvSpPr>
          <p:cNvPr id="7024" name="path"/>
          <p:cNvSpPr/>
          <p:nvPr/>
        </p:nvSpPr>
        <p:spPr>
          <a:xfrm>
            <a:off x="5305805" y="2414397"/>
            <a:ext cx="911225" cy="19050"/>
          </a:xfrm>
          <a:custGeom>
            <a:avLst/>
            <a:gdLst/>
            <a:ahLst/>
            <a:cxnLst/>
            <a:rect l="0" t="0" r="0" b="0"/>
            <a:pathLst>
              <a:path w="1435" h="30">
                <a:moveTo>
                  <a:pt x="1435" y="15"/>
                </a:moveTo>
                <a:lnTo>
                  <a:pt x="0" y="15"/>
                </a:lnTo>
              </a:path>
            </a:pathLst>
          </a:custGeom>
          <a:noFill/>
          <a:ln w="1905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25" name="rect"/>
          <p:cNvSpPr/>
          <p:nvPr/>
        </p:nvSpPr>
        <p:spPr>
          <a:xfrm>
            <a:off x="6351270" y="2414397"/>
            <a:ext cx="911224" cy="19050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26" name="rect"/>
          <p:cNvSpPr/>
          <p:nvPr/>
        </p:nvSpPr>
        <p:spPr>
          <a:xfrm>
            <a:off x="288416" y="2495548"/>
            <a:ext cx="19138" cy="57772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27" name="rect"/>
          <p:cNvSpPr/>
          <p:nvPr/>
        </p:nvSpPr>
        <p:spPr>
          <a:xfrm>
            <a:off x="6562725" y="5343906"/>
            <a:ext cx="19050" cy="57777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28" name="rect"/>
          <p:cNvSpPr/>
          <p:nvPr/>
        </p:nvSpPr>
        <p:spPr>
          <a:xfrm>
            <a:off x="7320152" y="5340858"/>
            <a:ext cx="19050" cy="57777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29" name="rect"/>
          <p:cNvSpPr/>
          <p:nvPr/>
        </p:nvSpPr>
        <p:spPr>
          <a:xfrm>
            <a:off x="5229225" y="3204210"/>
            <a:ext cx="19050" cy="57772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0" name="rect"/>
          <p:cNvSpPr/>
          <p:nvPr/>
        </p:nvSpPr>
        <p:spPr>
          <a:xfrm>
            <a:off x="998601" y="3510534"/>
            <a:ext cx="19050" cy="57772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1" name="rect"/>
          <p:cNvSpPr/>
          <p:nvPr/>
        </p:nvSpPr>
        <p:spPr>
          <a:xfrm>
            <a:off x="7320152" y="4627626"/>
            <a:ext cx="19050" cy="57772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2" name="rect"/>
          <p:cNvSpPr/>
          <p:nvPr/>
        </p:nvSpPr>
        <p:spPr>
          <a:xfrm>
            <a:off x="7320152" y="3204210"/>
            <a:ext cx="19050" cy="577723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3" name="rect"/>
          <p:cNvSpPr/>
          <p:nvPr/>
        </p:nvSpPr>
        <p:spPr>
          <a:xfrm>
            <a:off x="5229225" y="2490978"/>
            <a:ext cx="19050" cy="577722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4" name="rect"/>
          <p:cNvSpPr/>
          <p:nvPr/>
        </p:nvSpPr>
        <p:spPr>
          <a:xfrm>
            <a:off x="7320152" y="2490978"/>
            <a:ext cx="19050" cy="577722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5" name="rect"/>
          <p:cNvSpPr/>
          <p:nvPr/>
        </p:nvSpPr>
        <p:spPr>
          <a:xfrm>
            <a:off x="7320152" y="3915918"/>
            <a:ext cx="19050" cy="577722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6" name="rect"/>
          <p:cNvSpPr/>
          <p:nvPr/>
        </p:nvSpPr>
        <p:spPr>
          <a:xfrm>
            <a:off x="998601" y="4222242"/>
            <a:ext cx="19050" cy="57772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7" name="rect"/>
          <p:cNvSpPr/>
          <p:nvPr/>
        </p:nvSpPr>
        <p:spPr>
          <a:xfrm>
            <a:off x="3138297" y="2798826"/>
            <a:ext cx="19050" cy="57772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8" name="rect"/>
          <p:cNvSpPr/>
          <p:nvPr/>
        </p:nvSpPr>
        <p:spPr>
          <a:xfrm>
            <a:off x="4183760" y="2798826"/>
            <a:ext cx="19050" cy="577722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9" name="path"/>
          <p:cNvSpPr/>
          <p:nvPr/>
        </p:nvSpPr>
        <p:spPr>
          <a:xfrm>
            <a:off x="5521833" y="2157222"/>
            <a:ext cx="19050" cy="506348"/>
          </a:xfrm>
          <a:custGeom>
            <a:avLst/>
            <a:gdLst/>
            <a:ahLst/>
            <a:cxnLst/>
            <a:rect l="0" t="0" r="0" b="0"/>
            <a:pathLst>
              <a:path w="30" h="797">
                <a:moveTo>
                  <a:pt x="15" y="797"/>
                </a:moveTo>
                <a:lnTo>
                  <a:pt x="15" y="0"/>
                </a:lnTo>
              </a:path>
            </a:pathLst>
          </a:custGeom>
          <a:noFill/>
          <a:ln w="19050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40" name="textbox 7040"/>
          <p:cNvSpPr/>
          <p:nvPr/>
        </p:nvSpPr>
        <p:spPr>
          <a:xfrm>
            <a:off x="5200154" y="2376033"/>
            <a:ext cx="80010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800" dirty="0"/>
          </a:p>
        </p:txBody>
      </p:sp>
      <p:sp>
        <p:nvSpPr>
          <p:cNvPr id="7041" name="textbox 7041"/>
          <p:cNvSpPr/>
          <p:nvPr/>
        </p:nvSpPr>
        <p:spPr>
          <a:xfrm>
            <a:off x="7291971" y="2376033"/>
            <a:ext cx="80010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800" dirty="0"/>
          </a:p>
        </p:txBody>
      </p:sp>
      <p:sp>
        <p:nvSpPr>
          <p:cNvPr id="7042" name="textbox 7042"/>
          <p:cNvSpPr/>
          <p:nvPr/>
        </p:nvSpPr>
        <p:spPr>
          <a:xfrm>
            <a:off x="7291971" y="3088630"/>
            <a:ext cx="80010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800" dirty="0"/>
          </a:p>
        </p:txBody>
      </p:sp>
      <p:sp>
        <p:nvSpPr>
          <p:cNvPr id="7043" name="textbox 7043"/>
          <p:cNvSpPr/>
          <p:nvPr/>
        </p:nvSpPr>
        <p:spPr>
          <a:xfrm>
            <a:off x="7291971" y="3800973"/>
            <a:ext cx="80010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800" dirty="0"/>
          </a:p>
        </p:txBody>
      </p:sp>
      <p:sp>
        <p:nvSpPr>
          <p:cNvPr id="7044" name="textbox 7044"/>
          <p:cNvSpPr/>
          <p:nvPr/>
        </p:nvSpPr>
        <p:spPr>
          <a:xfrm>
            <a:off x="7291971" y="4513316"/>
            <a:ext cx="80010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800" dirty="0"/>
          </a:p>
        </p:txBody>
      </p:sp>
      <p:sp>
        <p:nvSpPr>
          <p:cNvPr id="7045" name="textbox 7045"/>
          <p:cNvSpPr/>
          <p:nvPr/>
        </p:nvSpPr>
        <p:spPr>
          <a:xfrm>
            <a:off x="260025" y="3092475"/>
            <a:ext cx="78739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</p:txBody>
      </p:sp>
      <p:sp>
        <p:nvSpPr>
          <p:cNvPr id="7046" name="textbox 7046"/>
          <p:cNvSpPr/>
          <p:nvPr/>
        </p:nvSpPr>
        <p:spPr>
          <a:xfrm>
            <a:off x="1306149" y="3092475"/>
            <a:ext cx="78739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</p:txBody>
      </p:sp>
      <p:sp>
        <p:nvSpPr>
          <p:cNvPr id="7047" name="textbox 7047"/>
          <p:cNvSpPr/>
          <p:nvPr/>
        </p:nvSpPr>
        <p:spPr>
          <a:xfrm>
            <a:off x="3397574" y="2380351"/>
            <a:ext cx="78739" cy="1231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</p:txBody>
      </p:sp>
      <p:sp>
        <p:nvSpPr>
          <p:cNvPr id="7048" name="textbox 7048"/>
          <p:cNvSpPr/>
          <p:nvPr/>
        </p:nvSpPr>
        <p:spPr>
          <a:xfrm>
            <a:off x="260318" y="2380351"/>
            <a:ext cx="78739" cy="1231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</p:txBody>
      </p:sp>
      <p:sp>
        <p:nvSpPr>
          <p:cNvPr id="7049" name="textbox 7049"/>
          <p:cNvSpPr/>
          <p:nvPr/>
        </p:nvSpPr>
        <p:spPr>
          <a:xfrm>
            <a:off x="260013" y="5229850"/>
            <a:ext cx="78739" cy="1231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</p:txBody>
      </p:sp>
      <p:sp>
        <p:nvSpPr>
          <p:cNvPr id="7050" name="textbox 7050"/>
          <p:cNvSpPr/>
          <p:nvPr/>
        </p:nvSpPr>
        <p:spPr>
          <a:xfrm>
            <a:off x="1306138" y="2380351"/>
            <a:ext cx="78739" cy="1231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</p:txBody>
      </p:sp>
      <p:sp>
        <p:nvSpPr>
          <p:cNvPr id="7051" name="textbox 7051"/>
          <p:cNvSpPr/>
          <p:nvPr/>
        </p:nvSpPr>
        <p:spPr>
          <a:xfrm>
            <a:off x="1306138" y="3805291"/>
            <a:ext cx="78739" cy="1231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</p:txBody>
      </p:sp>
      <p:sp>
        <p:nvSpPr>
          <p:cNvPr id="7052" name="textbox 7052"/>
          <p:cNvSpPr/>
          <p:nvPr/>
        </p:nvSpPr>
        <p:spPr>
          <a:xfrm>
            <a:off x="6535490" y="5229850"/>
            <a:ext cx="78739" cy="1231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</p:txBody>
      </p:sp>
      <p:sp>
        <p:nvSpPr>
          <p:cNvPr id="7053" name="textbox 7053"/>
          <p:cNvSpPr/>
          <p:nvPr/>
        </p:nvSpPr>
        <p:spPr>
          <a:xfrm>
            <a:off x="6535490" y="5942218"/>
            <a:ext cx="78739" cy="1231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</p:txBody>
      </p:sp>
      <p:sp>
        <p:nvSpPr>
          <p:cNvPr id="7054" name="textbox 7054"/>
          <p:cNvSpPr/>
          <p:nvPr/>
        </p:nvSpPr>
        <p:spPr>
          <a:xfrm>
            <a:off x="2068006" y="2042023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55" name="textbox 7055"/>
          <p:cNvSpPr/>
          <p:nvPr/>
        </p:nvSpPr>
        <p:spPr>
          <a:xfrm>
            <a:off x="2068006" y="3395335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56" name="textbox 7056"/>
          <p:cNvSpPr/>
          <p:nvPr/>
        </p:nvSpPr>
        <p:spPr>
          <a:xfrm>
            <a:off x="3114105" y="3395335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57" name="textbox 7057"/>
          <p:cNvSpPr/>
          <p:nvPr/>
        </p:nvSpPr>
        <p:spPr>
          <a:xfrm>
            <a:off x="4159823" y="3395335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58" name="textbox 7058"/>
          <p:cNvSpPr/>
          <p:nvPr/>
        </p:nvSpPr>
        <p:spPr>
          <a:xfrm>
            <a:off x="3114105" y="2682992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59" name="textbox 7059"/>
          <p:cNvSpPr/>
          <p:nvPr/>
        </p:nvSpPr>
        <p:spPr>
          <a:xfrm>
            <a:off x="2068006" y="2682992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60" name="textbox 7060"/>
          <p:cNvSpPr/>
          <p:nvPr/>
        </p:nvSpPr>
        <p:spPr>
          <a:xfrm>
            <a:off x="5497895" y="2682992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61" name="textbox 7061"/>
          <p:cNvSpPr/>
          <p:nvPr/>
        </p:nvSpPr>
        <p:spPr>
          <a:xfrm>
            <a:off x="4159823" y="2682992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62" name="textbox 7062"/>
          <p:cNvSpPr/>
          <p:nvPr/>
        </p:nvSpPr>
        <p:spPr>
          <a:xfrm>
            <a:off x="3114105" y="2042023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63" name="textbox 7063"/>
          <p:cNvSpPr/>
          <p:nvPr/>
        </p:nvSpPr>
        <p:spPr>
          <a:xfrm>
            <a:off x="974688" y="3395335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64" name="textbox 7064"/>
          <p:cNvSpPr/>
          <p:nvPr/>
        </p:nvSpPr>
        <p:spPr>
          <a:xfrm>
            <a:off x="974688" y="2682992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65" name="textbox 7065"/>
          <p:cNvSpPr/>
          <p:nvPr/>
        </p:nvSpPr>
        <p:spPr>
          <a:xfrm>
            <a:off x="974688" y="2042023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66" name="textbox 7066"/>
          <p:cNvSpPr/>
          <p:nvPr/>
        </p:nvSpPr>
        <p:spPr>
          <a:xfrm>
            <a:off x="974688" y="4107678"/>
            <a:ext cx="74294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067" name="rect"/>
          <p:cNvSpPr/>
          <p:nvPr/>
        </p:nvSpPr>
        <p:spPr>
          <a:xfrm>
            <a:off x="998601" y="1866519"/>
            <a:ext cx="19050" cy="156464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68" name="rect"/>
          <p:cNvSpPr/>
          <p:nvPr/>
        </p:nvSpPr>
        <p:spPr>
          <a:xfrm>
            <a:off x="2155697" y="4145788"/>
            <a:ext cx="90424" cy="19050"/>
          </a:xfrm>
          <a:prstGeom prst="rect">
            <a:avLst/>
          </a:prstGeom>
          <a:solidFill>
            <a:srgbClr val="0066CC">
              <a:alpha val="7647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7069" name="picture 706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4183253" y="1866519"/>
            <a:ext cx="19050" cy="84963"/>
          </a:xfrm>
          <a:prstGeom prst="rect">
            <a:avLst/>
          </a:prstGeom>
        </p:spPr>
      </p:pic>
      <p:pic>
        <p:nvPicPr>
          <p:cNvPr id="7070" name="picture 707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4184015" y="2579751"/>
            <a:ext cx="19050" cy="83820"/>
          </a:xfrm>
          <a:prstGeom prst="rect">
            <a:avLst/>
          </a:prstGeom>
        </p:spPr>
      </p:pic>
      <p:pic>
        <p:nvPicPr>
          <p:cNvPr id="7071" name="picture 707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600000">
            <a:off x="1333880" y="3208782"/>
            <a:ext cx="19050" cy="81915"/>
          </a:xfrm>
          <a:prstGeom prst="rect">
            <a:avLst/>
          </a:prstGeom>
        </p:spPr>
      </p:pic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072" name="table 7072"/>
          <p:cNvGraphicFramePr>
            <a:graphicFrameLocks noGrp="1"/>
          </p:cNvGraphicFramePr>
          <p:nvPr/>
        </p:nvGraphicFramePr>
        <p:xfrm>
          <a:off x="3670173" y="1035177"/>
          <a:ext cx="5104129" cy="5053965"/>
        </p:xfrm>
        <a:graphic>
          <a:graphicData uri="http://schemas.openxmlformats.org/drawingml/2006/table">
            <a:tbl>
              <a:tblPr/>
              <a:tblGrid>
                <a:gridCol w="5104129"/>
              </a:tblGrid>
              <a:tr h="50349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"/>
                        </a:lnSpc>
                      </a:pPr>
                      <a:endParaRPr lang="en-US" altLang="en-US" sz="100" dirty="0"/>
                    </a:p>
                    <a:p>
                      <a:pPr marL="93980" algn="l" rtl="0" eaLnBrk="0">
                        <a:lnSpc>
                          <a:spcPct val="84000"/>
                        </a:lnSpc>
                      </a:pPr>
                      <a:r>
                        <a:rPr sz="17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功能块之间所有接口的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透明度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600" dirty="0"/>
                    </a:p>
                    <a:p>
                      <a:pPr marL="9398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17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界定需要在接口中涵盖的模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块间要求。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364" name="group 1364"/>
          <p:cNvGrpSpPr/>
          <p:nvPr/>
        </p:nvGrpSpPr>
        <p:grpSpPr>
          <a:xfrm rot="21600000">
            <a:off x="210693" y="1035177"/>
            <a:ext cx="3457061" cy="5054346"/>
            <a:chOff x="0" y="0"/>
            <a:chExt cx="3457061" cy="5054346"/>
          </a:xfrm>
        </p:grpSpPr>
        <p:sp>
          <p:nvSpPr>
            <p:cNvPr id="7073" name="path"/>
            <p:cNvSpPr/>
            <p:nvPr/>
          </p:nvSpPr>
          <p:spPr>
            <a:xfrm>
              <a:off x="9525" y="9525"/>
              <a:ext cx="3438144" cy="5035296"/>
            </a:xfrm>
            <a:custGeom>
              <a:avLst/>
              <a:gdLst/>
              <a:ahLst/>
              <a:cxnLst/>
              <a:rect l="0" t="0" r="0" b="0"/>
              <a:pathLst>
                <a:path w="5414" h="7929">
                  <a:moveTo>
                    <a:pt x="0" y="0"/>
                  </a:moveTo>
                  <a:lnTo>
                    <a:pt x="4746" y="0"/>
                  </a:lnTo>
                  <a:lnTo>
                    <a:pt x="5414" y="3964"/>
                  </a:lnTo>
                  <a:lnTo>
                    <a:pt x="4746" y="7929"/>
                  </a:lnTo>
                  <a:lnTo>
                    <a:pt x="0" y="79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74" name="path"/>
            <p:cNvSpPr/>
            <p:nvPr/>
          </p:nvSpPr>
          <p:spPr>
            <a:xfrm>
              <a:off x="0" y="0"/>
              <a:ext cx="3023489" cy="5054346"/>
            </a:xfrm>
            <a:custGeom>
              <a:avLst/>
              <a:gdLst/>
              <a:ahLst/>
              <a:cxnLst/>
              <a:rect l="0" t="0" r="0" b="0"/>
              <a:pathLst>
                <a:path w="4761" h="7959">
                  <a:moveTo>
                    <a:pt x="15" y="15"/>
                  </a:moveTo>
                  <a:lnTo>
                    <a:pt x="4761" y="15"/>
                  </a:lnTo>
                  <a:moveTo>
                    <a:pt x="4761" y="7944"/>
                  </a:moveTo>
                  <a:lnTo>
                    <a:pt x="15" y="7944"/>
                  </a:lnTo>
                  <a:lnTo>
                    <a:pt x="15" y="15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75" name="path"/>
            <p:cNvSpPr/>
            <p:nvPr/>
          </p:nvSpPr>
          <p:spPr>
            <a:xfrm>
              <a:off x="3014096" y="7942"/>
              <a:ext cx="442965" cy="5038461"/>
            </a:xfrm>
            <a:custGeom>
              <a:avLst/>
              <a:gdLst/>
              <a:ahLst/>
              <a:cxnLst/>
              <a:rect l="0" t="0" r="0" b="0"/>
              <a:pathLst>
                <a:path w="697" h="7934">
                  <a:moveTo>
                    <a:pt x="14" y="2"/>
                  </a:moveTo>
                  <a:lnTo>
                    <a:pt x="682" y="3967"/>
                  </a:lnTo>
                  <a:lnTo>
                    <a:pt x="14" y="7932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76" name="rect"/>
            <p:cNvSpPr/>
            <p:nvPr/>
          </p:nvSpPr>
          <p:spPr>
            <a:xfrm>
              <a:off x="8763" y="8763"/>
              <a:ext cx="3080003" cy="370332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77" name="textbox 7077"/>
            <p:cNvSpPr/>
            <p:nvPr/>
          </p:nvSpPr>
          <p:spPr>
            <a:xfrm>
              <a:off x="62424" y="102101"/>
              <a:ext cx="2961639" cy="292100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4000"/>
                </a:lnSpc>
              </a:pPr>
              <a:endParaRPr lang="en-US" altLang="en-US" sz="100" dirty="0"/>
            </a:p>
            <a:p>
              <a:pPr marL="24765" algn="l" rtl="0" eaLnBrk="0">
                <a:lnSpc>
                  <a:spcPct val="98000"/>
                </a:lnSpc>
              </a:pPr>
              <a:r>
                <a:rPr sz="14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办</a:t>
              </a:r>
              <a:r>
                <a:rPr sz="14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endParaRPr lang="en-US" altLang="en-US" sz="1400" dirty="0"/>
            </a:p>
            <a:p>
              <a:pPr marL="193040" indent="-180340" algn="l" rtl="0" eaLnBrk="0">
                <a:lnSpc>
                  <a:spcPct val="90000"/>
                </a:lnSpc>
                <a:spcBef>
                  <a:spcPts val="1000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创建一个矩阵，将所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有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的功能模块  </a:t>
              </a:r>
              <a:r>
                <a:rPr sz="1400" spc="-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相互映射</a:t>
              </a:r>
              <a:r>
                <a:rPr sz="1400" spc="-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400" dirty="0"/>
            </a:p>
            <a:p>
              <a:pPr marL="12700" algn="l" rtl="0" eaLnBrk="0">
                <a:lnSpc>
                  <a:spcPct val="84000"/>
                </a:lnSpc>
                <a:spcBef>
                  <a:spcPts val="870"/>
                </a:spcBef>
              </a:pPr>
              <a:r>
                <a:rPr sz="17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对于每个连接，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确定</a:t>
              </a:r>
              <a:endParaRPr lang="en-US" altLang="en-US" sz="1400" dirty="0"/>
            </a:p>
            <a:p>
              <a:pPr marL="465455" indent="-273685" algn="l" rtl="0" eaLnBrk="0">
                <a:lnSpc>
                  <a:spcPct val="93000"/>
                </a:lnSpc>
                <a:spcBef>
                  <a:spcPts val="800"/>
                </a:spcBef>
              </a:pPr>
              <a:r>
                <a:rPr sz="1600" spc="2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(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物理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)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接口，如接口部件、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螺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丝 </a:t>
              </a:r>
              <a:r>
                <a:rPr sz="1400" spc="-6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、导线等</a:t>
              </a:r>
              <a:r>
                <a:rPr sz="1400" spc="-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400" dirty="0"/>
            </a:p>
            <a:p>
              <a:pPr marL="459740" indent="-267970" algn="l" rtl="0" eaLnBrk="0">
                <a:lnSpc>
                  <a:spcPct val="93000"/>
                </a:lnSpc>
                <a:spcBef>
                  <a:spcPts val="860"/>
                </a:spcBef>
              </a:pPr>
              <a:r>
                <a:rPr sz="1600" spc="2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模块间的要求，如力、电流、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尺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 </a:t>
              </a:r>
              <a:r>
                <a:rPr sz="1400" spc="-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寸等。</a:t>
              </a:r>
              <a:endParaRPr lang="en-US" altLang="en-US" sz="1400" dirty="0"/>
            </a:p>
            <a:p>
              <a:pPr algn="l" rtl="0" eaLnBrk="0">
                <a:lnSpc>
                  <a:spcPct val="116000"/>
                </a:lnSpc>
              </a:pPr>
              <a:endParaRPr lang="en-US" altLang="en-US" sz="600" dirty="0"/>
            </a:p>
            <a:p>
              <a:pPr marL="193040" indent="-180340" algn="l" rtl="0" eaLnBrk="0">
                <a:lnSpc>
                  <a:spcPct val="93000"/>
                </a:lnSpc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与跨职能团队一起做接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口矩阵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--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缺   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少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一个接口或需求将导致设计阶段  </a:t>
              </a:r>
              <a:r>
                <a:rPr sz="1400" spc="-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的困难和更高的</a:t>
              </a:r>
              <a:r>
                <a:rPr sz="1400" spc="-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成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本。</a:t>
              </a:r>
              <a:endParaRPr lang="en-US" altLang="en-US" sz="1400" dirty="0"/>
            </a:p>
          </p:txBody>
        </p:sp>
      </p:grpSp>
      <p:grpSp>
        <p:nvGrpSpPr>
          <p:cNvPr id="1366" name="group 1366"/>
          <p:cNvGrpSpPr/>
          <p:nvPr/>
        </p:nvGrpSpPr>
        <p:grpSpPr>
          <a:xfrm rot="21600000">
            <a:off x="3836340" y="2556359"/>
            <a:ext cx="4768580" cy="3059474"/>
            <a:chOff x="0" y="0"/>
            <a:chExt cx="4768580" cy="3059474"/>
          </a:xfrm>
        </p:grpSpPr>
        <p:sp>
          <p:nvSpPr>
            <p:cNvPr id="7078" name="path"/>
            <p:cNvSpPr/>
            <p:nvPr/>
          </p:nvSpPr>
          <p:spPr>
            <a:xfrm>
              <a:off x="0" y="0"/>
              <a:ext cx="4768580" cy="2978059"/>
            </a:xfrm>
            <a:custGeom>
              <a:avLst/>
              <a:gdLst/>
              <a:ahLst/>
              <a:cxnLst/>
              <a:rect l="0" t="0" r="0" b="0"/>
              <a:pathLst>
                <a:path w="7509" h="4689">
                  <a:moveTo>
                    <a:pt x="0" y="4689"/>
                  </a:moveTo>
                  <a:lnTo>
                    <a:pt x="7509" y="4689"/>
                  </a:lnTo>
                  <a:lnTo>
                    <a:pt x="7509" y="0"/>
                  </a:lnTo>
                  <a:lnTo>
                    <a:pt x="0" y="0"/>
                  </a:lnTo>
                  <a:lnTo>
                    <a:pt x="0" y="4689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79" name="path"/>
            <p:cNvSpPr/>
            <p:nvPr/>
          </p:nvSpPr>
          <p:spPr>
            <a:xfrm>
              <a:off x="71800" y="963066"/>
              <a:ext cx="3392995" cy="2096408"/>
            </a:xfrm>
            <a:custGeom>
              <a:avLst/>
              <a:gdLst/>
              <a:ahLst/>
              <a:cxnLst/>
              <a:rect l="0" t="0" r="0" b="0"/>
              <a:pathLst>
                <a:path w="5343" h="3301">
                  <a:moveTo>
                    <a:pt x="0" y="1"/>
                  </a:moveTo>
                  <a:lnTo>
                    <a:pt x="4" y="3301"/>
                  </a:lnTo>
                  <a:lnTo>
                    <a:pt x="5343" y="3282"/>
                  </a:lnTo>
                  <a:cubicBezTo>
                    <a:pt x="5343" y="3168"/>
                    <a:pt x="5343" y="3054"/>
                    <a:pt x="5343" y="2940"/>
                  </a:cubicBezTo>
                  <a:lnTo>
                    <a:pt x="55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6E6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80" name="path"/>
            <p:cNvSpPr/>
            <p:nvPr/>
          </p:nvSpPr>
          <p:spPr>
            <a:xfrm>
              <a:off x="451815" y="2849463"/>
              <a:ext cx="2985835" cy="177628"/>
            </a:xfrm>
            <a:custGeom>
              <a:avLst/>
              <a:gdLst/>
              <a:ahLst/>
              <a:cxnLst/>
              <a:rect l="0" t="0" r="0" b="0"/>
              <a:pathLst>
                <a:path w="4702" h="279">
                  <a:moveTo>
                    <a:pt x="2843" y="279"/>
                  </a:moveTo>
                  <a:lnTo>
                    <a:pt x="3754" y="279"/>
                  </a:lnTo>
                  <a:lnTo>
                    <a:pt x="3754" y="0"/>
                  </a:lnTo>
                  <a:lnTo>
                    <a:pt x="2843" y="0"/>
                  </a:lnTo>
                  <a:lnTo>
                    <a:pt x="2843" y="279"/>
                  </a:lnTo>
                  <a:close/>
                </a:path>
                <a:path w="4702" h="279">
                  <a:moveTo>
                    <a:pt x="0" y="279"/>
                  </a:moveTo>
                  <a:lnTo>
                    <a:pt x="911" y="279"/>
                  </a:lnTo>
                  <a:lnTo>
                    <a:pt x="911" y="0"/>
                  </a:lnTo>
                  <a:lnTo>
                    <a:pt x="0" y="0"/>
                  </a:lnTo>
                  <a:lnTo>
                    <a:pt x="0" y="279"/>
                  </a:lnTo>
                  <a:close/>
                </a:path>
                <a:path w="4702" h="279">
                  <a:moveTo>
                    <a:pt x="948" y="279"/>
                  </a:moveTo>
                  <a:lnTo>
                    <a:pt x="1860" y="279"/>
                  </a:lnTo>
                  <a:lnTo>
                    <a:pt x="1860" y="0"/>
                  </a:lnTo>
                  <a:lnTo>
                    <a:pt x="948" y="0"/>
                  </a:lnTo>
                  <a:lnTo>
                    <a:pt x="948" y="279"/>
                  </a:lnTo>
                  <a:close/>
                </a:path>
                <a:path w="4702" h="279">
                  <a:moveTo>
                    <a:pt x="1896" y="279"/>
                  </a:moveTo>
                  <a:lnTo>
                    <a:pt x="2807" y="279"/>
                  </a:lnTo>
                  <a:lnTo>
                    <a:pt x="2807" y="0"/>
                  </a:lnTo>
                  <a:lnTo>
                    <a:pt x="1896" y="0"/>
                  </a:lnTo>
                  <a:lnTo>
                    <a:pt x="1896" y="279"/>
                  </a:lnTo>
                  <a:close/>
                </a:path>
                <a:path w="4702" h="279">
                  <a:moveTo>
                    <a:pt x="3790" y="279"/>
                  </a:moveTo>
                  <a:lnTo>
                    <a:pt x="4702" y="279"/>
                  </a:lnTo>
                  <a:lnTo>
                    <a:pt x="4702" y="0"/>
                  </a:lnTo>
                  <a:lnTo>
                    <a:pt x="3790" y="0"/>
                  </a:lnTo>
                  <a:lnTo>
                    <a:pt x="3790" y="279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081" name="path"/>
          <p:cNvSpPr/>
          <p:nvPr/>
        </p:nvSpPr>
        <p:spPr>
          <a:xfrm>
            <a:off x="5074454" y="2843140"/>
            <a:ext cx="3415760" cy="2042732"/>
          </a:xfrm>
          <a:custGeom>
            <a:avLst/>
            <a:gdLst/>
            <a:ahLst/>
            <a:cxnLst/>
            <a:rect l="0" t="0" r="0" b="0"/>
            <a:pathLst>
              <a:path w="5379" h="3216">
                <a:moveTo>
                  <a:pt x="0" y="0"/>
                </a:moveTo>
                <a:lnTo>
                  <a:pt x="5379" y="12"/>
                </a:lnTo>
                <a:cubicBezTo>
                  <a:pt x="5375" y="1454"/>
                  <a:pt x="5374" y="1774"/>
                  <a:pt x="5371" y="3216"/>
                </a:cubicBezTo>
                <a:lnTo>
                  <a:pt x="4786" y="3214"/>
                </a:lnTo>
                <a:lnTo>
                  <a:pt x="0" y="362"/>
                </a:lnTo>
                <a:lnTo>
                  <a:pt x="0" y="0"/>
                </a:lnTo>
                <a:close/>
              </a:path>
            </a:pathLst>
          </a:custGeom>
          <a:solidFill>
            <a:srgbClr val="E6E6E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82" name="rect"/>
          <p:cNvSpPr/>
          <p:nvPr/>
        </p:nvSpPr>
        <p:spPr>
          <a:xfrm>
            <a:off x="7485013" y="2861643"/>
            <a:ext cx="578778" cy="195206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83" name="path"/>
          <p:cNvSpPr/>
          <p:nvPr/>
        </p:nvSpPr>
        <p:spPr>
          <a:xfrm>
            <a:off x="3928279" y="3558282"/>
            <a:ext cx="341488" cy="1758726"/>
          </a:xfrm>
          <a:custGeom>
            <a:avLst/>
            <a:gdLst/>
            <a:ahLst/>
            <a:cxnLst/>
            <a:rect l="0" t="0" r="0" b="0"/>
            <a:pathLst>
              <a:path w="537" h="2769">
                <a:moveTo>
                  <a:pt x="0" y="523"/>
                </a:moveTo>
                <a:lnTo>
                  <a:pt x="537" y="523"/>
                </a:lnTo>
                <a:lnTo>
                  <a:pt x="537" y="0"/>
                </a:lnTo>
                <a:lnTo>
                  <a:pt x="0" y="0"/>
                </a:lnTo>
                <a:lnTo>
                  <a:pt x="0" y="523"/>
                </a:lnTo>
                <a:close/>
              </a:path>
              <a:path w="537" h="2769">
                <a:moveTo>
                  <a:pt x="0" y="2210"/>
                </a:moveTo>
                <a:lnTo>
                  <a:pt x="537" y="2210"/>
                </a:lnTo>
                <a:lnTo>
                  <a:pt x="537" y="1687"/>
                </a:lnTo>
                <a:lnTo>
                  <a:pt x="0" y="1687"/>
                </a:lnTo>
                <a:lnTo>
                  <a:pt x="0" y="2210"/>
                </a:lnTo>
                <a:close/>
              </a:path>
              <a:path w="537" h="2769">
                <a:moveTo>
                  <a:pt x="0" y="1650"/>
                </a:moveTo>
                <a:lnTo>
                  <a:pt x="537" y="1650"/>
                </a:lnTo>
                <a:lnTo>
                  <a:pt x="537" y="1127"/>
                </a:lnTo>
                <a:lnTo>
                  <a:pt x="0" y="1127"/>
                </a:lnTo>
                <a:lnTo>
                  <a:pt x="0" y="1650"/>
                </a:lnTo>
                <a:close/>
              </a:path>
              <a:path w="537" h="2769">
                <a:moveTo>
                  <a:pt x="0" y="1091"/>
                </a:moveTo>
                <a:lnTo>
                  <a:pt x="537" y="1091"/>
                </a:lnTo>
                <a:lnTo>
                  <a:pt x="537" y="568"/>
                </a:lnTo>
                <a:lnTo>
                  <a:pt x="0" y="568"/>
                </a:lnTo>
                <a:lnTo>
                  <a:pt x="0" y="1091"/>
                </a:lnTo>
                <a:close/>
              </a:path>
              <a:path w="537" h="2769">
                <a:moveTo>
                  <a:pt x="0" y="2769"/>
                </a:moveTo>
                <a:lnTo>
                  <a:pt x="537" y="2769"/>
                </a:lnTo>
                <a:lnTo>
                  <a:pt x="537" y="2246"/>
                </a:lnTo>
                <a:lnTo>
                  <a:pt x="0" y="2246"/>
                </a:lnTo>
                <a:lnTo>
                  <a:pt x="0" y="2769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084" name="table 7084"/>
          <p:cNvGraphicFramePr>
            <a:graphicFrameLocks noGrp="1"/>
          </p:cNvGraphicFramePr>
          <p:nvPr/>
        </p:nvGraphicFramePr>
        <p:xfrm>
          <a:off x="3756659" y="2448117"/>
          <a:ext cx="4931410" cy="3223895"/>
        </p:xfrm>
        <a:graphic>
          <a:graphicData uri="http://schemas.openxmlformats.org/drawingml/2006/table">
            <a:tbl>
              <a:tblPr/>
              <a:tblGrid>
                <a:gridCol w="158750"/>
                <a:gridCol w="4613275"/>
                <a:gridCol w="76200"/>
                <a:gridCol w="83185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50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400" dirty="0"/>
                    </a:p>
                    <a:p>
                      <a:pPr marL="54610" algn="l" rtl="0" eaLnBrk="0">
                        <a:lnSpc>
                          <a:spcPts val="195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5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9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300" dirty="0"/>
                    </a:p>
                    <a:p>
                      <a:pPr marL="127000" algn="l" rtl="0" eaLnBrk="0">
                        <a:lnSpc>
                          <a:spcPts val="485"/>
                        </a:lnSpc>
                        <a:spcBef>
                          <a:spcPts val="0"/>
                        </a:spcBef>
                      </a:pPr>
                      <a:r>
                        <a:rPr sz="4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2">
                  <a:txBody>
                    <a:bodyPr/>
                    <a:lstStyle/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200" dirty="0"/>
                    </a:p>
                    <a:p>
                      <a:pPr marL="12065" algn="l" rtl="0" eaLnBrk="0">
                        <a:lnSpc>
                          <a:spcPts val="625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lectrical</a:t>
                      </a:r>
                      <a:r>
                        <a:rPr sz="5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interfaces</a:t>
                      </a:r>
                      <a:endParaRPr lang="en-US" altLang="en-US" sz="500" dirty="0"/>
                    </a:p>
                    <a:p>
                      <a:pPr marL="6350" algn="l" rtl="0" eaLnBrk="0">
                        <a:lnSpc>
                          <a:spcPts val="680"/>
                        </a:lnSpc>
                        <a:spcBef>
                          <a:spcPts val="375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chanical</a:t>
                      </a:r>
                      <a:r>
                        <a:rPr sz="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interfaces</a:t>
                      </a:r>
                      <a:r>
                        <a:rPr sz="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INTER-MODULAR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REQUIREMENTS</a:t>
                      </a:r>
                      <a:r>
                        <a:rPr sz="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           </a:t>
                      </a:r>
                      <a:endParaRPr lang="en-US" altLang="en-US" sz="500" dirty="0"/>
                    </a:p>
                    <a:p>
                      <a:pPr marL="3602990" algn="l" rtl="0" eaLnBrk="0">
                        <a:lnSpc>
                          <a:spcPts val="180"/>
                        </a:lnSpc>
                        <a:spcBef>
                          <a:spcPts val="1260"/>
                        </a:spcBef>
                      </a:pPr>
                      <a:r>
                        <a:rPr sz="5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500" dirty="0"/>
                    </a:p>
                    <a:p>
                      <a:pPr marL="292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 matrixes are filled-i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ts val="875"/>
                        </a:lnSpc>
                      </a:pP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 applicable categories of</a:t>
                      </a:r>
                      <a:endParaRPr lang="en-US" altLang="en-US" sz="700" dirty="0"/>
                    </a:p>
                    <a:p>
                      <a:pPr marL="82550" algn="l" rtl="0" eaLnBrk="0">
                        <a:lnSpc>
                          <a:spcPct val="92000"/>
                        </a:lnSpc>
                        <a:spcBef>
                          <a:spcPts val="185"/>
                        </a:spcBef>
                      </a:pP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erfaces</a:t>
                      </a:r>
                      <a:r>
                        <a:rPr sz="6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6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6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.,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Mechanical</a:t>
                      </a:r>
                      <a:r>
                        <a:rPr sz="6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endParaRPr lang="en-US" altLang="en-US" sz="600" dirty="0"/>
                    </a:p>
                    <a:p>
                      <a:pPr algn="l" rtl="0" eaLnBrk="0">
                        <a:lnSpc>
                          <a:spcPts val="840"/>
                        </a:lnSpc>
                      </a:pP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Physical</a:t>
                      </a:r>
                      <a:r>
                        <a:rPr sz="6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Material</a:t>
                      </a:r>
                      <a:r>
                        <a:rPr sz="6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handover</a:t>
                      </a:r>
                      <a:r>
                        <a:rPr sz="6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600" dirty="0"/>
                    </a:p>
                    <a:p>
                      <a:pPr marL="2752725" indent="-3810" algn="l" rtl="0" eaLnBrk="0">
                        <a:lnSpc>
                          <a:spcPct val="107000"/>
                        </a:lnSpc>
                        <a:spcBef>
                          <a:spcPts val="15"/>
                        </a:spcBef>
                      </a:pP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This</a:t>
                      </a:r>
                      <a:r>
                        <a:rPr sz="6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half</a:t>
                      </a:r>
                      <a:r>
                        <a:rPr sz="6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6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6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matrix</a:t>
                      </a:r>
                      <a:r>
                        <a:rPr sz="6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collects</a:t>
                      </a:r>
                      <a:r>
                        <a:rPr sz="600" spc="1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                               inter</a:t>
                      </a:r>
                      <a:r>
                        <a:rPr sz="600" spc="3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modular</a:t>
                      </a:r>
                      <a:r>
                        <a:rPr sz="600" spc="3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requirements</a:t>
                      </a:r>
                      <a:r>
                        <a:rPr sz="600" spc="3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600" spc="2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                             interface</a:t>
                      </a:r>
                      <a:r>
                        <a:rPr sz="600" spc="4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or</a:t>
                      </a:r>
                      <a:r>
                        <a:rPr sz="600" spc="4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r>
                        <a:rPr sz="600" spc="4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components</a:t>
                      </a:r>
                      <a:endParaRPr lang="en-US" altLang="en-US" sz="600" dirty="0"/>
                    </a:p>
                    <a:p>
                      <a:pPr marL="43180" algn="l" rtl="0" eaLnBrk="0">
                        <a:lnSpc>
                          <a:spcPts val="555"/>
                        </a:lnSpc>
                      </a:pPr>
                      <a:r>
                        <a:rPr sz="4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400" spc="2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b="1" spc="2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400" dirty="0"/>
                    </a:p>
                    <a:p>
                      <a:pPr algn="l" rtl="0" eaLnBrk="0">
                        <a:lnSpc>
                          <a:spcPct val="174000"/>
                        </a:lnSpc>
                      </a:pPr>
                      <a:endParaRPr lang="en-US" altLang="en-US" sz="1000" dirty="0"/>
                    </a:p>
                    <a:p>
                      <a:pPr marL="43180" algn="l" rtl="0" eaLnBrk="0">
                        <a:lnSpc>
                          <a:spcPct val="86000"/>
                        </a:lnSpc>
                        <a:spcBef>
                          <a:spcPts val="155"/>
                        </a:spcBef>
                      </a:pPr>
                      <a:r>
                        <a:rPr sz="5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500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77000"/>
                        </a:lnSpc>
                      </a:pPr>
                      <a:endParaRPr lang="en-US" altLang="en-US" sz="1000" dirty="0"/>
                    </a:p>
                    <a:p>
                      <a:pPr marL="43180" algn="l" rtl="0" eaLnBrk="0">
                        <a:lnSpc>
                          <a:spcPts val="625"/>
                        </a:lnSpc>
                        <a:spcBef>
                          <a:spcPts val="155"/>
                        </a:spcBef>
                      </a:pPr>
                      <a:r>
                        <a:rPr sz="5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5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37000"/>
                        </a:lnSpc>
                      </a:pPr>
                      <a:endParaRPr lang="en-US" altLang="en-US" sz="1000" dirty="0"/>
                    </a:p>
                    <a:p>
                      <a:pPr marL="618490" algn="l" rtl="0" eaLnBrk="0">
                        <a:lnSpc>
                          <a:spcPct val="81000"/>
                        </a:lnSpc>
                        <a:spcBef>
                          <a:spcPts val="220"/>
                        </a:spcBef>
                      </a:pP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This half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matrix</a:t>
                      </a:r>
                      <a:endParaRPr lang="en-US" altLang="en-US" sz="700" dirty="0"/>
                    </a:p>
                    <a:p>
                      <a:pPr marL="620395" algn="l" rtl="0" eaLnBrk="0">
                        <a:lnSpc>
                          <a:spcPts val="875"/>
                        </a:lnSpc>
                      </a:pP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captures the t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ype</a:t>
                      </a: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endParaRPr lang="en-US" altLang="en-US" sz="700" dirty="0"/>
                    </a:p>
                    <a:p>
                      <a:pPr marL="619760" algn="l" rtl="0" eaLnBrk="0">
                        <a:lnSpc>
                          <a:spcPct val="85000"/>
                        </a:lnSpc>
                        <a:spcBef>
                          <a:spcPts val="190"/>
                        </a:spcBef>
                      </a:pP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or interface c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omponent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00" dirty="0"/>
                    </a:p>
                    <a:p>
                      <a:pPr marL="45085" algn="l" rtl="0" eaLnBrk="0">
                        <a:lnSpc>
                          <a:spcPts val="195"/>
                        </a:lnSpc>
                        <a:spcBef>
                          <a:spcPts val="5"/>
                        </a:spcBef>
                      </a:pPr>
                      <a:r>
                        <a:rPr sz="5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5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527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1000"/>
                        </a:lnSpc>
                      </a:pPr>
                      <a:endParaRPr lang="en-US" altLang="en-US" sz="200" dirty="0"/>
                    </a:p>
                    <a:p>
                      <a:pPr marL="74930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500" b="1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</a:t>
                      </a:r>
                      <a:endParaRPr lang="en-US" altLang="en-US" sz="5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4120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200" dirty="0"/>
                    </a:p>
                    <a:p>
                      <a:pPr marL="72390" indent="635" algn="l" rtl="0" eaLnBrk="0">
                        <a:lnSpc>
                          <a:spcPct val="127000"/>
                        </a:lnSpc>
                        <a:spcBef>
                          <a:spcPts val="0"/>
                        </a:spcBef>
                      </a:pPr>
                      <a:r>
                        <a:rPr sz="6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6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6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6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6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6000"/>
                        </a:lnSpc>
                      </a:pPr>
                      <a:endParaRPr lang="en-US" altLang="en-US" sz="200" dirty="0"/>
                    </a:p>
                    <a:p>
                      <a:pPr marL="40322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5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5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</a:t>
                      </a:r>
                      <a:r>
                        <a:rPr sz="5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5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5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</a:t>
                      </a:r>
                      <a:r>
                        <a:rPr sz="5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</a:t>
                      </a:r>
                      <a:r>
                        <a:rPr sz="5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5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5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</a:t>
                      </a:r>
                      <a:r>
                        <a:rPr sz="5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5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5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</a:t>
                      </a:r>
                      <a:r>
                        <a:rPr sz="5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500" dirty="0"/>
                    </a:p>
                  </a:txBody>
                  <a:tcPr marL="0" marR="0" marT="0" marB="0">
                    <a:lnL>
                      <a:noFill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25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25"/>
                        </a:lnSpc>
                      </a:pPr>
                      <a:endParaRPr lang="en-US" altLang="en-US" sz="6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3779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108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108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63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7085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86" name="textbox 7086"/>
          <p:cNvSpPr/>
          <p:nvPr/>
        </p:nvSpPr>
        <p:spPr>
          <a:xfrm>
            <a:off x="3678935" y="1043940"/>
            <a:ext cx="5085715" cy="389890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5000"/>
              </a:lnSpc>
            </a:pPr>
            <a:endParaRPr lang="en-US" altLang="en-US" sz="600" dirty="0"/>
          </a:p>
          <a:p>
            <a:pPr marL="79375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：相互依存矩阵</a:t>
            </a:r>
            <a:endParaRPr lang="en-US" altLang="en-US" sz="1400" dirty="0"/>
          </a:p>
        </p:txBody>
      </p:sp>
      <p:sp>
        <p:nvSpPr>
          <p:cNvPr id="7087" name="textbox 7087"/>
          <p:cNvSpPr/>
          <p:nvPr/>
        </p:nvSpPr>
        <p:spPr>
          <a:xfrm>
            <a:off x="462934" y="255327"/>
            <a:ext cx="3153410" cy="5956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3970" indent="-1270" algn="l" rtl="0" eaLnBrk="0">
              <a:lnSpc>
                <a:spcPct val="104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相互依赖矩阵确定接口类型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各连接链的要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求</a:t>
            </a:r>
            <a:endParaRPr lang="en-US" altLang="en-US" sz="1800" dirty="0"/>
          </a:p>
        </p:txBody>
      </p:sp>
      <p:sp>
        <p:nvSpPr>
          <p:cNvPr id="7088" name="textbox 7088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7090" name="textbox 7090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7092" name="textbox 7092"/>
          <p:cNvSpPr/>
          <p:nvPr/>
        </p:nvSpPr>
        <p:spPr>
          <a:xfrm>
            <a:off x="8118956" y="3800671"/>
            <a:ext cx="341629" cy="351790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5000"/>
              </a:lnSpc>
            </a:pPr>
            <a:endParaRPr lang="en-US" altLang="en-US" sz="900" dirty="0"/>
          </a:p>
          <a:p>
            <a:pPr marL="31115" algn="l" rtl="0" eaLnBrk="0">
              <a:lnSpc>
                <a:spcPts val="625"/>
              </a:lnSpc>
              <a:spcBef>
                <a:spcPts val="0"/>
              </a:spcBef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500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500" dirty="0"/>
          </a:p>
        </p:txBody>
      </p:sp>
      <p:sp>
        <p:nvSpPr>
          <p:cNvPr id="7093" name="textbox 7093"/>
          <p:cNvSpPr/>
          <p:nvPr/>
        </p:nvSpPr>
        <p:spPr>
          <a:xfrm>
            <a:off x="8118955" y="3440788"/>
            <a:ext cx="341629" cy="351790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900" dirty="0"/>
          </a:p>
          <a:p>
            <a:pPr algn="l" rtl="0" eaLnBrk="0">
              <a:lnSpc>
                <a:spcPct val="9000"/>
              </a:lnSpc>
            </a:pPr>
            <a:endParaRPr lang="en-US" altLang="en-US" sz="100" dirty="0"/>
          </a:p>
          <a:p>
            <a:pPr marL="31115" algn="l" rtl="0" eaLnBrk="0">
              <a:lnSpc>
                <a:spcPts val="625"/>
              </a:lnSpc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5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500" dirty="0"/>
          </a:p>
        </p:txBody>
      </p:sp>
      <p:sp>
        <p:nvSpPr>
          <p:cNvPr id="7094" name="textbox 7094"/>
          <p:cNvSpPr/>
          <p:nvPr/>
        </p:nvSpPr>
        <p:spPr>
          <a:xfrm>
            <a:off x="8118956" y="4160555"/>
            <a:ext cx="341629" cy="351790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5000"/>
              </a:lnSpc>
            </a:pPr>
            <a:endParaRPr lang="en-US" altLang="en-US" sz="900" dirty="0"/>
          </a:p>
          <a:p>
            <a:pPr marL="31115" algn="l" rtl="0" eaLnBrk="0">
              <a:lnSpc>
                <a:spcPct val="86000"/>
              </a:lnSpc>
              <a:spcBef>
                <a:spcPts val="5"/>
              </a:spcBef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5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500" dirty="0"/>
          </a:p>
        </p:txBody>
      </p:sp>
      <p:sp>
        <p:nvSpPr>
          <p:cNvPr id="7095" name="textbox 7095"/>
          <p:cNvSpPr/>
          <p:nvPr/>
        </p:nvSpPr>
        <p:spPr>
          <a:xfrm>
            <a:off x="8118956" y="4520438"/>
            <a:ext cx="341629" cy="352425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1000"/>
              </a:lnSpc>
            </a:pPr>
            <a:endParaRPr lang="en-US" altLang="en-US" sz="1000" dirty="0"/>
          </a:p>
          <a:p>
            <a:pPr marL="33020" algn="l" rtl="0" eaLnBrk="0">
              <a:lnSpc>
                <a:spcPts val="195"/>
              </a:lnSpc>
              <a:spcBef>
                <a:spcPts val="5"/>
              </a:spcBef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500" dirty="0"/>
          </a:p>
        </p:txBody>
      </p:sp>
      <p:sp>
        <p:nvSpPr>
          <p:cNvPr id="7096" name="textbox 7096"/>
          <p:cNvSpPr/>
          <p:nvPr/>
        </p:nvSpPr>
        <p:spPr>
          <a:xfrm>
            <a:off x="8118955" y="3080904"/>
            <a:ext cx="341629" cy="351790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5000"/>
              </a:lnSpc>
            </a:pPr>
            <a:endParaRPr lang="en-US" altLang="en-US" sz="900" dirty="0"/>
          </a:p>
          <a:p>
            <a:pPr marL="31115" algn="l" rtl="0" eaLnBrk="0">
              <a:lnSpc>
                <a:spcPct val="86000"/>
              </a:lnSpc>
              <a:spcBef>
                <a:spcPts val="0"/>
              </a:spcBef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5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500" dirty="0"/>
          </a:p>
        </p:txBody>
      </p:sp>
      <p:sp>
        <p:nvSpPr>
          <p:cNvPr id="7097" name="textbox 7097"/>
          <p:cNvSpPr/>
          <p:nvPr/>
        </p:nvSpPr>
        <p:spPr>
          <a:xfrm>
            <a:off x="6887846" y="2861643"/>
            <a:ext cx="579119" cy="210184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0000"/>
              </a:lnSpc>
            </a:pPr>
            <a:endParaRPr lang="en-US" altLang="en-US" sz="400" dirty="0"/>
          </a:p>
          <a:p>
            <a:pPr marL="31115" algn="l" rtl="0" eaLnBrk="0">
              <a:lnSpc>
                <a:spcPct val="86000"/>
              </a:lnSpc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5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500" dirty="0"/>
          </a:p>
        </p:txBody>
      </p:sp>
      <p:sp>
        <p:nvSpPr>
          <p:cNvPr id="7098" name="textbox 7098"/>
          <p:cNvSpPr/>
          <p:nvPr/>
        </p:nvSpPr>
        <p:spPr>
          <a:xfrm>
            <a:off x="5096345" y="2861643"/>
            <a:ext cx="579119" cy="210184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0000"/>
              </a:lnSpc>
            </a:pPr>
            <a:endParaRPr lang="en-US" altLang="en-US" sz="400" dirty="0"/>
          </a:p>
          <a:p>
            <a:pPr marL="30480" algn="l" rtl="0" eaLnBrk="0">
              <a:lnSpc>
                <a:spcPct val="86000"/>
              </a:lnSpc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5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500" dirty="0"/>
          </a:p>
        </p:txBody>
      </p:sp>
      <p:sp>
        <p:nvSpPr>
          <p:cNvPr id="7099" name="textbox 7099"/>
          <p:cNvSpPr/>
          <p:nvPr/>
        </p:nvSpPr>
        <p:spPr>
          <a:xfrm>
            <a:off x="5693512" y="2861643"/>
            <a:ext cx="579119" cy="210184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0000"/>
              </a:lnSpc>
            </a:pPr>
            <a:endParaRPr lang="en-US" altLang="en-US" sz="400" dirty="0"/>
          </a:p>
          <a:p>
            <a:pPr marL="31115" algn="l" rtl="0" eaLnBrk="0">
              <a:lnSpc>
                <a:spcPct val="86000"/>
              </a:lnSpc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5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500" dirty="0"/>
          </a:p>
        </p:txBody>
      </p:sp>
      <p:sp>
        <p:nvSpPr>
          <p:cNvPr id="7100" name="textbox 7100"/>
          <p:cNvSpPr/>
          <p:nvPr/>
        </p:nvSpPr>
        <p:spPr>
          <a:xfrm>
            <a:off x="6290679" y="2861643"/>
            <a:ext cx="579119" cy="210184"/>
          </a:xfrm>
          <a:prstGeom prst="rect">
            <a:avLst/>
          </a:prstGeom>
          <a:solidFill>
            <a:srgbClr val="00296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21000"/>
              </a:lnSpc>
            </a:pPr>
            <a:endParaRPr lang="en-US" altLang="en-US" sz="400" dirty="0"/>
          </a:p>
          <a:p>
            <a:pPr marL="31115" algn="l" rtl="0" eaLnBrk="0">
              <a:lnSpc>
                <a:spcPct val="85000"/>
              </a:lnSpc>
              <a:spcBef>
                <a:spcPts val="0"/>
              </a:spcBef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500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500" dirty="0"/>
          </a:p>
        </p:txBody>
      </p:sp>
      <p:grpSp>
        <p:nvGrpSpPr>
          <p:cNvPr id="1368" name="group 1368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7101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102" name="textbox 7102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699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O</a:t>
              </a:r>
              <a:endParaRPr lang="en-US" altLang="en-US" sz="1800" dirty="0"/>
            </a:p>
          </p:txBody>
        </p:sp>
      </p:grpSp>
      <p:pic>
        <p:nvPicPr>
          <p:cNvPr id="7103" name="picture 710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860857" y="3519425"/>
            <a:ext cx="43780" cy="2096595"/>
          </a:xfrm>
          <a:prstGeom prst="rect">
            <a:avLst/>
          </a:prstGeom>
        </p:spPr>
      </p:pic>
      <p:grpSp>
        <p:nvGrpSpPr>
          <p:cNvPr id="1370" name="group 1370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1372" name="group 1372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7104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05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106" name="textbox 7106"/>
            <p:cNvSpPr/>
            <p:nvPr/>
          </p:nvSpPr>
          <p:spPr>
            <a:xfrm>
              <a:off x="-12700" y="-12700"/>
              <a:ext cx="327659" cy="3790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9000"/>
                </a:lnSpc>
              </a:pPr>
              <a:endParaRPr lang="en-US" altLang="en-US" sz="400" dirty="0"/>
            </a:p>
            <a:p>
              <a:pPr marL="50800" algn="l" rtl="0" eaLnBrk="0">
                <a:lnSpc>
                  <a:spcPct val="86000"/>
                </a:lnSpc>
                <a:spcBef>
                  <a:spcPts val="5"/>
                </a:spcBef>
              </a:pPr>
              <a:r>
                <a:rPr sz="1800" spc="30" dirty="0">
                  <a:ln w="3175" cap="flat" cmpd="sng">
                    <a:solidFill>
                      <a:srgbClr val="FFFFFF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FFFFFF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二</a:t>
              </a:r>
              <a:endParaRPr lang="en-US" altLang="en-US" sz="1800" dirty="0"/>
            </a:p>
          </p:txBody>
        </p:sp>
      </p:grpSp>
      <p:sp>
        <p:nvSpPr>
          <p:cNvPr id="7111" name="textbox 7111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62</a:t>
            </a:r>
            <a:endParaRPr lang="en-US" altLang="en-US" sz="900" dirty="0"/>
          </a:p>
        </p:txBody>
      </p:sp>
      <p:sp>
        <p:nvSpPr>
          <p:cNvPr id="7112" name="textbox 7112"/>
          <p:cNvSpPr/>
          <p:nvPr/>
        </p:nvSpPr>
        <p:spPr>
          <a:xfrm rot="16200000">
            <a:off x="3598447" y="4508958"/>
            <a:ext cx="463550" cy="1028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3000"/>
              </a:lnSpc>
            </a:pPr>
            <a:r>
              <a:rPr sz="500" b="1" spc="30" dirty="0">
                <a:solidFill>
                  <a:srgbClr val="0066CC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</a:t>
            </a:r>
            <a:r>
              <a:rPr sz="500" b="1" spc="10" dirty="0">
                <a:solidFill>
                  <a:srgbClr val="0066CC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500" b="1" spc="0" dirty="0">
                <a:solidFill>
                  <a:srgbClr val="0066CC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500" dirty="0"/>
          </a:p>
        </p:txBody>
      </p:sp>
      <p:sp>
        <p:nvSpPr>
          <p:cNvPr id="7113" name="textbox 7113"/>
          <p:cNvSpPr/>
          <p:nvPr/>
        </p:nvSpPr>
        <p:spPr>
          <a:xfrm>
            <a:off x="3946172" y="4758921"/>
            <a:ext cx="305434" cy="1054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6000"/>
              </a:lnSpc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</a:t>
            </a:r>
            <a:r>
              <a:rPr sz="5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500" dirty="0"/>
          </a:p>
        </p:txBody>
      </p:sp>
      <p:pic>
        <p:nvPicPr>
          <p:cNvPr id="7114" name="picture 71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266265" y="2797808"/>
            <a:ext cx="43780" cy="148178"/>
          </a:xfrm>
          <a:prstGeom prst="rect">
            <a:avLst/>
          </a:prstGeom>
        </p:spPr>
      </p:pic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15" name="picture 711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81940" y="1123188"/>
            <a:ext cx="8299704" cy="5039867"/>
          </a:xfrm>
          <a:prstGeom prst="rect">
            <a:avLst/>
          </a:prstGeom>
        </p:spPr>
      </p:pic>
      <p:sp>
        <p:nvSpPr>
          <p:cNvPr id="7116" name="textbox 7116"/>
          <p:cNvSpPr/>
          <p:nvPr/>
        </p:nvSpPr>
        <p:spPr>
          <a:xfrm>
            <a:off x="5113718" y="1397876"/>
            <a:ext cx="596900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26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块间</a:t>
            </a:r>
            <a:r>
              <a:rPr sz="900" spc="0" dirty="0">
                <a:ln w="326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要求</a:t>
            </a:r>
            <a:endParaRPr lang="en-US" altLang="en-US" sz="900" dirty="0"/>
          </a:p>
        </p:txBody>
      </p:sp>
      <p:pic>
        <p:nvPicPr>
          <p:cNvPr id="7117" name="picture 71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43002" y="944626"/>
            <a:ext cx="8583675" cy="5311647"/>
          </a:xfrm>
          <a:prstGeom prst="rect">
            <a:avLst/>
          </a:prstGeom>
        </p:spPr>
      </p:pic>
      <p:sp>
        <p:nvSpPr>
          <p:cNvPr id="7118" name="textbox 7118"/>
          <p:cNvSpPr/>
          <p:nvPr/>
        </p:nvSpPr>
        <p:spPr>
          <a:xfrm>
            <a:off x="478370" y="2579141"/>
            <a:ext cx="7021830" cy="17456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6000"/>
              </a:lnSpc>
            </a:pPr>
            <a:endParaRPr lang="en-US" altLang="en-US" sz="100" dirty="0"/>
          </a:p>
          <a:p>
            <a:pPr marL="4729480" indent="-1270" algn="l" rtl="0" eaLnBrk="0">
              <a:lnSpc>
                <a:spcPct val="104000"/>
              </a:lnSpc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矩阵的这一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半收集了接口或接口组 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件的模块间需求。</a:t>
            </a:r>
            <a:endParaRPr lang="en-US" altLang="en-US" sz="1200" dirty="0"/>
          </a:p>
          <a:p>
            <a:pPr marL="12700" algn="l" rtl="0" eaLnBrk="0">
              <a:lnSpc>
                <a:spcPts val="1095"/>
              </a:lnSpc>
              <a:spcBef>
                <a:spcPts val="255"/>
              </a:spcBef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900" dirty="0"/>
          </a:p>
          <a:p>
            <a:pPr algn="l" rtl="0" eaLnBrk="0">
              <a:lnSpc>
                <a:spcPct val="138000"/>
              </a:lnSpc>
            </a:pPr>
            <a:endParaRPr lang="en-US" altLang="en-US" sz="1000" dirty="0"/>
          </a:p>
          <a:p>
            <a:pPr algn="l" rtl="0" eaLnBrk="0">
              <a:lnSpc>
                <a:spcPct val="138000"/>
              </a:lnSpc>
            </a:pPr>
            <a:endParaRPr lang="en-US" altLang="en-US" sz="1000" dirty="0"/>
          </a:p>
          <a:p>
            <a:pPr marL="12700" algn="l" rtl="0" eaLnBrk="0">
              <a:lnSpc>
                <a:spcPts val="1095"/>
              </a:lnSpc>
              <a:spcBef>
                <a:spcPts val="275"/>
              </a:spcBef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spc="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二</a:t>
            </a:r>
            <a:endParaRPr lang="en-US" altLang="en-US" sz="900" dirty="0"/>
          </a:p>
          <a:p>
            <a:pPr algn="l" rtl="0" eaLnBrk="0">
              <a:lnSpc>
                <a:spcPct val="135000"/>
              </a:lnSpc>
            </a:pPr>
            <a:endParaRPr lang="en-US" altLang="en-US" sz="1000" dirty="0"/>
          </a:p>
          <a:p>
            <a:pPr algn="l" rtl="0" eaLnBrk="0">
              <a:lnSpc>
                <a:spcPct val="135000"/>
              </a:lnSpc>
            </a:pPr>
            <a:endParaRPr lang="en-US" altLang="en-US" sz="1000" dirty="0"/>
          </a:p>
          <a:p>
            <a:pPr algn="l" rtl="0" eaLnBrk="0">
              <a:lnSpc>
                <a:spcPct val="113000"/>
              </a:lnSpc>
            </a:pPr>
            <a:endParaRPr lang="en-US" altLang="en-US" sz="2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spc="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三</a:t>
            </a:r>
            <a:endParaRPr lang="en-US" altLang="en-US" sz="900" dirty="0"/>
          </a:p>
        </p:txBody>
      </p:sp>
      <p:sp>
        <p:nvSpPr>
          <p:cNvPr id="7119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20" name="textbox 7120"/>
          <p:cNvSpPr/>
          <p:nvPr/>
        </p:nvSpPr>
        <p:spPr>
          <a:xfrm>
            <a:off x="1486140" y="4650981"/>
            <a:ext cx="6423659" cy="5105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algn="r" rtl="0" eaLnBrk="0">
              <a:lnSpc>
                <a:spcPts val="340"/>
              </a:lnSpc>
            </a:pP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900" dirty="0"/>
          </a:p>
          <a:p>
            <a:pPr marL="12700" algn="l" rtl="0" eaLnBrk="0">
              <a:lnSpc>
                <a:spcPct val="93000"/>
              </a:lnSpc>
              <a:spcBef>
                <a:spcPts val="580"/>
              </a:spcBef>
            </a:pPr>
            <a:r>
              <a:rPr sz="12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矩阵的这一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半反映了接口或接</a:t>
            </a:r>
            <a:endParaRPr lang="en-US" altLang="en-US" sz="1200" dirty="0"/>
          </a:p>
          <a:p>
            <a:pPr marL="31115" algn="l" rtl="0" eaLnBrk="0">
              <a:lnSpc>
                <a:spcPts val="1560"/>
              </a:lnSpc>
            </a:pPr>
            <a:r>
              <a:rPr sz="1200" spc="-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口组件的类型</a:t>
            </a:r>
            <a:r>
              <a:rPr sz="12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200" dirty="0"/>
          </a:p>
        </p:txBody>
      </p:sp>
      <p:sp>
        <p:nvSpPr>
          <p:cNvPr id="7121" name="textbox 7121"/>
          <p:cNvSpPr/>
          <p:nvPr/>
        </p:nvSpPr>
        <p:spPr>
          <a:xfrm>
            <a:off x="259334" y="1820570"/>
            <a:ext cx="1934845" cy="3765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0000"/>
              </a:lnSpc>
            </a:pPr>
            <a:endParaRPr lang="en-US" altLang="en-US" sz="100" dirty="0"/>
          </a:p>
          <a:p>
            <a:pPr marL="15240" indent="-2540" algn="l" rtl="0" eaLnBrk="0">
              <a:lnSpc>
                <a:spcPct val="99000"/>
              </a:lnSpc>
            </a:pPr>
            <a:r>
              <a:rPr sz="1200" spc="-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矩阵填写适用的接口类别</a:t>
            </a:r>
            <a:r>
              <a:rPr sz="12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如 </a:t>
            </a:r>
            <a:r>
              <a:rPr sz="1200" spc="-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机械、物理、材料交接</a:t>
            </a:r>
            <a:r>
              <a:rPr sz="1200" spc="-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200" dirty="0"/>
          </a:p>
        </p:txBody>
      </p:sp>
      <p:sp>
        <p:nvSpPr>
          <p:cNvPr id="7122" name="textbox 7122"/>
          <p:cNvSpPr/>
          <p:nvPr/>
        </p:nvSpPr>
        <p:spPr>
          <a:xfrm>
            <a:off x="469752" y="255327"/>
            <a:ext cx="2271395" cy="306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5"/>
              </a:lnSpc>
            </a:pP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方法</a:t>
            </a:r>
            <a:r>
              <a:rPr sz="18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----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相互依存矩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阵</a:t>
            </a:r>
            <a:endParaRPr lang="en-US" altLang="en-US" sz="1800" dirty="0"/>
          </a:p>
        </p:txBody>
      </p:sp>
      <p:sp>
        <p:nvSpPr>
          <p:cNvPr id="7123" name="textbox 7123"/>
          <p:cNvSpPr/>
          <p:nvPr/>
        </p:nvSpPr>
        <p:spPr>
          <a:xfrm>
            <a:off x="1105039" y="5896114"/>
            <a:ext cx="4326254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9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</a:t>
            </a:r>
            <a:r>
              <a:rPr sz="900" spc="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spc="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二</a:t>
            </a:r>
            <a:r>
              <a:rPr sz="900" spc="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    </a:t>
            </a:r>
            <a:r>
              <a:rPr sz="900" spc="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spc="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三</a:t>
            </a:r>
            <a:r>
              <a:rPr sz="900" spc="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</a:t>
            </a:r>
            <a:r>
              <a:rPr sz="9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</a:t>
            </a:r>
            <a:r>
              <a:rPr sz="900" spc="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9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</a:t>
            </a: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900" dirty="0"/>
          </a:p>
        </p:txBody>
      </p:sp>
      <p:sp>
        <p:nvSpPr>
          <p:cNvPr id="7124" name="textbox 7124"/>
          <p:cNvSpPr/>
          <p:nvPr/>
        </p:nvSpPr>
        <p:spPr>
          <a:xfrm>
            <a:off x="259676" y="1056246"/>
            <a:ext cx="569594" cy="4775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255270" algn="l" rtl="0" eaLnBrk="0">
              <a:lnSpc>
                <a:spcPts val="340"/>
              </a:lnSpc>
            </a:pPr>
            <a:r>
              <a:rPr sz="900" b="1" spc="0" dirty="0">
                <a:solidFill>
                  <a:srgbClr val="19556E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900" dirty="0"/>
          </a:p>
          <a:p>
            <a:pPr algn="l" rtl="0" eaLnBrk="0">
              <a:lnSpc>
                <a:spcPct val="116000"/>
              </a:lnSpc>
            </a:pPr>
            <a:endParaRPr lang="en-US" altLang="en-US" sz="400" dirty="0"/>
          </a:p>
          <a:p>
            <a:pPr marL="12700" indent="90170" algn="l" rtl="0" eaLnBrk="0">
              <a:lnSpc>
                <a:spcPct val="123000"/>
              </a:lnSpc>
              <a:spcBef>
                <a:spcPts val="5"/>
              </a:spcBef>
            </a:pPr>
            <a:r>
              <a:rPr sz="900" spc="-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</a:t>
            </a:r>
            <a:r>
              <a:rPr sz="900" spc="-10" dirty="0">
                <a:ln w="326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气接口</a:t>
            </a:r>
            <a:r>
              <a:rPr sz="9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900" spc="-10" dirty="0">
                <a:ln w="326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机械</a:t>
            </a:r>
            <a:r>
              <a:rPr sz="900" spc="0" dirty="0">
                <a:ln w="326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接口</a:t>
            </a:r>
            <a:endParaRPr lang="en-US" altLang="en-US" sz="900" dirty="0"/>
          </a:p>
        </p:txBody>
      </p:sp>
      <p:sp>
        <p:nvSpPr>
          <p:cNvPr id="7126" name="textbox 7126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376" name="group 137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7128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129" name="textbox 7129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699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O</a:t>
              </a:r>
              <a:endParaRPr lang="en-US" altLang="en-US" sz="1800" dirty="0"/>
            </a:p>
          </p:txBody>
        </p:sp>
      </p:grpSp>
      <p:sp>
        <p:nvSpPr>
          <p:cNvPr id="7130" name="textbox 7130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grpSp>
        <p:nvGrpSpPr>
          <p:cNvPr id="1378" name="group 1378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1380" name="group 1380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7131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32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133" name="textbox 7133"/>
            <p:cNvSpPr/>
            <p:nvPr/>
          </p:nvSpPr>
          <p:spPr>
            <a:xfrm>
              <a:off x="-12700" y="-12700"/>
              <a:ext cx="327659" cy="3790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9000"/>
                </a:lnSpc>
              </a:pPr>
              <a:endParaRPr lang="en-US" altLang="en-US" sz="400" dirty="0"/>
            </a:p>
            <a:p>
              <a:pPr marL="50800" algn="l" rtl="0" eaLnBrk="0">
                <a:lnSpc>
                  <a:spcPct val="86000"/>
                </a:lnSpc>
                <a:spcBef>
                  <a:spcPts val="5"/>
                </a:spcBef>
              </a:pPr>
              <a:r>
                <a:rPr sz="1800" spc="30" dirty="0">
                  <a:ln w="3175" cap="flat" cmpd="sng">
                    <a:solidFill>
                      <a:srgbClr val="FFFFFF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FFFFFF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二</a:t>
              </a:r>
              <a:endParaRPr lang="en-US" altLang="en-US" sz="1800" dirty="0"/>
            </a:p>
          </p:txBody>
        </p:sp>
      </p:grpSp>
      <p:sp>
        <p:nvSpPr>
          <p:cNvPr id="7134" name="textbox 7134"/>
          <p:cNvSpPr/>
          <p:nvPr/>
        </p:nvSpPr>
        <p:spPr>
          <a:xfrm>
            <a:off x="3551364" y="1718805"/>
            <a:ext cx="366395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spc="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二</a:t>
            </a:r>
            <a:endParaRPr lang="en-US" altLang="en-US" sz="900" dirty="0"/>
          </a:p>
        </p:txBody>
      </p:sp>
      <p:sp>
        <p:nvSpPr>
          <p:cNvPr id="7135" name="textbox 7135"/>
          <p:cNvSpPr/>
          <p:nvPr/>
        </p:nvSpPr>
        <p:spPr>
          <a:xfrm>
            <a:off x="4590986" y="1718805"/>
            <a:ext cx="366395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spc="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三</a:t>
            </a:r>
            <a:endParaRPr lang="en-US" altLang="en-US" sz="900" dirty="0"/>
          </a:p>
        </p:txBody>
      </p:sp>
      <p:sp>
        <p:nvSpPr>
          <p:cNvPr id="7136" name="textbox 7136"/>
          <p:cNvSpPr/>
          <p:nvPr/>
        </p:nvSpPr>
        <p:spPr>
          <a:xfrm>
            <a:off x="7773479" y="2789923"/>
            <a:ext cx="366395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spc="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二</a:t>
            </a:r>
            <a:endParaRPr lang="en-US" altLang="en-US" sz="900" dirty="0"/>
          </a:p>
        </p:txBody>
      </p:sp>
      <p:sp>
        <p:nvSpPr>
          <p:cNvPr id="7137" name="textbox 7137"/>
          <p:cNvSpPr/>
          <p:nvPr/>
        </p:nvSpPr>
        <p:spPr>
          <a:xfrm>
            <a:off x="7773479" y="3382759"/>
            <a:ext cx="366395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spc="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三</a:t>
            </a:r>
            <a:endParaRPr lang="en-US" altLang="en-US" sz="900" dirty="0"/>
          </a:p>
        </p:txBody>
      </p:sp>
      <p:sp>
        <p:nvSpPr>
          <p:cNvPr id="7142" name="textbox 7142"/>
          <p:cNvSpPr/>
          <p:nvPr/>
        </p:nvSpPr>
        <p:spPr>
          <a:xfrm>
            <a:off x="5630735" y="1718805"/>
            <a:ext cx="315595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900" dirty="0"/>
          </a:p>
        </p:txBody>
      </p:sp>
      <p:sp>
        <p:nvSpPr>
          <p:cNvPr id="7143" name="textbox 7143"/>
          <p:cNvSpPr/>
          <p:nvPr/>
        </p:nvSpPr>
        <p:spPr>
          <a:xfrm>
            <a:off x="7773479" y="2196706"/>
            <a:ext cx="315595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900" dirty="0"/>
          </a:p>
        </p:txBody>
      </p:sp>
      <p:sp>
        <p:nvSpPr>
          <p:cNvPr id="7144" name="textbox 7144"/>
          <p:cNvSpPr/>
          <p:nvPr/>
        </p:nvSpPr>
        <p:spPr>
          <a:xfrm>
            <a:off x="7773479" y="3975849"/>
            <a:ext cx="315595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900" dirty="0"/>
          </a:p>
        </p:txBody>
      </p:sp>
      <p:sp>
        <p:nvSpPr>
          <p:cNvPr id="7145" name="textbox 7145"/>
          <p:cNvSpPr/>
          <p:nvPr/>
        </p:nvSpPr>
        <p:spPr>
          <a:xfrm>
            <a:off x="2511742" y="1718805"/>
            <a:ext cx="315595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900" dirty="0"/>
          </a:p>
        </p:txBody>
      </p:sp>
      <p:sp>
        <p:nvSpPr>
          <p:cNvPr id="7146" name="textbox 7146"/>
          <p:cNvSpPr/>
          <p:nvPr/>
        </p:nvSpPr>
        <p:spPr>
          <a:xfrm>
            <a:off x="478370" y="4745215"/>
            <a:ext cx="315595" cy="1651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5"/>
              </a:lnSpc>
            </a:pPr>
            <a:r>
              <a:rPr sz="900" spc="-10" dirty="0">
                <a:ln w="326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900" spc="-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900" dirty="0"/>
          </a:p>
        </p:txBody>
      </p:sp>
      <p:sp>
        <p:nvSpPr>
          <p:cNvPr id="7147" name="textbox 7147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63</a:t>
            </a:r>
            <a:endParaRPr lang="en-US" altLang="en-US" sz="900" dirty="0"/>
          </a:p>
        </p:txBody>
      </p:sp>
      <p:sp>
        <p:nvSpPr>
          <p:cNvPr id="7148" name="textbox 7148"/>
          <p:cNvSpPr/>
          <p:nvPr/>
        </p:nvSpPr>
        <p:spPr>
          <a:xfrm rot="16200000">
            <a:off x="146996" y="4344863"/>
            <a:ext cx="250825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900" spc="-10" dirty="0">
                <a:ln w="3265" cap="flat" cmpd="sng">
                  <a:solidFill>
                    <a:srgbClr val="0066CC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66CC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界面</a:t>
            </a:r>
            <a:endParaRPr lang="en-US" altLang="en-US" sz="900" dirty="0"/>
          </a:p>
        </p:txBody>
      </p:sp>
      <p:sp>
        <p:nvSpPr>
          <p:cNvPr id="7149" name="textbox 7149"/>
          <p:cNvSpPr/>
          <p:nvPr/>
        </p:nvSpPr>
        <p:spPr>
          <a:xfrm>
            <a:off x="6677559" y="1801101"/>
            <a:ext cx="128904" cy="69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340"/>
              </a:lnSpc>
            </a:pP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900" dirty="0"/>
          </a:p>
        </p:txBody>
      </p:sp>
      <p:sp>
        <p:nvSpPr>
          <p:cNvPr id="7150" name="textbox 7150"/>
          <p:cNvSpPr/>
          <p:nvPr/>
        </p:nvSpPr>
        <p:spPr>
          <a:xfrm>
            <a:off x="485571" y="5412346"/>
            <a:ext cx="128904" cy="692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340"/>
              </a:lnSpc>
            </a:pPr>
            <a:r>
              <a:rPr sz="9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900" dirty="0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51" name="picture 715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18872" y="1164335"/>
            <a:ext cx="8514588" cy="5029200"/>
          </a:xfrm>
          <a:prstGeom prst="rect">
            <a:avLst/>
          </a:prstGeom>
        </p:spPr>
      </p:pic>
      <p:pic>
        <p:nvPicPr>
          <p:cNvPr id="7152" name="picture 715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12522" y="926338"/>
            <a:ext cx="8630920" cy="5273548"/>
          </a:xfrm>
          <a:prstGeom prst="rect">
            <a:avLst/>
          </a:prstGeom>
        </p:spPr>
      </p:pic>
      <p:sp>
        <p:nvSpPr>
          <p:cNvPr id="7153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54" name="textbox 7154"/>
          <p:cNvSpPr/>
          <p:nvPr/>
        </p:nvSpPr>
        <p:spPr>
          <a:xfrm>
            <a:off x="215419" y="1455847"/>
            <a:ext cx="2588895" cy="3136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800" spc="-10" dirty="0">
                <a:ln w="291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r>
              <a:rPr sz="800" spc="0" dirty="0">
                <a:ln w="291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械接口</a:t>
            </a:r>
            <a:endParaRPr lang="en-US" altLang="en-US" sz="800" dirty="0"/>
          </a:p>
          <a:p>
            <a:pPr algn="l" rtl="0" eaLnBrk="0">
              <a:lnSpc>
                <a:spcPct val="111000"/>
              </a:lnSpc>
            </a:pPr>
            <a:endParaRPr lang="en-US" altLang="en-US" sz="300" dirty="0"/>
          </a:p>
          <a:p>
            <a:pPr algn="r" rtl="0" eaLnBrk="0">
              <a:lnSpc>
                <a:spcPts val="980"/>
              </a:lnSpc>
              <a:spcBef>
                <a:spcPts val="5"/>
              </a:spcBef>
            </a:pPr>
            <a:r>
              <a:rPr sz="800" spc="0" dirty="0">
                <a:ln w="291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块间</a:t>
            </a:r>
            <a:r>
              <a:rPr sz="800" spc="0" dirty="0">
                <a:ln w="291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需求</a:t>
            </a:r>
            <a:endParaRPr lang="en-US" altLang="en-US" sz="800" dirty="0"/>
          </a:p>
        </p:txBody>
      </p:sp>
      <p:sp>
        <p:nvSpPr>
          <p:cNvPr id="7155" name="textbox 7155"/>
          <p:cNvSpPr/>
          <p:nvPr/>
        </p:nvSpPr>
        <p:spPr>
          <a:xfrm>
            <a:off x="510583" y="2857419"/>
            <a:ext cx="2400300" cy="314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algn="r" rtl="0" eaLnBrk="0">
              <a:lnSpc>
                <a:spcPts val="975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参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考接口规格表</a:t>
            </a:r>
            <a:endParaRPr lang="en-US" altLang="en-US" sz="800" dirty="0"/>
          </a:p>
          <a:p>
            <a:pPr algn="l" rtl="0" eaLnBrk="0">
              <a:lnSpc>
                <a:spcPct val="112000"/>
              </a:lnSpc>
            </a:pPr>
            <a:endParaRPr lang="en-US" altLang="en-US" sz="300" dirty="0"/>
          </a:p>
          <a:p>
            <a:pPr marL="12700" algn="l" rtl="0" eaLnBrk="0">
              <a:lnSpc>
                <a:spcPct val="93000"/>
              </a:lnSpc>
              <a:spcBef>
                <a:spcPts val="0"/>
              </a:spcBef>
            </a:pPr>
            <a:r>
              <a:rPr sz="800" spc="-2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身</a:t>
            </a:r>
            <a:r>
              <a:rPr sz="800" spc="-1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</a:t>
            </a:r>
            <a:endParaRPr lang="en-US" altLang="en-US" sz="800" dirty="0"/>
          </a:p>
        </p:txBody>
      </p:sp>
      <p:sp>
        <p:nvSpPr>
          <p:cNvPr id="7156" name="textbox 7156"/>
          <p:cNvSpPr/>
          <p:nvPr/>
        </p:nvSpPr>
        <p:spPr>
          <a:xfrm>
            <a:off x="6579754" y="4848017"/>
            <a:ext cx="1517650" cy="4400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algn="r" rtl="0" eaLnBrk="0">
              <a:lnSpc>
                <a:spcPct val="93000"/>
              </a:lnSpc>
            </a:pPr>
            <a:r>
              <a:rPr sz="800" spc="-1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桅</a:t>
            </a:r>
            <a:r>
              <a:rPr sz="800" spc="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杆</a:t>
            </a:r>
            <a:endParaRPr lang="en-US" altLang="en-US" sz="800" dirty="0"/>
          </a:p>
          <a:p>
            <a:pPr algn="l" rtl="0" eaLnBrk="0">
              <a:lnSpc>
                <a:spcPct val="112000"/>
              </a:lnSpc>
            </a:pPr>
            <a:endParaRPr lang="en-US" altLang="en-US" sz="1000" dirty="0"/>
          </a:p>
          <a:p>
            <a:pPr algn="l" rtl="0" eaLnBrk="0">
              <a:lnSpc>
                <a:spcPct val="103000"/>
              </a:lnSpc>
            </a:pPr>
            <a:endParaRPr lang="en-US" altLang="en-US" sz="200" dirty="0"/>
          </a:p>
          <a:p>
            <a:pPr marL="12700" algn="l" rtl="0" eaLnBrk="0">
              <a:lnSpc>
                <a:spcPct val="81000"/>
              </a:lnSpc>
              <a:spcBef>
                <a:spcPts val="0"/>
              </a:spcBef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M.5</a:t>
            </a:r>
            <a:endParaRPr lang="en-US" altLang="en-US" sz="800" dirty="0"/>
          </a:p>
        </p:txBody>
      </p:sp>
      <p:sp>
        <p:nvSpPr>
          <p:cNvPr id="7157" name="textbox 7157"/>
          <p:cNvSpPr/>
          <p:nvPr/>
        </p:nvSpPr>
        <p:spPr>
          <a:xfrm>
            <a:off x="469752" y="255327"/>
            <a:ext cx="2273300" cy="306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5"/>
              </a:lnSpc>
            </a:pP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方法</a:t>
            </a:r>
            <a:r>
              <a:rPr sz="1800" b="1" spc="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----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相互依存矩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阵</a:t>
            </a:r>
            <a:endParaRPr lang="en-US" altLang="en-US" sz="1800" dirty="0"/>
          </a:p>
        </p:txBody>
      </p:sp>
      <p:sp>
        <p:nvSpPr>
          <p:cNvPr id="7158" name="textbox 7158"/>
          <p:cNvSpPr/>
          <p:nvPr/>
        </p:nvSpPr>
        <p:spPr>
          <a:xfrm>
            <a:off x="1208880" y="5929447"/>
            <a:ext cx="4666615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1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身体</a:t>
            </a:r>
            <a:r>
              <a:rPr sz="800" spc="1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          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</a:t>
            </a:r>
            <a:r>
              <a:rPr sz="800" spc="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舱</a:t>
            </a:r>
            <a:r>
              <a:rPr sz="800" spc="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门                       电</a:t>
            </a:r>
            <a:r>
              <a:rPr sz="800" spc="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              泵                                 </a:t>
            </a:r>
            <a:r>
              <a:rPr sz="800" spc="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桅杆</a:t>
            </a:r>
            <a:endParaRPr lang="en-US" altLang="en-US" sz="800" dirty="0"/>
          </a:p>
        </p:txBody>
      </p:sp>
      <p:sp>
        <p:nvSpPr>
          <p:cNvPr id="7159" name="textbox 7159"/>
          <p:cNvSpPr/>
          <p:nvPr/>
        </p:nvSpPr>
        <p:spPr>
          <a:xfrm>
            <a:off x="4913132" y="4255760"/>
            <a:ext cx="746759" cy="4267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8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.2</a:t>
            </a:r>
            <a:endParaRPr lang="en-US" altLang="en-US" sz="800" dirty="0"/>
          </a:p>
          <a:p>
            <a:pPr algn="l" rtl="0" eaLnBrk="0">
              <a:lnSpc>
                <a:spcPct val="114000"/>
              </a:lnSpc>
            </a:pPr>
            <a:endParaRPr lang="en-US" altLang="en-US" sz="1000" dirty="0"/>
          </a:p>
          <a:p>
            <a:pPr algn="l" rtl="0" eaLnBrk="0">
              <a:lnSpc>
                <a:spcPct val="101000"/>
              </a:lnSpc>
            </a:pPr>
            <a:endParaRPr lang="en-US" altLang="en-US" sz="200" dirty="0"/>
          </a:p>
          <a:p>
            <a:pPr marL="568325" algn="l" rtl="0" eaLnBrk="0">
              <a:lnSpc>
                <a:spcPct val="81000"/>
              </a:lnSpc>
              <a:spcBef>
                <a:spcPts val="0"/>
              </a:spcBef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8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800" dirty="0"/>
          </a:p>
        </p:txBody>
      </p:sp>
      <p:sp>
        <p:nvSpPr>
          <p:cNvPr id="7161" name="textbox 7161"/>
          <p:cNvSpPr/>
          <p:nvPr/>
        </p:nvSpPr>
        <p:spPr>
          <a:xfrm>
            <a:off x="6928878" y="4093891"/>
            <a:ext cx="433069" cy="4438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6510" algn="l" rtl="0" eaLnBrk="0">
              <a:lnSpc>
                <a:spcPts val="980"/>
              </a:lnSpc>
            </a:pPr>
            <a:r>
              <a:rPr sz="8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部队</a:t>
            </a:r>
            <a:endParaRPr lang="en-US" altLang="en-US" sz="800" dirty="0"/>
          </a:p>
          <a:p>
            <a:pPr marL="12700" indent="635" algn="l" rtl="0" eaLnBrk="0">
              <a:lnSpc>
                <a:spcPct val="111000"/>
              </a:lnSpc>
              <a:spcBef>
                <a:spcPts val="180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动态速度 负载重量</a:t>
            </a:r>
            <a:endParaRPr lang="en-US" altLang="en-US" sz="800" dirty="0"/>
          </a:p>
        </p:txBody>
      </p:sp>
      <p:sp>
        <p:nvSpPr>
          <p:cNvPr id="7162" name="textbox 7162"/>
          <p:cNvSpPr/>
          <p:nvPr/>
        </p:nvSpPr>
        <p:spPr>
          <a:xfrm>
            <a:off x="6929282" y="2280077"/>
            <a:ext cx="432434" cy="4425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6510" algn="l" rtl="0" eaLnBrk="0">
              <a:lnSpc>
                <a:spcPct val="9300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静力</a:t>
            </a:r>
            <a:endParaRPr lang="en-US" altLang="en-US" sz="800" dirty="0"/>
          </a:p>
          <a:p>
            <a:pPr marL="15875" indent="-3175" algn="l" rtl="0" eaLnBrk="0">
              <a:lnSpc>
                <a:spcPct val="123000"/>
              </a:lnSpc>
              <a:spcBef>
                <a:spcPts val="25"/>
              </a:spcBef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动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态力    </a:t>
            </a: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包装空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间</a:t>
            </a:r>
            <a:endParaRPr lang="en-US" altLang="en-US" sz="800" dirty="0"/>
          </a:p>
        </p:txBody>
      </p:sp>
      <p:sp>
        <p:nvSpPr>
          <p:cNvPr id="7163" name="textbox 7163"/>
          <p:cNvSpPr/>
          <p:nvPr/>
        </p:nvSpPr>
        <p:spPr>
          <a:xfrm>
            <a:off x="3430718" y="2353221"/>
            <a:ext cx="598169" cy="2965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8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力和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扭矩</a:t>
            </a:r>
            <a:endParaRPr lang="en-US" altLang="en-US" sz="800" dirty="0"/>
          </a:p>
          <a:p>
            <a:pPr algn="l" rtl="0" eaLnBrk="0">
              <a:lnSpc>
                <a:spcPct val="111000"/>
              </a:lnSpc>
            </a:pPr>
            <a:endParaRPr lang="en-US" altLang="en-US" sz="200" dirty="0"/>
          </a:p>
          <a:p>
            <a:pPr marL="12700" algn="l" rtl="0" eaLnBrk="0">
              <a:lnSpc>
                <a:spcPts val="975"/>
              </a:lnSpc>
              <a:spcBef>
                <a:spcPts val="0"/>
              </a:spcBef>
            </a:pPr>
            <a:r>
              <a:rPr sz="8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可更换性</a:t>
            </a:r>
            <a:endParaRPr lang="en-US" altLang="en-US" sz="800" dirty="0"/>
          </a:p>
        </p:txBody>
      </p:sp>
      <p:sp>
        <p:nvSpPr>
          <p:cNvPr id="7164" name="textbox 7164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7165" name="textbox 7165"/>
          <p:cNvSpPr/>
          <p:nvPr/>
        </p:nvSpPr>
        <p:spPr>
          <a:xfrm>
            <a:off x="1373485" y="5381339"/>
            <a:ext cx="535305" cy="28320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铰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链</a:t>
            </a:r>
            <a:endParaRPr lang="en-US" altLang="en-US" sz="800" dirty="0"/>
          </a:p>
          <a:p>
            <a:pPr marL="16510" algn="l" rtl="0" eaLnBrk="0">
              <a:lnSpc>
                <a:spcPct val="92000"/>
              </a:lnSpc>
              <a:spcBef>
                <a:spcPts val="200"/>
              </a:spcBef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螺栓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和螺母</a:t>
            </a:r>
            <a:endParaRPr lang="en-US" altLang="en-US" sz="800" dirty="0"/>
          </a:p>
        </p:txBody>
      </p:sp>
      <p:sp>
        <p:nvSpPr>
          <p:cNvPr id="7167" name="textbox 7167"/>
          <p:cNvSpPr/>
          <p:nvPr/>
        </p:nvSpPr>
        <p:spPr>
          <a:xfrm>
            <a:off x="319562" y="1068609"/>
            <a:ext cx="431165" cy="306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0015" algn="l" rtl="0" eaLnBrk="0">
              <a:lnSpc>
                <a:spcPts val="305"/>
              </a:lnSpc>
            </a:pPr>
            <a:r>
              <a:rPr sz="800" b="1" spc="0" dirty="0">
                <a:solidFill>
                  <a:srgbClr val="19556E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800" dirty="0"/>
          </a:p>
          <a:p>
            <a:pPr algn="l" rtl="0" eaLnBrk="0">
              <a:lnSpc>
                <a:spcPct val="110000"/>
              </a:lnSpc>
            </a:pPr>
            <a:endParaRPr lang="en-US" altLang="en-US" sz="700" dirty="0"/>
          </a:p>
          <a:p>
            <a:pPr marL="12700" algn="l" rtl="0" eaLnBrk="0">
              <a:lnSpc>
                <a:spcPts val="980"/>
              </a:lnSpc>
            </a:pPr>
            <a:r>
              <a:rPr sz="800" spc="-1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</a:t>
            </a:r>
            <a:r>
              <a:rPr sz="800" spc="0" dirty="0">
                <a:ln w="291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气接口</a:t>
            </a:r>
            <a:endParaRPr lang="en-US" altLang="en-US" sz="800" dirty="0"/>
          </a:p>
        </p:txBody>
      </p:sp>
      <p:sp>
        <p:nvSpPr>
          <p:cNvPr id="7168" name="textbox 7168"/>
          <p:cNvSpPr/>
          <p:nvPr/>
        </p:nvSpPr>
        <p:spPr>
          <a:xfrm>
            <a:off x="4709740" y="2353221"/>
            <a:ext cx="429894" cy="2965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indent="6350" algn="l" rtl="0" eaLnBrk="0">
              <a:lnSpc>
                <a:spcPct val="111000"/>
              </a:lnSpc>
            </a:pPr>
            <a:r>
              <a:rPr sz="8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力和扭</a:t>
            </a: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矩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服务性</a:t>
            </a:r>
            <a:endParaRPr lang="en-US" altLang="en-US" sz="800" dirty="0"/>
          </a:p>
        </p:txBody>
      </p:sp>
      <p:sp>
        <p:nvSpPr>
          <p:cNvPr id="7169" name="textbox 7169"/>
          <p:cNvSpPr/>
          <p:nvPr/>
        </p:nvSpPr>
        <p:spPr>
          <a:xfrm>
            <a:off x="5820736" y="2353221"/>
            <a:ext cx="429894" cy="2965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indent="6350" algn="l" rtl="0" eaLnBrk="0">
              <a:lnSpc>
                <a:spcPct val="111000"/>
              </a:lnSpc>
            </a:pPr>
            <a:r>
              <a:rPr sz="8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力和扭</a:t>
            </a: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矩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服务性</a:t>
            </a:r>
            <a:endParaRPr lang="en-US" altLang="en-US" sz="800" dirty="0"/>
          </a:p>
        </p:txBody>
      </p:sp>
      <p:sp>
        <p:nvSpPr>
          <p:cNvPr id="7170" name="textbox 7170"/>
          <p:cNvSpPr/>
          <p:nvPr/>
        </p:nvSpPr>
        <p:spPr>
          <a:xfrm>
            <a:off x="5821568" y="3563658"/>
            <a:ext cx="428625" cy="2965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400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扭力</a:t>
            </a:r>
            <a:endParaRPr lang="en-US" altLang="en-US" sz="800" dirty="0"/>
          </a:p>
          <a:p>
            <a:pPr algn="l" rtl="0" eaLnBrk="0">
              <a:lnSpc>
                <a:spcPct val="107000"/>
              </a:lnSpc>
            </a:pPr>
            <a:endParaRPr lang="en-US" altLang="en-US" sz="200" dirty="0"/>
          </a:p>
          <a:p>
            <a:pPr marL="13970" algn="l" rtl="0" eaLnBrk="0">
              <a:lnSpc>
                <a:spcPts val="975"/>
              </a:lnSpc>
              <a:spcBef>
                <a:spcPts val="0"/>
              </a:spcBef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可维护性</a:t>
            </a:r>
            <a:endParaRPr lang="en-US" altLang="en-US" sz="800" dirty="0"/>
          </a:p>
        </p:txBody>
      </p:sp>
      <p:sp>
        <p:nvSpPr>
          <p:cNvPr id="7171" name="textbox 7171"/>
          <p:cNvSpPr/>
          <p:nvPr/>
        </p:nvSpPr>
        <p:spPr>
          <a:xfrm>
            <a:off x="4710965" y="5379588"/>
            <a:ext cx="428625" cy="29590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111000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活塞支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架 </a:t>
            </a:r>
            <a:r>
              <a:rPr sz="8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液压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管</a:t>
            </a:r>
            <a:endParaRPr lang="en-US" altLang="en-US" sz="800" dirty="0"/>
          </a:p>
        </p:txBody>
      </p:sp>
      <p:grpSp>
        <p:nvGrpSpPr>
          <p:cNvPr id="1384" name="group 138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7172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173" name="textbox 7173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699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O</a:t>
              </a:r>
              <a:endParaRPr lang="en-US" altLang="en-US" sz="1800" dirty="0"/>
            </a:p>
          </p:txBody>
        </p:sp>
      </p:grpSp>
      <p:sp>
        <p:nvSpPr>
          <p:cNvPr id="7174" name="textbox 7174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grpSp>
        <p:nvGrpSpPr>
          <p:cNvPr id="1386" name="group 1386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1388" name="group 1388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7175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76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177" name="textbox 7177"/>
            <p:cNvSpPr/>
            <p:nvPr/>
          </p:nvSpPr>
          <p:spPr>
            <a:xfrm>
              <a:off x="-12700" y="-12700"/>
              <a:ext cx="327659" cy="3790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9000"/>
                </a:lnSpc>
              </a:pPr>
              <a:endParaRPr lang="en-US" altLang="en-US" sz="400" dirty="0"/>
            </a:p>
            <a:p>
              <a:pPr marL="50800" algn="l" rtl="0" eaLnBrk="0">
                <a:lnSpc>
                  <a:spcPct val="86000"/>
                </a:lnSpc>
                <a:spcBef>
                  <a:spcPts val="5"/>
                </a:spcBef>
              </a:pPr>
              <a:r>
                <a:rPr sz="1800" spc="30" dirty="0">
                  <a:ln w="3175" cap="flat" cmpd="sng">
                    <a:solidFill>
                      <a:srgbClr val="FFFFFF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FFFFFF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二</a:t>
              </a:r>
              <a:endParaRPr lang="en-US" altLang="en-US" sz="1800" dirty="0"/>
            </a:p>
          </p:txBody>
        </p:sp>
      </p:grpSp>
      <p:sp>
        <p:nvSpPr>
          <p:cNvPr id="7178" name="textbox 7178"/>
          <p:cNvSpPr/>
          <p:nvPr/>
        </p:nvSpPr>
        <p:spPr>
          <a:xfrm>
            <a:off x="1208676" y="4241465"/>
            <a:ext cx="597534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 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基础安装</a:t>
            </a:r>
            <a:endParaRPr lang="en-US" altLang="en-US" sz="800" dirty="0"/>
          </a:p>
        </p:txBody>
      </p:sp>
      <p:sp>
        <p:nvSpPr>
          <p:cNvPr id="7179" name="textbox 7179"/>
          <p:cNvSpPr/>
          <p:nvPr/>
        </p:nvSpPr>
        <p:spPr>
          <a:xfrm>
            <a:off x="1374506" y="3563658"/>
            <a:ext cx="227965" cy="2857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indent="3175" algn="l" rtl="0" eaLnBrk="0">
              <a:lnSpc>
                <a:spcPct val="107000"/>
              </a:lnSpc>
            </a:pPr>
            <a:r>
              <a:rPr sz="8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螺栓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坚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果</a:t>
            </a:r>
            <a:endParaRPr lang="en-US" altLang="en-US" sz="800" dirty="0"/>
          </a:p>
        </p:txBody>
      </p:sp>
      <p:sp>
        <p:nvSpPr>
          <p:cNvPr id="7180" name="textbox 7180"/>
          <p:cNvSpPr/>
          <p:nvPr/>
        </p:nvSpPr>
        <p:spPr>
          <a:xfrm>
            <a:off x="7871360" y="3031155"/>
            <a:ext cx="431800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1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舱</a:t>
            </a:r>
            <a:r>
              <a:rPr sz="800" spc="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门</a:t>
            </a:r>
            <a:endParaRPr lang="en-US" altLang="en-US" sz="800" dirty="0"/>
          </a:p>
        </p:txBody>
      </p:sp>
      <p:sp>
        <p:nvSpPr>
          <p:cNvPr id="7181" name="textbox 7181"/>
          <p:cNvSpPr/>
          <p:nvPr/>
        </p:nvSpPr>
        <p:spPr>
          <a:xfrm>
            <a:off x="3427757" y="1933494"/>
            <a:ext cx="431800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1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舱</a:t>
            </a:r>
            <a:r>
              <a:rPr sz="800" spc="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门</a:t>
            </a:r>
            <a:endParaRPr lang="en-US" altLang="en-US" sz="800" dirty="0"/>
          </a:p>
        </p:txBody>
      </p:sp>
      <p:sp>
        <p:nvSpPr>
          <p:cNvPr id="7182" name="textbox 7182"/>
          <p:cNvSpPr/>
          <p:nvPr/>
        </p:nvSpPr>
        <p:spPr>
          <a:xfrm>
            <a:off x="507418" y="3636183"/>
            <a:ext cx="431800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1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舱</a:t>
            </a:r>
            <a:r>
              <a:rPr sz="800" spc="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和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门</a:t>
            </a:r>
            <a:endParaRPr lang="en-US" altLang="en-US" sz="800" dirty="0"/>
          </a:p>
        </p:txBody>
      </p:sp>
      <p:sp>
        <p:nvSpPr>
          <p:cNvPr id="7183" name="textbox 7183"/>
          <p:cNvSpPr/>
          <p:nvPr/>
        </p:nvSpPr>
        <p:spPr>
          <a:xfrm>
            <a:off x="1377160" y="4846493"/>
            <a:ext cx="429259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基础安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装</a:t>
            </a:r>
            <a:endParaRPr lang="en-US" altLang="en-US" sz="800" dirty="0"/>
          </a:p>
        </p:txBody>
      </p:sp>
      <p:sp>
        <p:nvSpPr>
          <p:cNvPr id="7188" name="textbox 7188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64</a:t>
            </a:r>
            <a:endParaRPr lang="en-US" altLang="en-US" sz="900" dirty="0"/>
          </a:p>
        </p:txBody>
      </p:sp>
      <p:sp>
        <p:nvSpPr>
          <p:cNvPr id="7189" name="textbox 7189"/>
          <p:cNvSpPr/>
          <p:nvPr/>
        </p:nvSpPr>
        <p:spPr>
          <a:xfrm>
            <a:off x="3430718" y="4849768"/>
            <a:ext cx="291465" cy="1454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8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   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轴</a:t>
            </a:r>
            <a:endParaRPr lang="en-US" altLang="en-US" sz="800" dirty="0"/>
          </a:p>
        </p:txBody>
      </p:sp>
      <p:sp>
        <p:nvSpPr>
          <p:cNvPr id="7190" name="textbox 7190"/>
          <p:cNvSpPr/>
          <p:nvPr/>
        </p:nvSpPr>
        <p:spPr>
          <a:xfrm>
            <a:off x="7871871" y="3636183"/>
            <a:ext cx="224154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2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</a:t>
            </a:r>
            <a:r>
              <a:rPr sz="800" spc="-2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endParaRPr lang="en-US" altLang="en-US" sz="800" dirty="0"/>
          </a:p>
        </p:txBody>
      </p:sp>
      <p:sp>
        <p:nvSpPr>
          <p:cNvPr id="7191" name="textbox 7191"/>
          <p:cNvSpPr/>
          <p:nvPr/>
        </p:nvSpPr>
        <p:spPr>
          <a:xfrm>
            <a:off x="4539264" y="1933494"/>
            <a:ext cx="223520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3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</a:t>
            </a:r>
            <a:r>
              <a:rPr sz="800" spc="-2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endParaRPr lang="en-US" altLang="en-US" sz="800" dirty="0"/>
          </a:p>
        </p:txBody>
      </p:sp>
      <p:sp>
        <p:nvSpPr>
          <p:cNvPr id="7192" name="textbox 7192"/>
          <p:cNvSpPr/>
          <p:nvPr/>
        </p:nvSpPr>
        <p:spPr>
          <a:xfrm>
            <a:off x="507928" y="4241465"/>
            <a:ext cx="223520" cy="1498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975"/>
              </a:lnSpc>
            </a:pPr>
            <a:r>
              <a:rPr sz="800" spc="-3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</a:t>
            </a:r>
            <a:r>
              <a:rPr sz="800" spc="-2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endParaRPr lang="en-US" altLang="en-US" sz="800" dirty="0"/>
          </a:p>
        </p:txBody>
      </p:sp>
      <p:sp>
        <p:nvSpPr>
          <p:cNvPr id="7193" name="textbox 7193"/>
          <p:cNvSpPr/>
          <p:nvPr/>
        </p:nvSpPr>
        <p:spPr>
          <a:xfrm>
            <a:off x="6759112" y="1935018"/>
            <a:ext cx="227329" cy="1390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800" spc="-1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桅</a:t>
            </a:r>
            <a:r>
              <a:rPr sz="800" spc="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杆</a:t>
            </a:r>
            <a:endParaRPr lang="en-US" altLang="en-US" sz="800" dirty="0"/>
          </a:p>
        </p:txBody>
      </p:sp>
      <p:sp>
        <p:nvSpPr>
          <p:cNvPr id="7194" name="textbox 7194"/>
          <p:cNvSpPr/>
          <p:nvPr/>
        </p:nvSpPr>
        <p:spPr>
          <a:xfrm>
            <a:off x="505784" y="5453350"/>
            <a:ext cx="227329" cy="1390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800" spc="-1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桅</a:t>
            </a:r>
            <a:r>
              <a:rPr sz="800" spc="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杆</a:t>
            </a:r>
            <a:endParaRPr lang="en-US" altLang="en-US" sz="800" dirty="0"/>
          </a:p>
        </p:txBody>
      </p:sp>
      <p:sp>
        <p:nvSpPr>
          <p:cNvPr id="7195" name="textbox 7195"/>
          <p:cNvSpPr/>
          <p:nvPr/>
        </p:nvSpPr>
        <p:spPr>
          <a:xfrm rot="16200000">
            <a:off x="195105" y="4395482"/>
            <a:ext cx="226059" cy="1466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800" spc="-10" dirty="0">
                <a:ln w="2917" cap="flat" cmpd="sng">
                  <a:solidFill>
                    <a:srgbClr val="0066CC">
                      <a:alpha val="100000"/>
                    </a:srgbClr>
                  </a:solidFill>
                  <a:prstDash val="solid"/>
                  <a:round/>
                </a:ln>
                <a:solidFill>
                  <a:srgbClr val="0066CC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介面</a:t>
            </a:r>
            <a:endParaRPr lang="en-US" altLang="en-US" sz="800" dirty="0"/>
          </a:p>
        </p:txBody>
      </p:sp>
      <p:sp>
        <p:nvSpPr>
          <p:cNvPr id="7196" name="textbox 7196"/>
          <p:cNvSpPr/>
          <p:nvPr/>
        </p:nvSpPr>
        <p:spPr>
          <a:xfrm>
            <a:off x="7874526" y="2427270"/>
            <a:ext cx="222884" cy="1390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800" spc="-2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身</a:t>
            </a:r>
            <a:r>
              <a:rPr sz="800" spc="-1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</a:t>
            </a:r>
            <a:endParaRPr lang="en-US" altLang="en-US" sz="800" dirty="0"/>
          </a:p>
        </p:txBody>
      </p:sp>
      <p:sp>
        <p:nvSpPr>
          <p:cNvPr id="7197" name="textbox 7197"/>
          <p:cNvSpPr/>
          <p:nvPr/>
        </p:nvSpPr>
        <p:spPr>
          <a:xfrm>
            <a:off x="2319927" y="1935018"/>
            <a:ext cx="222884" cy="1390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800" spc="-2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身</a:t>
            </a:r>
            <a:r>
              <a:rPr sz="800" spc="-10" dirty="0">
                <a:ln w="2917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</a:t>
            </a:r>
            <a:endParaRPr lang="en-US" altLang="en-US" sz="800" dirty="0"/>
          </a:p>
        </p:txBody>
      </p:sp>
      <p:sp>
        <p:nvSpPr>
          <p:cNvPr id="7198" name="textbox 7198"/>
          <p:cNvSpPr/>
          <p:nvPr/>
        </p:nvSpPr>
        <p:spPr>
          <a:xfrm>
            <a:off x="6763707" y="4102877"/>
            <a:ext cx="64135" cy="4470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00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  <a:p>
            <a:pPr marL="12700" algn="l" rtl="0" eaLnBrk="0">
              <a:lnSpc>
                <a:spcPts val="1000"/>
              </a:lnSpc>
              <a:spcBef>
                <a:spcPts val="165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  <a:p>
            <a:pPr marL="12700" algn="l" rtl="0" eaLnBrk="0">
              <a:lnSpc>
                <a:spcPts val="1000"/>
              </a:lnSpc>
              <a:spcBef>
                <a:spcPts val="150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</p:txBody>
      </p:sp>
      <p:sp>
        <p:nvSpPr>
          <p:cNvPr id="7199" name="textbox 7199"/>
          <p:cNvSpPr/>
          <p:nvPr/>
        </p:nvSpPr>
        <p:spPr>
          <a:xfrm>
            <a:off x="6763707" y="2289062"/>
            <a:ext cx="64135" cy="4451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00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  <a:p>
            <a:pPr marL="12700" algn="l" rtl="0" eaLnBrk="0">
              <a:lnSpc>
                <a:spcPts val="1000"/>
              </a:lnSpc>
              <a:spcBef>
                <a:spcPts val="155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  <a:p>
            <a:pPr marL="12700" algn="l" rtl="0" eaLnBrk="0">
              <a:lnSpc>
                <a:spcPts val="1000"/>
              </a:lnSpc>
              <a:spcBef>
                <a:spcPts val="155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</p:txBody>
      </p:sp>
      <p:sp>
        <p:nvSpPr>
          <p:cNvPr id="7200" name="textbox 7200"/>
          <p:cNvSpPr/>
          <p:nvPr/>
        </p:nvSpPr>
        <p:spPr>
          <a:xfrm>
            <a:off x="7135124" y="5466121"/>
            <a:ext cx="191135" cy="1244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800" b="1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endParaRPr lang="en-US" altLang="en-US" sz="800" dirty="0"/>
          </a:p>
        </p:txBody>
      </p:sp>
      <p:sp>
        <p:nvSpPr>
          <p:cNvPr id="7201" name="textbox 7201"/>
          <p:cNvSpPr/>
          <p:nvPr/>
        </p:nvSpPr>
        <p:spPr>
          <a:xfrm>
            <a:off x="3802136" y="3650478"/>
            <a:ext cx="191135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8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800" dirty="0"/>
          </a:p>
        </p:txBody>
      </p:sp>
      <p:sp>
        <p:nvSpPr>
          <p:cNvPr id="7202" name="textbox 7202"/>
          <p:cNvSpPr/>
          <p:nvPr/>
        </p:nvSpPr>
        <p:spPr>
          <a:xfrm>
            <a:off x="6024128" y="4860788"/>
            <a:ext cx="191135" cy="1238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800" b="1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.4</a:t>
            </a:r>
            <a:endParaRPr lang="en-US" altLang="en-US" sz="800" dirty="0"/>
          </a:p>
        </p:txBody>
      </p:sp>
      <p:sp>
        <p:nvSpPr>
          <p:cNvPr id="7203" name="textbox 7203"/>
          <p:cNvSpPr/>
          <p:nvPr/>
        </p:nvSpPr>
        <p:spPr>
          <a:xfrm>
            <a:off x="502619" y="4849768"/>
            <a:ext cx="127000" cy="1466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泵</a:t>
            </a:r>
            <a:endParaRPr lang="en-US" altLang="en-US" sz="800" dirty="0"/>
          </a:p>
        </p:txBody>
      </p:sp>
      <p:sp>
        <p:nvSpPr>
          <p:cNvPr id="7204" name="textbox 7204"/>
          <p:cNvSpPr/>
          <p:nvPr/>
        </p:nvSpPr>
        <p:spPr>
          <a:xfrm>
            <a:off x="5644950" y="1936769"/>
            <a:ext cx="127000" cy="1466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泵</a:t>
            </a:r>
            <a:endParaRPr lang="en-US" altLang="en-US" sz="800" dirty="0"/>
          </a:p>
        </p:txBody>
      </p:sp>
      <p:sp>
        <p:nvSpPr>
          <p:cNvPr id="7205" name="textbox 7205"/>
          <p:cNvSpPr/>
          <p:nvPr/>
        </p:nvSpPr>
        <p:spPr>
          <a:xfrm>
            <a:off x="7866561" y="4244740"/>
            <a:ext cx="127000" cy="1466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泵</a:t>
            </a:r>
            <a:endParaRPr lang="en-US" altLang="en-US" sz="800" dirty="0"/>
          </a:p>
        </p:txBody>
      </p:sp>
      <p:sp>
        <p:nvSpPr>
          <p:cNvPr id="7206" name="textbox 7206"/>
          <p:cNvSpPr/>
          <p:nvPr/>
        </p:nvSpPr>
        <p:spPr>
          <a:xfrm>
            <a:off x="1208676" y="5385526"/>
            <a:ext cx="64135" cy="3022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00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  <a:p>
            <a:pPr marL="12700" algn="l" rtl="0" eaLnBrk="0">
              <a:lnSpc>
                <a:spcPts val="1000"/>
              </a:lnSpc>
              <a:spcBef>
                <a:spcPts val="175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</p:txBody>
      </p:sp>
      <p:sp>
        <p:nvSpPr>
          <p:cNvPr id="7207" name="textbox 7207"/>
          <p:cNvSpPr/>
          <p:nvPr/>
        </p:nvSpPr>
        <p:spPr>
          <a:xfrm>
            <a:off x="5652710" y="2362234"/>
            <a:ext cx="64135" cy="299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00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  <a:p>
            <a:pPr marL="12700" algn="l" rtl="0" eaLnBrk="0">
              <a:lnSpc>
                <a:spcPts val="1000"/>
              </a:lnSpc>
              <a:spcBef>
                <a:spcPts val="155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</p:txBody>
      </p:sp>
      <p:sp>
        <p:nvSpPr>
          <p:cNvPr id="7208" name="textbox 7208"/>
          <p:cNvSpPr/>
          <p:nvPr/>
        </p:nvSpPr>
        <p:spPr>
          <a:xfrm>
            <a:off x="4541715" y="2362234"/>
            <a:ext cx="64135" cy="299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00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  <a:p>
            <a:pPr marL="12700" algn="l" rtl="0" eaLnBrk="0">
              <a:lnSpc>
                <a:spcPts val="1000"/>
              </a:lnSpc>
              <a:spcBef>
                <a:spcPts val="155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</p:txBody>
      </p:sp>
      <p:sp>
        <p:nvSpPr>
          <p:cNvPr id="7209" name="textbox 7209"/>
          <p:cNvSpPr/>
          <p:nvPr/>
        </p:nvSpPr>
        <p:spPr>
          <a:xfrm>
            <a:off x="1208676" y="3572670"/>
            <a:ext cx="64135" cy="299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00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  <a:p>
            <a:pPr marL="12700" algn="l" rtl="0" eaLnBrk="0">
              <a:lnSpc>
                <a:spcPts val="1000"/>
              </a:lnSpc>
              <a:spcBef>
                <a:spcPts val="155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</p:txBody>
      </p:sp>
      <p:sp>
        <p:nvSpPr>
          <p:cNvPr id="7210" name="textbox 7210"/>
          <p:cNvSpPr/>
          <p:nvPr/>
        </p:nvSpPr>
        <p:spPr>
          <a:xfrm>
            <a:off x="5652710" y="3572670"/>
            <a:ext cx="64135" cy="299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00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  <a:p>
            <a:pPr marL="12700" algn="l" rtl="0" eaLnBrk="0">
              <a:lnSpc>
                <a:spcPts val="1000"/>
              </a:lnSpc>
              <a:spcBef>
                <a:spcPts val="155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</p:txBody>
      </p:sp>
      <p:sp>
        <p:nvSpPr>
          <p:cNvPr id="7211" name="textbox 7211"/>
          <p:cNvSpPr/>
          <p:nvPr/>
        </p:nvSpPr>
        <p:spPr>
          <a:xfrm>
            <a:off x="4541715" y="5388574"/>
            <a:ext cx="64135" cy="29908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00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  <a:p>
            <a:pPr marL="12700" algn="l" rtl="0" eaLnBrk="0">
              <a:lnSpc>
                <a:spcPts val="1000"/>
              </a:lnSpc>
              <a:spcBef>
                <a:spcPts val="155"/>
              </a:spcBef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</p:txBody>
      </p:sp>
      <p:sp>
        <p:nvSpPr>
          <p:cNvPr id="7212" name="textbox 7212"/>
          <p:cNvSpPr/>
          <p:nvPr/>
        </p:nvSpPr>
        <p:spPr>
          <a:xfrm>
            <a:off x="1208676" y="4855478"/>
            <a:ext cx="64135" cy="1524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00"/>
              </a:lnSpc>
            </a:pP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▪</a:t>
            </a:r>
            <a:endParaRPr lang="en-US" altLang="en-US" sz="800" dirty="0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213" name="table 7213"/>
          <p:cNvGraphicFramePr>
            <a:graphicFrameLocks noGrp="1"/>
          </p:cNvGraphicFramePr>
          <p:nvPr/>
        </p:nvGraphicFramePr>
        <p:xfrm>
          <a:off x="3670173" y="1035177"/>
          <a:ext cx="5104129" cy="5053965"/>
        </p:xfrm>
        <a:graphic>
          <a:graphicData uri="http://schemas.openxmlformats.org/drawingml/2006/table">
            <a:tbl>
              <a:tblPr/>
              <a:tblGrid>
                <a:gridCol w="5104129"/>
              </a:tblGrid>
              <a:tr h="50349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1000" dirty="0"/>
                    </a:p>
                    <a:p>
                      <a:pPr marL="9398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每个接口都有单独的规格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表，作为后期产品开发的参考。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600" dirty="0"/>
                    </a:p>
                    <a:p>
                      <a:pPr marL="9398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指派所有者，负责正确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和及时地开发接口。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392" name="group 1392"/>
          <p:cNvGrpSpPr/>
          <p:nvPr/>
        </p:nvGrpSpPr>
        <p:grpSpPr>
          <a:xfrm rot="21600000">
            <a:off x="210693" y="1035177"/>
            <a:ext cx="3457061" cy="5054346"/>
            <a:chOff x="0" y="0"/>
            <a:chExt cx="3457061" cy="5054346"/>
          </a:xfrm>
        </p:grpSpPr>
        <p:sp>
          <p:nvSpPr>
            <p:cNvPr id="7214" name="path"/>
            <p:cNvSpPr/>
            <p:nvPr/>
          </p:nvSpPr>
          <p:spPr>
            <a:xfrm>
              <a:off x="9525" y="9525"/>
              <a:ext cx="3438144" cy="5035296"/>
            </a:xfrm>
            <a:custGeom>
              <a:avLst/>
              <a:gdLst/>
              <a:ahLst/>
              <a:cxnLst/>
              <a:rect l="0" t="0" r="0" b="0"/>
              <a:pathLst>
                <a:path w="5414" h="7929">
                  <a:moveTo>
                    <a:pt x="0" y="0"/>
                  </a:moveTo>
                  <a:lnTo>
                    <a:pt x="4746" y="0"/>
                  </a:lnTo>
                  <a:lnTo>
                    <a:pt x="5414" y="3964"/>
                  </a:lnTo>
                  <a:lnTo>
                    <a:pt x="4746" y="7929"/>
                  </a:lnTo>
                  <a:lnTo>
                    <a:pt x="0" y="79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215" name="path"/>
            <p:cNvSpPr/>
            <p:nvPr/>
          </p:nvSpPr>
          <p:spPr>
            <a:xfrm>
              <a:off x="0" y="0"/>
              <a:ext cx="3023489" cy="5054346"/>
            </a:xfrm>
            <a:custGeom>
              <a:avLst/>
              <a:gdLst/>
              <a:ahLst/>
              <a:cxnLst/>
              <a:rect l="0" t="0" r="0" b="0"/>
              <a:pathLst>
                <a:path w="4761" h="7959">
                  <a:moveTo>
                    <a:pt x="15" y="15"/>
                  </a:moveTo>
                  <a:lnTo>
                    <a:pt x="4761" y="15"/>
                  </a:lnTo>
                  <a:moveTo>
                    <a:pt x="4761" y="7944"/>
                  </a:moveTo>
                  <a:lnTo>
                    <a:pt x="15" y="7944"/>
                  </a:lnTo>
                  <a:lnTo>
                    <a:pt x="15" y="15"/>
                  </a:lnTo>
                  <a:close/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216" name="path"/>
            <p:cNvSpPr/>
            <p:nvPr/>
          </p:nvSpPr>
          <p:spPr>
            <a:xfrm>
              <a:off x="3014096" y="7942"/>
              <a:ext cx="442965" cy="5038461"/>
            </a:xfrm>
            <a:custGeom>
              <a:avLst/>
              <a:gdLst/>
              <a:ahLst/>
              <a:cxnLst/>
              <a:rect l="0" t="0" r="0" b="0"/>
              <a:pathLst>
                <a:path w="697" h="7934">
                  <a:moveTo>
                    <a:pt x="14" y="2"/>
                  </a:moveTo>
                  <a:lnTo>
                    <a:pt x="682" y="3967"/>
                  </a:lnTo>
                  <a:lnTo>
                    <a:pt x="14" y="7932"/>
                  </a:lnTo>
                </a:path>
              </a:pathLst>
            </a:custGeom>
            <a:noFill/>
            <a:ln w="19050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217" name="rect"/>
            <p:cNvSpPr/>
            <p:nvPr/>
          </p:nvSpPr>
          <p:spPr>
            <a:xfrm>
              <a:off x="8763" y="8763"/>
              <a:ext cx="3080003" cy="370332"/>
            </a:xfrm>
            <a:prstGeom prst="rect">
              <a:avLst/>
            </a:pr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218" name="textbox 7218"/>
            <p:cNvSpPr/>
            <p:nvPr/>
          </p:nvSpPr>
          <p:spPr>
            <a:xfrm>
              <a:off x="62424" y="102101"/>
              <a:ext cx="2874645" cy="36683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4000"/>
                </a:lnSpc>
              </a:pPr>
              <a:endParaRPr lang="en-US" altLang="en-US" sz="100" dirty="0"/>
            </a:p>
            <a:p>
              <a:pPr marL="24765" algn="l" rtl="0" eaLnBrk="0">
                <a:lnSpc>
                  <a:spcPct val="98000"/>
                </a:lnSpc>
              </a:pPr>
              <a:r>
                <a:rPr sz="1400" spc="-1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办</a:t>
              </a:r>
              <a:r>
                <a:rPr sz="1400" spc="0" dirty="0">
                  <a:ln w="3175" cap="flat" cmpd="sng">
                    <a:solidFill>
                      <a:srgbClr val="002960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00296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法</a:t>
              </a:r>
              <a:endParaRPr lang="en-US" altLang="en-US" sz="1400" dirty="0"/>
            </a:p>
            <a:p>
              <a:pPr marL="210185" indent="-197485" algn="l" rtl="0" eaLnBrk="0">
                <a:lnSpc>
                  <a:spcPct val="93000"/>
                </a:lnSpc>
                <a:spcBef>
                  <a:spcPts val="1035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对于接口矩阵中的每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一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个确定的接 </a:t>
              </a:r>
              <a:r>
                <a:rPr sz="1400" spc="-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口，收集所有需要的信息来定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义接 </a:t>
              </a:r>
              <a:r>
                <a:rPr sz="1400" spc="-1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口</a:t>
              </a:r>
              <a:r>
                <a:rPr sz="1400" spc="-10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400" dirty="0"/>
            </a:p>
            <a:p>
              <a:pPr marL="12700" algn="l" rtl="0" eaLnBrk="0">
                <a:lnSpc>
                  <a:spcPct val="84000"/>
                </a:lnSpc>
                <a:spcBef>
                  <a:spcPts val="845"/>
                </a:spcBef>
              </a:pPr>
              <a:r>
                <a:rPr sz="1700" spc="-7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-7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就标准化程度达成一致，  </a:t>
              </a:r>
              <a:r>
                <a:rPr sz="1400" spc="-5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例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如：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810"/>
                </a:spcBef>
              </a:pPr>
              <a:r>
                <a:rPr sz="16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1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个全球标准解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决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方案</a:t>
              </a:r>
              <a:endParaRPr lang="en-US" altLang="en-US" sz="1400" dirty="0"/>
            </a:p>
            <a:p>
              <a:pPr marL="191770" algn="l" rtl="0" eaLnBrk="0">
                <a:lnSpc>
                  <a:spcPct val="87000"/>
                </a:lnSpc>
                <a:spcBef>
                  <a:spcPts val="840"/>
                </a:spcBef>
              </a:pPr>
              <a:r>
                <a:rPr sz="16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参数化解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决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方案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845"/>
                </a:spcBef>
              </a:pPr>
              <a:r>
                <a:rPr sz="16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可扩展的解决方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案</a:t>
              </a:r>
              <a:endParaRPr lang="en-US" altLang="en-US" sz="1400" dirty="0"/>
            </a:p>
            <a:p>
              <a:pPr marL="191770" algn="l" rtl="0" eaLnBrk="0">
                <a:lnSpc>
                  <a:spcPct val="88000"/>
                </a:lnSpc>
                <a:spcBef>
                  <a:spcPts val="830"/>
                </a:spcBef>
              </a:pPr>
              <a:r>
                <a:rPr sz="1600" spc="4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–  </a:t>
              </a:r>
              <a:r>
                <a:rPr sz="1400" spc="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离散型解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决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方案</a:t>
              </a:r>
              <a:endParaRPr lang="en-US" altLang="en-US" sz="1400" dirty="0"/>
            </a:p>
            <a:p>
              <a:pPr marL="193040" indent="-180340" algn="l" rtl="0" eaLnBrk="0">
                <a:lnSpc>
                  <a:spcPct val="90000"/>
                </a:lnSpc>
                <a:spcBef>
                  <a:spcPts val="805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分配接口的所有权，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一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般是先分配 </a:t>
              </a:r>
              <a:r>
                <a:rPr sz="14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给需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要接口的研发部门和工程师。</a:t>
              </a:r>
              <a:endParaRPr lang="en-US" altLang="en-US" sz="1400" dirty="0"/>
            </a:p>
            <a:p>
              <a:pPr algn="l" rtl="0" eaLnBrk="0">
                <a:lnSpc>
                  <a:spcPct val="102000"/>
                </a:lnSpc>
              </a:pPr>
              <a:endParaRPr lang="en-US" altLang="en-US" sz="700" dirty="0"/>
            </a:p>
            <a:p>
              <a:pPr marL="201930" indent="-189230" algn="l" rtl="0" eaLnBrk="0">
                <a:lnSpc>
                  <a:spcPct val="90000"/>
                </a:lnSpc>
                <a:spcBef>
                  <a:spcPts val="0"/>
                </a:spcBef>
              </a:pPr>
              <a:r>
                <a:rPr sz="1700" spc="3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▪ </a:t>
              </a:r>
              <a:r>
                <a:rPr sz="1400" spc="3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包括对未来需求、发</a:t>
              </a:r>
              <a:r>
                <a:rPr sz="1400" spc="2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展</a:t>
              </a:r>
              <a:r>
                <a:rPr sz="14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和对接口影 </a:t>
              </a:r>
              <a:r>
                <a:rPr sz="1400" spc="-6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响的了解</a:t>
              </a:r>
              <a:r>
                <a:rPr sz="1400" spc="-4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。</a:t>
              </a:r>
              <a:endParaRPr lang="en-US" altLang="en-US" sz="1400" dirty="0"/>
            </a:p>
          </p:txBody>
        </p:sp>
      </p:grpSp>
      <p:graphicFrame>
        <p:nvGraphicFramePr>
          <p:cNvPr id="7219" name="table 7219"/>
          <p:cNvGraphicFramePr>
            <a:graphicFrameLocks noGrp="1"/>
          </p:cNvGraphicFramePr>
          <p:nvPr/>
        </p:nvGraphicFramePr>
        <p:xfrm>
          <a:off x="3770931" y="2785772"/>
          <a:ext cx="4907914" cy="2962910"/>
        </p:xfrm>
        <a:graphic>
          <a:graphicData uri="http://schemas.openxmlformats.org/drawingml/2006/table">
            <a:tbl>
              <a:tblPr/>
              <a:tblGrid>
                <a:gridCol w="1306830"/>
                <a:gridCol w="388619"/>
                <a:gridCol w="519429"/>
                <a:gridCol w="574675"/>
                <a:gridCol w="1172210"/>
                <a:gridCol w="144780"/>
                <a:gridCol w="83185"/>
                <a:gridCol w="718184"/>
              </a:tblGrid>
              <a:tr h="155575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300" dirty="0"/>
                    </a:p>
                    <a:p>
                      <a:pPr marL="59690"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7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7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700" dirty="0"/>
                    </a:p>
                    <a:p>
                      <a:pPr marL="60325" algn="l" rtl="0" eaLnBrk="0">
                        <a:lnSpc>
                          <a:spcPts val="905"/>
                        </a:lnSpc>
                        <a:spcBef>
                          <a:spcPts val="585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7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1:</a:t>
                      </a:r>
                      <a:r>
                        <a:rPr sz="7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Motor</a:t>
                      </a:r>
                      <a:endParaRPr lang="en-US" altLang="en-US" sz="700" dirty="0"/>
                    </a:p>
                    <a:p>
                      <a:pPr marL="60325" algn="l" rtl="0" eaLnBrk="0">
                        <a:lnSpc>
                          <a:spcPct val="91000"/>
                        </a:lnSpc>
                        <a:spcBef>
                          <a:spcPts val="715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7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2:</a:t>
                      </a:r>
                      <a:r>
                        <a:rPr sz="7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Body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84000"/>
                        </a:lnSpc>
                      </a:pPr>
                      <a:endParaRPr lang="en-US" altLang="en-US" sz="100" dirty="0"/>
                    </a:p>
                    <a:p>
                      <a:pPr marL="59690" algn="l" rtl="0" eaLnBrk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r>
                        <a:rPr sz="700" spc="6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owner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300" dirty="0"/>
                    </a:p>
                    <a:p>
                      <a:pPr marL="51435"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7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Lea</a:t>
                      </a:r>
                      <a:r>
                        <a:rPr sz="7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300" dirty="0"/>
                    </a:p>
                    <a:p>
                      <a:pPr marL="61595" algn="l" rtl="0" eaLnBrk="0">
                        <a:lnSpc>
                          <a:spcPct val="91000"/>
                        </a:lnSpc>
                        <a:spcBef>
                          <a:spcPts val="5"/>
                        </a:spcBef>
                      </a:pP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Degree</a:t>
                      </a:r>
                      <a:r>
                        <a:rPr sz="700" spc="5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700" spc="5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standardization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01394">
                <a:tc v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400" dirty="0"/>
                    </a:p>
                    <a:p>
                      <a:pPr marL="62230" indent="1270" algn="l" rtl="0" eaLnBrk="0">
                        <a:lnSpc>
                          <a:spcPct val="118000"/>
                        </a:lnSpc>
                        <a:spcBef>
                          <a:spcPts val="0"/>
                        </a:spcBef>
                      </a:pPr>
                      <a:r>
                        <a:rPr sz="900" spc="1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Global</a:t>
                      </a:r>
                      <a:r>
                        <a:rPr sz="7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standard         </a:t>
                      </a:r>
                      <a:r>
                        <a:rPr sz="9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900" spc="1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Parametric                  </a:t>
                      </a:r>
                      <a:r>
                        <a:rPr sz="9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9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Scalable                      </a:t>
                      </a:r>
                      <a:r>
                        <a:rPr sz="900" spc="2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Discrete</a:t>
                      </a:r>
                      <a:r>
                        <a:rPr sz="7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solutions     Number</a:t>
                      </a:r>
                      <a:r>
                        <a:rPr sz="700" spc="2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700" spc="2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solutions</a:t>
                      </a:r>
                      <a:r>
                        <a:rPr sz="7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: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300" dirty="0"/>
                    </a:p>
                    <a:p>
                      <a:pPr marL="61595" algn="l" rtl="0" eaLnBrk="0">
                        <a:lnSpc>
                          <a:spcPct val="92000"/>
                        </a:lnSpc>
                        <a:spcBef>
                          <a:spcPts val="5"/>
                        </a:spcBef>
                      </a:pPr>
                      <a:r>
                        <a:rPr sz="7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Descripti</a:t>
                      </a:r>
                      <a:r>
                        <a:rPr sz="7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677545" algn="l" rtl="0" eaLnBrk="0">
                        <a:lnSpc>
                          <a:spcPct val="88000"/>
                        </a:lnSpc>
                      </a:pP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X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X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2929">
                <a:tc rowSpan="6" gridSpan="2"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200" dirty="0"/>
                    </a:p>
                    <a:p>
                      <a:pPr marL="60960" algn="l" rtl="0" eaLnBrk="0">
                        <a:lnSpc>
                          <a:spcPts val="905"/>
                        </a:lnSpc>
                        <a:spcBef>
                          <a:spcPts val="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Function</a:t>
                      </a:r>
                      <a:r>
                        <a:rPr sz="7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:</a:t>
                      </a:r>
                      <a:r>
                        <a:rPr sz="7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tbd</a:t>
                      </a:r>
                      <a:endParaRPr lang="en-US" altLang="en-US" sz="700" dirty="0"/>
                    </a:p>
                    <a:p>
                      <a:pPr marL="60325" algn="l" rtl="0" eaLnBrk="0">
                        <a:lnSpc>
                          <a:spcPct val="92000"/>
                        </a:lnSpc>
                        <a:spcBef>
                          <a:spcPts val="65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Department</a:t>
                      </a:r>
                      <a:r>
                        <a:rPr sz="700" spc="3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:</a:t>
                      </a:r>
                      <a:r>
                        <a:rPr sz="700" spc="3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tbd</a:t>
                      </a:r>
                      <a:endParaRPr lang="en-US" altLang="en-US" sz="700" dirty="0"/>
                    </a:p>
                    <a:p>
                      <a:pPr marL="59690" algn="l" rtl="0" eaLnBrk="0">
                        <a:lnSpc>
                          <a:spcPts val="905"/>
                        </a:lnSpc>
                        <a:spcBef>
                          <a:spcPts val="815"/>
                        </a:spcBef>
                      </a:pP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Due</a:t>
                      </a:r>
                      <a:r>
                        <a:rPr sz="700" spc="3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date</a:t>
                      </a:r>
                      <a:endParaRPr lang="en-US" altLang="en-US" sz="700" dirty="0"/>
                    </a:p>
                    <a:p>
                      <a:pPr marL="61595" algn="l" rtl="0" eaLnBrk="0">
                        <a:lnSpc>
                          <a:spcPct val="73000"/>
                        </a:lnSpc>
                        <a:spcBef>
                          <a:spcPts val="690"/>
                        </a:spcBef>
                      </a:pPr>
                      <a:r>
                        <a:rPr sz="9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7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: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Motor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600" dirty="0"/>
                    </a:p>
                    <a:p>
                      <a:pPr marL="61595" algn="l" rtl="0" eaLnBrk="0">
                        <a:lnSpc>
                          <a:spcPct val="74000"/>
                        </a:lnSpc>
                        <a:spcBef>
                          <a:spcPts val="5"/>
                        </a:spcBef>
                      </a:pPr>
                      <a:r>
                        <a:rPr sz="9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Milestone</a:t>
                      </a:r>
                      <a:r>
                        <a:rPr sz="7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:</a:t>
                      </a:r>
                      <a:r>
                        <a:rPr sz="7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Cx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200" dirty="0"/>
                    </a:p>
                    <a:p>
                      <a:pPr marL="63500" algn="l" rtl="0" eaLnBrk="0">
                        <a:lnSpc>
                          <a:spcPct val="88000"/>
                        </a:lnSpc>
                      </a:pPr>
                      <a:r>
                        <a:rPr sz="9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9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Tbd</a:t>
                      </a:r>
                      <a:endParaRPr lang="en-US" altLang="en-US" sz="700" dirty="0"/>
                    </a:p>
                    <a:p>
                      <a:pPr marL="63500" algn="l" rtl="0" eaLnBrk="0">
                        <a:lnSpc>
                          <a:spcPct val="73000"/>
                        </a:lnSpc>
                        <a:spcBef>
                          <a:spcPts val="135"/>
                        </a:spcBef>
                      </a:pPr>
                      <a:r>
                        <a:rPr sz="4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 </a:t>
                      </a:r>
                      <a:r>
                        <a:rPr sz="4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700" dirty="0"/>
                    </a:p>
                    <a:p>
                      <a:pPr marL="63500" algn="l" rtl="0" eaLnBrk="0">
                        <a:lnSpc>
                          <a:spcPct val="73000"/>
                        </a:lnSpc>
                        <a:spcBef>
                          <a:spcPts val="340"/>
                        </a:spcBef>
                      </a:pPr>
                      <a:r>
                        <a:rPr sz="4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 </a:t>
                      </a:r>
                      <a:r>
                        <a:rPr sz="4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200" dirty="0"/>
                    </a:p>
                    <a:p>
                      <a:pPr marL="63500" algn="l" rtl="0" eaLnBrk="0">
                        <a:lnSpc>
                          <a:spcPct val="73000"/>
                        </a:lnSpc>
                        <a:spcBef>
                          <a:spcPts val="0"/>
                        </a:spcBef>
                      </a:pPr>
                      <a:r>
                        <a:rPr sz="4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 </a:t>
                      </a:r>
                      <a:r>
                        <a:rPr sz="4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500" dirty="0"/>
                    </a:p>
                    <a:p>
                      <a:pPr marL="621665" algn="l" rtl="0" eaLnBrk="0">
                        <a:lnSpc>
                          <a:spcPct val="92000"/>
                        </a:lnSpc>
                        <a:spcBef>
                          <a:spcPts val="5"/>
                        </a:spcBef>
                      </a:pPr>
                      <a:r>
                        <a:rPr sz="7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Descripti</a:t>
                      </a:r>
                      <a:r>
                        <a:rPr sz="7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7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700" dirty="0"/>
                    </a:p>
                    <a:p>
                      <a:pPr marL="52705" algn="l" rtl="0" eaLnBrk="0">
                        <a:lnSpc>
                          <a:spcPct val="76000"/>
                        </a:lnSpc>
                        <a:spcBef>
                          <a:spcPts val="350"/>
                        </a:spcBef>
                      </a:pP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Global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Only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one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type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</a:t>
                      </a: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Only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M8</a:t>
                      </a:r>
                      <a:endParaRPr lang="en-US" altLang="en-US" sz="700" dirty="0"/>
                    </a:p>
                    <a:p>
                      <a:pPr marL="160020" algn="l" rtl="0" eaLnBrk="0">
                        <a:lnSpc>
                          <a:spcPct val="91000"/>
                        </a:lnSpc>
                        <a:spcBef>
                          <a:spcPts val="140"/>
                        </a:spcBef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standard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used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globally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screw</a:t>
                      </a:r>
                      <a:endParaRPr lang="en-US" altLang="en-US" sz="700" dirty="0"/>
                    </a:p>
                    <a:p>
                      <a:pPr marL="730885" algn="l" rtl="0" eaLnBrk="0">
                        <a:lnSpc>
                          <a:spcPct val="92000"/>
                        </a:lnSpc>
                        <a:spcBef>
                          <a:spcPts val="180"/>
                        </a:spcBef>
                      </a:pP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archetyp</a:t>
                      </a:r>
                      <a:r>
                        <a:rPr sz="7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1159">
                <a:tc vMerge="1" gridSpan="2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200" dirty="0"/>
                    </a:p>
                    <a:p>
                      <a:pPr marL="52705" algn="l" rtl="0" eaLnBrk="0">
                        <a:lnSpc>
                          <a:spcPts val="580"/>
                        </a:lnSpc>
                        <a:spcBef>
                          <a:spcPts val="0"/>
                        </a:spcBef>
                      </a:pPr>
                      <a:r>
                        <a:rPr sz="9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Para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700" dirty="0"/>
                    </a:p>
                    <a:p>
                      <a:pPr marL="163195" algn="l" rtl="0" eaLnBrk="0">
                        <a:lnSpc>
                          <a:spcPts val="1110"/>
                        </a:lnSpc>
                      </a:pPr>
                      <a:r>
                        <a:rPr sz="7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metri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83000"/>
                        </a:lnSpc>
                      </a:pPr>
                      <a:endParaRPr lang="en-US" altLang="en-US" sz="100" dirty="0"/>
                    </a:p>
                    <a:p>
                      <a:pPr marL="153670" indent="-104775" algn="l" rtl="0" eaLnBrk="0">
                        <a:lnSpc>
                          <a:spcPct val="108000"/>
                        </a:lnSpc>
                      </a:pPr>
                      <a:r>
                        <a:rPr sz="900" spc="1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r>
                        <a:rPr sz="7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is</a:t>
                      </a:r>
                      <a:r>
                        <a:rPr sz="700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adapted</a:t>
                      </a:r>
                      <a:r>
                        <a:rPr sz="7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       variants</a:t>
                      </a:r>
                      <a:r>
                        <a:rPr sz="7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by</a:t>
                      </a:r>
                      <a:r>
                        <a:rPr sz="7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700" spc="2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change</a:t>
                      </a:r>
                      <a:r>
                        <a:rPr sz="7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     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dimension</a:t>
                      </a:r>
                      <a:r>
                        <a:rPr sz="7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200" dirty="0"/>
                    </a:p>
                    <a:p>
                      <a:pPr marL="227330" indent="-106680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9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4…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7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screw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1159">
                <a:tc vMerge="1" gridSpan="2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93000"/>
                        </a:lnSpc>
                      </a:pPr>
                      <a:endParaRPr lang="en-US" altLang="en-US" sz="100" dirty="0"/>
                    </a:p>
                    <a:p>
                      <a:pPr marL="728980" indent="-675640" algn="l" rtl="0" eaLnBrk="0">
                        <a:lnSpc>
                          <a:spcPct val="99000"/>
                        </a:lnSpc>
                      </a:pPr>
                      <a:r>
                        <a:rPr sz="9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Scalable</a:t>
                      </a:r>
                      <a:r>
                        <a:rPr sz="7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9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r>
                        <a:rPr sz="7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can</a:t>
                      </a:r>
                      <a:r>
                        <a:rPr sz="7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adapted     to</a:t>
                      </a:r>
                      <a:r>
                        <a:rPr sz="700" spc="3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variants</a:t>
                      </a:r>
                      <a:r>
                        <a:rPr sz="700" spc="3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by</a:t>
                      </a:r>
                      <a:r>
                        <a:rPr sz="700" spc="3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multiplication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3000"/>
                        </a:lnSpc>
                      </a:pPr>
                      <a:endParaRPr lang="en-US" altLang="en-US" sz="100" dirty="0"/>
                    </a:p>
                    <a:p>
                      <a:pPr marL="144145" indent="-107315" algn="l" rtl="0" eaLnBrk="0">
                        <a:lnSpc>
                          <a:spcPct val="108000"/>
                        </a:lnSpc>
                      </a:pP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One</a:t>
                      </a:r>
                      <a:r>
                        <a:rPr sz="7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two</a:t>
                      </a:r>
                      <a:r>
                        <a:rPr sz="7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or</a:t>
                      </a:r>
                      <a:r>
                        <a:rPr sz="700" spc="3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three         M</a:t>
                      </a:r>
                      <a:r>
                        <a:rPr sz="7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700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screws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780">
                <a:tc vMerge="1" gridSpan="2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200" dirty="0"/>
                    </a:p>
                    <a:p>
                      <a:pPr marL="52705" algn="l" rtl="0" eaLnBrk="0">
                        <a:lnSpc>
                          <a:spcPct val="78000"/>
                        </a:lnSpc>
                      </a:pPr>
                      <a:r>
                        <a:rPr sz="900" spc="1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Discrete</a:t>
                      </a:r>
                      <a:r>
                        <a:rPr sz="7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900" spc="1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Several</a:t>
                      </a:r>
                      <a:r>
                        <a:rPr sz="7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different</a:t>
                      </a:r>
                      <a:r>
                        <a:rPr sz="7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interfaces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200" dirty="0"/>
                    </a:p>
                    <a:p>
                      <a:pPr marL="37465"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9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7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screw</a:t>
                      </a:r>
                      <a:endParaRPr lang="en-US" altLang="en-US" sz="700" dirty="0"/>
                    </a:p>
                    <a:p>
                      <a:pPr marL="37465" algn="l" rtl="0" eaLnBrk="0">
                        <a:lnSpc>
                          <a:spcPct val="73000"/>
                        </a:lnSpc>
                        <a:spcBef>
                          <a:spcPts val="10"/>
                        </a:spcBef>
                      </a:pP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9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Rivet</a:t>
                      </a:r>
                      <a:endParaRPr lang="en-US" altLang="en-US" sz="700" dirty="0"/>
                    </a:p>
                    <a:p>
                      <a:pPr marL="37465" algn="l" rtl="0" eaLnBrk="0">
                        <a:lnSpc>
                          <a:spcPct val="82000"/>
                        </a:lnSpc>
                        <a:spcBef>
                          <a:spcPts val="160"/>
                        </a:spcBef>
                      </a:pPr>
                      <a:r>
                        <a:rPr sz="9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9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Adhesive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7650">
                <a:tc vMerge="1" gridSpan="2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9000"/>
                        </a:lnSpc>
                      </a:pPr>
                      <a:endParaRPr lang="en-US" altLang="en-US" sz="100" dirty="0"/>
                    </a:p>
                    <a:p>
                      <a:pPr marL="160020" algn="l" rtl="0" eaLnBrk="0">
                        <a:lnSpc>
                          <a:spcPts val="905"/>
                        </a:lnSpc>
                      </a:pP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7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88000"/>
                        </a:lnSpc>
                      </a:pPr>
                      <a:endParaRPr lang="en-US" altLang="en-US" sz="100" dirty="0"/>
                    </a:p>
                    <a:p>
                      <a:pPr marL="155575" algn="l" rtl="0" eaLnBrk="0">
                        <a:lnSpc>
                          <a:spcPct val="89000"/>
                        </a:lnSpc>
                      </a:pP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designs</a:t>
                      </a:r>
                      <a:r>
                        <a:rPr sz="700" spc="4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700" spc="3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different</a:t>
                      </a:r>
                      <a:endParaRPr lang="en-US" altLang="en-US" sz="700" dirty="0"/>
                    </a:p>
                    <a:p>
                      <a:pPr marL="153670" algn="l" rtl="0" eaLnBrk="0">
                        <a:lnSpc>
                          <a:spcPts val="950"/>
                        </a:lnSpc>
                      </a:pPr>
                      <a:r>
                        <a:rPr sz="7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</a:t>
                      </a:r>
                      <a:r>
                        <a:rPr sz="7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 gridSpan="2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ts val="380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20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21" name="textbox 7221"/>
          <p:cNvSpPr/>
          <p:nvPr/>
        </p:nvSpPr>
        <p:spPr>
          <a:xfrm>
            <a:off x="463415" y="255327"/>
            <a:ext cx="3634104" cy="5937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5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将接口细节编入接口指</a:t>
            </a:r>
            <a:r>
              <a:rPr sz="18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南</a:t>
            </a:r>
            <a:endParaRPr lang="en-US" altLang="en-US" sz="1800" dirty="0"/>
          </a:p>
          <a:p>
            <a:pPr marL="13335" algn="l" rtl="0" eaLnBrk="0">
              <a:lnSpc>
                <a:spcPts val="2190"/>
              </a:lnSpc>
              <a:spcBef>
                <a:spcPts val="75"/>
              </a:spcBef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供开发过程中使用和参考的数据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表</a:t>
            </a:r>
            <a:endParaRPr lang="en-US" altLang="en-US" sz="1800" dirty="0"/>
          </a:p>
        </p:txBody>
      </p:sp>
      <p:sp>
        <p:nvSpPr>
          <p:cNvPr id="7222" name="textbox 7222"/>
          <p:cNvSpPr/>
          <p:nvPr/>
        </p:nvSpPr>
        <p:spPr>
          <a:xfrm>
            <a:off x="3678935" y="1043940"/>
            <a:ext cx="5085715" cy="388620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14000"/>
              </a:lnSpc>
            </a:pPr>
            <a:endParaRPr lang="en-US" altLang="en-US" sz="600" dirty="0"/>
          </a:p>
          <a:p>
            <a:pPr marL="79375" algn="l" rtl="0" eaLnBrk="0">
              <a:lnSpc>
                <a:spcPct val="98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结果。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规格表中定义的接口</a:t>
            </a:r>
            <a:endParaRPr lang="en-US" altLang="en-US" sz="1400" dirty="0"/>
          </a:p>
        </p:txBody>
      </p:sp>
      <p:sp>
        <p:nvSpPr>
          <p:cNvPr id="7223" name="textbox 7223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7224" name="path"/>
          <p:cNvSpPr/>
          <p:nvPr/>
        </p:nvSpPr>
        <p:spPr>
          <a:xfrm>
            <a:off x="5985732" y="3982670"/>
            <a:ext cx="2646503" cy="11234"/>
          </a:xfrm>
          <a:custGeom>
            <a:avLst/>
            <a:gdLst/>
            <a:ahLst/>
            <a:cxnLst/>
            <a:rect l="0" t="0" r="0" b="0"/>
            <a:pathLst>
              <a:path w="4167" h="17">
                <a:moveTo>
                  <a:pt x="4167" y="8"/>
                </a:moveTo>
                <a:lnTo>
                  <a:pt x="0" y="8"/>
                </a:lnTo>
              </a:path>
            </a:pathLst>
          </a:custGeom>
          <a:noFill/>
          <a:ln w="11246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25" name="path"/>
          <p:cNvSpPr/>
          <p:nvPr/>
        </p:nvSpPr>
        <p:spPr>
          <a:xfrm>
            <a:off x="6674637" y="3254195"/>
            <a:ext cx="381041" cy="740608"/>
          </a:xfrm>
          <a:custGeom>
            <a:avLst/>
            <a:gdLst/>
            <a:ahLst/>
            <a:cxnLst/>
            <a:rect l="0" t="0" r="0" b="0"/>
            <a:pathLst>
              <a:path w="600" h="1166">
                <a:moveTo>
                  <a:pt x="600" y="1166"/>
                </a:moveTo>
                <a:lnTo>
                  <a:pt x="600" y="336"/>
                </a:lnTo>
                <a:cubicBezTo>
                  <a:pt x="600" y="192"/>
                  <a:pt x="482" y="74"/>
                  <a:pt x="337" y="74"/>
                </a:cubicBezTo>
                <a:lnTo>
                  <a:pt x="150" y="74"/>
                </a:lnTo>
                <a:lnTo>
                  <a:pt x="150" y="0"/>
                </a:lnTo>
                <a:lnTo>
                  <a:pt x="0" y="149"/>
                </a:lnTo>
                <a:lnTo>
                  <a:pt x="150" y="299"/>
                </a:lnTo>
                <a:lnTo>
                  <a:pt x="150" y="224"/>
                </a:lnTo>
                <a:lnTo>
                  <a:pt x="337" y="224"/>
                </a:lnTo>
                <a:cubicBezTo>
                  <a:pt x="399" y="224"/>
                  <a:pt x="450" y="274"/>
                  <a:pt x="450" y="336"/>
                </a:cubicBezTo>
                <a:lnTo>
                  <a:pt x="450" y="1166"/>
                </a:lnTo>
                <a:lnTo>
                  <a:pt x="600" y="1166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27" name="textbox 7227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394" name="group 139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7229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230" name="textbox 7230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699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O</a:t>
              </a:r>
              <a:endParaRPr lang="en-US" altLang="en-US" sz="1800" dirty="0"/>
            </a:p>
          </p:txBody>
        </p:sp>
      </p:grpSp>
      <p:grpSp>
        <p:nvGrpSpPr>
          <p:cNvPr id="1396" name="group 1396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1398" name="group 1398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7231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32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233" name="textbox 7233"/>
            <p:cNvSpPr/>
            <p:nvPr/>
          </p:nvSpPr>
          <p:spPr>
            <a:xfrm>
              <a:off x="-12700" y="-12700"/>
              <a:ext cx="327659" cy="36957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3000"/>
                </a:lnSpc>
              </a:pPr>
              <a:endParaRPr lang="en-US" altLang="en-US" sz="400" dirty="0"/>
            </a:p>
            <a:p>
              <a:pPr marL="50165" algn="l" rtl="0" eaLnBrk="0">
                <a:lnSpc>
                  <a:spcPct val="88000"/>
                </a:lnSpc>
                <a:spcBef>
                  <a:spcPts val="5"/>
                </a:spcBef>
              </a:pPr>
              <a:r>
                <a:rPr sz="1800" spc="40" dirty="0">
                  <a:ln w="3175" cap="flat" cmpd="sng">
                    <a:solidFill>
                      <a:srgbClr val="FFFFFF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FFFFFF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三</a:t>
              </a:r>
              <a:endParaRPr lang="en-US" altLang="en-US" sz="1800" dirty="0"/>
            </a:p>
          </p:txBody>
        </p:sp>
      </p:grpSp>
      <p:pic>
        <p:nvPicPr>
          <p:cNvPr id="7234" name="picture 723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410106" y="2974199"/>
            <a:ext cx="141158" cy="628263"/>
          </a:xfrm>
          <a:prstGeom prst="rect">
            <a:avLst/>
          </a:prstGeom>
        </p:spPr>
      </p:pic>
      <p:pic>
        <p:nvPicPr>
          <p:cNvPr id="7235" name="picture 723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8383260" y="2683832"/>
            <a:ext cx="290976" cy="198763"/>
          </a:xfrm>
          <a:prstGeom prst="rect">
            <a:avLst/>
          </a:prstGeom>
        </p:spPr>
      </p:pic>
      <p:sp>
        <p:nvSpPr>
          <p:cNvPr id="7239" name="textbox 7239"/>
          <p:cNvSpPr/>
          <p:nvPr/>
        </p:nvSpPr>
        <p:spPr>
          <a:xfrm>
            <a:off x="7983565" y="4014574"/>
            <a:ext cx="434975" cy="1244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7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Exampl</a:t>
            </a:r>
            <a:r>
              <a:rPr sz="7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700" dirty="0"/>
          </a:p>
        </p:txBody>
      </p:sp>
      <p:sp>
        <p:nvSpPr>
          <p:cNvPr id="7241" name="textbox 7241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65</a:t>
            </a:r>
            <a:endParaRPr lang="en-US" altLang="en-US" sz="900" dirty="0"/>
          </a:p>
        </p:txBody>
      </p:sp>
      <p:sp>
        <p:nvSpPr>
          <p:cNvPr id="7242" name="textbox 7242"/>
          <p:cNvSpPr/>
          <p:nvPr/>
        </p:nvSpPr>
        <p:spPr>
          <a:xfrm>
            <a:off x="6024928" y="4014574"/>
            <a:ext cx="376554" cy="1231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7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Legen</a:t>
            </a:r>
            <a:r>
              <a:rPr sz="7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700" dirty="0"/>
          </a:p>
        </p:txBody>
      </p:sp>
      <p:sp>
        <p:nvSpPr>
          <p:cNvPr id="7243" name="rect"/>
          <p:cNvSpPr/>
          <p:nvPr/>
        </p:nvSpPr>
        <p:spPr>
          <a:xfrm>
            <a:off x="8626606" y="3988287"/>
            <a:ext cx="11259" cy="1712817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7244" name="picture 724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5206763" y="3179875"/>
            <a:ext cx="135962" cy="133084"/>
          </a:xfrm>
          <a:prstGeom prst="rect">
            <a:avLst/>
          </a:prstGeom>
        </p:spPr>
      </p:pic>
      <p:pic>
        <p:nvPicPr>
          <p:cNvPr id="7245" name="picture 72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206763" y="2974199"/>
            <a:ext cx="125570" cy="133949"/>
          </a:xfrm>
          <a:prstGeom prst="rect">
            <a:avLst/>
          </a:prstGeom>
        </p:spPr>
      </p:pic>
      <p:sp>
        <p:nvSpPr>
          <p:cNvPr id="7246" name="path"/>
          <p:cNvSpPr/>
          <p:nvPr/>
        </p:nvSpPr>
        <p:spPr>
          <a:xfrm>
            <a:off x="6029466" y="4131345"/>
            <a:ext cx="2558243" cy="5185"/>
          </a:xfrm>
          <a:custGeom>
            <a:avLst/>
            <a:gdLst/>
            <a:ahLst/>
            <a:cxnLst/>
            <a:rect l="0" t="0" r="0" b="0"/>
            <a:pathLst>
              <a:path w="4028" h="8">
                <a:moveTo>
                  <a:pt x="3084" y="4"/>
                </a:moveTo>
                <a:lnTo>
                  <a:pt x="4028" y="4"/>
                </a:lnTo>
                <a:moveTo>
                  <a:pt x="0" y="4"/>
                </a:moveTo>
                <a:lnTo>
                  <a:pt x="808" y="4"/>
                </a:lnTo>
                <a:moveTo>
                  <a:pt x="897" y="4"/>
                </a:moveTo>
                <a:lnTo>
                  <a:pt x="2994" y="4"/>
                </a:lnTo>
              </a:path>
            </a:pathLst>
          </a:custGeom>
          <a:noFill/>
          <a:ln w="519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47" name="textbox 7247"/>
          <p:cNvSpPr/>
          <p:nvPr/>
        </p:nvSpPr>
        <p:spPr>
          <a:xfrm>
            <a:off x="8439384" y="2734760"/>
            <a:ext cx="189229" cy="1200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7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700" b="1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7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700" dirty="0"/>
          </a:p>
        </p:txBody>
      </p:sp>
      <p:sp>
        <p:nvSpPr>
          <p:cNvPr id="7248" name="path"/>
          <p:cNvSpPr/>
          <p:nvPr/>
        </p:nvSpPr>
        <p:spPr>
          <a:xfrm>
            <a:off x="3823758" y="4479612"/>
            <a:ext cx="1589186" cy="5185"/>
          </a:xfrm>
          <a:custGeom>
            <a:avLst/>
            <a:gdLst/>
            <a:ahLst/>
            <a:cxnLst/>
            <a:rect l="0" t="0" r="0" b="0"/>
            <a:pathLst>
              <a:path w="2502" h="8">
                <a:moveTo>
                  <a:pt x="0" y="4"/>
                </a:moveTo>
                <a:lnTo>
                  <a:pt x="2502" y="4"/>
                </a:lnTo>
              </a:path>
            </a:pathLst>
          </a:custGeom>
          <a:noFill/>
          <a:ln w="519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49" name="path"/>
          <p:cNvSpPr/>
          <p:nvPr/>
        </p:nvSpPr>
        <p:spPr>
          <a:xfrm>
            <a:off x="3823757" y="2938767"/>
            <a:ext cx="1211393" cy="5184"/>
          </a:xfrm>
          <a:custGeom>
            <a:avLst/>
            <a:gdLst/>
            <a:ahLst/>
            <a:cxnLst/>
            <a:rect l="0" t="0" r="0" b="0"/>
            <a:pathLst>
              <a:path w="1907" h="8">
                <a:moveTo>
                  <a:pt x="0" y="4"/>
                </a:moveTo>
                <a:lnTo>
                  <a:pt x="1907" y="4"/>
                </a:lnTo>
              </a:path>
            </a:pathLst>
          </a:custGeom>
          <a:noFill/>
          <a:ln w="5190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50" name="rect"/>
          <p:cNvSpPr/>
          <p:nvPr/>
        </p:nvSpPr>
        <p:spPr>
          <a:xfrm>
            <a:off x="5121029" y="2938767"/>
            <a:ext cx="291698" cy="5184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251" name="table 7251"/>
          <p:cNvGraphicFramePr>
            <a:graphicFrameLocks noGrp="1"/>
          </p:cNvGraphicFramePr>
          <p:nvPr/>
        </p:nvGraphicFramePr>
        <p:xfrm>
          <a:off x="110109" y="972692"/>
          <a:ext cx="8637269" cy="5180329"/>
        </p:xfrm>
        <a:graphic>
          <a:graphicData uri="http://schemas.openxmlformats.org/drawingml/2006/table">
            <a:tbl>
              <a:tblPr/>
              <a:tblGrid>
                <a:gridCol w="1264919"/>
                <a:gridCol w="1388110"/>
                <a:gridCol w="593090"/>
                <a:gridCol w="2517775"/>
                <a:gridCol w="1611630"/>
                <a:gridCol w="250825"/>
                <a:gridCol w="1010920"/>
              </a:tblGrid>
              <a:tr h="4768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106045" algn="l" rtl="0" eaLnBrk="0">
                        <a:lnSpc>
                          <a:spcPts val="1550"/>
                        </a:lnSpc>
                      </a:pPr>
                      <a:r>
                        <a:rPr sz="1200" spc="1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</a:t>
                      </a:r>
                      <a:r>
                        <a:rPr sz="1200" spc="11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准化程</a:t>
                      </a:r>
                      <a:r>
                        <a:rPr sz="1200" spc="6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度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332740" algn="l" rtl="0" eaLnBrk="0">
                        <a:lnSpc>
                          <a:spcPts val="1550"/>
                        </a:lnSpc>
                      </a:pPr>
                      <a:r>
                        <a:rPr sz="1200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说</a:t>
                      </a:r>
                      <a:r>
                        <a:rPr sz="1200" spc="8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明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8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728345" algn="l" rtl="0" eaLnBrk="0">
                        <a:lnSpc>
                          <a:spcPts val="1550"/>
                        </a:lnSpc>
                      </a:pPr>
                      <a:r>
                        <a:rPr sz="1200" spc="9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挑</a:t>
                      </a:r>
                      <a:r>
                        <a:rPr sz="1200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选规</a:t>
                      </a:r>
                      <a:r>
                        <a:rPr sz="1200" spc="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则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85000"/>
                        </a:lnSpc>
                      </a:pPr>
                      <a:endParaRPr lang="en-US" altLang="en-US" sz="1000" dirty="0"/>
                    </a:p>
                    <a:p>
                      <a:pPr marL="1732280" algn="l" rtl="0" eaLnBrk="0">
                        <a:lnSpc>
                          <a:spcPct val="99000"/>
                        </a:lnSpc>
                        <a:spcBef>
                          <a:spcPts val="5"/>
                        </a:spcBef>
                      </a:pPr>
                      <a:r>
                        <a:rPr sz="1200" spc="9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例</a:t>
                      </a:r>
                      <a:r>
                        <a:rPr sz="1200" spc="8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子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28394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400" dirty="0"/>
                    </a:p>
                    <a:p>
                      <a:pPr marL="1187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全球标准              </a:t>
                      </a:r>
                      <a:r>
                        <a:rPr sz="1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所有产品只在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全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球</a:t>
                      </a:r>
                      <a:endParaRPr lang="en-US" altLang="en-US" sz="1200" dirty="0"/>
                    </a:p>
                    <a:p>
                      <a:pPr marL="1800225" indent="1270" algn="l" rtl="0" eaLnBrk="0">
                        <a:lnSpc>
                          <a:spcPct val="104000"/>
                        </a:lnSpc>
                        <a:spcBef>
                          <a:spcPts val="5"/>
                        </a:spcBef>
                      </a:pP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范围内使用一种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类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型的接口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400" dirty="0"/>
                    </a:p>
                    <a:p>
                      <a:pPr marL="1409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6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接口仅覆盖所有变体的小性能带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宽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328930" indent="-187960" algn="l" rtl="0" eaLnBrk="0">
                        <a:lnSpc>
                          <a:spcPct val="92000"/>
                        </a:lnSpc>
                        <a:spcBef>
                          <a:spcPts val="30"/>
                        </a:spcBef>
                      </a:pPr>
                      <a:r>
                        <a:rPr sz="1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非常便宜的接口，与复杂度成本相比，只有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过度设计   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接口的成本效应很小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140970" algn="l" rtl="0" eaLnBrk="0">
                        <a:lnSpc>
                          <a:spcPct val="86000"/>
                        </a:lnSpc>
                        <a:spcBef>
                          <a:spcPts val="10"/>
                        </a:spcBef>
                      </a:pPr>
                      <a:r>
                        <a:rPr sz="16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界面开发非常昂贵和</a:t>
                      </a:r>
                      <a:r>
                        <a:rPr sz="1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复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杂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200" dirty="0"/>
                    </a:p>
                    <a:p>
                      <a:pPr marL="313690" indent="-182880" algn="l" rtl="0" eaLnBrk="0">
                        <a:lnSpc>
                          <a:spcPct val="94000"/>
                        </a:lnSpc>
                        <a:spcBef>
                          <a:spcPts val="0"/>
                        </a:spcBef>
                      </a:pPr>
                      <a:r>
                        <a:rPr sz="1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只有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螺     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丝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8742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600" dirty="0"/>
                    </a:p>
                    <a:p>
                      <a:pPr marL="1187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参数化                  </a:t>
                      </a: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通过改变尺寸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使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界</a:t>
                      </a:r>
                      <a:endParaRPr lang="en-US" altLang="en-US" sz="1200" dirty="0"/>
                    </a:p>
                    <a:p>
                      <a:pPr marL="1801495" algn="l" rtl="0" eaLnBrk="0">
                        <a:lnSpc>
                          <a:spcPts val="1565"/>
                        </a:lnSpc>
                      </a:pP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面适应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于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变体。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600" dirty="0"/>
                    </a:p>
                    <a:p>
                      <a:pPr marL="1409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接口覆盖了模块之间广泛的性能范围，但具有相同的    </a:t>
                      </a:r>
                      <a:r>
                        <a:rPr sz="1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4...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1200" dirty="0"/>
                    </a:p>
                    <a:p>
                      <a:pPr marL="323215" algn="l" rtl="0" eaLnBrk="0">
                        <a:lnSpc>
                          <a:spcPts val="1565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设计原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则。                                                                           螺钉</a:t>
                      </a:r>
                      <a:endParaRPr lang="en-US" altLang="en-US" sz="1200" dirty="0"/>
                    </a:p>
                    <a:p>
                      <a:pPr marL="140970" algn="l" rtl="0" eaLnBrk="0">
                        <a:lnSpc>
                          <a:spcPct val="86000"/>
                        </a:lnSpc>
                        <a:spcBef>
                          <a:spcPts val="160"/>
                        </a:spcBef>
                      </a:pPr>
                      <a:r>
                        <a:rPr sz="1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根据接口进行个性化调整，易于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实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现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652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600" dirty="0"/>
                    </a:p>
                    <a:p>
                      <a:pPr marL="1187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可升级                  </a:t>
                      </a:r>
                      <a:r>
                        <a:rPr sz="16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接口可以通过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乘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法</a:t>
                      </a:r>
                      <a:endParaRPr lang="en-US" altLang="en-US" sz="1200" dirty="0"/>
                    </a:p>
                    <a:p>
                      <a:pPr marL="1791970" algn="l" rtl="0" eaLnBrk="0">
                        <a:lnSpc>
                          <a:spcPts val="1560"/>
                        </a:lnSpc>
                      </a:pP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调整为变体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700" dirty="0"/>
                    </a:p>
                    <a:p>
                      <a:pPr marL="323215" indent="-182245" algn="l" rtl="0" eaLnBrk="0">
                        <a:lnSpc>
                          <a:spcPct val="91000"/>
                        </a:lnSpc>
                        <a:spcBef>
                          <a:spcPts val="5"/>
                        </a:spcBef>
                      </a:pPr>
                      <a:r>
                        <a:rPr sz="16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接口覆盖了模块之间广泛的性能范围，但具有相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同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 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设计原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则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140970" algn="l" rtl="0" eaLnBrk="0">
                        <a:lnSpc>
                          <a:spcPct val="84000"/>
                        </a:lnSpc>
                        <a:spcBef>
                          <a:spcPts val="200"/>
                        </a:spcBef>
                      </a:pPr>
                      <a:r>
                        <a:rPr sz="16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各个部件的接口调整难以完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</a:t>
                      </a:r>
                      <a:endParaRPr lang="en-US" altLang="en-US" sz="1200" dirty="0"/>
                    </a:p>
                    <a:p>
                      <a:pPr marL="140970" algn="l" rtl="0" eaLnBrk="0">
                        <a:lnSpc>
                          <a:spcPct val="86000"/>
                        </a:lnSpc>
                        <a:spcBef>
                          <a:spcPts val="85"/>
                        </a:spcBef>
                      </a:pPr>
                      <a:r>
                        <a:rPr sz="1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可以将模块部件标准化，并将接口连接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留空。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500" dirty="0"/>
                    </a:p>
                    <a:p>
                      <a:pPr marL="318135" indent="-187325" algn="l" rtl="0" eaLnBrk="0">
                        <a:lnSpc>
                          <a:spcPct val="101000"/>
                        </a:lnSpc>
                        <a:spcBef>
                          <a:spcPts val="0"/>
                        </a:spcBef>
                      </a:pPr>
                      <a:r>
                        <a:rPr sz="16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一个、两个    </a:t>
                      </a: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或三个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螺</a:t>
                      </a:r>
                      <a:r>
                        <a:rPr sz="1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钉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8110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600" dirty="0"/>
                    </a:p>
                    <a:p>
                      <a:pPr marL="1795780" indent="-1676400" algn="l" rtl="0" eaLnBrk="0">
                        <a:lnSpc>
                          <a:spcPct val="96000"/>
                        </a:lnSpc>
                        <a:spcBef>
                          <a:spcPts val="0"/>
                        </a:spcBef>
                      </a:pPr>
                      <a:r>
                        <a:rPr sz="16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离散型解决方案   </a:t>
                      </a:r>
                      <a:r>
                        <a:rPr sz="16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针对不同变种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的几   </a:t>
                      </a: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种不同接口设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marL="140970" algn="l" rtl="0" eaLnBrk="0">
                        <a:lnSpc>
                          <a:spcPct val="86000"/>
                        </a:lnSpc>
                        <a:spcBef>
                          <a:spcPts val="0"/>
                        </a:spcBef>
                      </a:pPr>
                      <a:r>
                        <a:rPr sz="16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一个模块的部分内容只与其他模块的部分内容相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匹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配</a:t>
                      </a:r>
                      <a:endParaRPr lang="en-US" altLang="en-US" sz="1200" dirty="0"/>
                    </a:p>
                    <a:p>
                      <a:pPr marL="335915" algn="l" rtl="0" eaLnBrk="0">
                        <a:lnSpc>
                          <a:spcPts val="395"/>
                        </a:lnSpc>
                        <a:spcBef>
                          <a:spcPts val="780"/>
                        </a:spcBef>
                      </a:pPr>
                      <a:r>
                        <a:rPr sz="3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300" dirty="0"/>
                    </a:p>
                    <a:p>
                      <a:pPr marL="140970" algn="l" rtl="0" eaLnBrk="0">
                        <a:lnSpc>
                          <a:spcPct val="87000"/>
                        </a:lnSpc>
                        <a:spcBef>
                          <a:spcPts val="435"/>
                        </a:spcBef>
                      </a:pPr>
                      <a:r>
                        <a:rPr sz="16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覆盖非常广泛的性能范围的接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口</a:t>
                      </a:r>
                      <a:endParaRPr lang="en-US" altLang="en-US" sz="1200" dirty="0"/>
                    </a:p>
                    <a:p>
                      <a:pPr marL="140970" algn="l" rtl="0" eaLnBrk="0">
                        <a:lnSpc>
                          <a:spcPct val="86000"/>
                        </a:lnSpc>
                        <a:spcBef>
                          <a:spcPts val="60"/>
                        </a:spcBef>
                      </a:pPr>
                      <a:r>
                        <a:rPr sz="1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标准化程度较高的解决方案，成本处于劣势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  <a:p>
                      <a:pPr marL="13081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700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700" dirty="0"/>
                    </a:p>
                    <a:p>
                      <a:pPr marL="130810" algn="l" rtl="0" eaLnBrk="0">
                        <a:lnSpc>
                          <a:spcPts val="1690"/>
                        </a:lnSpc>
                      </a:pPr>
                      <a:r>
                        <a:rPr sz="700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700" dirty="0"/>
                    </a:p>
                    <a:p>
                      <a:pPr marL="130810" algn="l" rtl="0" eaLnBrk="0">
                        <a:lnSpc>
                          <a:spcPts val="1750"/>
                        </a:lnSpc>
                      </a:pPr>
                      <a:r>
                        <a:rPr sz="700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7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600" dirty="0"/>
                    </a:p>
                    <a:p>
                      <a:pPr marL="71120" algn="l" rtl="0" eaLnBrk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螺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钉</a:t>
                      </a:r>
                      <a:endParaRPr lang="en-US" altLang="en-US" sz="1200" dirty="0"/>
                    </a:p>
                    <a:p>
                      <a:pPr marL="60960" algn="l" rtl="0" eaLnBrk="0">
                        <a:lnSpc>
                          <a:spcPts val="1690"/>
                        </a:lnSpc>
                      </a:pPr>
                      <a:r>
                        <a:rPr sz="1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铆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钉</a:t>
                      </a:r>
                      <a:endParaRPr lang="en-US" altLang="en-US" sz="1200" dirty="0"/>
                    </a:p>
                    <a:p>
                      <a:pPr marL="66040" algn="l" rtl="0" eaLnBrk="0">
                        <a:lnSpc>
                          <a:spcPts val="1605"/>
                        </a:lnSpc>
                      </a:pP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粘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52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53" name="textbox 7253"/>
          <p:cNvSpPr/>
          <p:nvPr/>
        </p:nvSpPr>
        <p:spPr>
          <a:xfrm>
            <a:off x="462693" y="255327"/>
            <a:ext cx="2385695" cy="3048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-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决定接口类型的规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则。</a:t>
            </a:r>
            <a:endParaRPr lang="en-US" altLang="en-US" sz="1800" dirty="0"/>
          </a:p>
        </p:txBody>
      </p:sp>
      <p:sp>
        <p:nvSpPr>
          <p:cNvPr id="7254" name="textbox 7254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7256" name="textbox 7256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402" name="group 1402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7258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259" name="textbox 7259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699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O</a:t>
              </a:r>
              <a:endParaRPr lang="en-US" altLang="en-US" sz="1800" dirty="0"/>
            </a:p>
          </p:txBody>
        </p:sp>
      </p:grpSp>
      <p:grpSp>
        <p:nvGrpSpPr>
          <p:cNvPr id="1404" name="group 1404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1406" name="group 1406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7260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61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262" name="textbox 7262"/>
            <p:cNvSpPr/>
            <p:nvPr/>
          </p:nvSpPr>
          <p:spPr>
            <a:xfrm>
              <a:off x="-12700" y="-12700"/>
              <a:ext cx="327659" cy="36957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3000"/>
                </a:lnSpc>
              </a:pPr>
              <a:endParaRPr lang="en-US" altLang="en-US" sz="400" dirty="0"/>
            </a:p>
            <a:p>
              <a:pPr marL="50165" algn="l" rtl="0" eaLnBrk="0">
                <a:lnSpc>
                  <a:spcPct val="88000"/>
                </a:lnSpc>
                <a:spcBef>
                  <a:spcPts val="5"/>
                </a:spcBef>
              </a:pPr>
              <a:r>
                <a:rPr sz="1800" spc="40" dirty="0">
                  <a:ln w="3175" cap="flat" cmpd="sng">
                    <a:solidFill>
                      <a:srgbClr val="FFFFFF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FFFFFF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三</a:t>
              </a:r>
              <a:endParaRPr lang="en-US" altLang="en-US" sz="1800" dirty="0"/>
            </a:p>
          </p:txBody>
        </p:sp>
      </p:grpSp>
      <p:sp>
        <p:nvSpPr>
          <p:cNvPr id="7267" name="textbox 7267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66</a:t>
            </a:r>
            <a:endParaRPr lang="en-US" altLang="en-US" sz="900" dirty="0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268" name="table 7268"/>
          <p:cNvGraphicFramePr>
            <a:graphicFrameLocks noGrp="1"/>
          </p:cNvGraphicFramePr>
          <p:nvPr/>
        </p:nvGraphicFramePr>
        <p:xfrm>
          <a:off x="163449" y="977265"/>
          <a:ext cx="8636634" cy="5224779"/>
        </p:xfrm>
        <a:graphic>
          <a:graphicData uri="http://schemas.openxmlformats.org/drawingml/2006/table">
            <a:tbl>
              <a:tblPr/>
              <a:tblGrid>
                <a:gridCol w="8636634"/>
              </a:tblGrid>
              <a:tr h="52057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400" dirty="0"/>
                    </a:p>
                    <a:p>
                      <a:pPr marL="3081020" algn="l" rtl="0" eaLnBrk="0">
                        <a:lnSpc>
                          <a:spcPts val="1705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</a:t>
                      </a:r>
                      <a:r>
                        <a:rPr sz="1400" spc="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准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化程度</a:t>
                      </a:r>
                      <a:endParaRPr lang="en-US" altLang="en-US" sz="1400" dirty="0"/>
                    </a:p>
                    <a:p>
                      <a:pPr marL="3094990" algn="l" rtl="0" eaLnBrk="0">
                        <a:lnSpc>
                          <a:spcPct val="88000"/>
                        </a:lnSpc>
                        <a:spcBef>
                          <a:spcPts val="640"/>
                        </a:spcBef>
                      </a:pPr>
                      <a:r>
                        <a:rPr sz="17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全球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标准</a:t>
                      </a:r>
                      <a:endParaRPr lang="en-US" altLang="en-US" sz="1400" dirty="0"/>
                    </a:p>
                    <a:p>
                      <a:pPr marL="3094990" algn="l" rtl="0" eaLnBrk="0">
                        <a:lnSpc>
                          <a:spcPct val="79000"/>
                        </a:lnSpc>
                        <a:spcBef>
                          <a:spcPts val="515"/>
                        </a:spcBef>
                      </a:pPr>
                      <a:r>
                        <a:rPr sz="17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参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数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endParaRPr lang="en-US" altLang="en-US" sz="1400" dirty="0"/>
                    </a:p>
                    <a:p>
                      <a:pPr marL="3094990" algn="l" rtl="0" eaLnBrk="0">
                        <a:lnSpc>
                          <a:spcPct val="87000"/>
                        </a:lnSpc>
                        <a:spcBef>
                          <a:spcPts val="675"/>
                        </a:spcBef>
                      </a:pPr>
                      <a:r>
                        <a:rPr sz="17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可升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级</a:t>
                      </a:r>
                      <a:endParaRPr lang="en-US" altLang="en-US" sz="1400" dirty="0"/>
                    </a:p>
                    <a:p>
                      <a:pPr marL="3094990" algn="l" rtl="0" eaLnBrk="0">
                        <a:lnSpc>
                          <a:spcPct val="79000"/>
                        </a:lnSpc>
                        <a:spcBef>
                          <a:spcPts val="535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离散型解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决方案</a:t>
                      </a:r>
                      <a:endParaRPr lang="en-US" altLang="en-US" sz="1400" dirty="0"/>
                    </a:p>
                    <a:p>
                      <a:pPr algn="r" rtl="0" eaLnBrk="0">
                        <a:lnSpc>
                          <a:spcPct val="91000"/>
                        </a:lnSpc>
                        <a:spcBef>
                          <a:spcPts val="680"/>
                        </a:spcBef>
                      </a:pP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解决方案的数量。                                                     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XX</a:t>
                      </a:r>
                      <a:endParaRPr lang="en-US" altLang="en-US" sz="1400" dirty="0"/>
                    </a:p>
                    <a:p>
                      <a:pPr marL="3081655" algn="l" rtl="0" eaLnBrk="0">
                        <a:lnSpc>
                          <a:spcPct val="102000"/>
                        </a:lnSpc>
                        <a:spcBef>
                          <a:spcPts val="835"/>
                        </a:spcBef>
                        <a:tabLst>
                          <a:tab pos="8457565" algn="l"/>
                        </a:tabLst>
                      </a:pPr>
                      <a:r>
                        <a:rPr sz="1400" u="sng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说</a:t>
                      </a:r>
                      <a:r>
                        <a:rPr sz="1400" u="sng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明</a:t>
                      </a:r>
                      <a:r>
                        <a:rPr sz="14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	</a:t>
                      </a:r>
                      <a:endParaRPr lang="en-US" altLang="en-US" sz="1400" dirty="0"/>
                    </a:p>
                    <a:p>
                      <a:pPr marL="3094990" algn="l" rtl="0" eaLnBrk="0">
                        <a:lnSpc>
                          <a:spcPct val="69000"/>
                        </a:lnSpc>
                        <a:spcBef>
                          <a:spcPts val="445"/>
                        </a:spcBef>
                      </a:pPr>
                      <a:r>
                        <a:rPr sz="17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Tb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1400" dirty="0"/>
                    </a:p>
                    <a:p>
                      <a:pPr marL="3094990" algn="l" rtl="0" eaLnBrk="0">
                        <a:lnSpc>
                          <a:spcPct val="67000"/>
                        </a:lnSpc>
                        <a:spcBef>
                          <a:spcPts val="485"/>
                        </a:spcBef>
                      </a:pPr>
                      <a:r>
                        <a:rPr sz="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1400" dirty="0"/>
                    </a:p>
                    <a:p>
                      <a:pPr marL="3094990" algn="l" rtl="0" eaLnBrk="0">
                        <a:lnSpc>
                          <a:spcPct val="67000"/>
                        </a:lnSpc>
                        <a:spcBef>
                          <a:spcPts val="555"/>
                        </a:spcBef>
                      </a:pPr>
                      <a:r>
                        <a:rPr sz="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1400" dirty="0"/>
                    </a:p>
                    <a:p>
                      <a:pPr marL="3094990" algn="l" rtl="0" eaLnBrk="0">
                        <a:lnSpc>
                          <a:spcPct val="67000"/>
                        </a:lnSpc>
                        <a:spcBef>
                          <a:spcPts val="555"/>
                        </a:spcBef>
                      </a:pPr>
                      <a:r>
                        <a:rPr sz="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…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marL="107950" algn="l" rtl="0" eaLnBrk="0">
                        <a:lnSpc>
                          <a:spcPct val="87000"/>
                        </a:lnSpc>
                        <a:spcBef>
                          <a:spcPts val="515"/>
                        </a:spcBef>
                      </a:pPr>
                      <a:r>
                        <a:rPr sz="1700" spc="-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模块。电机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800" dirty="0"/>
                    </a:p>
                    <a:p>
                      <a:pPr marL="107950" algn="l" rtl="0" eaLnBrk="0">
                        <a:lnSpc>
                          <a:spcPct val="89000"/>
                        </a:lnSpc>
                        <a:spcBef>
                          <a:spcPts val="5"/>
                        </a:spcBef>
                      </a:pPr>
                      <a:r>
                        <a:rPr sz="1600" spc="-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3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里程碑。 </a:t>
                      </a:r>
                      <a:r>
                        <a:rPr sz="13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1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x</a:t>
                      </a:r>
                      <a:endParaRPr lang="en-US" altLang="en-US" sz="13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269" name="table 7269"/>
          <p:cNvGraphicFramePr>
            <a:graphicFrameLocks noGrp="1"/>
          </p:cNvGraphicFramePr>
          <p:nvPr/>
        </p:nvGraphicFramePr>
        <p:xfrm>
          <a:off x="4051173" y="3088005"/>
          <a:ext cx="4676140" cy="3039110"/>
        </p:xfrm>
        <a:graphic>
          <a:graphicData uri="http://schemas.openxmlformats.org/drawingml/2006/table">
            <a:tbl>
              <a:tblPr/>
              <a:tblGrid>
                <a:gridCol w="768350"/>
                <a:gridCol w="1724660"/>
                <a:gridCol w="2183130"/>
              </a:tblGrid>
              <a:tr h="2660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400" dirty="0"/>
                    </a:p>
                    <a:p>
                      <a:pPr marL="89535" algn="l" rtl="0" eaLnBrk="0">
                        <a:lnSpc>
                          <a:spcPct val="95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传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说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300" dirty="0"/>
                    </a:p>
                    <a:p>
                      <a:pPr marL="32512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说</a:t>
                      </a: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明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300" dirty="0"/>
                    </a:p>
                    <a:p>
                      <a:pPr marL="1046480" algn="l" rtl="0" eaLnBrk="0">
                        <a:lnSpc>
                          <a:spcPct val="93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例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子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9088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46000"/>
                        </a:lnSpc>
                      </a:pPr>
                      <a:endParaRPr lang="en-US" altLang="en-US" sz="200" dirty="0"/>
                    </a:p>
                    <a:p>
                      <a:pPr marL="10287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17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全球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     </a:t>
                      </a:r>
                      <a:r>
                        <a:rPr sz="17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所有原型只在全球范围内使  </a:t>
                      </a:r>
                      <a:r>
                        <a:rPr sz="17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只有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M8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螺</a:t>
                      </a:r>
                      <a:endParaRPr lang="en-US" altLang="en-US" sz="1400" dirty="0"/>
                    </a:p>
                    <a:p>
                      <a:pPr marL="295275" algn="l" rtl="0" eaLnBrk="0">
                        <a:lnSpc>
                          <a:spcPts val="1700"/>
                        </a:lnSpc>
                      </a:pP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准               用一种类型的接口。 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丝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90244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44000"/>
                        </a:lnSpc>
                      </a:pPr>
                      <a:endParaRPr lang="en-US" altLang="en-US" sz="200" dirty="0"/>
                    </a:p>
                    <a:p>
                      <a:pPr marL="10287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17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准计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量     </a:t>
                      </a:r>
                      <a:r>
                        <a:rPr sz="17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通过改变尺寸使界面适应于  </a:t>
                      </a:r>
                      <a:r>
                        <a:rPr sz="17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M4...M12</a:t>
                      </a:r>
                      <a:endParaRPr lang="en-US" altLang="en-US" sz="1400" dirty="0"/>
                    </a:p>
                    <a:p>
                      <a:pPr marL="1292225" algn="l" rtl="0" eaLnBrk="0">
                        <a:lnSpc>
                          <a:spcPts val="1705"/>
                        </a:lnSpc>
                      </a:pP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变体。                               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螺钉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90244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39000"/>
                        </a:lnSpc>
                      </a:pPr>
                      <a:endParaRPr lang="en-US" altLang="en-US" sz="200" dirty="0"/>
                    </a:p>
                    <a:p>
                      <a:pPr marL="1028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可升级     </a:t>
                      </a: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接口可以通过乘法调整为变  </a:t>
                      </a:r>
                      <a:r>
                        <a:rPr sz="17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7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一个、两个</a:t>
                      </a:r>
                      <a:endParaRPr lang="en-US" altLang="en-US" sz="1400" dirty="0"/>
                    </a:p>
                    <a:p>
                      <a:pPr algn="r" rtl="0" eaLnBrk="0">
                        <a:lnSpc>
                          <a:spcPct val="92000"/>
                        </a:lnSpc>
                        <a:spcBef>
                          <a:spcPts val="10"/>
                        </a:spcBef>
                      </a:pPr>
                      <a:r>
                        <a:rPr sz="14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体。                         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或三个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M4</a:t>
                      </a:r>
                      <a:endParaRPr lang="en-US" altLang="en-US" sz="1400" dirty="0"/>
                    </a:p>
                    <a:p>
                      <a:pPr marL="3742055" algn="l" rtl="0" eaLnBrk="0">
                        <a:lnSpc>
                          <a:spcPts val="1720"/>
                        </a:lnSpc>
                        <a:spcBef>
                          <a:spcPts val="115"/>
                        </a:spcBef>
                      </a:pPr>
                      <a:r>
                        <a:rPr sz="14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螺</a:t>
                      </a:r>
                      <a:r>
                        <a:rPr sz="14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钉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0167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200" dirty="0"/>
                    </a:p>
                    <a:p>
                      <a:pPr marL="102870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17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离散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型     </a:t>
                      </a:r>
                      <a:r>
                        <a:rPr sz="17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针对不同变种的几种不同接  </a:t>
                      </a:r>
                      <a:r>
                        <a:rPr sz="17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M8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螺钉</a:t>
                      </a:r>
                      <a:endParaRPr lang="en-US" altLang="en-US" sz="1400" dirty="0"/>
                    </a:p>
                    <a:p>
                      <a:pPr marL="2921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         口设计               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</a:t>
                      </a:r>
                      <a:r>
                        <a:rPr sz="17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铆钉</a:t>
                      </a:r>
                      <a:endParaRPr lang="en-US" altLang="en-US" sz="1400" dirty="0"/>
                    </a:p>
                    <a:p>
                      <a:pPr marL="297180" algn="l" rtl="0" eaLnBrk="0">
                        <a:lnSpc>
                          <a:spcPct val="79000"/>
                        </a:lnSpc>
                        <a:spcBef>
                          <a:spcPts val="10"/>
                        </a:spcBef>
                      </a:pP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案        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                       </a:t>
                      </a:r>
                      <a:r>
                        <a:rPr sz="17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粘性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70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71" name="path"/>
          <p:cNvSpPr/>
          <p:nvPr/>
        </p:nvSpPr>
        <p:spPr>
          <a:xfrm>
            <a:off x="5273040" y="1802891"/>
            <a:ext cx="670559" cy="1306068"/>
          </a:xfrm>
          <a:custGeom>
            <a:avLst/>
            <a:gdLst/>
            <a:ahLst/>
            <a:cxnLst/>
            <a:rect l="0" t="0" r="0" b="0"/>
            <a:pathLst>
              <a:path w="1055" h="2056">
                <a:moveTo>
                  <a:pt x="1055" y="2056"/>
                </a:moveTo>
                <a:lnTo>
                  <a:pt x="1055" y="594"/>
                </a:lnTo>
                <a:cubicBezTo>
                  <a:pt x="1055" y="338"/>
                  <a:pt x="849" y="132"/>
                  <a:pt x="593" y="132"/>
                </a:cubicBezTo>
                <a:lnTo>
                  <a:pt x="263" y="132"/>
                </a:lnTo>
                <a:lnTo>
                  <a:pt x="263" y="0"/>
                </a:lnTo>
                <a:lnTo>
                  <a:pt x="0" y="264"/>
                </a:lnTo>
                <a:lnTo>
                  <a:pt x="263" y="528"/>
                </a:lnTo>
                <a:lnTo>
                  <a:pt x="263" y="396"/>
                </a:lnTo>
                <a:lnTo>
                  <a:pt x="593" y="396"/>
                </a:lnTo>
                <a:cubicBezTo>
                  <a:pt x="703" y="396"/>
                  <a:pt x="791" y="484"/>
                  <a:pt x="791" y="594"/>
                </a:cubicBezTo>
                <a:lnTo>
                  <a:pt x="791" y="2056"/>
                </a:lnTo>
                <a:lnTo>
                  <a:pt x="1055" y="2056"/>
                </a:lnTo>
                <a:close/>
              </a:path>
            </a:pathLst>
          </a:cu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72" name="textbox 7272"/>
          <p:cNvSpPr/>
          <p:nvPr/>
        </p:nvSpPr>
        <p:spPr>
          <a:xfrm>
            <a:off x="249267" y="1027679"/>
            <a:ext cx="922019" cy="90296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710"/>
              </a:lnSpc>
            </a:pPr>
            <a:r>
              <a:rPr sz="1400" spc="-2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</a:t>
            </a:r>
            <a:r>
              <a:rPr sz="14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块</a:t>
            </a:r>
            <a:endParaRPr lang="en-US" altLang="en-US" sz="1400" dirty="0"/>
          </a:p>
          <a:p>
            <a:pPr marL="12700" algn="l" rtl="0" eaLnBrk="0">
              <a:lnSpc>
                <a:spcPts val="1695"/>
              </a:lnSpc>
              <a:spcBef>
                <a:spcPts val="640"/>
              </a:spcBef>
            </a:pPr>
            <a:r>
              <a:rPr sz="13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</a:t>
            </a:r>
            <a:r>
              <a:rPr sz="130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3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：电</a:t>
            </a:r>
            <a:r>
              <a:rPr sz="13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机</a:t>
            </a:r>
            <a:endParaRPr lang="en-US" altLang="en-US" sz="1300" dirty="0"/>
          </a:p>
          <a:p>
            <a:pPr algn="l" rtl="0" eaLnBrk="0">
              <a:lnSpc>
                <a:spcPct val="106000"/>
              </a:lnSpc>
            </a:pPr>
            <a:endParaRPr lang="en-US" altLang="en-US" sz="900" dirty="0"/>
          </a:p>
          <a:p>
            <a:pPr algn="l" rtl="0" eaLnBrk="0">
              <a:lnSpc>
                <a:spcPct val="7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700"/>
              </a:lnSpc>
            </a:pPr>
            <a:r>
              <a:rPr sz="1300" spc="-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</a:t>
            </a:r>
            <a:r>
              <a:rPr sz="130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300" spc="-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：身体</a:t>
            </a:r>
            <a:endParaRPr lang="en-US" altLang="en-US" sz="1300" dirty="0"/>
          </a:p>
        </p:txBody>
      </p:sp>
      <p:sp>
        <p:nvSpPr>
          <p:cNvPr id="7273" name="textbox 7273"/>
          <p:cNvSpPr/>
          <p:nvPr/>
        </p:nvSpPr>
        <p:spPr>
          <a:xfrm>
            <a:off x="249981" y="3043931"/>
            <a:ext cx="821689" cy="9245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6510" algn="l" rtl="0" eaLnBrk="0">
              <a:lnSpc>
                <a:spcPct val="99000"/>
              </a:lnSpc>
            </a:pPr>
            <a:r>
              <a:rPr sz="1300" spc="-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功能：待</a:t>
            </a:r>
            <a:r>
              <a:rPr sz="13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定</a:t>
            </a:r>
            <a:endParaRPr lang="en-US" altLang="en-US" sz="1300" dirty="0"/>
          </a:p>
          <a:p>
            <a:pPr marL="15240" algn="l" rtl="0" eaLnBrk="0">
              <a:lnSpc>
                <a:spcPts val="1695"/>
              </a:lnSpc>
              <a:spcBef>
                <a:spcPts val="1185"/>
              </a:spcBef>
            </a:pPr>
            <a:r>
              <a:rPr sz="1300" spc="-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部门：待</a:t>
            </a:r>
            <a:r>
              <a:rPr sz="13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定</a:t>
            </a:r>
            <a:endParaRPr lang="en-US" altLang="en-US" sz="1300" dirty="0"/>
          </a:p>
          <a:p>
            <a:pPr algn="l" rtl="0" eaLnBrk="0">
              <a:lnSpc>
                <a:spcPct val="103000"/>
              </a:lnSpc>
            </a:pPr>
            <a:endParaRPr lang="en-US" altLang="en-US" sz="900" dirty="0"/>
          </a:p>
          <a:p>
            <a:pPr marL="12700" algn="l" rtl="0" eaLnBrk="0">
              <a:lnSpc>
                <a:spcPct val="92000"/>
              </a:lnSpc>
              <a:spcBef>
                <a:spcPts val="0"/>
              </a:spcBef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截止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日期</a:t>
            </a:r>
            <a:endParaRPr lang="en-US" altLang="en-US" sz="1400" dirty="0"/>
          </a:p>
        </p:txBody>
      </p:sp>
      <p:sp>
        <p:nvSpPr>
          <p:cNvPr id="7274" name="textbox 7274"/>
          <p:cNvSpPr/>
          <p:nvPr/>
        </p:nvSpPr>
        <p:spPr>
          <a:xfrm>
            <a:off x="463897" y="255327"/>
            <a:ext cx="2350770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5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接口规格情况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表</a:t>
            </a:r>
            <a:endParaRPr lang="en-US" altLang="en-US" sz="1800" dirty="0"/>
          </a:p>
        </p:txBody>
      </p:sp>
      <p:sp>
        <p:nvSpPr>
          <p:cNvPr id="7275" name="textbox 7275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410" name="group 1410"/>
          <p:cNvGrpSpPr/>
          <p:nvPr/>
        </p:nvGrpSpPr>
        <p:grpSpPr>
          <a:xfrm rot="21600000">
            <a:off x="8279828" y="796988"/>
            <a:ext cx="512190" cy="350646"/>
            <a:chOff x="0" y="0"/>
            <a:chExt cx="512190" cy="350646"/>
          </a:xfrm>
        </p:grpSpPr>
        <p:grpSp>
          <p:nvGrpSpPr>
            <p:cNvPr id="1412" name="group 1412"/>
            <p:cNvGrpSpPr/>
            <p:nvPr/>
          </p:nvGrpSpPr>
          <p:grpSpPr>
            <a:xfrm rot="21600000">
              <a:off x="0" y="0"/>
              <a:ext cx="512190" cy="350646"/>
              <a:chOff x="0" y="0"/>
              <a:chExt cx="512190" cy="350646"/>
            </a:xfrm>
          </p:grpSpPr>
          <p:sp>
            <p:nvSpPr>
              <p:cNvPr id="7277" name="path"/>
              <p:cNvSpPr/>
              <p:nvPr/>
            </p:nvSpPr>
            <p:spPr>
              <a:xfrm>
                <a:off x="1587" y="1587"/>
                <a:ext cx="509015" cy="347471"/>
              </a:xfrm>
              <a:custGeom>
                <a:avLst/>
                <a:gdLst/>
                <a:ahLst/>
                <a:cxnLst/>
                <a:rect l="0" t="0" r="0" b="0"/>
                <a:pathLst>
                  <a:path w="801" h="547">
                    <a:moveTo>
                      <a:pt x="0" y="273"/>
                    </a:moveTo>
                    <a:cubicBezTo>
                      <a:pt x="0" y="122"/>
                      <a:pt x="179" y="0"/>
                      <a:pt x="400" y="0"/>
                    </a:cubicBezTo>
                    <a:cubicBezTo>
                      <a:pt x="622" y="0"/>
                      <a:pt x="801" y="122"/>
                      <a:pt x="801" y="273"/>
                    </a:cubicBezTo>
                    <a:cubicBezTo>
                      <a:pt x="801" y="424"/>
                      <a:pt x="622" y="547"/>
                      <a:pt x="400" y="547"/>
                    </a:cubicBezTo>
                    <a:cubicBezTo>
                      <a:pt x="179" y="547"/>
                      <a:pt x="0" y="424"/>
                      <a:pt x="0" y="273"/>
                    </a:cubicBezTo>
                  </a:path>
                </a:pathLst>
              </a:custGeom>
              <a:solidFill>
                <a:srgbClr val="91B0FF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78" name="path"/>
              <p:cNvSpPr/>
              <p:nvPr/>
            </p:nvSpPr>
            <p:spPr>
              <a:xfrm>
                <a:off x="0" y="0"/>
                <a:ext cx="512190" cy="350646"/>
              </a:xfrm>
              <a:custGeom>
                <a:avLst/>
                <a:gdLst/>
                <a:ahLst/>
                <a:cxnLst/>
                <a:rect l="0" t="0" r="0" b="0"/>
                <a:pathLst>
                  <a:path w="806" h="552">
                    <a:moveTo>
                      <a:pt x="2" y="276"/>
                    </a:moveTo>
                    <a:cubicBezTo>
                      <a:pt x="2" y="124"/>
                      <a:pt x="181" y="2"/>
                      <a:pt x="403" y="2"/>
                    </a:cubicBezTo>
                    <a:cubicBezTo>
                      <a:pt x="624" y="2"/>
                      <a:pt x="804" y="124"/>
                      <a:pt x="804" y="276"/>
                    </a:cubicBezTo>
                    <a:cubicBezTo>
                      <a:pt x="804" y="427"/>
                      <a:pt x="624" y="549"/>
                      <a:pt x="403" y="549"/>
                    </a:cubicBezTo>
                    <a:cubicBezTo>
                      <a:pt x="181" y="549"/>
                      <a:pt x="2" y="427"/>
                      <a:pt x="2" y="276"/>
                    </a:cubicBezTo>
                  </a:path>
                </a:pathLst>
              </a:custGeom>
              <a:noFill/>
              <a:ln w="3175" cap="flat">
                <a:solidFill>
                  <a:srgbClr val="FFFFFF">
                    <a:alpha val="100000"/>
                  </a:srgbClr>
                </a:solidFill>
                <a:prstDash val="solid"/>
                <a:round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279" name="textbox 7279"/>
            <p:cNvSpPr/>
            <p:nvPr/>
          </p:nvSpPr>
          <p:spPr>
            <a:xfrm>
              <a:off x="-12700" y="-12700"/>
              <a:ext cx="537844" cy="41910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02000"/>
                </a:lnSpc>
              </a:pPr>
              <a:endParaRPr lang="en-US" altLang="en-US" sz="800" dirty="0"/>
            </a:p>
            <a:p>
              <a:pPr algn="l" rtl="0" eaLnBrk="0">
                <a:lnSpc>
                  <a:spcPct val="6000"/>
                </a:lnSpc>
              </a:pPr>
              <a:endParaRPr lang="en-US" altLang="en-US" sz="100" dirty="0"/>
            </a:p>
            <a:p>
              <a:pPr marL="133985" algn="l" rtl="0" eaLnBrk="0">
                <a:lnSpc>
                  <a:spcPct val="80000"/>
                </a:lnSpc>
              </a:pPr>
              <a:r>
                <a:rPr sz="14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M</a:t>
              </a:r>
              <a:r>
                <a:rPr sz="1400" b="1" spc="2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.</a:t>
              </a:r>
              <a:r>
                <a:rPr sz="1400" b="1" spc="1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1</a:t>
              </a:r>
              <a:endParaRPr lang="en-US" altLang="en-US" sz="1400" dirty="0"/>
            </a:p>
          </p:txBody>
        </p:sp>
      </p:grpSp>
      <p:sp>
        <p:nvSpPr>
          <p:cNvPr id="7280" name="textbox 7280"/>
          <p:cNvSpPr/>
          <p:nvPr/>
        </p:nvSpPr>
        <p:spPr>
          <a:xfrm>
            <a:off x="252834" y="2795519"/>
            <a:ext cx="910589" cy="2222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接口所有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者</a:t>
            </a:r>
            <a:endParaRPr lang="en-US" altLang="en-US" sz="1400" dirty="0"/>
          </a:p>
        </p:txBody>
      </p:sp>
      <p:sp>
        <p:nvSpPr>
          <p:cNvPr id="7281" name="textbox 7281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414" name="group 141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7283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284" name="textbox 7284"/>
            <p:cNvSpPr/>
            <p:nvPr/>
          </p:nvSpPr>
          <p:spPr>
            <a:xfrm>
              <a:off x="-12700" y="-12700"/>
              <a:ext cx="339725" cy="391795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0000"/>
                </a:lnSpc>
              </a:pPr>
              <a:endParaRPr lang="en-US" altLang="en-US" sz="500" dirty="0"/>
            </a:p>
            <a:p>
              <a:pPr marL="86995" algn="l" rtl="0" eaLnBrk="0">
                <a:lnSpc>
                  <a:spcPct val="84000"/>
                </a:lnSpc>
                <a:spcBef>
                  <a:spcPts val="5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O</a:t>
              </a:r>
              <a:endParaRPr lang="en-US" altLang="en-US" sz="1800" dirty="0"/>
            </a:p>
          </p:txBody>
        </p:sp>
      </p:grpSp>
      <p:grpSp>
        <p:nvGrpSpPr>
          <p:cNvPr id="1416" name="group 1416"/>
          <p:cNvGrpSpPr/>
          <p:nvPr/>
        </p:nvGrpSpPr>
        <p:grpSpPr>
          <a:xfrm rot="21600000">
            <a:off x="112585" y="571309"/>
            <a:ext cx="302133" cy="302133"/>
            <a:chOff x="0" y="0"/>
            <a:chExt cx="302133" cy="302133"/>
          </a:xfrm>
        </p:grpSpPr>
        <p:grpSp>
          <p:nvGrpSpPr>
            <p:cNvPr id="1418" name="group 1418"/>
            <p:cNvGrpSpPr/>
            <p:nvPr/>
          </p:nvGrpSpPr>
          <p:grpSpPr>
            <a:xfrm rot="21600000">
              <a:off x="0" y="0"/>
              <a:ext cx="302133" cy="302133"/>
              <a:chOff x="0" y="0"/>
              <a:chExt cx="302133" cy="302133"/>
            </a:xfrm>
          </p:grpSpPr>
          <p:sp>
            <p:nvSpPr>
              <p:cNvPr id="7285" name="path"/>
              <p:cNvSpPr/>
              <p:nvPr/>
            </p:nvSpPr>
            <p:spPr>
              <a:xfrm>
                <a:off x="4762" y="4762"/>
                <a:ext cx="292608" cy="292608"/>
              </a:xfrm>
              <a:custGeom>
                <a:avLst/>
                <a:gdLst/>
                <a:ahLst/>
                <a:cxnLst/>
                <a:rect l="0" t="0" r="0" b="0"/>
                <a:pathLst>
                  <a:path w="460" h="460">
                    <a:moveTo>
                      <a:pt x="0" y="230"/>
                    </a:moveTo>
                    <a:cubicBezTo>
                      <a:pt x="0" y="103"/>
                      <a:pt x="103" y="0"/>
                      <a:pt x="230" y="0"/>
                    </a:cubicBezTo>
                    <a:cubicBezTo>
                      <a:pt x="357" y="0"/>
                      <a:pt x="460" y="103"/>
                      <a:pt x="460" y="230"/>
                    </a:cubicBezTo>
                    <a:cubicBezTo>
                      <a:pt x="460" y="357"/>
                      <a:pt x="357" y="460"/>
                      <a:pt x="230" y="460"/>
                    </a:cubicBezTo>
                    <a:cubicBezTo>
                      <a:pt x="103" y="460"/>
                      <a:pt x="0" y="357"/>
                      <a:pt x="0" y="230"/>
                    </a:cubicBezTo>
                  </a:path>
                </a:pathLst>
              </a:custGeom>
              <a:solidFill>
                <a:srgbClr val="00296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86" name="path"/>
              <p:cNvSpPr/>
              <p:nvPr/>
            </p:nvSpPr>
            <p:spPr>
              <a:xfrm>
                <a:off x="0" y="0"/>
                <a:ext cx="302133" cy="302133"/>
              </a:xfrm>
              <a:custGeom>
                <a:avLst/>
                <a:gdLst/>
                <a:ahLst/>
                <a:cxnLst/>
                <a:rect l="0" t="0" r="0" b="0"/>
                <a:pathLst>
                  <a:path w="475" h="475">
                    <a:moveTo>
                      <a:pt x="7" y="237"/>
                    </a:moveTo>
                    <a:cubicBezTo>
                      <a:pt x="7" y="110"/>
                      <a:pt x="110" y="7"/>
                      <a:pt x="237" y="7"/>
                    </a:cubicBezTo>
                    <a:cubicBezTo>
                      <a:pt x="365" y="7"/>
                      <a:pt x="468" y="110"/>
                      <a:pt x="468" y="237"/>
                    </a:cubicBezTo>
                    <a:cubicBezTo>
                      <a:pt x="468" y="365"/>
                      <a:pt x="365" y="468"/>
                      <a:pt x="237" y="468"/>
                    </a:cubicBezTo>
                    <a:cubicBezTo>
                      <a:pt x="110" y="468"/>
                      <a:pt x="7" y="365"/>
                      <a:pt x="7" y="237"/>
                    </a:cubicBezTo>
                  </a:path>
                </a:pathLst>
              </a:custGeom>
              <a:noFill/>
              <a:ln w="9525" cap="flat">
                <a:solidFill>
                  <a:srgbClr val="002960">
                    <a:alpha val="100000"/>
                  </a:srgbClr>
                </a:solidFill>
                <a:prstDash val="solid"/>
                <a:miter lim="80000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287" name="textbox 7287"/>
            <p:cNvSpPr/>
            <p:nvPr/>
          </p:nvSpPr>
          <p:spPr>
            <a:xfrm>
              <a:off x="-12700" y="-12700"/>
              <a:ext cx="327659" cy="36957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3000"/>
                </a:lnSpc>
              </a:pPr>
              <a:endParaRPr lang="en-US" altLang="en-US" sz="400" dirty="0"/>
            </a:p>
            <a:p>
              <a:pPr marL="50165" algn="l" rtl="0" eaLnBrk="0">
                <a:lnSpc>
                  <a:spcPct val="88000"/>
                </a:lnSpc>
                <a:spcBef>
                  <a:spcPts val="5"/>
                </a:spcBef>
              </a:pPr>
              <a:r>
                <a:rPr sz="1800" spc="40" dirty="0">
                  <a:ln w="3175" cap="flat" cmpd="sng">
                    <a:solidFill>
                      <a:srgbClr val="FFFFFF">
                        <a:alpha val="100000"/>
                      </a:srgbClr>
                    </a:solidFill>
                    <a:prstDash val="solid"/>
                    <a:miter lim="0"/>
                  </a:ln>
                  <a:solidFill>
                    <a:srgbClr val="FFFFFF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三</a:t>
              </a:r>
              <a:endParaRPr lang="en-US" altLang="en-US" sz="1800" dirty="0"/>
            </a:p>
          </p:txBody>
        </p:sp>
      </p:grpSp>
      <p:sp>
        <p:nvSpPr>
          <p:cNvPr id="7288" name="path"/>
          <p:cNvSpPr/>
          <p:nvPr/>
        </p:nvSpPr>
        <p:spPr>
          <a:xfrm>
            <a:off x="8327517" y="1309497"/>
            <a:ext cx="247650" cy="235458"/>
          </a:xfrm>
          <a:custGeom>
            <a:avLst/>
            <a:gdLst/>
            <a:ahLst/>
            <a:cxnLst/>
            <a:rect l="0" t="0" r="0" b="0"/>
            <a:pathLst>
              <a:path w="390" h="370">
                <a:moveTo>
                  <a:pt x="15" y="355"/>
                </a:moveTo>
                <a:lnTo>
                  <a:pt x="375" y="355"/>
                </a:lnTo>
                <a:lnTo>
                  <a:pt x="375" y="15"/>
                </a:lnTo>
                <a:lnTo>
                  <a:pt x="15" y="15"/>
                </a:lnTo>
                <a:lnTo>
                  <a:pt x="15" y="355"/>
                </a:lnTo>
                <a:close/>
              </a:path>
            </a:pathLst>
          </a:custGeom>
          <a:noFill/>
          <a:ln w="19050" cap="flat">
            <a:solidFill>
              <a:srgbClr val="00296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89" name="path"/>
          <p:cNvSpPr/>
          <p:nvPr/>
        </p:nvSpPr>
        <p:spPr>
          <a:xfrm>
            <a:off x="8327517" y="1600580"/>
            <a:ext cx="247650" cy="233934"/>
          </a:xfrm>
          <a:custGeom>
            <a:avLst/>
            <a:gdLst/>
            <a:ahLst/>
            <a:cxnLst/>
            <a:rect l="0" t="0" r="0" b="0"/>
            <a:pathLst>
              <a:path w="390" h="368">
                <a:moveTo>
                  <a:pt x="15" y="353"/>
                </a:moveTo>
                <a:lnTo>
                  <a:pt x="375" y="353"/>
                </a:lnTo>
                <a:lnTo>
                  <a:pt x="375" y="15"/>
                </a:lnTo>
                <a:lnTo>
                  <a:pt x="15" y="15"/>
                </a:lnTo>
                <a:lnTo>
                  <a:pt x="15" y="353"/>
                </a:lnTo>
                <a:close/>
              </a:path>
            </a:pathLst>
          </a:custGeom>
          <a:noFill/>
          <a:ln w="19050" cap="flat">
            <a:solidFill>
              <a:srgbClr val="00296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290" name="table 7290"/>
          <p:cNvGraphicFramePr>
            <a:graphicFrameLocks noGrp="1"/>
          </p:cNvGraphicFramePr>
          <p:nvPr/>
        </p:nvGraphicFramePr>
        <p:xfrm>
          <a:off x="8327517" y="1891665"/>
          <a:ext cx="247650" cy="233679"/>
        </p:xfrm>
        <a:graphic>
          <a:graphicData uri="http://schemas.openxmlformats.org/drawingml/2006/table">
            <a:tbl>
              <a:tblPr/>
              <a:tblGrid>
                <a:gridCol w="247650"/>
              </a:tblGrid>
              <a:tr h="2146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91" name="path"/>
          <p:cNvSpPr/>
          <p:nvPr/>
        </p:nvSpPr>
        <p:spPr>
          <a:xfrm>
            <a:off x="8327517" y="2182748"/>
            <a:ext cx="247650" cy="233934"/>
          </a:xfrm>
          <a:custGeom>
            <a:avLst/>
            <a:gdLst/>
            <a:ahLst/>
            <a:cxnLst/>
            <a:rect l="0" t="0" r="0" b="0"/>
            <a:pathLst>
              <a:path w="390" h="368">
                <a:moveTo>
                  <a:pt x="15" y="353"/>
                </a:moveTo>
                <a:lnTo>
                  <a:pt x="375" y="353"/>
                </a:lnTo>
                <a:lnTo>
                  <a:pt x="375" y="15"/>
                </a:lnTo>
                <a:lnTo>
                  <a:pt x="15" y="15"/>
                </a:lnTo>
                <a:lnTo>
                  <a:pt x="15" y="353"/>
                </a:lnTo>
                <a:close/>
              </a:path>
            </a:pathLst>
          </a:custGeom>
          <a:noFill/>
          <a:ln w="19050" cap="flat">
            <a:solidFill>
              <a:srgbClr val="00296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92" name="path"/>
          <p:cNvSpPr/>
          <p:nvPr/>
        </p:nvSpPr>
        <p:spPr>
          <a:xfrm>
            <a:off x="2690241" y="1672209"/>
            <a:ext cx="238505" cy="233934"/>
          </a:xfrm>
          <a:custGeom>
            <a:avLst/>
            <a:gdLst/>
            <a:ahLst/>
            <a:cxnLst/>
            <a:rect l="0" t="0" r="0" b="0"/>
            <a:pathLst>
              <a:path w="375" h="368">
                <a:moveTo>
                  <a:pt x="15" y="353"/>
                </a:moveTo>
                <a:lnTo>
                  <a:pt x="360" y="353"/>
                </a:lnTo>
                <a:lnTo>
                  <a:pt x="360" y="15"/>
                </a:lnTo>
                <a:lnTo>
                  <a:pt x="15" y="15"/>
                </a:lnTo>
                <a:lnTo>
                  <a:pt x="15" y="353"/>
                </a:lnTo>
                <a:close/>
              </a:path>
            </a:pathLst>
          </a:custGeom>
          <a:noFill/>
          <a:ln w="19050" cap="flat">
            <a:solidFill>
              <a:srgbClr val="00296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93" name="path"/>
          <p:cNvSpPr/>
          <p:nvPr/>
        </p:nvSpPr>
        <p:spPr>
          <a:xfrm>
            <a:off x="2690241" y="1309497"/>
            <a:ext cx="220217" cy="235458"/>
          </a:xfrm>
          <a:custGeom>
            <a:avLst/>
            <a:gdLst/>
            <a:ahLst/>
            <a:cxnLst/>
            <a:rect l="0" t="0" r="0" b="0"/>
            <a:pathLst>
              <a:path w="346" h="370">
                <a:moveTo>
                  <a:pt x="15" y="355"/>
                </a:moveTo>
                <a:lnTo>
                  <a:pt x="331" y="355"/>
                </a:lnTo>
                <a:lnTo>
                  <a:pt x="331" y="15"/>
                </a:lnTo>
                <a:lnTo>
                  <a:pt x="15" y="15"/>
                </a:lnTo>
                <a:lnTo>
                  <a:pt x="15" y="355"/>
                </a:lnTo>
                <a:close/>
              </a:path>
            </a:pathLst>
          </a:custGeom>
          <a:noFill/>
          <a:ln w="19050" cap="flat">
            <a:solidFill>
              <a:srgbClr val="00296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94" name="path"/>
          <p:cNvSpPr/>
          <p:nvPr/>
        </p:nvSpPr>
        <p:spPr>
          <a:xfrm>
            <a:off x="3241547" y="1246441"/>
            <a:ext cx="5379973" cy="9525"/>
          </a:xfrm>
          <a:custGeom>
            <a:avLst/>
            <a:gdLst/>
            <a:ahLst/>
            <a:cxnLst/>
            <a:rect l="0" t="0" r="0" b="0"/>
            <a:pathLst>
              <a:path w="8472" h="15">
                <a:moveTo>
                  <a:pt x="0" y="7"/>
                </a:moveTo>
                <a:lnTo>
                  <a:pt x="8472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95" name="path"/>
          <p:cNvSpPr/>
          <p:nvPr/>
        </p:nvSpPr>
        <p:spPr>
          <a:xfrm>
            <a:off x="2699004" y="1318260"/>
            <a:ext cx="201167" cy="216408"/>
          </a:xfrm>
          <a:custGeom>
            <a:avLst/>
            <a:gdLst/>
            <a:ahLst/>
            <a:cxnLst/>
            <a:rect l="0" t="0" r="0" b="0"/>
            <a:pathLst>
              <a:path w="316" h="340">
                <a:moveTo>
                  <a:pt x="308" y="0"/>
                </a:moveTo>
                <a:lnTo>
                  <a:pt x="316" y="12"/>
                </a:lnTo>
                <a:lnTo>
                  <a:pt x="316" y="12"/>
                </a:lnTo>
                <a:lnTo>
                  <a:pt x="310" y="18"/>
                </a:lnTo>
                <a:lnTo>
                  <a:pt x="304" y="23"/>
                </a:lnTo>
                <a:lnTo>
                  <a:pt x="297" y="30"/>
                </a:lnTo>
                <a:lnTo>
                  <a:pt x="291" y="36"/>
                </a:lnTo>
                <a:lnTo>
                  <a:pt x="285" y="43"/>
                </a:lnTo>
                <a:lnTo>
                  <a:pt x="278" y="50"/>
                </a:lnTo>
                <a:lnTo>
                  <a:pt x="272" y="57"/>
                </a:lnTo>
                <a:lnTo>
                  <a:pt x="265" y="65"/>
                </a:lnTo>
                <a:lnTo>
                  <a:pt x="258" y="73"/>
                </a:lnTo>
                <a:lnTo>
                  <a:pt x="251" y="82"/>
                </a:lnTo>
                <a:lnTo>
                  <a:pt x="244" y="91"/>
                </a:lnTo>
                <a:lnTo>
                  <a:pt x="237" y="100"/>
                </a:lnTo>
                <a:lnTo>
                  <a:pt x="230" y="110"/>
                </a:lnTo>
                <a:lnTo>
                  <a:pt x="223" y="120"/>
                </a:lnTo>
                <a:lnTo>
                  <a:pt x="215" y="130"/>
                </a:lnTo>
                <a:lnTo>
                  <a:pt x="207" y="141"/>
                </a:lnTo>
                <a:lnTo>
                  <a:pt x="207" y="141"/>
                </a:lnTo>
                <a:lnTo>
                  <a:pt x="200" y="152"/>
                </a:lnTo>
                <a:lnTo>
                  <a:pt x="193" y="162"/>
                </a:lnTo>
                <a:lnTo>
                  <a:pt x="186" y="173"/>
                </a:lnTo>
                <a:lnTo>
                  <a:pt x="180" y="183"/>
                </a:lnTo>
                <a:lnTo>
                  <a:pt x="173" y="194"/>
                </a:lnTo>
                <a:lnTo>
                  <a:pt x="167" y="204"/>
                </a:lnTo>
                <a:lnTo>
                  <a:pt x="161" y="215"/>
                </a:lnTo>
                <a:lnTo>
                  <a:pt x="155" y="225"/>
                </a:lnTo>
                <a:lnTo>
                  <a:pt x="149" y="235"/>
                </a:lnTo>
                <a:lnTo>
                  <a:pt x="144" y="245"/>
                </a:lnTo>
                <a:lnTo>
                  <a:pt x="139" y="255"/>
                </a:lnTo>
                <a:lnTo>
                  <a:pt x="134" y="265"/>
                </a:lnTo>
                <a:lnTo>
                  <a:pt x="129" y="274"/>
                </a:lnTo>
                <a:lnTo>
                  <a:pt x="125" y="284"/>
                </a:lnTo>
                <a:lnTo>
                  <a:pt x="120" y="293"/>
                </a:lnTo>
                <a:lnTo>
                  <a:pt x="116" y="303"/>
                </a:lnTo>
                <a:lnTo>
                  <a:pt x="99" y="316"/>
                </a:lnTo>
                <a:lnTo>
                  <a:pt x="99" y="316"/>
                </a:lnTo>
                <a:lnTo>
                  <a:pt x="90" y="323"/>
                </a:lnTo>
                <a:lnTo>
                  <a:pt x="82" y="330"/>
                </a:lnTo>
                <a:lnTo>
                  <a:pt x="75" y="336"/>
                </a:lnTo>
                <a:lnTo>
                  <a:pt x="73" y="338"/>
                </a:lnTo>
                <a:lnTo>
                  <a:pt x="71" y="340"/>
                </a:lnTo>
                <a:lnTo>
                  <a:pt x="71" y="340"/>
                </a:lnTo>
                <a:lnTo>
                  <a:pt x="70" y="337"/>
                </a:lnTo>
                <a:lnTo>
                  <a:pt x="69" y="333"/>
                </a:lnTo>
                <a:lnTo>
                  <a:pt x="66" y="324"/>
                </a:lnTo>
                <a:lnTo>
                  <a:pt x="62" y="313"/>
                </a:lnTo>
                <a:lnTo>
                  <a:pt x="58" y="300"/>
                </a:lnTo>
                <a:lnTo>
                  <a:pt x="51" y="283"/>
                </a:lnTo>
                <a:lnTo>
                  <a:pt x="51" y="283"/>
                </a:lnTo>
                <a:lnTo>
                  <a:pt x="48" y="275"/>
                </a:lnTo>
                <a:lnTo>
                  <a:pt x="45" y="267"/>
                </a:lnTo>
                <a:lnTo>
                  <a:pt x="41" y="259"/>
                </a:lnTo>
                <a:lnTo>
                  <a:pt x="38" y="252"/>
                </a:lnTo>
                <a:lnTo>
                  <a:pt x="35" y="246"/>
                </a:lnTo>
                <a:lnTo>
                  <a:pt x="32" y="240"/>
                </a:lnTo>
                <a:lnTo>
                  <a:pt x="29" y="235"/>
                </a:lnTo>
                <a:lnTo>
                  <a:pt x="26" y="230"/>
                </a:lnTo>
                <a:lnTo>
                  <a:pt x="26" y="230"/>
                </a:lnTo>
                <a:lnTo>
                  <a:pt x="23" y="226"/>
                </a:lnTo>
                <a:lnTo>
                  <a:pt x="20" y="222"/>
                </a:lnTo>
                <a:lnTo>
                  <a:pt x="17" y="219"/>
                </a:lnTo>
                <a:lnTo>
                  <a:pt x="13" y="216"/>
                </a:lnTo>
                <a:lnTo>
                  <a:pt x="10" y="213"/>
                </a:lnTo>
                <a:lnTo>
                  <a:pt x="7" y="211"/>
                </a:lnTo>
                <a:lnTo>
                  <a:pt x="3" y="209"/>
                </a:lnTo>
                <a:lnTo>
                  <a:pt x="0" y="207"/>
                </a:lnTo>
                <a:lnTo>
                  <a:pt x="0" y="207"/>
                </a:lnTo>
                <a:lnTo>
                  <a:pt x="3" y="203"/>
                </a:lnTo>
                <a:lnTo>
                  <a:pt x="6" y="200"/>
                </a:lnTo>
                <a:lnTo>
                  <a:pt x="8" y="197"/>
                </a:lnTo>
                <a:lnTo>
                  <a:pt x="12" y="194"/>
                </a:lnTo>
                <a:lnTo>
                  <a:pt x="15" y="192"/>
                </a:lnTo>
                <a:lnTo>
                  <a:pt x="17" y="189"/>
                </a:lnTo>
                <a:lnTo>
                  <a:pt x="20" y="187"/>
                </a:lnTo>
                <a:lnTo>
                  <a:pt x="23" y="185"/>
                </a:lnTo>
                <a:lnTo>
                  <a:pt x="26" y="183"/>
                </a:lnTo>
                <a:lnTo>
                  <a:pt x="29" y="182"/>
                </a:lnTo>
                <a:lnTo>
                  <a:pt x="32" y="181"/>
                </a:lnTo>
                <a:lnTo>
                  <a:pt x="34" y="180"/>
                </a:lnTo>
                <a:lnTo>
                  <a:pt x="37" y="179"/>
                </a:lnTo>
                <a:lnTo>
                  <a:pt x="40" y="178"/>
                </a:lnTo>
                <a:lnTo>
                  <a:pt x="42" y="178"/>
                </a:lnTo>
                <a:lnTo>
                  <a:pt x="45" y="177"/>
                </a:lnTo>
                <a:lnTo>
                  <a:pt x="45" y="177"/>
                </a:lnTo>
                <a:lnTo>
                  <a:pt x="46" y="177"/>
                </a:lnTo>
                <a:lnTo>
                  <a:pt x="47" y="178"/>
                </a:lnTo>
                <a:lnTo>
                  <a:pt x="48" y="178"/>
                </a:lnTo>
                <a:lnTo>
                  <a:pt x="49" y="178"/>
                </a:lnTo>
                <a:lnTo>
                  <a:pt x="52" y="180"/>
                </a:lnTo>
                <a:lnTo>
                  <a:pt x="54" y="181"/>
                </a:lnTo>
                <a:lnTo>
                  <a:pt x="56" y="183"/>
                </a:lnTo>
                <a:lnTo>
                  <a:pt x="58" y="185"/>
                </a:lnTo>
                <a:lnTo>
                  <a:pt x="61" y="188"/>
                </a:lnTo>
                <a:lnTo>
                  <a:pt x="63" y="191"/>
                </a:lnTo>
                <a:lnTo>
                  <a:pt x="66" y="195"/>
                </a:lnTo>
                <a:lnTo>
                  <a:pt x="68" y="199"/>
                </a:lnTo>
                <a:lnTo>
                  <a:pt x="71" y="203"/>
                </a:lnTo>
                <a:lnTo>
                  <a:pt x="73" y="208"/>
                </a:lnTo>
                <a:lnTo>
                  <a:pt x="76" y="213"/>
                </a:lnTo>
                <a:lnTo>
                  <a:pt x="78" y="219"/>
                </a:lnTo>
                <a:lnTo>
                  <a:pt x="81" y="225"/>
                </a:lnTo>
                <a:lnTo>
                  <a:pt x="84" y="232"/>
                </a:lnTo>
                <a:lnTo>
                  <a:pt x="91" y="250"/>
                </a:lnTo>
                <a:lnTo>
                  <a:pt x="91" y="250"/>
                </a:lnTo>
                <a:lnTo>
                  <a:pt x="96" y="241"/>
                </a:lnTo>
                <a:lnTo>
                  <a:pt x="101" y="232"/>
                </a:lnTo>
                <a:lnTo>
                  <a:pt x="106" y="222"/>
                </a:lnTo>
                <a:lnTo>
                  <a:pt x="112" y="213"/>
                </a:lnTo>
                <a:lnTo>
                  <a:pt x="117" y="204"/>
                </a:lnTo>
                <a:lnTo>
                  <a:pt x="123" y="195"/>
                </a:lnTo>
                <a:lnTo>
                  <a:pt x="129" y="186"/>
                </a:lnTo>
                <a:lnTo>
                  <a:pt x="135" y="177"/>
                </a:lnTo>
                <a:lnTo>
                  <a:pt x="141" y="168"/>
                </a:lnTo>
                <a:lnTo>
                  <a:pt x="148" y="159"/>
                </a:lnTo>
                <a:lnTo>
                  <a:pt x="154" y="151"/>
                </a:lnTo>
                <a:lnTo>
                  <a:pt x="161" y="142"/>
                </a:lnTo>
                <a:lnTo>
                  <a:pt x="168" y="133"/>
                </a:lnTo>
                <a:lnTo>
                  <a:pt x="175" y="124"/>
                </a:lnTo>
                <a:lnTo>
                  <a:pt x="183" y="115"/>
                </a:lnTo>
                <a:lnTo>
                  <a:pt x="190" y="106"/>
                </a:lnTo>
                <a:lnTo>
                  <a:pt x="190" y="106"/>
                </a:lnTo>
                <a:lnTo>
                  <a:pt x="198" y="98"/>
                </a:lnTo>
                <a:lnTo>
                  <a:pt x="205" y="90"/>
                </a:lnTo>
                <a:lnTo>
                  <a:pt x="213" y="81"/>
                </a:lnTo>
                <a:lnTo>
                  <a:pt x="220" y="73"/>
                </a:lnTo>
                <a:lnTo>
                  <a:pt x="228" y="66"/>
                </a:lnTo>
                <a:lnTo>
                  <a:pt x="235" y="59"/>
                </a:lnTo>
                <a:lnTo>
                  <a:pt x="243" y="52"/>
                </a:lnTo>
                <a:lnTo>
                  <a:pt x="250" y="45"/>
                </a:lnTo>
                <a:lnTo>
                  <a:pt x="257" y="38"/>
                </a:lnTo>
                <a:lnTo>
                  <a:pt x="265" y="32"/>
                </a:lnTo>
                <a:lnTo>
                  <a:pt x="272" y="26"/>
                </a:lnTo>
                <a:lnTo>
                  <a:pt x="279" y="20"/>
                </a:lnTo>
                <a:lnTo>
                  <a:pt x="287" y="15"/>
                </a:lnTo>
                <a:lnTo>
                  <a:pt x="294" y="9"/>
                </a:lnTo>
                <a:lnTo>
                  <a:pt x="301" y="4"/>
                </a:lnTo>
                <a:lnTo>
                  <a:pt x="308" y="0"/>
                </a:lnTo>
                <a:lnTo>
                  <a:pt x="308" y="0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96" name="path"/>
          <p:cNvSpPr/>
          <p:nvPr/>
        </p:nvSpPr>
        <p:spPr>
          <a:xfrm>
            <a:off x="8349996" y="1900428"/>
            <a:ext cx="201167" cy="214883"/>
          </a:xfrm>
          <a:custGeom>
            <a:avLst/>
            <a:gdLst/>
            <a:ahLst/>
            <a:cxnLst/>
            <a:rect l="0" t="0" r="0" b="0"/>
            <a:pathLst>
              <a:path w="316" h="338">
                <a:moveTo>
                  <a:pt x="308" y="0"/>
                </a:moveTo>
                <a:lnTo>
                  <a:pt x="316" y="12"/>
                </a:lnTo>
                <a:lnTo>
                  <a:pt x="316" y="12"/>
                </a:lnTo>
                <a:lnTo>
                  <a:pt x="310" y="18"/>
                </a:lnTo>
                <a:lnTo>
                  <a:pt x="304" y="23"/>
                </a:lnTo>
                <a:lnTo>
                  <a:pt x="297" y="30"/>
                </a:lnTo>
                <a:lnTo>
                  <a:pt x="291" y="36"/>
                </a:lnTo>
                <a:lnTo>
                  <a:pt x="285" y="42"/>
                </a:lnTo>
                <a:lnTo>
                  <a:pt x="278" y="50"/>
                </a:lnTo>
                <a:lnTo>
                  <a:pt x="271" y="57"/>
                </a:lnTo>
                <a:lnTo>
                  <a:pt x="265" y="65"/>
                </a:lnTo>
                <a:lnTo>
                  <a:pt x="258" y="73"/>
                </a:lnTo>
                <a:lnTo>
                  <a:pt x="251" y="82"/>
                </a:lnTo>
                <a:lnTo>
                  <a:pt x="244" y="90"/>
                </a:lnTo>
                <a:lnTo>
                  <a:pt x="237" y="100"/>
                </a:lnTo>
                <a:lnTo>
                  <a:pt x="230" y="109"/>
                </a:lnTo>
                <a:lnTo>
                  <a:pt x="222" y="119"/>
                </a:lnTo>
                <a:lnTo>
                  <a:pt x="215" y="129"/>
                </a:lnTo>
                <a:lnTo>
                  <a:pt x="207" y="140"/>
                </a:lnTo>
                <a:lnTo>
                  <a:pt x="207" y="140"/>
                </a:lnTo>
                <a:lnTo>
                  <a:pt x="200" y="150"/>
                </a:lnTo>
                <a:lnTo>
                  <a:pt x="193" y="161"/>
                </a:lnTo>
                <a:lnTo>
                  <a:pt x="186" y="172"/>
                </a:lnTo>
                <a:lnTo>
                  <a:pt x="180" y="182"/>
                </a:lnTo>
                <a:lnTo>
                  <a:pt x="173" y="192"/>
                </a:lnTo>
                <a:lnTo>
                  <a:pt x="167" y="203"/>
                </a:lnTo>
                <a:lnTo>
                  <a:pt x="161" y="213"/>
                </a:lnTo>
                <a:lnTo>
                  <a:pt x="155" y="223"/>
                </a:lnTo>
                <a:lnTo>
                  <a:pt x="149" y="233"/>
                </a:lnTo>
                <a:lnTo>
                  <a:pt x="144" y="243"/>
                </a:lnTo>
                <a:lnTo>
                  <a:pt x="139" y="253"/>
                </a:lnTo>
                <a:lnTo>
                  <a:pt x="134" y="262"/>
                </a:lnTo>
                <a:lnTo>
                  <a:pt x="129" y="272"/>
                </a:lnTo>
                <a:lnTo>
                  <a:pt x="125" y="282"/>
                </a:lnTo>
                <a:lnTo>
                  <a:pt x="120" y="291"/>
                </a:lnTo>
                <a:lnTo>
                  <a:pt x="116" y="301"/>
                </a:lnTo>
                <a:lnTo>
                  <a:pt x="99" y="314"/>
                </a:lnTo>
                <a:lnTo>
                  <a:pt x="99" y="314"/>
                </a:lnTo>
                <a:lnTo>
                  <a:pt x="90" y="321"/>
                </a:lnTo>
                <a:lnTo>
                  <a:pt x="82" y="328"/>
                </a:lnTo>
                <a:lnTo>
                  <a:pt x="75" y="333"/>
                </a:lnTo>
                <a:lnTo>
                  <a:pt x="73" y="336"/>
                </a:lnTo>
                <a:lnTo>
                  <a:pt x="71" y="338"/>
                </a:lnTo>
                <a:lnTo>
                  <a:pt x="71" y="338"/>
                </a:lnTo>
                <a:lnTo>
                  <a:pt x="70" y="335"/>
                </a:lnTo>
                <a:lnTo>
                  <a:pt x="69" y="331"/>
                </a:lnTo>
                <a:lnTo>
                  <a:pt x="66" y="322"/>
                </a:lnTo>
                <a:lnTo>
                  <a:pt x="62" y="311"/>
                </a:lnTo>
                <a:lnTo>
                  <a:pt x="58" y="298"/>
                </a:lnTo>
                <a:lnTo>
                  <a:pt x="51" y="282"/>
                </a:lnTo>
                <a:lnTo>
                  <a:pt x="51" y="282"/>
                </a:lnTo>
                <a:lnTo>
                  <a:pt x="48" y="273"/>
                </a:lnTo>
                <a:lnTo>
                  <a:pt x="45" y="265"/>
                </a:lnTo>
                <a:lnTo>
                  <a:pt x="41" y="257"/>
                </a:lnTo>
                <a:lnTo>
                  <a:pt x="38" y="250"/>
                </a:lnTo>
                <a:lnTo>
                  <a:pt x="35" y="244"/>
                </a:lnTo>
                <a:lnTo>
                  <a:pt x="32" y="238"/>
                </a:lnTo>
                <a:lnTo>
                  <a:pt x="29" y="233"/>
                </a:lnTo>
                <a:lnTo>
                  <a:pt x="26" y="228"/>
                </a:lnTo>
                <a:lnTo>
                  <a:pt x="26" y="228"/>
                </a:lnTo>
                <a:lnTo>
                  <a:pt x="23" y="224"/>
                </a:lnTo>
                <a:lnTo>
                  <a:pt x="20" y="221"/>
                </a:lnTo>
                <a:lnTo>
                  <a:pt x="16" y="217"/>
                </a:lnTo>
                <a:lnTo>
                  <a:pt x="13" y="214"/>
                </a:lnTo>
                <a:lnTo>
                  <a:pt x="10" y="212"/>
                </a:lnTo>
                <a:lnTo>
                  <a:pt x="7" y="209"/>
                </a:lnTo>
                <a:lnTo>
                  <a:pt x="3" y="207"/>
                </a:lnTo>
                <a:lnTo>
                  <a:pt x="0" y="206"/>
                </a:lnTo>
                <a:lnTo>
                  <a:pt x="0" y="206"/>
                </a:lnTo>
                <a:lnTo>
                  <a:pt x="3" y="202"/>
                </a:lnTo>
                <a:lnTo>
                  <a:pt x="6" y="199"/>
                </a:lnTo>
                <a:lnTo>
                  <a:pt x="9" y="196"/>
                </a:lnTo>
                <a:lnTo>
                  <a:pt x="11" y="193"/>
                </a:lnTo>
                <a:lnTo>
                  <a:pt x="15" y="190"/>
                </a:lnTo>
                <a:lnTo>
                  <a:pt x="17" y="188"/>
                </a:lnTo>
                <a:lnTo>
                  <a:pt x="20" y="185"/>
                </a:lnTo>
                <a:lnTo>
                  <a:pt x="23" y="184"/>
                </a:lnTo>
                <a:lnTo>
                  <a:pt x="26" y="182"/>
                </a:lnTo>
                <a:lnTo>
                  <a:pt x="29" y="180"/>
                </a:lnTo>
                <a:lnTo>
                  <a:pt x="31" y="179"/>
                </a:lnTo>
                <a:lnTo>
                  <a:pt x="34" y="178"/>
                </a:lnTo>
                <a:lnTo>
                  <a:pt x="37" y="177"/>
                </a:lnTo>
                <a:lnTo>
                  <a:pt x="40" y="177"/>
                </a:lnTo>
                <a:lnTo>
                  <a:pt x="42" y="176"/>
                </a:lnTo>
                <a:lnTo>
                  <a:pt x="45" y="176"/>
                </a:lnTo>
                <a:lnTo>
                  <a:pt x="45" y="176"/>
                </a:lnTo>
                <a:lnTo>
                  <a:pt x="46" y="176"/>
                </a:lnTo>
                <a:lnTo>
                  <a:pt x="47" y="176"/>
                </a:lnTo>
                <a:lnTo>
                  <a:pt x="48" y="177"/>
                </a:lnTo>
                <a:lnTo>
                  <a:pt x="49" y="177"/>
                </a:lnTo>
                <a:lnTo>
                  <a:pt x="51" y="178"/>
                </a:lnTo>
                <a:lnTo>
                  <a:pt x="54" y="180"/>
                </a:lnTo>
                <a:lnTo>
                  <a:pt x="56" y="182"/>
                </a:lnTo>
                <a:lnTo>
                  <a:pt x="59" y="184"/>
                </a:lnTo>
                <a:lnTo>
                  <a:pt x="61" y="186"/>
                </a:lnTo>
                <a:lnTo>
                  <a:pt x="63" y="190"/>
                </a:lnTo>
                <a:lnTo>
                  <a:pt x="66" y="193"/>
                </a:lnTo>
                <a:lnTo>
                  <a:pt x="68" y="197"/>
                </a:lnTo>
                <a:lnTo>
                  <a:pt x="71" y="202"/>
                </a:lnTo>
                <a:lnTo>
                  <a:pt x="73" y="206"/>
                </a:lnTo>
                <a:lnTo>
                  <a:pt x="76" y="212"/>
                </a:lnTo>
                <a:lnTo>
                  <a:pt x="78" y="217"/>
                </a:lnTo>
                <a:lnTo>
                  <a:pt x="81" y="224"/>
                </a:lnTo>
                <a:lnTo>
                  <a:pt x="84" y="230"/>
                </a:lnTo>
                <a:lnTo>
                  <a:pt x="91" y="248"/>
                </a:lnTo>
                <a:lnTo>
                  <a:pt x="91" y="248"/>
                </a:lnTo>
                <a:lnTo>
                  <a:pt x="96" y="239"/>
                </a:lnTo>
                <a:lnTo>
                  <a:pt x="101" y="230"/>
                </a:lnTo>
                <a:lnTo>
                  <a:pt x="106" y="221"/>
                </a:lnTo>
                <a:lnTo>
                  <a:pt x="111" y="212"/>
                </a:lnTo>
                <a:lnTo>
                  <a:pt x="117" y="203"/>
                </a:lnTo>
                <a:lnTo>
                  <a:pt x="123" y="194"/>
                </a:lnTo>
                <a:lnTo>
                  <a:pt x="129" y="185"/>
                </a:lnTo>
                <a:lnTo>
                  <a:pt x="135" y="176"/>
                </a:lnTo>
                <a:lnTo>
                  <a:pt x="141" y="167"/>
                </a:lnTo>
                <a:lnTo>
                  <a:pt x="148" y="158"/>
                </a:lnTo>
                <a:lnTo>
                  <a:pt x="154" y="149"/>
                </a:lnTo>
                <a:lnTo>
                  <a:pt x="161" y="140"/>
                </a:lnTo>
                <a:lnTo>
                  <a:pt x="168" y="132"/>
                </a:lnTo>
                <a:lnTo>
                  <a:pt x="175" y="123"/>
                </a:lnTo>
                <a:lnTo>
                  <a:pt x="182" y="114"/>
                </a:lnTo>
                <a:lnTo>
                  <a:pt x="190" y="105"/>
                </a:lnTo>
                <a:lnTo>
                  <a:pt x="190" y="105"/>
                </a:lnTo>
                <a:lnTo>
                  <a:pt x="198" y="97"/>
                </a:lnTo>
                <a:lnTo>
                  <a:pt x="205" y="89"/>
                </a:lnTo>
                <a:lnTo>
                  <a:pt x="213" y="81"/>
                </a:lnTo>
                <a:lnTo>
                  <a:pt x="220" y="73"/>
                </a:lnTo>
                <a:lnTo>
                  <a:pt x="228" y="66"/>
                </a:lnTo>
                <a:lnTo>
                  <a:pt x="235" y="58"/>
                </a:lnTo>
                <a:lnTo>
                  <a:pt x="242" y="51"/>
                </a:lnTo>
                <a:lnTo>
                  <a:pt x="250" y="45"/>
                </a:lnTo>
                <a:lnTo>
                  <a:pt x="257" y="38"/>
                </a:lnTo>
                <a:lnTo>
                  <a:pt x="265" y="32"/>
                </a:lnTo>
                <a:lnTo>
                  <a:pt x="272" y="26"/>
                </a:lnTo>
                <a:lnTo>
                  <a:pt x="279" y="20"/>
                </a:lnTo>
                <a:lnTo>
                  <a:pt x="286" y="15"/>
                </a:lnTo>
                <a:lnTo>
                  <a:pt x="294" y="9"/>
                </a:lnTo>
                <a:lnTo>
                  <a:pt x="301" y="4"/>
                </a:lnTo>
                <a:lnTo>
                  <a:pt x="308" y="0"/>
                </a:lnTo>
                <a:lnTo>
                  <a:pt x="308" y="0"/>
                </a:lnTo>
                <a:close/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01" name="textbox 7301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67</a:t>
            </a:r>
            <a:endParaRPr lang="en-US" altLang="en-US" sz="900" dirty="0"/>
          </a:p>
        </p:txBody>
      </p:sp>
      <p:sp>
        <p:nvSpPr>
          <p:cNvPr id="7302" name="textbox 7302"/>
          <p:cNvSpPr/>
          <p:nvPr/>
        </p:nvSpPr>
        <p:spPr>
          <a:xfrm>
            <a:off x="2528320" y="1034536"/>
            <a:ext cx="201929" cy="2349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铅</a:t>
            </a:r>
            <a:endParaRPr lang="en-US" altLang="en-US" sz="1400" dirty="0"/>
          </a:p>
        </p:txBody>
      </p:sp>
      <p:sp>
        <p:nvSpPr>
          <p:cNvPr id="7303" name="path"/>
          <p:cNvSpPr/>
          <p:nvPr/>
        </p:nvSpPr>
        <p:spPr>
          <a:xfrm>
            <a:off x="256031" y="3012757"/>
            <a:ext cx="2796667" cy="9525"/>
          </a:xfrm>
          <a:custGeom>
            <a:avLst/>
            <a:gdLst/>
            <a:ahLst/>
            <a:cxnLst/>
            <a:rect l="0" t="0" r="0" b="0"/>
            <a:pathLst>
              <a:path w="4404" h="15">
                <a:moveTo>
                  <a:pt x="0" y="7"/>
                </a:moveTo>
                <a:lnTo>
                  <a:pt x="4404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04" name="path"/>
          <p:cNvSpPr/>
          <p:nvPr/>
        </p:nvSpPr>
        <p:spPr>
          <a:xfrm>
            <a:off x="256031" y="3963733"/>
            <a:ext cx="2796667" cy="9525"/>
          </a:xfrm>
          <a:custGeom>
            <a:avLst/>
            <a:gdLst/>
            <a:ahLst/>
            <a:cxnLst/>
            <a:rect l="0" t="0" r="0" b="0"/>
            <a:pathLst>
              <a:path w="4404" h="15">
                <a:moveTo>
                  <a:pt x="0" y="7"/>
                </a:moveTo>
                <a:lnTo>
                  <a:pt x="4404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05" name="rect"/>
          <p:cNvSpPr/>
          <p:nvPr/>
        </p:nvSpPr>
        <p:spPr>
          <a:xfrm>
            <a:off x="256031" y="1246441"/>
            <a:ext cx="2131822" cy="9525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06" name="rect"/>
          <p:cNvSpPr/>
          <p:nvPr/>
        </p:nvSpPr>
        <p:spPr>
          <a:xfrm>
            <a:off x="2538983" y="1246441"/>
            <a:ext cx="513333" cy="9525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7" name="table 7307"/>
          <p:cNvGraphicFramePr>
            <a:graphicFrameLocks noGrp="1"/>
          </p:cNvGraphicFramePr>
          <p:nvPr/>
        </p:nvGraphicFramePr>
        <p:xfrm>
          <a:off x="3860673" y="1026033"/>
          <a:ext cx="4933314" cy="5072379"/>
        </p:xfrm>
        <a:graphic>
          <a:graphicData uri="http://schemas.openxmlformats.org/drawingml/2006/table">
            <a:tbl>
              <a:tblPr/>
              <a:tblGrid>
                <a:gridCol w="4933314"/>
              </a:tblGrid>
              <a:tr h="50533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marL="177800" algn="l" rtl="0" eaLnBrk="0">
                        <a:lnSpc>
                          <a:spcPct val="71000"/>
                        </a:lnSpc>
                        <a:spcBef>
                          <a:spcPts val="5"/>
                        </a:spcBef>
                      </a:pPr>
                      <a:r>
                        <a:rPr sz="20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自上而下的原型和模</a:t>
                      </a:r>
                      <a:r>
                        <a:rPr sz="15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endParaRPr lang="en-US" altLang="en-US" sz="1500" dirty="0"/>
                    </a:p>
                    <a:p>
                      <a:pPr marL="364490" algn="l" rtl="0" eaLnBrk="0">
                        <a:lnSpc>
                          <a:spcPts val="1935"/>
                        </a:lnSpc>
                      </a:pPr>
                      <a:r>
                        <a:rPr sz="15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的目标组</a:t>
                      </a:r>
                      <a:r>
                        <a:rPr sz="1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</a:t>
                      </a:r>
                      <a:endParaRPr lang="en-US" altLang="en-US" sz="15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marL="177800" algn="l" rtl="0" eaLnBrk="0">
                        <a:lnSpc>
                          <a:spcPct val="71000"/>
                        </a:lnSpc>
                        <a:spcBef>
                          <a:spcPts val="610"/>
                        </a:spcBef>
                      </a:pPr>
                      <a:r>
                        <a:rPr sz="20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详细的产品</a:t>
                      </a:r>
                      <a:r>
                        <a:rPr sz="1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原型规格</a:t>
                      </a:r>
                      <a:r>
                        <a:rPr sz="1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表</a:t>
                      </a:r>
                      <a:endParaRPr lang="en-US" altLang="en-US" sz="1500" dirty="0"/>
                    </a:p>
                    <a:p>
                      <a:pPr marL="357505" algn="l" rtl="0" eaLnBrk="0">
                        <a:lnSpc>
                          <a:spcPts val="1920"/>
                        </a:lnSpc>
                      </a:pPr>
                      <a:r>
                        <a:rPr sz="1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开始开</a:t>
                      </a:r>
                      <a:r>
                        <a:rPr sz="15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发</a:t>
                      </a:r>
                      <a:endParaRPr lang="en-US" altLang="en-US" sz="15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500" dirty="0"/>
                    </a:p>
                    <a:p>
                      <a:pPr marL="1778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20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5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系统书记录一</a:t>
                      </a:r>
                      <a:r>
                        <a:rPr sz="15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切</a:t>
                      </a:r>
                      <a:endParaRPr lang="en-US" altLang="en-US" sz="1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7308" name="textbox 7308"/>
          <p:cNvSpPr/>
          <p:nvPr/>
        </p:nvSpPr>
        <p:spPr>
          <a:xfrm>
            <a:off x="3869435" y="1034796"/>
            <a:ext cx="4914900" cy="429259"/>
          </a:xfrm>
          <a:prstGeom prst="rect">
            <a:avLst/>
          </a:prstGeom>
          <a:solidFill>
            <a:srgbClr val="91B0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700" dirty="0"/>
          </a:p>
          <a:p>
            <a:pPr marL="79375" algn="l" rtl="0" eaLnBrk="0">
              <a:lnSpc>
                <a:spcPts val="1860"/>
              </a:lnSpc>
              <a:spcBef>
                <a:spcPts val="5"/>
              </a:spcBef>
            </a:pPr>
            <a:r>
              <a:rPr sz="15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结果。未来市场前</a:t>
            </a:r>
            <a:r>
              <a:rPr sz="15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景</a:t>
            </a:r>
            <a:endParaRPr lang="en-US" altLang="en-US" sz="1500" dirty="0"/>
          </a:p>
        </p:txBody>
      </p:sp>
      <p:sp>
        <p:nvSpPr>
          <p:cNvPr id="7309" name="path"/>
          <p:cNvSpPr/>
          <p:nvPr/>
        </p:nvSpPr>
        <p:spPr>
          <a:xfrm>
            <a:off x="3870198" y="6079617"/>
            <a:ext cx="4914899" cy="19050"/>
          </a:xfrm>
          <a:custGeom>
            <a:avLst/>
            <a:gdLst/>
            <a:ahLst/>
            <a:cxnLst/>
            <a:rect l="0" t="0" r="0" b="0"/>
            <a:pathLst>
              <a:path w="7739" h="30">
                <a:moveTo>
                  <a:pt x="0" y="15"/>
                </a:moveTo>
                <a:lnTo>
                  <a:pt x="7739" y="15"/>
                </a:lnTo>
              </a:path>
            </a:pathLst>
          </a:custGeom>
          <a:noFill/>
          <a:ln w="1905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0" name="path"/>
          <p:cNvSpPr/>
          <p:nvPr/>
        </p:nvSpPr>
        <p:spPr>
          <a:xfrm>
            <a:off x="177545" y="1035558"/>
            <a:ext cx="3752087" cy="5053584"/>
          </a:xfrm>
          <a:custGeom>
            <a:avLst/>
            <a:gdLst/>
            <a:ahLst/>
            <a:cxnLst/>
            <a:rect l="0" t="0" r="0" b="0"/>
            <a:pathLst>
              <a:path w="5908" h="7958">
                <a:moveTo>
                  <a:pt x="0" y="0"/>
                </a:moveTo>
                <a:lnTo>
                  <a:pt x="5179" y="0"/>
                </a:lnTo>
                <a:lnTo>
                  <a:pt x="5908" y="3979"/>
                </a:lnTo>
                <a:lnTo>
                  <a:pt x="5179" y="7958"/>
                </a:lnTo>
                <a:lnTo>
                  <a:pt x="0" y="7958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1" name="path"/>
          <p:cNvSpPr/>
          <p:nvPr/>
        </p:nvSpPr>
        <p:spPr>
          <a:xfrm>
            <a:off x="3457349" y="1033841"/>
            <a:ext cx="481653" cy="5057016"/>
          </a:xfrm>
          <a:custGeom>
            <a:avLst/>
            <a:gdLst/>
            <a:ahLst/>
            <a:cxnLst/>
            <a:rect l="0" t="0" r="0" b="0"/>
            <a:pathLst>
              <a:path w="758" h="7963">
                <a:moveTo>
                  <a:pt x="14" y="2"/>
                </a:moveTo>
                <a:lnTo>
                  <a:pt x="743" y="3981"/>
                </a:lnTo>
                <a:lnTo>
                  <a:pt x="14" y="7961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2" name="textbox 7312"/>
          <p:cNvSpPr/>
          <p:nvPr/>
        </p:nvSpPr>
        <p:spPr>
          <a:xfrm>
            <a:off x="317837" y="1494542"/>
            <a:ext cx="3183889" cy="27616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89230" indent="-176530" algn="l" rtl="0" eaLnBrk="0">
              <a:lnSpc>
                <a:spcPct val="95000"/>
              </a:lnSpc>
            </a:pPr>
            <a:r>
              <a:rPr sz="20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将各要素      的结果和见解记录</a:t>
            </a:r>
            <a:r>
              <a:rPr sz="15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下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5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来，        并提供给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整个组织和有关 </a:t>
            </a:r>
            <a:r>
              <a:rPr sz="15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各方</a:t>
            </a:r>
            <a:r>
              <a:rPr sz="15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500" dirty="0"/>
          </a:p>
          <a:p>
            <a:pPr marL="12700" algn="l" rtl="0" eaLnBrk="0">
              <a:lnSpc>
                <a:spcPct val="82000"/>
              </a:lnSpc>
              <a:spcBef>
                <a:spcPts val="530"/>
              </a:spcBef>
            </a:pPr>
            <a:r>
              <a:rPr sz="20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将零碎的部件组装到目标图</a:t>
            </a:r>
            <a:r>
              <a:rPr sz="15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片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上</a:t>
            </a:r>
            <a:endParaRPr lang="en-US" altLang="en-US" sz="1500" dirty="0"/>
          </a:p>
          <a:p>
            <a:pPr marL="201295" algn="l" rtl="0" eaLnBrk="0">
              <a:lnSpc>
                <a:spcPts val="400"/>
              </a:lnSpc>
              <a:spcBef>
                <a:spcPts val="1045"/>
              </a:spcBef>
            </a:pPr>
            <a:r>
              <a:rPr sz="3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300" dirty="0"/>
          </a:p>
          <a:p>
            <a:pPr marL="189865" algn="l" rtl="0" eaLnBrk="0">
              <a:lnSpc>
                <a:spcPct val="81000"/>
              </a:lnSpc>
              <a:spcBef>
                <a:spcPts val="915"/>
              </a:spcBef>
            </a:pPr>
            <a:r>
              <a:rPr sz="1900" spc="1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</a:t>
            </a:r>
            <a:r>
              <a:rPr sz="1500" spc="1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原型数量</a:t>
            </a:r>
            <a:r>
              <a:rPr sz="1500" spc="1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1500" spc="1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基于市场集群</a:t>
            </a:r>
            <a:r>
              <a:rPr sz="1500" spc="7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500" dirty="0"/>
          </a:p>
          <a:p>
            <a:pPr marL="189865" algn="l" rtl="0" eaLnBrk="0">
              <a:lnSpc>
                <a:spcPct val="85000"/>
              </a:lnSpc>
              <a:spcBef>
                <a:spcPts val="565"/>
              </a:spcBef>
            </a:pPr>
            <a:r>
              <a:rPr sz="19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</a:t>
            </a:r>
            <a:r>
              <a:rPr sz="1500" spc="1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模块的变体数</a:t>
            </a:r>
            <a:r>
              <a:rPr sz="1500" spc="1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量</a:t>
            </a:r>
            <a:endParaRPr lang="en-US" altLang="en-US" sz="1500" dirty="0"/>
          </a:p>
          <a:p>
            <a:pPr marL="189865" algn="l" rtl="0" eaLnBrk="0">
              <a:lnSpc>
                <a:spcPct val="85000"/>
              </a:lnSpc>
              <a:spcBef>
                <a:spcPts val="470"/>
              </a:spcBef>
            </a:pPr>
            <a:r>
              <a:rPr sz="1900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</a:t>
            </a:r>
            <a:r>
              <a:rPr sz="1500" spc="1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使用和分享模块的战</a:t>
            </a:r>
            <a:r>
              <a:rPr sz="15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略</a:t>
            </a:r>
            <a:endParaRPr lang="en-US" altLang="en-US" sz="1500" dirty="0"/>
          </a:p>
          <a:p>
            <a:pPr marL="192405" indent="-179705" algn="l" rtl="0" eaLnBrk="0">
              <a:lnSpc>
                <a:spcPct val="90000"/>
              </a:lnSpc>
              <a:spcBef>
                <a:spcPts val="450"/>
              </a:spcBef>
            </a:pPr>
            <a:r>
              <a:rPr sz="20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500" spc="1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为每个原型制定规格表，以</a:t>
            </a:r>
            <a:r>
              <a:rPr sz="15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开</a:t>
            </a:r>
            <a:r>
              <a:rPr sz="15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始   </a:t>
            </a:r>
            <a:r>
              <a:rPr sz="15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开发</a:t>
            </a:r>
            <a:r>
              <a:rPr sz="15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500" dirty="0"/>
          </a:p>
        </p:txBody>
      </p:sp>
      <p:sp>
        <p:nvSpPr>
          <p:cNvPr id="7313" name="rect"/>
          <p:cNvSpPr/>
          <p:nvPr/>
        </p:nvSpPr>
        <p:spPr>
          <a:xfrm>
            <a:off x="2377439" y="1751076"/>
            <a:ext cx="204216" cy="193547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4" name="rect"/>
          <p:cNvSpPr/>
          <p:nvPr/>
        </p:nvSpPr>
        <p:spPr>
          <a:xfrm>
            <a:off x="1859279" y="1751076"/>
            <a:ext cx="204216" cy="193547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5" name="rect"/>
          <p:cNvSpPr/>
          <p:nvPr/>
        </p:nvSpPr>
        <p:spPr>
          <a:xfrm>
            <a:off x="1854517" y="1746313"/>
            <a:ext cx="213741" cy="203072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6" name="rect"/>
          <p:cNvSpPr/>
          <p:nvPr/>
        </p:nvSpPr>
        <p:spPr>
          <a:xfrm>
            <a:off x="2372677" y="1746313"/>
            <a:ext cx="213741" cy="203072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317" name="table 7317"/>
          <p:cNvGraphicFramePr>
            <a:graphicFrameLocks noGrp="1"/>
          </p:cNvGraphicFramePr>
          <p:nvPr/>
        </p:nvGraphicFramePr>
        <p:xfrm>
          <a:off x="168020" y="1026033"/>
          <a:ext cx="3298189" cy="5072379"/>
        </p:xfrm>
        <a:graphic>
          <a:graphicData uri="http://schemas.openxmlformats.org/drawingml/2006/table">
            <a:tbl>
              <a:tblPr/>
              <a:tblGrid>
                <a:gridCol w="3298189"/>
              </a:tblGrid>
              <a:tr h="50533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0" dirty="0"/>
                    </a:p>
                    <a:p>
                      <a:pPr marL="1734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1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O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318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319" name="table 7319"/>
          <p:cNvGraphicFramePr>
            <a:graphicFrameLocks noGrp="1"/>
          </p:cNvGraphicFramePr>
          <p:nvPr/>
        </p:nvGraphicFramePr>
        <p:xfrm>
          <a:off x="6481571" y="2968828"/>
          <a:ext cx="2157730" cy="1483995"/>
        </p:xfrm>
        <a:graphic>
          <a:graphicData uri="http://schemas.openxmlformats.org/drawingml/2006/table">
            <a:tbl>
              <a:tblPr/>
              <a:tblGrid>
                <a:gridCol w="2157730"/>
              </a:tblGrid>
              <a:tr h="14808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7320" name="picture 732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6481571" y="1475244"/>
            <a:ext cx="2182385" cy="1339583"/>
          </a:xfrm>
          <a:prstGeom prst="rect">
            <a:avLst/>
          </a:prstGeom>
        </p:spPr>
      </p:pic>
      <p:pic>
        <p:nvPicPr>
          <p:cNvPr id="7321" name="picture 732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7059457" y="1868220"/>
            <a:ext cx="1482976" cy="223136"/>
          </a:xfrm>
          <a:prstGeom prst="rect">
            <a:avLst/>
          </a:prstGeom>
        </p:spPr>
      </p:pic>
      <p:sp>
        <p:nvSpPr>
          <p:cNvPr id="7322" name="rect"/>
          <p:cNvSpPr/>
          <p:nvPr/>
        </p:nvSpPr>
        <p:spPr>
          <a:xfrm>
            <a:off x="7674807" y="2050786"/>
            <a:ext cx="566726" cy="27444"/>
          </a:xfrm>
          <a:prstGeom prst="rect">
            <a:avLst/>
          </a:prstGeom>
          <a:solidFill>
            <a:srgbClr val="001F48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23" name="rect"/>
          <p:cNvSpPr/>
          <p:nvPr/>
        </p:nvSpPr>
        <p:spPr>
          <a:xfrm>
            <a:off x="7404993" y="1976805"/>
            <a:ext cx="201264" cy="27046"/>
          </a:xfrm>
          <a:prstGeom prst="rect">
            <a:avLst/>
          </a:prstGeom>
          <a:solidFill>
            <a:srgbClr val="FFA36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24" name="rect"/>
          <p:cNvSpPr/>
          <p:nvPr/>
        </p:nvSpPr>
        <p:spPr>
          <a:xfrm>
            <a:off x="7404993" y="2008227"/>
            <a:ext cx="201264" cy="27046"/>
          </a:xfrm>
          <a:prstGeom prst="rect">
            <a:avLst/>
          </a:prstGeom>
          <a:solidFill>
            <a:srgbClr val="FFA36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325" name="table 7325"/>
          <p:cNvGraphicFramePr>
            <a:graphicFrameLocks noGrp="1"/>
          </p:cNvGraphicFramePr>
          <p:nvPr/>
        </p:nvGraphicFramePr>
        <p:xfrm>
          <a:off x="6553707" y="1509540"/>
          <a:ext cx="1994535" cy="1259840"/>
        </p:xfrm>
        <a:graphic>
          <a:graphicData uri="http://schemas.openxmlformats.org/drawingml/2006/table">
            <a:tbl>
              <a:tblPr/>
              <a:tblGrid>
                <a:gridCol w="1994535"/>
              </a:tblGrid>
              <a:tr h="0">
                <a:tc>
                  <a:txBody>
                    <a:bodyPr/>
                    <a:lstStyle/>
                    <a:p>
                      <a:pPr marL="5207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  <a:tabLst>
                          <a:tab pos="1988185" algn="l"/>
                        </a:tabLst>
                      </a:pPr>
                      <a:r>
                        <a:rPr sz="200" b="1" u="sng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ystem</a:t>
                      </a:r>
                      <a:r>
                        <a:rPr sz="2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endParaRPr lang="en-US" altLang="en-US" sz="200" dirty="0"/>
                    </a:p>
                  </a:txBody>
                  <a:tcPr marL="0" marR="0" marT="14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9000"/>
                        </a:lnSpc>
                      </a:pPr>
                      <a:endParaRPr lang="en-US" altLang="en-US" sz="100" dirty="0"/>
                    </a:p>
                    <a:p>
                      <a:pPr marL="521335" algn="l" rtl="0" eaLnBrk="0">
                        <a:lnSpc>
                          <a:spcPct val="9700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3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4000"/>
                        </a:lnSpc>
                      </a:pPr>
                      <a:endParaRPr lang="en-US" altLang="en-US" sz="100" dirty="0"/>
                    </a:p>
                    <a:p>
                      <a:pPr marL="520065" algn="l" rtl="0" eaLnBrk="0">
                        <a:lnSpc>
                          <a:spcPct val="101000"/>
                        </a:lnSpc>
                        <a:tabLst>
                          <a:tab pos="1989455" algn="l"/>
                        </a:tabLst>
                      </a:pP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Technical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Technical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echnical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echnical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Technical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</a:t>
                      </a:r>
                      <a:r>
                        <a:rPr sz="200" u="sng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u="sng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2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uFill>
                            <a:solidFill>
                              <a:srgbClr val="80808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endParaRPr lang="en-US" altLang="en-US" sz="200" dirty="0"/>
                    </a:p>
                    <a:p>
                      <a:pPr marL="288290" algn="l" rtl="0" eaLnBrk="0">
                        <a:lnSpc>
                          <a:spcPct val="82000"/>
                        </a:lnSpc>
                        <a:spcBef>
                          <a:spcPts val="230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Fully</a:t>
                      </a:r>
                      <a:endParaRPr lang="en-US" altLang="en-US" sz="200" dirty="0"/>
                    </a:p>
                    <a:p>
                      <a:pPr marL="316865" algn="l" rtl="0" eaLnBrk="0">
                        <a:lnSpc>
                          <a:spcPts val="250"/>
                        </a:lnSpc>
                      </a:pP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ular</a:t>
                      </a:r>
                      <a:endParaRPr lang="en-US" altLang="en-US" sz="200" dirty="0"/>
                    </a:p>
                    <a:p>
                      <a:pPr marL="316230" algn="l" rtl="0" eaLnBrk="0">
                        <a:lnSpc>
                          <a:spcPts val="25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cabin</a:t>
                      </a:r>
                      <a:r>
                        <a:rPr sz="2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body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701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55000"/>
                        </a:lnSpc>
                      </a:pPr>
                      <a:endParaRPr lang="en-US" altLang="en-US" sz="100" dirty="0"/>
                    </a:p>
                    <a:p>
                      <a:pPr marL="288290" algn="l" rtl="0" eaLnBrk="0">
                        <a:lnSpc>
                          <a:spcPct val="82000"/>
                        </a:lnSpc>
                      </a:pP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Discrete</a:t>
                      </a:r>
                      <a:endParaRPr lang="en-US" altLang="en-US" sz="200" dirty="0"/>
                    </a:p>
                    <a:p>
                      <a:pPr marL="315595" algn="l" rtl="0" eaLnBrk="0">
                        <a:lnSpc>
                          <a:spcPts val="25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2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endParaRPr lang="en-US" altLang="en-US" sz="200" dirty="0"/>
                    </a:p>
                    <a:p>
                      <a:pPr marL="316865" algn="l" rtl="0" eaLnBrk="0">
                        <a:lnSpc>
                          <a:spcPts val="25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load</a:t>
                      </a: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steps</a:t>
                      </a:r>
                      <a:endParaRPr lang="en-US" altLang="en-US" sz="200" dirty="0"/>
                    </a:p>
                    <a:p>
                      <a:pPr marL="855980" algn="l" rtl="0" eaLnBrk="0">
                        <a:lnSpc>
                          <a:spcPct val="82000"/>
                        </a:lnSpc>
                        <a:spcBef>
                          <a:spcPts val="120"/>
                        </a:spcBef>
                      </a:pP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Power</a:t>
                      </a:r>
                      <a:r>
                        <a:rPr sz="200" b="1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Option</a:t>
                      </a:r>
                      <a:r>
                        <a:rPr sz="2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  <a:p>
                      <a:pPr marL="855980" algn="l" rtl="0" eaLnBrk="0">
                        <a:lnSpc>
                          <a:spcPts val="245"/>
                        </a:lnSpc>
                      </a:pP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Power</a:t>
                      </a:r>
                      <a:r>
                        <a:rPr sz="200" b="1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Option</a:t>
                      </a:r>
                      <a:r>
                        <a:rPr sz="200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" dirty="0"/>
                    </a:p>
                    <a:p>
                      <a:pPr marL="112141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  <a:tabLst>
                          <a:tab pos="1289685" algn="l"/>
                        </a:tabLst>
                      </a:pPr>
                      <a:r>
                        <a:rPr sz="2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r>
                        <a:rPr sz="2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2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option</a:t>
                      </a:r>
                      <a:r>
                        <a:rPr sz="2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4546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65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72000"/>
                        </a:lnSpc>
                      </a:pPr>
                      <a:endParaRPr lang="en-US" altLang="en-US" sz="100" dirty="0"/>
                    </a:p>
                    <a:p>
                      <a:pPr marL="527685" algn="l" rtl="0" eaLnBrk="0">
                        <a:lnSpc>
                          <a:spcPts val="240"/>
                        </a:lnSpc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line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</a:t>
                      </a:r>
                      <a:endParaRPr lang="en-US" altLang="en-US" sz="200" dirty="0"/>
                    </a:p>
                    <a:p>
                      <a:pPr marL="527685" algn="l" rtl="0" eaLnBrk="0">
                        <a:lnSpc>
                          <a:spcPts val="245"/>
                        </a:lnSpc>
                        <a:spcBef>
                          <a:spcPts val="85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line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.2</a:t>
                      </a:r>
                      <a:endParaRPr lang="en-US" altLang="en-US" sz="200" dirty="0"/>
                    </a:p>
                    <a:p>
                      <a:pPr marL="527685" algn="l" rtl="0" eaLnBrk="0">
                        <a:lnSpc>
                          <a:spcPts val="240"/>
                        </a:lnSpc>
                        <a:spcBef>
                          <a:spcPts val="85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line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.3</a:t>
                      </a:r>
                      <a:endParaRPr lang="en-US" altLang="en-US" sz="200" dirty="0"/>
                    </a:p>
                    <a:p>
                      <a:pPr marL="527685" algn="l" rtl="0" eaLnBrk="0">
                        <a:lnSpc>
                          <a:spcPts val="240"/>
                        </a:lnSpc>
                        <a:spcBef>
                          <a:spcPts val="85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line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70000"/>
                        </a:lnSpc>
                      </a:pPr>
                      <a:endParaRPr lang="en-US" altLang="en-US" sz="100" dirty="0"/>
                    </a:p>
                    <a:p>
                      <a:pPr marL="527685" algn="l" rtl="0" eaLnBrk="0">
                        <a:lnSpc>
                          <a:spcPct val="81000"/>
                        </a:lnSpc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line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7326" name="textbox 7326"/>
          <p:cNvSpPr/>
          <p:nvPr/>
        </p:nvSpPr>
        <p:spPr>
          <a:xfrm>
            <a:off x="470313" y="255327"/>
            <a:ext cx="3634740" cy="5962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3970" indent="-1270" algn="l" rtl="0" eaLnBrk="0">
              <a:lnSpc>
                <a:spcPct val="104000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综合调查结果并制定目标图，以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便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未来产品平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台</a:t>
            </a:r>
            <a:endParaRPr lang="en-US" altLang="en-US" sz="1800" dirty="0"/>
          </a:p>
        </p:txBody>
      </p:sp>
      <p:graphicFrame>
        <p:nvGraphicFramePr>
          <p:cNvPr id="7327" name="table 7327"/>
          <p:cNvGraphicFramePr>
            <a:graphicFrameLocks noGrp="1"/>
          </p:cNvGraphicFramePr>
          <p:nvPr/>
        </p:nvGraphicFramePr>
        <p:xfrm>
          <a:off x="6507942" y="4608605"/>
          <a:ext cx="1297305" cy="1346835"/>
        </p:xfrm>
        <a:graphic>
          <a:graphicData uri="http://schemas.openxmlformats.org/drawingml/2006/table">
            <a:tbl>
              <a:tblPr/>
              <a:tblGrid>
                <a:gridCol w="1297305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95000"/>
                        </a:lnSpc>
                      </a:pPr>
                      <a:endParaRPr lang="en-US" altLang="en-US" sz="100" dirty="0"/>
                    </a:p>
                    <a:p>
                      <a:pPr marL="27305" algn="l" rtl="0" eaLnBrk="0">
                        <a:lnSpc>
                          <a:spcPct val="89000"/>
                        </a:lnSpc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Objectives</a:t>
                      </a:r>
                      <a:r>
                        <a:rPr sz="3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book</a:t>
                      </a:r>
                      <a:endParaRPr lang="en-US" altLang="en-US" sz="3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73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53000"/>
                        </a:lnSpc>
                      </a:pPr>
                      <a:endParaRPr lang="en-US" altLang="en-US" sz="100" dirty="0"/>
                    </a:p>
                    <a:p>
                      <a:pPr marL="78105" indent="-48260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4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Book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defines</a:t>
                      </a:r>
                      <a:r>
                        <a:rPr sz="3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guidelines</a:t>
                      </a:r>
                      <a:r>
                        <a:rPr sz="3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designing</a:t>
                      </a:r>
                      <a:r>
                        <a:rPr sz="3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            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maintaining</a:t>
                      </a:r>
                      <a:r>
                        <a:rPr sz="3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new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modular</a:t>
                      </a:r>
                      <a:r>
                        <a:rPr sz="3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300" b="1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300" b="1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).</a:t>
                      </a:r>
                      <a:r>
                        <a:rPr sz="3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It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describes</a:t>
                      </a:r>
                      <a:r>
                        <a:rPr sz="3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how     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3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clustering</a:t>
                      </a:r>
                      <a:r>
                        <a:rPr sz="3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is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conducted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how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top</a:t>
                      </a:r>
                      <a:r>
                        <a:rPr sz="300" b="1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down</a:t>
                      </a:r>
                      <a:r>
                        <a:rPr sz="3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vision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is</a:t>
                      </a:r>
                      <a:r>
                        <a:rPr sz="3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developed</a:t>
                      </a:r>
                      <a:endParaRPr lang="en-US" altLang="en-US" sz="300" dirty="0"/>
                    </a:p>
                    <a:p>
                      <a:pPr marL="29210" algn="l" rtl="0" eaLnBrk="0">
                        <a:lnSpc>
                          <a:spcPct val="84000"/>
                        </a:lnSpc>
                        <a:spcBef>
                          <a:spcPts val="175"/>
                        </a:spcBef>
                      </a:pPr>
                      <a:r>
                        <a:rPr sz="4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3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side</a:t>
                      </a:r>
                      <a:r>
                        <a:rPr sz="3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commits</a:t>
                      </a:r>
                      <a:r>
                        <a:rPr sz="3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endParaRPr lang="en-US" altLang="en-US" sz="300" dirty="0"/>
                    </a:p>
                    <a:p>
                      <a:pPr marL="144145" indent="-67945" algn="l" rtl="0" eaLnBrk="0">
                        <a:lnSpc>
                          <a:spcPct val="109000"/>
                        </a:lnSpc>
                        <a:spcBef>
                          <a:spcPts val="90"/>
                        </a:spcBef>
                      </a:pPr>
                      <a:r>
                        <a:rPr sz="3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</a:t>
                      </a:r>
                      <a:r>
                        <a:rPr sz="3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which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might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have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several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technical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variants)       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serving</a:t>
                      </a:r>
                      <a:r>
                        <a:rPr sz="3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customer</a:t>
                      </a:r>
                      <a:r>
                        <a:rPr sz="300" b="1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'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3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needs</a:t>
                      </a:r>
                      <a:r>
                        <a:rPr sz="300" spc="1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allowing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competitive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sal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300" dirty="0"/>
                    </a:p>
                    <a:p>
                      <a:pPr marL="142875" indent="-67310" algn="l" rtl="0" eaLnBrk="0">
                        <a:lnSpc>
                          <a:spcPct val="103000"/>
                        </a:lnSpc>
                        <a:spcBef>
                          <a:spcPts val="125"/>
                        </a:spcBef>
                      </a:pP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feasible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achievable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concept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</a:t>
                      </a:r>
                      <a:r>
                        <a:rPr sz="3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integrating         into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entire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architecture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optimized</a:t>
                      </a:r>
                      <a:r>
                        <a:rPr sz="3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3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line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</a:t>
                      </a:r>
                      <a:r>
                        <a:rPr sz="3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r>
                        <a:rPr sz="3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targets</a:t>
                      </a:r>
                      <a:endParaRPr lang="en-US" altLang="en-US" sz="300" dirty="0"/>
                    </a:p>
                    <a:p>
                      <a:pPr marL="29210" algn="l" rtl="0" eaLnBrk="0">
                        <a:lnSpc>
                          <a:spcPct val="72000"/>
                        </a:lnSpc>
                        <a:spcBef>
                          <a:spcPts val="175"/>
                        </a:spcBef>
                      </a:pPr>
                      <a:r>
                        <a:rPr sz="4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Objectives</a:t>
                      </a:r>
                      <a:r>
                        <a:rPr sz="3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book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are</a:t>
                      </a:r>
                      <a:r>
                        <a:rPr sz="3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endParaRPr lang="en-US" altLang="en-US" sz="300" dirty="0"/>
                    </a:p>
                    <a:p>
                      <a:pPr marL="146050" indent="-70485" algn="l" rtl="0" eaLnBrk="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3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Set</a:t>
                      </a:r>
                      <a:r>
                        <a:rPr sz="3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targets</a:t>
                      </a:r>
                      <a:r>
                        <a:rPr sz="3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number</a:t>
                      </a:r>
                      <a:r>
                        <a:rPr sz="3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components</a:t>
                      </a:r>
                      <a:r>
                        <a:rPr sz="3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top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down,    Modules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bottom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up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optimization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300" dirty="0"/>
                    </a:p>
                    <a:p>
                      <a:pPr marL="144145" indent="-68580" algn="l" rtl="0" eaLnBrk="0">
                        <a:lnSpc>
                          <a:spcPct val="109000"/>
                        </a:lnSpc>
                        <a:spcBef>
                          <a:spcPts val="130"/>
                        </a:spcBef>
                      </a:pP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Constrain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complexity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by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binding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modularity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rules</a:t>
                      </a:r>
                      <a:r>
                        <a:rPr sz="3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          system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development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within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new</a:t>
                      </a:r>
                      <a:r>
                        <a:rPr sz="3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           </a:t>
                      </a: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archite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ture</a:t>
                      </a:r>
                      <a:endParaRPr lang="en-US" altLang="en-US" sz="300" dirty="0"/>
                    </a:p>
                    <a:p>
                      <a:pPr marL="144145" indent="-68580" algn="l" rtl="0" eaLnBrk="0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Set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financial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targets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ensure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3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competitiveness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</a:t>
                      </a:r>
                      <a:r>
                        <a:rPr sz="3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level</a:t>
                      </a:r>
                      <a:endParaRPr lang="en-US" altLang="en-US" sz="300" dirty="0"/>
                    </a:p>
                    <a:p>
                      <a:pPr marL="145415" indent="-69850" algn="l" rtl="0" eaLnBrk="0">
                        <a:lnSpc>
                          <a:spcPct val="104000"/>
                        </a:lnSpc>
                        <a:spcBef>
                          <a:spcPts val="130"/>
                        </a:spcBef>
                      </a:pP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Define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performance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requirements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new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          platform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its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modules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from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3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global</a:t>
                      </a:r>
                      <a:r>
                        <a:rPr sz="3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portfolio</a:t>
                      </a:r>
                      <a:r>
                        <a:rPr sz="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perspec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ive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" dirty="0"/>
                    </a:p>
                    <a:p>
                      <a:pPr marL="75565" algn="l" rtl="0" eaLnBrk="0">
                        <a:lnSpc>
                          <a:spcPct val="89000"/>
                        </a:lnSpc>
                      </a:pP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Define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interfaces</a:t>
                      </a:r>
                      <a:r>
                        <a:rPr sz="3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between</a:t>
                      </a:r>
                      <a:r>
                        <a:rPr sz="3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sub</a:t>
                      </a: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systems</a:t>
                      </a:r>
                      <a:endParaRPr lang="en-US" altLang="en-US" sz="3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328" name="textbox 7328"/>
          <p:cNvSpPr/>
          <p:nvPr/>
        </p:nvSpPr>
        <p:spPr>
          <a:xfrm>
            <a:off x="176784" y="1034796"/>
            <a:ext cx="3362325" cy="42925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7000"/>
              </a:lnSpc>
            </a:pPr>
            <a:endParaRPr lang="en-US" altLang="en-US" sz="700" dirty="0"/>
          </a:p>
          <a:p>
            <a:pPr marL="78740" algn="l" rtl="0" eaLnBrk="0">
              <a:lnSpc>
                <a:spcPts val="1860"/>
              </a:lnSpc>
              <a:spcBef>
                <a:spcPts val="5"/>
              </a:spcBef>
            </a:pPr>
            <a:r>
              <a:rPr sz="15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办</a:t>
            </a:r>
            <a:r>
              <a:rPr sz="15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法</a:t>
            </a:r>
            <a:endParaRPr lang="en-US" altLang="en-US" sz="1500" dirty="0"/>
          </a:p>
        </p:txBody>
      </p:sp>
      <p:sp>
        <p:nvSpPr>
          <p:cNvPr id="7329" name="rect"/>
          <p:cNvSpPr/>
          <p:nvPr/>
        </p:nvSpPr>
        <p:spPr>
          <a:xfrm>
            <a:off x="8225021" y="4746758"/>
            <a:ext cx="49159" cy="4864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30" name="rect"/>
          <p:cNvSpPr/>
          <p:nvPr/>
        </p:nvSpPr>
        <p:spPr>
          <a:xfrm>
            <a:off x="8223851" y="4745590"/>
            <a:ext cx="51499" cy="5098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31" name="path"/>
          <p:cNvSpPr/>
          <p:nvPr/>
        </p:nvSpPr>
        <p:spPr>
          <a:xfrm>
            <a:off x="8022140" y="5383428"/>
            <a:ext cx="443217" cy="539000"/>
          </a:xfrm>
          <a:custGeom>
            <a:avLst/>
            <a:gdLst/>
            <a:ahLst/>
            <a:cxnLst/>
            <a:rect l="0" t="0" r="0" b="0"/>
            <a:pathLst>
              <a:path w="697" h="848">
                <a:moveTo>
                  <a:pt x="641" y="0"/>
                </a:moveTo>
                <a:cubicBezTo>
                  <a:pt x="56" y="0"/>
                  <a:pt x="56" y="0"/>
                  <a:pt x="56" y="0"/>
                </a:cubicBezTo>
                <a:cubicBezTo>
                  <a:pt x="25" y="0"/>
                  <a:pt x="0" y="18"/>
                  <a:pt x="0" y="59"/>
                </a:cubicBezTo>
                <a:cubicBezTo>
                  <a:pt x="0" y="765"/>
                  <a:pt x="0" y="765"/>
                  <a:pt x="0" y="765"/>
                </a:cubicBezTo>
                <a:cubicBezTo>
                  <a:pt x="0" y="794"/>
                  <a:pt x="5" y="811"/>
                  <a:pt x="15" y="822"/>
                </a:cubicBezTo>
                <a:cubicBezTo>
                  <a:pt x="23" y="831"/>
                  <a:pt x="37" y="848"/>
                  <a:pt x="79" y="848"/>
                </a:cubicBezTo>
                <a:cubicBezTo>
                  <a:pt x="674" y="848"/>
                  <a:pt x="674" y="848"/>
                  <a:pt x="674" y="848"/>
                </a:cubicBezTo>
                <a:cubicBezTo>
                  <a:pt x="687" y="848"/>
                  <a:pt x="697" y="838"/>
                  <a:pt x="697" y="825"/>
                </a:cubicBezTo>
                <a:cubicBezTo>
                  <a:pt x="697" y="812"/>
                  <a:pt x="687" y="801"/>
                  <a:pt x="674" y="801"/>
                </a:cubicBezTo>
                <a:cubicBezTo>
                  <a:pt x="674" y="801"/>
                  <a:pt x="73" y="801"/>
                  <a:pt x="73" y="801"/>
                </a:cubicBezTo>
                <a:cubicBezTo>
                  <a:pt x="60" y="801"/>
                  <a:pt x="50" y="791"/>
                  <a:pt x="50" y="778"/>
                </a:cubicBezTo>
                <a:cubicBezTo>
                  <a:pt x="50" y="678"/>
                  <a:pt x="50" y="678"/>
                  <a:pt x="50" y="678"/>
                </a:cubicBezTo>
                <a:cubicBezTo>
                  <a:pt x="50" y="662"/>
                  <a:pt x="60" y="654"/>
                  <a:pt x="73" y="654"/>
                </a:cubicBezTo>
                <a:cubicBezTo>
                  <a:pt x="641" y="654"/>
                  <a:pt x="641" y="654"/>
                  <a:pt x="641" y="654"/>
                </a:cubicBezTo>
                <a:cubicBezTo>
                  <a:pt x="672" y="654"/>
                  <a:pt x="697" y="629"/>
                  <a:pt x="697" y="597"/>
                </a:cubicBezTo>
                <a:cubicBezTo>
                  <a:pt x="697" y="56"/>
                  <a:pt x="697" y="56"/>
                  <a:pt x="697" y="56"/>
                </a:cubicBezTo>
                <a:cubicBezTo>
                  <a:pt x="697" y="25"/>
                  <a:pt x="672" y="0"/>
                  <a:pt x="641" y="0"/>
                </a:cubicBezTo>
                <a:moveTo>
                  <a:pt x="683" y="741"/>
                </a:moveTo>
                <a:cubicBezTo>
                  <a:pt x="683" y="741"/>
                  <a:pt x="79" y="741"/>
                  <a:pt x="79" y="741"/>
                </a:cubicBezTo>
                <a:cubicBezTo>
                  <a:pt x="79" y="770"/>
                  <a:pt x="79" y="770"/>
                  <a:pt x="79" y="770"/>
                </a:cubicBezTo>
                <a:cubicBezTo>
                  <a:pt x="683" y="770"/>
                  <a:pt x="683" y="770"/>
                  <a:pt x="683" y="770"/>
                </a:cubicBezTo>
                <a:cubicBezTo>
                  <a:pt x="691" y="770"/>
                  <a:pt x="697" y="763"/>
                  <a:pt x="697" y="756"/>
                </a:cubicBezTo>
                <a:cubicBezTo>
                  <a:pt x="697" y="748"/>
                  <a:pt x="691" y="741"/>
                  <a:pt x="683" y="741"/>
                </a:cubicBezTo>
                <a:moveTo>
                  <a:pt x="683" y="685"/>
                </a:moveTo>
                <a:cubicBezTo>
                  <a:pt x="683" y="685"/>
                  <a:pt x="79" y="685"/>
                  <a:pt x="79" y="685"/>
                </a:cubicBezTo>
                <a:cubicBezTo>
                  <a:pt x="79" y="713"/>
                  <a:pt x="79" y="713"/>
                  <a:pt x="79" y="713"/>
                </a:cubicBezTo>
                <a:cubicBezTo>
                  <a:pt x="683" y="713"/>
                  <a:pt x="683" y="713"/>
                  <a:pt x="683" y="713"/>
                </a:cubicBezTo>
                <a:cubicBezTo>
                  <a:pt x="691" y="713"/>
                  <a:pt x="697" y="707"/>
                  <a:pt x="697" y="700"/>
                </a:cubicBezTo>
                <a:cubicBezTo>
                  <a:pt x="697" y="691"/>
                  <a:pt x="691" y="685"/>
                  <a:pt x="683" y="685"/>
                </a:cubicBezTo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332" name="table 7332"/>
          <p:cNvGraphicFramePr>
            <a:graphicFrameLocks noGrp="1"/>
          </p:cNvGraphicFramePr>
          <p:nvPr/>
        </p:nvGraphicFramePr>
        <p:xfrm>
          <a:off x="7824330" y="4609772"/>
          <a:ext cx="839469" cy="1345564"/>
        </p:xfrm>
        <a:graphic>
          <a:graphicData uri="http://schemas.openxmlformats.org/drawingml/2006/table">
            <a:tbl>
              <a:tblPr/>
              <a:tblGrid>
                <a:gridCol w="839469"/>
              </a:tblGrid>
              <a:tr h="133286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7000"/>
                        </a:lnSpc>
                      </a:pPr>
                      <a:endParaRPr lang="en-US" altLang="en-US" sz="100" dirty="0"/>
                    </a:p>
                    <a:p>
                      <a:pPr marL="30480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  <a:tabLst>
                          <a:tab pos="678180" algn="l"/>
                        </a:tabLst>
                      </a:pPr>
                      <a:r>
                        <a:rPr sz="3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Content</a:t>
                      </a:r>
                      <a:r>
                        <a:rPr sz="300" u="sng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u="sng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</a:t>
                      </a:r>
                      <a:r>
                        <a:rPr sz="300" u="sng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system</a:t>
                      </a:r>
                      <a:r>
                        <a:rPr sz="300" u="sng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book</a:t>
                      </a:r>
                      <a:r>
                        <a:rPr sz="3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endParaRPr lang="en-US" altLang="en-US" sz="300" dirty="0"/>
                    </a:p>
                    <a:p>
                      <a:pPr marL="79375" indent="-47625" algn="l" rtl="0" eaLnBrk="0">
                        <a:lnSpc>
                          <a:spcPct val="93000"/>
                        </a:lnSpc>
                        <a:spcBef>
                          <a:spcPts val="195"/>
                        </a:spcBef>
                      </a:pPr>
                      <a:r>
                        <a:rPr sz="4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Synthesized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findings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</a:t>
                      </a:r>
                      <a:r>
                        <a:rPr sz="3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                         elements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O</a:t>
                      </a:r>
                      <a:endParaRPr lang="en-US" altLang="en-US" sz="300" dirty="0"/>
                    </a:p>
                    <a:p>
                      <a:pPr marL="31750" algn="l" rtl="0" eaLnBrk="0">
                        <a:lnSpc>
                          <a:spcPct val="84000"/>
                        </a:lnSpc>
                        <a:spcBef>
                          <a:spcPts val="120"/>
                        </a:spcBef>
                      </a:pPr>
                      <a:r>
                        <a:rPr sz="4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addition</a:t>
                      </a:r>
                      <a:endParaRPr lang="en-US" altLang="en-US" sz="300" dirty="0"/>
                    </a:p>
                    <a:p>
                      <a:pPr marL="78105" algn="l" rtl="0" eaLnBrk="0">
                        <a:lnSpc>
                          <a:spcPct val="90000"/>
                        </a:lnSpc>
                        <a:spcBef>
                          <a:spcPts val="90"/>
                        </a:spcBef>
                      </a:pPr>
                      <a:r>
                        <a:rPr sz="3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3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Responsibilities</a:t>
                      </a:r>
                      <a:endParaRPr lang="en-US" altLang="en-US" sz="300" dirty="0"/>
                    </a:p>
                    <a:p>
                      <a:pPr marL="147955" indent="-69850" algn="l" rtl="0" eaLnBrk="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3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Development</a:t>
                      </a:r>
                      <a:r>
                        <a:rPr sz="3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                                   implementation</a:t>
                      </a:r>
                      <a:r>
                        <a:rPr sz="300" spc="3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roadmaps</a:t>
                      </a:r>
                      <a:endParaRPr lang="en-US" altLang="en-US" sz="300" dirty="0"/>
                    </a:p>
                    <a:p>
                      <a:pPr marL="147955" indent="-69850" algn="l" rtl="0" eaLnBrk="0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sz="3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Detailed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cost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sales                         price</a:t>
                      </a:r>
                      <a:r>
                        <a:rPr sz="3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targets</a:t>
                      </a:r>
                      <a:endParaRPr lang="en-US" altLang="en-US" sz="300" dirty="0"/>
                    </a:p>
                    <a:p>
                      <a:pPr marL="79375" indent="-47625" algn="l" rtl="0" eaLnBrk="0">
                        <a:lnSpc>
                          <a:spcPct val="93000"/>
                        </a:lnSpc>
                        <a:spcBef>
                          <a:spcPts val="180"/>
                        </a:spcBef>
                      </a:pPr>
                      <a:r>
                        <a:rPr sz="4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Binding</a:t>
                      </a:r>
                      <a:r>
                        <a:rPr sz="3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commitment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of                                management</a:t>
                      </a:r>
                      <a:r>
                        <a:rPr sz="3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3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stakeholders</a:t>
                      </a:r>
                      <a:r>
                        <a:rPr sz="3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e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3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.,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by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signatures</a:t>
                      </a:r>
                      <a:endParaRPr lang="en-US" altLang="en-US" sz="300" dirty="0"/>
                    </a:p>
                    <a:p>
                      <a:pPr marL="288290" algn="l" rtl="0" eaLnBrk="0">
                        <a:lnSpc>
                          <a:spcPct val="82000"/>
                        </a:lnSpc>
                        <a:spcBef>
                          <a:spcPts val="1320"/>
                        </a:spcBef>
                      </a:pPr>
                      <a:r>
                        <a:rPr sz="600" b="1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Century Gothic" panose="020B0502020202020204"/>
                          <a:ea typeface="Century Gothic" panose="020B0502020202020204"/>
                          <a:cs typeface="Century Gothic" panose="020B0502020202020204"/>
                        </a:rPr>
                        <a:t>Sys</a:t>
                      </a:r>
                      <a:r>
                        <a:rPr sz="6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Century Gothic" panose="020B0502020202020204"/>
                          <a:ea typeface="Century Gothic" panose="020B0502020202020204"/>
                          <a:cs typeface="Century Gothic" panose="020B0502020202020204"/>
                        </a:rPr>
                        <a:t>tem</a:t>
                      </a:r>
                      <a:endParaRPr lang="en-US" altLang="en-US" sz="600" dirty="0"/>
                    </a:p>
                    <a:p>
                      <a:pPr marL="331470" algn="l" rtl="0" eaLnBrk="0">
                        <a:lnSpc>
                          <a:spcPts val="750"/>
                        </a:lnSpc>
                      </a:pPr>
                      <a:r>
                        <a:rPr sz="600" b="1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Century Gothic" panose="020B0502020202020204"/>
                          <a:ea typeface="Century Gothic" panose="020B0502020202020204"/>
                          <a:cs typeface="Century Gothic" panose="020B0502020202020204"/>
                        </a:rPr>
                        <a:t>B</a:t>
                      </a:r>
                      <a:r>
                        <a:rPr sz="6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Century Gothic" panose="020B0502020202020204"/>
                          <a:ea typeface="Century Gothic" panose="020B0502020202020204"/>
                          <a:cs typeface="Century Gothic" panose="020B0502020202020204"/>
                        </a:rPr>
                        <a:t>ook</a:t>
                      </a:r>
                      <a:endParaRPr lang="en-US" altLang="en-US" sz="6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33" name="table 7333"/>
          <p:cNvGraphicFramePr>
            <a:graphicFrameLocks noGrp="1"/>
          </p:cNvGraphicFramePr>
          <p:nvPr/>
        </p:nvGraphicFramePr>
        <p:xfrm>
          <a:off x="7195849" y="2984348"/>
          <a:ext cx="690244" cy="1452879"/>
        </p:xfrm>
        <a:graphic>
          <a:graphicData uri="http://schemas.openxmlformats.org/drawingml/2006/table">
            <a:tbl>
              <a:tblPr/>
              <a:tblGrid>
                <a:gridCol w="322579"/>
                <a:gridCol w="73025"/>
                <a:gridCol w="294640"/>
              </a:tblGrid>
              <a:tr h="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100" dirty="0"/>
                    </a:p>
                    <a:p>
                      <a:pPr marL="16510" algn="l" rtl="0" eaLnBrk="0">
                        <a:lnSpc>
                          <a:spcPts val="260"/>
                        </a:lnSpc>
                        <a:spcBef>
                          <a:spcPts val="0"/>
                        </a:spcBef>
                      </a:pPr>
                      <a:r>
                        <a:rPr sz="2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Syste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Noise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dbA</a:t>
                      </a:r>
                      <a:r>
                        <a:rPr sz="2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382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3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Min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.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lifting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446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3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Max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.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lifting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200" spc="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200" spc="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446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3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Lowering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200" spc="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200" spc="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150 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+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/- 50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446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300" dirty="0"/>
                    </a:p>
                    <a:p>
                      <a:pPr marL="15240" algn="l" rtl="0" eaLnBrk="0">
                        <a:lnSpc>
                          <a:spcPts val="255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Acceleration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²               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Acc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.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law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446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3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5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Payload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Min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r>
                        <a:rPr sz="2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</a:t>
                      </a:r>
                      <a:r>
                        <a:rPr sz="2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 (empty)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446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3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Payload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Max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r>
                        <a:rPr sz="2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</a:t>
                      </a:r>
                      <a:r>
                        <a:rPr sz="2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3.000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44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3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Layout</a:t>
                      </a:r>
                      <a:r>
                        <a:rPr sz="200" spc="3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type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300" dirty="0"/>
                    </a:p>
                    <a:p>
                      <a:pPr marL="128905" algn="l" rtl="0" eaLnBrk="0">
                        <a:lnSpc>
                          <a:spcPts val="250"/>
                        </a:lnSpc>
                        <a:spcBef>
                          <a:spcPts val="0"/>
                        </a:spcBef>
                      </a:pP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1/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37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3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Dust</a:t>
                      </a:r>
                      <a:r>
                        <a:rPr sz="200" spc="5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environment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300" dirty="0"/>
                    </a:p>
                    <a:p>
                      <a:pPr marL="12700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Categor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200" dirty="0"/>
                    </a:p>
                    <a:p>
                      <a:pPr marL="127000" algn="l" rtl="0" eaLnBrk="0">
                        <a:lnSpc>
                          <a:spcPts val="310"/>
                        </a:lnSpc>
                        <a:spcBef>
                          <a:spcPts val="0"/>
                        </a:spcBef>
                      </a:pP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0 , 1,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446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300" dirty="0"/>
                    </a:p>
                    <a:p>
                      <a:pPr marL="18415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Heavy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duty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use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Yes, optional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970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3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</a:t>
                      </a:r>
                      <a:r>
                        <a:rPr sz="200" spc="3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temperature</a:t>
                      </a:r>
                      <a:r>
                        <a:rPr sz="200" spc="3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use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300" dirty="0"/>
                    </a:p>
                    <a:p>
                      <a:pPr marL="53975" algn="l" rtl="0" eaLnBrk="0">
                        <a:lnSpc>
                          <a:spcPts val="255"/>
                        </a:lnSpc>
                        <a:spcBef>
                          <a:spcPts val="5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Optional</a:t>
                      </a:r>
                      <a:r>
                        <a:rPr sz="2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200" dirty="0"/>
                    </a:p>
                    <a:p>
                      <a:pPr marL="53975" algn="l" rtl="0" eaLnBrk="0">
                        <a:lnSpc>
                          <a:spcPts val="280"/>
                        </a:lnSpc>
                      </a:pPr>
                      <a:r>
                        <a:rPr sz="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°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7334" name="picture 73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7059458" y="2341928"/>
            <a:ext cx="1482976" cy="183760"/>
          </a:xfrm>
          <a:prstGeom prst="rect">
            <a:avLst/>
          </a:prstGeom>
        </p:spPr>
      </p:pic>
      <p:pic>
        <p:nvPicPr>
          <p:cNvPr id="7335" name="picture 73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7059458" y="2124767"/>
            <a:ext cx="1482976" cy="183760"/>
          </a:xfrm>
          <a:prstGeom prst="rect">
            <a:avLst/>
          </a:prstGeom>
        </p:spPr>
      </p:pic>
      <p:graphicFrame>
        <p:nvGraphicFramePr>
          <p:cNvPr id="7336" name="table 7336"/>
          <p:cNvGraphicFramePr>
            <a:graphicFrameLocks noGrp="1"/>
          </p:cNvGraphicFramePr>
          <p:nvPr/>
        </p:nvGraphicFramePr>
        <p:xfrm>
          <a:off x="6553707" y="2106471"/>
          <a:ext cx="1994535" cy="436880"/>
        </p:xfrm>
        <a:graphic>
          <a:graphicData uri="http://schemas.openxmlformats.org/drawingml/2006/table">
            <a:tbl>
              <a:tblPr/>
              <a:tblGrid>
                <a:gridCol w="1994535"/>
              </a:tblGrid>
              <a:tr h="2184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2000"/>
                        </a:lnSpc>
                      </a:pPr>
                      <a:endParaRPr lang="en-US" altLang="en-US" sz="100" dirty="0"/>
                    </a:p>
                    <a:p>
                      <a:pPr marL="28829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scalable</a:t>
                      </a:r>
                      <a:endParaRPr lang="en-US" altLang="en-US" sz="200" dirty="0"/>
                    </a:p>
                    <a:p>
                      <a:pPr marL="315595" algn="l" rtl="0" eaLnBrk="0">
                        <a:lnSpc>
                          <a:spcPts val="250"/>
                        </a:lnSpc>
                      </a:pP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ution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38000"/>
                        </a:lnSpc>
                      </a:pPr>
                      <a:endParaRPr lang="en-US" altLang="en-US" sz="100" dirty="0"/>
                    </a:p>
                    <a:p>
                      <a:pPr marL="1162050" algn="l" rtl="0" eaLnBrk="0">
                        <a:lnSpc>
                          <a:spcPts val="240"/>
                        </a:lnSpc>
                        <a:spcBef>
                          <a:spcPts val="0"/>
                        </a:spcBef>
                      </a:pPr>
                      <a:r>
                        <a:rPr sz="200" b="1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scalable</a:t>
                      </a:r>
                      <a:r>
                        <a:rPr sz="200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4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54000"/>
                        </a:lnSpc>
                      </a:pPr>
                      <a:endParaRPr lang="en-US" altLang="en-US" sz="100" dirty="0"/>
                    </a:p>
                    <a:p>
                      <a:pPr marL="28829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scalable</a:t>
                      </a:r>
                      <a:endParaRPr lang="en-US" altLang="en-US" sz="200" dirty="0"/>
                    </a:p>
                    <a:p>
                      <a:pPr marL="315595" algn="l" rtl="0" eaLnBrk="0">
                        <a:lnSpc>
                          <a:spcPts val="250"/>
                        </a:lnSpc>
                      </a:pP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ution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39000"/>
                        </a:lnSpc>
                      </a:pPr>
                      <a:endParaRPr lang="en-US" altLang="en-US" sz="100" dirty="0"/>
                    </a:p>
                    <a:p>
                      <a:pPr marL="1162050" algn="l" rtl="0" eaLnBrk="0">
                        <a:lnSpc>
                          <a:spcPts val="240"/>
                        </a:lnSpc>
                      </a:pPr>
                      <a:r>
                        <a:rPr sz="200" b="1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scalable</a:t>
                      </a:r>
                      <a:r>
                        <a:rPr sz="200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solution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37" name="table 7337"/>
          <p:cNvGraphicFramePr>
            <a:graphicFrameLocks noGrp="1"/>
          </p:cNvGraphicFramePr>
          <p:nvPr/>
        </p:nvGraphicFramePr>
        <p:xfrm>
          <a:off x="7894993" y="2984364"/>
          <a:ext cx="690245" cy="1023620"/>
        </p:xfrm>
        <a:graphic>
          <a:graphicData uri="http://schemas.openxmlformats.org/drawingml/2006/table">
            <a:tbl>
              <a:tblPr/>
              <a:tblGrid>
                <a:gridCol w="330200"/>
                <a:gridCol w="360045"/>
              </a:tblGrid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60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Pallet</a:t>
                      </a:r>
                      <a:r>
                        <a:rPr sz="200" spc="3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size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" dirty="0"/>
                    </a:p>
                    <a:p>
                      <a:pPr marL="15875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Width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Min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2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97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300" dirty="0"/>
                    </a:p>
                    <a:p>
                      <a:pPr marL="15875" algn="l" rtl="0" eaLnBrk="0">
                        <a:lnSpc>
                          <a:spcPts val="255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Width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Max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2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2.00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97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3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Depth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Min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2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</a:t>
                      </a:r>
                      <a:r>
                        <a:rPr sz="2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33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3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Depth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Max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2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</a:t>
                      </a:r>
                      <a:r>
                        <a:rPr sz="2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4.000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97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300" dirty="0"/>
                    </a:p>
                    <a:p>
                      <a:pPr marL="18415" algn="l" rtl="0" eaLnBrk="0">
                        <a:lnSpc>
                          <a:spcPts val="260"/>
                        </a:lnSpc>
                        <a:spcBef>
                          <a:spcPts val="5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Min</a:t>
                      </a:r>
                      <a:r>
                        <a:rPr sz="2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2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97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300" dirty="0"/>
                    </a:p>
                    <a:p>
                      <a:pPr marL="18415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Max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2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</a:t>
                      </a:r>
                      <a:r>
                        <a:rPr sz="2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2.000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87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300" dirty="0"/>
                    </a:p>
                    <a:p>
                      <a:pPr marL="17145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Control</a:t>
                      </a:r>
                      <a:r>
                        <a:rPr sz="200" spc="4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panel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300" dirty="0"/>
                    </a:p>
                    <a:p>
                      <a:pPr marL="108585" indent="635" algn="l" rtl="0" eaLnBrk="0">
                        <a:lnSpc>
                          <a:spcPct val="146000"/>
                        </a:lnSpc>
                        <a:spcBef>
                          <a:spcPts val="5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Rigid</a:t>
                      </a:r>
                      <a:r>
                        <a:rPr sz="200" spc="3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rubber          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butto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38" name="table 7338"/>
          <p:cNvGraphicFramePr>
            <a:graphicFrameLocks noGrp="1"/>
          </p:cNvGraphicFramePr>
          <p:nvPr/>
        </p:nvGraphicFramePr>
        <p:xfrm>
          <a:off x="6497126" y="3680535"/>
          <a:ext cx="690244" cy="461010"/>
        </p:xfrm>
        <a:graphic>
          <a:graphicData uri="http://schemas.openxmlformats.org/drawingml/2006/table">
            <a:tbl>
              <a:tblPr/>
              <a:tblGrid>
                <a:gridCol w="339090"/>
                <a:gridCol w="351154"/>
              </a:tblGrid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100" dirty="0"/>
                    </a:p>
                    <a:p>
                      <a:pPr marL="15240" algn="l" rtl="0" eaLnBrk="0">
                        <a:lnSpc>
                          <a:spcPts val="245"/>
                        </a:lnSpc>
                        <a:spcBef>
                          <a:spcPts val="0"/>
                        </a:spcBef>
                      </a:pPr>
                      <a:r>
                        <a:rPr sz="2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Warehous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81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Max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.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rack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</a:t>
                      </a:r>
                      <a:r>
                        <a:rPr sz="2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81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Min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.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rack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height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 (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floor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80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Distance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between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racks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0,5 … 2,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6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0000"/>
                        </a:lnSpc>
                      </a:pPr>
                      <a:endParaRPr lang="en-US" altLang="en-US" sz="100" dirty="0"/>
                    </a:p>
                    <a:p>
                      <a:pPr marL="1524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Warehouse</a:t>
                      </a:r>
                      <a:r>
                        <a:rPr sz="200" spc="5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floor</a:t>
                      </a:r>
                      <a:endParaRPr lang="en-US" altLang="en-US" sz="200" dirty="0"/>
                    </a:p>
                    <a:p>
                      <a:pPr marL="17145" algn="l" rtl="0" eaLnBrk="0">
                        <a:lnSpc>
                          <a:spcPts val="330"/>
                        </a:lnSpc>
                      </a:pP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materi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0000"/>
                        </a:lnSpc>
                      </a:pPr>
                      <a:endParaRPr lang="en-US" altLang="en-US" sz="100" dirty="0"/>
                    </a:p>
                    <a:p>
                      <a:pPr marL="685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Concrete</a:t>
                      </a:r>
                      <a:r>
                        <a:rPr sz="200" spc="3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endParaRPr lang="en-US" altLang="en-US" sz="200" dirty="0"/>
                    </a:p>
                    <a:p>
                      <a:pPr marL="68580" algn="l" rtl="0" eaLnBrk="0">
                        <a:lnSpc>
                          <a:spcPts val="33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cement</a:t>
                      </a:r>
                      <a:r>
                        <a:rPr sz="2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2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steel</a:t>
                      </a:r>
                      <a:endParaRPr lang="en-US" altLang="en-US" sz="200" dirty="0"/>
                    </a:p>
                    <a:p>
                      <a:pPr marL="69215" algn="l" rtl="0" eaLnBrk="0">
                        <a:lnSpc>
                          <a:spcPts val="330"/>
                        </a:lnSpc>
                      </a:pP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plate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39" name="table 7339"/>
          <p:cNvGraphicFramePr>
            <a:graphicFrameLocks noGrp="1"/>
          </p:cNvGraphicFramePr>
          <p:nvPr/>
        </p:nvGraphicFramePr>
        <p:xfrm>
          <a:off x="6497126" y="3191793"/>
          <a:ext cx="690245" cy="459739"/>
        </p:xfrm>
        <a:graphic>
          <a:graphicData uri="http://schemas.openxmlformats.org/drawingml/2006/table">
            <a:tbl>
              <a:tblPr/>
              <a:tblGrid>
                <a:gridCol w="345440"/>
                <a:gridCol w="344804"/>
              </a:tblGrid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100" dirty="0"/>
                    </a:p>
                    <a:p>
                      <a:pPr marL="16510" algn="l" rtl="0" eaLnBrk="0">
                        <a:lnSpc>
                          <a:spcPts val="255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Operating</a:t>
                      </a:r>
                      <a:r>
                        <a:rPr sz="200" spc="8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characteristics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Lifts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year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Average</a:t>
                      </a:r>
                      <a:r>
                        <a:rPr sz="2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    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1.000.00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Distance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year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km</a:t>
                      </a:r>
                      <a:r>
                        <a:rPr sz="2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10.0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" dirty="0"/>
                    </a:p>
                    <a:p>
                      <a:pPr marL="15875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Total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Life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time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years</a:t>
                      </a:r>
                      <a:r>
                        <a:rPr sz="200" spc="6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Max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Lifts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hour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1.000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0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Noise</a:t>
                      </a:r>
                      <a:r>
                        <a:rPr sz="200" spc="2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level</a:t>
                      </a:r>
                      <a:r>
                        <a:rPr sz="200" spc="2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rating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4000"/>
                        </a:lnSpc>
                      </a:pPr>
                      <a:endParaRPr lang="en-US" altLang="en-US" sz="100" dirty="0"/>
                    </a:p>
                    <a:p>
                      <a:pPr marL="64135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1,2,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200" dirty="0"/>
                    </a:p>
                    <a:p>
                      <a:pPr marL="63500" indent="0" algn="l" rtl="0" eaLnBrk="0">
                        <a:lnSpc>
                          <a:spcPct val="124000"/>
                        </a:lnSpc>
                        <a:spcBef>
                          <a:spcPts val="3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Low</a:t>
                      </a:r>
                      <a:r>
                        <a:rPr sz="20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Medium</a:t>
                      </a:r>
                      <a:r>
                        <a:rPr sz="200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340" name="textbox 7340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aphicFrame>
        <p:nvGraphicFramePr>
          <p:cNvPr id="7341" name="table 7341"/>
          <p:cNvGraphicFramePr>
            <a:graphicFrameLocks noGrp="1"/>
          </p:cNvGraphicFramePr>
          <p:nvPr/>
        </p:nvGraphicFramePr>
        <p:xfrm>
          <a:off x="7894994" y="4021072"/>
          <a:ext cx="690244" cy="415925"/>
        </p:xfrm>
        <a:graphic>
          <a:graphicData uri="http://schemas.openxmlformats.org/drawingml/2006/table">
            <a:tbl>
              <a:tblPr/>
              <a:tblGrid>
                <a:gridCol w="690244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7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Performance</a:t>
                      </a:r>
                      <a:r>
                        <a:rPr sz="200" spc="4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200" spc="4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reliability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00" dirty="0"/>
                    </a:p>
                    <a:p>
                      <a:pPr marL="18415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Failure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rate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%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year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 0,2 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%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200" dirty="0"/>
                    </a:p>
                    <a:p>
                      <a:pPr marL="15875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Technical</a:t>
                      </a:r>
                      <a:r>
                        <a:rPr sz="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callbacks</a:t>
                      </a:r>
                      <a:r>
                        <a:rPr sz="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9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days</a:t>
                      </a:r>
                      <a:r>
                        <a:rPr sz="200" spc="9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</a:t>
                      </a:r>
                      <a:r>
                        <a:rPr sz="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&lt;2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days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Motor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efficiency</a:t>
                      </a:r>
                      <a:r>
                        <a:rPr sz="2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%                </a:t>
                      </a:r>
                      <a:r>
                        <a:rPr sz="2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&gt;90%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200" dirty="0"/>
                    </a:p>
                    <a:p>
                      <a:pPr marL="18415" algn="l" rtl="0" eaLnBrk="0">
                        <a:lnSpc>
                          <a:spcPts val="255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Energy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Efficiency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Class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(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option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7342" name="picture 73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7059457" y="1662982"/>
            <a:ext cx="1482976" cy="172225"/>
          </a:xfrm>
          <a:prstGeom prst="rect">
            <a:avLst/>
          </a:prstGeom>
        </p:spPr>
      </p:pic>
      <p:graphicFrame>
        <p:nvGraphicFramePr>
          <p:cNvPr id="7344" name="table 7344"/>
          <p:cNvGraphicFramePr>
            <a:graphicFrameLocks noGrp="1"/>
          </p:cNvGraphicFramePr>
          <p:nvPr/>
        </p:nvGraphicFramePr>
        <p:xfrm>
          <a:off x="6497127" y="4170555"/>
          <a:ext cx="690245" cy="266700"/>
        </p:xfrm>
        <a:graphic>
          <a:graphicData uri="http://schemas.openxmlformats.org/drawingml/2006/table">
            <a:tbl>
              <a:tblPr/>
              <a:tblGrid>
                <a:gridCol w="690244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72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45"/>
                        </a:lnSpc>
                        <a:spcBef>
                          <a:spcPts val="0"/>
                        </a:spcBef>
                      </a:pPr>
                      <a:r>
                        <a:rPr sz="2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Electri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cs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7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</a:t>
                      </a:r>
                      <a:r>
                        <a:rPr sz="2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Supply</a:t>
                      </a:r>
                      <a:r>
                        <a:rPr sz="2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Voltage</a:t>
                      </a:r>
                      <a:r>
                        <a:rPr sz="2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1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</a:t>
                      </a:r>
                      <a:r>
                        <a:rPr sz="200" spc="1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Depending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61000"/>
                        </a:lnSpc>
                      </a:pPr>
                      <a:endParaRPr lang="en-US" altLang="en-US" sz="100" dirty="0"/>
                    </a:p>
                    <a:p>
                      <a:pPr marL="408305" algn="l" rtl="0" eaLnBrk="0">
                        <a:lnSpc>
                          <a:spcPts val="255"/>
                        </a:lnSpc>
                      </a:pP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regi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7000"/>
                        </a:lnSpc>
                      </a:pPr>
                      <a:endParaRPr lang="en-US" altLang="en-US" sz="100" dirty="0"/>
                    </a:p>
                    <a:p>
                      <a:pPr marL="15240" algn="l" rtl="0" eaLnBrk="0">
                        <a:lnSpc>
                          <a:spcPts val="26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Voltage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Tolerance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%        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+- 15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%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Building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interface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Acc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.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 market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345" name="textbox 7345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7346" name="rect"/>
          <p:cNvSpPr/>
          <p:nvPr/>
        </p:nvSpPr>
        <p:spPr>
          <a:xfrm>
            <a:off x="8302511" y="1888505"/>
            <a:ext cx="214017" cy="32217"/>
          </a:xfrm>
          <a:prstGeom prst="rect">
            <a:avLst/>
          </a:prstGeom>
          <a:solidFill>
            <a:srgbClr val="0055C8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47" name="rect"/>
          <p:cNvSpPr/>
          <p:nvPr/>
        </p:nvSpPr>
        <p:spPr>
          <a:xfrm>
            <a:off x="8302511" y="1932258"/>
            <a:ext cx="214017" cy="27842"/>
          </a:xfrm>
          <a:prstGeom prst="rect">
            <a:avLst/>
          </a:prstGeom>
          <a:solidFill>
            <a:srgbClr val="0055C8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348" name="table 7348"/>
          <p:cNvGraphicFramePr>
            <a:graphicFrameLocks noGrp="1"/>
          </p:cNvGraphicFramePr>
          <p:nvPr/>
        </p:nvGraphicFramePr>
        <p:xfrm>
          <a:off x="7086558" y="1879357"/>
          <a:ext cx="1446530" cy="92075"/>
        </p:xfrm>
        <a:graphic>
          <a:graphicData uri="http://schemas.openxmlformats.org/drawingml/2006/table">
            <a:tbl>
              <a:tblPr/>
              <a:tblGrid>
                <a:gridCol w="1446530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1216025" algn="l" rtl="0" eaLnBrk="0">
                        <a:lnSpc>
                          <a:spcPct val="135000"/>
                        </a:lnSpc>
                        <a:tabLst>
                          <a:tab pos="1226185" algn="l"/>
                        </a:tabLst>
                      </a:pPr>
                      <a:r>
                        <a:rPr sz="2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Power</a:t>
                      </a:r>
                      <a:r>
                        <a:rPr sz="200" b="1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Option</a:t>
                      </a:r>
                      <a:r>
                        <a:rPr sz="200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	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Power</a:t>
                      </a:r>
                      <a:r>
                        <a:rPr sz="200" b="1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2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Option</a:t>
                      </a:r>
                      <a:r>
                        <a:rPr sz="200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2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59A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59A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59A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59A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49" name="table 7349"/>
          <p:cNvGraphicFramePr>
            <a:graphicFrameLocks noGrp="1"/>
          </p:cNvGraphicFramePr>
          <p:nvPr/>
        </p:nvGraphicFramePr>
        <p:xfrm>
          <a:off x="6497126" y="2984364"/>
          <a:ext cx="690245" cy="178435"/>
        </p:xfrm>
        <a:graphic>
          <a:graphicData uri="http://schemas.openxmlformats.org/drawingml/2006/table">
            <a:tbl>
              <a:tblPr/>
              <a:tblGrid>
                <a:gridCol w="251459"/>
                <a:gridCol w="438784"/>
              </a:tblGrid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100" dirty="0"/>
                    </a:p>
                    <a:p>
                      <a:pPr marL="16510" algn="l" rtl="0" eaLnBrk="0">
                        <a:lnSpc>
                          <a:spcPts val="250"/>
                        </a:lnSpc>
                        <a:spcBef>
                          <a:spcPts val="0"/>
                        </a:spcBef>
                      </a:pPr>
                      <a:r>
                        <a:rPr sz="2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Genera</a:t>
                      </a: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" dirty="0"/>
                    </a:p>
                    <a:p>
                      <a:pPr marL="17780" algn="l" rtl="0" eaLnBrk="0">
                        <a:lnSpc>
                          <a:spcPts val="255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" dirty="0"/>
                    </a:p>
                    <a:p>
                      <a:pPr marL="15875" algn="l" rtl="0" eaLnBrk="0">
                        <a:lnSpc>
                          <a:spcPts val="245"/>
                        </a:lnSpc>
                        <a:spcBef>
                          <a:spcPts val="0"/>
                        </a:spcBef>
                      </a:pP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Zon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" dirty="0"/>
                    </a:p>
                    <a:p>
                      <a:pPr marL="157480" algn="l" rtl="0" eaLnBrk="0">
                        <a:lnSpc>
                          <a:spcPts val="245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North</a:t>
                      </a:r>
                      <a:r>
                        <a:rPr sz="200" spc="4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America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422" name="group 1422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7351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352" name="textbox 7352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795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P</a:t>
              </a:r>
              <a:endParaRPr lang="en-US" altLang="en-US" sz="1800" dirty="0"/>
            </a:p>
          </p:txBody>
        </p:sp>
      </p:grpSp>
      <p:graphicFrame>
        <p:nvGraphicFramePr>
          <p:cNvPr id="7353" name="table 7353"/>
          <p:cNvGraphicFramePr>
            <a:graphicFrameLocks noGrp="1"/>
          </p:cNvGraphicFramePr>
          <p:nvPr/>
        </p:nvGraphicFramePr>
        <p:xfrm>
          <a:off x="6551316" y="2556313"/>
          <a:ext cx="278130" cy="229234"/>
        </p:xfrm>
        <a:graphic>
          <a:graphicData uri="http://schemas.openxmlformats.org/drawingml/2006/table">
            <a:tbl>
              <a:tblPr/>
              <a:tblGrid>
                <a:gridCol w="278130"/>
              </a:tblGrid>
              <a:tr h="2260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marL="1524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Today</a:t>
                      </a:r>
                      <a:r>
                        <a:rPr sz="2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’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products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354" name="table 7354"/>
          <p:cNvGraphicFramePr>
            <a:graphicFrameLocks noGrp="1"/>
          </p:cNvGraphicFramePr>
          <p:nvPr/>
        </p:nvGraphicFramePr>
        <p:xfrm>
          <a:off x="6551316" y="1865833"/>
          <a:ext cx="278130" cy="227965"/>
        </p:xfrm>
        <a:graphic>
          <a:graphicData uri="http://schemas.openxmlformats.org/drawingml/2006/table">
            <a:tbl>
              <a:tblPr/>
              <a:tblGrid>
                <a:gridCol w="113664"/>
                <a:gridCol w="164464"/>
              </a:tblGrid>
              <a:tr h="2279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600" dirty="0"/>
                    </a:p>
                    <a:p>
                      <a:pPr marL="16510" algn="l" rtl="0" eaLnBrk="0">
                        <a:lnSpc>
                          <a:spcPct val="83000"/>
                        </a:lnSpc>
                        <a:spcBef>
                          <a:spcPts val="5"/>
                        </a:spcBef>
                      </a:pP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otor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55" name="table 7355"/>
          <p:cNvGraphicFramePr>
            <a:graphicFrameLocks noGrp="1"/>
          </p:cNvGraphicFramePr>
          <p:nvPr/>
        </p:nvGraphicFramePr>
        <p:xfrm>
          <a:off x="6551316" y="2339542"/>
          <a:ext cx="278130" cy="188595"/>
        </p:xfrm>
        <a:graphic>
          <a:graphicData uri="http://schemas.openxmlformats.org/drawingml/2006/table">
            <a:tbl>
              <a:tblPr/>
              <a:tblGrid>
                <a:gridCol w="113664"/>
                <a:gridCol w="164464"/>
              </a:tblGrid>
              <a:tr h="1885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200" dirty="0"/>
                    </a:p>
                    <a:p>
                      <a:pPr marL="1651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Elec-</a:t>
                      </a:r>
                      <a:endParaRPr lang="en-US" altLang="en-US" sz="200" dirty="0"/>
                    </a:p>
                    <a:p>
                      <a:pPr marL="14605" algn="l" rtl="0" eaLnBrk="0">
                        <a:lnSpc>
                          <a:spcPts val="250"/>
                        </a:lnSpc>
                      </a:pP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rical</a:t>
                      </a:r>
                      <a:endParaRPr lang="en-US" altLang="en-US" sz="200" dirty="0"/>
                    </a:p>
                    <a:p>
                      <a:pPr marL="15875" algn="l" rtl="0" eaLnBrk="0">
                        <a:lnSpc>
                          <a:spcPts val="25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200" dirty="0"/>
                    </a:p>
                    <a:p>
                      <a:pPr marL="14605" algn="l" rtl="0" eaLnBrk="0">
                        <a:lnSpc>
                          <a:spcPts val="250"/>
                        </a:lnSpc>
                      </a:pP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rols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56" name="table 7356"/>
          <p:cNvGraphicFramePr>
            <a:graphicFrameLocks noGrp="1"/>
          </p:cNvGraphicFramePr>
          <p:nvPr/>
        </p:nvGraphicFramePr>
        <p:xfrm>
          <a:off x="6551316" y="2122381"/>
          <a:ext cx="278130" cy="188595"/>
        </p:xfrm>
        <a:graphic>
          <a:graphicData uri="http://schemas.openxmlformats.org/drawingml/2006/table">
            <a:tbl>
              <a:tblPr/>
              <a:tblGrid>
                <a:gridCol w="113664"/>
                <a:gridCol w="164464"/>
              </a:tblGrid>
              <a:tr h="1885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200" dirty="0"/>
                    </a:p>
                    <a:p>
                      <a:pPr marL="165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Ener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200" dirty="0"/>
                    </a:p>
                    <a:p>
                      <a:pPr marL="15875" algn="l" rtl="0" eaLnBrk="0">
                        <a:lnSpc>
                          <a:spcPts val="25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gy</a:t>
                      </a:r>
                      <a:endParaRPr lang="en-US" altLang="en-US" sz="200" dirty="0"/>
                    </a:p>
                    <a:p>
                      <a:pPr marL="15240" algn="l" rtl="0" eaLnBrk="0">
                        <a:lnSpc>
                          <a:spcPts val="25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sto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200" dirty="0"/>
                    </a:p>
                    <a:p>
                      <a:pPr marL="16510" algn="l" rtl="0" eaLnBrk="0">
                        <a:lnSpc>
                          <a:spcPts val="25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rage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57" name="table 7357"/>
          <p:cNvGraphicFramePr>
            <a:graphicFrameLocks noGrp="1"/>
          </p:cNvGraphicFramePr>
          <p:nvPr/>
        </p:nvGraphicFramePr>
        <p:xfrm>
          <a:off x="6551316" y="1660595"/>
          <a:ext cx="278130" cy="177165"/>
        </p:xfrm>
        <a:graphic>
          <a:graphicData uri="http://schemas.openxmlformats.org/drawingml/2006/table">
            <a:tbl>
              <a:tblPr/>
              <a:tblGrid>
                <a:gridCol w="113664"/>
                <a:gridCol w="164464"/>
              </a:tblGrid>
              <a:tr h="17716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500" dirty="0"/>
                    </a:p>
                    <a:p>
                      <a:pPr marL="1651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Body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362" name="textbox 7362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68</a:t>
            </a:r>
            <a:endParaRPr lang="en-US" altLang="en-US" sz="900" dirty="0"/>
          </a:p>
        </p:txBody>
      </p:sp>
      <p:pic>
        <p:nvPicPr>
          <p:cNvPr id="7363" name="picture 736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6665498" y="1868419"/>
            <a:ext cx="161409" cy="223136"/>
          </a:xfrm>
          <a:prstGeom prst="rect">
            <a:avLst/>
          </a:prstGeom>
        </p:spPr>
      </p:pic>
      <p:pic>
        <p:nvPicPr>
          <p:cNvPr id="7364" name="picture 736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6665498" y="2342127"/>
            <a:ext cx="161410" cy="183759"/>
          </a:xfrm>
          <a:prstGeom prst="rect">
            <a:avLst/>
          </a:prstGeom>
        </p:spPr>
      </p:pic>
      <p:pic>
        <p:nvPicPr>
          <p:cNvPr id="7365" name="picture 736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6665498" y="2124966"/>
            <a:ext cx="161410" cy="183759"/>
          </a:xfrm>
          <a:prstGeom prst="rect">
            <a:avLst/>
          </a:prstGeom>
        </p:spPr>
      </p:pic>
      <p:sp>
        <p:nvSpPr>
          <p:cNvPr id="7366" name="path"/>
          <p:cNvSpPr/>
          <p:nvPr/>
        </p:nvSpPr>
        <p:spPr>
          <a:xfrm>
            <a:off x="7673612" y="2562675"/>
            <a:ext cx="569117" cy="49718"/>
          </a:xfrm>
          <a:custGeom>
            <a:avLst/>
            <a:gdLst/>
            <a:ahLst/>
            <a:cxnLst/>
            <a:rect l="0" t="0" r="0" b="0"/>
            <a:pathLst>
              <a:path w="896" h="78">
                <a:moveTo>
                  <a:pt x="894" y="1"/>
                </a:moveTo>
                <a:lnTo>
                  <a:pt x="894" y="43"/>
                </a:lnTo>
                <a:lnTo>
                  <a:pt x="478" y="43"/>
                </a:lnTo>
                <a:lnTo>
                  <a:pt x="448" y="76"/>
                </a:lnTo>
                <a:lnTo>
                  <a:pt x="418" y="43"/>
                </a:lnTo>
                <a:lnTo>
                  <a:pt x="1" y="43"/>
                </a:lnTo>
                <a:lnTo>
                  <a:pt x="1" y="1"/>
                </a:lnTo>
                <a:lnTo>
                  <a:pt x="1" y="1"/>
                </a:lnTo>
              </a:path>
            </a:pathLst>
          </a:custGeom>
          <a:noFill/>
          <a:ln w="2388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67" name="textbox 7367"/>
          <p:cNvSpPr/>
          <p:nvPr/>
        </p:nvSpPr>
        <p:spPr>
          <a:xfrm>
            <a:off x="7365716" y="2560807"/>
            <a:ext cx="239395" cy="1390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40"/>
              </a:lnSpc>
            </a:pPr>
            <a:r>
              <a:rPr sz="2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line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.4</a:t>
            </a:r>
            <a:endParaRPr lang="en-US" altLang="en-US" sz="200" dirty="0"/>
          </a:p>
          <a:p>
            <a:pPr marL="12700" algn="l" rtl="0" eaLnBrk="0">
              <a:lnSpc>
                <a:spcPts val="240"/>
              </a:lnSpc>
              <a:spcBef>
                <a:spcPts val="85"/>
              </a:spcBef>
            </a:pPr>
            <a:r>
              <a:rPr sz="2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line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.5</a:t>
            </a:r>
            <a:endParaRPr lang="en-US" altLang="en-US" sz="200" dirty="0"/>
          </a:p>
          <a:p>
            <a:pPr algn="l" rtl="0" eaLnBrk="0">
              <a:lnSpc>
                <a:spcPct val="69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40"/>
              </a:lnSpc>
            </a:pPr>
            <a:r>
              <a:rPr sz="2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line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.2</a:t>
            </a:r>
            <a:endParaRPr lang="en-US" altLang="en-US" sz="200" dirty="0"/>
          </a:p>
        </p:txBody>
      </p:sp>
      <p:sp>
        <p:nvSpPr>
          <p:cNvPr id="7368" name="rect"/>
          <p:cNvSpPr/>
          <p:nvPr/>
        </p:nvSpPr>
        <p:spPr>
          <a:xfrm>
            <a:off x="7098913" y="1890494"/>
            <a:ext cx="214017" cy="28240"/>
          </a:xfrm>
          <a:prstGeom prst="rect">
            <a:avLst/>
          </a:prstGeom>
          <a:solidFill>
            <a:srgbClr val="0055C8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69" name="rect"/>
          <p:cNvSpPr/>
          <p:nvPr/>
        </p:nvSpPr>
        <p:spPr>
          <a:xfrm>
            <a:off x="7098913" y="1932258"/>
            <a:ext cx="214017" cy="27842"/>
          </a:xfrm>
          <a:prstGeom prst="rect">
            <a:avLst/>
          </a:prstGeom>
          <a:solidFill>
            <a:srgbClr val="0055C8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70" name="textbox 7370"/>
          <p:cNvSpPr/>
          <p:nvPr/>
        </p:nvSpPr>
        <p:spPr>
          <a:xfrm>
            <a:off x="7086213" y="1882656"/>
            <a:ext cx="240029" cy="933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indent="3175" algn="l" rtl="0" eaLnBrk="0">
              <a:lnSpc>
                <a:spcPct val="111000"/>
              </a:lnSpc>
              <a:tabLst>
                <a:tab pos="22225" algn="l"/>
              </a:tabLst>
            </a:pP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Power</a:t>
            </a:r>
            <a:r>
              <a:rPr sz="2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2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Option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	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Power</a:t>
            </a:r>
            <a:r>
              <a:rPr sz="2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2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Option</a:t>
            </a:r>
            <a:r>
              <a:rPr sz="2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2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lang="en-US" altLang="en-US" sz="200" dirty="0"/>
          </a:p>
        </p:txBody>
      </p:sp>
      <p:sp>
        <p:nvSpPr>
          <p:cNvPr id="7371" name="textbox 7371"/>
          <p:cNvSpPr/>
          <p:nvPr/>
        </p:nvSpPr>
        <p:spPr>
          <a:xfrm>
            <a:off x="8268647" y="2557943"/>
            <a:ext cx="239395" cy="977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40"/>
              </a:lnSpc>
            </a:pPr>
            <a:r>
              <a:rPr sz="2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line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.3</a:t>
            </a:r>
            <a:endParaRPr lang="en-US" altLang="en-US" sz="200" dirty="0"/>
          </a:p>
          <a:p>
            <a:pPr algn="l" rtl="0" eaLnBrk="0">
              <a:lnSpc>
                <a:spcPct val="69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45"/>
              </a:lnSpc>
            </a:pPr>
            <a:r>
              <a:rPr sz="200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line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200" dirty="0"/>
          </a:p>
        </p:txBody>
      </p:sp>
      <p:pic>
        <p:nvPicPr>
          <p:cNvPr id="7372" name="picture 737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6678052" y="1711109"/>
            <a:ext cx="135504" cy="75969"/>
          </a:xfrm>
          <a:prstGeom prst="rect">
            <a:avLst/>
          </a:prstGeom>
        </p:spPr>
      </p:pic>
      <p:sp>
        <p:nvSpPr>
          <p:cNvPr id="7373" name="textbox 7373"/>
          <p:cNvSpPr/>
          <p:nvPr/>
        </p:nvSpPr>
        <p:spPr>
          <a:xfrm>
            <a:off x="7739482" y="2636537"/>
            <a:ext cx="395604" cy="514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5000"/>
              </a:lnSpc>
            </a:pPr>
            <a:r>
              <a:rPr sz="2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Extension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today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’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 portfolio</a:t>
            </a:r>
            <a:endParaRPr lang="en-US" altLang="en-US" sz="200" dirty="0"/>
          </a:p>
        </p:txBody>
      </p:sp>
      <p:sp>
        <p:nvSpPr>
          <p:cNvPr id="7374" name="textbox 7374"/>
          <p:cNvSpPr/>
          <p:nvPr/>
        </p:nvSpPr>
        <p:spPr>
          <a:xfrm>
            <a:off x="7683213" y="1728628"/>
            <a:ext cx="309879" cy="514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4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Fully</a:t>
            </a:r>
            <a:r>
              <a:rPr sz="2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modular</a:t>
            </a:r>
            <a:r>
              <a:rPr sz="2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solution</a:t>
            </a:r>
            <a:endParaRPr lang="en-US" altLang="en-US" sz="200" dirty="0"/>
          </a:p>
        </p:txBody>
      </p:sp>
      <p:sp>
        <p:nvSpPr>
          <p:cNvPr id="7375" name="textbox 7375"/>
          <p:cNvSpPr/>
          <p:nvPr/>
        </p:nvSpPr>
        <p:spPr>
          <a:xfrm>
            <a:off x="8266365" y="1548614"/>
            <a:ext cx="227329" cy="565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4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2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2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200" dirty="0"/>
          </a:p>
        </p:txBody>
      </p:sp>
      <p:sp>
        <p:nvSpPr>
          <p:cNvPr id="7376" name="textbox 7376"/>
          <p:cNvSpPr/>
          <p:nvPr/>
        </p:nvSpPr>
        <p:spPr>
          <a:xfrm>
            <a:off x="7664401" y="1548614"/>
            <a:ext cx="227329" cy="5651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4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2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cluster</a:t>
            </a:r>
            <a:r>
              <a:rPr sz="200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200" dirty="0"/>
          </a:p>
        </p:txBody>
      </p:sp>
      <p:sp>
        <p:nvSpPr>
          <p:cNvPr id="7377" name="textbox 7377"/>
          <p:cNvSpPr/>
          <p:nvPr/>
        </p:nvSpPr>
        <p:spPr>
          <a:xfrm rot="16200000">
            <a:off x="6422064" y="2062500"/>
            <a:ext cx="201929" cy="6223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4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Main</a:t>
            </a:r>
            <a:r>
              <a:rPr sz="2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modules</a:t>
            </a:r>
            <a:endParaRPr lang="en-US" altLang="en-US" sz="200" dirty="0"/>
          </a:p>
        </p:txBody>
      </p:sp>
      <p:sp>
        <p:nvSpPr>
          <p:cNvPr id="7378" name="rect"/>
          <p:cNvSpPr/>
          <p:nvPr/>
        </p:nvSpPr>
        <p:spPr>
          <a:xfrm>
            <a:off x="6539359" y="1662982"/>
            <a:ext cx="2392" cy="86298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path"/>
          <p:cNvSpPr/>
          <p:nvPr/>
        </p:nvSpPr>
        <p:spPr>
          <a:xfrm>
            <a:off x="5372480" y="1201674"/>
            <a:ext cx="19050" cy="4671059"/>
          </a:xfrm>
          <a:custGeom>
            <a:avLst/>
            <a:gdLst/>
            <a:ahLst/>
            <a:cxnLst/>
            <a:rect l="0" t="0" r="0" b="0"/>
            <a:pathLst>
              <a:path w="30" h="7355">
                <a:moveTo>
                  <a:pt x="15" y="0"/>
                </a:moveTo>
                <a:lnTo>
                  <a:pt x="15" y="7355"/>
                </a:lnTo>
                <a:close/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3" name="rect"/>
          <p:cNvSpPr/>
          <p:nvPr/>
        </p:nvSpPr>
        <p:spPr>
          <a:xfrm>
            <a:off x="208025" y="1956054"/>
            <a:ext cx="5417820" cy="3163823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4" name="path"/>
          <p:cNvSpPr/>
          <p:nvPr/>
        </p:nvSpPr>
        <p:spPr>
          <a:xfrm>
            <a:off x="1466171" y="3327148"/>
            <a:ext cx="2233996" cy="12605"/>
          </a:xfrm>
          <a:custGeom>
            <a:avLst/>
            <a:gdLst/>
            <a:ahLst/>
            <a:cxnLst/>
            <a:rect l="0" t="0" r="0" b="0"/>
            <a:pathLst>
              <a:path w="3518" h="19">
                <a:moveTo>
                  <a:pt x="0" y="9"/>
                </a:moveTo>
                <a:lnTo>
                  <a:pt x="1746" y="9"/>
                </a:lnTo>
                <a:moveTo>
                  <a:pt x="1769" y="9"/>
                </a:moveTo>
                <a:lnTo>
                  <a:pt x="3518" y="9"/>
                </a:lnTo>
              </a:path>
            </a:pathLst>
          </a:custGeom>
          <a:noFill/>
          <a:ln w="1261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5" name="rect"/>
          <p:cNvSpPr/>
          <p:nvPr/>
        </p:nvSpPr>
        <p:spPr>
          <a:xfrm>
            <a:off x="340794" y="3255398"/>
            <a:ext cx="3464366" cy="5817"/>
          </a:xfrm>
          <a:prstGeom prst="rect">
            <a:avLst/>
          </a:pr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76" name="table 176"/>
          <p:cNvGraphicFramePr>
            <a:graphicFrameLocks noGrp="1"/>
          </p:cNvGraphicFramePr>
          <p:nvPr/>
        </p:nvGraphicFramePr>
        <p:xfrm>
          <a:off x="4167172" y="2048244"/>
          <a:ext cx="1394459" cy="3046095"/>
        </p:xfrm>
        <a:graphic>
          <a:graphicData uri="http://schemas.openxmlformats.org/drawingml/2006/table">
            <a:tbl>
              <a:tblPr/>
              <a:tblGrid>
                <a:gridCol w="1394459"/>
              </a:tblGrid>
              <a:tr h="30302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58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7" name="rect"/>
          <p:cNvSpPr/>
          <p:nvPr/>
        </p:nvSpPr>
        <p:spPr>
          <a:xfrm>
            <a:off x="4327454" y="2268828"/>
            <a:ext cx="12628" cy="504677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8" name="path"/>
          <p:cNvSpPr/>
          <p:nvPr/>
        </p:nvSpPr>
        <p:spPr>
          <a:xfrm>
            <a:off x="3989404" y="2054062"/>
            <a:ext cx="5828" cy="3034638"/>
          </a:xfrm>
          <a:custGeom>
            <a:avLst/>
            <a:gdLst/>
            <a:ahLst/>
            <a:cxnLst/>
            <a:rect l="0" t="0" r="0" b="0"/>
            <a:pathLst>
              <a:path w="9" h="4778">
                <a:moveTo>
                  <a:pt x="4" y="0"/>
                </a:moveTo>
                <a:lnTo>
                  <a:pt x="4" y="4778"/>
                </a:lnTo>
                <a:moveTo>
                  <a:pt x="4" y="2745"/>
                </a:moveTo>
                <a:lnTo>
                  <a:pt x="4" y="4288"/>
                </a:lnTo>
              </a:path>
            </a:pathLst>
          </a:custGeom>
          <a:noFill/>
          <a:ln w="5823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79" name="picture 17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00966" y="2048244"/>
            <a:ext cx="4037353" cy="3046456"/>
          </a:xfrm>
          <a:prstGeom prst="rect">
            <a:avLst/>
          </a:prstGeom>
        </p:spPr>
      </p:pic>
      <p:sp>
        <p:nvSpPr>
          <p:cNvPr id="180" name="path"/>
          <p:cNvSpPr/>
          <p:nvPr/>
        </p:nvSpPr>
        <p:spPr>
          <a:xfrm>
            <a:off x="340794" y="4279297"/>
            <a:ext cx="3464366" cy="5817"/>
          </a:xfrm>
          <a:custGeom>
            <a:avLst/>
            <a:gdLst/>
            <a:ahLst/>
            <a:cxnLst/>
            <a:rect l="0" t="0" r="0" b="0"/>
            <a:pathLst>
              <a:path w="5455" h="9">
                <a:moveTo>
                  <a:pt x="0" y="4"/>
                </a:moveTo>
                <a:lnTo>
                  <a:pt x="5455" y="4"/>
                </a:lnTo>
              </a:path>
            </a:pathLst>
          </a:custGeom>
          <a:noFill/>
          <a:ln w="5823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1" name="path"/>
          <p:cNvSpPr/>
          <p:nvPr/>
        </p:nvSpPr>
        <p:spPr>
          <a:xfrm>
            <a:off x="1466171" y="3976782"/>
            <a:ext cx="2233996" cy="12604"/>
          </a:xfrm>
          <a:custGeom>
            <a:avLst/>
            <a:gdLst/>
            <a:ahLst/>
            <a:cxnLst/>
            <a:rect l="0" t="0" r="0" b="0"/>
            <a:pathLst>
              <a:path w="3518" h="19">
                <a:moveTo>
                  <a:pt x="1746" y="9"/>
                </a:moveTo>
                <a:lnTo>
                  <a:pt x="0" y="9"/>
                </a:lnTo>
                <a:moveTo>
                  <a:pt x="3518" y="9"/>
                </a:moveTo>
                <a:lnTo>
                  <a:pt x="1769" y="9"/>
                </a:lnTo>
              </a:path>
            </a:pathLst>
          </a:custGeom>
          <a:noFill/>
          <a:ln w="1261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82" name="table 182"/>
          <p:cNvGraphicFramePr>
            <a:graphicFrameLocks noGrp="1"/>
          </p:cNvGraphicFramePr>
          <p:nvPr/>
        </p:nvGraphicFramePr>
        <p:xfrm>
          <a:off x="334966" y="4345613"/>
          <a:ext cx="3362960" cy="669925"/>
        </p:xfrm>
        <a:graphic>
          <a:graphicData uri="http://schemas.openxmlformats.org/drawingml/2006/table">
            <a:tbl>
              <a:tblPr/>
              <a:tblGrid>
                <a:gridCol w="3362960"/>
              </a:tblGrid>
              <a:tr h="6604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587375" algn="l" rtl="0" eaLnBrk="0">
                        <a:lnSpc>
                          <a:spcPct val="90000"/>
                        </a:lnSpc>
                      </a:pPr>
                      <a:r>
                        <a:rPr sz="1300" b="1" spc="0" baseline="800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r>
                        <a:rPr sz="800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</a:t>
                      </a:r>
                      <a:r>
                        <a:rPr sz="8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1600" b="1" spc="0" baseline="-300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1040" dirty="0"/>
                    </a:p>
                    <a:p>
                      <a:pPr marL="52070" algn="l" rtl="0" eaLnBrk="0">
                        <a:lnSpc>
                          <a:spcPct val="87000"/>
                        </a:lnSpc>
                        <a:spcBef>
                          <a:spcPts val="695"/>
                        </a:spcBef>
                      </a:pPr>
                      <a:r>
                        <a:rPr sz="8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Representat</a:t>
                      </a:r>
                      <a:r>
                        <a:rPr sz="8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ve</a:t>
                      </a:r>
                      <a:endParaRPr lang="en-US" altLang="en-US" sz="800" dirty="0"/>
                    </a:p>
                    <a:p>
                      <a:pPr marL="51435" algn="l" rtl="0" eaLnBrk="0">
                        <a:lnSpc>
                          <a:spcPts val="1070"/>
                        </a:lnSpc>
                      </a:pPr>
                      <a:r>
                        <a:rPr sz="8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</a:t>
                      </a:r>
                      <a:r>
                        <a:rPr sz="8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83" name="path"/>
          <p:cNvSpPr/>
          <p:nvPr/>
        </p:nvSpPr>
        <p:spPr>
          <a:xfrm>
            <a:off x="4330369" y="4439251"/>
            <a:ext cx="5827" cy="609879"/>
          </a:xfrm>
          <a:custGeom>
            <a:avLst/>
            <a:gdLst/>
            <a:ahLst/>
            <a:cxnLst/>
            <a:rect l="0" t="0" r="0" b="0"/>
            <a:pathLst>
              <a:path w="9" h="960">
                <a:moveTo>
                  <a:pt x="4" y="0"/>
                </a:moveTo>
                <a:lnTo>
                  <a:pt x="4" y="960"/>
                </a:lnTo>
                <a:close/>
              </a:path>
            </a:pathLst>
          </a:custGeom>
          <a:noFill/>
          <a:ln w="5823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84" name="picture 18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317301" y="2253805"/>
            <a:ext cx="1084531" cy="2795324"/>
          </a:xfrm>
          <a:prstGeom prst="rect">
            <a:avLst/>
          </a:prstGeom>
        </p:spPr>
      </p:pic>
      <p:graphicFrame>
        <p:nvGraphicFramePr>
          <p:cNvPr id="185" name="table 185"/>
          <p:cNvGraphicFramePr>
            <a:graphicFrameLocks noGrp="1"/>
          </p:cNvGraphicFramePr>
          <p:nvPr/>
        </p:nvGraphicFramePr>
        <p:xfrm>
          <a:off x="334966" y="2273607"/>
          <a:ext cx="3363595" cy="687704"/>
        </p:xfrm>
        <a:graphic>
          <a:graphicData uri="http://schemas.openxmlformats.org/drawingml/2006/table">
            <a:tbl>
              <a:tblPr/>
              <a:tblGrid>
                <a:gridCol w="3363595"/>
              </a:tblGrid>
              <a:tr h="67817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"/>
                        </a:lnSpc>
                      </a:pPr>
                      <a:endParaRPr lang="en-US" altLang="en-US" sz="100" dirty="0"/>
                    </a:p>
                    <a:p>
                      <a:pPr marL="370840" algn="l" rtl="0" eaLnBrk="0">
                        <a:lnSpc>
                          <a:spcPct val="95000"/>
                        </a:lnSpc>
                      </a:pPr>
                      <a:r>
                        <a:rPr sz="1300" b="1" spc="0" baseline="2000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8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8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1700" b="1" spc="0" baseline="-300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1a</a:t>
                      </a:r>
                      <a:endParaRPr lang="en-US" altLang="en-US" sz="1105" dirty="0"/>
                    </a:p>
                    <a:p>
                      <a:pPr marL="45720" algn="l" rtl="0" eaLnBrk="0">
                        <a:lnSpc>
                          <a:spcPct val="87000"/>
                        </a:lnSpc>
                        <a:spcBef>
                          <a:spcPts val="685"/>
                        </a:spcBef>
                      </a:pP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True</a:t>
                      </a:r>
                      <a:r>
                        <a:rPr sz="800" spc="4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endParaRPr lang="en-US" altLang="en-US" sz="800" dirty="0"/>
                    </a:p>
                    <a:p>
                      <a:pPr marL="43815" algn="l" rtl="0" eaLnBrk="0">
                        <a:lnSpc>
                          <a:spcPts val="1070"/>
                        </a:lnSpc>
                      </a:pP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800" spc="5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today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86" name="picture 1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489959" y="2353310"/>
            <a:ext cx="894080" cy="2040127"/>
          </a:xfrm>
          <a:prstGeom prst="rect">
            <a:avLst/>
          </a:prstGeom>
        </p:spPr>
      </p:pic>
      <p:sp>
        <p:nvSpPr>
          <p:cNvPr id="187" name="path"/>
          <p:cNvSpPr/>
          <p:nvPr/>
        </p:nvSpPr>
        <p:spPr>
          <a:xfrm>
            <a:off x="4333283" y="4436342"/>
            <a:ext cx="1064663" cy="612788"/>
          </a:xfrm>
          <a:custGeom>
            <a:avLst/>
            <a:gdLst/>
            <a:ahLst/>
            <a:cxnLst/>
            <a:rect l="0" t="0" r="0" b="0"/>
            <a:pathLst>
              <a:path w="1676" h="965">
                <a:moveTo>
                  <a:pt x="1672" y="965"/>
                </a:moveTo>
                <a:lnTo>
                  <a:pt x="1672" y="4"/>
                </a:lnTo>
                <a:lnTo>
                  <a:pt x="0" y="4"/>
                </a:lnTo>
              </a:path>
            </a:pathLst>
          </a:custGeom>
          <a:noFill/>
          <a:ln w="5823" cap="flat">
            <a:solidFill>
              <a:srgbClr val="0066CC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88" name="table 188"/>
          <p:cNvGraphicFramePr>
            <a:graphicFrameLocks noGrp="1"/>
          </p:cNvGraphicFramePr>
          <p:nvPr/>
        </p:nvGraphicFramePr>
        <p:xfrm>
          <a:off x="208025" y="1946529"/>
          <a:ext cx="5417819" cy="3182620"/>
        </p:xfrm>
        <a:graphic>
          <a:graphicData uri="http://schemas.openxmlformats.org/drawingml/2006/table">
            <a:tbl>
              <a:tblPr/>
              <a:tblGrid>
                <a:gridCol w="3573779"/>
                <a:gridCol w="1844039"/>
              </a:tblGrid>
              <a:tr h="2838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marL="446405" algn="l" rtl="0" eaLnBrk="0">
                        <a:lnSpc>
                          <a:spcPct val="90000"/>
                        </a:lnSpc>
                        <a:spcBef>
                          <a:spcPts val="5"/>
                        </a:spcBef>
                      </a:pPr>
                      <a:r>
                        <a:rPr sz="8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800" b="1" u="dbl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odular</a:t>
                      </a:r>
                      <a:r>
                        <a:rPr sz="800" u="dbl" spc="4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b="1" u="dbl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product</a:t>
                      </a:r>
                      <a:r>
                        <a:rPr sz="800" u="dbl" spc="4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b="1" u="dbl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desig</a:t>
                      </a:r>
                      <a:r>
                        <a:rPr sz="8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8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080260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818515"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6" name="group 36"/>
          <p:cNvGrpSpPr/>
          <p:nvPr/>
        </p:nvGrpSpPr>
        <p:grpSpPr>
          <a:xfrm rot="21600000">
            <a:off x="6037897" y="3596449"/>
            <a:ext cx="238125" cy="238125"/>
            <a:chOff x="0" y="0"/>
            <a:chExt cx="238125" cy="238125"/>
          </a:xfrm>
        </p:grpSpPr>
        <p:sp>
          <p:nvSpPr>
            <p:cNvPr id="189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0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8" name="group 38"/>
          <p:cNvGrpSpPr/>
          <p:nvPr/>
        </p:nvGrpSpPr>
        <p:grpSpPr>
          <a:xfrm rot="21600000">
            <a:off x="6037897" y="4446841"/>
            <a:ext cx="238125" cy="238125"/>
            <a:chOff x="0" y="0"/>
            <a:chExt cx="238125" cy="238125"/>
          </a:xfrm>
        </p:grpSpPr>
        <p:sp>
          <p:nvSpPr>
            <p:cNvPr id="191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2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0" name="group 40"/>
          <p:cNvGrpSpPr/>
          <p:nvPr/>
        </p:nvGrpSpPr>
        <p:grpSpPr>
          <a:xfrm rot="21600000">
            <a:off x="6037897" y="4882705"/>
            <a:ext cx="238125" cy="238125"/>
            <a:chOff x="0" y="0"/>
            <a:chExt cx="238125" cy="238125"/>
          </a:xfrm>
        </p:grpSpPr>
        <p:sp>
          <p:nvSpPr>
            <p:cNvPr id="193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4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2" name="group 42"/>
          <p:cNvGrpSpPr/>
          <p:nvPr/>
        </p:nvGrpSpPr>
        <p:grpSpPr>
          <a:xfrm rot="21600000">
            <a:off x="6295453" y="4882705"/>
            <a:ext cx="238125" cy="238125"/>
            <a:chOff x="0" y="0"/>
            <a:chExt cx="238125" cy="238125"/>
          </a:xfrm>
        </p:grpSpPr>
        <p:sp>
          <p:nvSpPr>
            <p:cNvPr id="195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6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4" name="group 44"/>
          <p:cNvGrpSpPr/>
          <p:nvPr/>
        </p:nvGrpSpPr>
        <p:grpSpPr>
          <a:xfrm rot="21600000">
            <a:off x="6295453" y="3596449"/>
            <a:ext cx="238125" cy="238125"/>
            <a:chOff x="0" y="0"/>
            <a:chExt cx="238125" cy="238125"/>
          </a:xfrm>
        </p:grpSpPr>
        <p:sp>
          <p:nvSpPr>
            <p:cNvPr id="197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8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6" name="group 46"/>
          <p:cNvGrpSpPr/>
          <p:nvPr/>
        </p:nvGrpSpPr>
        <p:grpSpPr>
          <a:xfrm rot="21600000">
            <a:off x="6295453" y="4446841"/>
            <a:ext cx="238125" cy="238125"/>
            <a:chOff x="0" y="0"/>
            <a:chExt cx="238125" cy="238125"/>
          </a:xfrm>
        </p:grpSpPr>
        <p:sp>
          <p:nvSpPr>
            <p:cNvPr id="199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0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8" name="group 48"/>
          <p:cNvGrpSpPr/>
          <p:nvPr/>
        </p:nvGrpSpPr>
        <p:grpSpPr>
          <a:xfrm rot="21600000">
            <a:off x="6553009" y="4882705"/>
            <a:ext cx="238125" cy="238125"/>
            <a:chOff x="0" y="0"/>
            <a:chExt cx="238125" cy="238125"/>
          </a:xfrm>
        </p:grpSpPr>
        <p:sp>
          <p:nvSpPr>
            <p:cNvPr id="201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2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03" name="textbox 203"/>
          <p:cNvSpPr/>
          <p:nvPr/>
        </p:nvSpPr>
        <p:spPr>
          <a:xfrm>
            <a:off x="6035066" y="1917567"/>
            <a:ext cx="2595879" cy="32232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63000"/>
              </a:lnSpc>
            </a:pPr>
            <a:endParaRPr lang="en-US" altLang="en-US" sz="100" dirty="0"/>
          </a:p>
          <a:p>
            <a:pPr marL="15240" algn="l" rtl="0" eaLnBrk="0">
              <a:lnSpc>
                <a:spcPct val="100000"/>
              </a:lnSpc>
            </a:pP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每条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路径都遵循一个特定的主题 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，各要素之间是相互建立的。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</a:t>
            </a: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路径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也是相互联系的，有跨元素 </a:t>
            </a:r>
            <a:r>
              <a:rPr sz="1400" spc="-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的交换和迭</a:t>
            </a:r>
            <a:r>
              <a:rPr sz="14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14605" indent="-1270" algn="l" rtl="0" eaLnBrk="0">
              <a:lnSpc>
                <a:spcPct val="99000"/>
              </a:lnSpc>
              <a:spcBef>
                <a:spcPts val="35"/>
              </a:spcBef>
            </a:pP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不过，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可以用结构化的方法来制 </a:t>
            </a:r>
            <a:r>
              <a:rPr sz="1400" spc="-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定要素</a:t>
            </a:r>
            <a:r>
              <a:rPr sz="14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12700" indent="8890" algn="l" rtl="0" eaLnBrk="0">
              <a:lnSpc>
                <a:spcPct val="99000"/>
              </a:lnSpc>
              <a:spcBef>
                <a:spcPts val="45"/>
              </a:spcBef>
            </a:pP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当今市场，主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要性能标准，主要 </a:t>
            </a:r>
            <a:r>
              <a:rPr sz="1400" spc="-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特点。</a:t>
            </a:r>
            <a:endParaRPr lang="en-US" altLang="en-US" sz="1400" dirty="0"/>
          </a:p>
          <a:p>
            <a:pPr marL="13335" indent="66675" algn="l" rtl="0" eaLnBrk="0">
              <a:lnSpc>
                <a:spcPct val="99000"/>
              </a:lnSpc>
              <a:spcBef>
                <a:spcPts val="25"/>
              </a:spcBef>
            </a:pPr>
            <a:r>
              <a:rPr sz="1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4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4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400" spc="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未来的市场和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技术、市场 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群以及产品的性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能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范围和特点。</a:t>
            </a:r>
            <a:endParaRPr lang="en-US" altLang="en-US" sz="1400" dirty="0"/>
          </a:p>
          <a:p>
            <a:pPr marL="14605" indent="541020" algn="l" rtl="0" eaLnBrk="0">
              <a:lnSpc>
                <a:spcPct val="99000"/>
              </a:lnSpc>
              <a:spcBef>
                <a:spcPts val="35"/>
              </a:spcBef>
            </a:pP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之间的成本差异，目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标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成本</a:t>
            </a:r>
            <a:endParaRPr lang="en-US" altLang="en-US" sz="1400" dirty="0"/>
          </a:p>
          <a:p>
            <a:pPr marL="80645" algn="l" rtl="0" eaLnBrk="0">
              <a:lnSpc>
                <a:spcPct val="98000"/>
              </a:lnSpc>
              <a:spcBef>
                <a:spcPts val="30"/>
              </a:spcBef>
            </a:pPr>
            <a:r>
              <a:rPr sz="1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r>
              <a:rPr sz="14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400" b="1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r>
              <a:rPr sz="14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</a:t>
            </a:r>
            <a:r>
              <a:rPr sz="14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开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发模块化的投资组合</a:t>
            </a:r>
            <a:endParaRPr lang="en-US" altLang="en-US" sz="1400" dirty="0"/>
          </a:p>
          <a:p>
            <a:pPr marL="15875" algn="l" rtl="0" eaLnBrk="0">
              <a:lnSpc>
                <a:spcPct val="98000"/>
              </a:lnSpc>
              <a:spcBef>
                <a:spcPts val="35"/>
              </a:spcBef>
            </a:pP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设计</a:t>
            </a:r>
            <a:endParaRPr lang="en-US" altLang="en-US" sz="1400" dirty="0"/>
          </a:p>
          <a:p>
            <a:pPr marL="54610" algn="l" rtl="0" eaLnBrk="0">
              <a:lnSpc>
                <a:spcPct val="98000"/>
              </a:lnSpc>
              <a:spcBef>
                <a:spcPts val="35"/>
              </a:spcBef>
            </a:pPr>
            <a:r>
              <a:rPr sz="1400" b="1" spc="2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9101</a:t>
            </a:r>
            <a:r>
              <a:rPr sz="1400" spc="20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合设计的正规</a:t>
            </a:r>
            <a:r>
              <a:rPr sz="1400" spc="1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</a:t>
            </a:r>
            <a:endParaRPr lang="en-US" altLang="en-US" sz="1400" dirty="0"/>
          </a:p>
        </p:txBody>
      </p:sp>
      <p:sp>
        <p:nvSpPr>
          <p:cNvPr id="204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5" name="textbox 205"/>
          <p:cNvSpPr/>
          <p:nvPr/>
        </p:nvSpPr>
        <p:spPr>
          <a:xfrm>
            <a:off x="110570" y="559492"/>
            <a:ext cx="6723380" cy="3041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195"/>
              </a:lnSpc>
            </a:pPr>
            <a:r>
              <a:rPr sz="18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路径的各要素之间是相互联系的，但可以按结构化的顺</a:t>
            </a: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序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发展。</a:t>
            </a:r>
            <a:endParaRPr lang="en-US" altLang="en-US" sz="1800" dirty="0"/>
          </a:p>
        </p:txBody>
      </p:sp>
      <p:graphicFrame>
        <p:nvGraphicFramePr>
          <p:cNvPr id="206" name="table 206"/>
          <p:cNvGraphicFramePr>
            <a:graphicFrameLocks noGrp="1"/>
          </p:cNvGraphicFramePr>
          <p:nvPr/>
        </p:nvGraphicFramePr>
        <p:xfrm>
          <a:off x="334966" y="3303857"/>
          <a:ext cx="1116329" cy="685164"/>
        </p:xfrm>
        <a:graphic>
          <a:graphicData uri="http://schemas.openxmlformats.org/drawingml/2006/table">
            <a:tbl>
              <a:tblPr/>
              <a:tblGrid>
                <a:gridCol w="1116329"/>
              </a:tblGrid>
              <a:tr h="675639">
                <a:tc>
                  <a:txBody>
                    <a:bodyPr/>
                    <a:lstStyle/>
                    <a:p>
                      <a:pPr marL="589915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700" dirty="0"/>
                    </a:p>
                    <a:p>
                      <a:pPr marL="38100" indent="10160" algn="l" rtl="0" eaLnBrk="0">
                        <a:lnSpc>
                          <a:spcPct val="111000"/>
                        </a:lnSpc>
                        <a:spcBef>
                          <a:spcPts val="5"/>
                        </a:spcBef>
                      </a:pP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Customer</a:t>
                      </a:r>
                      <a:r>
                        <a:rPr sz="800" spc="7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decision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800" b="1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journe</a:t>
                      </a:r>
                      <a:r>
                        <a:rPr sz="8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800" dirty="0"/>
                    </a:p>
                  </a:txBody>
                  <a:tcPr marL="0" marR="0" marT="765" marB="0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0" name="group 50"/>
          <p:cNvGrpSpPr/>
          <p:nvPr/>
        </p:nvGrpSpPr>
        <p:grpSpPr>
          <a:xfrm rot="21600000">
            <a:off x="5780341" y="3596449"/>
            <a:ext cx="238125" cy="238125"/>
            <a:chOff x="0" y="0"/>
            <a:chExt cx="238125" cy="238125"/>
          </a:xfrm>
        </p:grpSpPr>
        <p:sp>
          <p:nvSpPr>
            <p:cNvPr id="207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8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2" name="group 52"/>
          <p:cNvGrpSpPr/>
          <p:nvPr/>
        </p:nvGrpSpPr>
        <p:grpSpPr>
          <a:xfrm rot="21600000">
            <a:off x="5780341" y="4446841"/>
            <a:ext cx="238125" cy="238125"/>
            <a:chOff x="0" y="0"/>
            <a:chExt cx="238125" cy="238125"/>
          </a:xfrm>
        </p:grpSpPr>
        <p:sp>
          <p:nvSpPr>
            <p:cNvPr id="209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0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4" name="group 54"/>
          <p:cNvGrpSpPr/>
          <p:nvPr/>
        </p:nvGrpSpPr>
        <p:grpSpPr>
          <a:xfrm rot="21600000">
            <a:off x="5780341" y="4882705"/>
            <a:ext cx="238125" cy="238125"/>
            <a:chOff x="0" y="0"/>
            <a:chExt cx="238125" cy="238125"/>
          </a:xfrm>
        </p:grpSpPr>
        <p:sp>
          <p:nvSpPr>
            <p:cNvPr id="211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2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6" name="group 56"/>
          <p:cNvGrpSpPr/>
          <p:nvPr/>
        </p:nvGrpSpPr>
        <p:grpSpPr>
          <a:xfrm rot="21600000">
            <a:off x="5780341" y="5298757"/>
            <a:ext cx="238125" cy="238125"/>
            <a:chOff x="0" y="0"/>
            <a:chExt cx="238125" cy="238125"/>
          </a:xfrm>
        </p:grpSpPr>
        <p:sp>
          <p:nvSpPr>
            <p:cNvPr id="213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4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8" name="group 58"/>
          <p:cNvGrpSpPr/>
          <p:nvPr/>
        </p:nvGrpSpPr>
        <p:grpSpPr>
          <a:xfrm rot="21600000">
            <a:off x="5780341" y="3194113"/>
            <a:ext cx="238125" cy="238125"/>
            <a:chOff x="0" y="0"/>
            <a:chExt cx="238125" cy="238125"/>
          </a:xfrm>
        </p:grpSpPr>
        <p:sp>
          <p:nvSpPr>
            <p:cNvPr id="215" name="path"/>
            <p:cNvSpPr/>
            <p:nvPr/>
          </p:nvSpPr>
          <p:spPr>
            <a:xfrm>
              <a:off x="4762" y="4762"/>
              <a:ext cx="228600" cy="228600"/>
            </a:xfrm>
            <a:custGeom>
              <a:avLst/>
              <a:gdLst/>
              <a:ahLst/>
              <a:cxnLst/>
              <a:rect l="0" t="0" r="0" b="0"/>
              <a:pathLst>
                <a:path w="360" h="360">
                  <a:moveTo>
                    <a:pt x="0" y="180"/>
                  </a:moveTo>
                  <a:cubicBezTo>
                    <a:pt x="0" y="80"/>
                    <a:pt x="80" y="0"/>
                    <a:pt x="180" y="0"/>
                  </a:cubicBezTo>
                  <a:cubicBezTo>
                    <a:pt x="279" y="0"/>
                    <a:pt x="360" y="80"/>
                    <a:pt x="360" y="180"/>
                  </a:cubicBezTo>
                  <a:cubicBezTo>
                    <a:pt x="360" y="279"/>
                    <a:pt x="279" y="360"/>
                    <a:pt x="180" y="360"/>
                  </a:cubicBezTo>
                  <a:cubicBezTo>
                    <a:pt x="80" y="360"/>
                    <a:pt x="0" y="279"/>
                    <a:pt x="0" y="180"/>
                  </a:cubicBezTo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6" name="path"/>
            <p:cNvSpPr/>
            <p:nvPr/>
          </p:nvSpPr>
          <p:spPr>
            <a:xfrm>
              <a:off x="0" y="0"/>
              <a:ext cx="238125" cy="238125"/>
            </a:xfrm>
            <a:custGeom>
              <a:avLst/>
              <a:gdLst/>
              <a:ahLst/>
              <a:cxnLst/>
              <a:rect l="0" t="0" r="0" b="0"/>
              <a:pathLst>
                <a:path w="375" h="375">
                  <a:moveTo>
                    <a:pt x="7" y="187"/>
                  </a:moveTo>
                  <a:cubicBezTo>
                    <a:pt x="7" y="88"/>
                    <a:pt x="88" y="7"/>
                    <a:pt x="187" y="7"/>
                  </a:cubicBezTo>
                  <a:cubicBezTo>
                    <a:pt x="286" y="7"/>
                    <a:pt x="367" y="88"/>
                    <a:pt x="367" y="187"/>
                  </a:cubicBezTo>
                  <a:cubicBezTo>
                    <a:pt x="367" y="286"/>
                    <a:pt x="286" y="367"/>
                    <a:pt x="187" y="367"/>
                  </a:cubicBezTo>
                  <a:cubicBezTo>
                    <a:pt x="88" y="367"/>
                    <a:pt x="7" y="286"/>
                    <a:pt x="7" y="187"/>
                  </a:cubicBezTo>
                </a:path>
              </a:pathLst>
            </a:custGeom>
            <a:noFill/>
            <a:ln w="9525" cap="flat">
              <a:solidFill>
                <a:srgbClr val="FFFFFF">
                  <a:alpha val="100000"/>
                </a:srgbClr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17" name="textbox 217"/>
          <p:cNvSpPr/>
          <p:nvPr/>
        </p:nvSpPr>
        <p:spPr>
          <a:xfrm>
            <a:off x="5778616" y="1962448"/>
            <a:ext cx="209550" cy="35775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90805" algn="l" rtl="0" eaLnBrk="0">
              <a:lnSpc>
                <a:spcPts val="1105"/>
              </a:lnSpc>
            </a:pPr>
            <a:r>
              <a:rPr sz="700" spc="2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700" dirty="0"/>
          </a:p>
          <a:p>
            <a:pPr algn="l" rtl="0" eaLnBrk="0">
              <a:lnSpc>
                <a:spcPct val="170000"/>
              </a:lnSpc>
            </a:pPr>
            <a:endParaRPr lang="en-US" altLang="en-US" sz="1000" dirty="0"/>
          </a:p>
          <a:p>
            <a:pPr marL="90805" algn="l" rtl="0" eaLnBrk="0">
              <a:lnSpc>
                <a:spcPts val="1105"/>
              </a:lnSpc>
              <a:spcBef>
                <a:spcPts val="215"/>
              </a:spcBef>
            </a:pPr>
            <a:r>
              <a:rPr sz="700" spc="2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700" dirty="0"/>
          </a:p>
          <a:p>
            <a:pPr algn="l" rtl="0" eaLnBrk="0">
              <a:lnSpc>
                <a:spcPct val="170000"/>
              </a:lnSpc>
            </a:pPr>
            <a:endParaRPr lang="en-US" altLang="en-US" sz="1000" dirty="0"/>
          </a:p>
          <a:p>
            <a:pPr marL="90805" algn="l" rtl="0" eaLnBrk="0">
              <a:lnSpc>
                <a:spcPts val="1105"/>
              </a:lnSpc>
              <a:spcBef>
                <a:spcPts val="215"/>
              </a:spcBef>
            </a:pPr>
            <a:r>
              <a:rPr sz="700" spc="2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700" dirty="0"/>
          </a:p>
          <a:p>
            <a:pPr marL="76200" indent="9525" algn="l" rtl="0" eaLnBrk="0">
              <a:lnSpc>
                <a:spcPct val="199000"/>
              </a:lnSpc>
              <a:spcBef>
                <a:spcPts val="280"/>
              </a:spcBef>
            </a:pPr>
            <a:r>
              <a:rPr sz="1300" b="1" spc="-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3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400" b="1" spc="-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400" dirty="0"/>
          </a:p>
          <a:p>
            <a:pPr algn="l" rtl="0" eaLnBrk="0">
              <a:lnSpc>
                <a:spcPct val="170000"/>
              </a:lnSpc>
            </a:pPr>
            <a:endParaRPr lang="en-US" altLang="en-US" sz="1000" dirty="0"/>
          </a:p>
          <a:p>
            <a:pPr marL="90805" algn="l" rtl="0" eaLnBrk="0">
              <a:lnSpc>
                <a:spcPts val="1105"/>
              </a:lnSpc>
              <a:spcBef>
                <a:spcPts val="220"/>
              </a:spcBef>
            </a:pPr>
            <a:r>
              <a:rPr sz="700" spc="2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</a:t>
            </a:r>
            <a:endParaRPr lang="en-US" altLang="en-US" sz="700" dirty="0"/>
          </a:p>
          <a:p>
            <a:pPr algn="l" rtl="0" eaLnBrk="0">
              <a:lnSpc>
                <a:spcPct val="132000"/>
              </a:lnSpc>
            </a:pPr>
            <a:endParaRPr lang="en-US" altLang="en-US" sz="1000" dirty="0"/>
          </a:p>
          <a:p>
            <a:pPr marL="55245" algn="l" rtl="0" eaLnBrk="0">
              <a:lnSpc>
                <a:spcPct val="79000"/>
              </a:lnSpc>
              <a:spcBef>
                <a:spcPts val="425"/>
              </a:spcBef>
            </a:pP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1400" dirty="0"/>
          </a:p>
          <a:p>
            <a:pPr algn="l" rtl="0" eaLnBrk="0">
              <a:lnSpc>
                <a:spcPct val="139000"/>
              </a:lnSpc>
            </a:pPr>
            <a:endParaRPr lang="en-US" altLang="en-US" sz="1000" dirty="0"/>
          </a:p>
          <a:p>
            <a:pPr marL="79375" algn="l" rtl="0" eaLnBrk="0">
              <a:lnSpc>
                <a:spcPct val="80000"/>
              </a:lnSpc>
              <a:spcBef>
                <a:spcPts val="420"/>
              </a:spcBef>
            </a:pPr>
            <a:r>
              <a:rPr sz="1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8</a:t>
            </a:r>
            <a:endParaRPr lang="en-US" altLang="en-US" sz="1400" dirty="0"/>
          </a:p>
          <a:p>
            <a:pPr algn="l" rtl="0" eaLnBrk="0">
              <a:lnSpc>
                <a:spcPct val="126000"/>
              </a:lnSpc>
            </a:pPr>
            <a:endParaRPr lang="en-US" altLang="en-US" sz="1000" dirty="0"/>
          </a:p>
          <a:p>
            <a:pPr algn="l" rtl="0" eaLnBrk="0">
              <a:lnSpc>
                <a:spcPct val="116000"/>
              </a:lnSpc>
            </a:pPr>
            <a:endParaRPr lang="en-US" altLang="en-US" sz="300" dirty="0"/>
          </a:p>
          <a:p>
            <a:pPr marL="12700" algn="l" rtl="0" eaLnBrk="0">
              <a:lnSpc>
                <a:spcPct val="80000"/>
              </a:lnSpc>
              <a:spcBef>
                <a:spcPts val="5"/>
              </a:spcBef>
            </a:pPr>
            <a:r>
              <a:rPr sz="1400" b="1" spc="-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12</a:t>
            </a:r>
            <a:endParaRPr lang="en-US" altLang="en-US" sz="1400" dirty="0"/>
          </a:p>
        </p:txBody>
      </p:sp>
      <p:sp>
        <p:nvSpPr>
          <p:cNvPr id="218" name="textbox 218"/>
          <p:cNvSpPr/>
          <p:nvPr/>
        </p:nvSpPr>
        <p:spPr>
          <a:xfrm>
            <a:off x="4366972" y="2308126"/>
            <a:ext cx="997585" cy="66484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33655" algn="l" rtl="0" eaLnBrk="0">
              <a:lnSpc>
                <a:spcPct val="80000"/>
              </a:lnSpc>
            </a:pPr>
            <a:r>
              <a:rPr sz="11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8</a:t>
            </a:r>
            <a:r>
              <a:rPr sz="11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</a:t>
            </a:r>
            <a:r>
              <a:rPr sz="1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endParaRPr lang="en-US" altLang="en-US" sz="800" dirty="0"/>
          </a:p>
          <a:p>
            <a:pPr marL="12700" indent="259715" algn="l" rtl="0" eaLnBrk="0">
              <a:lnSpc>
                <a:spcPct val="120000"/>
              </a:lnSpc>
              <a:spcBef>
                <a:spcPts val="280"/>
              </a:spcBef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Differen</a:t>
            </a:r>
            <a:r>
              <a:rPr sz="800" b="1" spc="3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tiation</a:t>
            </a:r>
            <a:r>
              <a:rPr sz="800" spc="3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800" spc="3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modules</a:t>
            </a:r>
            <a:endParaRPr lang="en-US" altLang="en-US" sz="800" dirty="0"/>
          </a:p>
          <a:p>
            <a:pPr algn="l" rtl="0" eaLnBrk="0">
              <a:lnSpc>
                <a:spcPct val="138000"/>
              </a:lnSpc>
            </a:pPr>
            <a:endParaRPr lang="en-US" altLang="en-US" sz="200" dirty="0"/>
          </a:p>
          <a:p>
            <a:pPr marL="13970" algn="l" rtl="0" eaLnBrk="0">
              <a:lnSpc>
                <a:spcPct val="80000"/>
              </a:lnSpc>
              <a:spcBef>
                <a:spcPts val="0"/>
              </a:spcBef>
            </a:pPr>
            <a:r>
              <a:rPr sz="1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9</a:t>
            </a:r>
            <a:endParaRPr lang="en-US" altLang="en-US" sz="1100" dirty="0"/>
          </a:p>
        </p:txBody>
      </p:sp>
      <p:sp>
        <p:nvSpPr>
          <p:cNvPr id="219" name="textbox 219"/>
          <p:cNvSpPr/>
          <p:nvPr/>
        </p:nvSpPr>
        <p:spPr>
          <a:xfrm>
            <a:off x="1596105" y="4332913"/>
            <a:ext cx="938530" cy="5905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474345" algn="l" rtl="0" eaLnBrk="0">
              <a:lnSpc>
                <a:spcPct val="91000"/>
              </a:lnSpc>
            </a:pPr>
            <a:r>
              <a:rPr sz="1300" b="1" spc="0" baseline="12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800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</a:t>
            </a:r>
            <a:r>
              <a:rPr sz="1600" b="1" spc="0" baseline="-3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endParaRPr lang="en-US" altLang="en-US" sz="1040" dirty="0"/>
          </a:p>
          <a:p>
            <a:pPr marL="15240" indent="-2540" algn="l" rtl="0" eaLnBrk="0">
              <a:lnSpc>
                <a:spcPct val="110000"/>
              </a:lnSpc>
              <a:spcBef>
                <a:spcPts val="145"/>
              </a:spcBef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800" spc="3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00" spc="3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different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performanc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</a:t>
            </a:r>
            <a:r>
              <a:rPr sz="8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level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800" dirty="0"/>
          </a:p>
        </p:txBody>
      </p:sp>
      <p:sp>
        <p:nvSpPr>
          <p:cNvPr id="220" name="textbox 220"/>
          <p:cNvSpPr/>
          <p:nvPr/>
        </p:nvSpPr>
        <p:spPr>
          <a:xfrm>
            <a:off x="2720600" y="4332913"/>
            <a:ext cx="988060" cy="50419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450850" algn="l" rtl="0" eaLnBrk="0">
              <a:lnSpc>
                <a:spcPct val="91000"/>
              </a:lnSpc>
            </a:pPr>
            <a:r>
              <a:rPr sz="1300" b="1" spc="0" baseline="8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</a:t>
            </a:r>
            <a:r>
              <a:rPr sz="8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600" b="1" spc="20" baseline="-3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1040" dirty="0"/>
          </a:p>
          <a:p>
            <a:pPr algn="l" rtl="0" eaLnBrk="0">
              <a:lnSpc>
                <a:spcPct val="100000"/>
              </a:lnSpc>
            </a:pPr>
            <a:endParaRPr lang="en-US" altLang="en-US" sz="400" dirty="0"/>
          </a:p>
          <a:p>
            <a:pPr marL="14605" indent="-1905" algn="l" rtl="0" eaLnBrk="0">
              <a:lnSpc>
                <a:spcPct val="112000"/>
              </a:lnSpc>
              <a:spcBef>
                <a:spcPts val="0"/>
              </a:spcBef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800" spc="4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spread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between</a:t>
            </a:r>
            <a:r>
              <a:rPr sz="800" spc="7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products</a:t>
            </a:r>
            <a:endParaRPr lang="en-US" altLang="en-US" sz="800" dirty="0"/>
          </a:p>
        </p:txBody>
      </p:sp>
      <p:sp>
        <p:nvSpPr>
          <p:cNvPr id="221" name="textbox 221"/>
          <p:cNvSpPr/>
          <p:nvPr/>
        </p:nvSpPr>
        <p:spPr>
          <a:xfrm>
            <a:off x="1591192" y="3244116"/>
            <a:ext cx="777240" cy="65150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311150" algn="l" rtl="0" eaLnBrk="0">
              <a:lnSpc>
                <a:spcPct val="96000"/>
              </a:lnSpc>
            </a:pPr>
            <a:r>
              <a:rPr sz="1100" b="1" spc="-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1c</a:t>
            </a:r>
            <a:r>
              <a:rPr sz="800" b="1" spc="-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</a:t>
            </a:r>
            <a:endParaRPr lang="en-US" altLang="en-US" sz="800" dirty="0"/>
          </a:p>
          <a:p>
            <a:pPr algn="l" rtl="0" eaLnBrk="0">
              <a:lnSpc>
                <a:spcPct val="124000"/>
              </a:lnSpc>
            </a:pPr>
            <a:endParaRPr lang="en-US" altLang="en-US" sz="200" dirty="0"/>
          </a:p>
          <a:p>
            <a:pPr marL="12700" indent="5715" algn="l" rtl="0" eaLnBrk="0">
              <a:lnSpc>
                <a:spcPct val="117000"/>
              </a:lnSpc>
              <a:spcBef>
                <a:spcPts val="0"/>
              </a:spcBef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800" spc="5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based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specificati</a:t>
            </a:r>
            <a:r>
              <a:rPr sz="8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ns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800" spc="5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features</a:t>
            </a:r>
            <a:endParaRPr lang="en-US" altLang="en-US" sz="800" dirty="0"/>
          </a:p>
        </p:txBody>
      </p:sp>
      <p:sp>
        <p:nvSpPr>
          <p:cNvPr id="222" name="textbox 222"/>
          <p:cNvSpPr/>
          <p:nvPr/>
        </p:nvSpPr>
        <p:spPr>
          <a:xfrm>
            <a:off x="4358425" y="4501817"/>
            <a:ext cx="909319" cy="4654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476885" algn="l" rtl="0" eaLnBrk="0">
              <a:lnSpc>
                <a:spcPct val="87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800" dirty="0"/>
          </a:p>
          <a:p>
            <a:pPr algn="l" rtl="0" eaLnBrk="0">
              <a:lnSpc>
                <a:spcPct val="104000"/>
              </a:lnSpc>
            </a:pPr>
            <a:endParaRPr lang="en-US" altLang="en-US" sz="400" dirty="0"/>
          </a:p>
          <a:p>
            <a:pPr marL="12700" indent="635" algn="l" rtl="0" eaLnBrk="0">
              <a:lnSpc>
                <a:spcPct val="111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Modular</a:t>
            </a:r>
            <a:r>
              <a:rPr sz="800" spc="6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product</a:t>
            </a:r>
            <a:r>
              <a:rPr sz="8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portfolio</a:t>
            </a:r>
            <a:r>
              <a:rPr sz="800" spc="6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design</a:t>
            </a:r>
            <a:endParaRPr lang="en-US" altLang="en-US" sz="800" dirty="0"/>
          </a:p>
        </p:txBody>
      </p:sp>
      <p:sp>
        <p:nvSpPr>
          <p:cNvPr id="223" name="textbox 223"/>
          <p:cNvSpPr/>
          <p:nvPr/>
        </p:nvSpPr>
        <p:spPr>
          <a:xfrm>
            <a:off x="1310014" y="2262271"/>
            <a:ext cx="642619" cy="6737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268605" algn="l" rtl="0" eaLnBrk="0">
              <a:lnSpc>
                <a:spcPct val="80000"/>
              </a:lnSpc>
            </a:pPr>
            <a:r>
              <a:rPr sz="1200" b="1" spc="0" baseline="22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7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</a:t>
            </a:r>
            <a:r>
              <a:rPr sz="1500" b="1" spc="20" baseline="-3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500" b="1" spc="0" baseline="-3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endParaRPr lang="en-US" altLang="en-US" sz="975" dirty="0"/>
          </a:p>
          <a:p>
            <a:pPr marL="12700" indent="6985" algn="l" rtl="0" eaLnBrk="0">
              <a:lnSpc>
                <a:spcPct val="108000"/>
              </a:lnSpc>
              <a:spcBef>
                <a:spcPts val="15"/>
              </a:spcBef>
            </a:pPr>
            <a:r>
              <a:rPr sz="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</a:t>
            </a:r>
            <a:r>
              <a:rPr sz="8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growth</a:t>
            </a:r>
            <a:r>
              <a:rPr sz="800" spc="4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future</a:t>
            </a:r>
            <a:r>
              <a:rPr sz="800" spc="2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</a:t>
            </a:r>
            <a:r>
              <a:rPr sz="800" b="1" spc="2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ket</a:t>
            </a:r>
            <a:r>
              <a:rPr sz="800" spc="4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</a:t>
            </a:r>
            <a:endParaRPr lang="en-US" altLang="en-US" sz="800" dirty="0"/>
          </a:p>
        </p:txBody>
      </p:sp>
      <p:sp>
        <p:nvSpPr>
          <p:cNvPr id="224" name="textbox 224"/>
          <p:cNvSpPr/>
          <p:nvPr/>
        </p:nvSpPr>
        <p:spPr>
          <a:xfrm>
            <a:off x="2153637" y="2260907"/>
            <a:ext cx="627380" cy="5867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288290" algn="l" rtl="0" eaLnBrk="0">
              <a:lnSpc>
                <a:spcPct val="96000"/>
              </a:lnSpc>
            </a:pPr>
            <a:r>
              <a:rPr sz="1300" b="1" spc="0" baseline="16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800" spc="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00" b="1" spc="50" baseline="-6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1105" dirty="0"/>
          </a:p>
          <a:p>
            <a:pPr marL="12700" indent="5715" algn="l" rtl="0" eaLnBrk="0">
              <a:lnSpc>
                <a:spcPct val="104000"/>
              </a:lnSpc>
              <a:spcBef>
                <a:spcPts val="155"/>
              </a:spcBef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Mapping</a:t>
            </a:r>
            <a:r>
              <a:rPr sz="800" spc="4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competito</a:t>
            </a:r>
            <a:r>
              <a:rPr sz="8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strategi</a:t>
            </a:r>
            <a:r>
              <a:rPr sz="8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800" dirty="0"/>
          </a:p>
        </p:txBody>
      </p:sp>
      <p:sp>
        <p:nvSpPr>
          <p:cNvPr id="225" name="textbox 225"/>
          <p:cNvSpPr/>
          <p:nvPr/>
        </p:nvSpPr>
        <p:spPr>
          <a:xfrm>
            <a:off x="2715011" y="3244116"/>
            <a:ext cx="650875" cy="5835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10490" algn="l" rtl="0" eaLnBrk="0">
              <a:lnSpc>
                <a:spcPct val="96000"/>
              </a:lnSpc>
            </a:pPr>
            <a:r>
              <a:rPr sz="1100" b="1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11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00" spc="4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11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00" b="1" spc="0" baseline="-12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endParaRPr lang="en-US" altLang="en-US" sz="845" dirty="0"/>
          </a:p>
          <a:p>
            <a:pPr algn="l" rtl="0" eaLnBrk="0">
              <a:lnSpc>
                <a:spcPct val="113000"/>
              </a:lnSpc>
            </a:pPr>
            <a:endParaRPr lang="en-US" altLang="en-US" sz="600" dirty="0"/>
          </a:p>
          <a:p>
            <a:pPr marL="12700" indent="635" algn="l" rtl="0" eaLnBrk="0">
              <a:lnSpc>
                <a:spcPct val="120000"/>
              </a:lnSpc>
              <a:spcBef>
                <a:spcPts val="5"/>
              </a:spcBef>
            </a:pPr>
            <a:r>
              <a:rPr sz="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Technolo</a:t>
            </a:r>
            <a:r>
              <a:rPr sz="8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y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trend</a:t>
            </a:r>
            <a:r>
              <a:rPr sz="8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800" dirty="0"/>
          </a:p>
        </p:txBody>
      </p:sp>
      <p:sp>
        <p:nvSpPr>
          <p:cNvPr id="226" name="textbox 226"/>
          <p:cNvSpPr/>
          <p:nvPr/>
        </p:nvSpPr>
        <p:spPr>
          <a:xfrm>
            <a:off x="333824" y="4149670"/>
            <a:ext cx="1966595" cy="1555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20"/>
              </a:lnSpc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Cost</a:t>
            </a:r>
            <a:r>
              <a:rPr sz="800" spc="3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drivers</a:t>
            </a:r>
            <a:r>
              <a:rPr sz="800" spc="3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800" spc="3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technical</a:t>
            </a:r>
            <a:r>
              <a:rPr sz="800" spc="3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solutions</a:t>
            </a:r>
            <a:endParaRPr lang="en-US" altLang="en-US" sz="800" dirty="0"/>
          </a:p>
        </p:txBody>
      </p:sp>
      <p:sp>
        <p:nvSpPr>
          <p:cNvPr id="227" name="textbox 227"/>
          <p:cNvSpPr/>
          <p:nvPr/>
        </p:nvSpPr>
        <p:spPr>
          <a:xfrm>
            <a:off x="4577674" y="2937495"/>
            <a:ext cx="586740" cy="4013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247650" algn="l" rtl="0" eaLnBrk="0">
              <a:lnSpc>
                <a:spcPct val="87000"/>
              </a:lnSpc>
            </a:pPr>
            <a:r>
              <a:rPr sz="800" b="1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endParaRPr lang="en-US" altLang="en-US" sz="800" dirty="0"/>
          </a:p>
          <a:p>
            <a:pPr marL="38100" indent="-25400" algn="l" rtl="0" eaLnBrk="0">
              <a:lnSpc>
                <a:spcPct val="109000"/>
              </a:lnSpc>
              <a:spcBef>
                <a:spcPts val="35"/>
              </a:spcBef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Number</a:t>
            </a:r>
            <a:r>
              <a:rPr sz="800" spc="4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of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solutio</a:t>
            </a:r>
            <a:r>
              <a:rPr sz="8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800" dirty="0"/>
          </a:p>
        </p:txBody>
      </p:sp>
      <p:sp>
        <p:nvSpPr>
          <p:cNvPr id="228" name="textbox 228"/>
          <p:cNvSpPr/>
          <p:nvPr/>
        </p:nvSpPr>
        <p:spPr>
          <a:xfrm>
            <a:off x="336552" y="3125367"/>
            <a:ext cx="1720850" cy="1365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800" spc="4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needs</a:t>
            </a:r>
            <a:r>
              <a:rPr sz="800" spc="4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800" spc="4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requirements</a:t>
            </a:r>
            <a:endParaRPr lang="en-US" altLang="en-US" sz="800" dirty="0"/>
          </a:p>
        </p:txBody>
      </p:sp>
      <p:sp>
        <p:nvSpPr>
          <p:cNvPr id="229" name="textbox 229"/>
          <p:cNvSpPr/>
          <p:nvPr/>
        </p:nvSpPr>
        <p:spPr>
          <a:xfrm>
            <a:off x="4484264" y="3447505"/>
            <a:ext cx="769619" cy="26924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0000"/>
              </a:lnSpc>
            </a:pPr>
            <a:endParaRPr lang="en-US" altLang="en-US" sz="100" dirty="0"/>
          </a:p>
          <a:p>
            <a:pPr marL="347980" algn="l" rtl="0" eaLnBrk="0">
              <a:lnSpc>
                <a:spcPct val="87000"/>
              </a:lnSpc>
            </a:pPr>
            <a:r>
              <a:rPr sz="8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800" dirty="0"/>
          </a:p>
          <a:p>
            <a:pPr marL="12700" algn="l" rtl="0" eaLnBrk="0">
              <a:lnSpc>
                <a:spcPct val="90000"/>
              </a:lnSpc>
              <a:spcBef>
                <a:spcPts val="220"/>
              </a:spcBef>
            </a:pPr>
            <a:r>
              <a:rPr sz="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Combinabili</a:t>
            </a:r>
            <a:r>
              <a:rPr sz="8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y</a:t>
            </a:r>
            <a:endParaRPr lang="en-US" altLang="en-US" sz="800" dirty="0"/>
          </a:p>
        </p:txBody>
      </p:sp>
      <p:sp>
        <p:nvSpPr>
          <p:cNvPr id="230" name="textbox 230"/>
          <p:cNvSpPr/>
          <p:nvPr/>
        </p:nvSpPr>
        <p:spPr>
          <a:xfrm>
            <a:off x="2995182" y="2441232"/>
            <a:ext cx="490219" cy="4267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9000"/>
              </a:lnSpc>
            </a:pPr>
            <a:endParaRPr lang="en-US" altLang="en-US" sz="100" dirty="0"/>
          </a:p>
          <a:p>
            <a:pPr marL="12700" indent="6350" algn="l" rtl="0" eaLnBrk="0">
              <a:lnSpc>
                <a:spcPct val="109000"/>
              </a:lnSpc>
            </a:pPr>
            <a:r>
              <a:rPr sz="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</a:t>
            </a:r>
            <a:r>
              <a:rPr sz="8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segmen</a:t>
            </a:r>
            <a:r>
              <a:rPr sz="800" b="1" spc="3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8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tati</a:t>
            </a:r>
            <a:r>
              <a:rPr sz="8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800" dirty="0"/>
          </a:p>
        </p:txBody>
      </p:sp>
      <p:sp>
        <p:nvSpPr>
          <p:cNvPr id="231" name="textbox 231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32" name="textbox 232"/>
          <p:cNvSpPr/>
          <p:nvPr/>
        </p:nvSpPr>
        <p:spPr>
          <a:xfrm>
            <a:off x="336552" y="2097589"/>
            <a:ext cx="1360805" cy="1555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20"/>
              </a:lnSpc>
            </a:pP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800" spc="3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</a:t>
            </a:r>
            <a:r>
              <a:rPr sz="800" spc="3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800" spc="3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value</a:t>
            </a:r>
            <a:endParaRPr lang="en-US" altLang="en-US" sz="800" dirty="0"/>
          </a:p>
        </p:txBody>
      </p:sp>
      <p:sp>
        <p:nvSpPr>
          <p:cNvPr id="233" name="textbox 233"/>
          <p:cNvSpPr/>
          <p:nvPr/>
        </p:nvSpPr>
        <p:spPr>
          <a:xfrm>
            <a:off x="4591563" y="3945246"/>
            <a:ext cx="553719" cy="29654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234315" algn="l" rtl="0" eaLnBrk="0">
              <a:lnSpc>
                <a:spcPct val="88000"/>
              </a:lnSpc>
            </a:pPr>
            <a:r>
              <a:rPr sz="800" b="1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endParaRPr lang="en-US" altLang="en-US" sz="800" dirty="0"/>
          </a:p>
          <a:p>
            <a:pPr algn="l" rtl="0" eaLnBrk="0">
              <a:lnSpc>
                <a:spcPct val="110000"/>
              </a:lnSpc>
            </a:pPr>
            <a:endParaRPr lang="en-US" altLang="en-US" sz="200" dirty="0"/>
          </a:p>
          <a:p>
            <a:pPr marL="12700" algn="l" rtl="0" eaLnBrk="0">
              <a:lnSpc>
                <a:spcPct val="88000"/>
              </a:lnSpc>
              <a:spcBef>
                <a:spcPts val="0"/>
              </a:spcBef>
            </a:pPr>
            <a:r>
              <a:rPr sz="8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Interface</a:t>
            </a:r>
            <a:r>
              <a:rPr sz="8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800" dirty="0"/>
          </a:p>
        </p:txBody>
      </p:sp>
      <p:sp>
        <p:nvSpPr>
          <p:cNvPr id="234" name="textbox 234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235" name="rect"/>
          <p:cNvSpPr/>
          <p:nvPr/>
        </p:nvSpPr>
        <p:spPr>
          <a:xfrm>
            <a:off x="8745092" y="1201674"/>
            <a:ext cx="19050" cy="4671059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6" name="path"/>
          <p:cNvSpPr/>
          <p:nvPr/>
        </p:nvSpPr>
        <p:spPr>
          <a:xfrm>
            <a:off x="5382005" y="1192149"/>
            <a:ext cx="3372611" cy="19050"/>
          </a:xfrm>
          <a:custGeom>
            <a:avLst/>
            <a:gdLst/>
            <a:ahLst/>
            <a:cxnLst/>
            <a:rect l="0" t="0" r="0" b="0"/>
            <a:pathLst>
              <a:path w="5311" h="30">
                <a:moveTo>
                  <a:pt x="5311" y="15"/>
                </a:moveTo>
                <a:lnTo>
                  <a:pt x="0" y="15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7" name="path"/>
          <p:cNvSpPr/>
          <p:nvPr/>
        </p:nvSpPr>
        <p:spPr>
          <a:xfrm>
            <a:off x="5382005" y="5863209"/>
            <a:ext cx="3372611" cy="19050"/>
          </a:xfrm>
          <a:custGeom>
            <a:avLst/>
            <a:gdLst/>
            <a:ahLst/>
            <a:cxnLst/>
            <a:rect l="0" t="0" r="0" b="0"/>
            <a:pathLst>
              <a:path w="5311" h="30">
                <a:moveTo>
                  <a:pt x="0" y="15"/>
                </a:moveTo>
                <a:lnTo>
                  <a:pt x="5311" y="15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8" name="rect"/>
          <p:cNvSpPr/>
          <p:nvPr/>
        </p:nvSpPr>
        <p:spPr>
          <a:xfrm>
            <a:off x="5616321" y="1956054"/>
            <a:ext cx="19050" cy="316382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9" name="rect"/>
          <p:cNvSpPr/>
          <p:nvPr/>
        </p:nvSpPr>
        <p:spPr>
          <a:xfrm>
            <a:off x="198500" y="1956054"/>
            <a:ext cx="19050" cy="3163823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0" name="path"/>
          <p:cNvSpPr/>
          <p:nvPr/>
        </p:nvSpPr>
        <p:spPr>
          <a:xfrm>
            <a:off x="3901977" y="4574023"/>
            <a:ext cx="170968" cy="232704"/>
          </a:xfrm>
          <a:custGeom>
            <a:avLst/>
            <a:gdLst/>
            <a:ahLst/>
            <a:cxnLst/>
            <a:rect l="0" t="0" r="0" b="0"/>
            <a:pathLst>
              <a:path w="269" h="366">
                <a:moveTo>
                  <a:pt x="39" y="366"/>
                </a:moveTo>
                <a:lnTo>
                  <a:pt x="154" y="366"/>
                </a:lnTo>
                <a:lnTo>
                  <a:pt x="269" y="183"/>
                </a:lnTo>
                <a:lnTo>
                  <a:pt x="154" y="0"/>
                </a:lnTo>
                <a:lnTo>
                  <a:pt x="39" y="0"/>
                </a:lnTo>
                <a:lnTo>
                  <a:pt x="154" y="183"/>
                </a:lnTo>
                <a:lnTo>
                  <a:pt x="39" y="366"/>
                </a:lnTo>
                <a:close/>
              </a:path>
              <a:path w="269" h="366">
                <a:moveTo>
                  <a:pt x="0" y="280"/>
                </a:moveTo>
                <a:lnTo>
                  <a:pt x="61" y="280"/>
                </a:lnTo>
                <a:lnTo>
                  <a:pt x="123" y="182"/>
                </a:lnTo>
                <a:lnTo>
                  <a:pt x="61" y="83"/>
                </a:lnTo>
                <a:lnTo>
                  <a:pt x="0" y="83"/>
                </a:lnTo>
                <a:lnTo>
                  <a:pt x="61" y="182"/>
                </a:lnTo>
                <a:lnTo>
                  <a:pt x="0" y="280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1" name="textbox 241"/>
          <p:cNvSpPr/>
          <p:nvPr/>
        </p:nvSpPr>
        <p:spPr>
          <a:xfrm>
            <a:off x="8422055" y="6429552"/>
            <a:ext cx="208279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 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endParaRPr lang="en-US" altLang="en-US" sz="800" dirty="0"/>
          </a:p>
        </p:txBody>
      </p:sp>
      <p:sp>
        <p:nvSpPr>
          <p:cNvPr id="242" name="textbox 242"/>
          <p:cNvSpPr/>
          <p:nvPr/>
        </p:nvSpPr>
        <p:spPr>
          <a:xfrm>
            <a:off x="3297549" y="2262271"/>
            <a:ext cx="241300" cy="1771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1300" b="1" spc="0" baseline="12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800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1600" b="1" spc="0" baseline="-700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1040" dirty="0"/>
          </a:p>
        </p:txBody>
      </p:sp>
      <p:sp>
        <p:nvSpPr>
          <p:cNvPr id="243" name="textbox 243"/>
          <p:cNvSpPr/>
          <p:nvPr/>
        </p:nvSpPr>
        <p:spPr>
          <a:xfrm>
            <a:off x="975565" y="3244116"/>
            <a:ext cx="177800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b="1" spc="-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100" b="1" spc="-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endParaRPr lang="en-US" altLang="en-US" sz="1100" dirty="0"/>
          </a:p>
        </p:txBody>
      </p:sp>
      <p:sp>
        <p:nvSpPr>
          <p:cNvPr id="244" name="textbox 244"/>
          <p:cNvSpPr/>
          <p:nvPr/>
        </p:nvSpPr>
        <p:spPr>
          <a:xfrm>
            <a:off x="4336569" y="3317649"/>
            <a:ext cx="17017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b="1" spc="-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100" b="1" spc="-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1100" dirty="0"/>
          </a:p>
        </p:txBody>
      </p:sp>
      <p:sp>
        <p:nvSpPr>
          <p:cNvPr id="245" name="textbox 245"/>
          <p:cNvSpPr/>
          <p:nvPr/>
        </p:nvSpPr>
        <p:spPr>
          <a:xfrm>
            <a:off x="4336593" y="3822128"/>
            <a:ext cx="17017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6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b="1" spc="-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100" b="1" spc="-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1100" dirty="0"/>
          </a:p>
        </p:txBody>
      </p:sp>
      <p:sp>
        <p:nvSpPr>
          <p:cNvPr id="246" name="textbox 246"/>
          <p:cNvSpPr/>
          <p:nvPr/>
        </p:nvSpPr>
        <p:spPr>
          <a:xfrm>
            <a:off x="4344570" y="4426740"/>
            <a:ext cx="170179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100" b="1" spc="-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100" b="1" spc="-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1100" dirty="0"/>
          </a:p>
        </p:txBody>
      </p:sp>
      <p:sp>
        <p:nvSpPr>
          <p:cNvPr id="247" name="path"/>
          <p:cNvSpPr/>
          <p:nvPr/>
        </p:nvSpPr>
        <p:spPr>
          <a:xfrm>
            <a:off x="5389203" y="2268828"/>
            <a:ext cx="12629" cy="504677"/>
          </a:xfrm>
          <a:custGeom>
            <a:avLst/>
            <a:gdLst/>
            <a:ahLst/>
            <a:cxnLst/>
            <a:rect l="0" t="0" r="0" b="0"/>
            <a:pathLst>
              <a:path w="19" h="794">
                <a:moveTo>
                  <a:pt x="9" y="0"/>
                </a:moveTo>
                <a:lnTo>
                  <a:pt x="9" y="794"/>
                </a:lnTo>
              </a:path>
            </a:pathLst>
          </a:custGeom>
          <a:noFill/>
          <a:ln w="12616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8" name="rect"/>
          <p:cNvSpPr/>
          <p:nvPr/>
        </p:nvSpPr>
        <p:spPr>
          <a:xfrm>
            <a:off x="4333283" y="5046221"/>
            <a:ext cx="1061749" cy="5817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9" name="picture 737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333244" y="1720596"/>
            <a:ext cx="5670803" cy="659891"/>
          </a:xfrm>
          <a:prstGeom prst="rect">
            <a:avLst/>
          </a:prstGeom>
        </p:spPr>
      </p:pic>
      <p:pic>
        <p:nvPicPr>
          <p:cNvPr id="7380" name="picture 738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2333244" y="2506980"/>
            <a:ext cx="5670803" cy="854964"/>
          </a:xfrm>
          <a:prstGeom prst="rect">
            <a:avLst/>
          </a:prstGeom>
        </p:spPr>
      </p:pic>
      <p:sp>
        <p:nvSpPr>
          <p:cNvPr id="7381" name="path"/>
          <p:cNvSpPr/>
          <p:nvPr/>
        </p:nvSpPr>
        <p:spPr>
          <a:xfrm>
            <a:off x="3654552" y="2923032"/>
            <a:ext cx="769620" cy="224027"/>
          </a:xfrm>
          <a:custGeom>
            <a:avLst/>
            <a:gdLst/>
            <a:ahLst/>
            <a:cxnLst/>
            <a:rect l="0" t="0" r="0" b="0"/>
            <a:pathLst>
              <a:path w="1212" h="352">
                <a:moveTo>
                  <a:pt x="0" y="163"/>
                </a:moveTo>
                <a:lnTo>
                  <a:pt x="1212" y="163"/>
                </a:lnTo>
                <a:lnTo>
                  <a:pt x="1212" y="0"/>
                </a:lnTo>
                <a:lnTo>
                  <a:pt x="0" y="0"/>
                </a:lnTo>
                <a:lnTo>
                  <a:pt x="0" y="163"/>
                </a:lnTo>
                <a:close/>
              </a:path>
              <a:path w="1212" h="352">
                <a:moveTo>
                  <a:pt x="0" y="352"/>
                </a:moveTo>
                <a:lnTo>
                  <a:pt x="1212" y="352"/>
                </a:lnTo>
                <a:lnTo>
                  <a:pt x="1212" y="189"/>
                </a:lnTo>
                <a:lnTo>
                  <a:pt x="0" y="189"/>
                </a:lnTo>
                <a:lnTo>
                  <a:pt x="0" y="352"/>
                </a:lnTo>
                <a:close/>
              </a:path>
            </a:pathLst>
          </a:custGeom>
          <a:solidFill>
            <a:srgbClr val="FFA366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7382" name="picture 738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2333244" y="3489960"/>
            <a:ext cx="5670803" cy="704088"/>
          </a:xfrm>
          <a:prstGeom prst="rect">
            <a:avLst/>
          </a:prstGeom>
        </p:spPr>
      </p:pic>
      <p:pic>
        <p:nvPicPr>
          <p:cNvPr id="7383" name="picture 73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2333244" y="4322064"/>
            <a:ext cx="5670803" cy="704088"/>
          </a:xfrm>
          <a:prstGeom prst="rect">
            <a:avLst/>
          </a:prstGeom>
        </p:spPr>
      </p:pic>
      <p:graphicFrame>
        <p:nvGraphicFramePr>
          <p:cNvPr id="7384" name="table 7384"/>
          <p:cNvGraphicFramePr>
            <a:graphicFrameLocks noGrp="1"/>
          </p:cNvGraphicFramePr>
          <p:nvPr/>
        </p:nvGraphicFramePr>
        <p:xfrm>
          <a:off x="123825" y="1001648"/>
          <a:ext cx="8681084" cy="5132070"/>
        </p:xfrm>
        <a:graphic>
          <a:graphicData uri="http://schemas.openxmlformats.org/drawingml/2006/table">
            <a:tbl>
              <a:tblPr/>
              <a:tblGrid>
                <a:gridCol w="225425"/>
                <a:gridCol w="1585594"/>
                <a:gridCol w="554354"/>
                <a:gridCol w="781684"/>
                <a:gridCol w="354964"/>
                <a:gridCol w="769619"/>
                <a:gridCol w="223519"/>
                <a:gridCol w="2313304"/>
                <a:gridCol w="1177925"/>
                <a:gridCol w="348615"/>
                <a:gridCol w="346075"/>
              </a:tblGrid>
              <a:tr h="246379">
                <a:tc row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vert27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8"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700" dirty="0"/>
                    </a:p>
                    <a:p>
                      <a:pPr marL="2040890" algn="l" rtl="0" eaLnBrk="0">
                        <a:lnSpc>
                          <a:spcPct val="93000"/>
                        </a:lnSpc>
                      </a:pPr>
                      <a:r>
                        <a:rPr sz="800" spc="-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9890">
                <a:tc vMerge="1">
                  <a:tcPr marL="0" marR="0" marT="0" marB="0" vert="vert27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6"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400" dirty="0"/>
                    </a:p>
                    <a:p>
                      <a:pPr marL="2042160" algn="l" rtl="0" eaLnBrk="0">
                        <a:lnSpc>
                          <a:spcPts val="980"/>
                        </a:lnSpc>
                        <a:spcBef>
                          <a:spcPts val="0"/>
                        </a:spcBef>
                      </a:pP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群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dirty="0"/>
                    </a:p>
                    <a:p>
                      <a:pPr marL="2042160" algn="l" rtl="0" eaLnBrk="0">
                        <a:lnSpc>
                          <a:spcPts val="975"/>
                        </a:lnSpc>
                        <a:spcBef>
                          <a:spcPts val="5"/>
                        </a:spcBef>
                      </a:pPr>
                      <a:r>
                        <a:rPr sz="800" spc="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8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r>
                        <a:rPr sz="800" spc="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决方案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400" dirty="0"/>
                    </a:p>
                    <a:p>
                      <a:pPr marL="74295" algn="l" rtl="0" eaLnBrk="0">
                        <a:lnSpc>
                          <a:spcPts val="980"/>
                        </a:lnSpc>
                        <a:spcBef>
                          <a:spcPts val="0"/>
                        </a:spcBef>
                      </a:pPr>
                      <a:r>
                        <a:rPr sz="800" spc="-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群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dirty="0"/>
                    </a:p>
                    <a:p>
                      <a:pPr marL="74295" algn="l" rtl="0" eaLnBrk="0">
                        <a:lnSpc>
                          <a:spcPts val="975"/>
                        </a:lnSpc>
                        <a:spcBef>
                          <a:spcPts val="5"/>
                        </a:spcBef>
                      </a:pP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8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400" dirty="0"/>
                    </a:p>
                    <a:p>
                      <a:pPr marL="62865" algn="l" rtl="0" eaLnBrk="0">
                        <a:lnSpc>
                          <a:spcPts val="980"/>
                        </a:lnSpc>
                        <a:spcBef>
                          <a:spcPts val="0"/>
                        </a:spcBef>
                      </a:pPr>
                      <a:r>
                        <a:rPr sz="800" spc="-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群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dirty="0"/>
                    </a:p>
                    <a:p>
                      <a:pPr marL="62865" algn="l" rtl="0" eaLnBrk="0">
                        <a:lnSpc>
                          <a:spcPts val="975"/>
                        </a:lnSpc>
                        <a:spcBef>
                          <a:spcPts val="5"/>
                        </a:spcBef>
                      </a:pPr>
                      <a:r>
                        <a:rPr sz="800" spc="-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</a:t>
                      </a:r>
                      <a:r>
                        <a:rPr sz="8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术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8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06450">
                <a:tc vMerge="1">
                  <a:tcPr marL="0" marR="0" marT="0" marB="0" vert="vert27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8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600" dirty="0"/>
                    </a:p>
                    <a:p>
                      <a:pPr marL="1153160" algn="l" rtl="0" eaLnBrk="0">
                        <a:lnSpc>
                          <a:spcPct val="83000"/>
                        </a:lnSpc>
                        <a:spcBef>
                          <a:spcPts val="5"/>
                        </a:spcBef>
                      </a:pPr>
                      <a:r>
                        <a:rPr sz="9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9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完全模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化的</a:t>
                      </a:r>
                      <a:endParaRPr lang="en-US" altLang="en-US" sz="800" dirty="0"/>
                    </a:p>
                    <a:p>
                      <a:pPr marL="1255395" algn="l" rtl="0" eaLnBrk="0">
                        <a:lnSpc>
                          <a:spcPts val="1045"/>
                        </a:lnSpc>
                      </a:pP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舱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</a:t>
                      </a:r>
                      <a:endParaRPr lang="en-US" altLang="en-US" sz="800" dirty="0"/>
                    </a:p>
                    <a:p>
                      <a:pPr marL="4417060" algn="l" rtl="0" eaLnBrk="0">
                        <a:lnSpc>
                          <a:spcPts val="975"/>
                        </a:lnSpc>
                        <a:spcBef>
                          <a:spcPts val="180"/>
                        </a:spcBef>
                      </a:pPr>
                      <a:r>
                        <a:rPr sz="800" spc="-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完全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化的解决方案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5439">
                <a:tc vMerge="1">
                  <a:tcPr marL="0" marR="0" marT="0" marB="0" vert="vert27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gridSpan="8"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15316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9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离散速度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负</a:t>
                      </a:r>
                      <a:endParaRPr lang="en-US" altLang="en-US" sz="800" dirty="0"/>
                    </a:p>
                    <a:p>
                      <a:pPr marL="1256665" algn="l" rtl="0" eaLnBrk="0">
                        <a:lnSpc>
                          <a:spcPts val="1040"/>
                        </a:lnSpc>
                      </a:pPr>
                      <a:r>
                        <a:rPr sz="8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载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步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骤</a:t>
                      </a:r>
                      <a:endParaRPr lang="en-US" altLang="en-US" sz="800" dirty="0"/>
                    </a:p>
                    <a:p>
                      <a:pPr marL="3462655" algn="l" rtl="0" eaLnBrk="0">
                        <a:lnSpc>
                          <a:spcPct val="93000"/>
                        </a:lnSpc>
                        <a:spcBef>
                          <a:spcPts val="1195"/>
                        </a:spcBef>
                      </a:pPr>
                      <a:r>
                        <a:rPr sz="800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800" spc="-10" dirty="0">
                          <a:ln w="2917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源</a:t>
                      </a:r>
                      <a:r>
                        <a:rPr sz="8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选项</a:t>
                      </a: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800" dirty="0"/>
                    </a:p>
                    <a:p>
                      <a:pPr marL="3462655" algn="l" rtl="0" eaLnBrk="0">
                        <a:lnSpc>
                          <a:spcPts val="1025"/>
                        </a:lnSpc>
                      </a:pPr>
                      <a:r>
                        <a:rPr sz="800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800" spc="-10" dirty="0">
                          <a:ln w="2917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源</a:t>
                      </a:r>
                      <a:r>
                        <a:rPr sz="8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选项</a:t>
                      </a: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36269">
                <a:tc vMerge="1">
                  <a:tcPr marL="0" marR="0" marT="0" marB="0" vert="vert27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8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2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1000" dirty="0"/>
                    </a:p>
                    <a:p>
                      <a:pPr marL="173355" indent="-92710" algn="l" rtl="0" eaLnBrk="0">
                        <a:lnSpc>
                          <a:spcPct val="105000"/>
                        </a:lnSpc>
                      </a:pPr>
                      <a:r>
                        <a:rPr sz="8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子系 </a:t>
                      </a: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体减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50%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72085" indent="-91440" algn="l" rtl="0" eaLnBrk="0">
                        <a:lnSpc>
                          <a:spcPct val="105000"/>
                        </a:lnSpc>
                        <a:spcBef>
                          <a:spcPts val="0"/>
                        </a:spcBef>
                      </a:pPr>
                      <a:r>
                        <a:rPr sz="8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直接 </a:t>
                      </a: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7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r>
                        <a:rPr sz="7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7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1000"/>
                        </a:lnSpc>
                      </a:pPr>
                      <a:endParaRPr lang="en-US" altLang="en-US" sz="1000" dirty="0"/>
                    </a:p>
                    <a:p>
                      <a:pPr marL="38735" algn="l" rtl="0" eaLnBrk="0">
                        <a:lnSpc>
                          <a:spcPct val="89000"/>
                        </a:lnSpc>
                        <a:spcBef>
                          <a:spcPts val="5"/>
                        </a:spcBef>
                      </a:pPr>
                      <a:r>
                        <a:rPr sz="8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变</a:t>
                      </a:r>
                      <a:endParaRPr lang="en-US" altLang="en-US" sz="800" dirty="0"/>
                    </a:p>
                    <a:p>
                      <a:pPr marL="44450" algn="l" rtl="0" eaLnBrk="0">
                        <a:lnSpc>
                          <a:spcPts val="1000"/>
                        </a:lnSpc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少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1000" dirty="0"/>
                    </a:p>
                    <a:p>
                      <a:pPr marL="38735" algn="l" rtl="0" eaLnBrk="0">
                        <a:lnSpc>
                          <a:spcPts val="970"/>
                        </a:lnSpc>
                        <a:spcBef>
                          <a:spcPts val="245"/>
                        </a:spcBef>
                      </a:pPr>
                      <a:r>
                        <a:rPr sz="8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endParaRPr lang="en-US" altLang="en-US" sz="800" dirty="0"/>
                    </a:p>
                    <a:p>
                      <a:pPr marL="58420" algn="l" rtl="0" eaLnBrk="0">
                        <a:lnSpc>
                          <a:spcPct val="95000"/>
                        </a:lnSpc>
                        <a:spcBef>
                          <a:spcPts val="5"/>
                        </a:spcBef>
                      </a:pPr>
                      <a:r>
                        <a:rPr sz="7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降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低</a:t>
                      </a:r>
                      <a:endParaRPr lang="en-US" altLang="en-US" sz="700" dirty="0"/>
                    </a:p>
                    <a:p>
                      <a:pPr algn="l" rtl="0" eaLnBrk="0">
                        <a:lnSpc>
                          <a:spcPts val="855"/>
                        </a:lnSpc>
                      </a:pPr>
                      <a:r>
                        <a:rPr sz="7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r>
                        <a:rPr sz="7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%</a:t>
                      </a:r>
                      <a:endParaRPr lang="en-US" altLang="en-US" sz="7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832485">
                <a:tc vMerge="1">
                  <a:tcPr marL="0" marR="0" marT="0" marB="0" vert="vert27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8"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400" dirty="0"/>
                    </a:p>
                    <a:p>
                      <a:pPr marL="1153160" algn="l" rtl="0" eaLnBrk="0">
                        <a:lnSpc>
                          <a:spcPct val="83000"/>
                        </a:lnSpc>
                      </a:pPr>
                      <a:r>
                        <a:rPr sz="9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9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800" spc="0" dirty="0">
                          <a:ln w="2926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个可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扩</a:t>
                      </a:r>
                      <a:r>
                        <a:rPr sz="800" spc="0" dirty="0">
                          <a:ln w="2926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展的</a:t>
                      </a:r>
                      <a:endParaRPr lang="en-US" altLang="en-US" sz="800" dirty="0"/>
                    </a:p>
                    <a:p>
                      <a:pPr marL="1258570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00" dirty="0"/>
                    </a:p>
                    <a:p>
                      <a:pPr marL="4493895" algn="l" rtl="0" eaLnBrk="0">
                        <a:lnSpc>
                          <a:spcPts val="975"/>
                        </a:lnSpc>
                        <a:spcBef>
                          <a:spcPts val="5"/>
                        </a:spcBef>
                      </a:pPr>
                      <a:r>
                        <a:rPr sz="800" b="1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800" spc="-10" dirty="0">
                          <a:ln w="2917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个</a:t>
                      </a:r>
                      <a:r>
                        <a:rPr sz="800" spc="0" dirty="0">
                          <a:ln w="2917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</a:t>
                      </a:r>
                      <a:r>
                        <a:rPr sz="8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扩</a:t>
                      </a:r>
                      <a:r>
                        <a:rPr sz="800" spc="0" dirty="0">
                          <a:ln w="2917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展的解决方案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cPr marL="0" marR="0" marT="0" marB="0" vert="vert27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gridSpan="8"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153160" algn="l" rtl="0" eaLnBrk="0">
                        <a:lnSpc>
                          <a:spcPct val="83000"/>
                        </a:lnSpc>
                        <a:spcBef>
                          <a:spcPts val="5"/>
                        </a:spcBef>
                      </a:pPr>
                      <a:r>
                        <a:rPr sz="9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9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个可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扩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展的</a:t>
                      </a:r>
                      <a:endParaRPr lang="en-US" altLang="en-US" sz="800" dirty="0"/>
                    </a:p>
                    <a:p>
                      <a:pPr marL="1258570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endParaRPr lang="en-US" altLang="en-US" sz="800" dirty="0"/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400" dirty="0"/>
                    </a:p>
                    <a:p>
                      <a:pPr marL="4493895" algn="l" rtl="0" eaLnBrk="0">
                        <a:lnSpc>
                          <a:spcPts val="975"/>
                        </a:lnSpc>
                        <a:spcBef>
                          <a:spcPts val="0"/>
                        </a:spcBef>
                      </a:pPr>
                      <a:r>
                        <a:rPr sz="800" b="1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800" spc="-10" dirty="0">
                          <a:ln w="2917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个</a:t>
                      </a:r>
                      <a:r>
                        <a:rPr sz="800" spc="0" dirty="0">
                          <a:ln w="2917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</a:t>
                      </a:r>
                      <a:r>
                        <a:rPr sz="8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扩</a:t>
                      </a:r>
                      <a:r>
                        <a:rPr sz="800" spc="0" dirty="0">
                          <a:ln w="2917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展的解决方案</a:t>
                      </a:r>
                      <a:endParaRPr lang="en-US" altLang="en-US" sz="8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42950">
                <a:tc vMerge="1">
                  <a:tcPr marL="0" marR="0" marT="0" marB="0" vert="vert27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8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043305">
                <a:tc vMerge="1">
                  <a:tcPr marL="0" marR="0" marT="0" marB="0" vert="vert27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dirty="0"/>
                    </a:p>
                    <a:p>
                      <a:pPr marL="481330" algn="l" rtl="0" eaLnBrk="0">
                        <a:lnSpc>
                          <a:spcPct val="264000"/>
                        </a:lnSpc>
                        <a:spcBef>
                          <a:spcPts val="0"/>
                        </a:spcBef>
                      </a:pPr>
                      <a:r>
                        <a:rPr sz="4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4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4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4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4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800" dirty="0"/>
                    </a:p>
                    <a:p>
                      <a:pPr marL="35560" algn="l" rtl="0" eaLnBrk="0">
                        <a:lnSpc>
                          <a:spcPct val="93000"/>
                        </a:lnSpc>
                        <a:spcBef>
                          <a:spcPts val="0"/>
                        </a:spcBef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产品线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1.1</a:t>
                      </a:r>
                      <a:endParaRPr lang="en-US" altLang="en-US" sz="800" dirty="0"/>
                    </a:p>
                    <a:p>
                      <a:pPr marL="35560" algn="l" rtl="0" eaLnBrk="0">
                        <a:lnSpc>
                          <a:spcPts val="1250"/>
                        </a:lnSpc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产品线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1.2</a:t>
                      </a:r>
                      <a:endParaRPr lang="en-US" altLang="en-US" sz="800" dirty="0"/>
                    </a:p>
                    <a:p>
                      <a:pPr marL="35560" algn="l" rtl="0" eaLnBrk="0">
                        <a:lnSpc>
                          <a:spcPts val="1250"/>
                        </a:lnSpc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产品线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1.3</a:t>
                      </a:r>
                      <a:endParaRPr lang="en-US" altLang="en-US" sz="800" dirty="0"/>
                    </a:p>
                    <a:p>
                      <a:pPr marL="35560" algn="l" rtl="0" eaLnBrk="0">
                        <a:lnSpc>
                          <a:spcPts val="1245"/>
                        </a:lnSpc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产品系列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800" dirty="0"/>
                    </a:p>
                    <a:p>
                      <a:pPr marL="35560" algn="l" rtl="0" eaLnBrk="0">
                        <a:lnSpc>
                          <a:spcPts val="1245"/>
                        </a:lnSpc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产品系列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8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7000"/>
                        </a:lnSpc>
                      </a:pPr>
                      <a:endParaRPr lang="en-US" altLang="en-US" sz="200" dirty="0"/>
                    </a:p>
                    <a:p>
                      <a:pPr marL="281940" algn="l" rtl="0" eaLnBrk="0">
                        <a:lnSpc>
                          <a:spcPct val="267000"/>
                        </a:lnSpc>
                        <a:spcBef>
                          <a:spcPts val="0"/>
                        </a:spcBef>
                      </a:pPr>
                      <a:r>
                        <a:rPr sz="4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4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400" spc="1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marL="36195" algn="l" rtl="0" eaLnBrk="0">
                        <a:lnSpc>
                          <a:spcPct val="93000"/>
                        </a:lnSpc>
                        <a:spcBef>
                          <a:spcPts val="5"/>
                        </a:spcBef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产品线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1.4</a:t>
                      </a:r>
                      <a:endParaRPr lang="en-US" altLang="en-US" sz="800" dirty="0"/>
                    </a:p>
                    <a:p>
                      <a:pPr marL="36195" algn="l" rtl="0" eaLnBrk="0">
                        <a:lnSpc>
                          <a:spcPts val="1250"/>
                        </a:lnSpc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产品线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1.5</a:t>
                      </a:r>
                      <a:endParaRPr lang="en-US" altLang="en-US" sz="800" dirty="0"/>
                    </a:p>
                    <a:p>
                      <a:pPr marL="36195" algn="l" rtl="0" eaLnBrk="0">
                        <a:lnSpc>
                          <a:spcPts val="1245"/>
                        </a:lnSpc>
                      </a:pP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产品线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3.2</a:t>
                      </a:r>
                      <a:endParaRPr lang="en-US" altLang="en-US" sz="8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1000" dirty="0"/>
                    </a:p>
                    <a:p>
                      <a:pPr marL="586740" algn="l" rtl="0" eaLnBrk="0">
                        <a:lnSpc>
                          <a:spcPct val="92000"/>
                        </a:lnSpc>
                        <a:spcBef>
                          <a:spcPts val="0"/>
                        </a:spcBef>
                      </a:pPr>
                      <a:r>
                        <a:rPr sz="9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8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延长今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天的投资组合</a:t>
                      </a:r>
                      <a:endParaRPr lang="en-US" altLang="en-US" sz="8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600" dirty="0"/>
                    </a:p>
                    <a:p>
                      <a:pPr marL="73660" algn="l" rtl="0" eaLnBrk="0">
                        <a:lnSpc>
                          <a:spcPct val="93000"/>
                        </a:lnSpc>
                        <a:spcBef>
                          <a:spcPts val="5"/>
                        </a:spcBef>
                      </a:pPr>
                      <a:r>
                        <a:rPr sz="9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8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系列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3.3</a:t>
                      </a:r>
                      <a:endParaRPr lang="en-US" altLang="en-US" sz="800" dirty="0"/>
                    </a:p>
                    <a:p>
                      <a:pPr marL="73660" algn="l" rtl="0" eaLnBrk="0">
                        <a:lnSpc>
                          <a:spcPct val="93000"/>
                        </a:lnSpc>
                        <a:spcBef>
                          <a:spcPts val="245"/>
                        </a:spcBef>
                      </a:pPr>
                      <a:r>
                        <a:rPr sz="9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8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品系列</a:t>
                      </a:r>
                      <a:r>
                        <a:rPr sz="8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8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7385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86" name="textbox 7386"/>
          <p:cNvSpPr/>
          <p:nvPr/>
        </p:nvSpPr>
        <p:spPr>
          <a:xfrm>
            <a:off x="463897" y="255327"/>
            <a:ext cx="4794884" cy="5873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确定了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个系统，以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涵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盖</a:t>
            </a:r>
            <a:endParaRPr lang="en-US" altLang="en-US" sz="1800" dirty="0"/>
          </a:p>
          <a:p>
            <a:pPr marL="15240" algn="l" rtl="0" eaLnBrk="0">
              <a:lnSpc>
                <a:spcPct val="99000"/>
              </a:lnSpc>
              <a:spcBef>
                <a:spcPts val="85"/>
              </a:spcBef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完整的细分市场(目前和未来可能的演变)</a:t>
            </a:r>
            <a:r>
              <a:rPr sz="1800" spc="9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800" dirty="0"/>
          </a:p>
        </p:txBody>
      </p:sp>
      <p:sp>
        <p:nvSpPr>
          <p:cNvPr id="7387" name="rect"/>
          <p:cNvSpPr/>
          <p:nvPr/>
        </p:nvSpPr>
        <p:spPr>
          <a:xfrm>
            <a:off x="2484120" y="2592324"/>
            <a:ext cx="818388" cy="108203"/>
          </a:xfrm>
          <a:prstGeom prst="rect">
            <a:avLst/>
          </a:prstGeom>
          <a:solidFill>
            <a:srgbClr val="0055C8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88" name="rect"/>
          <p:cNvSpPr/>
          <p:nvPr/>
        </p:nvSpPr>
        <p:spPr>
          <a:xfrm>
            <a:off x="2484120" y="2752344"/>
            <a:ext cx="818388" cy="106679"/>
          </a:xfrm>
          <a:prstGeom prst="rect">
            <a:avLst/>
          </a:prstGeom>
          <a:solidFill>
            <a:srgbClr val="0055C8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389" name="table 7389"/>
          <p:cNvGraphicFramePr>
            <a:graphicFrameLocks noGrp="1"/>
          </p:cNvGraphicFramePr>
          <p:nvPr/>
        </p:nvGraphicFramePr>
        <p:xfrm>
          <a:off x="2436622" y="2536617"/>
          <a:ext cx="5534025" cy="366395"/>
        </p:xfrm>
        <a:graphic>
          <a:graphicData uri="http://schemas.openxmlformats.org/drawingml/2006/table">
            <a:tbl>
              <a:tblPr/>
              <a:tblGrid>
                <a:gridCol w="5534025"/>
              </a:tblGrid>
              <a:tr h="353695">
                <a:tc>
                  <a:txBody>
                    <a:bodyPr/>
                    <a:lstStyle/>
                    <a:p>
                      <a:pPr marL="55245" algn="l" rtl="0" eaLnBrk="0">
                        <a:lnSpc>
                          <a:spcPts val="975"/>
                        </a:lnSpc>
                      </a:pPr>
                      <a:r>
                        <a:rPr sz="800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动</a:t>
                      </a:r>
                      <a:r>
                        <a:rPr sz="800" spc="-10" dirty="0">
                          <a:ln w="2917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力</a:t>
                      </a:r>
                      <a:r>
                        <a:rPr sz="800" b="1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--</a:t>
                      </a: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----------------</a:t>
                      </a:r>
                      <a:endParaRPr lang="en-US" altLang="en-US" sz="800" dirty="0"/>
                    </a:p>
                    <a:p>
                      <a:pPr marL="328930" algn="l" rtl="0" eaLnBrk="0">
                        <a:lnSpc>
                          <a:spcPct val="95000"/>
                        </a:lnSpc>
                        <a:spcBef>
                          <a:spcPts val="5"/>
                        </a:spcBef>
                      </a:pPr>
                      <a:r>
                        <a:rPr sz="800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选</a:t>
                      </a:r>
                      <a:r>
                        <a:rPr sz="8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择</a:t>
                      </a: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800" dirty="0"/>
                    </a:p>
                    <a:p>
                      <a:pPr marL="4762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  <a:tabLst>
                          <a:tab pos="229870" algn="l"/>
                        </a:tabLst>
                      </a:pPr>
                      <a:r>
                        <a:rPr sz="8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	</a:t>
                      </a:r>
                      <a:r>
                        <a:rPr sz="800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800" spc="-10" dirty="0">
                          <a:ln w="2917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源</a:t>
                      </a:r>
                      <a:r>
                        <a:rPr sz="8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选项</a:t>
                      </a:r>
                      <a:r>
                        <a:rPr sz="800" b="1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8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</a:t>
                      </a:r>
                      <a:endParaRPr lang="en-US" altLang="en-US" sz="8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59A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59A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A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A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90" name="table 7390"/>
          <p:cNvGraphicFramePr>
            <a:graphicFrameLocks noGrp="1"/>
          </p:cNvGraphicFramePr>
          <p:nvPr/>
        </p:nvGraphicFramePr>
        <p:xfrm>
          <a:off x="390525" y="5143881"/>
          <a:ext cx="1062355" cy="878205"/>
        </p:xfrm>
        <a:graphic>
          <a:graphicData uri="http://schemas.openxmlformats.org/drawingml/2006/table">
            <a:tbl>
              <a:tblPr/>
              <a:tblGrid>
                <a:gridCol w="1062355"/>
              </a:tblGrid>
              <a:tr h="85915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0" dirty="0"/>
                    </a:p>
                    <a:p>
                      <a:pPr marL="60960" algn="l" rtl="0" eaLnBrk="0">
                        <a:lnSpc>
                          <a:spcPts val="970"/>
                        </a:lnSpc>
                        <a:spcBef>
                          <a:spcPts val="5"/>
                        </a:spcBef>
                      </a:pPr>
                      <a:r>
                        <a:rPr sz="800" spc="-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今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天的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endParaRPr lang="en-US" altLang="en-US" sz="8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391" name="table 7391"/>
          <p:cNvGraphicFramePr>
            <a:graphicFrameLocks noGrp="1"/>
          </p:cNvGraphicFramePr>
          <p:nvPr/>
        </p:nvGraphicFramePr>
        <p:xfrm>
          <a:off x="390525" y="2498217"/>
          <a:ext cx="1062989" cy="873760"/>
        </p:xfrm>
        <a:graphic>
          <a:graphicData uri="http://schemas.openxmlformats.org/drawingml/2006/table">
            <a:tbl>
              <a:tblPr/>
              <a:tblGrid>
                <a:gridCol w="432434"/>
                <a:gridCol w="630554"/>
              </a:tblGrid>
              <a:tr h="8737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0" dirty="0"/>
                    </a:p>
                    <a:p>
                      <a:pPr marL="60960" algn="l" rtl="0" eaLnBrk="0">
                        <a:lnSpc>
                          <a:spcPts val="975"/>
                        </a:lnSpc>
                        <a:spcBef>
                          <a:spcPts val="5"/>
                        </a:spcBef>
                      </a:pPr>
                      <a:r>
                        <a:rPr sz="800" spc="-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800" spc="-2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机</a:t>
                      </a:r>
                      <a:endParaRPr lang="en-US" altLang="en-US" sz="8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92" name="table 7392"/>
          <p:cNvGraphicFramePr>
            <a:graphicFrameLocks noGrp="1"/>
          </p:cNvGraphicFramePr>
          <p:nvPr/>
        </p:nvGraphicFramePr>
        <p:xfrm>
          <a:off x="390525" y="3481197"/>
          <a:ext cx="1062989" cy="722630"/>
        </p:xfrm>
        <a:graphic>
          <a:graphicData uri="http://schemas.openxmlformats.org/drawingml/2006/table">
            <a:tbl>
              <a:tblPr/>
              <a:tblGrid>
                <a:gridCol w="432434"/>
                <a:gridCol w="630554"/>
              </a:tblGrid>
              <a:tr h="72263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0000"/>
                        </a:lnSpc>
                      </a:pPr>
                      <a:endParaRPr lang="en-US" altLang="en-US" sz="1000" dirty="0"/>
                    </a:p>
                    <a:p>
                      <a:pPr marL="60325" indent="3175" algn="l" rtl="0" eaLnBrk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800" spc="-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怒气冲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天</a:t>
                      </a:r>
                      <a:endParaRPr lang="en-US" altLang="en-US" sz="8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93" name="table 7393"/>
          <p:cNvGraphicFramePr>
            <a:graphicFrameLocks noGrp="1"/>
          </p:cNvGraphicFramePr>
          <p:nvPr/>
        </p:nvGraphicFramePr>
        <p:xfrm>
          <a:off x="390525" y="4313301"/>
          <a:ext cx="1062989" cy="722630"/>
        </p:xfrm>
        <a:graphic>
          <a:graphicData uri="http://schemas.openxmlformats.org/drawingml/2006/table">
            <a:tbl>
              <a:tblPr/>
              <a:tblGrid>
                <a:gridCol w="432434"/>
                <a:gridCol w="630554"/>
              </a:tblGrid>
              <a:tr h="72263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58000"/>
                        </a:lnSpc>
                      </a:pPr>
                      <a:endParaRPr lang="en-US" altLang="en-US" sz="1000" dirty="0"/>
                    </a:p>
                    <a:p>
                      <a:pPr marL="60960" indent="635" algn="l" rtl="0" eaLnBrk="0">
                        <a:lnSpc>
                          <a:spcPct val="101000"/>
                        </a:lnSpc>
                        <a:spcBef>
                          <a:spcPts val="5"/>
                        </a:spcBef>
                      </a:pPr>
                      <a:r>
                        <a:rPr sz="8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800" spc="-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气控</a:t>
                      </a:r>
                      <a:r>
                        <a:rPr sz="8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800" spc="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制</a:t>
                      </a:r>
                      <a:endParaRPr lang="en-US" altLang="en-US" sz="8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394" name="table 7394"/>
          <p:cNvGraphicFramePr>
            <a:graphicFrameLocks noGrp="1"/>
          </p:cNvGraphicFramePr>
          <p:nvPr/>
        </p:nvGraphicFramePr>
        <p:xfrm>
          <a:off x="390525" y="1711833"/>
          <a:ext cx="1062989" cy="678815"/>
        </p:xfrm>
        <a:graphic>
          <a:graphicData uri="http://schemas.openxmlformats.org/drawingml/2006/table">
            <a:tbl>
              <a:tblPr/>
              <a:tblGrid>
                <a:gridCol w="432434"/>
                <a:gridCol w="630554"/>
              </a:tblGrid>
              <a:tr h="6788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9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8000"/>
                        </a:lnSpc>
                      </a:pPr>
                      <a:endParaRPr lang="en-US" altLang="en-US" sz="100" dirty="0"/>
                    </a:p>
                    <a:p>
                      <a:pPr marL="64135" algn="l" rtl="0" eaLnBrk="0">
                        <a:lnSpc>
                          <a:spcPct val="93000"/>
                        </a:lnSpc>
                      </a:pPr>
                      <a:r>
                        <a:rPr sz="800" spc="-2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身</a:t>
                      </a:r>
                      <a:r>
                        <a:rPr sz="800" spc="-10" dirty="0">
                          <a:ln w="2917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</a:t>
                      </a:r>
                      <a:endParaRPr lang="en-US" altLang="en-US" sz="8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395" name="textbox 7395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pic>
        <p:nvPicPr>
          <p:cNvPr id="7396" name="picture 739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4681537" y="5172456"/>
            <a:ext cx="2176652" cy="106743"/>
          </a:xfrm>
          <a:prstGeom prst="rect">
            <a:avLst/>
          </a:prstGeom>
        </p:spPr>
      </p:pic>
      <p:sp>
        <p:nvSpPr>
          <p:cNvPr id="7397" name="textbox 7397"/>
          <p:cNvSpPr/>
          <p:nvPr/>
        </p:nvSpPr>
        <p:spPr>
          <a:xfrm>
            <a:off x="4686300" y="3206496"/>
            <a:ext cx="2167254" cy="114300"/>
          </a:xfrm>
          <a:prstGeom prst="rect">
            <a:avLst/>
          </a:prstGeom>
          <a:solidFill>
            <a:srgbClr val="001F48"/>
          </a:solidFill>
        </p:spPr>
        <p:txBody>
          <a:bodyPr vert="horz" wrap="square" lIns="0" tIns="0" rIns="0" bIns="0"/>
          <a:lstStyle/>
          <a:p>
            <a:pPr marL="883920" algn="l" rtl="0" eaLnBrk="0">
              <a:lnSpc>
                <a:spcPts val="895"/>
              </a:lnSpc>
            </a:pPr>
            <a:r>
              <a:rPr sz="700" spc="100" dirty="0">
                <a:ln w="2701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高速</a:t>
            </a:r>
            <a:r>
              <a:rPr sz="700" spc="10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选</a:t>
            </a:r>
            <a:r>
              <a:rPr sz="700" spc="9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项</a:t>
            </a:r>
            <a:endParaRPr lang="en-US" altLang="en-US" sz="700" dirty="0"/>
          </a:p>
        </p:txBody>
      </p:sp>
      <p:pic>
        <p:nvPicPr>
          <p:cNvPr id="7399" name="picture 73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870203" y="3646932"/>
            <a:ext cx="518159" cy="390144"/>
          </a:xfrm>
          <a:prstGeom prst="rect">
            <a:avLst/>
          </a:prstGeom>
        </p:spPr>
      </p:pic>
      <p:pic>
        <p:nvPicPr>
          <p:cNvPr id="7400" name="picture 74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865631" y="2755391"/>
            <a:ext cx="536447" cy="358140"/>
          </a:xfrm>
          <a:prstGeom prst="rect">
            <a:avLst/>
          </a:prstGeom>
        </p:spPr>
      </p:pic>
      <p:sp>
        <p:nvSpPr>
          <p:cNvPr id="7401" name="rect"/>
          <p:cNvSpPr/>
          <p:nvPr/>
        </p:nvSpPr>
        <p:spPr>
          <a:xfrm>
            <a:off x="133350" y="6114669"/>
            <a:ext cx="8325611" cy="1905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7402" name="picture 740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955547" y="4453128"/>
            <a:ext cx="356616" cy="441960"/>
          </a:xfrm>
          <a:prstGeom prst="rect">
            <a:avLst/>
          </a:prstGeom>
        </p:spPr>
      </p:pic>
      <p:pic>
        <p:nvPicPr>
          <p:cNvPr id="7403" name="picture 740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874776" y="1905000"/>
            <a:ext cx="518160" cy="291084"/>
          </a:xfrm>
          <a:prstGeom prst="rect">
            <a:avLst/>
          </a:prstGeom>
        </p:spPr>
      </p:pic>
      <p:sp>
        <p:nvSpPr>
          <p:cNvPr id="7404" name="textbox 7404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7406" name="textbox 7406"/>
          <p:cNvSpPr/>
          <p:nvPr/>
        </p:nvSpPr>
        <p:spPr>
          <a:xfrm>
            <a:off x="7086600" y="2584704"/>
            <a:ext cx="818514" cy="123825"/>
          </a:xfrm>
          <a:prstGeom prst="rect">
            <a:avLst/>
          </a:prstGeom>
          <a:solidFill>
            <a:srgbClr val="0055C8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84150" algn="l" rtl="0" eaLnBrk="0">
              <a:lnSpc>
                <a:spcPts val="870"/>
              </a:lnSpc>
            </a:pPr>
            <a:r>
              <a:rPr sz="700" spc="9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</a:t>
            </a:r>
            <a:r>
              <a:rPr sz="700" spc="90" dirty="0">
                <a:ln w="2840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</a:t>
            </a:r>
            <a:r>
              <a:rPr sz="700" spc="9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选项</a:t>
            </a:r>
            <a:r>
              <a:rPr sz="700" b="1" spc="7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700" dirty="0"/>
          </a:p>
        </p:txBody>
      </p:sp>
      <p:grpSp>
        <p:nvGrpSpPr>
          <p:cNvPr id="1426" name="group 1426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7407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08" name="textbox 7408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795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P</a:t>
              </a:r>
              <a:endParaRPr lang="en-US" altLang="en-US" sz="1800" dirty="0"/>
            </a:p>
          </p:txBody>
        </p:sp>
      </p:grpSp>
      <p:sp>
        <p:nvSpPr>
          <p:cNvPr id="7409" name="textbox 7409"/>
          <p:cNvSpPr/>
          <p:nvPr/>
        </p:nvSpPr>
        <p:spPr>
          <a:xfrm>
            <a:off x="7086600" y="2752344"/>
            <a:ext cx="818514" cy="115570"/>
          </a:xfrm>
          <a:prstGeom prst="rect">
            <a:avLst/>
          </a:prstGeom>
          <a:solidFill>
            <a:srgbClr val="0055C8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29000"/>
              </a:lnSpc>
            </a:pPr>
            <a:endParaRPr lang="en-US" altLang="en-US" sz="100" dirty="0"/>
          </a:p>
          <a:p>
            <a:pPr marL="184150" algn="l" rtl="0" eaLnBrk="0">
              <a:lnSpc>
                <a:spcPts val="870"/>
              </a:lnSpc>
            </a:pPr>
            <a:r>
              <a:rPr sz="700" spc="9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电</a:t>
            </a:r>
            <a:r>
              <a:rPr sz="700" spc="90" dirty="0">
                <a:ln w="2628" cap="flat" cmpd="sng">
                  <a:solidFill>
                    <a:srgbClr val="FFFFFF">
                      <a:alpha val="100000"/>
                    </a:srgbClr>
                  </a:solidFill>
                  <a:prstDash val="solid"/>
                  <a:round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</a:t>
            </a:r>
            <a:r>
              <a:rPr sz="700" spc="90" dirty="0"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选项</a:t>
            </a:r>
            <a:r>
              <a:rPr sz="700" b="1" spc="7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700" dirty="0"/>
          </a:p>
        </p:txBody>
      </p:sp>
      <p:sp>
        <p:nvSpPr>
          <p:cNvPr id="7410" name="textbox 7410"/>
          <p:cNvSpPr/>
          <p:nvPr/>
        </p:nvSpPr>
        <p:spPr>
          <a:xfrm rot="16200000">
            <a:off x="61841" y="3290775"/>
            <a:ext cx="429259" cy="1606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800" spc="-30" dirty="0">
                <a:ln w="291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</a:t>
            </a:r>
            <a:r>
              <a:rPr sz="800" spc="-20" dirty="0">
                <a:ln w="2917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</a:t>
            </a:r>
            <a:endParaRPr lang="en-US" altLang="en-US" sz="800" dirty="0"/>
          </a:p>
        </p:txBody>
      </p:sp>
      <p:pic>
        <p:nvPicPr>
          <p:cNvPr id="7411" name="picture 74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219527" y="3169030"/>
            <a:ext cx="113544" cy="200642"/>
          </a:xfrm>
          <a:prstGeom prst="rect">
            <a:avLst/>
          </a:prstGeom>
        </p:spPr>
      </p:pic>
      <p:sp>
        <p:nvSpPr>
          <p:cNvPr id="7416" name="textbox 7416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69</a:t>
            </a:r>
            <a:endParaRPr lang="en-US" altLang="en-US" sz="900" dirty="0"/>
          </a:p>
        </p:txBody>
      </p:sp>
      <p:sp>
        <p:nvSpPr>
          <p:cNvPr id="7417" name="rect"/>
          <p:cNvSpPr/>
          <p:nvPr/>
        </p:nvSpPr>
        <p:spPr>
          <a:xfrm>
            <a:off x="8786241" y="2789682"/>
            <a:ext cx="19050" cy="1557527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18" name="path"/>
          <p:cNvSpPr/>
          <p:nvPr/>
        </p:nvSpPr>
        <p:spPr>
          <a:xfrm>
            <a:off x="2385060" y="1441513"/>
            <a:ext cx="2165857" cy="9525"/>
          </a:xfrm>
          <a:custGeom>
            <a:avLst/>
            <a:gdLst/>
            <a:ahLst/>
            <a:cxnLst/>
            <a:rect l="0" t="0" r="0" b="0"/>
            <a:pathLst>
              <a:path w="3410" h="15">
                <a:moveTo>
                  <a:pt x="0" y="7"/>
                </a:moveTo>
                <a:lnTo>
                  <a:pt x="3410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19" name="path"/>
          <p:cNvSpPr/>
          <p:nvPr/>
        </p:nvSpPr>
        <p:spPr>
          <a:xfrm>
            <a:off x="4686300" y="1441513"/>
            <a:ext cx="2165857" cy="9525"/>
          </a:xfrm>
          <a:custGeom>
            <a:avLst/>
            <a:gdLst/>
            <a:ahLst/>
            <a:cxnLst/>
            <a:rect l="0" t="0" r="0" b="0"/>
            <a:pathLst>
              <a:path w="3410" h="15">
                <a:moveTo>
                  <a:pt x="0" y="7"/>
                </a:moveTo>
                <a:lnTo>
                  <a:pt x="3410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7420" name="picture 742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5693334" y="5271212"/>
            <a:ext cx="153059" cy="85824"/>
          </a:xfrm>
          <a:prstGeom prst="rect">
            <a:avLst/>
          </a:prstGeom>
        </p:spPr>
      </p:pic>
      <p:sp>
        <p:nvSpPr>
          <p:cNvPr id="7421" name="path"/>
          <p:cNvSpPr/>
          <p:nvPr/>
        </p:nvSpPr>
        <p:spPr>
          <a:xfrm>
            <a:off x="6989064" y="1441513"/>
            <a:ext cx="1015110" cy="9525"/>
          </a:xfrm>
          <a:custGeom>
            <a:avLst/>
            <a:gdLst/>
            <a:ahLst/>
            <a:cxnLst/>
            <a:rect l="0" t="0" r="0" b="0"/>
            <a:pathLst>
              <a:path w="1598" h="15">
                <a:moveTo>
                  <a:pt x="0" y="7"/>
                </a:moveTo>
                <a:lnTo>
                  <a:pt x="1598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2" name="rect"/>
          <p:cNvSpPr/>
          <p:nvPr/>
        </p:nvSpPr>
        <p:spPr>
          <a:xfrm>
            <a:off x="7808214" y="2812542"/>
            <a:ext cx="929640" cy="1478279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423" name="table 7423"/>
          <p:cNvGraphicFramePr>
            <a:graphicFrameLocks noGrp="1"/>
          </p:cNvGraphicFramePr>
          <p:nvPr/>
        </p:nvGraphicFramePr>
        <p:xfrm>
          <a:off x="110108" y="858392"/>
          <a:ext cx="8637270" cy="5386070"/>
        </p:xfrm>
        <a:graphic>
          <a:graphicData uri="http://schemas.openxmlformats.org/drawingml/2006/table">
            <a:tbl>
              <a:tblPr/>
              <a:tblGrid>
                <a:gridCol w="1012189"/>
                <a:gridCol w="314959"/>
                <a:gridCol w="1242060"/>
                <a:gridCol w="1363344"/>
                <a:gridCol w="1196975"/>
                <a:gridCol w="1188085"/>
                <a:gridCol w="1303655"/>
                <a:gridCol w="191135"/>
                <a:gridCol w="824864"/>
              </a:tblGrid>
              <a:tr h="280034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700" dirty="0"/>
                    </a:p>
                    <a:p>
                      <a:pPr marL="120015" algn="l" rtl="0" eaLnBrk="0">
                        <a:lnSpc>
                          <a:spcPts val="1090"/>
                        </a:lnSpc>
                        <a:spcBef>
                          <a:spcPts val="5"/>
                        </a:spcBef>
                      </a:pPr>
                      <a:r>
                        <a:rPr sz="900" spc="8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一般</a:t>
                      </a:r>
                      <a:r>
                        <a:rPr sz="900" spc="7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700" dirty="0"/>
                    </a:p>
                    <a:p>
                      <a:pPr marL="80645" algn="l" rtl="0" eaLnBrk="0">
                        <a:lnSpc>
                          <a:spcPts val="1095"/>
                        </a:lnSpc>
                        <a:spcBef>
                          <a:spcPts val="5"/>
                        </a:spcBef>
                      </a:pPr>
                      <a:r>
                        <a:rPr sz="900" spc="9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</a:t>
                      </a:r>
                      <a:r>
                        <a:rPr sz="900" spc="7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7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55880" algn="l" rtl="0" eaLnBrk="0">
                        <a:lnSpc>
                          <a:spcPts val="1090"/>
                        </a:lnSpc>
                      </a:pPr>
                      <a:r>
                        <a:rPr sz="900" spc="9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托</a:t>
                      </a:r>
                      <a:r>
                        <a:rPr sz="9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盘</a:t>
                      </a:r>
                      <a:r>
                        <a:rPr sz="900" spc="9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尺</a:t>
                      </a:r>
                      <a:r>
                        <a:rPr sz="900" spc="8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寸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01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200" dirty="0"/>
                    </a:p>
                    <a:p>
                      <a:pPr marL="117475" algn="l" rtl="0" eaLnBrk="0">
                        <a:lnSpc>
                          <a:spcPts val="1105"/>
                        </a:lnSpc>
                        <a:spcBef>
                          <a:spcPts val="0"/>
                        </a:spcBef>
                      </a:pP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群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200" dirty="0"/>
                    </a:p>
                    <a:p>
                      <a:pPr marL="521970" algn="l" rtl="0" eaLnBrk="0">
                        <a:lnSpc>
                          <a:spcPts val="1090"/>
                        </a:lnSpc>
                        <a:spcBef>
                          <a:spcPts val="0"/>
                        </a:spcBef>
                      </a:pP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第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36000"/>
                        </a:lnSpc>
                      </a:pPr>
                      <a:endParaRPr lang="en-US" altLang="en-US" sz="200" dirty="0"/>
                    </a:p>
                    <a:p>
                      <a:pPr marL="83185" algn="l" rtl="0" eaLnBrk="0">
                        <a:lnSpc>
                          <a:spcPts val="1085"/>
                        </a:lnSpc>
                        <a:spcBef>
                          <a:spcPts val="0"/>
                        </a:spcBef>
                      </a:pP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噪声</a:t>
                      </a:r>
                      <a:r>
                        <a:rPr sz="9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dbA</a:t>
                      </a:r>
                      <a:r>
                        <a:rPr sz="9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31000"/>
                        </a:lnSpc>
                      </a:pPr>
                      <a:endParaRPr lang="en-US" altLang="en-US" sz="200" dirty="0"/>
                    </a:p>
                    <a:p>
                      <a:pPr marL="55245" algn="l" rtl="0" eaLnBrk="0">
                        <a:lnSpc>
                          <a:spcPts val="1105"/>
                        </a:lnSpc>
                        <a:spcBef>
                          <a:spcPts val="0"/>
                        </a:spcBef>
                      </a:pP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最小宽度</a:t>
                      </a:r>
                      <a:r>
                        <a:rPr sz="9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9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</a:t>
                      </a:r>
                      <a:r>
                        <a:rPr sz="9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100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778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200" dirty="0"/>
                    </a:p>
                    <a:p>
                      <a:pPr marL="122555" algn="l" rtl="0" eaLnBrk="0">
                        <a:lnSpc>
                          <a:spcPts val="1090"/>
                        </a:lnSpc>
                      </a:pP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园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区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200" dirty="0"/>
                    </a:p>
                    <a:p>
                      <a:pPr marL="523875" algn="l" rtl="0" eaLnBrk="0">
                        <a:lnSpc>
                          <a:spcPts val="1090"/>
                        </a:lnSpc>
                      </a:pP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北美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洲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2">
                  <a:txBody>
                    <a:bodyPr/>
                    <a:lstStyle/>
                    <a:p>
                      <a:pPr algn="l" rtl="0" eaLnBrk="0">
                        <a:lnSpc>
                          <a:spcPct val="18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81280" algn="l" rtl="0" eaLnBrk="0">
                        <a:lnSpc>
                          <a:spcPts val="1155"/>
                        </a:lnSpc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最小提升速度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4732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1160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55245" algn="l" rtl="0" eaLnBrk="0">
                        <a:lnSpc>
                          <a:spcPts val="1105"/>
                        </a:lnSpc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最大宽度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2.000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6534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300" dirty="0"/>
                    </a:p>
                    <a:p>
                      <a:pPr marL="119380" algn="l" rtl="0" eaLnBrk="0">
                        <a:lnSpc>
                          <a:spcPts val="1095"/>
                        </a:lnSpc>
                        <a:spcBef>
                          <a:spcPts val="5"/>
                        </a:spcBef>
                      </a:pPr>
                      <a:r>
                        <a:rPr sz="900" spc="9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工作特</a:t>
                      </a:r>
                      <a:r>
                        <a:rPr sz="900" spc="8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点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18745">
                <a:tc rowSpan="2" gridSpan="3">
                  <a:txBody>
                    <a:bodyPr/>
                    <a:lstStyle/>
                    <a:p>
                      <a:pPr algn="l" rtl="0" eaLnBrk="0">
                        <a:lnSpc>
                          <a:spcPct val="136000"/>
                        </a:lnSpc>
                      </a:pPr>
                      <a:endParaRPr lang="en-US" altLang="en-US" sz="200" dirty="0"/>
                    </a:p>
                    <a:p>
                      <a:pPr marL="11811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每年升降机</a:t>
                      </a:r>
                      <a:r>
                        <a:rPr sz="9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(平均)             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1.000.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5" gridSpan="2">
                  <a:txBody>
                    <a:bodyPr/>
                    <a:lstStyle/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1000" dirty="0"/>
                    </a:p>
                    <a:p>
                      <a:pPr marL="81280" algn="l" rtl="0" eaLnBrk="0">
                        <a:lnSpc>
                          <a:spcPts val="1155"/>
                        </a:lnSpc>
                        <a:spcBef>
                          <a:spcPts val="5"/>
                        </a:spcBef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最大提升速度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935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0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8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 gridSpan="3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 gridSpan="2">
                  <a:txBody>
                    <a:bodyPr/>
                    <a:lstStyle/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55245" algn="l" rtl="0" eaLnBrk="0">
                        <a:lnSpc>
                          <a:spcPts val="1155"/>
                        </a:lnSpc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最小深度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</a:t>
                      </a:r>
                      <a:r>
                        <a:rPr sz="9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200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205"/>
                        </a:lnSpc>
                      </a:pPr>
                      <a:endParaRPr lang="en-US" altLang="en-US" sz="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300" dirty="0"/>
                    </a:p>
                    <a:p>
                      <a:pPr marL="118110" algn="l" rtl="0" eaLnBrk="0">
                        <a:lnSpc>
                          <a:spcPts val="1090"/>
                        </a:lnSpc>
                        <a:spcBef>
                          <a:spcPts val="0"/>
                        </a:spcBef>
                      </a:pP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每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年距离，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公里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400" dirty="0"/>
                    </a:p>
                    <a:p>
                      <a:pPr marL="529590" algn="l" rtl="0" eaLnBrk="0">
                        <a:lnSpc>
                          <a:spcPct val="86000"/>
                        </a:lnSpc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10.00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 gridSpan="3">
                  <a:txBody>
                    <a:bodyPr/>
                    <a:lstStyle/>
                    <a:p>
                      <a:pPr algn="l" rtl="0" eaLnBrk="0">
                        <a:lnSpc>
                          <a:spcPts val="365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 gridSpan="3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5"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86360" algn="l" rtl="0" eaLnBrk="0">
                        <a:lnSpc>
                          <a:spcPts val="1155"/>
                        </a:lnSpc>
                      </a:pP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降低速度</a:t>
                      </a:r>
                      <a:r>
                        <a:rPr sz="900" spc="5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，毫米</a:t>
                      </a:r>
                      <a:r>
                        <a:rPr sz="9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秒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7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200" dirty="0"/>
                    </a:p>
                    <a:p>
                      <a:pPr marL="80645" algn="l" rtl="0" eaLnBrk="0">
                        <a:lnSpc>
                          <a:spcPts val="1155"/>
                        </a:lnSpc>
                        <a:spcBef>
                          <a:spcPts val="0"/>
                        </a:spcBef>
                      </a:pP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加速度，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m/s²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5">
                  <a:txBody>
                    <a:bodyPr/>
                    <a:lstStyle/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1000" dirty="0"/>
                    </a:p>
                    <a:p>
                      <a:pPr marL="293370" algn="l" rtl="0" eaLnBrk="0">
                        <a:lnSpc>
                          <a:spcPts val="1140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150 +/-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6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200" dirty="0"/>
                    </a:p>
                    <a:p>
                      <a:pPr marL="283845" algn="l" rtl="0" eaLnBrk="0">
                        <a:lnSpc>
                          <a:spcPts val="1090"/>
                        </a:lnSpc>
                        <a:spcBef>
                          <a:spcPts val="0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根据法</a:t>
                      </a: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律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970">
                <a:tc rowSpan="4" gridSpan="2">
                  <a:txBody>
                    <a:bodyPr/>
                    <a:lstStyle/>
                    <a:p>
                      <a:pPr algn="l" rtl="0" eaLnBrk="0">
                        <a:lnSpc>
                          <a:spcPct val="39000"/>
                        </a:lnSpc>
                      </a:pPr>
                      <a:endParaRPr lang="en-US" altLang="en-US" sz="100" dirty="0"/>
                    </a:p>
                    <a:p>
                      <a:pPr marL="111760" algn="l" rtl="0" eaLnBrk="0">
                        <a:lnSpc>
                          <a:spcPts val="1090"/>
                        </a:lnSpc>
                      </a:pPr>
                      <a:r>
                        <a:rPr sz="90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总寿命，  </a:t>
                      </a:r>
                      <a:r>
                        <a:rPr sz="900" spc="-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年</a:t>
                      </a:r>
                      <a:endParaRPr lang="en-US" altLang="en-US" sz="900" dirty="0"/>
                    </a:p>
                    <a:p>
                      <a:pPr marL="118110" algn="l" rtl="0" eaLnBrk="0">
                        <a:lnSpc>
                          <a:spcPct val="168000"/>
                        </a:lnSpc>
                        <a:spcBef>
                          <a:spcPts val="80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每小时最大提升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量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</a:t>
                      </a: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噪音等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级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4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60000"/>
                        </a:lnSpc>
                      </a:pPr>
                      <a:endParaRPr lang="en-US" altLang="en-US" sz="100" dirty="0"/>
                    </a:p>
                    <a:p>
                      <a:pPr marL="204470" algn="l" rtl="0" eaLnBrk="0">
                        <a:lnSpc>
                          <a:spcPct val="67000"/>
                        </a:lnSpc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  <a:p>
                      <a:pPr marL="214630" algn="l" rtl="0" eaLnBrk="0">
                        <a:lnSpc>
                          <a:spcPts val="1795"/>
                        </a:lnSpc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  <a:p>
                      <a:pPr marL="214630" algn="l" rtl="0" eaLnBrk="0">
                        <a:lnSpc>
                          <a:spcPct val="86000"/>
                        </a:lnSpc>
                        <a:spcBef>
                          <a:spcPts val="1060"/>
                        </a:spcBef>
                      </a:pP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1,2,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00" dirty="0"/>
                    </a:p>
                    <a:p>
                      <a:pPr marL="207010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低、中、</a:t>
                      </a:r>
                      <a:r>
                        <a:rPr sz="9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2100">
                <a:tc vMerge="1" gridSpan="2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0" dirty="0"/>
                    </a:p>
                    <a:p>
                      <a:pPr marL="55245" algn="l" rtl="0" eaLnBrk="0">
                        <a:lnSpc>
                          <a:spcPts val="1155"/>
                        </a:lnSpc>
                        <a:spcBef>
                          <a:spcPts val="0"/>
                        </a:spcBef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最大深度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4.000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440">
                <a:tc vMerge="1" gridSpan="2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39064">
                <a:tc vMerge="1" gridSpan="2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109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6002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 gridSpan="2">
                  <a:txBody>
                    <a:bodyPr/>
                    <a:lstStyle/>
                    <a:p>
                      <a:pPr algn="l" rtl="0" eaLnBrk="0">
                        <a:lnSpc>
                          <a:spcPct val="173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000"/>
                        </a:lnSpc>
                      </a:pPr>
                      <a:endParaRPr lang="en-US" altLang="en-US" sz="100" dirty="0"/>
                    </a:p>
                    <a:p>
                      <a:pPr marL="81280" algn="l" rtl="0" eaLnBrk="0">
                        <a:lnSpc>
                          <a:spcPts val="1105"/>
                        </a:lnSpc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最小有效载荷</a:t>
                      </a:r>
                      <a:r>
                        <a:rPr sz="900" spc="4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，公斤           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(空)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8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200" dirty="0"/>
                    </a:p>
                    <a:p>
                      <a:pPr marL="81280" algn="l" rtl="0" eaLnBrk="0">
                        <a:lnSpc>
                          <a:spcPts val="1105"/>
                        </a:lnSpc>
                        <a:spcBef>
                          <a:spcPts val="0"/>
                        </a:spcBef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最大有效载荷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，公斤              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.000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2">
                  <a:txBody>
                    <a:bodyPr/>
                    <a:lstStyle/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300" dirty="0"/>
                    </a:p>
                    <a:p>
                      <a:pPr marL="55245" algn="l" rtl="0" eaLnBrk="0">
                        <a:lnSpc>
                          <a:spcPts val="1155"/>
                        </a:lnSpc>
                        <a:spcBef>
                          <a:spcPts val="5"/>
                        </a:spcBef>
                      </a:pP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最小高度</a:t>
                      </a:r>
                      <a:r>
                        <a:rPr sz="9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9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</a:t>
                      </a:r>
                      <a:r>
                        <a:rPr sz="9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00" dirty="0"/>
                    </a:p>
                    <a:p>
                      <a:pPr marL="1352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1200" dirty="0"/>
                    </a:p>
                    <a:p>
                      <a:pPr marL="135255" algn="l" rtl="0" eaLnBrk="0">
                        <a:lnSpc>
                          <a:spcPts val="2400"/>
                        </a:lnSpc>
                      </a:pPr>
                      <a:r>
                        <a:rPr sz="1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12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5"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500" dirty="0"/>
                    </a:p>
                    <a:p>
                      <a:pPr marL="127000" indent="1270" algn="l" rtl="0" eaLnBrk="0">
                        <a:lnSpc>
                          <a:spcPct val="113000"/>
                        </a:lnSpc>
                        <a:spcBef>
                          <a:spcPts val="0"/>
                        </a:spcBef>
                      </a:pP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每个集群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详细规格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表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启动系统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开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发的基础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1747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925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0">
                <a:tc rowSpan="3" gridSpan="3"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300" dirty="0"/>
                    </a:p>
                    <a:p>
                      <a:pPr marL="111760" algn="l" rtl="0" eaLnBrk="0">
                        <a:lnSpc>
                          <a:spcPts val="1155"/>
                        </a:lnSpc>
                        <a:spcBef>
                          <a:spcPts val="5"/>
                        </a:spcBef>
                      </a:pPr>
                      <a:r>
                        <a:rPr sz="900" spc="1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仓</a:t>
                      </a:r>
                      <a:r>
                        <a:rPr sz="9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库</a:t>
                      </a:r>
                      <a:endParaRPr lang="en-US" altLang="en-US" sz="900" dirty="0"/>
                    </a:p>
                    <a:p>
                      <a:pPr marL="116205" algn="l" rtl="0" eaLnBrk="0">
                        <a:lnSpc>
                          <a:spcPts val="1155"/>
                        </a:lnSpc>
                        <a:spcBef>
                          <a:spcPts val="700"/>
                        </a:spcBef>
                      </a:pP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最大机架高度，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900" dirty="0"/>
                    </a:p>
                    <a:p>
                      <a:pPr marL="116205" algn="l" rtl="0" eaLnBrk="0">
                        <a:lnSpc>
                          <a:spcPts val="1090"/>
                        </a:lnSpc>
                        <a:spcBef>
                          <a:spcPts val="5"/>
                        </a:spcBef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最小机架高度，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0(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在地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板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上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3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511809">
                <a:tc vMerge="1" gridSpan="3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0" dirty="0"/>
                    </a:p>
                    <a:p>
                      <a:pPr marL="55245" algn="l" rtl="0" eaLnBrk="0">
                        <a:lnSpc>
                          <a:spcPts val="1155"/>
                        </a:lnSpc>
                        <a:spcBef>
                          <a:spcPts val="5"/>
                        </a:spcBef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最大高度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2.000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49225">
                <a:tc vMerge="1" gridSpan="3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1175"/>
                        </a:lnSpc>
                      </a:pP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0">
                <a:tc rowSpan="9" gridSpan="3"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marL="119380" algn="l" rtl="0" eaLnBrk="0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架子之间的距离               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0,5 … 2,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00" dirty="0"/>
                    </a:p>
                    <a:p>
                      <a:pPr marL="111760" algn="l" rtl="0" eaLnBrk="0">
                        <a:lnSpc>
                          <a:spcPts val="1105"/>
                        </a:lnSpc>
                        <a:spcBef>
                          <a:spcPts val="1175"/>
                        </a:spcBef>
                      </a:pP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仓库地面材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料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1000" dirty="0"/>
                    </a:p>
                    <a:p>
                      <a:pPr marL="118110" algn="l" rtl="0" eaLnBrk="0">
                        <a:lnSpc>
                          <a:spcPts val="1105"/>
                        </a:lnSpc>
                        <a:spcBef>
                          <a:spcPts val="275"/>
                        </a:spcBef>
                      </a:pPr>
                      <a:r>
                        <a:rPr sz="9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</a:t>
                      </a:r>
                      <a:r>
                        <a:rPr sz="900" spc="6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器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200" dirty="0"/>
                    </a:p>
                    <a:p>
                      <a:pPr marL="1534795" algn="l" rtl="0" eaLnBrk="0">
                        <a:lnSpc>
                          <a:spcPts val="1105"/>
                        </a:lnSpc>
                        <a:spcBef>
                          <a:spcPts val="0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适应市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endParaRPr lang="en-US" altLang="en-US" sz="9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9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9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800" dirty="0"/>
                    </a:p>
                    <a:p>
                      <a:pPr marL="81915" algn="l" rtl="0" eaLnBrk="0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布局类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型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81000"/>
                        </a:lnSpc>
                      </a:pPr>
                      <a:endParaRPr lang="en-US" altLang="en-US" sz="1000" dirty="0"/>
                    </a:p>
                    <a:p>
                      <a:pPr marL="82550" algn="l" rtl="0" eaLnBrk="0">
                        <a:lnSpc>
                          <a:spcPts val="1105"/>
                        </a:lnSpc>
                        <a:spcBef>
                          <a:spcPts val="275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粉尘环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境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200" dirty="0"/>
                    </a:p>
                    <a:p>
                      <a:pPr marL="84455" algn="l" rtl="0" eaLnBrk="0">
                        <a:lnSpc>
                          <a:spcPts val="1105"/>
                        </a:lnSpc>
                        <a:spcBef>
                          <a:spcPts val="0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重负荷使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5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900" dirty="0"/>
                    </a:p>
                    <a:p>
                      <a:pPr marL="29337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1/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84000"/>
                        </a:lnSpc>
                      </a:pPr>
                      <a:endParaRPr lang="en-US" altLang="en-US" sz="1000" dirty="0"/>
                    </a:p>
                    <a:p>
                      <a:pPr marL="284480" algn="l" rtl="0" eaLnBrk="0">
                        <a:lnSpc>
                          <a:spcPts val="1105"/>
                        </a:lnSpc>
                        <a:spcBef>
                          <a:spcPts val="275"/>
                        </a:spcBef>
                      </a:pPr>
                      <a:r>
                        <a:rPr sz="9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种</a:t>
                      </a:r>
                      <a:r>
                        <a:rPr sz="9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类</a:t>
                      </a:r>
                      <a:endParaRPr lang="en-US" altLang="en-US" sz="900" dirty="0"/>
                    </a:p>
                    <a:p>
                      <a:pPr marL="285115" algn="l" rtl="0" eaLnBrk="0">
                        <a:lnSpc>
                          <a:spcPts val="1155"/>
                        </a:lnSpc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0, 1, 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00" dirty="0"/>
                    </a:p>
                    <a:p>
                      <a:pPr algn="l" rtl="0" eaLnBrk="0">
                        <a:lnSpc>
                          <a:spcPct val="18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200" dirty="0"/>
                    </a:p>
                    <a:p>
                      <a:pPr marL="287020" algn="l" rtl="0" eaLnBrk="0">
                        <a:lnSpc>
                          <a:spcPts val="1105"/>
                        </a:lnSpc>
                        <a:spcBef>
                          <a:spcPts val="0"/>
                        </a:spcBef>
                      </a:pPr>
                      <a:r>
                        <a:rPr sz="9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是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，可选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200" dirty="0"/>
                    </a:p>
                    <a:p>
                      <a:pPr marL="55245" algn="l" rtl="0" eaLnBrk="0">
                        <a:lnSpc>
                          <a:spcPts val="1105"/>
                        </a:lnSpc>
                        <a:spcBef>
                          <a:spcPts val="0"/>
                        </a:spcBef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控制面板                           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刚性橡胶按钮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75"/>
                        </a:lnSpc>
                      </a:pPr>
                      <a:endParaRPr lang="en-US" altLang="en-US" sz="5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644">
                <a:tc vMerge="1" gridSpan="3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8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71145">
                <a:tc vMerge="1" gridSpan="3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7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55245" algn="l" rtl="0" eaLnBrk="0">
                        <a:lnSpc>
                          <a:spcPts val="1090"/>
                        </a:lnSpc>
                      </a:pPr>
                      <a:r>
                        <a:rPr sz="900" spc="10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性能和可靠</a:t>
                      </a:r>
                      <a:r>
                        <a:rPr sz="900" spc="80" dirty="0">
                          <a:ln w="361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332740">
                <a:tc vMerge="1" gridSpan="3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700" dirty="0"/>
                    </a:p>
                    <a:p>
                      <a:pPr marL="57150" algn="l" rtl="0" eaLnBrk="0">
                        <a:lnSpc>
                          <a:spcPts val="1155"/>
                        </a:lnSpc>
                        <a:spcBef>
                          <a:spcPts val="5"/>
                        </a:spcBef>
                      </a:pP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故障率</a:t>
                      </a:r>
                      <a:r>
                        <a:rPr sz="9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，每年</a:t>
                      </a:r>
                      <a:r>
                        <a:rPr sz="9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%                       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0,2 %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332740">
                <a:tc vMerge="1" gridSpan="3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marL="55880" algn="l" rtl="0" eaLnBrk="0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技术回访</a:t>
                      </a:r>
                      <a:r>
                        <a:rPr sz="9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，天数                     </a:t>
                      </a:r>
                      <a:r>
                        <a:rPr sz="9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天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18745">
                <a:tc vMerge="1" gridSpan="3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935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marL="57785" algn="l" rtl="0" eaLnBrk="0">
                        <a:lnSpc>
                          <a:spcPts val="1155"/>
                        </a:lnSpc>
                        <a:spcBef>
                          <a:spcPts val="5"/>
                        </a:spcBef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电机效率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%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00" dirty="0"/>
                    </a:p>
                    <a:p>
                      <a:pPr marL="43624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&gt;90</a:t>
                      </a: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%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13359">
                <a:tc vMerge="1" gridSpan="3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dirty="0"/>
                    </a:p>
                    <a:p>
                      <a:pPr marL="81280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低温使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用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marL="288290" algn="l" rtl="0" eaLnBrk="0">
                        <a:lnSpc>
                          <a:spcPts val="1105"/>
                        </a:lnSpc>
                      </a:pP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可选，</a:t>
                      </a: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-30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°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88289">
                <a:tc vMerge="1" gridSpan="3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600" dirty="0"/>
                    </a:p>
                    <a:p>
                      <a:pPr marL="55880" algn="l" rtl="0" eaLnBrk="0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能源效率等级                       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(</a:t>
                      </a:r>
                      <a:r>
                        <a:rPr sz="9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作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为备选方</a:t>
                      </a:r>
                      <a:endParaRPr lang="en-US" altLang="en-US" sz="9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0">
                <a:tc vMerge="1" gridSpan="3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lang="en-US" altLang="en-US" sz="4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>
                    <a:lnL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270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7424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25" name="textbox 7425"/>
          <p:cNvSpPr/>
          <p:nvPr/>
        </p:nvSpPr>
        <p:spPr>
          <a:xfrm>
            <a:off x="463897" y="255327"/>
            <a:ext cx="2350770" cy="5962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例子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--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特点和性能说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明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市场群组</a:t>
            </a:r>
            <a:r>
              <a:rPr sz="18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的范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围</a:t>
            </a:r>
            <a:endParaRPr lang="en-US" altLang="en-US" sz="1800" dirty="0"/>
          </a:p>
        </p:txBody>
      </p:sp>
      <p:graphicFrame>
        <p:nvGraphicFramePr>
          <p:cNvPr id="7426" name="table 7426"/>
          <p:cNvGraphicFramePr>
            <a:graphicFrameLocks noGrp="1"/>
          </p:cNvGraphicFramePr>
          <p:nvPr/>
        </p:nvGraphicFramePr>
        <p:xfrm>
          <a:off x="220979" y="5446585"/>
          <a:ext cx="2393950" cy="506094"/>
        </p:xfrm>
        <a:graphic>
          <a:graphicData uri="http://schemas.openxmlformats.org/drawingml/2006/table">
            <a:tbl>
              <a:tblPr/>
              <a:tblGrid>
                <a:gridCol w="1108710"/>
                <a:gridCol w="1285239"/>
              </a:tblGrid>
              <a:tr h="3289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94000"/>
                        </a:lnSpc>
                      </a:pPr>
                      <a:endParaRPr lang="en-US" altLang="en-US" sz="100" dirty="0"/>
                    </a:p>
                    <a:p>
                      <a:pPr marL="9525" algn="l" rtl="0" eaLnBrk="0">
                        <a:lnSpc>
                          <a:spcPts val="1105"/>
                        </a:lnSpc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主电源电压</a:t>
                      </a:r>
                      <a:r>
                        <a:rPr sz="900" spc="2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94000"/>
                        </a:lnSpc>
                      </a:pPr>
                      <a:endParaRPr lang="en-US" altLang="en-US" sz="100" dirty="0"/>
                    </a:p>
                    <a:p>
                      <a:pPr marL="309880" algn="l" rtl="0" eaLnBrk="0">
                        <a:lnSpc>
                          <a:spcPts val="1105"/>
                        </a:lnSpc>
                      </a:pPr>
                      <a:r>
                        <a:rPr sz="9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视区域而</a:t>
                      </a:r>
                      <a:r>
                        <a:rPr sz="9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7000"/>
                        </a:lnSpc>
                      </a:pPr>
                      <a:endParaRPr lang="en-US" altLang="en-US" sz="100" dirty="0"/>
                    </a:p>
                    <a:p>
                      <a:pPr marL="7620" algn="l" rtl="0" eaLnBrk="0">
                        <a:lnSpc>
                          <a:spcPts val="1105"/>
                        </a:lnSpc>
                        <a:spcBef>
                          <a:spcPts val="0"/>
                        </a:spcBef>
                      </a:pPr>
                      <a:r>
                        <a:rPr sz="9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电压公差</a:t>
                      </a:r>
                      <a:r>
                        <a:rPr sz="900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900" spc="1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%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lang="en-US" altLang="en-US" sz="200" dirty="0"/>
                    </a:p>
                    <a:p>
                      <a:pPr marL="315595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9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+- 15</a:t>
                      </a:r>
                      <a:r>
                        <a:rPr sz="9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%</a:t>
                      </a:r>
                      <a:endParaRPr lang="en-US" altLang="en-US" sz="9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427" name="textbox 7427"/>
          <p:cNvSpPr/>
          <p:nvPr/>
        </p:nvSpPr>
        <p:spPr>
          <a:xfrm>
            <a:off x="115352" y="6438896"/>
            <a:ext cx="215265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来源：客户案例；</a:t>
            </a: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7428" name="textbox 7428"/>
          <p:cNvSpPr/>
          <p:nvPr/>
        </p:nvSpPr>
        <p:spPr>
          <a:xfrm>
            <a:off x="1632303" y="4588057"/>
            <a:ext cx="945514" cy="318134"/>
          </a:xfrm>
          <a:prstGeom prst="rect">
            <a:avLst/>
          </a:prstGeom>
        </p:spPr>
        <p:txBody>
          <a:bodyPr vert="horz" wrap="square" lIns="0" tIns="842" rIns="0" bIns="0"/>
          <a:lstStyle/>
          <a:p>
            <a:pPr marL="12700" indent="635" algn="l" rtl="0" eaLnBrk="0">
              <a:lnSpc>
                <a:spcPct val="111000"/>
              </a:lnSpc>
              <a:spcBef>
                <a:spcPts val="5"/>
              </a:spcBef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混凝土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、水泥、钢 </a:t>
            </a:r>
            <a:r>
              <a:rPr sz="9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板</a:t>
            </a:r>
            <a:endParaRPr lang="en-US" altLang="en-US" sz="900" dirty="0"/>
          </a:p>
        </p:txBody>
      </p:sp>
      <p:sp>
        <p:nvSpPr>
          <p:cNvPr id="7430" name="textbox 7430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430" name="group 1430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7432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33" name="textbox 7433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795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P</a:t>
              </a:r>
              <a:endParaRPr lang="en-US" altLang="en-US" sz="1800" dirty="0"/>
            </a:p>
          </p:txBody>
        </p:sp>
      </p:grpSp>
      <p:sp>
        <p:nvSpPr>
          <p:cNvPr id="7434" name="rect"/>
          <p:cNvSpPr/>
          <p:nvPr/>
        </p:nvSpPr>
        <p:spPr>
          <a:xfrm>
            <a:off x="5190490" y="920496"/>
            <a:ext cx="12700" cy="5262371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35" name="textbox 7435"/>
          <p:cNvSpPr/>
          <p:nvPr/>
        </p:nvSpPr>
        <p:spPr>
          <a:xfrm>
            <a:off x="213615" y="5960927"/>
            <a:ext cx="526415" cy="1644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090"/>
              </a:lnSpc>
            </a:pPr>
            <a:r>
              <a:rPr sz="900" spc="9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建立接</a:t>
            </a:r>
            <a:r>
              <a:rPr sz="900" spc="7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口</a:t>
            </a:r>
            <a:endParaRPr lang="en-US" altLang="en-US" sz="900" dirty="0"/>
          </a:p>
        </p:txBody>
      </p:sp>
      <p:sp>
        <p:nvSpPr>
          <p:cNvPr id="7440" name="textbox 7440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70</a:t>
            </a:r>
            <a:endParaRPr lang="en-US" altLang="en-US" sz="900" dirty="0"/>
          </a:p>
        </p:txBody>
      </p:sp>
      <p:sp>
        <p:nvSpPr>
          <p:cNvPr id="7441" name="path"/>
          <p:cNvSpPr/>
          <p:nvPr/>
        </p:nvSpPr>
        <p:spPr>
          <a:xfrm>
            <a:off x="5239511" y="4676902"/>
            <a:ext cx="2491740" cy="12700"/>
          </a:xfrm>
          <a:custGeom>
            <a:avLst/>
            <a:gdLst/>
            <a:ahLst/>
            <a:cxnLst/>
            <a:rect l="0" t="0" r="0" b="0"/>
            <a:pathLst>
              <a:path w="3924" h="20">
                <a:moveTo>
                  <a:pt x="3924" y="10"/>
                </a:moveTo>
                <a:lnTo>
                  <a:pt x="0" y="10"/>
                </a:lnTo>
              </a:path>
            </a:pathLst>
          </a:custGeom>
          <a:noFill/>
          <a:ln w="1270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2" name="path"/>
          <p:cNvSpPr/>
          <p:nvPr/>
        </p:nvSpPr>
        <p:spPr>
          <a:xfrm>
            <a:off x="5239511" y="6176518"/>
            <a:ext cx="2491740" cy="12700"/>
          </a:xfrm>
          <a:custGeom>
            <a:avLst/>
            <a:gdLst/>
            <a:ahLst/>
            <a:cxnLst/>
            <a:rect l="0" t="0" r="0" b="0"/>
            <a:pathLst>
              <a:path w="3924" h="20">
                <a:moveTo>
                  <a:pt x="0" y="10"/>
                </a:moveTo>
                <a:lnTo>
                  <a:pt x="3924" y="10"/>
                </a:lnTo>
              </a:path>
            </a:pathLst>
          </a:custGeom>
          <a:noFill/>
          <a:ln w="1270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3" name="path"/>
          <p:cNvSpPr/>
          <p:nvPr/>
        </p:nvSpPr>
        <p:spPr>
          <a:xfrm>
            <a:off x="172212" y="5102098"/>
            <a:ext cx="2491739" cy="12700"/>
          </a:xfrm>
          <a:custGeom>
            <a:avLst/>
            <a:gdLst/>
            <a:ahLst/>
            <a:cxnLst/>
            <a:rect l="0" t="0" r="0" b="0"/>
            <a:pathLst>
              <a:path w="3923" h="20">
                <a:moveTo>
                  <a:pt x="0" y="10"/>
                </a:moveTo>
                <a:lnTo>
                  <a:pt x="3923" y="10"/>
                </a:lnTo>
              </a:path>
            </a:pathLst>
          </a:custGeom>
          <a:noFill/>
          <a:ln w="1270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4" name="path"/>
          <p:cNvSpPr/>
          <p:nvPr/>
        </p:nvSpPr>
        <p:spPr>
          <a:xfrm>
            <a:off x="172212" y="5219446"/>
            <a:ext cx="2491739" cy="12700"/>
          </a:xfrm>
          <a:custGeom>
            <a:avLst/>
            <a:gdLst/>
            <a:ahLst/>
            <a:cxnLst/>
            <a:rect l="0" t="0" r="0" b="0"/>
            <a:pathLst>
              <a:path w="3923" h="20">
                <a:moveTo>
                  <a:pt x="3923" y="10"/>
                </a:moveTo>
                <a:lnTo>
                  <a:pt x="0" y="10"/>
                </a:lnTo>
              </a:path>
            </a:pathLst>
          </a:custGeom>
          <a:noFill/>
          <a:ln w="12700" cap="flat">
            <a:solidFill>
              <a:srgbClr val="91B0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5" name="rect"/>
          <p:cNvSpPr/>
          <p:nvPr/>
        </p:nvSpPr>
        <p:spPr>
          <a:xfrm>
            <a:off x="172212" y="6176518"/>
            <a:ext cx="2491739" cy="12700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6" name="textbox 7446"/>
          <p:cNvSpPr/>
          <p:nvPr/>
        </p:nvSpPr>
        <p:spPr>
          <a:xfrm>
            <a:off x="6852378" y="6141673"/>
            <a:ext cx="244475" cy="1600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9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案</a:t>
            </a: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900" dirty="0"/>
          </a:p>
        </p:txBody>
      </p:sp>
      <p:sp>
        <p:nvSpPr>
          <p:cNvPr id="7447" name="path"/>
          <p:cNvSpPr/>
          <p:nvPr/>
        </p:nvSpPr>
        <p:spPr>
          <a:xfrm>
            <a:off x="220979" y="3642169"/>
            <a:ext cx="2394457" cy="9525"/>
          </a:xfrm>
          <a:custGeom>
            <a:avLst/>
            <a:gdLst/>
            <a:ahLst/>
            <a:cxnLst/>
            <a:rect l="0" t="0" r="0" b="0"/>
            <a:pathLst>
              <a:path w="3770" h="15">
                <a:moveTo>
                  <a:pt x="0" y="7"/>
                </a:moveTo>
                <a:lnTo>
                  <a:pt x="3770" y="7"/>
                </a:lnTo>
              </a:path>
            </a:pathLst>
          </a:custGeom>
          <a:noFill/>
          <a:ln w="9525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8" name="path"/>
          <p:cNvSpPr/>
          <p:nvPr/>
        </p:nvSpPr>
        <p:spPr>
          <a:xfrm>
            <a:off x="220979" y="3931729"/>
            <a:ext cx="2394457" cy="9525"/>
          </a:xfrm>
          <a:custGeom>
            <a:avLst/>
            <a:gdLst/>
            <a:ahLst/>
            <a:cxnLst/>
            <a:rect l="0" t="0" r="0" b="0"/>
            <a:pathLst>
              <a:path w="3770" h="15">
                <a:moveTo>
                  <a:pt x="0" y="7"/>
                </a:moveTo>
                <a:lnTo>
                  <a:pt x="3770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9" name="path"/>
          <p:cNvSpPr/>
          <p:nvPr/>
        </p:nvSpPr>
        <p:spPr>
          <a:xfrm>
            <a:off x="220979" y="4221289"/>
            <a:ext cx="2394457" cy="9525"/>
          </a:xfrm>
          <a:custGeom>
            <a:avLst/>
            <a:gdLst/>
            <a:ahLst/>
            <a:cxnLst/>
            <a:rect l="0" t="0" r="0" b="0"/>
            <a:pathLst>
              <a:path w="3770" h="15">
                <a:moveTo>
                  <a:pt x="0" y="7"/>
                </a:moveTo>
                <a:lnTo>
                  <a:pt x="3770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0" name="path"/>
          <p:cNvSpPr/>
          <p:nvPr/>
        </p:nvSpPr>
        <p:spPr>
          <a:xfrm>
            <a:off x="220979" y="4512373"/>
            <a:ext cx="2394457" cy="9525"/>
          </a:xfrm>
          <a:custGeom>
            <a:avLst/>
            <a:gdLst/>
            <a:ahLst/>
            <a:cxnLst/>
            <a:rect l="0" t="0" r="0" b="0"/>
            <a:pathLst>
              <a:path w="3770" h="15">
                <a:moveTo>
                  <a:pt x="0" y="7"/>
                </a:moveTo>
                <a:lnTo>
                  <a:pt x="3770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1" name="path"/>
          <p:cNvSpPr/>
          <p:nvPr/>
        </p:nvSpPr>
        <p:spPr>
          <a:xfrm>
            <a:off x="2753867" y="1461325"/>
            <a:ext cx="2394457" cy="9525"/>
          </a:xfrm>
          <a:custGeom>
            <a:avLst/>
            <a:gdLst/>
            <a:ahLst/>
            <a:cxnLst/>
            <a:rect l="0" t="0" r="0" b="0"/>
            <a:pathLst>
              <a:path w="3770" h="15">
                <a:moveTo>
                  <a:pt x="0" y="7"/>
                </a:moveTo>
                <a:lnTo>
                  <a:pt x="3770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2" name="path"/>
          <p:cNvSpPr/>
          <p:nvPr/>
        </p:nvSpPr>
        <p:spPr>
          <a:xfrm>
            <a:off x="2753867" y="3718369"/>
            <a:ext cx="2394457" cy="9525"/>
          </a:xfrm>
          <a:custGeom>
            <a:avLst/>
            <a:gdLst/>
            <a:ahLst/>
            <a:cxnLst/>
            <a:rect l="0" t="0" r="0" b="0"/>
            <a:pathLst>
              <a:path w="3770" h="15">
                <a:moveTo>
                  <a:pt x="0" y="7"/>
                </a:moveTo>
                <a:lnTo>
                  <a:pt x="3770" y="7"/>
                </a:lnTo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53" name="table 7453"/>
          <p:cNvGraphicFramePr>
            <a:graphicFrameLocks noGrp="1"/>
          </p:cNvGraphicFramePr>
          <p:nvPr/>
        </p:nvGraphicFramePr>
        <p:xfrm>
          <a:off x="228981" y="920877"/>
          <a:ext cx="5067934" cy="5274945"/>
        </p:xfrm>
        <a:graphic>
          <a:graphicData uri="http://schemas.openxmlformats.org/drawingml/2006/table">
            <a:tbl>
              <a:tblPr/>
              <a:tblGrid>
                <a:gridCol w="5067934"/>
              </a:tblGrid>
              <a:tr h="52558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600" dirty="0"/>
                    </a:p>
                    <a:p>
                      <a:pPr marL="114300" algn="l" rtl="0" eaLnBrk="0">
                        <a:lnSpc>
                          <a:spcPct val="109000"/>
                        </a:lnSpc>
                        <a:spcBef>
                          <a:spcPts val="5"/>
                        </a:spcBef>
                        <a:tabLst>
                          <a:tab pos="4887595" algn="l"/>
                        </a:tabLst>
                      </a:pPr>
                      <a:r>
                        <a:rPr sz="1200" u="sng" spc="9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</a:t>
                      </a:r>
                      <a:r>
                        <a:rPr sz="1200" u="sng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统书</a:t>
                      </a:r>
                      <a:r>
                        <a:rPr sz="1200" u="sng" spc="9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的目</a:t>
                      </a:r>
                      <a:r>
                        <a:rPr sz="1200" u="sng" spc="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</a:t>
                      </a:r>
                      <a:r>
                        <a:rPr sz="12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	</a:t>
                      </a:r>
                      <a:endParaRPr lang="en-US" altLang="en-US" sz="1200" dirty="0"/>
                    </a:p>
                    <a:p>
                      <a:pPr marL="295910" indent="-180975" algn="l" rtl="0" eaLnBrk="0">
                        <a:lnSpc>
                          <a:spcPct val="93000"/>
                        </a:lnSpc>
                        <a:spcBef>
                          <a:spcPts val="465"/>
                        </a:spcBef>
                      </a:pPr>
                      <a:r>
                        <a:rPr sz="16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系统手册规定了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维护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新的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块产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准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则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它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描述</a:t>
                      </a:r>
                      <a:r>
                        <a:rPr sz="1200" spc="5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了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如何    </a:t>
                      </a:r>
                      <a:r>
                        <a:rPr sz="1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进行</a:t>
                      </a:r>
                      <a:r>
                        <a:rPr sz="1200" spc="10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200" spc="10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200" spc="10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集群</a:t>
                      </a:r>
                      <a:r>
                        <a:rPr sz="1200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和如何制定</a:t>
                      </a:r>
                      <a:r>
                        <a:rPr sz="1200" spc="10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自上而下的愿</a:t>
                      </a:r>
                      <a:r>
                        <a:rPr sz="1200" spc="1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景</a:t>
                      </a:r>
                      <a:r>
                        <a:rPr sz="1200" spc="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114935" algn="l" rtl="0" eaLnBrk="0">
                        <a:lnSpc>
                          <a:spcPct val="87000"/>
                        </a:lnSpc>
                        <a:spcBef>
                          <a:spcPts val="370"/>
                        </a:spcBef>
                      </a:pPr>
                      <a:r>
                        <a:rPr sz="16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6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200" spc="6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200" spc="6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方承</a:t>
                      </a:r>
                      <a:r>
                        <a:rPr sz="1200" spc="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诺</a:t>
                      </a:r>
                      <a:endParaRPr lang="en-US" altLang="en-US" sz="1200" dirty="0"/>
                    </a:p>
                    <a:p>
                      <a:pPr marL="560070" indent="-264795" algn="l" rtl="0" eaLnBrk="0">
                        <a:lnSpc>
                          <a:spcPct val="97000"/>
                        </a:lnSpc>
                        <a:spcBef>
                          <a:spcPts val="285"/>
                        </a:spcBef>
                      </a:pPr>
                      <a:r>
                        <a:rPr sz="15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一个</a:t>
                      </a:r>
                      <a:r>
                        <a:rPr sz="1200" spc="6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r>
                        <a:rPr sz="1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(可能有几个技术变量)， </a:t>
                      </a:r>
                      <a:r>
                        <a:rPr sz="1200" spc="6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满</a:t>
                      </a:r>
                      <a:r>
                        <a:rPr sz="1200" spc="6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足客</a:t>
                      </a:r>
                      <a:r>
                        <a:rPr sz="1200" spc="6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户</a:t>
                      </a:r>
                      <a:r>
                        <a:rPr sz="1200" spc="6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的需</a:t>
                      </a:r>
                      <a:r>
                        <a:rPr sz="1200" spc="3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求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，并允  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许有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竞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争力的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销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售</a:t>
                      </a:r>
                      <a:r>
                        <a:rPr sz="1200" spc="4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574040" indent="-278765" algn="l" rtl="0" eaLnBrk="0">
                        <a:lnSpc>
                          <a:spcPct val="96000"/>
                        </a:lnSpc>
                        <a:spcBef>
                          <a:spcPts val="385"/>
                        </a:spcBef>
                      </a:pPr>
                      <a:r>
                        <a:rPr sz="15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一个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可行的和可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实现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的概念解决方案，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整合到整个系统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架构中  </a:t>
                      </a:r>
                      <a:r>
                        <a:rPr sz="1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，并根据</a:t>
                      </a:r>
                      <a:r>
                        <a:rPr sz="1200" spc="5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成本目</a:t>
                      </a:r>
                      <a:r>
                        <a:rPr sz="1200" spc="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标进</a:t>
                      </a:r>
                      <a:r>
                        <a:rPr sz="1200" spc="5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行</a:t>
                      </a:r>
                      <a:r>
                        <a:rPr sz="1200" spc="4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优</a:t>
                      </a:r>
                      <a:r>
                        <a:rPr sz="1200" spc="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化。</a:t>
                      </a:r>
                      <a:endParaRPr lang="en-US" altLang="en-US" sz="1200" dirty="0"/>
                    </a:p>
                    <a:p>
                      <a:pPr marL="114935" algn="l" rtl="0" eaLnBrk="0">
                        <a:lnSpc>
                          <a:spcPct val="86000"/>
                        </a:lnSpc>
                        <a:spcBef>
                          <a:spcPts val="400"/>
                        </a:spcBef>
                      </a:pPr>
                      <a:r>
                        <a:rPr sz="16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本书的</a:t>
                      </a:r>
                      <a:r>
                        <a:rPr sz="1200" spc="7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目</a:t>
                      </a:r>
                      <a:r>
                        <a:rPr sz="1200" spc="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</a:t>
                      </a:r>
                      <a:r>
                        <a:rPr sz="1200" spc="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是</a:t>
                      </a:r>
                      <a:endParaRPr lang="en-US" altLang="en-US" sz="1200" dirty="0"/>
                    </a:p>
                    <a:p>
                      <a:pPr marL="295275" algn="l" rtl="0" eaLnBrk="0">
                        <a:lnSpc>
                          <a:spcPct val="89000"/>
                        </a:lnSpc>
                        <a:spcBef>
                          <a:spcPts val="100"/>
                        </a:spcBef>
                      </a:pPr>
                      <a:r>
                        <a:rPr sz="15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</a:t>
                      </a:r>
                      <a:r>
                        <a:rPr sz="1200" spc="8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1200" spc="8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件数量目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(系统自上而下，模块自下而上的优化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)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572770" indent="-277495" algn="l" rtl="0" eaLnBrk="0">
                        <a:lnSpc>
                          <a:spcPct val="96000"/>
                        </a:lnSpc>
                        <a:spcBef>
                          <a:spcPts val="185"/>
                        </a:spcBef>
                      </a:pPr>
                      <a:r>
                        <a:rPr sz="15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在新的系统架构中，通过</a:t>
                      </a:r>
                      <a:r>
                        <a:rPr sz="1200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约</a:t>
                      </a:r>
                      <a:r>
                        <a:rPr sz="1200" spc="9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束</a:t>
                      </a:r>
                      <a:r>
                        <a:rPr sz="12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系统和模块开发的</a:t>
                      </a:r>
                      <a:r>
                        <a:rPr sz="1200" spc="9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200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</a:t>
                      </a:r>
                      <a:r>
                        <a:rPr sz="1200" spc="9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</a:t>
                      </a:r>
                      <a:r>
                        <a:rPr sz="1200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规则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来  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限制复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杂</a:t>
                      </a:r>
                      <a:r>
                        <a:rPr sz="1200" spc="7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1200" dirty="0"/>
                    </a:p>
                    <a:p>
                      <a:pPr marL="295275" algn="l" rtl="0" eaLnBrk="0">
                        <a:lnSpc>
                          <a:spcPct val="91000"/>
                        </a:lnSpc>
                        <a:spcBef>
                          <a:spcPts val="185"/>
                        </a:spcBef>
                      </a:pPr>
                      <a:r>
                        <a:rPr sz="15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200" spc="5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制定</a:t>
                      </a:r>
                      <a:r>
                        <a:rPr sz="1200" spc="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财</a:t>
                      </a:r>
                      <a:r>
                        <a:rPr sz="1200" spc="5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政目</a:t>
                      </a:r>
                      <a:r>
                        <a:rPr sz="1200" spc="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</a:t>
                      </a:r>
                      <a:r>
                        <a:rPr sz="1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，确保系统和模块一级的</a:t>
                      </a:r>
                      <a:r>
                        <a:rPr sz="1200" spc="5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200" spc="5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场竞</a:t>
                      </a:r>
                      <a:r>
                        <a:rPr sz="1200" spc="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争力。</a:t>
                      </a:r>
                      <a:endParaRPr lang="en-US" altLang="en-US" sz="1200" dirty="0"/>
                    </a:p>
                    <a:p>
                      <a:pPr marL="295275" algn="l" rtl="0" eaLnBrk="0">
                        <a:lnSpc>
                          <a:spcPct val="91000"/>
                        </a:lnSpc>
                        <a:spcBef>
                          <a:spcPts val="125"/>
                        </a:spcBef>
                      </a:pPr>
                      <a:r>
                        <a:rPr sz="15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从</a:t>
                      </a:r>
                      <a:r>
                        <a:rPr sz="1200" spc="7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全球</a:t>
                      </a:r>
                      <a:r>
                        <a:rPr sz="1200" spc="7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200" spc="7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</a:t>
                      </a:r>
                      <a:r>
                        <a:rPr sz="1200" spc="7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1200" spc="7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合的角度确定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新产品平台及其模块的</a:t>
                      </a:r>
                      <a:r>
                        <a:rPr sz="1200" spc="7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r>
                        <a:rPr sz="1200" spc="6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能</a:t>
                      </a:r>
                      <a:r>
                        <a:rPr sz="1200" spc="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要求。</a:t>
                      </a:r>
                      <a:endParaRPr lang="en-US" altLang="en-US" sz="1200" dirty="0"/>
                    </a:p>
                    <a:p>
                      <a:pPr marL="295275" algn="l" rtl="0" eaLnBrk="0">
                        <a:lnSpc>
                          <a:spcPct val="91000"/>
                        </a:lnSpc>
                        <a:spcBef>
                          <a:spcPts val="130"/>
                        </a:spcBef>
                      </a:pPr>
                      <a:r>
                        <a:rPr sz="15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定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义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子系</a:t>
                      </a:r>
                      <a:r>
                        <a:rPr sz="1200" spc="8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之间的</a:t>
                      </a:r>
                      <a:r>
                        <a:rPr sz="1200" spc="8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主要接</a:t>
                      </a:r>
                      <a:r>
                        <a:rPr sz="1200" spc="0" dirty="0">
                          <a:ln w="4702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1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口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454" name="rect"/>
          <p:cNvSpPr/>
          <p:nvPr/>
        </p:nvSpPr>
        <p:spPr>
          <a:xfrm>
            <a:off x="6425183" y="1461516"/>
            <a:ext cx="192023" cy="19050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5" name="rect"/>
          <p:cNvSpPr/>
          <p:nvPr/>
        </p:nvSpPr>
        <p:spPr>
          <a:xfrm>
            <a:off x="6420421" y="1456753"/>
            <a:ext cx="201548" cy="20002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6" name="rect"/>
          <p:cNvSpPr/>
          <p:nvPr/>
        </p:nvSpPr>
        <p:spPr>
          <a:xfrm>
            <a:off x="6935723" y="1461516"/>
            <a:ext cx="192023" cy="190500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7" name="rect"/>
          <p:cNvSpPr/>
          <p:nvPr/>
        </p:nvSpPr>
        <p:spPr>
          <a:xfrm>
            <a:off x="6930961" y="1456753"/>
            <a:ext cx="201548" cy="200025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8" name="path"/>
          <p:cNvSpPr/>
          <p:nvPr/>
        </p:nvSpPr>
        <p:spPr>
          <a:xfrm>
            <a:off x="6143244" y="3954780"/>
            <a:ext cx="1731263" cy="2110740"/>
          </a:xfrm>
          <a:custGeom>
            <a:avLst/>
            <a:gdLst/>
            <a:ahLst/>
            <a:cxnLst/>
            <a:rect l="0" t="0" r="0" b="0"/>
            <a:pathLst>
              <a:path w="2726" h="3324">
                <a:moveTo>
                  <a:pt x="2507" y="0"/>
                </a:moveTo>
                <a:cubicBezTo>
                  <a:pt x="219" y="0"/>
                  <a:pt x="219" y="0"/>
                  <a:pt x="219" y="0"/>
                </a:cubicBezTo>
                <a:cubicBezTo>
                  <a:pt x="97" y="0"/>
                  <a:pt x="0" y="74"/>
                  <a:pt x="0" y="231"/>
                </a:cubicBezTo>
                <a:cubicBezTo>
                  <a:pt x="0" y="2998"/>
                  <a:pt x="0" y="2998"/>
                  <a:pt x="0" y="2998"/>
                </a:cubicBezTo>
                <a:cubicBezTo>
                  <a:pt x="0" y="3111"/>
                  <a:pt x="21" y="3177"/>
                  <a:pt x="60" y="3220"/>
                </a:cubicBezTo>
                <a:cubicBezTo>
                  <a:pt x="91" y="3256"/>
                  <a:pt x="148" y="3324"/>
                  <a:pt x="310" y="3324"/>
                </a:cubicBezTo>
                <a:cubicBezTo>
                  <a:pt x="2635" y="3324"/>
                  <a:pt x="2635" y="3324"/>
                  <a:pt x="2635" y="3324"/>
                </a:cubicBezTo>
                <a:cubicBezTo>
                  <a:pt x="2684" y="3324"/>
                  <a:pt x="2726" y="3283"/>
                  <a:pt x="2726" y="3231"/>
                </a:cubicBezTo>
                <a:cubicBezTo>
                  <a:pt x="2726" y="3180"/>
                  <a:pt x="2684" y="3139"/>
                  <a:pt x="2635" y="3139"/>
                </a:cubicBezTo>
                <a:cubicBezTo>
                  <a:pt x="2635" y="3138"/>
                  <a:pt x="286" y="3139"/>
                  <a:pt x="286" y="3139"/>
                </a:cubicBezTo>
                <a:cubicBezTo>
                  <a:pt x="235" y="3139"/>
                  <a:pt x="195" y="3097"/>
                  <a:pt x="195" y="3047"/>
                </a:cubicBezTo>
                <a:cubicBezTo>
                  <a:pt x="195" y="2658"/>
                  <a:pt x="195" y="2658"/>
                  <a:pt x="195" y="2658"/>
                </a:cubicBezTo>
                <a:cubicBezTo>
                  <a:pt x="195" y="2592"/>
                  <a:pt x="237" y="2562"/>
                  <a:pt x="286" y="2562"/>
                </a:cubicBezTo>
                <a:cubicBezTo>
                  <a:pt x="2507" y="2562"/>
                  <a:pt x="2507" y="2562"/>
                  <a:pt x="2507" y="2562"/>
                </a:cubicBezTo>
                <a:cubicBezTo>
                  <a:pt x="2627" y="2562"/>
                  <a:pt x="2726" y="2464"/>
                  <a:pt x="2726" y="2341"/>
                </a:cubicBezTo>
                <a:cubicBezTo>
                  <a:pt x="2726" y="221"/>
                  <a:pt x="2726" y="221"/>
                  <a:pt x="2726" y="221"/>
                </a:cubicBezTo>
                <a:cubicBezTo>
                  <a:pt x="2726" y="99"/>
                  <a:pt x="2627" y="0"/>
                  <a:pt x="2507" y="0"/>
                </a:cubicBezTo>
                <a:moveTo>
                  <a:pt x="2670" y="2905"/>
                </a:moveTo>
                <a:cubicBezTo>
                  <a:pt x="2670" y="2905"/>
                  <a:pt x="311" y="2905"/>
                  <a:pt x="311" y="2905"/>
                </a:cubicBezTo>
                <a:cubicBezTo>
                  <a:pt x="311" y="3016"/>
                  <a:pt x="311" y="3016"/>
                  <a:pt x="311" y="3016"/>
                </a:cubicBezTo>
                <a:cubicBezTo>
                  <a:pt x="2670" y="3016"/>
                  <a:pt x="2670" y="3016"/>
                  <a:pt x="2670" y="3016"/>
                </a:cubicBezTo>
                <a:cubicBezTo>
                  <a:pt x="2701" y="3016"/>
                  <a:pt x="2726" y="2991"/>
                  <a:pt x="2726" y="2960"/>
                </a:cubicBezTo>
                <a:cubicBezTo>
                  <a:pt x="2726" y="2930"/>
                  <a:pt x="2701" y="2905"/>
                  <a:pt x="2670" y="2905"/>
                </a:cubicBezTo>
                <a:moveTo>
                  <a:pt x="2670" y="2685"/>
                </a:moveTo>
                <a:cubicBezTo>
                  <a:pt x="2670" y="2685"/>
                  <a:pt x="311" y="2685"/>
                  <a:pt x="311" y="2685"/>
                </a:cubicBezTo>
                <a:cubicBezTo>
                  <a:pt x="311" y="2795"/>
                  <a:pt x="311" y="2795"/>
                  <a:pt x="311" y="2795"/>
                </a:cubicBezTo>
                <a:cubicBezTo>
                  <a:pt x="2670" y="2795"/>
                  <a:pt x="2670" y="2795"/>
                  <a:pt x="2670" y="2795"/>
                </a:cubicBezTo>
                <a:cubicBezTo>
                  <a:pt x="2701" y="2795"/>
                  <a:pt x="2726" y="2771"/>
                  <a:pt x="2726" y="2741"/>
                </a:cubicBezTo>
                <a:cubicBezTo>
                  <a:pt x="2726" y="2709"/>
                  <a:pt x="2701" y="2685"/>
                  <a:pt x="2670" y="2685"/>
                </a:cubicBezTo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459" name="table 7459"/>
          <p:cNvGraphicFramePr>
            <a:graphicFrameLocks noGrp="1"/>
          </p:cNvGraphicFramePr>
          <p:nvPr/>
        </p:nvGraphicFramePr>
        <p:xfrm>
          <a:off x="5370957" y="925449"/>
          <a:ext cx="3278504" cy="5270500"/>
        </p:xfrm>
        <a:graphic>
          <a:graphicData uri="http://schemas.openxmlformats.org/drawingml/2006/table">
            <a:tbl>
              <a:tblPr/>
              <a:tblGrid>
                <a:gridCol w="3278504"/>
              </a:tblGrid>
              <a:tr h="52514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600" dirty="0"/>
                    </a:p>
                    <a:p>
                      <a:pPr marL="124460" algn="l" rtl="0" eaLnBrk="0">
                        <a:lnSpc>
                          <a:spcPct val="109000"/>
                        </a:lnSpc>
                        <a:spcBef>
                          <a:spcPts val="5"/>
                        </a:spcBef>
                        <a:tabLst>
                          <a:tab pos="2649220" algn="l"/>
                        </a:tabLst>
                      </a:pPr>
                      <a:r>
                        <a:rPr sz="1200" u="sng" spc="9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</a:t>
                      </a:r>
                      <a:r>
                        <a:rPr sz="1200" u="sng" spc="9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统书</a:t>
                      </a:r>
                      <a:r>
                        <a:rPr sz="1200" u="sng" spc="9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的内</a:t>
                      </a:r>
                      <a:r>
                        <a:rPr sz="1200" u="sng" spc="50" dirty="0">
                          <a:ln w="4711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8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容</a:t>
                      </a:r>
                      <a:r>
                        <a:rPr sz="12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	</a:t>
                      </a:r>
                      <a:endParaRPr lang="en-US" altLang="en-US" sz="1200" dirty="0"/>
                    </a:p>
                    <a:p>
                      <a:pPr marL="124460" algn="l" rtl="0" eaLnBrk="0">
                        <a:lnSpc>
                          <a:spcPct val="86000"/>
                        </a:lnSpc>
                        <a:spcBef>
                          <a:spcPts val="475"/>
                        </a:spcBef>
                      </a:pPr>
                      <a:r>
                        <a:rPr sz="16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综合各要素       的调查结</a:t>
                      </a:r>
                      <a:r>
                        <a:rPr sz="1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果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，以</a:t>
                      </a:r>
                      <a:endParaRPr lang="en-US" altLang="en-US" sz="1200" dirty="0"/>
                    </a:p>
                    <a:p>
                      <a:pPr marL="124460" algn="l" rtl="0" eaLnBrk="0">
                        <a:lnSpc>
                          <a:spcPct val="91000"/>
                        </a:lnSpc>
                        <a:spcBef>
                          <a:spcPts val="95"/>
                        </a:spcBef>
                      </a:pPr>
                      <a:r>
                        <a:rPr sz="2400" spc="20" baseline="-40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15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1900" spc="20" baseline="-5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另外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</a:t>
                      </a:r>
                      <a:r>
                        <a:rPr sz="1900" spc="0" baseline="14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1900" spc="0" baseline="14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endParaRPr lang="en-US" altLang="en-US" sz="1235" dirty="0"/>
                    </a:p>
                    <a:p>
                      <a:pPr marL="304800" algn="l" rtl="0" eaLnBrk="0">
                        <a:lnSpc>
                          <a:spcPct val="88000"/>
                        </a:lnSpc>
                        <a:spcBef>
                          <a:spcPts val="475"/>
                        </a:spcBef>
                      </a:pPr>
                      <a:r>
                        <a:rPr sz="1500" spc="1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200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职</a:t>
                      </a:r>
                      <a:r>
                        <a:rPr sz="12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责</a:t>
                      </a:r>
                      <a:endParaRPr lang="en-US" altLang="en-US" sz="1200" dirty="0"/>
                    </a:p>
                    <a:p>
                      <a:pPr marL="304800" algn="l" rtl="0" eaLnBrk="0">
                        <a:lnSpc>
                          <a:spcPct val="91000"/>
                        </a:lnSpc>
                        <a:spcBef>
                          <a:spcPts val="330"/>
                        </a:spcBef>
                      </a:pPr>
                      <a:r>
                        <a:rPr sz="15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制定和执行路</a:t>
                      </a:r>
                      <a:r>
                        <a:rPr sz="1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线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图</a:t>
                      </a:r>
                      <a:endParaRPr lang="en-US" altLang="en-US" sz="1200" dirty="0"/>
                    </a:p>
                    <a:p>
                      <a:pPr marL="304800" algn="l" rtl="0" eaLnBrk="0">
                        <a:lnSpc>
                          <a:spcPct val="91000"/>
                        </a:lnSpc>
                        <a:spcBef>
                          <a:spcPts val="315"/>
                        </a:spcBef>
                      </a:pPr>
                      <a:r>
                        <a:rPr sz="15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2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详细的成本和销售价格目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</a:t>
                      </a:r>
                      <a:endParaRPr lang="en-US" altLang="en-US" sz="1200" dirty="0"/>
                    </a:p>
                    <a:p>
                      <a:pPr marL="319405" indent="-194945" algn="l" rtl="0" eaLnBrk="0">
                        <a:lnSpc>
                          <a:spcPct val="93000"/>
                        </a:lnSpc>
                        <a:spcBef>
                          <a:spcPts val="310"/>
                        </a:spcBef>
                      </a:pPr>
                      <a:r>
                        <a:rPr sz="1600" spc="8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管理层和利益攸关方具有约束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力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的承诺，如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签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字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marL="1339850" algn="l" rtl="0" eaLnBrk="0">
                        <a:lnSpc>
                          <a:spcPct val="89000"/>
                        </a:lnSpc>
                        <a:spcBef>
                          <a:spcPts val="725"/>
                        </a:spcBef>
                      </a:pPr>
                      <a:r>
                        <a:rPr sz="2400" spc="-10" dirty="0">
                          <a:ln w="6350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体系</a:t>
                      </a:r>
                      <a:endParaRPr lang="en-US" altLang="en-US" sz="2400" dirty="0"/>
                    </a:p>
                    <a:p>
                      <a:pPr marL="1341120" algn="l" rtl="0" eaLnBrk="0">
                        <a:lnSpc>
                          <a:spcPts val="3140"/>
                        </a:lnSpc>
                      </a:pPr>
                      <a:r>
                        <a:rPr sz="2400" spc="-20" dirty="0">
                          <a:ln w="6350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书</a:t>
                      </a:r>
                      <a:r>
                        <a:rPr sz="2400" spc="-10" dirty="0">
                          <a:ln w="6350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籍</a:t>
                      </a:r>
                      <a:endParaRPr lang="en-US" altLang="en-US" sz="2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460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61" name="textbox 7461"/>
          <p:cNvSpPr/>
          <p:nvPr/>
        </p:nvSpPr>
        <p:spPr>
          <a:xfrm>
            <a:off x="461891" y="255327"/>
            <a:ext cx="3347720" cy="5975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2700" algn="l" rtl="0" eaLnBrk="0">
              <a:lnSpc>
                <a:spcPct val="104000"/>
              </a:lnSpc>
            </a:pP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将调查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结果编入系统级模块书。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体系</a:t>
            </a:r>
            <a:r>
              <a:rPr sz="1800" spc="8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书</a:t>
            </a:r>
            <a:endParaRPr lang="en-US" altLang="en-US" sz="1800" dirty="0"/>
          </a:p>
        </p:txBody>
      </p:sp>
      <p:sp>
        <p:nvSpPr>
          <p:cNvPr id="7463" name="textbox 7463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434" name="group 143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7465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66" name="textbox 7466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795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P</a:t>
              </a:r>
              <a:endParaRPr lang="en-US" altLang="en-US" sz="1800" dirty="0"/>
            </a:p>
          </p:txBody>
        </p:sp>
      </p:grpSp>
      <p:sp>
        <p:nvSpPr>
          <p:cNvPr id="7467" name="textbox 7467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7472" name="textbox 7472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71</a:t>
            </a:r>
            <a:endParaRPr lang="en-US" altLang="en-US" sz="900" dirty="0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73" name="table 7473"/>
          <p:cNvGraphicFramePr>
            <a:graphicFrameLocks noGrp="1"/>
          </p:cNvGraphicFramePr>
          <p:nvPr/>
        </p:nvGraphicFramePr>
        <p:xfrm>
          <a:off x="110109" y="742569"/>
          <a:ext cx="8636635" cy="5509894"/>
        </p:xfrm>
        <a:graphic>
          <a:graphicData uri="http://schemas.openxmlformats.org/drawingml/2006/table">
            <a:tbl>
              <a:tblPr/>
              <a:tblGrid>
                <a:gridCol w="3688715"/>
                <a:gridCol w="643255"/>
                <a:gridCol w="4304665"/>
              </a:tblGrid>
              <a:tr h="4184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lang="en-US" altLang="en-US" sz="100" dirty="0"/>
                    </a:p>
                    <a:p>
                      <a:pPr algn="r" rtl="0" eaLnBrk="0">
                        <a:lnSpc>
                          <a:spcPts val="1340"/>
                        </a:lnSpc>
                      </a:pPr>
                      <a:r>
                        <a:rPr sz="11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资</a:t>
                      </a:r>
                      <a:r>
                        <a:rPr sz="1100" spc="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料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来源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600" dirty="0"/>
                    </a:p>
                    <a:p>
                      <a:pPr marL="7493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</a:t>
                      </a:r>
                      <a:r>
                        <a:rPr sz="11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1100" dirty="0"/>
                    </a:p>
                    <a:p>
                      <a:pPr marL="78105" algn="l" rtl="0" eaLnBrk="0">
                        <a:lnSpc>
                          <a:spcPts val="1365"/>
                        </a:lnSpc>
                      </a:pPr>
                      <a:r>
                        <a:rPr sz="1100" b="1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pleted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600" dirty="0"/>
                    </a:p>
                    <a:p>
                      <a:pPr algn="r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1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</a:t>
                      </a:r>
                      <a:r>
                        <a:rPr sz="11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1100" dirty="0"/>
                    </a:p>
                    <a:p>
                      <a:pPr marL="149225" indent="3175" algn="l" rtl="0" eaLnBrk="0">
                        <a:lnSpc>
                          <a:spcPct val="112000"/>
                        </a:lnSpc>
                        <a:spcBef>
                          <a:spcPts val="120"/>
                        </a:spcBef>
                      </a:pPr>
                      <a:r>
                        <a:rPr sz="1100" u="sng" spc="-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内容要素</a:t>
                      </a:r>
                      <a:r>
                        <a:rPr sz="1100" u="sng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  </a:t>
                      </a:r>
                      <a:r>
                        <a:rPr sz="11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  </a:t>
                      </a:r>
                      <a:r>
                        <a:rPr sz="11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1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100" u="sng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资</a:t>
                      </a:r>
                      <a:r>
                        <a:rPr sz="1100" u="sng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料来源</a:t>
                      </a:r>
                      <a:r>
                        <a:rPr sz="11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1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</a:t>
                      </a:r>
                      <a:r>
                        <a:rPr sz="11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100" b="1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pleted</a:t>
                      </a:r>
                      <a:r>
                        <a:rPr sz="11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1100" spc="-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接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口的定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义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47015">
                <a:tc rowSpan="13"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400" dirty="0"/>
                    </a:p>
                    <a:p>
                      <a:pPr marL="116840" algn="l" rtl="0" eaLnBrk="0">
                        <a:lnSpc>
                          <a:spcPct val="83000"/>
                        </a:lnSpc>
                        <a:spcBef>
                          <a:spcPts val="5"/>
                        </a:spcBef>
                      </a:pPr>
                      <a:r>
                        <a:rPr sz="1300" spc="3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100" spc="3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对</a:t>
                      </a:r>
                      <a:r>
                        <a:rPr sz="1100" spc="3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当今形</a:t>
                      </a:r>
                      <a:r>
                        <a:rPr sz="1100" spc="3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</a:t>
                      </a:r>
                      <a:r>
                        <a:rPr sz="1100" spc="3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的分</a:t>
                      </a:r>
                      <a:r>
                        <a:rPr sz="1100" spc="2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析</a:t>
                      </a:r>
                      <a:endParaRPr lang="en-US" altLang="en-US" sz="1100" dirty="0"/>
                    </a:p>
                    <a:p>
                      <a:pPr marL="303530" algn="l" rtl="0" eaLnBrk="0">
                        <a:lnSpc>
                          <a:spcPct val="88000"/>
                        </a:lnSpc>
                        <a:spcBef>
                          <a:spcPts val="5"/>
                        </a:spcBef>
                      </a:pPr>
                      <a:r>
                        <a:rPr sz="1300" spc="4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数量基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线</a:t>
                      </a:r>
                      <a:endParaRPr lang="en-US" altLang="en-US" sz="1100" dirty="0"/>
                    </a:p>
                    <a:p>
                      <a:pPr marL="303530" algn="l" rtl="0" eaLnBrk="0">
                        <a:lnSpc>
                          <a:spcPct val="89000"/>
                        </a:lnSpc>
                        <a:spcBef>
                          <a:spcPts val="330"/>
                        </a:spcBef>
                      </a:pPr>
                      <a:r>
                        <a:rPr sz="1300" spc="4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竞争者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准</a:t>
                      </a:r>
                      <a:endParaRPr lang="en-US" altLang="en-US" sz="1100" dirty="0"/>
                    </a:p>
                    <a:p>
                      <a:pPr marL="303530" algn="l" rtl="0" eaLnBrk="0">
                        <a:lnSpc>
                          <a:spcPct val="89000"/>
                        </a:lnSpc>
                        <a:spcBef>
                          <a:spcPts val="230"/>
                        </a:spcBef>
                      </a:pP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区域市场信息</a:t>
                      </a:r>
                      <a:endParaRPr lang="en-US" altLang="en-US" sz="1100" dirty="0"/>
                    </a:p>
                    <a:p>
                      <a:pPr marL="116840" algn="l" rtl="0" eaLnBrk="0">
                        <a:lnSpc>
                          <a:spcPct val="89000"/>
                        </a:lnSpc>
                        <a:spcBef>
                          <a:spcPts val="235"/>
                        </a:spcBef>
                      </a:pP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1100" spc="-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未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来市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分析</a:t>
                      </a:r>
                      <a:endParaRPr lang="en-US" altLang="en-US" sz="1100" dirty="0"/>
                    </a:p>
                    <a:p>
                      <a:pPr marL="577215" indent="-273685" algn="l" rtl="0" eaLnBrk="0">
                        <a:lnSpc>
                          <a:spcPct val="92000"/>
                        </a:lnSpc>
                        <a:spcBef>
                          <a:spcPts val="255"/>
                        </a:spcBef>
                      </a:pPr>
                      <a:r>
                        <a:rPr sz="1300" spc="-3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庞大的市场数据库，市场前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景广阔，涵                    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盖主要系统参数和净销售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价格。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1000" dirty="0"/>
                    </a:p>
                    <a:p>
                      <a:pPr marL="303530" algn="l" rtl="0" eaLnBrk="0">
                        <a:lnSpc>
                          <a:spcPct val="89000"/>
                        </a:lnSpc>
                        <a:spcBef>
                          <a:spcPts val="400"/>
                        </a:spcBef>
                      </a:pPr>
                      <a:r>
                        <a:rPr sz="1300" spc="4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技术趋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分析</a:t>
                      </a:r>
                      <a:endParaRPr lang="en-US" altLang="en-US" sz="1100" dirty="0"/>
                    </a:p>
                    <a:p>
                      <a:pPr marL="303530" algn="l" rtl="0" eaLnBrk="0">
                        <a:lnSpc>
                          <a:spcPct val="89000"/>
                        </a:lnSpc>
                        <a:spcBef>
                          <a:spcPts val="780"/>
                        </a:spcBef>
                      </a:pPr>
                      <a:r>
                        <a:rPr sz="1300" spc="4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市场集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群</a:t>
                      </a:r>
                      <a:endParaRPr lang="en-US" altLang="en-US" sz="1100" dirty="0"/>
                    </a:p>
                    <a:p>
                      <a:pPr marL="116840" algn="l" rtl="0" eaLnBrk="0">
                        <a:lnSpc>
                          <a:spcPct val="89000"/>
                        </a:lnSpc>
                        <a:spcBef>
                          <a:spcPts val="435"/>
                        </a:spcBef>
                      </a:pP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1100" spc="-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未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来原型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合的定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义</a:t>
                      </a:r>
                      <a:endParaRPr lang="en-US" altLang="en-US" sz="1100" dirty="0"/>
                    </a:p>
                    <a:p>
                      <a:pPr marL="303530" algn="l" rtl="0" eaLnBrk="0">
                        <a:lnSpc>
                          <a:spcPct val="89000"/>
                        </a:lnSpc>
                        <a:spcBef>
                          <a:spcPts val="560"/>
                        </a:spcBef>
                      </a:pPr>
                      <a:r>
                        <a:rPr sz="1300" spc="3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包括性能范围的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平台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0" dirty="0"/>
                    </a:p>
                    <a:p>
                      <a:pPr marL="303530" algn="l" rtl="0" eaLnBrk="0">
                        <a:lnSpc>
                          <a:spcPct val="89000"/>
                        </a:lnSpc>
                        <a:spcBef>
                          <a:spcPts val="395"/>
                        </a:spcBef>
                      </a:pPr>
                      <a:r>
                        <a:rPr sz="1300" spc="2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子系统组合的自上而下的愿</a:t>
                      </a:r>
                      <a:r>
                        <a:rPr sz="11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景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23000"/>
                        </a:lnSpc>
                      </a:pPr>
                      <a:endParaRPr lang="en-US" altLang="en-US" sz="1000" dirty="0"/>
                    </a:p>
                    <a:p>
                      <a:pPr marL="303530" algn="l" rtl="0" eaLnBrk="0">
                        <a:lnSpc>
                          <a:spcPct val="89000"/>
                        </a:lnSpc>
                        <a:spcBef>
                          <a:spcPts val="400"/>
                        </a:spcBef>
                      </a:pP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</a:t>
                      </a:r>
                      <a:r>
                        <a:rPr sz="1300" spc="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主要系统性能参数和规格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33000"/>
                        </a:lnSpc>
                      </a:pPr>
                      <a:endParaRPr lang="en-US" altLang="en-US" sz="1000" dirty="0"/>
                    </a:p>
                    <a:p>
                      <a:pPr marL="303530" algn="l" rtl="0" eaLnBrk="0">
                        <a:lnSpc>
                          <a:spcPct val="90000"/>
                        </a:lnSpc>
                        <a:spcBef>
                          <a:spcPts val="400"/>
                        </a:spcBef>
                      </a:pPr>
                      <a:r>
                        <a:rPr sz="1300" spc="4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职能目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</a:t>
                      </a:r>
                      <a:endParaRPr lang="en-US" altLang="en-US" sz="1100" dirty="0"/>
                    </a:p>
                    <a:p>
                      <a:pPr marL="582930" algn="l" rtl="0" eaLnBrk="0">
                        <a:lnSpc>
                          <a:spcPct val="84000"/>
                        </a:lnSpc>
                        <a:spcBef>
                          <a:spcPts val="840"/>
                        </a:spcBef>
                      </a:pPr>
                      <a:r>
                        <a:rPr sz="1300" spc="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▫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费用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代表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1100" dirty="0"/>
                    </a:p>
                    <a:p>
                      <a:pPr marL="582930" algn="l" rtl="0" eaLnBrk="0">
                        <a:lnSpc>
                          <a:spcPct val="81000"/>
                        </a:lnSpc>
                        <a:spcBef>
                          <a:spcPts val="975"/>
                        </a:spcBef>
                      </a:pPr>
                      <a:r>
                        <a:rPr sz="1300" spc="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▫ </a:t>
                      </a:r>
                      <a:r>
                        <a:rPr sz="1300" spc="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安装</a:t>
                      </a:r>
                      <a:endParaRPr lang="en-US" altLang="en-US" sz="1100" dirty="0"/>
                    </a:p>
                    <a:p>
                      <a:pPr marL="582930" algn="l" rtl="0" eaLnBrk="0">
                        <a:lnSpc>
                          <a:spcPct val="89000"/>
                        </a:lnSpc>
                        <a:spcBef>
                          <a:spcPts val="980"/>
                        </a:spcBef>
                      </a:pPr>
                      <a:r>
                        <a:rPr sz="1300" spc="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▫</a:t>
                      </a:r>
                      <a:r>
                        <a:rPr sz="1300" spc="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维修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可维修性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700" dirty="0"/>
                    </a:p>
                    <a:p>
                      <a:pPr marL="582930" algn="l" rtl="0" eaLnBrk="0">
                        <a:lnSpc>
                          <a:spcPct val="89000"/>
                        </a:lnSpc>
                        <a:spcBef>
                          <a:spcPts val="5"/>
                        </a:spcBef>
                      </a:pPr>
                      <a:r>
                        <a:rPr sz="1300" spc="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▫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质量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可靠性</a:t>
                      </a:r>
                      <a:endParaRPr lang="en-US" altLang="en-US" sz="11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591819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500" dirty="0"/>
                    </a:p>
                    <a:p>
                      <a:pPr marL="33591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1300" spc="3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功能性相互依</a:t>
                      </a:r>
                      <a:r>
                        <a:rPr sz="11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赖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链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12000"/>
                        </a:lnSpc>
                      </a:pPr>
                      <a:endParaRPr lang="en-US" altLang="en-US" sz="700" dirty="0"/>
                    </a:p>
                    <a:p>
                      <a:pPr marL="335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300" spc="4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确定相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关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接口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0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00" dirty="0"/>
                    </a:p>
                    <a:p>
                      <a:pPr marL="335915" algn="l" rtl="0" eaLnBrk="0">
                        <a:lnSpc>
                          <a:spcPct val="89000"/>
                        </a:lnSpc>
                        <a:spcBef>
                          <a:spcPts val="5"/>
                        </a:spcBef>
                      </a:pPr>
                      <a:r>
                        <a:rPr sz="1300" spc="4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接口规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格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表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9075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6534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200" dirty="0"/>
                    </a:p>
                    <a:p>
                      <a:pPr marL="14922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1100" spc="-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目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标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路</a:t>
                      </a:r>
                      <a:r>
                        <a:rPr sz="11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线图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0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500" dirty="0"/>
                    </a:p>
                    <a:p>
                      <a:pPr marL="335915" algn="l" rtl="0" eaLnBrk="0">
                        <a:lnSpc>
                          <a:spcPct val="89000"/>
                        </a:lnSpc>
                        <a:spcBef>
                          <a:spcPts val="5"/>
                        </a:spcBef>
                      </a:pP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</a:t>
                      </a:r>
                      <a:r>
                        <a:rPr sz="1300" spc="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系统和子系统的技术开发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11150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18745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6">
                  <a:txBody>
                    <a:bodyPr/>
                    <a:lstStyle/>
                    <a:p>
                      <a:pPr algn="l" rtl="0" eaLnBrk="0">
                        <a:lnSpc>
                          <a:spcPct val="115000"/>
                        </a:lnSpc>
                      </a:pPr>
                      <a:endParaRPr lang="en-US" altLang="en-US" sz="600" dirty="0"/>
                    </a:p>
                    <a:p>
                      <a:pPr marL="149225" algn="l" rtl="0" eaLnBrk="0">
                        <a:lnSpc>
                          <a:spcPct val="81000"/>
                        </a:lnSpc>
                      </a:pP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 </a:t>
                      </a:r>
                      <a:r>
                        <a:rPr sz="1100" spc="-1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校</a:t>
                      </a:r>
                      <a:r>
                        <a:rPr sz="1100" spc="0" dirty="0">
                          <a:ln w="400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准文件</a:t>
                      </a:r>
                      <a:endParaRPr lang="en-US" altLang="en-US" sz="1100" dirty="0"/>
                    </a:p>
                    <a:p>
                      <a:pPr marL="335915" algn="l" rtl="0" eaLnBrk="0">
                        <a:lnSpc>
                          <a:spcPct val="89000"/>
                        </a:lnSpc>
                        <a:spcBef>
                          <a:spcPts val="830"/>
                        </a:spcBef>
                      </a:pPr>
                      <a:r>
                        <a:rPr sz="1300" spc="4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高层管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理</a:t>
                      </a:r>
                      <a:endParaRPr lang="en-US" altLang="en-US" sz="1100" dirty="0"/>
                    </a:p>
                    <a:p>
                      <a:pPr marL="335915" algn="l" rtl="0" eaLnBrk="0">
                        <a:lnSpc>
                          <a:spcPct val="81000"/>
                        </a:lnSpc>
                        <a:spcBef>
                          <a:spcPts val="955"/>
                        </a:spcBef>
                      </a:pPr>
                      <a:r>
                        <a:rPr sz="1300" spc="4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核心工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程</a:t>
                      </a:r>
                      <a:endParaRPr lang="en-US" altLang="en-US" sz="1100" dirty="0"/>
                    </a:p>
                    <a:p>
                      <a:pPr marL="335915" algn="l" rtl="0" eaLnBrk="0">
                        <a:lnSpc>
                          <a:spcPct val="81000"/>
                        </a:lnSpc>
                        <a:spcBef>
                          <a:spcPts val="1160"/>
                        </a:spcBef>
                      </a:pPr>
                      <a:r>
                        <a:rPr sz="1300" spc="4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 </a:t>
                      </a:r>
                      <a:r>
                        <a:rPr sz="11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相关功</a:t>
                      </a:r>
                      <a:r>
                        <a:rPr sz="11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能</a:t>
                      </a:r>
                      <a:endParaRPr lang="en-US" altLang="en-US" sz="1100" dirty="0"/>
                    </a:p>
                    <a:p>
                      <a:pPr marL="614680" algn="l" rtl="0" eaLnBrk="0">
                        <a:lnSpc>
                          <a:spcPct val="89000"/>
                        </a:lnSpc>
                        <a:spcBef>
                          <a:spcPts val="1180"/>
                        </a:spcBef>
                      </a:pP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▫</a:t>
                      </a:r>
                      <a:r>
                        <a:rPr sz="1300" spc="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销售部</a:t>
                      </a:r>
                      <a:endParaRPr lang="en-US" altLang="en-US" sz="1100" dirty="0"/>
                    </a:p>
                    <a:p>
                      <a:pPr marL="614680" algn="l" rtl="0" eaLnBrk="0">
                        <a:lnSpc>
                          <a:spcPct val="89000"/>
                        </a:lnSpc>
                        <a:spcBef>
                          <a:spcPts val="1070"/>
                        </a:spcBef>
                      </a:pP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▫</a:t>
                      </a:r>
                      <a:r>
                        <a:rPr sz="1300" spc="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质量管理</a:t>
                      </a:r>
                      <a:endParaRPr lang="en-US" altLang="en-US" sz="1100" dirty="0"/>
                    </a:p>
                    <a:p>
                      <a:pPr marL="614680" algn="l" rtl="0" eaLnBrk="0">
                        <a:lnSpc>
                          <a:spcPct val="86000"/>
                        </a:lnSpc>
                        <a:spcBef>
                          <a:spcPts val="1120"/>
                        </a:spcBef>
                      </a:pP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▫</a:t>
                      </a:r>
                      <a:r>
                        <a:rPr sz="1300" spc="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维护</a:t>
                      </a:r>
                      <a:endParaRPr lang="en-US" altLang="en-US" sz="11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800" dirty="0"/>
                    </a:p>
                    <a:p>
                      <a:pPr marL="3359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1300" spc="-1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–  </a:t>
                      </a:r>
                      <a:r>
                        <a:rPr sz="1300" spc="0" dirty="0">
                          <a:solidFill>
                            <a:srgbClr val="19556E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区域代表机构</a:t>
                      </a:r>
                      <a:endParaRPr lang="en-US" altLang="en-US" sz="1100" dirty="0"/>
                    </a:p>
                  </a:txBody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7190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7675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7829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5925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80514">
                <a:tc vMerge="1"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>
                    <a:lnL>
                      <a:noFill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474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438" name="group 1438"/>
          <p:cNvGrpSpPr/>
          <p:nvPr/>
        </p:nvGrpSpPr>
        <p:grpSpPr>
          <a:xfrm rot="21600000">
            <a:off x="8304021" y="3208020"/>
            <a:ext cx="285242" cy="2092705"/>
            <a:chOff x="0" y="0"/>
            <a:chExt cx="285242" cy="2092705"/>
          </a:xfrm>
        </p:grpSpPr>
        <p:sp>
          <p:nvSpPr>
            <p:cNvPr id="7475" name="path"/>
            <p:cNvSpPr/>
            <p:nvPr/>
          </p:nvSpPr>
          <p:spPr>
            <a:xfrm>
              <a:off x="0" y="1263142"/>
              <a:ext cx="210819" cy="209295"/>
            </a:xfrm>
            <a:custGeom>
              <a:avLst/>
              <a:gdLst/>
              <a:ahLst/>
              <a:cxnLst/>
              <a:rect l="0" t="0" r="0" b="0"/>
              <a:pathLst>
                <a:path w="331" h="329">
                  <a:moveTo>
                    <a:pt x="10" y="319"/>
                  </a:moveTo>
                  <a:lnTo>
                    <a:pt x="321" y="319"/>
                  </a:lnTo>
                  <a:lnTo>
                    <a:pt x="321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76" name="path"/>
            <p:cNvSpPr/>
            <p:nvPr/>
          </p:nvSpPr>
          <p:spPr>
            <a:xfrm>
              <a:off x="44450" y="1210055"/>
              <a:ext cx="240792" cy="228600"/>
            </a:xfrm>
            <a:custGeom>
              <a:avLst/>
              <a:gdLst/>
              <a:ahLst/>
              <a:cxnLst/>
              <a:rect l="0" t="0" r="0" b="0"/>
              <a:pathLst>
                <a:path w="379" h="360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5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69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6"/>
                  </a:lnTo>
                  <a:lnTo>
                    <a:pt x="284" y="106"/>
                  </a:lnTo>
                  <a:lnTo>
                    <a:pt x="275" y="116"/>
                  </a:lnTo>
                  <a:lnTo>
                    <a:pt x="266" y="127"/>
                  </a:lnTo>
                  <a:lnTo>
                    <a:pt x="257" y="138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0" y="160"/>
                  </a:lnTo>
                  <a:lnTo>
                    <a:pt x="231" y="171"/>
                  </a:lnTo>
                  <a:lnTo>
                    <a:pt x="223" y="183"/>
                  </a:lnTo>
                  <a:lnTo>
                    <a:pt x="215" y="194"/>
                  </a:lnTo>
                  <a:lnTo>
                    <a:pt x="207" y="205"/>
                  </a:lnTo>
                  <a:lnTo>
                    <a:pt x="200" y="216"/>
                  </a:lnTo>
                  <a:lnTo>
                    <a:pt x="192" y="227"/>
                  </a:lnTo>
                  <a:lnTo>
                    <a:pt x="185" y="237"/>
                  </a:lnTo>
                  <a:lnTo>
                    <a:pt x="179" y="248"/>
                  </a:lnTo>
                  <a:lnTo>
                    <a:pt x="172" y="259"/>
                  </a:lnTo>
                  <a:lnTo>
                    <a:pt x="166" y="269"/>
                  </a:lnTo>
                  <a:lnTo>
                    <a:pt x="160" y="279"/>
                  </a:lnTo>
                  <a:lnTo>
                    <a:pt x="155" y="290"/>
                  </a:lnTo>
                  <a:lnTo>
                    <a:pt x="149" y="300"/>
                  </a:lnTo>
                  <a:lnTo>
                    <a:pt x="144" y="310"/>
                  </a:lnTo>
                  <a:lnTo>
                    <a:pt x="139" y="320"/>
                  </a:lnTo>
                  <a:lnTo>
                    <a:pt x="119" y="333"/>
                  </a:lnTo>
                  <a:lnTo>
                    <a:pt x="119" y="333"/>
                  </a:lnTo>
                  <a:lnTo>
                    <a:pt x="107" y="342"/>
                  </a:lnTo>
                  <a:lnTo>
                    <a:pt x="98" y="349"/>
                  </a:lnTo>
                  <a:lnTo>
                    <a:pt x="90" y="355"/>
                  </a:lnTo>
                  <a:lnTo>
                    <a:pt x="87" y="357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4" y="356"/>
                  </a:lnTo>
                  <a:lnTo>
                    <a:pt x="83" y="352"/>
                  </a:lnTo>
                  <a:lnTo>
                    <a:pt x="79" y="342"/>
                  </a:lnTo>
                  <a:lnTo>
                    <a:pt x="75" y="331"/>
                  </a:lnTo>
                  <a:lnTo>
                    <a:pt x="69" y="317"/>
                  </a:lnTo>
                  <a:lnTo>
                    <a:pt x="62" y="300"/>
                  </a:lnTo>
                  <a:lnTo>
                    <a:pt x="62" y="300"/>
                  </a:lnTo>
                  <a:lnTo>
                    <a:pt x="58" y="290"/>
                  </a:lnTo>
                  <a:lnTo>
                    <a:pt x="54" y="282"/>
                  </a:lnTo>
                  <a:lnTo>
                    <a:pt x="50" y="274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8" y="253"/>
                  </a:lnTo>
                  <a:lnTo>
                    <a:pt x="35" y="248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28" y="238"/>
                  </a:lnTo>
                  <a:lnTo>
                    <a:pt x="24" y="235"/>
                  </a:lnTo>
                  <a:lnTo>
                    <a:pt x="20" y="231"/>
                  </a:lnTo>
                  <a:lnTo>
                    <a:pt x="16" y="228"/>
                  </a:lnTo>
                  <a:lnTo>
                    <a:pt x="12" y="225"/>
                  </a:lnTo>
                  <a:lnTo>
                    <a:pt x="8" y="222"/>
                  </a:lnTo>
                  <a:lnTo>
                    <a:pt x="4" y="22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15"/>
                  </a:lnTo>
                  <a:lnTo>
                    <a:pt x="7" y="212"/>
                  </a:lnTo>
                  <a:lnTo>
                    <a:pt x="10" y="208"/>
                  </a:lnTo>
                  <a:lnTo>
                    <a:pt x="14" y="205"/>
                  </a:lnTo>
                  <a:lnTo>
                    <a:pt x="18" y="202"/>
                  </a:lnTo>
                  <a:lnTo>
                    <a:pt x="21" y="200"/>
                  </a:lnTo>
                  <a:lnTo>
                    <a:pt x="24" y="198"/>
                  </a:lnTo>
                  <a:lnTo>
                    <a:pt x="28" y="195"/>
                  </a:lnTo>
                  <a:lnTo>
                    <a:pt x="31" y="194"/>
                  </a:lnTo>
                  <a:lnTo>
                    <a:pt x="35" y="192"/>
                  </a:lnTo>
                  <a:lnTo>
                    <a:pt x="38" y="191"/>
                  </a:lnTo>
                  <a:lnTo>
                    <a:pt x="41" y="190"/>
                  </a:lnTo>
                  <a:lnTo>
                    <a:pt x="44" y="189"/>
                  </a:lnTo>
                  <a:lnTo>
                    <a:pt x="48" y="188"/>
                  </a:lnTo>
                  <a:lnTo>
                    <a:pt x="51" y="188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5" y="188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59" y="188"/>
                  </a:lnTo>
                  <a:lnTo>
                    <a:pt x="62" y="190"/>
                  </a:lnTo>
                  <a:lnTo>
                    <a:pt x="65" y="191"/>
                  </a:lnTo>
                  <a:lnTo>
                    <a:pt x="67" y="193"/>
                  </a:lnTo>
                  <a:lnTo>
                    <a:pt x="70" y="196"/>
                  </a:lnTo>
                  <a:lnTo>
                    <a:pt x="73" y="198"/>
                  </a:lnTo>
                  <a:lnTo>
                    <a:pt x="76" y="202"/>
                  </a:lnTo>
                  <a:lnTo>
                    <a:pt x="79" y="206"/>
                  </a:lnTo>
                  <a:lnTo>
                    <a:pt x="82" y="210"/>
                  </a:lnTo>
                  <a:lnTo>
                    <a:pt x="85" y="215"/>
                  </a:lnTo>
                  <a:lnTo>
                    <a:pt x="88" y="220"/>
                  </a:lnTo>
                  <a:lnTo>
                    <a:pt x="91" y="225"/>
                  </a:lnTo>
                  <a:lnTo>
                    <a:pt x="94" y="232"/>
                  </a:lnTo>
                  <a:lnTo>
                    <a:pt x="97" y="238"/>
                  </a:lnTo>
                  <a:lnTo>
                    <a:pt x="100" y="245"/>
                  </a:lnTo>
                  <a:lnTo>
                    <a:pt x="109" y="264"/>
                  </a:lnTo>
                  <a:lnTo>
                    <a:pt x="109" y="264"/>
                  </a:lnTo>
                  <a:lnTo>
                    <a:pt x="115" y="254"/>
                  </a:lnTo>
                  <a:lnTo>
                    <a:pt x="121" y="245"/>
                  </a:lnTo>
                  <a:lnTo>
                    <a:pt x="127" y="235"/>
                  </a:lnTo>
                  <a:lnTo>
                    <a:pt x="134" y="225"/>
                  </a:lnTo>
                  <a:lnTo>
                    <a:pt x="140" y="216"/>
                  </a:lnTo>
                  <a:lnTo>
                    <a:pt x="147" y="206"/>
                  </a:lnTo>
                  <a:lnTo>
                    <a:pt x="155" y="197"/>
                  </a:lnTo>
                  <a:lnTo>
                    <a:pt x="162" y="187"/>
                  </a:lnTo>
                  <a:lnTo>
                    <a:pt x="169" y="178"/>
                  </a:lnTo>
                  <a:lnTo>
                    <a:pt x="177" y="168"/>
                  </a:lnTo>
                  <a:lnTo>
                    <a:pt x="185" y="159"/>
                  </a:lnTo>
                  <a:lnTo>
                    <a:pt x="193" y="150"/>
                  </a:lnTo>
                  <a:lnTo>
                    <a:pt x="201" y="140"/>
                  </a:lnTo>
                  <a:lnTo>
                    <a:pt x="210" y="131"/>
                  </a:lnTo>
                  <a:lnTo>
                    <a:pt x="219" y="122"/>
                  </a:lnTo>
                  <a:lnTo>
                    <a:pt x="228" y="112"/>
                  </a:lnTo>
                  <a:lnTo>
                    <a:pt x="228" y="112"/>
                  </a:lnTo>
                  <a:lnTo>
                    <a:pt x="237" y="103"/>
                  </a:lnTo>
                  <a:lnTo>
                    <a:pt x="246" y="95"/>
                  </a:lnTo>
                  <a:lnTo>
                    <a:pt x="255" y="86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2"/>
                  </a:lnTo>
                  <a:lnTo>
                    <a:pt x="290" y="55"/>
                  </a:lnTo>
                  <a:lnTo>
                    <a:pt x="299" y="47"/>
                  </a:lnTo>
                  <a:lnTo>
                    <a:pt x="308" y="41"/>
                  </a:lnTo>
                  <a:lnTo>
                    <a:pt x="317" y="34"/>
                  </a:lnTo>
                  <a:lnTo>
                    <a:pt x="325" y="27"/>
                  </a:lnTo>
                  <a:lnTo>
                    <a:pt x="335" y="21"/>
                  </a:lnTo>
                  <a:lnTo>
                    <a:pt x="343" y="16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77" name="path"/>
            <p:cNvSpPr/>
            <p:nvPr/>
          </p:nvSpPr>
          <p:spPr>
            <a:xfrm>
              <a:off x="0" y="1883410"/>
              <a:ext cx="210819" cy="209296"/>
            </a:xfrm>
            <a:custGeom>
              <a:avLst/>
              <a:gdLst/>
              <a:ahLst/>
              <a:cxnLst/>
              <a:rect l="0" t="0" r="0" b="0"/>
              <a:pathLst>
                <a:path w="331" h="329">
                  <a:moveTo>
                    <a:pt x="10" y="319"/>
                  </a:moveTo>
                  <a:lnTo>
                    <a:pt x="321" y="319"/>
                  </a:lnTo>
                  <a:lnTo>
                    <a:pt x="321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78" name="path"/>
            <p:cNvSpPr/>
            <p:nvPr/>
          </p:nvSpPr>
          <p:spPr>
            <a:xfrm>
              <a:off x="44450" y="1836420"/>
              <a:ext cx="240792" cy="228600"/>
            </a:xfrm>
            <a:custGeom>
              <a:avLst/>
              <a:gdLst/>
              <a:ahLst/>
              <a:cxnLst/>
              <a:rect l="0" t="0" r="0" b="0"/>
              <a:pathLst>
                <a:path w="379" h="360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5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69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6"/>
                  </a:lnTo>
                  <a:lnTo>
                    <a:pt x="284" y="106"/>
                  </a:lnTo>
                  <a:lnTo>
                    <a:pt x="275" y="116"/>
                  </a:lnTo>
                  <a:lnTo>
                    <a:pt x="266" y="126"/>
                  </a:lnTo>
                  <a:lnTo>
                    <a:pt x="257" y="138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0" y="160"/>
                  </a:lnTo>
                  <a:lnTo>
                    <a:pt x="231" y="171"/>
                  </a:lnTo>
                  <a:lnTo>
                    <a:pt x="223" y="183"/>
                  </a:lnTo>
                  <a:lnTo>
                    <a:pt x="215" y="194"/>
                  </a:lnTo>
                  <a:lnTo>
                    <a:pt x="207" y="205"/>
                  </a:lnTo>
                  <a:lnTo>
                    <a:pt x="200" y="216"/>
                  </a:lnTo>
                  <a:lnTo>
                    <a:pt x="192" y="226"/>
                  </a:lnTo>
                  <a:lnTo>
                    <a:pt x="185" y="237"/>
                  </a:lnTo>
                  <a:lnTo>
                    <a:pt x="179" y="248"/>
                  </a:lnTo>
                  <a:lnTo>
                    <a:pt x="172" y="259"/>
                  </a:lnTo>
                  <a:lnTo>
                    <a:pt x="166" y="269"/>
                  </a:lnTo>
                  <a:lnTo>
                    <a:pt x="160" y="279"/>
                  </a:lnTo>
                  <a:lnTo>
                    <a:pt x="155" y="290"/>
                  </a:lnTo>
                  <a:lnTo>
                    <a:pt x="149" y="300"/>
                  </a:lnTo>
                  <a:lnTo>
                    <a:pt x="144" y="310"/>
                  </a:lnTo>
                  <a:lnTo>
                    <a:pt x="139" y="320"/>
                  </a:lnTo>
                  <a:lnTo>
                    <a:pt x="119" y="333"/>
                  </a:lnTo>
                  <a:lnTo>
                    <a:pt x="119" y="333"/>
                  </a:lnTo>
                  <a:lnTo>
                    <a:pt x="107" y="342"/>
                  </a:lnTo>
                  <a:lnTo>
                    <a:pt x="98" y="349"/>
                  </a:lnTo>
                  <a:lnTo>
                    <a:pt x="90" y="355"/>
                  </a:lnTo>
                  <a:lnTo>
                    <a:pt x="87" y="357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4" y="356"/>
                  </a:lnTo>
                  <a:lnTo>
                    <a:pt x="83" y="352"/>
                  </a:lnTo>
                  <a:lnTo>
                    <a:pt x="79" y="342"/>
                  </a:lnTo>
                  <a:lnTo>
                    <a:pt x="75" y="331"/>
                  </a:lnTo>
                  <a:lnTo>
                    <a:pt x="69" y="317"/>
                  </a:lnTo>
                  <a:lnTo>
                    <a:pt x="62" y="300"/>
                  </a:lnTo>
                  <a:lnTo>
                    <a:pt x="62" y="300"/>
                  </a:lnTo>
                  <a:lnTo>
                    <a:pt x="58" y="290"/>
                  </a:lnTo>
                  <a:lnTo>
                    <a:pt x="54" y="282"/>
                  </a:lnTo>
                  <a:lnTo>
                    <a:pt x="50" y="274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8" y="253"/>
                  </a:lnTo>
                  <a:lnTo>
                    <a:pt x="35" y="248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28" y="238"/>
                  </a:lnTo>
                  <a:lnTo>
                    <a:pt x="24" y="235"/>
                  </a:lnTo>
                  <a:lnTo>
                    <a:pt x="20" y="231"/>
                  </a:lnTo>
                  <a:lnTo>
                    <a:pt x="16" y="228"/>
                  </a:lnTo>
                  <a:lnTo>
                    <a:pt x="12" y="225"/>
                  </a:lnTo>
                  <a:lnTo>
                    <a:pt x="8" y="222"/>
                  </a:lnTo>
                  <a:lnTo>
                    <a:pt x="4" y="220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15"/>
                  </a:lnTo>
                  <a:lnTo>
                    <a:pt x="7" y="211"/>
                  </a:lnTo>
                  <a:lnTo>
                    <a:pt x="10" y="208"/>
                  </a:lnTo>
                  <a:lnTo>
                    <a:pt x="14" y="205"/>
                  </a:lnTo>
                  <a:lnTo>
                    <a:pt x="18" y="202"/>
                  </a:lnTo>
                  <a:lnTo>
                    <a:pt x="21" y="200"/>
                  </a:lnTo>
                  <a:lnTo>
                    <a:pt x="24" y="198"/>
                  </a:lnTo>
                  <a:lnTo>
                    <a:pt x="28" y="195"/>
                  </a:lnTo>
                  <a:lnTo>
                    <a:pt x="31" y="194"/>
                  </a:lnTo>
                  <a:lnTo>
                    <a:pt x="35" y="192"/>
                  </a:lnTo>
                  <a:lnTo>
                    <a:pt x="38" y="191"/>
                  </a:lnTo>
                  <a:lnTo>
                    <a:pt x="41" y="190"/>
                  </a:lnTo>
                  <a:lnTo>
                    <a:pt x="44" y="189"/>
                  </a:lnTo>
                  <a:lnTo>
                    <a:pt x="48" y="188"/>
                  </a:lnTo>
                  <a:lnTo>
                    <a:pt x="51" y="188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5" y="188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59" y="188"/>
                  </a:lnTo>
                  <a:lnTo>
                    <a:pt x="62" y="190"/>
                  </a:lnTo>
                  <a:lnTo>
                    <a:pt x="65" y="191"/>
                  </a:lnTo>
                  <a:lnTo>
                    <a:pt x="67" y="193"/>
                  </a:lnTo>
                  <a:lnTo>
                    <a:pt x="70" y="196"/>
                  </a:lnTo>
                  <a:lnTo>
                    <a:pt x="73" y="198"/>
                  </a:lnTo>
                  <a:lnTo>
                    <a:pt x="76" y="202"/>
                  </a:lnTo>
                  <a:lnTo>
                    <a:pt x="79" y="206"/>
                  </a:lnTo>
                  <a:lnTo>
                    <a:pt x="82" y="210"/>
                  </a:lnTo>
                  <a:lnTo>
                    <a:pt x="85" y="215"/>
                  </a:lnTo>
                  <a:lnTo>
                    <a:pt x="88" y="220"/>
                  </a:lnTo>
                  <a:lnTo>
                    <a:pt x="91" y="225"/>
                  </a:lnTo>
                  <a:lnTo>
                    <a:pt x="94" y="231"/>
                  </a:lnTo>
                  <a:lnTo>
                    <a:pt x="97" y="238"/>
                  </a:lnTo>
                  <a:lnTo>
                    <a:pt x="100" y="245"/>
                  </a:lnTo>
                  <a:lnTo>
                    <a:pt x="109" y="264"/>
                  </a:lnTo>
                  <a:lnTo>
                    <a:pt x="109" y="264"/>
                  </a:lnTo>
                  <a:lnTo>
                    <a:pt x="115" y="254"/>
                  </a:lnTo>
                  <a:lnTo>
                    <a:pt x="121" y="245"/>
                  </a:lnTo>
                  <a:lnTo>
                    <a:pt x="127" y="235"/>
                  </a:lnTo>
                  <a:lnTo>
                    <a:pt x="134" y="225"/>
                  </a:lnTo>
                  <a:lnTo>
                    <a:pt x="140" y="216"/>
                  </a:lnTo>
                  <a:lnTo>
                    <a:pt x="147" y="206"/>
                  </a:lnTo>
                  <a:lnTo>
                    <a:pt x="155" y="196"/>
                  </a:lnTo>
                  <a:lnTo>
                    <a:pt x="162" y="187"/>
                  </a:lnTo>
                  <a:lnTo>
                    <a:pt x="169" y="178"/>
                  </a:lnTo>
                  <a:lnTo>
                    <a:pt x="177" y="168"/>
                  </a:lnTo>
                  <a:lnTo>
                    <a:pt x="185" y="159"/>
                  </a:lnTo>
                  <a:lnTo>
                    <a:pt x="193" y="150"/>
                  </a:lnTo>
                  <a:lnTo>
                    <a:pt x="201" y="140"/>
                  </a:lnTo>
                  <a:lnTo>
                    <a:pt x="210" y="131"/>
                  </a:lnTo>
                  <a:lnTo>
                    <a:pt x="219" y="121"/>
                  </a:lnTo>
                  <a:lnTo>
                    <a:pt x="228" y="112"/>
                  </a:lnTo>
                  <a:lnTo>
                    <a:pt x="228" y="112"/>
                  </a:lnTo>
                  <a:lnTo>
                    <a:pt x="237" y="103"/>
                  </a:lnTo>
                  <a:lnTo>
                    <a:pt x="246" y="95"/>
                  </a:lnTo>
                  <a:lnTo>
                    <a:pt x="255" y="86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2"/>
                  </a:lnTo>
                  <a:lnTo>
                    <a:pt x="290" y="55"/>
                  </a:lnTo>
                  <a:lnTo>
                    <a:pt x="299" y="47"/>
                  </a:lnTo>
                  <a:lnTo>
                    <a:pt x="308" y="41"/>
                  </a:lnTo>
                  <a:lnTo>
                    <a:pt x="317" y="34"/>
                  </a:lnTo>
                  <a:lnTo>
                    <a:pt x="325" y="27"/>
                  </a:lnTo>
                  <a:lnTo>
                    <a:pt x="335" y="21"/>
                  </a:lnTo>
                  <a:lnTo>
                    <a:pt x="343" y="16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79" name="path"/>
            <p:cNvSpPr/>
            <p:nvPr/>
          </p:nvSpPr>
          <p:spPr>
            <a:xfrm>
              <a:off x="0" y="636778"/>
              <a:ext cx="210819" cy="209295"/>
            </a:xfrm>
            <a:custGeom>
              <a:avLst/>
              <a:gdLst/>
              <a:ahLst/>
              <a:cxnLst/>
              <a:rect l="0" t="0" r="0" b="0"/>
              <a:pathLst>
                <a:path w="331" h="329">
                  <a:moveTo>
                    <a:pt x="10" y="319"/>
                  </a:moveTo>
                  <a:lnTo>
                    <a:pt x="321" y="319"/>
                  </a:lnTo>
                  <a:lnTo>
                    <a:pt x="321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80" name="path"/>
            <p:cNvSpPr/>
            <p:nvPr/>
          </p:nvSpPr>
          <p:spPr>
            <a:xfrm>
              <a:off x="44450" y="589788"/>
              <a:ext cx="240792" cy="230124"/>
            </a:xfrm>
            <a:custGeom>
              <a:avLst/>
              <a:gdLst/>
              <a:ahLst/>
              <a:cxnLst/>
              <a:rect l="0" t="0" r="0" b="0"/>
              <a:pathLst>
                <a:path w="379" h="362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6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70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7"/>
                  </a:lnTo>
                  <a:lnTo>
                    <a:pt x="284" y="107"/>
                  </a:lnTo>
                  <a:lnTo>
                    <a:pt x="275" y="117"/>
                  </a:lnTo>
                  <a:lnTo>
                    <a:pt x="266" y="128"/>
                  </a:lnTo>
                  <a:lnTo>
                    <a:pt x="257" y="139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0" y="161"/>
                  </a:lnTo>
                  <a:lnTo>
                    <a:pt x="231" y="173"/>
                  </a:lnTo>
                  <a:lnTo>
                    <a:pt x="223" y="184"/>
                  </a:lnTo>
                  <a:lnTo>
                    <a:pt x="215" y="195"/>
                  </a:lnTo>
                  <a:lnTo>
                    <a:pt x="207" y="206"/>
                  </a:lnTo>
                  <a:lnTo>
                    <a:pt x="200" y="217"/>
                  </a:lnTo>
                  <a:lnTo>
                    <a:pt x="192" y="228"/>
                  </a:lnTo>
                  <a:lnTo>
                    <a:pt x="185" y="239"/>
                  </a:lnTo>
                  <a:lnTo>
                    <a:pt x="179" y="250"/>
                  </a:lnTo>
                  <a:lnTo>
                    <a:pt x="172" y="260"/>
                  </a:lnTo>
                  <a:lnTo>
                    <a:pt x="166" y="271"/>
                  </a:lnTo>
                  <a:lnTo>
                    <a:pt x="160" y="281"/>
                  </a:lnTo>
                  <a:lnTo>
                    <a:pt x="155" y="292"/>
                  </a:lnTo>
                  <a:lnTo>
                    <a:pt x="149" y="302"/>
                  </a:lnTo>
                  <a:lnTo>
                    <a:pt x="144" y="312"/>
                  </a:lnTo>
                  <a:lnTo>
                    <a:pt x="139" y="322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07" y="344"/>
                  </a:lnTo>
                  <a:lnTo>
                    <a:pt x="98" y="351"/>
                  </a:lnTo>
                  <a:lnTo>
                    <a:pt x="90" y="357"/>
                  </a:lnTo>
                  <a:lnTo>
                    <a:pt x="87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79" y="345"/>
                  </a:lnTo>
                  <a:lnTo>
                    <a:pt x="75" y="333"/>
                  </a:lnTo>
                  <a:lnTo>
                    <a:pt x="69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3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4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4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7" y="194"/>
                  </a:lnTo>
                  <a:lnTo>
                    <a:pt x="70" y="197"/>
                  </a:lnTo>
                  <a:lnTo>
                    <a:pt x="73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1" y="227"/>
                  </a:lnTo>
                  <a:lnTo>
                    <a:pt x="94" y="233"/>
                  </a:lnTo>
                  <a:lnTo>
                    <a:pt x="97" y="239"/>
                  </a:lnTo>
                  <a:lnTo>
                    <a:pt x="100" y="246"/>
                  </a:lnTo>
                  <a:lnTo>
                    <a:pt x="109" y="266"/>
                  </a:lnTo>
                  <a:lnTo>
                    <a:pt x="109" y="266"/>
                  </a:lnTo>
                  <a:lnTo>
                    <a:pt x="115" y="256"/>
                  </a:lnTo>
                  <a:lnTo>
                    <a:pt x="121" y="246"/>
                  </a:lnTo>
                  <a:lnTo>
                    <a:pt x="127" y="236"/>
                  </a:lnTo>
                  <a:lnTo>
                    <a:pt x="134" y="227"/>
                  </a:lnTo>
                  <a:lnTo>
                    <a:pt x="140" y="217"/>
                  </a:lnTo>
                  <a:lnTo>
                    <a:pt x="147" y="208"/>
                  </a:lnTo>
                  <a:lnTo>
                    <a:pt x="155" y="198"/>
                  </a:lnTo>
                  <a:lnTo>
                    <a:pt x="162" y="188"/>
                  </a:lnTo>
                  <a:lnTo>
                    <a:pt x="169" y="179"/>
                  </a:lnTo>
                  <a:lnTo>
                    <a:pt x="177" y="169"/>
                  </a:lnTo>
                  <a:lnTo>
                    <a:pt x="185" y="160"/>
                  </a:lnTo>
                  <a:lnTo>
                    <a:pt x="193" y="151"/>
                  </a:lnTo>
                  <a:lnTo>
                    <a:pt x="201" y="141"/>
                  </a:lnTo>
                  <a:lnTo>
                    <a:pt x="210" y="132"/>
                  </a:lnTo>
                  <a:lnTo>
                    <a:pt x="219" y="122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37" y="104"/>
                  </a:lnTo>
                  <a:lnTo>
                    <a:pt x="246" y="95"/>
                  </a:lnTo>
                  <a:lnTo>
                    <a:pt x="255" y="87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3"/>
                  </a:lnTo>
                  <a:lnTo>
                    <a:pt x="290" y="55"/>
                  </a:lnTo>
                  <a:lnTo>
                    <a:pt x="299" y="48"/>
                  </a:lnTo>
                  <a:lnTo>
                    <a:pt x="308" y="41"/>
                  </a:lnTo>
                  <a:lnTo>
                    <a:pt x="317" y="34"/>
                  </a:lnTo>
                  <a:lnTo>
                    <a:pt x="325" y="28"/>
                  </a:lnTo>
                  <a:lnTo>
                    <a:pt x="335" y="22"/>
                  </a:lnTo>
                  <a:lnTo>
                    <a:pt x="343" y="16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81" name="path"/>
            <p:cNvSpPr/>
            <p:nvPr/>
          </p:nvSpPr>
          <p:spPr>
            <a:xfrm>
              <a:off x="0" y="34798"/>
              <a:ext cx="210819" cy="209296"/>
            </a:xfrm>
            <a:custGeom>
              <a:avLst/>
              <a:gdLst/>
              <a:ahLst/>
              <a:cxnLst/>
              <a:rect l="0" t="0" r="0" b="0"/>
              <a:pathLst>
                <a:path w="331" h="329">
                  <a:moveTo>
                    <a:pt x="10" y="319"/>
                  </a:moveTo>
                  <a:lnTo>
                    <a:pt x="321" y="319"/>
                  </a:lnTo>
                  <a:lnTo>
                    <a:pt x="321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82" name="path"/>
            <p:cNvSpPr/>
            <p:nvPr/>
          </p:nvSpPr>
          <p:spPr>
            <a:xfrm>
              <a:off x="44450" y="0"/>
              <a:ext cx="240792" cy="230124"/>
            </a:xfrm>
            <a:custGeom>
              <a:avLst/>
              <a:gdLst/>
              <a:ahLst/>
              <a:cxnLst/>
              <a:rect l="0" t="0" r="0" b="0"/>
              <a:pathLst>
                <a:path w="379" h="362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6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70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7"/>
                  </a:lnTo>
                  <a:lnTo>
                    <a:pt x="284" y="107"/>
                  </a:lnTo>
                  <a:lnTo>
                    <a:pt x="275" y="117"/>
                  </a:lnTo>
                  <a:lnTo>
                    <a:pt x="266" y="127"/>
                  </a:lnTo>
                  <a:lnTo>
                    <a:pt x="257" y="139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0" y="161"/>
                  </a:lnTo>
                  <a:lnTo>
                    <a:pt x="231" y="173"/>
                  </a:lnTo>
                  <a:lnTo>
                    <a:pt x="223" y="184"/>
                  </a:lnTo>
                  <a:lnTo>
                    <a:pt x="215" y="195"/>
                  </a:lnTo>
                  <a:lnTo>
                    <a:pt x="207" y="206"/>
                  </a:lnTo>
                  <a:lnTo>
                    <a:pt x="200" y="217"/>
                  </a:lnTo>
                  <a:lnTo>
                    <a:pt x="192" y="228"/>
                  </a:lnTo>
                  <a:lnTo>
                    <a:pt x="185" y="239"/>
                  </a:lnTo>
                  <a:lnTo>
                    <a:pt x="179" y="250"/>
                  </a:lnTo>
                  <a:lnTo>
                    <a:pt x="172" y="260"/>
                  </a:lnTo>
                  <a:lnTo>
                    <a:pt x="166" y="271"/>
                  </a:lnTo>
                  <a:lnTo>
                    <a:pt x="160" y="281"/>
                  </a:lnTo>
                  <a:lnTo>
                    <a:pt x="155" y="292"/>
                  </a:lnTo>
                  <a:lnTo>
                    <a:pt x="149" y="302"/>
                  </a:lnTo>
                  <a:lnTo>
                    <a:pt x="144" y="312"/>
                  </a:lnTo>
                  <a:lnTo>
                    <a:pt x="139" y="322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07" y="344"/>
                  </a:lnTo>
                  <a:lnTo>
                    <a:pt x="98" y="351"/>
                  </a:lnTo>
                  <a:lnTo>
                    <a:pt x="90" y="357"/>
                  </a:lnTo>
                  <a:lnTo>
                    <a:pt x="87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79" y="345"/>
                  </a:lnTo>
                  <a:lnTo>
                    <a:pt x="75" y="333"/>
                  </a:lnTo>
                  <a:lnTo>
                    <a:pt x="69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3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4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4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7" y="194"/>
                  </a:lnTo>
                  <a:lnTo>
                    <a:pt x="70" y="197"/>
                  </a:lnTo>
                  <a:lnTo>
                    <a:pt x="73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1" y="227"/>
                  </a:lnTo>
                  <a:lnTo>
                    <a:pt x="94" y="233"/>
                  </a:lnTo>
                  <a:lnTo>
                    <a:pt x="97" y="239"/>
                  </a:lnTo>
                  <a:lnTo>
                    <a:pt x="100" y="246"/>
                  </a:lnTo>
                  <a:lnTo>
                    <a:pt x="109" y="266"/>
                  </a:lnTo>
                  <a:lnTo>
                    <a:pt x="109" y="266"/>
                  </a:lnTo>
                  <a:lnTo>
                    <a:pt x="115" y="256"/>
                  </a:lnTo>
                  <a:lnTo>
                    <a:pt x="121" y="246"/>
                  </a:lnTo>
                  <a:lnTo>
                    <a:pt x="127" y="236"/>
                  </a:lnTo>
                  <a:lnTo>
                    <a:pt x="134" y="227"/>
                  </a:lnTo>
                  <a:lnTo>
                    <a:pt x="140" y="217"/>
                  </a:lnTo>
                  <a:lnTo>
                    <a:pt x="147" y="207"/>
                  </a:lnTo>
                  <a:lnTo>
                    <a:pt x="155" y="198"/>
                  </a:lnTo>
                  <a:lnTo>
                    <a:pt x="162" y="188"/>
                  </a:lnTo>
                  <a:lnTo>
                    <a:pt x="169" y="179"/>
                  </a:lnTo>
                  <a:lnTo>
                    <a:pt x="177" y="169"/>
                  </a:lnTo>
                  <a:lnTo>
                    <a:pt x="185" y="160"/>
                  </a:lnTo>
                  <a:lnTo>
                    <a:pt x="193" y="151"/>
                  </a:lnTo>
                  <a:lnTo>
                    <a:pt x="201" y="141"/>
                  </a:lnTo>
                  <a:lnTo>
                    <a:pt x="210" y="132"/>
                  </a:lnTo>
                  <a:lnTo>
                    <a:pt x="219" y="122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37" y="104"/>
                  </a:lnTo>
                  <a:lnTo>
                    <a:pt x="246" y="95"/>
                  </a:lnTo>
                  <a:lnTo>
                    <a:pt x="255" y="87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3"/>
                  </a:lnTo>
                  <a:lnTo>
                    <a:pt x="290" y="55"/>
                  </a:lnTo>
                  <a:lnTo>
                    <a:pt x="299" y="48"/>
                  </a:lnTo>
                  <a:lnTo>
                    <a:pt x="308" y="41"/>
                  </a:lnTo>
                  <a:lnTo>
                    <a:pt x="317" y="34"/>
                  </a:lnTo>
                  <a:lnTo>
                    <a:pt x="325" y="27"/>
                  </a:lnTo>
                  <a:lnTo>
                    <a:pt x="335" y="22"/>
                  </a:lnTo>
                  <a:lnTo>
                    <a:pt x="343" y="16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83" name="path"/>
            <p:cNvSpPr/>
            <p:nvPr/>
          </p:nvSpPr>
          <p:spPr>
            <a:xfrm>
              <a:off x="0" y="330454"/>
              <a:ext cx="210819" cy="209295"/>
            </a:xfrm>
            <a:custGeom>
              <a:avLst/>
              <a:gdLst/>
              <a:ahLst/>
              <a:cxnLst/>
              <a:rect l="0" t="0" r="0" b="0"/>
              <a:pathLst>
                <a:path w="331" h="329">
                  <a:moveTo>
                    <a:pt x="10" y="319"/>
                  </a:moveTo>
                  <a:lnTo>
                    <a:pt x="321" y="319"/>
                  </a:lnTo>
                  <a:lnTo>
                    <a:pt x="321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84" name="path"/>
            <p:cNvSpPr/>
            <p:nvPr/>
          </p:nvSpPr>
          <p:spPr>
            <a:xfrm>
              <a:off x="44450" y="295655"/>
              <a:ext cx="240792" cy="228600"/>
            </a:xfrm>
            <a:custGeom>
              <a:avLst/>
              <a:gdLst/>
              <a:ahLst/>
              <a:cxnLst/>
              <a:rect l="0" t="0" r="0" b="0"/>
              <a:pathLst>
                <a:path w="379" h="360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5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69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6"/>
                  </a:lnTo>
                  <a:lnTo>
                    <a:pt x="284" y="106"/>
                  </a:lnTo>
                  <a:lnTo>
                    <a:pt x="275" y="116"/>
                  </a:lnTo>
                  <a:lnTo>
                    <a:pt x="266" y="127"/>
                  </a:lnTo>
                  <a:lnTo>
                    <a:pt x="257" y="138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0" y="160"/>
                  </a:lnTo>
                  <a:lnTo>
                    <a:pt x="231" y="171"/>
                  </a:lnTo>
                  <a:lnTo>
                    <a:pt x="223" y="183"/>
                  </a:lnTo>
                  <a:lnTo>
                    <a:pt x="215" y="194"/>
                  </a:lnTo>
                  <a:lnTo>
                    <a:pt x="207" y="205"/>
                  </a:lnTo>
                  <a:lnTo>
                    <a:pt x="200" y="216"/>
                  </a:lnTo>
                  <a:lnTo>
                    <a:pt x="192" y="227"/>
                  </a:lnTo>
                  <a:lnTo>
                    <a:pt x="185" y="237"/>
                  </a:lnTo>
                  <a:lnTo>
                    <a:pt x="179" y="248"/>
                  </a:lnTo>
                  <a:lnTo>
                    <a:pt x="172" y="259"/>
                  </a:lnTo>
                  <a:lnTo>
                    <a:pt x="166" y="269"/>
                  </a:lnTo>
                  <a:lnTo>
                    <a:pt x="160" y="279"/>
                  </a:lnTo>
                  <a:lnTo>
                    <a:pt x="155" y="290"/>
                  </a:lnTo>
                  <a:lnTo>
                    <a:pt x="149" y="300"/>
                  </a:lnTo>
                  <a:lnTo>
                    <a:pt x="144" y="310"/>
                  </a:lnTo>
                  <a:lnTo>
                    <a:pt x="139" y="320"/>
                  </a:lnTo>
                  <a:lnTo>
                    <a:pt x="119" y="333"/>
                  </a:lnTo>
                  <a:lnTo>
                    <a:pt x="119" y="333"/>
                  </a:lnTo>
                  <a:lnTo>
                    <a:pt x="107" y="342"/>
                  </a:lnTo>
                  <a:lnTo>
                    <a:pt x="98" y="349"/>
                  </a:lnTo>
                  <a:lnTo>
                    <a:pt x="90" y="355"/>
                  </a:lnTo>
                  <a:lnTo>
                    <a:pt x="87" y="357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4" y="356"/>
                  </a:lnTo>
                  <a:lnTo>
                    <a:pt x="83" y="352"/>
                  </a:lnTo>
                  <a:lnTo>
                    <a:pt x="79" y="342"/>
                  </a:lnTo>
                  <a:lnTo>
                    <a:pt x="75" y="331"/>
                  </a:lnTo>
                  <a:lnTo>
                    <a:pt x="69" y="317"/>
                  </a:lnTo>
                  <a:lnTo>
                    <a:pt x="62" y="300"/>
                  </a:lnTo>
                  <a:lnTo>
                    <a:pt x="62" y="300"/>
                  </a:lnTo>
                  <a:lnTo>
                    <a:pt x="58" y="290"/>
                  </a:lnTo>
                  <a:lnTo>
                    <a:pt x="54" y="282"/>
                  </a:lnTo>
                  <a:lnTo>
                    <a:pt x="50" y="274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8" y="253"/>
                  </a:lnTo>
                  <a:lnTo>
                    <a:pt x="35" y="248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28" y="238"/>
                  </a:lnTo>
                  <a:lnTo>
                    <a:pt x="24" y="235"/>
                  </a:lnTo>
                  <a:lnTo>
                    <a:pt x="20" y="231"/>
                  </a:lnTo>
                  <a:lnTo>
                    <a:pt x="16" y="228"/>
                  </a:lnTo>
                  <a:lnTo>
                    <a:pt x="12" y="225"/>
                  </a:lnTo>
                  <a:lnTo>
                    <a:pt x="8" y="222"/>
                  </a:lnTo>
                  <a:lnTo>
                    <a:pt x="4" y="22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15"/>
                  </a:lnTo>
                  <a:lnTo>
                    <a:pt x="7" y="212"/>
                  </a:lnTo>
                  <a:lnTo>
                    <a:pt x="10" y="208"/>
                  </a:lnTo>
                  <a:lnTo>
                    <a:pt x="14" y="205"/>
                  </a:lnTo>
                  <a:lnTo>
                    <a:pt x="18" y="202"/>
                  </a:lnTo>
                  <a:lnTo>
                    <a:pt x="21" y="200"/>
                  </a:lnTo>
                  <a:lnTo>
                    <a:pt x="24" y="198"/>
                  </a:lnTo>
                  <a:lnTo>
                    <a:pt x="28" y="195"/>
                  </a:lnTo>
                  <a:lnTo>
                    <a:pt x="31" y="194"/>
                  </a:lnTo>
                  <a:lnTo>
                    <a:pt x="35" y="192"/>
                  </a:lnTo>
                  <a:lnTo>
                    <a:pt x="38" y="191"/>
                  </a:lnTo>
                  <a:lnTo>
                    <a:pt x="41" y="190"/>
                  </a:lnTo>
                  <a:lnTo>
                    <a:pt x="44" y="189"/>
                  </a:lnTo>
                  <a:lnTo>
                    <a:pt x="48" y="188"/>
                  </a:lnTo>
                  <a:lnTo>
                    <a:pt x="51" y="188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5" y="188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59" y="188"/>
                  </a:lnTo>
                  <a:lnTo>
                    <a:pt x="62" y="190"/>
                  </a:lnTo>
                  <a:lnTo>
                    <a:pt x="65" y="191"/>
                  </a:lnTo>
                  <a:lnTo>
                    <a:pt x="67" y="193"/>
                  </a:lnTo>
                  <a:lnTo>
                    <a:pt x="70" y="196"/>
                  </a:lnTo>
                  <a:lnTo>
                    <a:pt x="73" y="198"/>
                  </a:lnTo>
                  <a:lnTo>
                    <a:pt x="76" y="202"/>
                  </a:lnTo>
                  <a:lnTo>
                    <a:pt x="79" y="206"/>
                  </a:lnTo>
                  <a:lnTo>
                    <a:pt x="82" y="210"/>
                  </a:lnTo>
                  <a:lnTo>
                    <a:pt x="85" y="215"/>
                  </a:lnTo>
                  <a:lnTo>
                    <a:pt x="88" y="220"/>
                  </a:lnTo>
                  <a:lnTo>
                    <a:pt x="91" y="225"/>
                  </a:lnTo>
                  <a:lnTo>
                    <a:pt x="94" y="232"/>
                  </a:lnTo>
                  <a:lnTo>
                    <a:pt x="97" y="238"/>
                  </a:lnTo>
                  <a:lnTo>
                    <a:pt x="100" y="245"/>
                  </a:lnTo>
                  <a:lnTo>
                    <a:pt x="109" y="264"/>
                  </a:lnTo>
                  <a:lnTo>
                    <a:pt x="109" y="264"/>
                  </a:lnTo>
                  <a:lnTo>
                    <a:pt x="115" y="254"/>
                  </a:lnTo>
                  <a:lnTo>
                    <a:pt x="121" y="245"/>
                  </a:lnTo>
                  <a:lnTo>
                    <a:pt x="127" y="235"/>
                  </a:lnTo>
                  <a:lnTo>
                    <a:pt x="134" y="225"/>
                  </a:lnTo>
                  <a:lnTo>
                    <a:pt x="140" y="216"/>
                  </a:lnTo>
                  <a:lnTo>
                    <a:pt x="147" y="206"/>
                  </a:lnTo>
                  <a:lnTo>
                    <a:pt x="155" y="197"/>
                  </a:lnTo>
                  <a:lnTo>
                    <a:pt x="162" y="187"/>
                  </a:lnTo>
                  <a:lnTo>
                    <a:pt x="169" y="178"/>
                  </a:lnTo>
                  <a:lnTo>
                    <a:pt x="177" y="168"/>
                  </a:lnTo>
                  <a:lnTo>
                    <a:pt x="185" y="159"/>
                  </a:lnTo>
                  <a:lnTo>
                    <a:pt x="193" y="150"/>
                  </a:lnTo>
                  <a:lnTo>
                    <a:pt x="201" y="140"/>
                  </a:lnTo>
                  <a:lnTo>
                    <a:pt x="210" y="131"/>
                  </a:lnTo>
                  <a:lnTo>
                    <a:pt x="219" y="122"/>
                  </a:lnTo>
                  <a:lnTo>
                    <a:pt x="228" y="112"/>
                  </a:lnTo>
                  <a:lnTo>
                    <a:pt x="228" y="112"/>
                  </a:lnTo>
                  <a:lnTo>
                    <a:pt x="237" y="103"/>
                  </a:lnTo>
                  <a:lnTo>
                    <a:pt x="246" y="95"/>
                  </a:lnTo>
                  <a:lnTo>
                    <a:pt x="255" y="86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2"/>
                  </a:lnTo>
                  <a:lnTo>
                    <a:pt x="290" y="55"/>
                  </a:lnTo>
                  <a:lnTo>
                    <a:pt x="299" y="47"/>
                  </a:lnTo>
                  <a:lnTo>
                    <a:pt x="308" y="41"/>
                  </a:lnTo>
                  <a:lnTo>
                    <a:pt x="317" y="34"/>
                  </a:lnTo>
                  <a:lnTo>
                    <a:pt x="325" y="27"/>
                  </a:lnTo>
                  <a:lnTo>
                    <a:pt x="335" y="21"/>
                  </a:lnTo>
                  <a:lnTo>
                    <a:pt x="343" y="16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85" name="path"/>
            <p:cNvSpPr/>
            <p:nvPr/>
          </p:nvSpPr>
          <p:spPr>
            <a:xfrm>
              <a:off x="0" y="949198"/>
              <a:ext cx="210819" cy="210820"/>
            </a:xfrm>
            <a:custGeom>
              <a:avLst/>
              <a:gdLst/>
              <a:ahLst/>
              <a:cxnLst/>
              <a:rect l="0" t="0" r="0" b="0"/>
              <a:pathLst>
                <a:path w="331" h="332">
                  <a:moveTo>
                    <a:pt x="10" y="322"/>
                  </a:moveTo>
                  <a:lnTo>
                    <a:pt x="321" y="322"/>
                  </a:lnTo>
                  <a:lnTo>
                    <a:pt x="321" y="10"/>
                  </a:lnTo>
                  <a:lnTo>
                    <a:pt x="10" y="10"/>
                  </a:lnTo>
                  <a:lnTo>
                    <a:pt x="10" y="322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86" name="path"/>
            <p:cNvSpPr/>
            <p:nvPr/>
          </p:nvSpPr>
          <p:spPr>
            <a:xfrm>
              <a:off x="44450" y="896112"/>
              <a:ext cx="240792" cy="230123"/>
            </a:xfrm>
            <a:custGeom>
              <a:avLst/>
              <a:gdLst/>
              <a:ahLst/>
              <a:cxnLst/>
              <a:rect l="0" t="0" r="0" b="0"/>
              <a:pathLst>
                <a:path w="379" h="362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6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70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7"/>
                  </a:lnTo>
                  <a:lnTo>
                    <a:pt x="284" y="107"/>
                  </a:lnTo>
                  <a:lnTo>
                    <a:pt x="275" y="117"/>
                  </a:lnTo>
                  <a:lnTo>
                    <a:pt x="266" y="127"/>
                  </a:lnTo>
                  <a:lnTo>
                    <a:pt x="257" y="138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0" y="161"/>
                  </a:lnTo>
                  <a:lnTo>
                    <a:pt x="231" y="172"/>
                  </a:lnTo>
                  <a:lnTo>
                    <a:pt x="223" y="184"/>
                  </a:lnTo>
                  <a:lnTo>
                    <a:pt x="215" y="195"/>
                  </a:lnTo>
                  <a:lnTo>
                    <a:pt x="207" y="206"/>
                  </a:lnTo>
                  <a:lnTo>
                    <a:pt x="200" y="217"/>
                  </a:lnTo>
                  <a:lnTo>
                    <a:pt x="192" y="228"/>
                  </a:lnTo>
                  <a:lnTo>
                    <a:pt x="185" y="239"/>
                  </a:lnTo>
                  <a:lnTo>
                    <a:pt x="179" y="250"/>
                  </a:lnTo>
                  <a:lnTo>
                    <a:pt x="172" y="260"/>
                  </a:lnTo>
                  <a:lnTo>
                    <a:pt x="166" y="271"/>
                  </a:lnTo>
                  <a:lnTo>
                    <a:pt x="160" y="281"/>
                  </a:lnTo>
                  <a:lnTo>
                    <a:pt x="155" y="292"/>
                  </a:lnTo>
                  <a:lnTo>
                    <a:pt x="149" y="302"/>
                  </a:lnTo>
                  <a:lnTo>
                    <a:pt x="144" y="312"/>
                  </a:lnTo>
                  <a:lnTo>
                    <a:pt x="139" y="322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07" y="344"/>
                  </a:lnTo>
                  <a:lnTo>
                    <a:pt x="98" y="351"/>
                  </a:lnTo>
                  <a:lnTo>
                    <a:pt x="90" y="357"/>
                  </a:lnTo>
                  <a:lnTo>
                    <a:pt x="87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79" y="345"/>
                  </a:lnTo>
                  <a:lnTo>
                    <a:pt x="75" y="333"/>
                  </a:lnTo>
                  <a:lnTo>
                    <a:pt x="69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6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4" y="199"/>
                  </a:lnTo>
                  <a:lnTo>
                    <a:pt x="28" y="196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4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7" y="194"/>
                  </a:lnTo>
                  <a:lnTo>
                    <a:pt x="70" y="197"/>
                  </a:lnTo>
                  <a:lnTo>
                    <a:pt x="73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1" y="227"/>
                  </a:lnTo>
                  <a:lnTo>
                    <a:pt x="94" y="233"/>
                  </a:lnTo>
                  <a:lnTo>
                    <a:pt x="97" y="239"/>
                  </a:lnTo>
                  <a:lnTo>
                    <a:pt x="100" y="246"/>
                  </a:lnTo>
                  <a:lnTo>
                    <a:pt x="109" y="266"/>
                  </a:lnTo>
                  <a:lnTo>
                    <a:pt x="109" y="266"/>
                  </a:lnTo>
                  <a:lnTo>
                    <a:pt x="115" y="256"/>
                  </a:lnTo>
                  <a:lnTo>
                    <a:pt x="121" y="246"/>
                  </a:lnTo>
                  <a:lnTo>
                    <a:pt x="127" y="236"/>
                  </a:lnTo>
                  <a:lnTo>
                    <a:pt x="134" y="227"/>
                  </a:lnTo>
                  <a:lnTo>
                    <a:pt x="140" y="217"/>
                  </a:lnTo>
                  <a:lnTo>
                    <a:pt x="147" y="207"/>
                  </a:lnTo>
                  <a:lnTo>
                    <a:pt x="155" y="198"/>
                  </a:lnTo>
                  <a:lnTo>
                    <a:pt x="162" y="188"/>
                  </a:lnTo>
                  <a:lnTo>
                    <a:pt x="169" y="179"/>
                  </a:lnTo>
                  <a:lnTo>
                    <a:pt x="177" y="169"/>
                  </a:lnTo>
                  <a:lnTo>
                    <a:pt x="185" y="160"/>
                  </a:lnTo>
                  <a:lnTo>
                    <a:pt x="193" y="151"/>
                  </a:lnTo>
                  <a:lnTo>
                    <a:pt x="201" y="141"/>
                  </a:lnTo>
                  <a:lnTo>
                    <a:pt x="210" y="132"/>
                  </a:lnTo>
                  <a:lnTo>
                    <a:pt x="219" y="122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37" y="104"/>
                  </a:lnTo>
                  <a:lnTo>
                    <a:pt x="246" y="95"/>
                  </a:lnTo>
                  <a:lnTo>
                    <a:pt x="255" y="86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2"/>
                  </a:lnTo>
                  <a:lnTo>
                    <a:pt x="290" y="55"/>
                  </a:lnTo>
                  <a:lnTo>
                    <a:pt x="299" y="48"/>
                  </a:lnTo>
                  <a:lnTo>
                    <a:pt x="308" y="41"/>
                  </a:lnTo>
                  <a:lnTo>
                    <a:pt x="317" y="34"/>
                  </a:lnTo>
                  <a:lnTo>
                    <a:pt x="325" y="27"/>
                  </a:lnTo>
                  <a:lnTo>
                    <a:pt x="335" y="22"/>
                  </a:lnTo>
                  <a:lnTo>
                    <a:pt x="343" y="16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87" name="path"/>
            <p:cNvSpPr/>
            <p:nvPr/>
          </p:nvSpPr>
          <p:spPr>
            <a:xfrm>
              <a:off x="0" y="1575562"/>
              <a:ext cx="210819" cy="210820"/>
            </a:xfrm>
            <a:custGeom>
              <a:avLst/>
              <a:gdLst/>
              <a:ahLst/>
              <a:cxnLst/>
              <a:rect l="0" t="0" r="0" b="0"/>
              <a:pathLst>
                <a:path w="331" h="332">
                  <a:moveTo>
                    <a:pt x="10" y="322"/>
                  </a:moveTo>
                  <a:lnTo>
                    <a:pt x="321" y="322"/>
                  </a:lnTo>
                  <a:lnTo>
                    <a:pt x="321" y="10"/>
                  </a:lnTo>
                  <a:lnTo>
                    <a:pt x="10" y="10"/>
                  </a:lnTo>
                  <a:lnTo>
                    <a:pt x="10" y="322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88" name="path"/>
            <p:cNvSpPr/>
            <p:nvPr/>
          </p:nvSpPr>
          <p:spPr>
            <a:xfrm>
              <a:off x="44450" y="1522476"/>
              <a:ext cx="240792" cy="230123"/>
            </a:xfrm>
            <a:custGeom>
              <a:avLst/>
              <a:gdLst/>
              <a:ahLst/>
              <a:cxnLst/>
              <a:rect l="0" t="0" r="0" b="0"/>
              <a:pathLst>
                <a:path w="379" h="362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6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70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7"/>
                  </a:lnTo>
                  <a:lnTo>
                    <a:pt x="284" y="107"/>
                  </a:lnTo>
                  <a:lnTo>
                    <a:pt x="275" y="117"/>
                  </a:lnTo>
                  <a:lnTo>
                    <a:pt x="266" y="127"/>
                  </a:lnTo>
                  <a:lnTo>
                    <a:pt x="257" y="138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0" y="161"/>
                  </a:lnTo>
                  <a:lnTo>
                    <a:pt x="231" y="172"/>
                  </a:lnTo>
                  <a:lnTo>
                    <a:pt x="223" y="184"/>
                  </a:lnTo>
                  <a:lnTo>
                    <a:pt x="215" y="195"/>
                  </a:lnTo>
                  <a:lnTo>
                    <a:pt x="207" y="206"/>
                  </a:lnTo>
                  <a:lnTo>
                    <a:pt x="200" y="217"/>
                  </a:lnTo>
                  <a:lnTo>
                    <a:pt x="192" y="228"/>
                  </a:lnTo>
                  <a:lnTo>
                    <a:pt x="185" y="239"/>
                  </a:lnTo>
                  <a:lnTo>
                    <a:pt x="179" y="250"/>
                  </a:lnTo>
                  <a:lnTo>
                    <a:pt x="172" y="260"/>
                  </a:lnTo>
                  <a:lnTo>
                    <a:pt x="166" y="271"/>
                  </a:lnTo>
                  <a:lnTo>
                    <a:pt x="160" y="281"/>
                  </a:lnTo>
                  <a:lnTo>
                    <a:pt x="155" y="291"/>
                  </a:lnTo>
                  <a:lnTo>
                    <a:pt x="149" y="302"/>
                  </a:lnTo>
                  <a:lnTo>
                    <a:pt x="144" y="312"/>
                  </a:lnTo>
                  <a:lnTo>
                    <a:pt x="139" y="322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07" y="344"/>
                  </a:lnTo>
                  <a:lnTo>
                    <a:pt x="98" y="351"/>
                  </a:lnTo>
                  <a:lnTo>
                    <a:pt x="90" y="357"/>
                  </a:lnTo>
                  <a:lnTo>
                    <a:pt x="87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79" y="345"/>
                  </a:lnTo>
                  <a:lnTo>
                    <a:pt x="75" y="333"/>
                  </a:lnTo>
                  <a:lnTo>
                    <a:pt x="69" y="320"/>
                  </a:lnTo>
                  <a:lnTo>
                    <a:pt x="62" y="301"/>
                  </a:lnTo>
                  <a:lnTo>
                    <a:pt x="62" y="301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6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4" y="199"/>
                  </a:lnTo>
                  <a:lnTo>
                    <a:pt x="28" y="196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4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7" y="194"/>
                  </a:lnTo>
                  <a:lnTo>
                    <a:pt x="70" y="197"/>
                  </a:lnTo>
                  <a:lnTo>
                    <a:pt x="73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1" y="227"/>
                  </a:lnTo>
                  <a:lnTo>
                    <a:pt x="94" y="233"/>
                  </a:lnTo>
                  <a:lnTo>
                    <a:pt x="97" y="239"/>
                  </a:lnTo>
                  <a:lnTo>
                    <a:pt x="100" y="246"/>
                  </a:lnTo>
                  <a:lnTo>
                    <a:pt x="109" y="266"/>
                  </a:lnTo>
                  <a:lnTo>
                    <a:pt x="109" y="266"/>
                  </a:lnTo>
                  <a:lnTo>
                    <a:pt x="115" y="256"/>
                  </a:lnTo>
                  <a:lnTo>
                    <a:pt x="121" y="246"/>
                  </a:lnTo>
                  <a:lnTo>
                    <a:pt x="127" y="236"/>
                  </a:lnTo>
                  <a:lnTo>
                    <a:pt x="134" y="227"/>
                  </a:lnTo>
                  <a:lnTo>
                    <a:pt x="140" y="217"/>
                  </a:lnTo>
                  <a:lnTo>
                    <a:pt x="147" y="207"/>
                  </a:lnTo>
                  <a:lnTo>
                    <a:pt x="155" y="198"/>
                  </a:lnTo>
                  <a:lnTo>
                    <a:pt x="162" y="188"/>
                  </a:lnTo>
                  <a:lnTo>
                    <a:pt x="169" y="179"/>
                  </a:lnTo>
                  <a:lnTo>
                    <a:pt x="177" y="169"/>
                  </a:lnTo>
                  <a:lnTo>
                    <a:pt x="185" y="160"/>
                  </a:lnTo>
                  <a:lnTo>
                    <a:pt x="193" y="150"/>
                  </a:lnTo>
                  <a:lnTo>
                    <a:pt x="201" y="141"/>
                  </a:lnTo>
                  <a:lnTo>
                    <a:pt x="210" y="132"/>
                  </a:lnTo>
                  <a:lnTo>
                    <a:pt x="219" y="122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37" y="104"/>
                  </a:lnTo>
                  <a:lnTo>
                    <a:pt x="246" y="95"/>
                  </a:lnTo>
                  <a:lnTo>
                    <a:pt x="255" y="86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2"/>
                  </a:lnTo>
                  <a:lnTo>
                    <a:pt x="290" y="55"/>
                  </a:lnTo>
                  <a:lnTo>
                    <a:pt x="299" y="48"/>
                  </a:lnTo>
                  <a:lnTo>
                    <a:pt x="308" y="41"/>
                  </a:lnTo>
                  <a:lnTo>
                    <a:pt x="317" y="34"/>
                  </a:lnTo>
                  <a:lnTo>
                    <a:pt x="325" y="27"/>
                  </a:lnTo>
                  <a:lnTo>
                    <a:pt x="335" y="21"/>
                  </a:lnTo>
                  <a:lnTo>
                    <a:pt x="343" y="16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489" name="textbox 7489"/>
          <p:cNvSpPr/>
          <p:nvPr/>
        </p:nvSpPr>
        <p:spPr>
          <a:xfrm>
            <a:off x="461410" y="255327"/>
            <a:ext cx="2190114" cy="3060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5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编制制度书的检查</a:t>
            </a:r>
            <a:r>
              <a:rPr sz="1800" spc="4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表</a:t>
            </a:r>
            <a:endParaRPr lang="en-US" altLang="en-US" sz="1800" dirty="0"/>
          </a:p>
        </p:txBody>
      </p:sp>
      <p:grpSp>
        <p:nvGrpSpPr>
          <p:cNvPr id="1440" name="group 1440"/>
          <p:cNvGrpSpPr/>
          <p:nvPr/>
        </p:nvGrpSpPr>
        <p:grpSpPr>
          <a:xfrm rot="21600000">
            <a:off x="3968241" y="4757928"/>
            <a:ext cx="273050" cy="1409953"/>
            <a:chOff x="0" y="0"/>
            <a:chExt cx="273050" cy="1409953"/>
          </a:xfrm>
        </p:grpSpPr>
        <p:sp>
          <p:nvSpPr>
            <p:cNvPr id="7490" name="path"/>
            <p:cNvSpPr/>
            <p:nvPr/>
          </p:nvSpPr>
          <p:spPr>
            <a:xfrm>
              <a:off x="0" y="46989"/>
              <a:ext cx="209296" cy="209295"/>
            </a:xfrm>
            <a:custGeom>
              <a:avLst/>
              <a:gdLst/>
              <a:ahLst/>
              <a:cxnLst/>
              <a:rect l="0" t="0" r="0" b="0"/>
              <a:pathLst>
                <a:path w="329" h="329">
                  <a:moveTo>
                    <a:pt x="10" y="319"/>
                  </a:moveTo>
                  <a:lnTo>
                    <a:pt x="319" y="319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91" name="path"/>
            <p:cNvSpPr/>
            <p:nvPr/>
          </p:nvSpPr>
          <p:spPr>
            <a:xfrm>
              <a:off x="30733" y="0"/>
              <a:ext cx="242316" cy="228600"/>
            </a:xfrm>
            <a:custGeom>
              <a:avLst/>
              <a:gdLst/>
              <a:ahLst/>
              <a:cxnLst/>
              <a:rect l="0" t="0" r="0" b="0"/>
              <a:pathLst>
                <a:path w="381" h="360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9" y="32"/>
                  </a:lnTo>
                  <a:lnTo>
                    <a:pt x="351" y="38"/>
                  </a:lnTo>
                  <a:lnTo>
                    <a:pt x="343" y="45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69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6"/>
                  </a:lnTo>
                  <a:lnTo>
                    <a:pt x="285" y="106"/>
                  </a:lnTo>
                  <a:lnTo>
                    <a:pt x="277" y="116"/>
                  </a:lnTo>
                  <a:lnTo>
                    <a:pt x="268" y="127"/>
                  </a:lnTo>
                  <a:lnTo>
                    <a:pt x="259" y="137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1" y="160"/>
                  </a:lnTo>
                  <a:lnTo>
                    <a:pt x="233" y="171"/>
                  </a:lnTo>
                  <a:lnTo>
                    <a:pt x="224" y="183"/>
                  </a:lnTo>
                  <a:lnTo>
                    <a:pt x="216" y="194"/>
                  </a:lnTo>
                  <a:lnTo>
                    <a:pt x="208" y="205"/>
                  </a:lnTo>
                  <a:lnTo>
                    <a:pt x="201" y="216"/>
                  </a:lnTo>
                  <a:lnTo>
                    <a:pt x="194" y="227"/>
                  </a:lnTo>
                  <a:lnTo>
                    <a:pt x="187" y="237"/>
                  </a:lnTo>
                  <a:lnTo>
                    <a:pt x="180" y="248"/>
                  </a:lnTo>
                  <a:lnTo>
                    <a:pt x="173" y="259"/>
                  </a:lnTo>
                  <a:lnTo>
                    <a:pt x="167" y="269"/>
                  </a:lnTo>
                  <a:lnTo>
                    <a:pt x="161" y="279"/>
                  </a:lnTo>
                  <a:lnTo>
                    <a:pt x="156" y="290"/>
                  </a:lnTo>
                  <a:lnTo>
                    <a:pt x="150" y="300"/>
                  </a:lnTo>
                  <a:lnTo>
                    <a:pt x="145" y="310"/>
                  </a:lnTo>
                  <a:lnTo>
                    <a:pt x="140" y="320"/>
                  </a:lnTo>
                  <a:lnTo>
                    <a:pt x="120" y="333"/>
                  </a:lnTo>
                  <a:lnTo>
                    <a:pt x="120" y="333"/>
                  </a:lnTo>
                  <a:lnTo>
                    <a:pt x="108" y="342"/>
                  </a:lnTo>
                  <a:lnTo>
                    <a:pt x="99" y="349"/>
                  </a:lnTo>
                  <a:lnTo>
                    <a:pt x="91" y="355"/>
                  </a:lnTo>
                  <a:lnTo>
                    <a:pt x="88" y="357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4" y="356"/>
                  </a:lnTo>
                  <a:lnTo>
                    <a:pt x="83" y="352"/>
                  </a:lnTo>
                  <a:lnTo>
                    <a:pt x="80" y="343"/>
                  </a:lnTo>
                  <a:lnTo>
                    <a:pt x="75" y="331"/>
                  </a:lnTo>
                  <a:lnTo>
                    <a:pt x="70" y="317"/>
                  </a:lnTo>
                  <a:lnTo>
                    <a:pt x="62" y="300"/>
                  </a:lnTo>
                  <a:lnTo>
                    <a:pt x="62" y="300"/>
                  </a:lnTo>
                  <a:lnTo>
                    <a:pt x="58" y="290"/>
                  </a:lnTo>
                  <a:lnTo>
                    <a:pt x="54" y="282"/>
                  </a:lnTo>
                  <a:lnTo>
                    <a:pt x="50" y="274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9" y="253"/>
                  </a:lnTo>
                  <a:lnTo>
                    <a:pt x="35" y="248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28" y="238"/>
                  </a:lnTo>
                  <a:lnTo>
                    <a:pt x="24" y="235"/>
                  </a:lnTo>
                  <a:lnTo>
                    <a:pt x="20" y="231"/>
                  </a:lnTo>
                  <a:lnTo>
                    <a:pt x="16" y="228"/>
                  </a:lnTo>
                  <a:lnTo>
                    <a:pt x="12" y="225"/>
                  </a:lnTo>
                  <a:lnTo>
                    <a:pt x="8" y="223"/>
                  </a:lnTo>
                  <a:lnTo>
                    <a:pt x="4" y="22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15"/>
                  </a:lnTo>
                  <a:lnTo>
                    <a:pt x="7" y="212"/>
                  </a:lnTo>
                  <a:lnTo>
                    <a:pt x="11" y="208"/>
                  </a:lnTo>
                  <a:lnTo>
                    <a:pt x="14" y="205"/>
                  </a:lnTo>
                  <a:lnTo>
                    <a:pt x="18" y="202"/>
                  </a:lnTo>
                  <a:lnTo>
                    <a:pt x="21" y="200"/>
                  </a:lnTo>
                  <a:lnTo>
                    <a:pt x="25" y="197"/>
                  </a:lnTo>
                  <a:lnTo>
                    <a:pt x="28" y="195"/>
                  </a:lnTo>
                  <a:lnTo>
                    <a:pt x="31" y="194"/>
                  </a:lnTo>
                  <a:lnTo>
                    <a:pt x="35" y="192"/>
                  </a:lnTo>
                  <a:lnTo>
                    <a:pt x="38" y="191"/>
                  </a:lnTo>
                  <a:lnTo>
                    <a:pt x="41" y="190"/>
                  </a:lnTo>
                  <a:lnTo>
                    <a:pt x="45" y="189"/>
                  </a:lnTo>
                  <a:lnTo>
                    <a:pt x="48" y="188"/>
                  </a:lnTo>
                  <a:lnTo>
                    <a:pt x="51" y="188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5" y="188"/>
                  </a:lnTo>
                  <a:lnTo>
                    <a:pt x="57" y="188"/>
                  </a:lnTo>
                  <a:lnTo>
                    <a:pt x="58" y="188"/>
                  </a:lnTo>
                  <a:lnTo>
                    <a:pt x="59" y="188"/>
                  </a:lnTo>
                  <a:lnTo>
                    <a:pt x="62" y="190"/>
                  </a:lnTo>
                  <a:lnTo>
                    <a:pt x="65" y="191"/>
                  </a:lnTo>
                  <a:lnTo>
                    <a:pt x="68" y="193"/>
                  </a:lnTo>
                  <a:lnTo>
                    <a:pt x="71" y="196"/>
                  </a:lnTo>
                  <a:lnTo>
                    <a:pt x="74" y="198"/>
                  </a:lnTo>
                  <a:lnTo>
                    <a:pt x="76" y="202"/>
                  </a:lnTo>
                  <a:lnTo>
                    <a:pt x="79" y="206"/>
                  </a:lnTo>
                  <a:lnTo>
                    <a:pt x="82" y="210"/>
                  </a:lnTo>
                  <a:lnTo>
                    <a:pt x="85" y="215"/>
                  </a:lnTo>
                  <a:lnTo>
                    <a:pt x="88" y="220"/>
                  </a:lnTo>
                  <a:lnTo>
                    <a:pt x="92" y="225"/>
                  </a:lnTo>
                  <a:lnTo>
                    <a:pt x="95" y="232"/>
                  </a:lnTo>
                  <a:lnTo>
                    <a:pt x="98" y="238"/>
                  </a:lnTo>
                  <a:lnTo>
                    <a:pt x="101" y="245"/>
                  </a:lnTo>
                  <a:lnTo>
                    <a:pt x="110" y="264"/>
                  </a:lnTo>
                  <a:lnTo>
                    <a:pt x="110" y="264"/>
                  </a:lnTo>
                  <a:lnTo>
                    <a:pt x="116" y="254"/>
                  </a:lnTo>
                  <a:lnTo>
                    <a:pt x="122" y="245"/>
                  </a:lnTo>
                  <a:lnTo>
                    <a:pt x="128" y="235"/>
                  </a:lnTo>
                  <a:lnTo>
                    <a:pt x="135" y="225"/>
                  </a:lnTo>
                  <a:lnTo>
                    <a:pt x="141" y="216"/>
                  </a:lnTo>
                  <a:lnTo>
                    <a:pt x="148" y="206"/>
                  </a:lnTo>
                  <a:lnTo>
                    <a:pt x="156" y="197"/>
                  </a:lnTo>
                  <a:lnTo>
                    <a:pt x="163" y="187"/>
                  </a:lnTo>
                  <a:lnTo>
                    <a:pt x="170" y="178"/>
                  </a:lnTo>
                  <a:lnTo>
                    <a:pt x="178" y="168"/>
                  </a:lnTo>
                  <a:lnTo>
                    <a:pt x="186" y="159"/>
                  </a:lnTo>
                  <a:lnTo>
                    <a:pt x="194" y="150"/>
                  </a:lnTo>
                  <a:lnTo>
                    <a:pt x="203" y="140"/>
                  </a:lnTo>
                  <a:lnTo>
                    <a:pt x="211" y="131"/>
                  </a:lnTo>
                  <a:lnTo>
                    <a:pt x="220" y="122"/>
                  </a:lnTo>
                  <a:lnTo>
                    <a:pt x="229" y="112"/>
                  </a:lnTo>
                  <a:lnTo>
                    <a:pt x="229" y="112"/>
                  </a:lnTo>
                  <a:lnTo>
                    <a:pt x="238" y="103"/>
                  </a:lnTo>
                  <a:lnTo>
                    <a:pt x="247" y="95"/>
                  </a:lnTo>
                  <a:lnTo>
                    <a:pt x="256" y="86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7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7"/>
                  </a:lnTo>
                  <a:lnTo>
                    <a:pt x="337" y="21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92" name="path"/>
            <p:cNvSpPr/>
            <p:nvPr/>
          </p:nvSpPr>
          <p:spPr>
            <a:xfrm>
              <a:off x="0" y="333501"/>
              <a:ext cx="209296" cy="209296"/>
            </a:xfrm>
            <a:custGeom>
              <a:avLst/>
              <a:gdLst/>
              <a:ahLst/>
              <a:cxnLst/>
              <a:rect l="0" t="0" r="0" b="0"/>
              <a:pathLst>
                <a:path w="329" h="329">
                  <a:moveTo>
                    <a:pt x="10" y="319"/>
                  </a:moveTo>
                  <a:lnTo>
                    <a:pt x="319" y="319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93" name="path"/>
            <p:cNvSpPr/>
            <p:nvPr/>
          </p:nvSpPr>
          <p:spPr>
            <a:xfrm>
              <a:off x="30733" y="286511"/>
              <a:ext cx="242316" cy="228600"/>
            </a:xfrm>
            <a:custGeom>
              <a:avLst/>
              <a:gdLst/>
              <a:ahLst/>
              <a:cxnLst/>
              <a:rect l="0" t="0" r="0" b="0"/>
              <a:pathLst>
                <a:path w="381" h="360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9" y="32"/>
                  </a:lnTo>
                  <a:lnTo>
                    <a:pt x="351" y="38"/>
                  </a:lnTo>
                  <a:lnTo>
                    <a:pt x="343" y="45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69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6"/>
                  </a:lnTo>
                  <a:lnTo>
                    <a:pt x="285" y="106"/>
                  </a:lnTo>
                  <a:lnTo>
                    <a:pt x="277" y="116"/>
                  </a:lnTo>
                  <a:lnTo>
                    <a:pt x="268" y="126"/>
                  </a:lnTo>
                  <a:lnTo>
                    <a:pt x="259" y="138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1" y="160"/>
                  </a:lnTo>
                  <a:lnTo>
                    <a:pt x="233" y="171"/>
                  </a:lnTo>
                  <a:lnTo>
                    <a:pt x="224" y="183"/>
                  </a:lnTo>
                  <a:lnTo>
                    <a:pt x="216" y="194"/>
                  </a:lnTo>
                  <a:lnTo>
                    <a:pt x="208" y="205"/>
                  </a:lnTo>
                  <a:lnTo>
                    <a:pt x="201" y="216"/>
                  </a:lnTo>
                  <a:lnTo>
                    <a:pt x="194" y="226"/>
                  </a:lnTo>
                  <a:lnTo>
                    <a:pt x="187" y="237"/>
                  </a:lnTo>
                  <a:lnTo>
                    <a:pt x="180" y="248"/>
                  </a:lnTo>
                  <a:lnTo>
                    <a:pt x="173" y="259"/>
                  </a:lnTo>
                  <a:lnTo>
                    <a:pt x="167" y="269"/>
                  </a:lnTo>
                  <a:lnTo>
                    <a:pt x="161" y="279"/>
                  </a:lnTo>
                  <a:lnTo>
                    <a:pt x="156" y="290"/>
                  </a:lnTo>
                  <a:lnTo>
                    <a:pt x="150" y="300"/>
                  </a:lnTo>
                  <a:lnTo>
                    <a:pt x="145" y="310"/>
                  </a:lnTo>
                  <a:lnTo>
                    <a:pt x="140" y="320"/>
                  </a:lnTo>
                  <a:lnTo>
                    <a:pt x="120" y="333"/>
                  </a:lnTo>
                  <a:lnTo>
                    <a:pt x="120" y="333"/>
                  </a:lnTo>
                  <a:lnTo>
                    <a:pt x="108" y="342"/>
                  </a:lnTo>
                  <a:lnTo>
                    <a:pt x="99" y="349"/>
                  </a:lnTo>
                  <a:lnTo>
                    <a:pt x="91" y="355"/>
                  </a:lnTo>
                  <a:lnTo>
                    <a:pt x="88" y="357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4" y="356"/>
                  </a:lnTo>
                  <a:lnTo>
                    <a:pt x="83" y="352"/>
                  </a:lnTo>
                  <a:lnTo>
                    <a:pt x="80" y="342"/>
                  </a:lnTo>
                  <a:lnTo>
                    <a:pt x="75" y="331"/>
                  </a:lnTo>
                  <a:lnTo>
                    <a:pt x="70" y="317"/>
                  </a:lnTo>
                  <a:lnTo>
                    <a:pt x="62" y="300"/>
                  </a:lnTo>
                  <a:lnTo>
                    <a:pt x="62" y="300"/>
                  </a:lnTo>
                  <a:lnTo>
                    <a:pt x="58" y="290"/>
                  </a:lnTo>
                  <a:lnTo>
                    <a:pt x="54" y="282"/>
                  </a:lnTo>
                  <a:lnTo>
                    <a:pt x="50" y="274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9" y="253"/>
                  </a:lnTo>
                  <a:lnTo>
                    <a:pt x="35" y="248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28" y="238"/>
                  </a:lnTo>
                  <a:lnTo>
                    <a:pt x="24" y="235"/>
                  </a:lnTo>
                  <a:lnTo>
                    <a:pt x="20" y="231"/>
                  </a:lnTo>
                  <a:lnTo>
                    <a:pt x="16" y="228"/>
                  </a:lnTo>
                  <a:lnTo>
                    <a:pt x="12" y="225"/>
                  </a:lnTo>
                  <a:lnTo>
                    <a:pt x="8" y="222"/>
                  </a:lnTo>
                  <a:lnTo>
                    <a:pt x="4" y="220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15"/>
                  </a:lnTo>
                  <a:lnTo>
                    <a:pt x="7" y="211"/>
                  </a:lnTo>
                  <a:lnTo>
                    <a:pt x="11" y="208"/>
                  </a:lnTo>
                  <a:lnTo>
                    <a:pt x="14" y="205"/>
                  </a:lnTo>
                  <a:lnTo>
                    <a:pt x="18" y="202"/>
                  </a:lnTo>
                  <a:lnTo>
                    <a:pt x="21" y="200"/>
                  </a:lnTo>
                  <a:lnTo>
                    <a:pt x="25" y="198"/>
                  </a:lnTo>
                  <a:lnTo>
                    <a:pt x="28" y="195"/>
                  </a:lnTo>
                  <a:lnTo>
                    <a:pt x="31" y="194"/>
                  </a:lnTo>
                  <a:lnTo>
                    <a:pt x="35" y="192"/>
                  </a:lnTo>
                  <a:lnTo>
                    <a:pt x="38" y="191"/>
                  </a:lnTo>
                  <a:lnTo>
                    <a:pt x="41" y="190"/>
                  </a:lnTo>
                  <a:lnTo>
                    <a:pt x="45" y="189"/>
                  </a:lnTo>
                  <a:lnTo>
                    <a:pt x="48" y="188"/>
                  </a:lnTo>
                  <a:lnTo>
                    <a:pt x="51" y="188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5" y="188"/>
                  </a:lnTo>
                  <a:lnTo>
                    <a:pt x="57" y="188"/>
                  </a:lnTo>
                  <a:lnTo>
                    <a:pt x="58" y="188"/>
                  </a:lnTo>
                  <a:lnTo>
                    <a:pt x="59" y="188"/>
                  </a:lnTo>
                  <a:lnTo>
                    <a:pt x="62" y="190"/>
                  </a:lnTo>
                  <a:lnTo>
                    <a:pt x="65" y="191"/>
                  </a:lnTo>
                  <a:lnTo>
                    <a:pt x="68" y="193"/>
                  </a:lnTo>
                  <a:lnTo>
                    <a:pt x="71" y="196"/>
                  </a:lnTo>
                  <a:lnTo>
                    <a:pt x="74" y="198"/>
                  </a:lnTo>
                  <a:lnTo>
                    <a:pt x="76" y="202"/>
                  </a:lnTo>
                  <a:lnTo>
                    <a:pt x="79" y="206"/>
                  </a:lnTo>
                  <a:lnTo>
                    <a:pt x="82" y="210"/>
                  </a:lnTo>
                  <a:lnTo>
                    <a:pt x="85" y="215"/>
                  </a:lnTo>
                  <a:lnTo>
                    <a:pt x="88" y="220"/>
                  </a:lnTo>
                  <a:lnTo>
                    <a:pt x="92" y="225"/>
                  </a:lnTo>
                  <a:lnTo>
                    <a:pt x="95" y="231"/>
                  </a:lnTo>
                  <a:lnTo>
                    <a:pt x="98" y="238"/>
                  </a:lnTo>
                  <a:lnTo>
                    <a:pt x="101" y="245"/>
                  </a:lnTo>
                  <a:lnTo>
                    <a:pt x="110" y="264"/>
                  </a:lnTo>
                  <a:lnTo>
                    <a:pt x="110" y="264"/>
                  </a:lnTo>
                  <a:lnTo>
                    <a:pt x="116" y="254"/>
                  </a:lnTo>
                  <a:lnTo>
                    <a:pt x="122" y="245"/>
                  </a:lnTo>
                  <a:lnTo>
                    <a:pt x="128" y="235"/>
                  </a:lnTo>
                  <a:lnTo>
                    <a:pt x="135" y="225"/>
                  </a:lnTo>
                  <a:lnTo>
                    <a:pt x="141" y="216"/>
                  </a:lnTo>
                  <a:lnTo>
                    <a:pt x="148" y="206"/>
                  </a:lnTo>
                  <a:lnTo>
                    <a:pt x="156" y="196"/>
                  </a:lnTo>
                  <a:lnTo>
                    <a:pt x="163" y="187"/>
                  </a:lnTo>
                  <a:lnTo>
                    <a:pt x="170" y="178"/>
                  </a:lnTo>
                  <a:lnTo>
                    <a:pt x="178" y="168"/>
                  </a:lnTo>
                  <a:lnTo>
                    <a:pt x="186" y="159"/>
                  </a:lnTo>
                  <a:lnTo>
                    <a:pt x="194" y="150"/>
                  </a:lnTo>
                  <a:lnTo>
                    <a:pt x="203" y="140"/>
                  </a:lnTo>
                  <a:lnTo>
                    <a:pt x="211" y="131"/>
                  </a:lnTo>
                  <a:lnTo>
                    <a:pt x="220" y="121"/>
                  </a:lnTo>
                  <a:lnTo>
                    <a:pt x="229" y="112"/>
                  </a:lnTo>
                  <a:lnTo>
                    <a:pt x="229" y="112"/>
                  </a:lnTo>
                  <a:lnTo>
                    <a:pt x="238" y="103"/>
                  </a:lnTo>
                  <a:lnTo>
                    <a:pt x="247" y="95"/>
                  </a:lnTo>
                  <a:lnTo>
                    <a:pt x="256" y="86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7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7"/>
                  </a:lnTo>
                  <a:lnTo>
                    <a:pt x="337" y="21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94" name="path"/>
            <p:cNvSpPr/>
            <p:nvPr/>
          </p:nvSpPr>
          <p:spPr>
            <a:xfrm>
              <a:off x="0" y="620014"/>
              <a:ext cx="209296" cy="209295"/>
            </a:xfrm>
            <a:custGeom>
              <a:avLst/>
              <a:gdLst/>
              <a:ahLst/>
              <a:cxnLst/>
              <a:rect l="0" t="0" r="0" b="0"/>
              <a:pathLst>
                <a:path w="329" h="329">
                  <a:moveTo>
                    <a:pt x="10" y="319"/>
                  </a:moveTo>
                  <a:lnTo>
                    <a:pt x="319" y="319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95" name="path"/>
            <p:cNvSpPr/>
            <p:nvPr/>
          </p:nvSpPr>
          <p:spPr>
            <a:xfrm>
              <a:off x="30733" y="573023"/>
              <a:ext cx="242316" cy="228600"/>
            </a:xfrm>
            <a:custGeom>
              <a:avLst/>
              <a:gdLst/>
              <a:ahLst/>
              <a:cxnLst/>
              <a:rect l="0" t="0" r="0" b="0"/>
              <a:pathLst>
                <a:path w="381" h="360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9" y="31"/>
                  </a:lnTo>
                  <a:lnTo>
                    <a:pt x="351" y="38"/>
                  </a:lnTo>
                  <a:lnTo>
                    <a:pt x="343" y="45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69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6"/>
                  </a:lnTo>
                  <a:lnTo>
                    <a:pt x="285" y="106"/>
                  </a:lnTo>
                  <a:lnTo>
                    <a:pt x="277" y="116"/>
                  </a:lnTo>
                  <a:lnTo>
                    <a:pt x="268" y="127"/>
                  </a:lnTo>
                  <a:lnTo>
                    <a:pt x="259" y="138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1" y="160"/>
                  </a:lnTo>
                  <a:lnTo>
                    <a:pt x="233" y="171"/>
                  </a:lnTo>
                  <a:lnTo>
                    <a:pt x="224" y="183"/>
                  </a:lnTo>
                  <a:lnTo>
                    <a:pt x="216" y="194"/>
                  </a:lnTo>
                  <a:lnTo>
                    <a:pt x="208" y="205"/>
                  </a:lnTo>
                  <a:lnTo>
                    <a:pt x="201" y="216"/>
                  </a:lnTo>
                  <a:lnTo>
                    <a:pt x="194" y="227"/>
                  </a:lnTo>
                  <a:lnTo>
                    <a:pt x="187" y="237"/>
                  </a:lnTo>
                  <a:lnTo>
                    <a:pt x="180" y="248"/>
                  </a:lnTo>
                  <a:lnTo>
                    <a:pt x="173" y="259"/>
                  </a:lnTo>
                  <a:lnTo>
                    <a:pt x="167" y="269"/>
                  </a:lnTo>
                  <a:lnTo>
                    <a:pt x="161" y="279"/>
                  </a:lnTo>
                  <a:lnTo>
                    <a:pt x="156" y="290"/>
                  </a:lnTo>
                  <a:lnTo>
                    <a:pt x="150" y="300"/>
                  </a:lnTo>
                  <a:lnTo>
                    <a:pt x="145" y="310"/>
                  </a:lnTo>
                  <a:lnTo>
                    <a:pt x="140" y="320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08" y="342"/>
                  </a:lnTo>
                  <a:lnTo>
                    <a:pt x="99" y="349"/>
                  </a:lnTo>
                  <a:lnTo>
                    <a:pt x="91" y="355"/>
                  </a:lnTo>
                  <a:lnTo>
                    <a:pt x="88" y="357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4" y="356"/>
                  </a:lnTo>
                  <a:lnTo>
                    <a:pt x="83" y="352"/>
                  </a:lnTo>
                  <a:lnTo>
                    <a:pt x="80" y="343"/>
                  </a:lnTo>
                  <a:lnTo>
                    <a:pt x="75" y="331"/>
                  </a:lnTo>
                  <a:lnTo>
                    <a:pt x="70" y="317"/>
                  </a:lnTo>
                  <a:lnTo>
                    <a:pt x="62" y="300"/>
                  </a:lnTo>
                  <a:lnTo>
                    <a:pt x="62" y="300"/>
                  </a:lnTo>
                  <a:lnTo>
                    <a:pt x="58" y="290"/>
                  </a:lnTo>
                  <a:lnTo>
                    <a:pt x="54" y="282"/>
                  </a:lnTo>
                  <a:lnTo>
                    <a:pt x="50" y="274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9" y="253"/>
                  </a:lnTo>
                  <a:lnTo>
                    <a:pt x="35" y="248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28" y="239"/>
                  </a:lnTo>
                  <a:lnTo>
                    <a:pt x="24" y="235"/>
                  </a:lnTo>
                  <a:lnTo>
                    <a:pt x="20" y="231"/>
                  </a:lnTo>
                  <a:lnTo>
                    <a:pt x="16" y="228"/>
                  </a:lnTo>
                  <a:lnTo>
                    <a:pt x="12" y="225"/>
                  </a:lnTo>
                  <a:lnTo>
                    <a:pt x="8" y="222"/>
                  </a:lnTo>
                  <a:lnTo>
                    <a:pt x="4" y="220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15"/>
                  </a:lnTo>
                  <a:lnTo>
                    <a:pt x="7" y="211"/>
                  </a:lnTo>
                  <a:lnTo>
                    <a:pt x="11" y="208"/>
                  </a:lnTo>
                  <a:lnTo>
                    <a:pt x="14" y="205"/>
                  </a:lnTo>
                  <a:lnTo>
                    <a:pt x="18" y="202"/>
                  </a:lnTo>
                  <a:lnTo>
                    <a:pt x="21" y="200"/>
                  </a:lnTo>
                  <a:lnTo>
                    <a:pt x="25" y="197"/>
                  </a:lnTo>
                  <a:lnTo>
                    <a:pt x="28" y="195"/>
                  </a:lnTo>
                  <a:lnTo>
                    <a:pt x="31" y="194"/>
                  </a:lnTo>
                  <a:lnTo>
                    <a:pt x="35" y="192"/>
                  </a:lnTo>
                  <a:lnTo>
                    <a:pt x="38" y="191"/>
                  </a:lnTo>
                  <a:lnTo>
                    <a:pt x="41" y="190"/>
                  </a:lnTo>
                  <a:lnTo>
                    <a:pt x="45" y="189"/>
                  </a:lnTo>
                  <a:lnTo>
                    <a:pt x="48" y="188"/>
                  </a:lnTo>
                  <a:lnTo>
                    <a:pt x="51" y="188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5" y="188"/>
                  </a:lnTo>
                  <a:lnTo>
                    <a:pt x="57" y="188"/>
                  </a:lnTo>
                  <a:lnTo>
                    <a:pt x="58" y="188"/>
                  </a:lnTo>
                  <a:lnTo>
                    <a:pt x="59" y="188"/>
                  </a:lnTo>
                  <a:lnTo>
                    <a:pt x="62" y="190"/>
                  </a:lnTo>
                  <a:lnTo>
                    <a:pt x="65" y="191"/>
                  </a:lnTo>
                  <a:lnTo>
                    <a:pt x="68" y="193"/>
                  </a:lnTo>
                  <a:lnTo>
                    <a:pt x="71" y="196"/>
                  </a:lnTo>
                  <a:lnTo>
                    <a:pt x="74" y="198"/>
                  </a:lnTo>
                  <a:lnTo>
                    <a:pt x="76" y="202"/>
                  </a:lnTo>
                  <a:lnTo>
                    <a:pt x="79" y="206"/>
                  </a:lnTo>
                  <a:lnTo>
                    <a:pt x="82" y="210"/>
                  </a:lnTo>
                  <a:lnTo>
                    <a:pt x="85" y="215"/>
                  </a:lnTo>
                  <a:lnTo>
                    <a:pt x="88" y="220"/>
                  </a:lnTo>
                  <a:lnTo>
                    <a:pt x="92" y="225"/>
                  </a:lnTo>
                  <a:lnTo>
                    <a:pt x="95" y="231"/>
                  </a:lnTo>
                  <a:lnTo>
                    <a:pt x="98" y="238"/>
                  </a:lnTo>
                  <a:lnTo>
                    <a:pt x="101" y="245"/>
                  </a:lnTo>
                  <a:lnTo>
                    <a:pt x="110" y="264"/>
                  </a:lnTo>
                  <a:lnTo>
                    <a:pt x="110" y="264"/>
                  </a:lnTo>
                  <a:lnTo>
                    <a:pt x="116" y="254"/>
                  </a:lnTo>
                  <a:lnTo>
                    <a:pt x="122" y="245"/>
                  </a:lnTo>
                  <a:lnTo>
                    <a:pt x="128" y="235"/>
                  </a:lnTo>
                  <a:lnTo>
                    <a:pt x="135" y="225"/>
                  </a:lnTo>
                  <a:lnTo>
                    <a:pt x="141" y="216"/>
                  </a:lnTo>
                  <a:lnTo>
                    <a:pt x="148" y="206"/>
                  </a:lnTo>
                  <a:lnTo>
                    <a:pt x="156" y="196"/>
                  </a:lnTo>
                  <a:lnTo>
                    <a:pt x="163" y="187"/>
                  </a:lnTo>
                  <a:lnTo>
                    <a:pt x="170" y="178"/>
                  </a:lnTo>
                  <a:lnTo>
                    <a:pt x="178" y="168"/>
                  </a:lnTo>
                  <a:lnTo>
                    <a:pt x="186" y="159"/>
                  </a:lnTo>
                  <a:lnTo>
                    <a:pt x="194" y="150"/>
                  </a:lnTo>
                  <a:lnTo>
                    <a:pt x="203" y="140"/>
                  </a:lnTo>
                  <a:lnTo>
                    <a:pt x="211" y="131"/>
                  </a:lnTo>
                  <a:lnTo>
                    <a:pt x="220" y="121"/>
                  </a:lnTo>
                  <a:lnTo>
                    <a:pt x="229" y="112"/>
                  </a:lnTo>
                  <a:lnTo>
                    <a:pt x="229" y="112"/>
                  </a:lnTo>
                  <a:lnTo>
                    <a:pt x="238" y="103"/>
                  </a:lnTo>
                  <a:lnTo>
                    <a:pt x="247" y="95"/>
                  </a:lnTo>
                  <a:lnTo>
                    <a:pt x="256" y="86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7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7"/>
                  </a:lnTo>
                  <a:lnTo>
                    <a:pt x="337" y="21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96" name="path"/>
            <p:cNvSpPr/>
            <p:nvPr/>
          </p:nvSpPr>
          <p:spPr>
            <a:xfrm>
              <a:off x="0" y="1199133"/>
              <a:ext cx="209296" cy="210819"/>
            </a:xfrm>
            <a:custGeom>
              <a:avLst/>
              <a:gdLst/>
              <a:ahLst/>
              <a:cxnLst/>
              <a:rect l="0" t="0" r="0" b="0"/>
              <a:pathLst>
                <a:path w="329" h="331">
                  <a:moveTo>
                    <a:pt x="10" y="321"/>
                  </a:moveTo>
                  <a:lnTo>
                    <a:pt x="319" y="321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21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97" name="path"/>
            <p:cNvSpPr/>
            <p:nvPr/>
          </p:nvSpPr>
          <p:spPr>
            <a:xfrm>
              <a:off x="30733" y="1146047"/>
              <a:ext cx="242316" cy="230123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9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7"/>
                  </a:lnTo>
                  <a:lnTo>
                    <a:pt x="259" y="138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3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2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9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4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19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9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3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1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5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1" y="197"/>
                  </a:lnTo>
                  <a:lnTo>
                    <a:pt x="74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6"/>
                  </a:lnTo>
                  <a:lnTo>
                    <a:pt x="110" y="266"/>
                  </a:lnTo>
                  <a:lnTo>
                    <a:pt x="116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5" y="227"/>
                  </a:lnTo>
                  <a:lnTo>
                    <a:pt x="141" y="217"/>
                  </a:lnTo>
                  <a:lnTo>
                    <a:pt x="148" y="207"/>
                  </a:lnTo>
                  <a:lnTo>
                    <a:pt x="156" y="198"/>
                  </a:lnTo>
                  <a:lnTo>
                    <a:pt x="163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0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7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3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8"/>
                  </a:lnTo>
                  <a:lnTo>
                    <a:pt x="337" y="21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98" name="path"/>
            <p:cNvSpPr/>
            <p:nvPr/>
          </p:nvSpPr>
          <p:spPr>
            <a:xfrm>
              <a:off x="0" y="906525"/>
              <a:ext cx="209296" cy="210819"/>
            </a:xfrm>
            <a:custGeom>
              <a:avLst/>
              <a:gdLst/>
              <a:ahLst/>
              <a:cxnLst/>
              <a:rect l="0" t="0" r="0" b="0"/>
              <a:pathLst>
                <a:path w="329" h="331">
                  <a:moveTo>
                    <a:pt x="10" y="321"/>
                  </a:moveTo>
                  <a:lnTo>
                    <a:pt x="319" y="321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21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99" name="path"/>
            <p:cNvSpPr/>
            <p:nvPr/>
          </p:nvSpPr>
          <p:spPr>
            <a:xfrm>
              <a:off x="30733" y="859535"/>
              <a:ext cx="242316" cy="230124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9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7"/>
                  </a:lnTo>
                  <a:lnTo>
                    <a:pt x="259" y="138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3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2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9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4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19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9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3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1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5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1" y="197"/>
                  </a:lnTo>
                  <a:lnTo>
                    <a:pt x="74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6"/>
                  </a:lnTo>
                  <a:lnTo>
                    <a:pt x="110" y="266"/>
                  </a:lnTo>
                  <a:lnTo>
                    <a:pt x="116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5" y="227"/>
                  </a:lnTo>
                  <a:lnTo>
                    <a:pt x="141" y="217"/>
                  </a:lnTo>
                  <a:lnTo>
                    <a:pt x="148" y="207"/>
                  </a:lnTo>
                  <a:lnTo>
                    <a:pt x="156" y="198"/>
                  </a:lnTo>
                  <a:lnTo>
                    <a:pt x="163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0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7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3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8"/>
                  </a:lnTo>
                  <a:lnTo>
                    <a:pt x="337" y="21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42" name="group 1442"/>
          <p:cNvGrpSpPr/>
          <p:nvPr/>
        </p:nvGrpSpPr>
        <p:grpSpPr>
          <a:xfrm rot="21600000">
            <a:off x="3960621" y="1263396"/>
            <a:ext cx="274573" cy="734822"/>
            <a:chOff x="0" y="0"/>
            <a:chExt cx="274573" cy="734822"/>
          </a:xfrm>
        </p:grpSpPr>
        <p:sp>
          <p:nvSpPr>
            <p:cNvPr id="7501" name="path"/>
            <p:cNvSpPr/>
            <p:nvPr/>
          </p:nvSpPr>
          <p:spPr>
            <a:xfrm>
              <a:off x="7620" y="524002"/>
              <a:ext cx="209296" cy="210820"/>
            </a:xfrm>
            <a:custGeom>
              <a:avLst/>
              <a:gdLst/>
              <a:ahLst/>
              <a:cxnLst/>
              <a:rect l="0" t="0" r="0" b="0"/>
              <a:pathLst>
                <a:path w="329" h="332">
                  <a:moveTo>
                    <a:pt x="10" y="322"/>
                  </a:moveTo>
                  <a:lnTo>
                    <a:pt x="319" y="322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22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02" name="path"/>
            <p:cNvSpPr/>
            <p:nvPr/>
          </p:nvSpPr>
          <p:spPr>
            <a:xfrm>
              <a:off x="32258" y="489203"/>
              <a:ext cx="242315" cy="230124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8"/>
                  </a:lnTo>
                  <a:lnTo>
                    <a:pt x="259" y="139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3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2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8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3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7" y="204"/>
                  </a:lnTo>
                  <a:lnTo>
                    <a:pt x="21" y="201"/>
                  </a:lnTo>
                  <a:lnTo>
                    <a:pt x="25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0" y="197"/>
                  </a:lnTo>
                  <a:lnTo>
                    <a:pt x="74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6"/>
                  </a:lnTo>
                  <a:lnTo>
                    <a:pt x="110" y="266"/>
                  </a:lnTo>
                  <a:lnTo>
                    <a:pt x="116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5" y="227"/>
                  </a:lnTo>
                  <a:lnTo>
                    <a:pt x="141" y="217"/>
                  </a:lnTo>
                  <a:lnTo>
                    <a:pt x="148" y="208"/>
                  </a:lnTo>
                  <a:lnTo>
                    <a:pt x="156" y="198"/>
                  </a:lnTo>
                  <a:lnTo>
                    <a:pt x="162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1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7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3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8"/>
                  </a:lnTo>
                  <a:lnTo>
                    <a:pt x="337" y="22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03" name="path"/>
            <p:cNvSpPr/>
            <p:nvPr/>
          </p:nvSpPr>
          <p:spPr>
            <a:xfrm>
              <a:off x="7620" y="40894"/>
              <a:ext cx="209296" cy="209296"/>
            </a:xfrm>
            <a:custGeom>
              <a:avLst/>
              <a:gdLst/>
              <a:ahLst/>
              <a:cxnLst/>
              <a:rect l="0" t="0" r="0" b="0"/>
              <a:pathLst>
                <a:path w="329" h="329">
                  <a:moveTo>
                    <a:pt x="10" y="319"/>
                  </a:moveTo>
                  <a:lnTo>
                    <a:pt x="319" y="319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04" name="path"/>
            <p:cNvSpPr/>
            <p:nvPr/>
          </p:nvSpPr>
          <p:spPr>
            <a:xfrm>
              <a:off x="32258" y="0"/>
              <a:ext cx="242315" cy="228600"/>
            </a:xfrm>
            <a:custGeom>
              <a:avLst/>
              <a:gdLst/>
              <a:ahLst/>
              <a:cxnLst/>
              <a:rect l="0" t="0" r="0" b="0"/>
              <a:pathLst>
                <a:path w="381" h="360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5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69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6"/>
                  </a:lnTo>
                  <a:lnTo>
                    <a:pt x="285" y="106"/>
                  </a:lnTo>
                  <a:lnTo>
                    <a:pt x="277" y="116"/>
                  </a:lnTo>
                  <a:lnTo>
                    <a:pt x="268" y="127"/>
                  </a:lnTo>
                  <a:lnTo>
                    <a:pt x="259" y="138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1" y="160"/>
                  </a:lnTo>
                  <a:lnTo>
                    <a:pt x="233" y="171"/>
                  </a:lnTo>
                  <a:lnTo>
                    <a:pt x="224" y="183"/>
                  </a:lnTo>
                  <a:lnTo>
                    <a:pt x="216" y="194"/>
                  </a:lnTo>
                  <a:lnTo>
                    <a:pt x="208" y="205"/>
                  </a:lnTo>
                  <a:lnTo>
                    <a:pt x="201" y="216"/>
                  </a:lnTo>
                  <a:lnTo>
                    <a:pt x="194" y="227"/>
                  </a:lnTo>
                  <a:lnTo>
                    <a:pt x="187" y="237"/>
                  </a:lnTo>
                  <a:lnTo>
                    <a:pt x="180" y="248"/>
                  </a:lnTo>
                  <a:lnTo>
                    <a:pt x="173" y="259"/>
                  </a:lnTo>
                  <a:lnTo>
                    <a:pt x="167" y="269"/>
                  </a:lnTo>
                  <a:lnTo>
                    <a:pt x="161" y="279"/>
                  </a:lnTo>
                  <a:lnTo>
                    <a:pt x="156" y="290"/>
                  </a:lnTo>
                  <a:lnTo>
                    <a:pt x="150" y="300"/>
                  </a:lnTo>
                  <a:lnTo>
                    <a:pt x="145" y="310"/>
                  </a:lnTo>
                  <a:lnTo>
                    <a:pt x="140" y="320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08" y="342"/>
                  </a:lnTo>
                  <a:lnTo>
                    <a:pt x="98" y="349"/>
                  </a:lnTo>
                  <a:lnTo>
                    <a:pt x="91" y="355"/>
                  </a:lnTo>
                  <a:lnTo>
                    <a:pt x="88" y="357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4" y="356"/>
                  </a:lnTo>
                  <a:lnTo>
                    <a:pt x="83" y="352"/>
                  </a:lnTo>
                  <a:lnTo>
                    <a:pt x="80" y="342"/>
                  </a:lnTo>
                  <a:lnTo>
                    <a:pt x="75" y="331"/>
                  </a:lnTo>
                  <a:lnTo>
                    <a:pt x="70" y="317"/>
                  </a:lnTo>
                  <a:lnTo>
                    <a:pt x="62" y="300"/>
                  </a:lnTo>
                  <a:lnTo>
                    <a:pt x="62" y="300"/>
                  </a:lnTo>
                  <a:lnTo>
                    <a:pt x="58" y="290"/>
                  </a:lnTo>
                  <a:lnTo>
                    <a:pt x="54" y="282"/>
                  </a:lnTo>
                  <a:lnTo>
                    <a:pt x="50" y="274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8" y="253"/>
                  </a:lnTo>
                  <a:lnTo>
                    <a:pt x="35" y="248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28" y="238"/>
                  </a:lnTo>
                  <a:lnTo>
                    <a:pt x="24" y="235"/>
                  </a:lnTo>
                  <a:lnTo>
                    <a:pt x="20" y="231"/>
                  </a:lnTo>
                  <a:lnTo>
                    <a:pt x="16" y="228"/>
                  </a:lnTo>
                  <a:lnTo>
                    <a:pt x="12" y="225"/>
                  </a:lnTo>
                  <a:lnTo>
                    <a:pt x="8" y="222"/>
                  </a:lnTo>
                  <a:lnTo>
                    <a:pt x="4" y="220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15"/>
                  </a:lnTo>
                  <a:lnTo>
                    <a:pt x="7" y="212"/>
                  </a:lnTo>
                  <a:lnTo>
                    <a:pt x="10" y="208"/>
                  </a:lnTo>
                  <a:lnTo>
                    <a:pt x="14" y="205"/>
                  </a:lnTo>
                  <a:lnTo>
                    <a:pt x="17" y="202"/>
                  </a:lnTo>
                  <a:lnTo>
                    <a:pt x="21" y="200"/>
                  </a:lnTo>
                  <a:lnTo>
                    <a:pt x="25" y="198"/>
                  </a:lnTo>
                  <a:lnTo>
                    <a:pt x="28" y="195"/>
                  </a:lnTo>
                  <a:lnTo>
                    <a:pt x="31" y="194"/>
                  </a:lnTo>
                  <a:lnTo>
                    <a:pt x="35" y="192"/>
                  </a:lnTo>
                  <a:lnTo>
                    <a:pt x="38" y="191"/>
                  </a:lnTo>
                  <a:lnTo>
                    <a:pt x="41" y="190"/>
                  </a:lnTo>
                  <a:lnTo>
                    <a:pt x="45" y="189"/>
                  </a:lnTo>
                  <a:lnTo>
                    <a:pt x="48" y="188"/>
                  </a:lnTo>
                  <a:lnTo>
                    <a:pt x="51" y="188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5" y="188"/>
                  </a:lnTo>
                  <a:lnTo>
                    <a:pt x="57" y="188"/>
                  </a:lnTo>
                  <a:lnTo>
                    <a:pt x="58" y="188"/>
                  </a:lnTo>
                  <a:lnTo>
                    <a:pt x="59" y="188"/>
                  </a:lnTo>
                  <a:lnTo>
                    <a:pt x="62" y="190"/>
                  </a:lnTo>
                  <a:lnTo>
                    <a:pt x="65" y="191"/>
                  </a:lnTo>
                  <a:lnTo>
                    <a:pt x="68" y="193"/>
                  </a:lnTo>
                  <a:lnTo>
                    <a:pt x="70" y="196"/>
                  </a:lnTo>
                  <a:lnTo>
                    <a:pt x="74" y="198"/>
                  </a:lnTo>
                  <a:lnTo>
                    <a:pt x="76" y="202"/>
                  </a:lnTo>
                  <a:lnTo>
                    <a:pt x="79" y="206"/>
                  </a:lnTo>
                  <a:lnTo>
                    <a:pt x="82" y="210"/>
                  </a:lnTo>
                  <a:lnTo>
                    <a:pt x="85" y="215"/>
                  </a:lnTo>
                  <a:lnTo>
                    <a:pt x="88" y="220"/>
                  </a:lnTo>
                  <a:lnTo>
                    <a:pt x="92" y="225"/>
                  </a:lnTo>
                  <a:lnTo>
                    <a:pt x="95" y="232"/>
                  </a:lnTo>
                  <a:lnTo>
                    <a:pt x="98" y="238"/>
                  </a:lnTo>
                  <a:lnTo>
                    <a:pt x="101" y="245"/>
                  </a:lnTo>
                  <a:lnTo>
                    <a:pt x="110" y="264"/>
                  </a:lnTo>
                  <a:lnTo>
                    <a:pt x="110" y="264"/>
                  </a:lnTo>
                  <a:lnTo>
                    <a:pt x="116" y="254"/>
                  </a:lnTo>
                  <a:lnTo>
                    <a:pt x="122" y="245"/>
                  </a:lnTo>
                  <a:lnTo>
                    <a:pt x="128" y="235"/>
                  </a:lnTo>
                  <a:lnTo>
                    <a:pt x="135" y="225"/>
                  </a:lnTo>
                  <a:lnTo>
                    <a:pt x="141" y="216"/>
                  </a:lnTo>
                  <a:lnTo>
                    <a:pt x="148" y="206"/>
                  </a:lnTo>
                  <a:lnTo>
                    <a:pt x="156" y="197"/>
                  </a:lnTo>
                  <a:lnTo>
                    <a:pt x="162" y="187"/>
                  </a:lnTo>
                  <a:lnTo>
                    <a:pt x="170" y="178"/>
                  </a:lnTo>
                  <a:lnTo>
                    <a:pt x="178" y="168"/>
                  </a:lnTo>
                  <a:lnTo>
                    <a:pt x="186" y="159"/>
                  </a:lnTo>
                  <a:lnTo>
                    <a:pt x="194" y="150"/>
                  </a:lnTo>
                  <a:lnTo>
                    <a:pt x="203" y="140"/>
                  </a:lnTo>
                  <a:lnTo>
                    <a:pt x="211" y="131"/>
                  </a:lnTo>
                  <a:lnTo>
                    <a:pt x="220" y="122"/>
                  </a:lnTo>
                  <a:lnTo>
                    <a:pt x="229" y="112"/>
                  </a:lnTo>
                  <a:lnTo>
                    <a:pt x="229" y="112"/>
                  </a:lnTo>
                  <a:lnTo>
                    <a:pt x="238" y="103"/>
                  </a:lnTo>
                  <a:lnTo>
                    <a:pt x="247" y="95"/>
                  </a:lnTo>
                  <a:lnTo>
                    <a:pt x="256" y="86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7"/>
                  </a:lnTo>
                  <a:lnTo>
                    <a:pt x="310" y="40"/>
                  </a:lnTo>
                  <a:lnTo>
                    <a:pt x="319" y="34"/>
                  </a:lnTo>
                  <a:lnTo>
                    <a:pt x="328" y="27"/>
                  </a:lnTo>
                  <a:lnTo>
                    <a:pt x="337" y="21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05" name="path"/>
            <p:cNvSpPr/>
            <p:nvPr/>
          </p:nvSpPr>
          <p:spPr>
            <a:xfrm>
              <a:off x="0" y="287782"/>
              <a:ext cx="210820" cy="209296"/>
            </a:xfrm>
            <a:custGeom>
              <a:avLst/>
              <a:gdLst/>
              <a:ahLst/>
              <a:cxnLst/>
              <a:rect l="0" t="0" r="0" b="0"/>
              <a:pathLst>
                <a:path w="332" h="329">
                  <a:moveTo>
                    <a:pt x="10" y="319"/>
                  </a:moveTo>
                  <a:lnTo>
                    <a:pt x="322" y="319"/>
                  </a:lnTo>
                  <a:lnTo>
                    <a:pt x="322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06" name="path"/>
            <p:cNvSpPr/>
            <p:nvPr/>
          </p:nvSpPr>
          <p:spPr>
            <a:xfrm>
              <a:off x="26161" y="245364"/>
              <a:ext cx="240791" cy="230123"/>
            </a:xfrm>
            <a:custGeom>
              <a:avLst/>
              <a:gdLst/>
              <a:ahLst/>
              <a:cxnLst/>
              <a:rect l="0" t="0" r="0" b="0"/>
              <a:pathLst>
                <a:path w="379" h="362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6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70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7"/>
                  </a:lnTo>
                  <a:lnTo>
                    <a:pt x="284" y="107"/>
                  </a:lnTo>
                  <a:lnTo>
                    <a:pt x="275" y="117"/>
                  </a:lnTo>
                  <a:lnTo>
                    <a:pt x="266" y="127"/>
                  </a:lnTo>
                  <a:lnTo>
                    <a:pt x="257" y="139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0" y="161"/>
                  </a:lnTo>
                  <a:lnTo>
                    <a:pt x="231" y="172"/>
                  </a:lnTo>
                  <a:lnTo>
                    <a:pt x="223" y="184"/>
                  </a:lnTo>
                  <a:lnTo>
                    <a:pt x="215" y="195"/>
                  </a:lnTo>
                  <a:lnTo>
                    <a:pt x="207" y="206"/>
                  </a:lnTo>
                  <a:lnTo>
                    <a:pt x="200" y="217"/>
                  </a:lnTo>
                  <a:lnTo>
                    <a:pt x="192" y="228"/>
                  </a:lnTo>
                  <a:lnTo>
                    <a:pt x="185" y="239"/>
                  </a:lnTo>
                  <a:lnTo>
                    <a:pt x="179" y="250"/>
                  </a:lnTo>
                  <a:lnTo>
                    <a:pt x="172" y="260"/>
                  </a:lnTo>
                  <a:lnTo>
                    <a:pt x="166" y="271"/>
                  </a:lnTo>
                  <a:lnTo>
                    <a:pt x="160" y="281"/>
                  </a:lnTo>
                  <a:lnTo>
                    <a:pt x="155" y="292"/>
                  </a:lnTo>
                  <a:lnTo>
                    <a:pt x="149" y="302"/>
                  </a:lnTo>
                  <a:lnTo>
                    <a:pt x="144" y="312"/>
                  </a:lnTo>
                  <a:lnTo>
                    <a:pt x="139" y="322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07" y="344"/>
                  </a:lnTo>
                  <a:lnTo>
                    <a:pt x="98" y="351"/>
                  </a:lnTo>
                  <a:lnTo>
                    <a:pt x="90" y="357"/>
                  </a:lnTo>
                  <a:lnTo>
                    <a:pt x="87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79" y="345"/>
                  </a:lnTo>
                  <a:lnTo>
                    <a:pt x="75" y="333"/>
                  </a:lnTo>
                  <a:lnTo>
                    <a:pt x="69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7" y="292"/>
                  </a:lnTo>
                  <a:lnTo>
                    <a:pt x="54" y="284"/>
                  </a:lnTo>
                  <a:lnTo>
                    <a:pt x="50" y="275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7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7" y="204"/>
                  </a:lnTo>
                  <a:lnTo>
                    <a:pt x="21" y="201"/>
                  </a:lnTo>
                  <a:lnTo>
                    <a:pt x="24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4" y="190"/>
                  </a:lnTo>
                  <a:lnTo>
                    <a:pt x="47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6" y="189"/>
                  </a:lnTo>
                  <a:lnTo>
                    <a:pt x="57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7" y="194"/>
                  </a:lnTo>
                  <a:lnTo>
                    <a:pt x="70" y="197"/>
                  </a:lnTo>
                  <a:lnTo>
                    <a:pt x="73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1" y="227"/>
                  </a:lnTo>
                  <a:lnTo>
                    <a:pt x="94" y="233"/>
                  </a:lnTo>
                  <a:lnTo>
                    <a:pt x="97" y="239"/>
                  </a:lnTo>
                  <a:lnTo>
                    <a:pt x="100" y="246"/>
                  </a:lnTo>
                  <a:lnTo>
                    <a:pt x="109" y="265"/>
                  </a:lnTo>
                  <a:lnTo>
                    <a:pt x="109" y="265"/>
                  </a:lnTo>
                  <a:lnTo>
                    <a:pt x="115" y="256"/>
                  </a:lnTo>
                  <a:lnTo>
                    <a:pt x="121" y="246"/>
                  </a:lnTo>
                  <a:lnTo>
                    <a:pt x="127" y="236"/>
                  </a:lnTo>
                  <a:lnTo>
                    <a:pt x="134" y="227"/>
                  </a:lnTo>
                  <a:lnTo>
                    <a:pt x="140" y="217"/>
                  </a:lnTo>
                  <a:lnTo>
                    <a:pt x="147" y="207"/>
                  </a:lnTo>
                  <a:lnTo>
                    <a:pt x="155" y="198"/>
                  </a:lnTo>
                  <a:lnTo>
                    <a:pt x="162" y="188"/>
                  </a:lnTo>
                  <a:lnTo>
                    <a:pt x="169" y="179"/>
                  </a:lnTo>
                  <a:lnTo>
                    <a:pt x="177" y="169"/>
                  </a:lnTo>
                  <a:lnTo>
                    <a:pt x="185" y="160"/>
                  </a:lnTo>
                  <a:lnTo>
                    <a:pt x="193" y="151"/>
                  </a:lnTo>
                  <a:lnTo>
                    <a:pt x="201" y="141"/>
                  </a:lnTo>
                  <a:lnTo>
                    <a:pt x="210" y="132"/>
                  </a:lnTo>
                  <a:lnTo>
                    <a:pt x="219" y="122"/>
                  </a:lnTo>
                  <a:lnTo>
                    <a:pt x="227" y="113"/>
                  </a:lnTo>
                  <a:lnTo>
                    <a:pt x="227" y="113"/>
                  </a:lnTo>
                  <a:lnTo>
                    <a:pt x="237" y="104"/>
                  </a:lnTo>
                  <a:lnTo>
                    <a:pt x="246" y="95"/>
                  </a:lnTo>
                  <a:lnTo>
                    <a:pt x="255" y="87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2"/>
                  </a:lnTo>
                  <a:lnTo>
                    <a:pt x="290" y="55"/>
                  </a:lnTo>
                  <a:lnTo>
                    <a:pt x="299" y="48"/>
                  </a:lnTo>
                  <a:lnTo>
                    <a:pt x="308" y="41"/>
                  </a:lnTo>
                  <a:lnTo>
                    <a:pt x="317" y="34"/>
                  </a:lnTo>
                  <a:lnTo>
                    <a:pt x="326" y="27"/>
                  </a:lnTo>
                  <a:lnTo>
                    <a:pt x="335" y="22"/>
                  </a:lnTo>
                  <a:lnTo>
                    <a:pt x="343" y="15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507" name="textbox 7507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grpSp>
        <p:nvGrpSpPr>
          <p:cNvPr id="1444" name="group 1444"/>
          <p:cNvGrpSpPr/>
          <p:nvPr/>
        </p:nvGrpSpPr>
        <p:grpSpPr>
          <a:xfrm rot="21600000">
            <a:off x="106679" y="217932"/>
            <a:ext cx="313943" cy="313944"/>
            <a:chOff x="0" y="0"/>
            <a:chExt cx="313943" cy="313944"/>
          </a:xfrm>
        </p:grpSpPr>
        <p:sp>
          <p:nvSpPr>
            <p:cNvPr id="7509" name="path"/>
            <p:cNvSpPr/>
            <p:nvPr/>
          </p:nvSpPr>
          <p:spPr>
            <a:xfrm>
              <a:off x="0" y="0"/>
              <a:ext cx="313943" cy="313944"/>
            </a:xfrm>
            <a:custGeom>
              <a:avLst/>
              <a:gdLst/>
              <a:ahLst/>
              <a:cxnLst/>
              <a:rect l="0" t="0" r="0" b="0"/>
              <a:pathLst>
                <a:path w="494" h="494">
                  <a:moveTo>
                    <a:pt x="0" y="247"/>
                  </a:moveTo>
                  <a:cubicBezTo>
                    <a:pt x="0" y="110"/>
                    <a:pt x="110" y="0"/>
                    <a:pt x="247" y="0"/>
                  </a:cubicBezTo>
                  <a:cubicBezTo>
                    <a:pt x="383" y="0"/>
                    <a:pt x="494" y="110"/>
                    <a:pt x="494" y="247"/>
                  </a:cubicBezTo>
                  <a:cubicBezTo>
                    <a:pt x="494" y="383"/>
                    <a:pt x="383" y="494"/>
                    <a:pt x="247" y="494"/>
                  </a:cubicBezTo>
                  <a:cubicBezTo>
                    <a:pt x="110" y="494"/>
                    <a:pt x="0" y="383"/>
                    <a:pt x="0" y="24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10" name="textbox 7510"/>
            <p:cNvSpPr/>
            <p:nvPr/>
          </p:nvSpPr>
          <p:spPr>
            <a:xfrm>
              <a:off x="-12700" y="-12700"/>
              <a:ext cx="339725" cy="39433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14000"/>
                </a:lnSpc>
              </a:pPr>
              <a:endParaRPr lang="en-US" altLang="en-US" sz="500" dirty="0"/>
            </a:p>
            <a:p>
              <a:pPr marL="107950" algn="l" rtl="0" eaLnBrk="0">
                <a:lnSpc>
                  <a:spcPct val="83000"/>
                </a:lnSpc>
                <a:spcBef>
                  <a:spcPts val="0"/>
                </a:spcBef>
              </a:pPr>
              <a:r>
                <a:rPr sz="1800" b="1" spc="0" dirty="0">
                  <a:solidFill>
                    <a:srgbClr val="00296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P</a:t>
              </a:r>
              <a:endParaRPr lang="en-US" altLang="en-US" sz="1800" dirty="0"/>
            </a:p>
          </p:txBody>
        </p:sp>
      </p:grpSp>
      <p:sp>
        <p:nvSpPr>
          <p:cNvPr id="7511" name="textbox 7511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7512" name="textbox 7512"/>
          <p:cNvSpPr/>
          <p:nvPr/>
        </p:nvSpPr>
        <p:spPr>
          <a:xfrm>
            <a:off x="217417" y="979635"/>
            <a:ext cx="573405" cy="180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1100" spc="-3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内容要</a:t>
            </a:r>
            <a:r>
              <a:rPr sz="1100" spc="0" dirty="0">
                <a:ln w="400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round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素</a:t>
            </a:r>
            <a:endParaRPr lang="en-US" altLang="en-US" sz="1100" dirty="0"/>
          </a:p>
        </p:txBody>
      </p:sp>
      <p:grpSp>
        <p:nvGrpSpPr>
          <p:cNvPr id="1446" name="group 1446"/>
          <p:cNvGrpSpPr/>
          <p:nvPr/>
        </p:nvGrpSpPr>
        <p:grpSpPr>
          <a:xfrm rot="21600000">
            <a:off x="8304021" y="1729740"/>
            <a:ext cx="285242" cy="245617"/>
            <a:chOff x="0" y="0"/>
            <a:chExt cx="285242" cy="245617"/>
          </a:xfrm>
        </p:grpSpPr>
        <p:sp>
          <p:nvSpPr>
            <p:cNvPr id="7513" name="path"/>
            <p:cNvSpPr/>
            <p:nvPr/>
          </p:nvSpPr>
          <p:spPr>
            <a:xfrm>
              <a:off x="0" y="36321"/>
              <a:ext cx="210819" cy="209296"/>
            </a:xfrm>
            <a:custGeom>
              <a:avLst/>
              <a:gdLst/>
              <a:ahLst/>
              <a:cxnLst/>
              <a:rect l="0" t="0" r="0" b="0"/>
              <a:pathLst>
                <a:path w="331" h="329">
                  <a:moveTo>
                    <a:pt x="10" y="319"/>
                  </a:moveTo>
                  <a:lnTo>
                    <a:pt x="321" y="319"/>
                  </a:lnTo>
                  <a:lnTo>
                    <a:pt x="321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14" name="path"/>
            <p:cNvSpPr/>
            <p:nvPr/>
          </p:nvSpPr>
          <p:spPr>
            <a:xfrm>
              <a:off x="44450" y="0"/>
              <a:ext cx="240792" cy="230124"/>
            </a:xfrm>
            <a:custGeom>
              <a:avLst/>
              <a:gdLst/>
              <a:ahLst/>
              <a:cxnLst/>
              <a:rect l="0" t="0" r="0" b="0"/>
              <a:pathLst>
                <a:path w="379" h="362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6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70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7"/>
                  </a:lnTo>
                  <a:lnTo>
                    <a:pt x="284" y="107"/>
                  </a:lnTo>
                  <a:lnTo>
                    <a:pt x="275" y="117"/>
                  </a:lnTo>
                  <a:lnTo>
                    <a:pt x="266" y="127"/>
                  </a:lnTo>
                  <a:lnTo>
                    <a:pt x="257" y="139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0" y="161"/>
                  </a:lnTo>
                  <a:lnTo>
                    <a:pt x="231" y="173"/>
                  </a:lnTo>
                  <a:lnTo>
                    <a:pt x="223" y="184"/>
                  </a:lnTo>
                  <a:lnTo>
                    <a:pt x="215" y="195"/>
                  </a:lnTo>
                  <a:lnTo>
                    <a:pt x="207" y="206"/>
                  </a:lnTo>
                  <a:lnTo>
                    <a:pt x="200" y="217"/>
                  </a:lnTo>
                  <a:lnTo>
                    <a:pt x="192" y="228"/>
                  </a:lnTo>
                  <a:lnTo>
                    <a:pt x="185" y="239"/>
                  </a:lnTo>
                  <a:lnTo>
                    <a:pt x="179" y="250"/>
                  </a:lnTo>
                  <a:lnTo>
                    <a:pt x="172" y="260"/>
                  </a:lnTo>
                  <a:lnTo>
                    <a:pt x="166" y="271"/>
                  </a:lnTo>
                  <a:lnTo>
                    <a:pt x="160" y="281"/>
                  </a:lnTo>
                  <a:lnTo>
                    <a:pt x="155" y="292"/>
                  </a:lnTo>
                  <a:lnTo>
                    <a:pt x="149" y="302"/>
                  </a:lnTo>
                  <a:lnTo>
                    <a:pt x="144" y="312"/>
                  </a:lnTo>
                  <a:lnTo>
                    <a:pt x="139" y="322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07" y="344"/>
                  </a:lnTo>
                  <a:lnTo>
                    <a:pt x="98" y="351"/>
                  </a:lnTo>
                  <a:lnTo>
                    <a:pt x="90" y="357"/>
                  </a:lnTo>
                  <a:lnTo>
                    <a:pt x="87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79" y="345"/>
                  </a:lnTo>
                  <a:lnTo>
                    <a:pt x="75" y="333"/>
                  </a:lnTo>
                  <a:lnTo>
                    <a:pt x="69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5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3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4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4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7" y="194"/>
                  </a:lnTo>
                  <a:lnTo>
                    <a:pt x="70" y="197"/>
                  </a:lnTo>
                  <a:lnTo>
                    <a:pt x="73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1" y="227"/>
                  </a:lnTo>
                  <a:lnTo>
                    <a:pt x="94" y="233"/>
                  </a:lnTo>
                  <a:lnTo>
                    <a:pt x="97" y="239"/>
                  </a:lnTo>
                  <a:lnTo>
                    <a:pt x="100" y="246"/>
                  </a:lnTo>
                  <a:lnTo>
                    <a:pt x="109" y="265"/>
                  </a:lnTo>
                  <a:lnTo>
                    <a:pt x="109" y="265"/>
                  </a:lnTo>
                  <a:lnTo>
                    <a:pt x="115" y="256"/>
                  </a:lnTo>
                  <a:lnTo>
                    <a:pt x="121" y="246"/>
                  </a:lnTo>
                  <a:lnTo>
                    <a:pt x="127" y="236"/>
                  </a:lnTo>
                  <a:lnTo>
                    <a:pt x="134" y="227"/>
                  </a:lnTo>
                  <a:lnTo>
                    <a:pt x="140" y="217"/>
                  </a:lnTo>
                  <a:lnTo>
                    <a:pt x="147" y="207"/>
                  </a:lnTo>
                  <a:lnTo>
                    <a:pt x="155" y="198"/>
                  </a:lnTo>
                  <a:lnTo>
                    <a:pt x="162" y="188"/>
                  </a:lnTo>
                  <a:lnTo>
                    <a:pt x="169" y="179"/>
                  </a:lnTo>
                  <a:lnTo>
                    <a:pt x="177" y="169"/>
                  </a:lnTo>
                  <a:lnTo>
                    <a:pt x="185" y="160"/>
                  </a:lnTo>
                  <a:lnTo>
                    <a:pt x="193" y="151"/>
                  </a:lnTo>
                  <a:lnTo>
                    <a:pt x="201" y="141"/>
                  </a:lnTo>
                  <a:lnTo>
                    <a:pt x="210" y="132"/>
                  </a:lnTo>
                  <a:lnTo>
                    <a:pt x="219" y="122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37" y="104"/>
                  </a:lnTo>
                  <a:lnTo>
                    <a:pt x="246" y="95"/>
                  </a:lnTo>
                  <a:lnTo>
                    <a:pt x="255" y="87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3"/>
                  </a:lnTo>
                  <a:lnTo>
                    <a:pt x="290" y="55"/>
                  </a:lnTo>
                  <a:lnTo>
                    <a:pt x="299" y="48"/>
                  </a:lnTo>
                  <a:lnTo>
                    <a:pt x="308" y="41"/>
                  </a:lnTo>
                  <a:lnTo>
                    <a:pt x="317" y="34"/>
                  </a:lnTo>
                  <a:lnTo>
                    <a:pt x="325" y="27"/>
                  </a:lnTo>
                  <a:lnTo>
                    <a:pt x="335" y="22"/>
                  </a:lnTo>
                  <a:lnTo>
                    <a:pt x="343" y="15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48" name="group 1448"/>
          <p:cNvGrpSpPr/>
          <p:nvPr/>
        </p:nvGrpSpPr>
        <p:grpSpPr>
          <a:xfrm rot="21600000">
            <a:off x="8304021" y="1435608"/>
            <a:ext cx="285242" cy="244094"/>
            <a:chOff x="0" y="0"/>
            <a:chExt cx="285242" cy="244094"/>
          </a:xfrm>
        </p:grpSpPr>
        <p:sp>
          <p:nvSpPr>
            <p:cNvPr id="7515" name="path"/>
            <p:cNvSpPr/>
            <p:nvPr/>
          </p:nvSpPr>
          <p:spPr>
            <a:xfrm>
              <a:off x="0" y="34797"/>
              <a:ext cx="210819" cy="209296"/>
            </a:xfrm>
            <a:custGeom>
              <a:avLst/>
              <a:gdLst/>
              <a:ahLst/>
              <a:cxnLst/>
              <a:rect l="0" t="0" r="0" b="0"/>
              <a:pathLst>
                <a:path w="331" h="329">
                  <a:moveTo>
                    <a:pt x="10" y="319"/>
                  </a:moveTo>
                  <a:lnTo>
                    <a:pt x="321" y="319"/>
                  </a:lnTo>
                  <a:lnTo>
                    <a:pt x="321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16" name="path"/>
            <p:cNvSpPr/>
            <p:nvPr/>
          </p:nvSpPr>
          <p:spPr>
            <a:xfrm>
              <a:off x="44450" y="0"/>
              <a:ext cx="240792" cy="230123"/>
            </a:xfrm>
            <a:custGeom>
              <a:avLst/>
              <a:gdLst/>
              <a:ahLst/>
              <a:cxnLst/>
              <a:rect l="0" t="0" r="0" b="0"/>
              <a:pathLst>
                <a:path w="379" h="362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6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70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7"/>
                  </a:lnTo>
                  <a:lnTo>
                    <a:pt x="284" y="107"/>
                  </a:lnTo>
                  <a:lnTo>
                    <a:pt x="275" y="117"/>
                  </a:lnTo>
                  <a:lnTo>
                    <a:pt x="266" y="127"/>
                  </a:lnTo>
                  <a:lnTo>
                    <a:pt x="257" y="138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0" y="161"/>
                  </a:lnTo>
                  <a:lnTo>
                    <a:pt x="231" y="172"/>
                  </a:lnTo>
                  <a:lnTo>
                    <a:pt x="223" y="184"/>
                  </a:lnTo>
                  <a:lnTo>
                    <a:pt x="215" y="195"/>
                  </a:lnTo>
                  <a:lnTo>
                    <a:pt x="207" y="206"/>
                  </a:lnTo>
                  <a:lnTo>
                    <a:pt x="200" y="217"/>
                  </a:lnTo>
                  <a:lnTo>
                    <a:pt x="192" y="228"/>
                  </a:lnTo>
                  <a:lnTo>
                    <a:pt x="185" y="239"/>
                  </a:lnTo>
                  <a:lnTo>
                    <a:pt x="179" y="250"/>
                  </a:lnTo>
                  <a:lnTo>
                    <a:pt x="172" y="260"/>
                  </a:lnTo>
                  <a:lnTo>
                    <a:pt x="166" y="271"/>
                  </a:lnTo>
                  <a:lnTo>
                    <a:pt x="160" y="281"/>
                  </a:lnTo>
                  <a:lnTo>
                    <a:pt x="155" y="292"/>
                  </a:lnTo>
                  <a:lnTo>
                    <a:pt x="149" y="302"/>
                  </a:lnTo>
                  <a:lnTo>
                    <a:pt x="144" y="312"/>
                  </a:lnTo>
                  <a:lnTo>
                    <a:pt x="139" y="322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07" y="344"/>
                  </a:lnTo>
                  <a:lnTo>
                    <a:pt x="98" y="351"/>
                  </a:lnTo>
                  <a:lnTo>
                    <a:pt x="90" y="357"/>
                  </a:lnTo>
                  <a:lnTo>
                    <a:pt x="87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79" y="345"/>
                  </a:lnTo>
                  <a:lnTo>
                    <a:pt x="75" y="333"/>
                  </a:lnTo>
                  <a:lnTo>
                    <a:pt x="69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4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4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7" y="194"/>
                  </a:lnTo>
                  <a:lnTo>
                    <a:pt x="70" y="197"/>
                  </a:lnTo>
                  <a:lnTo>
                    <a:pt x="73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1" y="227"/>
                  </a:lnTo>
                  <a:lnTo>
                    <a:pt x="94" y="233"/>
                  </a:lnTo>
                  <a:lnTo>
                    <a:pt x="97" y="239"/>
                  </a:lnTo>
                  <a:lnTo>
                    <a:pt x="100" y="246"/>
                  </a:lnTo>
                  <a:lnTo>
                    <a:pt x="109" y="266"/>
                  </a:lnTo>
                  <a:lnTo>
                    <a:pt x="109" y="266"/>
                  </a:lnTo>
                  <a:lnTo>
                    <a:pt x="115" y="256"/>
                  </a:lnTo>
                  <a:lnTo>
                    <a:pt x="121" y="246"/>
                  </a:lnTo>
                  <a:lnTo>
                    <a:pt x="127" y="236"/>
                  </a:lnTo>
                  <a:lnTo>
                    <a:pt x="134" y="227"/>
                  </a:lnTo>
                  <a:lnTo>
                    <a:pt x="140" y="217"/>
                  </a:lnTo>
                  <a:lnTo>
                    <a:pt x="147" y="207"/>
                  </a:lnTo>
                  <a:lnTo>
                    <a:pt x="155" y="198"/>
                  </a:lnTo>
                  <a:lnTo>
                    <a:pt x="162" y="188"/>
                  </a:lnTo>
                  <a:lnTo>
                    <a:pt x="169" y="179"/>
                  </a:lnTo>
                  <a:lnTo>
                    <a:pt x="177" y="169"/>
                  </a:lnTo>
                  <a:lnTo>
                    <a:pt x="185" y="160"/>
                  </a:lnTo>
                  <a:lnTo>
                    <a:pt x="193" y="150"/>
                  </a:lnTo>
                  <a:lnTo>
                    <a:pt x="201" y="141"/>
                  </a:lnTo>
                  <a:lnTo>
                    <a:pt x="210" y="132"/>
                  </a:lnTo>
                  <a:lnTo>
                    <a:pt x="219" y="122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37" y="104"/>
                  </a:lnTo>
                  <a:lnTo>
                    <a:pt x="246" y="95"/>
                  </a:lnTo>
                  <a:lnTo>
                    <a:pt x="255" y="87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2"/>
                  </a:lnTo>
                  <a:lnTo>
                    <a:pt x="290" y="55"/>
                  </a:lnTo>
                  <a:lnTo>
                    <a:pt x="299" y="48"/>
                  </a:lnTo>
                  <a:lnTo>
                    <a:pt x="308" y="41"/>
                  </a:lnTo>
                  <a:lnTo>
                    <a:pt x="317" y="34"/>
                  </a:lnTo>
                  <a:lnTo>
                    <a:pt x="325" y="27"/>
                  </a:lnTo>
                  <a:lnTo>
                    <a:pt x="335" y="22"/>
                  </a:lnTo>
                  <a:lnTo>
                    <a:pt x="343" y="16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50" name="group 1450"/>
          <p:cNvGrpSpPr/>
          <p:nvPr/>
        </p:nvGrpSpPr>
        <p:grpSpPr>
          <a:xfrm rot="21600000">
            <a:off x="8304021" y="2025396"/>
            <a:ext cx="285242" cy="244094"/>
            <a:chOff x="0" y="0"/>
            <a:chExt cx="285242" cy="244094"/>
          </a:xfrm>
        </p:grpSpPr>
        <p:sp>
          <p:nvSpPr>
            <p:cNvPr id="7517" name="path"/>
            <p:cNvSpPr/>
            <p:nvPr/>
          </p:nvSpPr>
          <p:spPr>
            <a:xfrm>
              <a:off x="0" y="34797"/>
              <a:ext cx="210819" cy="209296"/>
            </a:xfrm>
            <a:custGeom>
              <a:avLst/>
              <a:gdLst/>
              <a:ahLst/>
              <a:cxnLst/>
              <a:rect l="0" t="0" r="0" b="0"/>
              <a:pathLst>
                <a:path w="331" h="329">
                  <a:moveTo>
                    <a:pt x="10" y="319"/>
                  </a:moveTo>
                  <a:lnTo>
                    <a:pt x="321" y="319"/>
                  </a:lnTo>
                  <a:lnTo>
                    <a:pt x="321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18" name="path"/>
            <p:cNvSpPr/>
            <p:nvPr/>
          </p:nvSpPr>
          <p:spPr>
            <a:xfrm>
              <a:off x="44450" y="0"/>
              <a:ext cx="240792" cy="230123"/>
            </a:xfrm>
            <a:custGeom>
              <a:avLst/>
              <a:gdLst/>
              <a:ahLst/>
              <a:cxnLst/>
              <a:rect l="0" t="0" r="0" b="0"/>
              <a:pathLst>
                <a:path w="379" h="362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6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70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7"/>
                  </a:lnTo>
                  <a:lnTo>
                    <a:pt x="284" y="107"/>
                  </a:lnTo>
                  <a:lnTo>
                    <a:pt x="275" y="117"/>
                  </a:lnTo>
                  <a:lnTo>
                    <a:pt x="266" y="128"/>
                  </a:lnTo>
                  <a:lnTo>
                    <a:pt x="257" y="138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0" y="161"/>
                  </a:lnTo>
                  <a:lnTo>
                    <a:pt x="231" y="172"/>
                  </a:lnTo>
                  <a:lnTo>
                    <a:pt x="223" y="184"/>
                  </a:lnTo>
                  <a:lnTo>
                    <a:pt x="215" y="195"/>
                  </a:lnTo>
                  <a:lnTo>
                    <a:pt x="207" y="206"/>
                  </a:lnTo>
                  <a:lnTo>
                    <a:pt x="200" y="217"/>
                  </a:lnTo>
                  <a:lnTo>
                    <a:pt x="192" y="228"/>
                  </a:lnTo>
                  <a:lnTo>
                    <a:pt x="185" y="239"/>
                  </a:lnTo>
                  <a:lnTo>
                    <a:pt x="179" y="250"/>
                  </a:lnTo>
                  <a:lnTo>
                    <a:pt x="172" y="260"/>
                  </a:lnTo>
                  <a:lnTo>
                    <a:pt x="166" y="271"/>
                  </a:lnTo>
                  <a:lnTo>
                    <a:pt x="160" y="281"/>
                  </a:lnTo>
                  <a:lnTo>
                    <a:pt x="155" y="292"/>
                  </a:lnTo>
                  <a:lnTo>
                    <a:pt x="149" y="302"/>
                  </a:lnTo>
                  <a:lnTo>
                    <a:pt x="144" y="312"/>
                  </a:lnTo>
                  <a:lnTo>
                    <a:pt x="139" y="322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07" y="344"/>
                  </a:lnTo>
                  <a:lnTo>
                    <a:pt x="98" y="351"/>
                  </a:lnTo>
                  <a:lnTo>
                    <a:pt x="90" y="357"/>
                  </a:lnTo>
                  <a:lnTo>
                    <a:pt x="87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79" y="345"/>
                  </a:lnTo>
                  <a:lnTo>
                    <a:pt x="75" y="333"/>
                  </a:lnTo>
                  <a:lnTo>
                    <a:pt x="69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8" y="204"/>
                  </a:lnTo>
                  <a:lnTo>
                    <a:pt x="21" y="201"/>
                  </a:lnTo>
                  <a:lnTo>
                    <a:pt x="24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4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7" y="194"/>
                  </a:lnTo>
                  <a:lnTo>
                    <a:pt x="70" y="197"/>
                  </a:lnTo>
                  <a:lnTo>
                    <a:pt x="73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1" y="227"/>
                  </a:lnTo>
                  <a:lnTo>
                    <a:pt x="94" y="233"/>
                  </a:lnTo>
                  <a:lnTo>
                    <a:pt x="97" y="239"/>
                  </a:lnTo>
                  <a:lnTo>
                    <a:pt x="100" y="246"/>
                  </a:lnTo>
                  <a:lnTo>
                    <a:pt x="109" y="266"/>
                  </a:lnTo>
                  <a:lnTo>
                    <a:pt x="109" y="266"/>
                  </a:lnTo>
                  <a:lnTo>
                    <a:pt x="115" y="256"/>
                  </a:lnTo>
                  <a:lnTo>
                    <a:pt x="121" y="246"/>
                  </a:lnTo>
                  <a:lnTo>
                    <a:pt x="127" y="236"/>
                  </a:lnTo>
                  <a:lnTo>
                    <a:pt x="134" y="227"/>
                  </a:lnTo>
                  <a:lnTo>
                    <a:pt x="140" y="217"/>
                  </a:lnTo>
                  <a:lnTo>
                    <a:pt x="147" y="208"/>
                  </a:lnTo>
                  <a:lnTo>
                    <a:pt x="155" y="198"/>
                  </a:lnTo>
                  <a:lnTo>
                    <a:pt x="162" y="188"/>
                  </a:lnTo>
                  <a:lnTo>
                    <a:pt x="169" y="179"/>
                  </a:lnTo>
                  <a:lnTo>
                    <a:pt x="177" y="169"/>
                  </a:lnTo>
                  <a:lnTo>
                    <a:pt x="185" y="160"/>
                  </a:lnTo>
                  <a:lnTo>
                    <a:pt x="193" y="150"/>
                  </a:lnTo>
                  <a:lnTo>
                    <a:pt x="201" y="141"/>
                  </a:lnTo>
                  <a:lnTo>
                    <a:pt x="210" y="132"/>
                  </a:lnTo>
                  <a:lnTo>
                    <a:pt x="219" y="122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37" y="104"/>
                  </a:lnTo>
                  <a:lnTo>
                    <a:pt x="246" y="95"/>
                  </a:lnTo>
                  <a:lnTo>
                    <a:pt x="255" y="87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2"/>
                  </a:lnTo>
                  <a:lnTo>
                    <a:pt x="290" y="55"/>
                  </a:lnTo>
                  <a:lnTo>
                    <a:pt x="299" y="48"/>
                  </a:lnTo>
                  <a:lnTo>
                    <a:pt x="308" y="41"/>
                  </a:lnTo>
                  <a:lnTo>
                    <a:pt x="317" y="34"/>
                  </a:lnTo>
                  <a:lnTo>
                    <a:pt x="325" y="28"/>
                  </a:lnTo>
                  <a:lnTo>
                    <a:pt x="335" y="22"/>
                  </a:lnTo>
                  <a:lnTo>
                    <a:pt x="343" y="16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52" name="group 1452"/>
          <p:cNvGrpSpPr/>
          <p:nvPr/>
        </p:nvGrpSpPr>
        <p:grpSpPr>
          <a:xfrm rot="21600000">
            <a:off x="8304021" y="2546604"/>
            <a:ext cx="285242" cy="244094"/>
            <a:chOff x="0" y="0"/>
            <a:chExt cx="285242" cy="244094"/>
          </a:xfrm>
        </p:grpSpPr>
        <p:sp>
          <p:nvSpPr>
            <p:cNvPr id="7519" name="path"/>
            <p:cNvSpPr/>
            <p:nvPr/>
          </p:nvSpPr>
          <p:spPr>
            <a:xfrm>
              <a:off x="0" y="34797"/>
              <a:ext cx="210819" cy="209296"/>
            </a:xfrm>
            <a:custGeom>
              <a:avLst/>
              <a:gdLst/>
              <a:ahLst/>
              <a:cxnLst/>
              <a:rect l="0" t="0" r="0" b="0"/>
              <a:pathLst>
                <a:path w="331" h="329">
                  <a:moveTo>
                    <a:pt x="10" y="319"/>
                  </a:moveTo>
                  <a:lnTo>
                    <a:pt x="321" y="319"/>
                  </a:lnTo>
                  <a:lnTo>
                    <a:pt x="321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20" name="path"/>
            <p:cNvSpPr/>
            <p:nvPr/>
          </p:nvSpPr>
          <p:spPr>
            <a:xfrm>
              <a:off x="44450" y="0"/>
              <a:ext cx="240792" cy="228600"/>
            </a:xfrm>
            <a:custGeom>
              <a:avLst/>
              <a:gdLst/>
              <a:ahLst/>
              <a:cxnLst/>
              <a:rect l="0" t="0" r="0" b="0"/>
              <a:pathLst>
                <a:path w="379" h="360">
                  <a:moveTo>
                    <a:pt x="369" y="0"/>
                  </a:moveTo>
                  <a:lnTo>
                    <a:pt x="379" y="13"/>
                  </a:lnTo>
                  <a:lnTo>
                    <a:pt x="379" y="13"/>
                  </a:lnTo>
                  <a:lnTo>
                    <a:pt x="371" y="19"/>
                  </a:lnTo>
                  <a:lnTo>
                    <a:pt x="364" y="25"/>
                  </a:lnTo>
                  <a:lnTo>
                    <a:pt x="356" y="32"/>
                  </a:lnTo>
                  <a:lnTo>
                    <a:pt x="349" y="38"/>
                  </a:lnTo>
                  <a:lnTo>
                    <a:pt x="341" y="45"/>
                  </a:lnTo>
                  <a:lnTo>
                    <a:pt x="333" y="53"/>
                  </a:lnTo>
                  <a:lnTo>
                    <a:pt x="325" y="61"/>
                  </a:lnTo>
                  <a:lnTo>
                    <a:pt x="317" y="69"/>
                  </a:lnTo>
                  <a:lnTo>
                    <a:pt x="309" y="78"/>
                  </a:lnTo>
                  <a:lnTo>
                    <a:pt x="301" y="87"/>
                  </a:lnTo>
                  <a:lnTo>
                    <a:pt x="292" y="96"/>
                  </a:lnTo>
                  <a:lnTo>
                    <a:pt x="284" y="106"/>
                  </a:lnTo>
                  <a:lnTo>
                    <a:pt x="275" y="116"/>
                  </a:lnTo>
                  <a:lnTo>
                    <a:pt x="266" y="127"/>
                  </a:lnTo>
                  <a:lnTo>
                    <a:pt x="257" y="137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0" y="160"/>
                  </a:lnTo>
                  <a:lnTo>
                    <a:pt x="231" y="171"/>
                  </a:lnTo>
                  <a:lnTo>
                    <a:pt x="223" y="183"/>
                  </a:lnTo>
                  <a:lnTo>
                    <a:pt x="215" y="194"/>
                  </a:lnTo>
                  <a:lnTo>
                    <a:pt x="207" y="205"/>
                  </a:lnTo>
                  <a:lnTo>
                    <a:pt x="200" y="216"/>
                  </a:lnTo>
                  <a:lnTo>
                    <a:pt x="192" y="227"/>
                  </a:lnTo>
                  <a:lnTo>
                    <a:pt x="185" y="237"/>
                  </a:lnTo>
                  <a:lnTo>
                    <a:pt x="179" y="248"/>
                  </a:lnTo>
                  <a:lnTo>
                    <a:pt x="172" y="259"/>
                  </a:lnTo>
                  <a:lnTo>
                    <a:pt x="166" y="269"/>
                  </a:lnTo>
                  <a:lnTo>
                    <a:pt x="160" y="279"/>
                  </a:lnTo>
                  <a:lnTo>
                    <a:pt x="155" y="290"/>
                  </a:lnTo>
                  <a:lnTo>
                    <a:pt x="149" y="300"/>
                  </a:lnTo>
                  <a:lnTo>
                    <a:pt x="144" y="310"/>
                  </a:lnTo>
                  <a:lnTo>
                    <a:pt x="139" y="320"/>
                  </a:lnTo>
                  <a:lnTo>
                    <a:pt x="119" y="334"/>
                  </a:lnTo>
                  <a:lnTo>
                    <a:pt x="119" y="334"/>
                  </a:lnTo>
                  <a:lnTo>
                    <a:pt x="107" y="342"/>
                  </a:lnTo>
                  <a:lnTo>
                    <a:pt x="98" y="349"/>
                  </a:lnTo>
                  <a:lnTo>
                    <a:pt x="90" y="355"/>
                  </a:lnTo>
                  <a:lnTo>
                    <a:pt x="87" y="357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4" y="356"/>
                  </a:lnTo>
                  <a:lnTo>
                    <a:pt x="83" y="352"/>
                  </a:lnTo>
                  <a:lnTo>
                    <a:pt x="79" y="342"/>
                  </a:lnTo>
                  <a:lnTo>
                    <a:pt x="75" y="331"/>
                  </a:lnTo>
                  <a:lnTo>
                    <a:pt x="69" y="317"/>
                  </a:lnTo>
                  <a:lnTo>
                    <a:pt x="62" y="300"/>
                  </a:lnTo>
                  <a:lnTo>
                    <a:pt x="62" y="300"/>
                  </a:lnTo>
                  <a:lnTo>
                    <a:pt x="58" y="290"/>
                  </a:lnTo>
                  <a:lnTo>
                    <a:pt x="54" y="282"/>
                  </a:lnTo>
                  <a:lnTo>
                    <a:pt x="50" y="274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8" y="253"/>
                  </a:lnTo>
                  <a:lnTo>
                    <a:pt x="35" y="248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28" y="238"/>
                  </a:lnTo>
                  <a:lnTo>
                    <a:pt x="24" y="235"/>
                  </a:lnTo>
                  <a:lnTo>
                    <a:pt x="20" y="231"/>
                  </a:lnTo>
                  <a:lnTo>
                    <a:pt x="16" y="228"/>
                  </a:lnTo>
                  <a:lnTo>
                    <a:pt x="12" y="225"/>
                  </a:lnTo>
                  <a:lnTo>
                    <a:pt x="8" y="222"/>
                  </a:lnTo>
                  <a:lnTo>
                    <a:pt x="4" y="220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15"/>
                  </a:lnTo>
                  <a:lnTo>
                    <a:pt x="7" y="212"/>
                  </a:lnTo>
                  <a:lnTo>
                    <a:pt x="10" y="208"/>
                  </a:lnTo>
                  <a:lnTo>
                    <a:pt x="14" y="205"/>
                  </a:lnTo>
                  <a:lnTo>
                    <a:pt x="18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8" y="195"/>
                  </a:lnTo>
                  <a:lnTo>
                    <a:pt x="31" y="194"/>
                  </a:lnTo>
                  <a:lnTo>
                    <a:pt x="35" y="192"/>
                  </a:lnTo>
                  <a:lnTo>
                    <a:pt x="38" y="191"/>
                  </a:lnTo>
                  <a:lnTo>
                    <a:pt x="41" y="190"/>
                  </a:lnTo>
                  <a:lnTo>
                    <a:pt x="44" y="189"/>
                  </a:lnTo>
                  <a:lnTo>
                    <a:pt x="48" y="188"/>
                  </a:lnTo>
                  <a:lnTo>
                    <a:pt x="51" y="188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5" y="188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59" y="188"/>
                  </a:lnTo>
                  <a:lnTo>
                    <a:pt x="62" y="190"/>
                  </a:lnTo>
                  <a:lnTo>
                    <a:pt x="65" y="191"/>
                  </a:lnTo>
                  <a:lnTo>
                    <a:pt x="67" y="193"/>
                  </a:lnTo>
                  <a:lnTo>
                    <a:pt x="70" y="196"/>
                  </a:lnTo>
                  <a:lnTo>
                    <a:pt x="73" y="198"/>
                  </a:lnTo>
                  <a:lnTo>
                    <a:pt x="76" y="202"/>
                  </a:lnTo>
                  <a:lnTo>
                    <a:pt x="79" y="206"/>
                  </a:lnTo>
                  <a:lnTo>
                    <a:pt x="82" y="210"/>
                  </a:lnTo>
                  <a:lnTo>
                    <a:pt x="85" y="215"/>
                  </a:lnTo>
                  <a:lnTo>
                    <a:pt x="88" y="220"/>
                  </a:lnTo>
                  <a:lnTo>
                    <a:pt x="91" y="225"/>
                  </a:lnTo>
                  <a:lnTo>
                    <a:pt x="94" y="232"/>
                  </a:lnTo>
                  <a:lnTo>
                    <a:pt x="97" y="238"/>
                  </a:lnTo>
                  <a:lnTo>
                    <a:pt x="100" y="245"/>
                  </a:lnTo>
                  <a:lnTo>
                    <a:pt x="109" y="264"/>
                  </a:lnTo>
                  <a:lnTo>
                    <a:pt x="109" y="264"/>
                  </a:lnTo>
                  <a:lnTo>
                    <a:pt x="115" y="254"/>
                  </a:lnTo>
                  <a:lnTo>
                    <a:pt x="121" y="245"/>
                  </a:lnTo>
                  <a:lnTo>
                    <a:pt x="127" y="235"/>
                  </a:lnTo>
                  <a:lnTo>
                    <a:pt x="134" y="225"/>
                  </a:lnTo>
                  <a:lnTo>
                    <a:pt x="140" y="216"/>
                  </a:lnTo>
                  <a:lnTo>
                    <a:pt x="147" y="206"/>
                  </a:lnTo>
                  <a:lnTo>
                    <a:pt x="155" y="197"/>
                  </a:lnTo>
                  <a:lnTo>
                    <a:pt x="162" y="187"/>
                  </a:lnTo>
                  <a:lnTo>
                    <a:pt x="169" y="178"/>
                  </a:lnTo>
                  <a:lnTo>
                    <a:pt x="177" y="168"/>
                  </a:lnTo>
                  <a:lnTo>
                    <a:pt x="185" y="159"/>
                  </a:lnTo>
                  <a:lnTo>
                    <a:pt x="193" y="150"/>
                  </a:lnTo>
                  <a:lnTo>
                    <a:pt x="201" y="140"/>
                  </a:lnTo>
                  <a:lnTo>
                    <a:pt x="210" y="131"/>
                  </a:lnTo>
                  <a:lnTo>
                    <a:pt x="219" y="122"/>
                  </a:lnTo>
                  <a:lnTo>
                    <a:pt x="228" y="112"/>
                  </a:lnTo>
                  <a:lnTo>
                    <a:pt x="228" y="112"/>
                  </a:lnTo>
                  <a:lnTo>
                    <a:pt x="237" y="103"/>
                  </a:lnTo>
                  <a:lnTo>
                    <a:pt x="246" y="95"/>
                  </a:lnTo>
                  <a:lnTo>
                    <a:pt x="255" y="86"/>
                  </a:lnTo>
                  <a:lnTo>
                    <a:pt x="264" y="78"/>
                  </a:lnTo>
                  <a:lnTo>
                    <a:pt x="273" y="70"/>
                  </a:lnTo>
                  <a:lnTo>
                    <a:pt x="282" y="62"/>
                  </a:lnTo>
                  <a:lnTo>
                    <a:pt x="290" y="55"/>
                  </a:lnTo>
                  <a:lnTo>
                    <a:pt x="299" y="47"/>
                  </a:lnTo>
                  <a:lnTo>
                    <a:pt x="308" y="40"/>
                  </a:lnTo>
                  <a:lnTo>
                    <a:pt x="317" y="34"/>
                  </a:lnTo>
                  <a:lnTo>
                    <a:pt x="325" y="27"/>
                  </a:lnTo>
                  <a:lnTo>
                    <a:pt x="335" y="21"/>
                  </a:lnTo>
                  <a:lnTo>
                    <a:pt x="343" y="16"/>
                  </a:lnTo>
                  <a:lnTo>
                    <a:pt x="352" y="10"/>
                  </a:lnTo>
                  <a:lnTo>
                    <a:pt x="360" y="5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54" name="group 1454"/>
          <p:cNvGrpSpPr/>
          <p:nvPr/>
        </p:nvGrpSpPr>
        <p:grpSpPr>
          <a:xfrm rot="21600000">
            <a:off x="3968241" y="3028188"/>
            <a:ext cx="266953" cy="245618"/>
            <a:chOff x="0" y="0"/>
            <a:chExt cx="266953" cy="245618"/>
          </a:xfrm>
        </p:grpSpPr>
        <p:sp>
          <p:nvSpPr>
            <p:cNvPr id="7521" name="path"/>
            <p:cNvSpPr/>
            <p:nvPr/>
          </p:nvSpPr>
          <p:spPr>
            <a:xfrm>
              <a:off x="0" y="34798"/>
              <a:ext cx="209296" cy="210820"/>
            </a:xfrm>
            <a:custGeom>
              <a:avLst/>
              <a:gdLst/>
              <a:ahLst/>
              <a:cxnLst/>
              <a:rect l="0" t="0" r="0" b="0"/>
              <a:pathLst>
                <a:path w="329" h="332">
                  <a:moveTo>
                    <a:pt x="10" y="322"/>
                  </a:moveTo>
                  <a:lnTo>
                    <a:pt x="319" y="322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22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22" name="path"/>
            <p:cNvSpPr/>
            <p:nvPr/>
          </p:nvSpPr>
          <p:spPr>
            <a:xfrm>
              <a:off x="24638" y="0"/>
              <a:ext cx="242315" cy="230123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8"/>
                  </a:lnTo>
                  <a:lnTo>
                    <a:pt x="259" y="139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2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2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8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7" y="204"/>
                  </a:lnTo>
                  <a:lnTo>
                    <a:pt x="21" y="201"/>
                  </a:lnTo>
                  <a:lnTo>
                    <a:pt x="25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0" y="197"/>
                  </a:lnTo>
                  <a:lnTo>
                    <a:pt x="74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6"/>
                  </a:lnTo>
                  <a:lnTo>
                    <a:pt x="110" y="266"/>
                  </a:lnTo>
                  <a:lnTo>
                    <a:pt x="116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5" y="227"/>
                  </a:lnTo>
                  <a:lnTo>
                    <a:pt x="141" y="217"/>
                  </a:lnTo>
                  <a:lnTo>
                    <a:pt x="148" y="208"/>
                  </a:lnTo>
                  <a:lnTo>
                    <a:pt x="156" y="198"/>
                  </a:lnTo>
                  <a:lnTo>
                    <a:pt x="162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0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7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8"/>
                  </a:lnTo>
                  <a:lnTo>
                    <a:pt x="337" y="22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56" name="group 1456"/>
          <p:cNvGrpSpPr/>
          <p:nvPr/>
        </p:nvGrpSpPr>
        <p:grpSpPr>
          <a:xfrm rot="21600000">
            <a:off x="3968241" y="2168652"/>
            <a:ext cx="266953" cy="245617"/>
            <a:chOff x="0" y="0"/>
            <a:chExt cx="266953" cy="245617"/>
          </a:xfrm>
        </p:grpSpPr>
        <p:sp>
          <p:nvSpPr>
            <p:cNvPr id="7523" name="path"/>
            <p:cNvSpPr/>
            <p:nvPr/>
          </p:nvSpPr>
          <p:spPr>
            <a:xfrm>
              <a:off x="0" y="34797"/>
              <a:ext cx="209296" cy="210820"/>
            </a:xfrm>
            <a:custGeom>
              <a:avLst/>
              <a:gdLst/>
              <a:ahLst/>
              <a:cxnLst/>
              <a:rect l="0" t="0" r="0" b="0"/>
              <a:pathLst>
                <a:path w="329" h="332">
                  <a:moveTo>
                    <a:pt x="10" y="322"/>
                  </a:moveTo>
                  <a:lnTo>
                    <a:pt x="319" y="322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22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24" name="path"/>
            <p:cNvSpPr/>
            <p:nvPr/>
          </p:nvSpPr>
          <p:spPr>
            <a:xfrm>
              <a:off x="24638" y="0"/>
              <a:ext cx="242315" cy="230124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7"/>
                  </a:lnTo>
                  <a:lnTo>
                    <a:pt x="259" y="139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2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2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8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5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7" y="204"/>
                  </a:lnTo>
                  <a:lnTo>
                    <a:pt x="21" y="201"/>
                  </a:lnTo>
                  <a:lnTo>
                    <a:pt x="25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0" y="197"/>
                  </a:lnTo>
                  <a:lnTo>
                    <a:pt x="74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6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5" y="227"/>
                  </a:lnTo>
                  <a:lnTo>
                    <a:pt x="141" y="217"/>
                  </a:lnTo>
                  <a:lnTo>
                    <a:pt x="148" y="207"/>
                  </a:lnTo>
                  <a:lnTo>
                    <a:pt x="156" y="198"/>
                  </a:lnTo>
                  <a:lnTo>
                    <a:pt x="162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1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7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7"/>
                  </a:lnTo>
                  <a:lnTo>
                    <a:pt x="337" y="22"/>
                  </a:lnTo>
                  <a:lnTo>
                    <a:pt x="345" y="15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58" name="group 1458"/>
          <p:cNvGrpSpPr/>
          <p:nvPr/>
        </p:nvGrpSpPr>
        <p:grpSpPr>
          <a:xfrm rot="21600000">
            <a:off x="3968241" y="2753868"/>
            <a:ext cx="266953" cy="245617"/>
            <a:chOff x="0" y="0"/>
            <a:chExt cx="266953" cy="245617"/>
          </a:xfrm>
        </p:grpSpPr>
        <p:sp>
          <p:nvSpPr>
            <p:cNvPr id="7525" name="path"/>
            <p:cNvSpPr/>
            <p:nvPr/>
          </p:nvSpPr>
          <p:spPr>
            <a:xfrm>
              <a:off x="0" y="34797"/>
              <a:ext cx="209296" cy="210820"/>
            </a:xfrm>
            <a:custGeom>
              <a:avLst/>
              <a:gdLst/>
              <a:ahLst/>
              <a:cxnLst/>
              <a:rect l="0" t="0" r="0" b="0"/>
              <a:pathLst>
                <a:path w="329" h="332">
                  <a:moveTo>
                    <a:pt x="10" y="322"/>
                  </a:moveTo>
                  <a:lnTo>
                    <a:pt x="319" y="322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22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26" name="path"/>
            <p:cNvSpPr/>
            <p:nvPr/>
          </p:nvSpPr>
          <p:spPr>
            <a:xfrm>
              <a:off x="24638" y="0"/>
              <a:ext cx="242315" cy="230123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7"/>
                  </a:lnTo>
                  <a:lnTo>
                    <a:pt x="259" y="138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2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1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8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4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20"/>
                  </a:lnTo>
                  <a:lnTo>
                    <a:pt x="62" y="301"/>
                  </a:lnTo>
                  <a:lnTo>
                    <a:pt x="62" y="301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5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6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7" y="204"/>
                  </a:lnTo>
                  <a:lnTo>
                    <a:pt x="21" y="201"/>
                  </a:lnTo>
                  <a:lnTo>
                    <a:pt x="25" y="199"/>
                  </a:lnTo>
                  <a:lnTo>
                    <a:pt x="28" y="196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0" y="197"/>
                  </a:lnTo>
                  <a:lnTo>
                    <a:pt x="74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6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5" y="227"/>
                  </a:lnTo>
                  <a:lnTo>
                    <a:pt x="141" y="217"/>
                  </a:lnTo>
                  <a:lnTo>
                    <a:pt x="148" y="207"/>
                  </a:lnTo>
                  <a:lnTo>
                    <a:pt x="156" y="198"/>
                  </a:lnTo>
                  <a:lnTo>
                    <a:pt x="162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0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6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7"/>
                  </a:lnTo>
                  <a:lnTo>
                    <a:pt x="337" y="21"/>
                  </a:lnTo>
                  <a:lnTo>
                    <a:pt x="345" y="15"/>
                  </a:lnTo>
                  <a:lnTo>
                    <a:pt x="354" y="10"/>
                  </a:lnTo>
                  <a:lnTo>
                    <a:pt x="363" y="4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60" name="group 1460"/>
          <p:cNvGrpSpPr/>
          <p:nvPr/>
        </p:nvGrpSpPr>
        <p:grpSpPr>
          <a:xfrm rot="21600000">
            <a:off x="3968241" y="3924300"/>
            <a:ext cx="266953" cy="245617"/>
            <a:chOff x="0" y="0"/>
            <a:chExt cx="266953" cy="245617"/>
          </a:xfrm>
        </p:grpSpPr>
        <p:sp>
          <p:nvSpPr>
            <p:cNvPr id="7527" name="path"/>
            <p:cNvSpPr/>
            <p:nvPr/>
          </p:nvSpPr>
          <p:spPr>
            <a:xfrm>
              <a:off x="0" y="34797"/>
              <a:ext cx="209296" cy="210820"/>
            </a:xfrm>
            <a:custGeom>
              <a:avLst/>
              <a:gdLst/>
              <a:ahLst/>
              <a:cxnLst/>
              <a:rect l="0" t="0" r="0" b="0"/>
              <a:pathLst>
                <a:path w="329" h="332">
                  <a:moveTo>
                    <a:pt x="10" y="322"/>
                  </a:moveTo>
                  <a:lnTo>
                    <a:pt x="319" y="322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22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28" name="path"/>
            <p:cNvSpPr/>
            <p:nvPr/>
          </p:nvSpPr>
          <p:spPr>
            <a:xfrm>
              <a:off x="24638" y="0"/>
              <a:ext cx="242315" cy="230123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7"/>
                  </a:lnTo>
                  <a:lnTo>
                    <a:pt x="259" y="138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2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1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8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20"/>
                  </a:lnTo>
                  <a:lnTo>
                    <a:pt x="62" y="301"/>
                  </a:lnTo>
                  <a:lnTo>
                    <a:pt x="62" y="301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6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7" y="204"/>
                  </a:lnTo>
                  <a:lnTo>
                    <a:pt x="21" y="201"/>
                  </a:lnTo>
                  <a:lnTo>
                    <a:pt x="25" y="199"/>
                  </a:lnTo>
                  <a:lnTo>
                    <a:pt x="28" y="196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0" y="197"/>
                  </a:lnTo>
                  <a:lnTo>
                    <a:pt x="74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6"/>
                  </a:lnTo>
                  <a:lnTo>
                    <a:pt x="110" y="266"/>
                  </a:lnTo>
                  <a:lnTo>
                    <a:pt x="116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5" y="227"/>
                  </a:lnTo>
                  <a:lnTo>
                    <a:pt x="141" y="217"/>
                  </a:lnTo>
                  <a:lnTo>
                    <a:pt x="148" y="207"/>
                  </a:lnTo>
                  <a:lnTo>
                    <a:pt x="156" y="198"/>
                  </a:lnTo>
                  <a:lnTo>
                    <a:pt x="162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0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6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7"/>
                  </a:lnTo>
                  <a:lnTo>
                    <a:pt x="337" y="21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62" name="group 1462"/>
          <p:cNvGrpSpPr/>
          <p:nvPr/>
        </p:nvGrpSpPr>
        <p:grpSpPr>
          <a:xfrm rot="21600000">
            <a:off x="3968241" y="3508248"/>
            <a:ext cx="266953" cy="244094"/>
            <a:chOff x="0" y="0"/>
            <a:chExt cx="266953" cy="244094"/>
          </a:xfrm>
        </p:grpSpPr>
        <p:sp>
          <p:nvSpPr>
            <p:cNvPr id="7529" name="path"/>
            <p:cNvSpPr/>
            <p:nvPr/>
          </p:nvSpPr>
          <p:spPr>
            <a:xfrm>
              <a:off x="0" y="34798"/>
              <a:ext cx="209296" cy="209295"/>
            </a:xfrm>
            <a:custGeom>
              <a:avLst/>
              <a:gdLst/>
              <a:ahLst/>
              <a:cxnLst/>
              <a:rect l="0" t="0" r="0" b="0"/>
              <a:pathLst>
                <a:path w="329" h="329">
                  <a:moveTo>
                    <a:pt x="10" y="319"/>
                  </a:moveTo>
                  <a:lnTo>
                    <a:pt x="319" y="319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30" name="path"/>
            <p:cNvSpPr/>
            <p:nvPr/>
          </p:nvSpPr>
          <p:spPr>
            <a:xfrm>
              <a:off x="24638" y="0"/>
              <a:ext cx="242315" cy="230123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7"/>
                  </a:lnTo>
                  <a:lnTo>
                    <a:pt x="259" y="138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2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1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8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20"/>
                  </a:lnTo>
                  <a:lnTo>
                    <a:pt x="62" y="301"/>
                  </a:lnTo>
                  <a:lnTo>
                    <a:pt x="62" y="301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5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6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7" y="204"/>
                  </a:lnTo>
                  <a:lnTo>
                    <a:pt x="21" y="201"/>
                  </a:lnTo>
                  <a:lnTo>
                    <a:pt x="25" y="199"/>
                  </a:lnTo>
                  <a:lnTo>
                    <a:pt x="28" y="196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0" y="197"/>
                  </a:lnTo>
                  <a:lnTo>
                    <a:pt x="74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6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5" y="227"/>
                  </a:lnTo>
                  <a:lnTo>
                    <a:pt x="141" y="217"/>
                  </a:lnTo>
                  <a:lnTo>
                    <a:pt x="148" y="207"/>
                  </a:lnTo>
                  <a:lnTo>
                    <a:pt x="156" y="198"/>
                  </a:lnTo>
                  <a:lnTo>
                    <a:pt x="162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1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6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7"/>
                  </a:lnTo>
                  <a:lnTo>
                    <a:pt x="337" y="21"/>
                  </a:lnTo>
                  <a:lnTo>
                    <a:pt x="345" y="15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64" name="group 1464"/>
          <p:cNvGrpSpPr/>
          <p:nvPr/>
        </p:nvGrpSpPr>
        <p:grpSpPr>
          <a:xfrm rot="21600000">
            <a:off x="3968241" y="4341876"/>
            <a:ext cx="266953" cy="244094"/>
            <a:chOff x="0" y="0"/>
            <a:chExt cx="266953" cy="244094"/>
          </a:xfrm>
        </p:grpSpPr>
        <p:sp>
          <p:nvSpPr>
            <p:cNvPr id="7531" name="path"/>
            <p:cNvSpPr/>
            <p:nvPr/>
          </p:nvSpPr>
          <p:spPr>
            <a:xfrm>
              <a:off x="0" y="34798"/>
              <a:ext cx="209296" cy="209295"/>
            </a:xfrm>
            <a:custGeom>
              <a:avLst/>
              <a:gdLst/>
              <a:ahLst/>
              <a:cxnLst/>
              <a:rect l="0" t="0" r="0" b="0"/>
              <a:pathLst>
                <a:path w="329" h="329">
                  <a:moveTo>
                    <a:pt x="10" y="319"/>
                  </a:moveTo>
                  <a:lnTo>
                    <a:pt x="319" y="319"/>
                  </a:lnTo>
                  <a:lnTo>
                    <a:pt x="319" y="10"/>
                  </a:lnTo>
                  <a:lnTo>
                    <a:pt x="10" y="10"/>
                  </a:lnTo>
                  <a:lnTo>
                    <a:pt x="10" y="319"/>
                  </a:lnTo>
                  <a:close/>
                </a:path>
              </a:pathLst>
            </a:custGeom>
            <a:noFill/>
            <a:ln w="1270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32" name="path"/>
            <p:cNvSpPr/>
            <p:nvPr/>
          </p:nvSpPr>
          <p:spPr>
            <a:xfrm>
              <a:off x="24638" y="0"/>
              <a:ext cx="242315" cy="230124"/>
            </a:xfrm>
            <a:custGeom>
              <a:avLst/>
              <a:gdLst/>
              <a:ahLst/>
              <a:cxnLst/>
              <a:rect l="0" t="0" r="0" b="0"/>
              <a:pathLst>
                <a:path w="381" h="362">
                  <a:moveTo>
                    <a:pt x="372" y="0"/>
                  </a:moveTo>
                  <a:lnTo>
                    <a:pt x="381" y="13"/>
                  </a:lnTo>
                  <a:lnTo>
                    <a:pt x="381" y="13"/>
                  </a:lnTo>
                  <a:lnTo>
                    <a:pt x="374" y="19"/>
                  </a:lnTo>
                  <a:lnTo>
                    <a:pt x="366" y="25"/>
                  </a:lnTo>
                  <a:lnTo>
                    <a:pt x="358" y="32"/>
                  </a:lnTo>
                  <a:lnTo>
                    <a:pt x="351" y="38"/>
                  </a:lnTo>
                  <a:lnTo>
                    <a:pt x="343" y="46"/>
                  </a:lnTo>
                  <a:lnTo>
                    <a:pt x="335" y="53"/>
                  </a:lnTo>
                  <a:lnTo>
                    <a:pt x="327" y="61"/>
                  </a:lnTo>
                  <a:lnTo>
                    <a:pt x="319" y="70"/>
                  </a:lnTo>
                  <a:lnTo>
                    <a:pt x="311" y="78"/>
                  </a:lnTo>
                  <a:lnTo>
                    <a:pt x="302" y="87"/>
                  </a:lnTo>
                  <a:lnTo>
                    <a:pt x="294" y="97"/>
                  </a:lnTo>
                  <a:lnTo>
                    <a:pt x="285" y="107"/>
                  </a:lnTo>
                  <a:lnTo>
                    <a:pt x="277" y="117"/>
                  </a:lnTo>
                  <a:lnTo>
                    <a:pt x="268" y="128"/>
                  </a:lnTo>
                  <a:lnTo>
                    <a:pt x="259" y="138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41" y="161"/>
                  </a:lnTo>
                  <a:lnTo>
                    <a:pt x="233" y="172"/>
                  </a:lnTo>
                  <a:lnTo>
                    <a:pt x="224" y="184"/>
                  </a:lnTo>
                  <a:lnTo>
                    <a:pt x="216" y="195"/>
                  </a:lnTo>
                  <a:lnTo>
                    <a:pt x="208" y="206"/>
                  </a:lnTo>
                  <a:lnTo>
                    <a:pt x="201" y="217"/>
                  </a:lnTo>
                  <a:lnTo>
                    <a:pt x="194" y="228"/>
                  </a:lnTo>
                  <a:lnTo>
                    <a:pt x="187" y="239"/>
                  </a:lnTo>
                  <a:lnTo>
                    <a:pt x="180" y="250"/>
                  </a:lnTo>
                  <a:lnTo>
                    <a:pt x="173" y="260"/>
                  </a:lnTo>
                  <a:lnTo>
                    <a:pt x="167" y="271"/>
                  </a:lnTo>
                  <a:lnTo>
                    <a:pt x="161" y="281"/>
                  </a:lnTo>
                  <a:lnTo>
                    <a:pt x="156" y="292"/>
                  </a:lnTo>
                  <a:lnTo>
                    <a:pt x="150" y="302"/>
                  </a:lnTo>
                  <a:lnTo>
                    <a:pt x="145" y="312"/>
                  </a:lnTo>
                  <a:lnTo>
                    <a:pt x="140" y="32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08" y="344"/>
                  </a:lnTo>
                  <a:lnTo>
                    <a:pt x="98" y="351"/>
                  </a:lnTo>
                  <a:lnTo>
                    <a:pt x="91" y="357"/>
                  </a:lnTo>
                  <a:lnTo>
                    <a:pt x="88" y="360"/>
                  </a:lnTo>
                  <a:lnTo>
                    <a:pt x="85" y="362"/>
                  </a:lnTo>
                  <a:lnTo>
                    <a:pt x="85" y="362"/>
                  </a:lnTo>
                  <a:lnTo>
                    <a:pt x="84" y="358"/>
                  </a:lnTo>
                  <a:lnTo>
                    <a:pt x="83" y="355"/>
                  </a:lnTo>
                  <a:lnTo>
                    <a:pt x="80" y="345"/>
                  </a:lnTo>
                  <a:lnTo>
                    <a:pt x="75" y="333"/>
                  </a:lnTo>
                  <a:lnTo>
                    <a:pt x="70" y="320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58" y="292"/>
                  </a:lnTo>
                  <a:lnTo>
                    <a:pt x="54" y="284"/>
                  </a:lnTo>
                  <a:lnTo>
                    <a:pt x="50" y="276"/>
                  </a:lnTo>
                  <a:lnTo>
                    <a:pt x="46" y="268"/>
                  </a:lnTo>
                  <a:lnTo>
                    <a:pt x="42" y="261"/>
                  </a:lnTo>
                  <a:lnTo>
                    <a:pt x="38" y="255"/>
                  </a:lnTo>
                  <a:lnTo>
                    <a:pt x="35" y="250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28" y="240"/>
                  </a:lnTo>
                  <a:lnTo>
                    <a:pt x="24" y="236"/>
                  </a:lnTo>
                  <a:lnTo>
                    <a:pt x="20" y="232"/>
                  </a:lnTo>
                  <a:lnTo>
                    <a:pt x="16" y="229"/>
                  </a:lnTo>
                  <a:lnTo>
                    <a:pt x="12" y="227"/>
                  </a:lnTo>
                  <a:lnTo>
                    <a:pt x="8" y="224"/>
                  </a:lnTo>
                  <a:lnTo>
                    <a:pt x="4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10" y="210"/>
                  </a:lnTo>
                  <a:lnTo>
                    <a:pt x="14" y="206"/>
                  </a:lnTo>
                  <a:lnTo>
                    <a:pt x="17" y="204"/>
                  </a:lnTo>
                  <a:lnTo>
                    <a:pt x="21" y="201"/>
                  </a:lnTo>
                  <a:lnTo>
                    <a:pt x="25" y="199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35" y="193"/>
                  </a:lnTo>
                  <a:lnTo>
                    <a:pt x="38" y="192"/>
                  </a:lnTo>
                  <a:lnTo>
                    <a:pt x="41" y="191"/>
                  </a:lnTo>
                  <a:lnTo>
                    <a:pt x="45" y="190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9" y="190"/>
                  </a:lnTo>
                  <a:lnTo>
                    <a:pt x="62" y="191"/>
                  </a:lnTo>
                  <a:lnTo>
                    <a:pt x="65" y="192"/>
                  </a:lnTo>
                  <a:lnTo>
                    <a:pt x="68" y="194"/>
                  </a:lnTo>
                  <a:lnTo>
                    <a:pt x="70" y="197"/>
                  </a:lnTo>
                  <a:lnTo>
                    <a:pt x="74" y="200"/>
                  </a:lnTo>
                  <a:lnTo>
                    <a:pt x="76" y="203"/>
                  </a:lnTo>
                  <a:lnTo>
                    <a:pt x="79" y="207"/>
                  </a:lnTo>
                  <a:lnTo>
                    <a:pt x="82" y="211"/>
                  </a:lnTo>
                  <a:lnTo>
                    <a:pt x="85" y="216"/>
                  </a:lnTo>
                  <a:lnTo>
                    <a:pt x="88" y="221"/>
                  </a:lnTo>
                  <a:lnTo>
                    <a:pt x="92" y="227"/>
                  </a:lnTo>
                  <a:lnTo>
                    <a:pt x="95" y="233"/>
                  </a:lnTo>
                  <a:lnTo>
                    <a:pt x="98" y="239"/>
                  </a:lnTo>
                  <a:lnTo>
                    <a:pt x="101" y="246"/>
                  </a:lnTo>
                  <a:lnTo>
                    <a:pt x="110" y="266"/>
                  </a:lnTo>
                  <a:lnTo>
                    <a:pt x="110" y="266"/>
                  </a:lnTo>
                  <a:lnTo>
                    <a:pt x="116" y="256"/>
                  </a:lnTo>
                  <a:lnTo>
                    <a:pt x="122" y="246"/>
                  </a:lnTo>
                  <a:lnTo>
                    <a:pt x="128" y="236"/>
                  </a:lnTo>
                  <a:lnTo>
                    <a:pt x="135" y="227"/>
                  </a:lnTo>
                  <a:lnTo>
                    <a:pt x="141" y="217"/>
                  </a:lnTo>
                  <a:lnTo>
                    <a:pt x="148" y="208"/>
                  </a:lnTo>
                  <a:lnTo>
                    <a:pt x="156" y="198"/>
                  </a:lnTo>
                  <a:lnTo>
                    <a:pt x="162" y="188"/>
                  </a:lnTo>
                  <a:lnTo>
                    <a:pt x="170" y="179"/>
                  </a:lnTo>
                  <a:lnTo>
                    <a:pt x="178" y="169"/>
                  </a:lnTo>
                  <a:lnTo>
                    <a:pt x="186" y="160"/>
                  </a:lnTo>
                  <a:lnTo>
                    <a:pt x="194" y="151"/>
                  </a:lnTo>
                  <a:lnTo>
                    <a:pt x="203" y="141"/>
                  </a:lnTo>
                  <a:lnTo>
                    <a:pt x="211" y="132"/>
                  </a:lnTo>
                  <a:lnTo>
                    <a:pt x="220" y="12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8" y="104"/>
                  </a:lnTo>
                  <a:lnTo>
                    <a:pt x="247" y="95"/>
                  </a:lnTo>
                  <a:lnTo>
                    <a:pt x="256" y="87"/>
                  </a:lnTo>
                  <a:lnTo>
                    <a:pt x="265" y="78"/>
                  </a:lnTo>
                  <a:lnTo>
                    <a:pt x="274" y="70"/>
                  </a:lnTo>
                  <a:lnTo>
                    <a:pt x="283" y="62"/>
                  </a:lnTo>
                  <a:lnTo>
                    <a:pt x="292" y="55"/>
                  </a:lnTo>
                  <a:lnTo>
                    <a:pt x="301" y="48"/>
                  </a:lnTo>
                  <a:lnTo>
                    <a:pt x="310" y="41"/>
                  </a:lnTo>
                  <a:lnTo>
                    <a:pt x="319" y="34"/>
                  </a:lnTo>
                  <a:lnTo>
                    <a:pt x="328" y="28"/>
                  </a:lnTo>
                  <a:lnTo>
                    <a:pt x="337" y="22"/>
                  </a:lnTo>
                  <a:lnTo>
                    <a:pt x="345" y="16"/>
                  </a:lnTo>
                  <a:lnTo>
                    <a:pt x="354" y="10"/>
                  </a:lnTo>
                  <a:lnTo>
                    <a:pt x="363" y="5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537" name="textbox 7537"/>
          <p:cNvSpPr/>
          <p:nvPr/>
        </p:nvSpPr>
        <p:spPr>
          <a:xfrm>
            <a:off x="8422055" y="6429552"/>
            <a:ext cx="278129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</a:t>
            </a:r>
            <a:r>
              <a:rPr sz="1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</a:t>
            </a:r>
            <a:endParaRPr lang="en-US" altLang="en-US" sz="900" dirty="0"/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8" name="rect"/>
          <p:cNvSpPr/>
          <p:nvPr/>
        </p:nvSpPr>
        <p:spPr>
          <a:xfrm>
            <a:off x="297179" y="1074420"/>
            <a:ext cx="1385315" cy="923544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39" name="rect"/>
          <p:cNvSpPr/>
          <p:nvPr/>
        </p:nvSpPr>
        <p:spPr>
          <a:xfrm>
            <a:off x="297179" y="2113788"/>
            <a:ext cx="1385315" cy="1107947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40" name="rect"/>
          <p:cNvSpPr/>
          <p:nvPr/>
        </p:nvSpPr>
        <p:spPr>
          <a:xfrm>
            <a:off x="297179" y="3337559"/>
            <a:ext cx="1385315" cy="737616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41" name="rect"/>
          <p:cNvSpPr/>
          <p:nvPr/>
        </p:nvSpPr>
        <p:spPr>
          <a:xfrm>
            <a:off x="297179" y="4191000"/>
            <a:ext cx="1385315" cy="923543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542" name="table 7542"/>
          <p:cNvGraphicFramePr>
            <a:graphicFrameLocks noGrp="1"/>
          </p:cNvGraphicFramePr>
          <p:nvPr/>
        </p:nvGraphicFramePr>
        <p:xfrm>
          <a:off x="110109" y="736854"/>
          <a:ext cx="8636634" cy="5506084"/>
        </p:xfrm>
        <a:graphic>
          <a:graphicData uri="http://schemas.openxmlformats.org/drawingml/2006/table">
            <a:tbl>
              <a:tblPr/>
              <a:tblGrid>
                <a:gridCol w="8636634"/>
              </a:tblGrid>
              <a:tr h="550608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lang="en-US" altLang="en-US" sz="600" dirty="0"/>
                    </a:p>
                    <a:p>
                      <a:pPr marL="1639570" algn="l" rtl="0" eaLnBrk="0">
                        <a:lnSpc>
                          <a:spcPct val="97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潜在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的陷阱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3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2000"/>
                        </a:lnSpc>
                      </a:pPr>
                      <a:endParaRPr lang="en-US" altLang="en-US" sz="1000" dirty="0"/>
                    </a:p>
                    <a:p>
                      <a:pPr marL="335280" algn="l" rtl="0" eaLnBrk="0">
                        <a:lnSpc>
                          <a:spcPct val="97000"/>
                        </a:lnSpc>
                        <a:spcBef>
                          <a:spcPts val="370"/>
                        </a:spcBef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的区分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marL="335280" algn="l" rtl="0" eaLnBrk="0">
                        <a:lnSpc>
                          <a:spcPct val="97000"/>
                        </a:lnSpc>
                        <a:spcBef>
                          <a:spcPts val="365"/>
                        </a:spcBef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方案的数量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marL="335280" algn="l" rtl="0" eaLnBrk="0">
                        <a:lnSpc>
                          <a:spcPct val="97000"/>
                        </a:lnSpc>
                        <a:spcBef>
                          <a:spcPts val="365"/>
                        </a:spcBef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合并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1000" dirty="0"/>
                    </a:p>
                    <a:p>
                      <a:pPr marL="335280" algn="l" rtl="0" eaLnBrk="0">
                        <a:lnSpc>
                          <a:spcPct val="97000"/>
                        </a:lnSpc>
                        <a:spcBef>
                          <a:spcPts val="360"/>
                        </a:spcBef>
                      </a:pPr>
                      <a:r>
                        <a:rPr sz="12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介</a:t>
                      </a:r>
                      <a:r>
                        <a:rPr sz="12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</a:t>
                      </a:r>
                      <a:endParaRPr lang="en-US" altLang="en-US" sz="1200" dirty="0"/>
                    </a:p>
                    <a:p>
                      <a:pPr algn="l" rtl="0" eaLnBrk="0">
                        <a:lnSpc>
                          <a:spcPct val="14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000" dirty="0"/>
                    </a:p>
                    <a:p>
                      <a:pPr marL="1651000" algn="l" rtl="0" eaLnBrk="0">
                        <a:lnSpc>
                          <a:spcPct val="80000"/>
                        </a:lnSpc>
                        <a:spcBef>
                          <a:spcPts val="460"/>
                        </a:spcBef>
                      </a:pPr>
                      <a:r>
                        <a:rPr sz="15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抵制对未来投资组合设计的确定并 </a:t>
                      </a:r>
                      <a:r>
                        <a:rPr sz="15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投资于整个组织的协调和协议，以避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免日后的陷阱。</a:t>
                      </a:r>
                      <a:endParaRPr lang="en-US" altLang="en-US" sz="1200" dirty="0"/>
                    </a:p>
                    <a:p>
                      <a:pPr algn="r" rtl="0" eaLnBrk="0">
                        <a:lnSpc>
                          <a:spcPct val="79000"/>
                        </a:lnSpc>
                        <a:spcBef>
                          <a:spcPts val="15"/>
                        </a:spcBef>
                      </a:pP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取得一致意见      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  </a:t>
                      </a: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在制定规格表和决定时要具体，以便尽早和准确地开始设计和</a:t>
                      </a:r>
                      <a:endParaRPr lang="en-US" altLang="en-US" sz="1200" dirty="0"/>
                    </a:p>
                    <a:p>
                      <a:pPr marL="1651000" algn="l" rtl="0" eaLnBrk="0">
                        <a:lnSpc>
                          <a:spcPct val="82000"/>
                        </a:lnSpc>
                      </a:pPr>
                      <a:r>
                        <a:rPr sz="1500" spc="-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产品开发的模糊规格表                  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开发活动。</a:t>
                      </a:r>
                      <a:endParaRPr lang="en-US" altLang="en-US" sz="1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543" name="table 7543"/>
          <p:cNvGraphicFramePr>
            <a:graphicFrameLocks noGrp="1"/>
          </p:cNvGraphicFramePr>
          <p:nvPr/>
        </p:nvGraphicFramePr>
        <p:xfrm>
          <a:off x="1746504" y="1013269"/>
          <a:ext cx="6920230" cy="4164965"/>
        </p:xfrm>
        <a:graphic>
          <a:graphicData uri="http://schemas.openxmlformats.org/drawingml/2006/table">
            <a:tbl>
              <a:tblPr/>
              <a:tblGrid>
                <a:gridCol w="2643504"/>
                <a:gridCol w="4276725"/>
              </a:tblGrid>
              <a:tr h="2470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00" dirty="0"/>
                    </a:p>
                    <a:p>
                      <a:pPr marL="14605" algn="l" rtl="0" eaLnBrk="0">
                        <a:lnSpc>
                          <a:spcPct val="72000"/>
                        </a:lnSpc>
                        <a:spcBef>
                          <a:spcPts val="0"/>
                        </a:spcBef>
                      </a:pPr>
                      <a:r>
                        <a:rPr sz="1500" spc="-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模块颗粒过大或颗粒度不够。   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</a:t>
                      </a: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1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500" dirty="0"/>
                    </a:p>
                    <a:p>
                      <a:pPr marL="102870" algn="l" rtl="0" eaLnBrk="0">
                        <a:lnSpc>
                          <a:spcPct val="89000"/>
                        </a:lnSpc>
                        <a:spcBef>
                          <a:spcPts val="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系统分为模块和子模块，并增加层次结构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79501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100" dirty="0"/>
                    </a:p>
                    <a:p>
                      <a:pPr marL="14605" algn="l" rtl="0" eaLnBrk="0">
                        <a:lnSpc>
                          <a:spcPct val="82000"/>
                        </a:lnSpc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似乎不可能分成模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                      </a:t>
                      </a: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15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22000"/>
                        </a:lnSpc>
                      </a:pPr>
                      <a:endParaRPr lang="en-US" altLang="en-US" sz="100" dirty="0"/>
                    </a:p>
                    <a:p>
                      <a:pPr marL="105410" indent="-635" algn="l" rtl="0" eaLnBrk="0">
                        <a:lnSpc>
                          <a:spcPct val="103000"/>
                        </a:lnSpc>
                      </a:pP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按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功能走，要坚持把模块分开，要产生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试试看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"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的心态，虽然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可能存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在很多来自工程的反驳意见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102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300" dirty="0"/>
                    </a:p>
                    <a:p>
                      <a:pPr marL="195580" indent="-18097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15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解决方案是针对本地最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低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成本而优 </a:t>
                      </a: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化的，而不是针对全球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公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司的最低 </a:t>
                      </a: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1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成本。                          </a:t>
                      </a:r>
                      <a:r>
                        <a:rPr sz="11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                </a:t>
                      </a:r>
                      <a:r>
                        <a:rPr sz="13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1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00" dirty="0"/>
                    </a:p>
                    <a:p>
                      <a:pPr marL="102870" algn="l" rtl="0" eaLnBrk="0">
                        <a:lnSpc>
                          <a:spcPct val="97000"/>
                        </a:lnSpc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真实的全球量作为成本优化的基础来考虑</a:t>
                      </a:r>
                      <a:endParaRPr lang="en-US" altLang="en-US" sz="1200" dirty="0"/>
                    </a:p>
                    <a:p>
                      <a:pPr marL="104775" algn="l" rtl="0" eaLnBrk="0">
                        <a:lnSpc>
                          <a:spcPct val="97000"/>
                        </a:lnSpc>
                        <a:spcBef>
                          <a:spcPts val="4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使用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补偿模式来计算当地较高的成本</a:t>
                      </a:r>
                      <a:endParaRPr lang="en-US" altLang="en-US" sz="1200" dirty="0"/>
                    </a:p>
                    <a:p>
                      <a:pPr marL="110490" algn="l" rtl="0" eaLnBrk="0">
                        <a:lnSpc>
                          <a:spcPct val="89000"/>
                        </a:lnSpc>
                        <a:spcBef>
                          <a:spcPts val="5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审视市场的需求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和要求，以获得合适的设计方案，避免过度设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6134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"/>
                        </a:lnSpc>
                      </a:pPr>
                      <a:endParaRPr lang="en-US" altLang="en-US" sz="100" dirty="0"/>
                    </a:p>
                    <a:p>
                      <a:pPr marL="196850" indent="-182245" algn="l" rtl="0" eaLnBrk="0">
                        <a:lnSpc>
                          <a:spcPct val="92000"/>
                        </a:lnSpc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高要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求和工程愿望导致许多定制的   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变体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7000"/>
                        </a:lnSpc>
                      </a:pPr>
                      <a:endParaRPr lang="en-US" altLang="en-US" sz="100" dirty="0"/>
                    </a:p>
                    <a:p>
                      <a:pPr marL="104775" algn="l" rtl="0" eaLnBrk="0">
                        <a:lnSpc>
                          <a:spcPts val="1275"/>
                        </a:lnSpc>
                        <a:spcBef>
                          <a:spcPts val="0"/>
                        </a:spcBef>
                      </a:pPr>
                      <a:r>
                        <a:rPr sz="10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计</a:t>
                      </a:r>
                      <a:r>
                        <a:rPr sz="10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534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00" dirty="0"/>
                    </a:p>
                    <a:p>
                      <a:pPr marL="196215" indent="-181610"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15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为了获得最大的灵活性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，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所有的模 </a:t>
                      </a: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块变体都可以与所有其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他模块变体 </a:t>
                      </a: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结合起来。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00" dirty="0"/>
                    </a:p>
                    <a:p>
                      <a:pPr marL="104140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严格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遵循市场分析结果和市场需求</a:t>
                      </a:r>
                      <a:endParaRPr lang="en-US" altLang="en-US" sz="1200" dirty="0"/>
                    </a:p>
                    <a:p>
                      <a:pPr marL="104140" algn="l" rtl="0" eaLnBrk="0">
                        <a:lnSpc>
                          <a:spcPct val="97000"/>
                        </a:lnSpc>
                        <a:spcBef>
                          <a:spcPts val="40"/>
                        </a:spcBef>
                      </a:pP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排除所有不需要为市场集群服务的低效或冗余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合。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458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00" dirty="0"/>
                    </a:p>
                    <a:p>
                      <a:pPr marL="201930" indent="-187325" algn="l" rtl="0" eaLnBrk="0">
                        <a:lnSpc>
                          <a:spcPct val="88000"/>
                        </a:lnSpc>
                        <a:spcBef>
                          <a:spcPts val="0"/>
                        </a:spcBef>
                      </a:pPr>
                      <a:r>
                        <a:rPr sz="15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由于一开始没有正确定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义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接口，所 </a:t>
                      </a: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以接口变更较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晚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2566035" indent="-2551430" algn="l" rtl="0" eaLnBrk="0">
                        <a:lnSpc>
                          <a:spcPct val="107000"/>
                        </a:lnSpc>
                        <a:spcBef>
                          <a:spcPts val="35"/>
                        </a:spcBef>
                      </a:pPr>
                      <a:r>
                        <a:rPr sz="15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 </a:t>
                      </a:r>
                      <a:r>
                        <a:rPr sz="1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并非所有信息都用于开发接口  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     </a:t>
                      </a:r>
                      <a:r>
                        <a:rPr sz="15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600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endParaRPr lang="en-US" altLang="en-US" sz="6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00" dirty="0"/>
                    </a:p>
                    <a:p>
                      <a:pPr marL="111125" indent="-6985" algn="l" rtl="0" eaLnBrk="0">
                        <a:lnSpc>
                          <a:spcPct val="104000"/>
                        </a:lnSpc>
                        <a:spcBef>
                          <a:spcPts val="0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在界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面设计上进行前期投资，以避免昂贵的成本和推迟路线图 </a:t>
                      </a:r>
                      <a:r>
                        <a:rPr sz="120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的后期变更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。</a:t>
                      </a:r>
                      <a:endParaRPr lang="en-US" altLang="en-US" sz="1200" dirty="0"/>
                    </a:p>
                    <a:p>
                      <a:pPr marL="105410" algn="l" rtl="0" eaLnBrk="0">
                        <a:lnSpc>
                          <a:spcPct val="97000"/>
                        </a:lnSpc>
                        <a:spcBef>
                          <a:spcPts val="45"/>
                        </a:spcBef>
                      </a:pP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开发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前瞻性的接口</a:t>
                      </a:r>
                      <a:endParaRPr lang="en-US" altLang="en-US" sz="1200" dirty="0"/>
                    </a:p>
                    <a:p>
                      <a:pPr marL="102870" indent="1270" algn="l" rtl="0" eaLnBrk="0">
                        <a:lnSpc>
                          <a:spcPct val="99000"/>
                        </a:lnSpc>
                        <a:spcBef>
                          <a:spcPts val="35"/>
                        </a:spcBef>
                      </a:pPr>
                      <a:r>
                        <a:rPr sz="120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通过举办跨职能讲习班，将所有必要的专门知识</a:t>
                      </a:r>
                      <a:r>
                        <a:rPr sz="120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带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到桌面上，   </a:t>
                      </a:r>
                      <a:r>
                        <a:rPr sz="120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将所有职能纳入</a:t>
                      </a:r>
                      <a:r>
                        <a:rPr sz="12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其</a:t>
                      </a:r>
                      <a:r>
                        <a:rPr sz="1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中。</a:t>
                      </a:r>
                      <a:endParaRPr lang="en-US" altLang="en-US" sz="1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468" name="group 1468"/>
          <p:cNvGrpSpPr/>
          <p:nvPr/>
        </p:nvGrpSpPr>
        <p:grpSpPr>
          <a:xfrm rot="21600000">
            <a:off x="0" y="6300216"/>
            <a:ext cx="8961119" cy="420622"/>
            <a:chOff x="0" y="0"/>
            <a:chExt cx="8961119" cy="420622"/>
          </a:xfrm>
        </p:grpSpPr>
        <p:sp>
          <p:nvSpPr>
            <p:cNvPr id="7544" name="textbox 7544"/>
            <p:cNvSpPr/>
            <p:nvPr/>
          </p:nvSpPr>
          <p:spPr>
            <a:xfrm>
              <a:off x="0" y="0"/>
              <a:ext cx="8961119" cy="425450"/>
            </a:xfrm>
            <a:prstGeom prst="rect">
              <a:avLst/>
            </a:prstGeom>
            <a:solidFill>
              <a:srgbClr val="C7DFFB"/>
            </a:solidFill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103000"/>
                </a:lnSpc>
              </a:pPr>
              <a:endParaRPr lang="en-US" altLang="en-US" sz="900" dirty="0"/>
            </a:p>
            <a:p>
              <a:pPr algn="r" rtl="0" eaLnBrk="0">
                <a:lnSpc>
                  <a:spcPct val="82000"/>
                </a:lnSpc>
                <a:spcBef>
                  <a:spcPts val="0"/>
                </a:spcBef>
              </a:pPr>
              <a:r>
                <a:rPr sz="900" spc="9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   </a:t>
              </a:r>
              <a:r>
                <a:rPr sz="1200" spc="9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|  </a:t>
              </a:r>
              <a:r>
                <a:rPr sz="900" spc="9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7</a:t>
              </a:r>
              <a:r>
                <a:rPr sz="900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3</a:t>
              </a:r>
              <a:endParaRPr lang="en-US" altLang="en-US" sz="900" dirty="0"/>
            </a:p>
          </p:txBody>
        </p:sp>
        <p:sp>
          <p:nvSpPr>
            <p:cNvPr id="7545" name="textbox 7545"/>
            <p:cNvSpPr/>
            <p:nvPr/>
          </p:nvSpPr>
          <p:spPr>
            <a:xfrm>
              <a:off x="115352" y="138680"/>
              <a:ext cx="713740" cy="167004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3000"/>
                </a:lnSpc>
              </a:pPr>
              <a:endParaRPr lang="en-US" altLang="en-US" sz="100" dirty="0"/>
            </a:p>
            <a:p>
              <a:pPr marL="12700" algn="l" rtl="0" eaLnBrk="0">
                <a:lnSpc>
                  <a:spcPts val="1110"/>
                </a:lnSpc>
              </a:pPr>
              <a:r>
                <a:rPr sz="900" spc="1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来</a:t>
              </a:r>
              <a:r>
                <a:rPr sz="900" spc="0" dirty="0">
                  <a:solidFill>
                    <a:srgbClr val="000000">
                      <a:alpha val="100000"/>
                    </a:srgbClr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源：乙方</a:t>
              </a:r>
              <a:endParaRPr lang="en-US" altLang="en-US" sz="900" dirty="0"/>
            </a:p>
          </p:txBody>
        </p:sp>
      </p:grpSp>
      <p:sp>
        <p:nvSpPr>
          <p:cNvPr id="7546" name="rect"/>
          <p:cNvSpPr/>
          <p:nvPr/>
        </p:nvSpPr>
        <p:spPr>
          <a:xfrm>
            <a:off x="297179" y="5230368"/>
            <a:ext cx="1385315" cy="923543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47" name="textbox 7547"/>
          <p:cNvSpPr/>
          <p:nvPr/>
        </p:nvSpPr>
        <p:spPr>
          <a:xfrm>
            <a:off x="109607" y="255327"/>
            <a:ext cx="4345940" cy="3048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195"/>
              </a:lnSpc>
            </a:pP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避免</a:t>
            </a:r>
            <a:r>
              <a:rPr sz="1800" b="1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模块化产品设计</a:t>
            </a:r>
            <a:r>
              <a:rPr sz="1800" b="1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"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道路上的常见</a:t>
            </a:r>
            <a:r>
              <a:rPr sz="18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陷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阱</a:t>
            </a:r>
            <a:endParaRPr lang="en-US" altLang="en-US" sz="1800" dirty="0"/>
          </a:p>
        </p:txBody>
      </p:sp>
      <p:sp>
        <p:nvSpPr>
          <p:cNvPr id="7548" name="textbox 7548"/>
          <p:cNvSpPr/>
          <p:nvPr/>
        </p:nvSpPr>
        <p:spPr>
          <a:xfrm>
            <a:off x="432612" y="5520334"/>
            <a:ext cx="1090930" cy="38671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6000"/>
              </a:lnSpc>
            </a:pPr>
            <a:endParaRPr lang="en-US" altLang="en-US" sz="100" dirty="0"/>
          </a:p>
          <a:p>
            <a:pPr marL="13335" indent="-635" algn="l" rtl="0" eaLnBrk="0">
              <a:lnSpc>
                <a:spcPct val="99000"/>
              </a:lnSpc>
            </a:pP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模块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化产品组合</a:t>
            </a:r>
            <a:r>
              <a:rPr sz="12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设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计</a:t>
            </a:r>
            <a:endParaRPr lang="en-US" altLang="en-US" sz="1200" dirty="0"/>
          </a:p>
        </p:txBody>
      </p:sp>
      <p:sp>
        <p:nvSpPr>
          <p:cNvPr id="7550" name="path"/>
          <p:cNvSpPr/>
          <p:nvPr/>
        </p:nvSpPr>
        <p:spPr>
          <a:xfrm>
            <a:off x="119634" y="727329"/>
            <a:ext cx="8618219" cy="19050"/>
          </a:xfrm>
          <a:custGeom>
            <a:avLst/>
            <a:gdLst/>
            <a:ahLst/>
            <a:cxnLst/>
            <a:rect l="0" t="0" r="0" b="0"/>
            <a:pathLst>
              <a:path w="13571" h="30">
                <a:moveTo>
                  <a:pt x="13571" y="15"/>
                </a:moveTo>
                <a:lnTo>
                  <a:pt x="0" y="15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52" name="textbox 7552"/>
          <p:cNvSpPr/>
          <p:nvPr/>
        </p:nvSpPr>
        <p:spPr>
          <a:xfrm>
            <a:off x="4287926" y="827354"/>
            <a:ext cx="633730" cy="20447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200" spc="-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解</a:t>
            </a:r>
            <a:r>
              <a:rPr sz="12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决办法</a:t>
            </a:r>
            <a:endParaRPr lang="en-US" altLang="en-US" sz="1200" dirty="0"/>
          </a:p>
        </p:txBody>
      </p:sp>
      <p:grpSp>
        <p:nvGrpSpPr>
          <p:cNvPr id="1470" name="group 1470"/>
          <p:cNvGrpSpPr/>
          <p:nvPr/>
        </p:nvGrpSpPr>
        <p:grpSpPr>
          <a:xfrm rot="21600000">
            <a:off x="175450" y="1411414"/>
            <a:ext cx="248031" cy="249554"/>
            <a:chOff x="0" y="0"/>
            <a:chExt cx="248031" cy="249554"/>
          </a:xfrm>
        </p:grpSpPr>
        <p:sp>
          <p:nvSpPr>
            <p:cNvPr id="7553" name="path"/>
            <p:cNvSpPr/>
            <p:nvPr/>
          </p:nvSpPr>
          <p:spPr>
            <a:xfrm>
              <a:off x="14287" y="14287"/>
              <a:ext cx="219456" cy="220979"/>
            </a:xfrm>
            <a:custGeom>
              <a:avLst/>
              <a:gdLst/>
              <a:ahLst/>
              <a:cxnLst/>
              <a:rect l="0" t="0" r="0" b="0"/>
              <a:pathLst>
                <a:path w="345" h="347">
                  <a:moveTo>
                    <a:pt x="0" y="173"/>
                  </a:moveTo>
                  <a:cubicBezTo>
                    <a:pt x="0" y="77"/>
                    <a:pt x="77" y="0"/>
                    <a:pt x="172" y="0"/>
                  </a:cubicBezTo>
                  <a:cubicBezTo>
                    <a:pt x="268" y="0"/>
                    <a:pt x="345" y="77"/>
                    <a:pt x="345" y="173"/>
                  </a:cubicBezTo>
                  <a:cubicBezTo>
                    <a:pt x="345" y="270"/>
                    <a:pt x="268" y="347"/>
                    <a:pt x="172" y="347"/>
                  </a:cubicBezTo>
                  <a:cubicBezTo>
                    <a:pt x="77" y="347"/>
                    <a:pt x="0" y="270"/>
                    <a:pt x="0" y="173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54" name="path"/>
            <p:cNvSpPr/>
            <p:nvPr/>
          </p:nvSpPr>
          <p:spPr>
            <a:xfrm>
              <a:off x="0" y="0"/>
              <a:ext cx="248031" cy="249554"/>
            </a:xfrm>
            <a:custGeom>
              <a:avLst/>
              <a:gdLst/>
              <a:ahLst/>
              <a:cxnLst/>
              <a:rect l="0" t="0" r="0" b="0"/>
              <a:pathLst>
                <a:path w="390" h="392">
                  <a:moveTo>
                    <a:pt x="22" y="196"/>
                  </a:moveTo>
                  <a:cubicBezTo>
                    <a:pt x="22" y="100"/>
                    <a:pt x="99" y="22"/>
                    <a:pt x="195" y="22"/>
                  </a:cubicBezTo>
                  <a:cubicBezTo>
                    <a:pt x="290" y="22"/>
                    <a:pt x="368" y="100"/>
                    <a:pt x="368" y="196"/>
                  </a:cubicBezTo>
                  <a:cubicBezTo>
                    <a:pt x="368" y="292"/>
                    <a:pt x="290" y="370"/>
                    <a:pt x="195" y="370"/>
                  </a:cubicBezTo>
                  <a:cubicBezTo>
                    <a:pt x="99" y="370"/>
                    <a:pt x="22" y="292"/>
                    <a:pt x="22" y="196"/>
                  </a:cubicBezTo>
                </a:path>
              </a:pathLst>
            </a:custGeom>
            <a:noFill/>
            <a:ln w="2857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72" name="group 1472"/>
          <p:cNvGrpSpPr/>
          <p:nvPr/>
        </p:nvGrpSpPr>
        <p:grpSpPr>
          <a:xfrm rot="21600000">
            <a:off x="175450" y="2543746"/>
            <a:ext cx="248031" cy="248030"/>
            <a:chOff x="0" y="0"/>
            <a:chExt cx="248031" cy="248030"/>
          </a:xfrm>
        </p:grpSpPr>
        <p:sp>
          <p:nvSpPr>
            <p:cNvPr id="7555" name="path"/>
            <p:cNvSpPr/>
            <p:nvPr/>
          </p:nvSpPr>
          <p:spPr>
            <a:xfrm>
              <a:off x="14287" y="14287"/>
              <a:ext cx="219456" cy="219455"/>
            </a:xfrm>
            <a:custGeom>
              <a:avLst/>
              <a:gdLst/>
              <a:ahLst/>
              <a:cxnLst/>
              <a:rect l="0" t="0" r="0" b="0"/>
              <a:pathLst>
                <a:path w="345" h="345">
                  <a:moveTo>
                    <a:pt x="0" y="172"/>
                  </a:moveTo>
                  <a:cubicBezTo>
                    <a:pt x="0" y="77"/>
                    <a:pt x="77" y="0"/>
                    <a:pt x="172" y="0"/>
                  </a:cubicBezTo>
                  <a:cubicBezTo>
                    <a:pt x="268" y="0"/>
                    <a:pt x="345" y="77"/>
                    <a:pt x="345" y="172"/>
                  </a:cubicBezTo>
                  <a:cubicBezTo>
                    <a:pt x="345" y="268"/>
                    <a:pt x="268" y="345"/>
                    <a:pt x="172" y="345"/>
                  </a:cubicBezTo>
                  <a:cubicBezTo>
                    <a:pt x="77" y="345"/>
                    <a:pt x="0" y="268"/>
                    <a:pt x="0" y="17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56" name="path"/>
            <p:cNvSpPr/>
            <p:nvPr/>
          </p:nvSpPr>
          <p:spPr>
            <a:xfrm>
              <a:off x="0" y="0"/>
              <a:ext cx="248031" cy="248030"/>
            </a:xfrm>
            <a:custGeom>
              <a:avLst/>
              <a:gdLst/>
              <a:ahLst/>
              <a:cxnLst/>
              <a:rect l="0" t="0" r="0" b="0"/>
              <a:pathLst>
                <a:path w="390" h="390">
                  <a:moveTo>
                    <a:pt x="22" y="195"/>
                  </a:moveTo>
                  <a:cubicBezTo>
                    <a:pt x="22" y="99"/>
                    <a:pt x="99" y="22"/>
                    <a:pt x="195" y="22"/>
                  </a:cubicBezTo>
                  <a:cubicBezTo>
                    <a:pt x="290" y="22"/>
                    <a:pt x="368" y="99"/>
                    <a:pt x="368" y="195"/>
                  </a:cubicBezTo>
                  <a:cubicBezTo>
                    <a:pt x="368" y="290"/>
                    <a:pt x="290" y="368"/>
                    <a:pt x="195" y="368"/>
                  </a:cubicBezTo>
                  <a:cubicBezTo>
                    <a:pt x="99" y="368"/>
                    <a:pt x="22" y="290"/>
                    <a:pt x="22" y="195"/>
                  </a:cubicBezTo>
                </a:path>
              </a:pathLst>
            </a:custGeom>
            <a:noFill/>
            <a:ln w="2857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74" name="group 1474"/>
          <p:cNvGrpSpPr/>
          <p:nvPr/>
        </p:nvGrpSpPr>
        <p:grpSpPr>
          <a:xfrm rot="21600000">
            <a:off x="175450" y="4529518"/>
            <a:ext cx="248031" cy="248030"/>
            <a:chOff x="0" y="0"/>
            <a:chExt cx="248031" cy="248030"/>
          </a:xfrm>
        </p:grpSpPr>
        <p:sp>
          <p:nvSpPr>
            <p:cNvPr id="7557" name="path"/>
            <p:cNvSpPr/>
            <p:nvPr/>
          </p:nvSpPr>
          <p:spPr>
            <a:xfrm>
              <a:off x="14287" y="14287"/>
              <a:ext cx="219456" cy="219455"/>
            </a:xfrm>
            <a:custGeom>
              <a:avLst/>
              <a:gdLst/>
              <a:ahLst/>
              <a:cxnLst/>
              <a:rect l="0" t="0" r="0" b="0"/>
              <a:pathLst>
                <a:path w="345" h="345">
                  <a:moveTo>
                    <a:pt x="0" y="172"/>
                  </a:moveTo>
                  <a:cubicBezTo>
                    <a:pt x="0" y="77"/>
                    <a:pt x="77" y="0"/>
                    <a:pt x="172" y="0"/>
                  </a:cubicBezTo>
                  <a:cubicBezTo>
                    <a:pt x="268" y="0"/>
                    <a:pt x="345" y="77"/>
                    <a:pt x="345" y="172"/>
                  </a:cubicBezTo>
                  <a:cubicBezTo>
                    <a:pt x="345" y="268"/>
                    <a:pt x="268" y="345"/>
                    <a:pt x="172" y="345"/>
                  </a:cubicBezTo>
                  <a:cubicBezTo>
                    <a:pt x="77" y="345"/>
                    <a:pt x="0" y="268"/>
                    <a:pt x="0" y="17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58" name="path"/>
            <p:cNvSpPr/>
            <p:nvPr/>
          </p:nvSpPr>
          <p:spPr>
            <a:xfrm>
              <a:off x="0" y="0"/>
              <a:ext cx="248031" cy="248030"/>
            </a:xfrm>
            <a:custGeom>
              <a:avLst/>
              <a:gdLst/>
              <a:ahLst/>
              <a:cxnLst/>
              <a:rect l="0" t="0" r="0" b="0"/>
              <a:pathLst>
                <a:path w="390" h="390">
                  <a:moveTo>
                    <a:pt x="22" y="195"/>
                  </a:moveTo>
                  <a:cubicBezTo>
                    <a:pt x="22" y="99"/>
                    <a:pt x="99" y="22"/>
                    <a:pt x="195" y="22"/>
                  </a:cubicBezTo>
                  <a:cubicBezTo>
                    <a:pt x="290" y="22"/>
                    <a:pt x="368" y="99"/>
                    <a:pt x="368" y="195"/>
                  </a:cubicBezTo>
                  <a:cubicBezTo>
                    <a:pt x="368" y="290"/>
                    <a:pt x="290" y="368"/>
                    <a:pt x="195" y="368"/>
                  </a:cubicBezTo>
                  <a:cubicBezTo>
                    <a:pt x="99" y="368"/>
                    <a:pt x="22" y="290"/>
                    <a:pt x="22" y="195"/>
                  </a:cubicBezTo>
                </a:path>
              </a:pathLst>
            </a:custGeom>
            <a:noFill/>
            <a:ln w="2857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76" name="group 1476"/>
          <p:cNvGrpSpPr/>
          <p:nvPr/>
        </p:nvGrpSpPr>
        <p:grpSpPr>
          <a:xfrm rot="21600000">
            <a:off x="175450" y="5568886"/>
            <a:ext cx="248031" cy="248030"/>
            <a:chOff x="0" y="0"/>
            <a:chExt cx="248031" cy="248030"/>
          </a:xfrm>
        </p:grpSpPr>
        <p:sp>
          <p:nvSpPr>
            <p:cNvPr id="7559" name="path"/>
            <p:cNvSpPr/>
            <p:nvPr/>
          </p:nvSpPr>
          <p:spPr>
            <a:xfrm>
              <a:off x="14287" y="14287"/>
              <a:ext cx="219456" cy="219455"/>
            </a:xfrm>
            <a:custGeom>
              <a:avLst/>
              <a:gdLst/>
              <a:ahLst/>
              <a:cxnLst/>
              <a:rect l="0" t="0" r="0" b="0"/>
              <a:pathLst>
                <a:path w="345" h="345">
                  <a:moveTo>
                    <a:pt x="0" y="172"/>
                  </a:moveTo>
                  <a:cubicBezTo>
                    <a:pt x="0" y="77"/>
                    <a:pt x="77" y="0"/>
                    <a:pt x="172" y="0"/>
                  </a:cubicBezTo>
                  <a:cubicBezTo>
                    <a:pt x="268" y="0"/>
                    <a:pt x="345" y="77"/>
                    <a:pt x="345" y="172"/>
                  </a:cubicBezTo>
                  <a:cubicBezTo>
                    <a:pt x="345" y="268"/>
                    <a:pt x="268" y="345"/>
                    <a:pt x="172" y="345"/>
                  </a:cubicBezTo>
                  <a:cubicBezTo>
                    <a:pt x="77" y="345"/>
                    <a:pt x="0" y="268"/>
                    <a:pt x="0" y="17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60" name="path"/>
            <p:cNvSpPr/>
            <p:nvPr/>
          </p:nvSpPr>
          <p:spPr>
            <a:xfrm>
              <a:off x="0" y="0"/>
              <a:ext cx="248031" cy="248030"/>
            </a:xfrm>
            <a:custGeom>
              <a:avLst/>
              <a:gdLst/>
              <a:ahLst/>
              <a:cxnLst/>
              <a:rect l="0" t="0" r="0" b="0"/>
              <a:pathLst>
                <a:path w="390" h="390">
                  <a:moveTo>
                    <a:pt x="22" y="195"/>
                  </a:moveTo>
                  <a:cubicBezTo>
                    <a:pt x="22" y="99"/>
                    <a:pt x="99" y="22"/>
                    <a:pt x="195" y="22"/>
                  </a:cubicBezTo>
                  <a:cubicBezTo>
                    <a:pt x="290" y="22"/>
                    <a:pt x="368" y="99"/>
                    <a:pt x="368" y="195"/>
                  </a:cubicBezTo>
                  <a:cubicBezTo>
                    <a:pt x="368" y="290"/>
                    <a:pt x="290" y="368"/>
                    <a:pt x="195" y="368"/>
                  </a:cubicBezTo>
                  <a:cubicBezTo>
                    <a:pt x="99" y="368"/>
                    <a:pt x="22" y="290"/>
                    <a:pt x="22" y="195"/>
                  </a:cubicBezTo>
                </a:path>
              </a:pathLst>
            </a:custGeom>
            <a:noFill/>
            <a:ln w="2857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78" name="group 1478"/>
          <p:cNvGrpSpPr/>
          <p:nvPr/>
        </p:nvGrpSpPr>
        <p:grpSpPr>
          <a:xfrm rot="21600000">
            <a:off x="175450" y="3583114"/>
            <a:ext cx="248031" cy="248030"/>
            <a:chOff x="0" y="0"/>
            <a:chExt cx="248031" cy="248030"/>
          </a:xfrm>
        </p:grpSpPr>
        <p:sp>
          <p:nvSpPr>
            <p:cNvPr id="7561" name="path"/>
            <p:cNvSpPr/>
            <p:nvPr/>
          </p:nvSpPr>
          <p:spPr>
            <a:xfrm>
              <a:off x="14287" y="14287"/>
              <a:ext cx="219456" cy="219455"/>
            </a:xfrm>
            <a:custGeom>
              <a:avLst/>
              <a:gdLst/>
              <a:ahLst/>
              <a:cxnLst/>
              <a:rect l="0" t="0" r="0" b="0"/>
              <a:pathLst>
                <a:path w="345" h="345">
                  <a:moveTo>
                    <a:pt x="0" y="172"/>
                  </a:moveTo>
                  <a:cubicBezTo>
                    <a:pt x="0" y="77"/>
                    <a:pt x="77" y="0"/>
                    <a:pt x="172" y="0"/>
                  </a:cubicBezTo>
                  <a:cubicBezTo>
                    <a:pt x="268" y="0"/>
                    <a:pt x="345" y="77"/>
                    <a:pt x="345" y="172"/>
                  </a:cubicBezTo>
                  <a:cubicBezTo>
                    <a:pt x="345" y="268"/>
                    <a:pt x="268" y="345"/>
                    <a:pt x="172" y="345"/>
                  </a:cubicBezTo>
                  <a:cubicBezTo>
                    <a:pt x="77" y="345"/>
                    <a:pt x="0" y="268"/>
                    <a:pt x="0" y="17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62" name="path"/>
            <p:cNvSpPr/>
            <p:nvPr/>
          </p:nvSpPr>
          <p:spPr>
            <a:xfrm>
              <a:off x="0" y="0"/>
              <a:ext cx="248031" cy="248030"/>
            </a:xfrm>
            <a:custGeom>
              <a:avLst/>
              <a:gdLst/>
              <a:ahLst/>
              <a:cxnLst/>
              <a:rect l="0" t="0" r="0" b="0"/>
              <a:pathLst>
                <a:path w="390" h="390">
                  <a:moveTo>
                    <a:pt x="22" y="195"/>
                  </a:moveTo>
                  <a:cubicBezTo>
                    <a:pt x="22" y="99"/>
                    <a:pt x="99" y="22"/>
                    <a:pt x="195" y="22"/>
                  </a:cubicBezTo>
                  <a:cubicBezTo>
                    <a:pt x="290" y="22"/>
                    <a:pt x="368" y="99"/>
                    <a:pt x="368" y="195"/>
                  </a:cubicBezTo>
                  <a:cubicBezTo>
                    <a:pt x="368" y="290"/>
                    <a:pt x="290" y="368"/>
                    <a:pt x="195" y="368"/>
                  </a:cubicBezTo>
                  <a:cubicBezTo>
                    <a:pt x="99" y="368"/>
                    <a:pt x="22" y="290"/>
                    <a:pt x="22" y="195"/>
                  </a:cubicBezTo>
                </a:path>
              </a:pathLst>
            </a:custGeom>
            <a:noFill/>
            <a:ln w="28575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567" name="textbox 7567"/>
          <p:cNvSpPr/>
          <p:nvPr/>
        </p:nvSpPr>
        <p:spPr>
          <a:xfrm>
            <a:off x="233121" y="2602204"/>
            <a:ext cx="141604" cy="171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endParaRPr lang="en-US" altLang="en-US" sz="1200" dirty="0"/>
          </a:p>
        </p:txBody>
      </p:sp>
      <p:sp>
        <p:nvSpPr>
          <p:cNvPr id="7568" name="textbox 7568"/>
          <p:cNvSpPr/>
          <p:nvPr/>
        </p:nvSpPr>
        <p:spPr>
          <a:xfrm>
            <a:off x="233425" y="4586782"/>
            <a:ext cx="137795" cy="1733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1000"/>
              </a:lnSpc>
            </a:pPr>
            <a:r>
              <a:rPr sz="1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endParaRPr lang="en-US" altLang="en-US" sz="1200" dirty="0"/>
          </a:p>
        </p:txBody>
      </p:sp>
      <p:sp>
        <p:nvSpPr>
          <p:cNvPr id="7569" name="textbox 7569"/>
          <p:cNvSpPr/>
          <p:nvPr/>
        </p:nvSpPr>
        <p:spPr>
          <a:xfrm>
            <a:off x="242722" y="3641572"/>
            <a:ext cx="124460" cy="171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1200" dirty="0"/>
          </a:p>
        </p:txBody>
      </p:sp>
      <p:sp>
        <p:nvSpPr>
          <p:cNvPr id="7570" name="textbox 7570"/>
          <p:cNvSpPr/>
          <p:nvPr/>
        </p:nvSpPr>
        <p:spPr>
          <a:xfrm>
            <a:off x="245617" y="5627928"/>
            <a:ext cx="116204" cy="171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0000"/>
              </a:lnSpc>
            </a:pPr>
            <a:r>
              <a:rPr sz="1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endParaRPr lang="en-US" altLang="en-US" sz="1200" dirty="0"/>
          </a:p>
        </p:txBody>
      </p:sp>
      <p:sp>
        <p:nvSpPr>
          <p:cNvPr id="7571" name="textbox 7571"/>
          <p:cNvSpPr/>
          <p:nvPr/>
        </p:nvSpPr>
        <p:spPr>
          <a:xfrm>
            <a:off x="250799" y="1471422"/>
            <a:ext cx="107314" cy="1701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9000"/>
              </a:lnSpc>
            </a:pPr>
            <a:r>
              <a:rPr sz="1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endParaRPr lang="en-US" altLang="en-US" sz="1200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9" name="table 249"/>
          <p:cNvGraphicFramePr>
            <a:graphicFrameLocks noGrp="1"/>
          </p:cNvGraphicFramePr>
          <p:nvPr/>
        </p:nvGraphicFramePr>
        <p:xfrm>
          <a:off x="2027301" y="4576953"/>
          <a:ext cx="4802505" cy="1559560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405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1000"/>
                        </a:lnSpc>
                      </a:pPr>
                      <a:endParaRPr lang="en-US" altLang="en-US" sz="300" dirty="0"/>
                    </a:p>
                    <a:p>
                      <a:pPr marL="8445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成本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驱动因素和技术解</a:t>
                      </a:r>
                      <a:endParaRPr lang="en-US" altLang="en-US" sz="1400" dirty="0"/>
                    </a:p>
                    <a:p>
                      <a:pPr marL="83820" algn="l" rtl="0" eaLnBrk="0">
                        <a:lnSpc>
                          <a:spcPts val="1835"/>
                        </a:lnSpc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决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方案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460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不同业绩水平的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费用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4000"/>
                        </a:lnSpc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产品之间的成本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差异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50" name="table 250"/>
          <p:cNvGraphicFramePr>
            <a:graphicFrameLocks noGrp="1"/>
          </p:cNvGraphicFramePr>
          <p:nvPr/>
        </p:nvGraphicFramePr>
        <p:xfrm>
          <a:off x="2027301" y="2963036"/>
          <a:ext cx="4802505" cy="1558289"/>
        </p:xfrm>
        <a:graphic>
          <a:graphicData uri="http://schemas.openxmlformats.org/drawingml/2006/table">
            <a:tbl>
              <a:tblPr/>
              <a:tblGrid>
                <a:gridCol w="4802505"/>
              </a:tblGrid>
              <a:tr h="153923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300" dirty="0"/>
                    </a:p>
                    <a:p>
                      <a:pPr marL="8890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需求和要求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125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客户决策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历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程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基于市场的规格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和特点</a:t>
                      </a:r>
                      <a:endParaRPr lang="en-US" altLang="en-US" sz="1400" dirty="0"/>
                    </a:p>
                    <a:p>
                      <a:pPr marL="1913890" algn="l" rtl="0" eaLnBrk="0">
                        <a:lnSpc>
                          <a:spcPct val="83000"/>
                        </a:lnSpc>
                        <a:spcBef>
                          <a:spcPts val="15"/>
                        </a:spcBef>
                      </a:pPr>
                      <a:r>
                        <a:rPr sz="1700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技术趋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势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51" name="table 251"/>
          <p:cNvGraphicFramePr>
            <a:graphicFrameLocks noGrp="1"/>
          </p:cNvGraphicFramePr>
          <p:nvPr/>
        </p:nvGraphicFramePr>
        <p:xfrm>
          <a:off x="2029714" y="1350010"/>
          <a:ext cx="4796155" cy="1553209"/>
        </p:xfrm>
        <a:graphic>
          <a:graphicData uri="http://schemas.openxmlformats.org/drawingml/2006/table">
            <a:tbl>
              <a:tblPr/>
              <a:tblGrid>
                <a:gridCol w="4796155"/>
              </a:tblGrid>
              <a:tr h="15405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300" dirty="0"/>
                    </a:p>
                    <a:p>
                      <a:pPr marL="86360" algn="l" rtl="0" eaLnBrk="0">
                        <a:lnSpc>
                          <a:spcPct val="97000"/>
                        </a:lnSpc>
                        <a:spcBef>
                          <a:spcPts val="0"/>
                        </a:spcBef>
                      </a:pPr>
                      <a:r>
                        <a:rPr sz="1400" spc="-1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规模和价值</a:t>
                      </a:r>
                      <a:endParaRPr lang="en-US" altLang="en-US" sz="1400" dirty="0"/>
                    </a:p>
                    <a:p>
                      <a:pPr marL="1800860" algn="l" rtl="0" eaLnBrk="0">
                        <a:lnSpc>
                          <a:spcPct val="82000"/>
                        </a:lnSpc>
                        <a:spcBef>
                          <a:spcPts val="255"/>
                        </a:spcBef>
                      </a:pPr>
                      <a:r>
                        <a:rPr sz="17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3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今天真实的市场成交量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和价值</a:t>
                      </a:r>
                      <a:endParaRPr lang="en-US" altLang="en-US" sz="1400" dirty="0"/>
                    </a:p>
                    <a:p>
                      <a:pPr marL="180086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市场增长和未来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</a:t>
                      </a:r>
                      <a:endParaRPr lang="en-US" altLang="en-US" sz="1400" dirty="0"/>
                    </a:p>
                    <a:p>
                      <a:pPr marL="180086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17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4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绘制竞争者战</a:t>
                      </a:r>
                      <a:r>
                        <a:rPr sz="1400" spc="3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略</a:t>
                      </a:r>
                      <a:r>
                        <a:rPr sz="1400" spc="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图</a:t>
                      </a:r>
                      <a:endParaRPr lang="en-US" altLang="en-US" sz="1400" dirty="0"/>
                    </a:p>
                    <a:p>
                      <a:pPr marL="1800860" algn="l" rtl="0" eaLnBrk="0">
                        <a:lnSpc>
                          <a:spcPct val="83000"/>
                        </a:lnSpc>
                        <a:spcBef>
                          <a:spcPts val="20"/>
                        </a:spcBef>
                      </a:pPr>
                      <a:r>
                        <a:rPr sz="1700" spc="6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6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市场细</a:t>
                      </a:r>
                      <a:r>
                        <a:rPr sz="1400" spc="40" dirty="0">
                          <a:ln w="3175" cap="flat" cmpd="sng">
                            <a:solidFill>
                              <a:srgbClr val="FFFFFF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FFFFFF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</a:txBody>
                  <a:tcPr marL="0" marR="0" marT="0" marB="0">
                    <a:lnL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2" name="table 252"/>
          <p:cNvGraphicFramePr>
            <a:graphicFrameLocks noGrp="1"/>
          </p:cNvGraphicFramePr>
          <p:nvPr/>
        </p:nvGraphicFramePr>
        <p:xfrm>
          <a:off x="7251572" y="1338453"/>
          <a:ext cx="1461769" cy="4806950"/>
        </p:xfrm>
        <a:graphic>
          <a:graphicData uri="http://schemas.openxmlformats.org/drawingml/2006/table">
            <a:tbl>
              <a:tblPr/>
              <a:tblGrid>
                <a:gridCol w="1461769"/>
              </a:tblGrid>
              <a:tr h="47879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700" dirty="0"/>
                    </a:p>
                    <a:p>
                      <a:pPr marL="65405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块化产品设计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marL="87630" algn="l" rtl="0" eaLnBrk="0">
                        <a:lnSpc>
                          <a:spcPct val="98000"/>
                        </a:lnSpc>
                        <a:spcBef>
                          <a:spcPts val="430"/>
                        </a:spcBef>
                      </a:pP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要解决的问题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4000"/>
                        </a:lnSpc>
                        <a:spcBef>
                          <a:spcPts val="38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模块的区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  <a:p>
                      <a:pPr marL="280035" indent="-180975" algn="l" rtl="0" eaLnBrk="0">
                        <a:lnSpc>
                          <a:spcPct val="85000"/>
                        </a:lnSpc>
                        <a:spcBef>
                          <a:spcPts val="30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解决方案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数  量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4000"/>
                        </a:lnSpc>
                        <a:spcBef>
                          <a:spcPts val="540"/>
                        </a:spcBef>
                      </a:pPr>
                      <a:r>
                        <a:rPr sz="1700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合并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性</a:t>
                      </a:r>
                      <a:endParaRPr lang="en-US" altLang="en-US" sz="1400" dirty="0"/>
                    </a:p>
                    <a:p>
                      <a:pPr marL="99060" algn="l" rtl="0" eaLnBrk="0">
                        <a:lnSpc>
                          <a:spcPct val="83000"/>
                        </a:lnSpc>
                        <a:spcBef>
                          <a:spcPts val="310"/>
                        </a:spcBef>
                      </a:pPr>
                      <a:r>
                        <a:rPr sz="17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介</a:t>
                      </a:r>
                      <a:r>
                        <a:rPr sz="14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面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400" dirty="0"/>
                    </a:p>
                    <a:p>
                      <a:pPr marL="280670" indent="-181610"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17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14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模块化的</a:t>
                      </a:r>
                      <a:r>
                        <a:rPr sz="14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产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品  </a:t>
                      </a:r>
                      <a:r>
                        <a:rPr sz="140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组合</a:t>
                      </a:r>
                      <a:r>
                        <a:rPr sz="1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设计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53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4" name="textbox 254"/>
          <p:cNvSpPr/>
          <p:nvPr/>
        </p:nvSpPr>
        <p:spPr>
          <a:xfrm>
            <a:off x="115518" y="681412"/>
            <a:ext cx="6615430" cy="30543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200"/>
              </a:lnSpc>
            </a:pP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需要考虑</a:t>
            </a:r>
            <a:r>
              <a:rPr sz="1800" b="1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1800" spc="5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个关键路径，以衍生出基于市场的模块化产品设计</a:t>
            </a:r>
            <a:r>
              <a:rPr sz="18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800" dirty="0"/>
          </a:p>
        </p:txBody>
      </p:sp>
      <p:sp>
        <p:nvSpPr>
          <p:cNvPr id="255" name="textbox 255"/>
          <p:cNvSpPr/>
          <p:nvPr/>
        </p:nvSpPr>
        <p:spPr>
          <a:xfrm>
            <a:off x="105155" y="1623060"/>
            <a:ext cx="1430019" cy="1026160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algn="l" rtl="0" eaLnBrk="0">
              <a:lnSpc>
                <a:spcPct val="137000"/>
              </a:lnSpc>
            </a:pPr>
            <a:endParaRPr lang="en-US" altLang="en-US" sz="1000" dirty="0"/>
          </a:p>
          <a:p>
            <a:pPr marL="81915" algn="l" rtl="0" eaLnBrk="0">
              <a:lnSpc>
                <a:spcPts val="1705"/>
              </a:lnSpc>
              <a:spcBef>
                <a:spcPts val="0"/>
              </a:spcBef>
            </a:pPr>
            <a:r>
              <a:rPr sz="1400" spc="-1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</a:t>
            </a:r>
            <a:r>
              <a:rPr sz="1400" spc="-1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场</a:t>
            </a:r>
            <a:r>
              <a:rPr sz="1400" spc="-1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在哪</a:t>
            </a:r>
            <a:r>
              <a:rPr sz="1400" spc="0" dirty="0">
                <a:ln w="5094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里？</a:t>
            </a:r>
            <a:endParaRPr lang="en-US" altLang="en-US" sz="1400" dirty="0"/>
          </a:p>
        </p:txBody>
      </p:sp>
      <p:sp>
        <p:nvSpPr>
          <p:cNvPr id="256" name="textbox 256"/>
          <p:cNvSpPr/>
          <p:nvPr/>
        </p:nvSpPr>
        <p:spPr>
          <a:xfrm>
            <a:off x="105155" y="4852416"/>
            <a:ext cx="1430019" cy="1026160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95000"/>
              </a:lnSpc>
            </a:pPr>
            <a:endParaRPr lang="en-US" altLang="en-US" sz="1000" dirty="0"/>
          </a:p>
          <a:p>
            <a:pPr marL="83820" indent="-1905" algn="l" rtl="0" eaLnBrk="0">
              <a:lnSpc>
                <a:spcPct val="100000"/>
              </a:lnSpc>
              <a:spcBef>
                <a:spcPts val="0"/>
              </a:spcBef>
            </a:pPr>
            <a:r>
              <a:rPr sz="1400" spc="-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有哪些技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术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解决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400" spc="-9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方案</a:t>
            </a:r>
            <a:r>
              <a:rPr sz="1400" spc="-8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1400" dirty="0"/>
          </a:p>
        </p:txBody>
      </p:sp>
      <p:sp>
        <p:nvSpPr>
          <p:cNvPr id="257" name="textbox 257"/>
          <p:cNvSpPr/>
          <p:nvPr/>
        </p:nvSpPr>
        <p:spPr>
          <a:xfrm>
            <a:off x="105155" y="3238500"/>
            <a:ext cx="1430019" cy="102488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94000"/>
              </a:lnSpc>
            </a:pPr>
            <a:endParaRPr lang="en-US" altLang="en-US" sz="1000" dirty="0"/>
          </a:p>
          <a:p>
            <a:pPr marL="81280" indent="-6985" algn="l" rtl="0" eaLnBrk="0">
              <a:lnSpc>
                <a:spcPct val="100000"/>
              </a:lnSpc>
              <a:spcBef>
                <a:spcPts val="5"/>
              </a:spcBef>
            </a:pPr>
            <a:r>
              <a:rPr sz="1400" spc="1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</a:t>
            </a:r>
            <a:r>
              <a:rPr sz="1400" spc="1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1400" spc="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需要涵盖哪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</a:t>
            </a:r>
            <a:r>
              <a:rPr sz="1400" spc="-6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些内容</a:t>
            </a:r>
            <a:r>
              <a:rPr sz="1400" spc="-30" dirty="0">
                <a:ln w="5094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8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？</a:t>
            </a:r>
            <a:endParaRPr lang="en-US" altLang="en-US" sz="1400" dirty="0"/>
          </a:p>
        </p:txBody>
      </p:sp>
      <p:graphicFrame>
        <p:nvGraphicFramePr>
          <p:cNvPr id="258" name="table 258"/>
          <p:cNvGraphicFramePr>
            <a:graphicFrameLocks noGrp="1"/>
          </p:cNvGraphicFramePr>
          <p:nvPr/>
        </p:nvGraphicFramePr>
        <p:xfrm>
          <a:off x="2285555" y="3481895"/>
          <a:ext cx="1428750" cy="958850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49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59" name="table 259"/>
          <p:cNvGraphicFramePr>
            <a:graphicFrameLocks noGrp="1"/>
          </p:cNvGraphicFramePr>
          <p:nvPr/>
        </p:nvGraphicFramePr>
        <p:xfrm>
          <a:off x="2285555" y="5097399"/>
          <a:ext cx="1428750" cy="958850"/>
        </p:xfrm>
        <a:graphic>
          <a:graphicData uri="http://schemas.openxmlformats.org/drawingml/2006/table">
            <a:tbl>
              <a:tblPr/>
              <a:tblGrid>
                <a:gridCol w="1428750"/>
              </a:tblGrid>
              <a:tr h="9493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260" name="picture 26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2295144" y="1876044"/>
            <a:ext cx="1409700" cy="941832"/>
          </a:xfrm>
          <a:prstGeom prst="rect">
            <a:avLst/>
          </a:prstGeom>
        </p:spPr>
      </p:pic>
      <p:sp>
        <p:nvSpPr>
          <p:cNvPr id="261" name="path"/>
          <p:cNvSpPr/>
          <p:nvPr/>
        </p:nvSpPr>
        <p:spPr>
          <a:xfrm>
            <a:off x="2285555" y="1866455"/>
            <a:ext cx="1428750" cy="956119"/>
          </a:xfrm>
          <a:custGeom>
            <a:avLst/>
            <a:gdLst/>
            <a:ahLst/>
            <a:cxnLst/>
            <a:rect l="0" t="0" r="0" b="0"/>
            <a:pathLst>
              <a:path w="2250" h="1505">
                <a:moveTo>
                  <a:pt x="2242" y="1505"/>
                </a:moveTo>
                <a:lnTo>
                  <a:pt x="2242" y="7"/>
                </a:lnTo>
                <a:lnTo>
                  <a:pt x="7" y="7"/>
                </a:lnTo>
                <a:lnTo>
                  <a:pt x="7" y="1505"/>
                </a:lnTo>
                <a:close/>
              </a:path>
            </a:pathLst>
          </a:custGeom>
          <a:noFill/>
          <a:ln w="952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62" name="picture 2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2295144" y="3491484"/>
            <a:ext cx="1409700" cy="940308"/>
          </a:xfrm>
          <a:prstGeom prst="rect">
            <a:avLst/>
          </a:prstGeom>
        </p:spPr>
      </p:pic>
      <p:pic>
        <p:nvPicPr>
          <p:cNvPr id="263" name="picture 26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2295144" y="5106923"/>
            <a:ext cx="1409700" cy="940308"/>
          </a:xfrm>
          <a:prstGeom prst="rect">
            <a:avLst/>
          </a:prstGeom>
        </p:spPr>
      </p:pic>
      <p:sp>
        <p:nvSpPr>
          <p:cNvPr id="264" name="textbox 264"/>
          <p:cNvSpPr/>
          <p:nvPr/>
        </p:nvSpPr>
        <p:spPr>
          <a:xfrm>
            <a:off x="7252651" y="892550"/>
            <a:ext cx="1369694" cy="441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4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97000"/>
              </a:lnSpc>
            </a:pPr>
            <a:r>
              <a:rPr sz="1400" spc="1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主要讨论(见第</a:t>
            </a:r>
            <a:r>
              <a:rPr sz="14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4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400" spc="2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400" dirty="0"/>
          </a:p>
        </p:txBody>
      </p:sp>
      <p:sp>
        <p:nvSpPr>
          <p:cNvPr id="265" name="textbox 265"/>
          <p:cNvSpPr/>
          <p:nvPr/>
        </p:nvSpPr>
        <p:spPr>
          <a:xfrm>
            <a:off x="3915520" y="4648575"/>
            <a:ext cx="1092835" cy="4819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要解决的问题</a:t>
            </a:r>
            <a:endParaRPr lang="en-US" altLang="en-US" sz="1400" dirty="0"/>
          </a:p>
          <a:p>
            <a:pPr marL="25400" algn="l" rtl="0" eaLnBrk="0">
              <a:lnSpc>
                <a:spcPct val="84000"/>
              </a:lnSpc>
              <a:spcBef>
                <a:spcPts val="240"/>
              </a:spcBef>
            </a:pPr>
            <a:r>
              <a:rPr sz="1700" spc="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6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代表产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endParaRPr lang="en-US" altLang="en-US" sz="1400" dirty="0"/>
          </a:p>
        </p:txBody>
      </p:sp>
      <p:pic>
        <p:nvPicPr>
          <p:cNvPr id="266" name="picture 26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7598664" y="1969008"/>
            <a:ext cx="766571" cy="585215"/>
          </a:xfrm>
          <a:prstGeom prst="rect">
            <a:avLst/>
          </a:prstGeom>
        </p:spPr>
      </p:pic>
      <p:sp>
        <p:nvSpPr>
          <p:cNvPr id="267" name="textbox 267"/>
          <p:cNvSpPr/>
          <p:nvPr/>
        </p:nvSpPr>
        <p:spPr>
          <a:xfrm>
            <a:off x="2027997" y="1108069"/>
            <a:ext cx="1680210" cy="22796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9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14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主要分析(见</a:t>
            </a:r>
            <a:r>
              <a:rPr sz="1400" b="1" spc="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1-3</a:t>
            </a:r>
            <a:r>
              <a:rPr sz="14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章</a:t>
            </a:r>
            <a:r>
              <a:rPr sz="1400" spc="7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)</a:t>
            </a:r>
            <a:endParaRPr lang="en-US" altLang="en-US" sz="1400" dirty="0"/>
          </a:p>
        </p:txBody>
      </p:sp>
      <p:sp>
        <p:nvSpPr>
          <p:cNvPr id="268" name="textbox 268"/>
          <p:cNvSpPr/>
          <p:nvPr/>
        </p:nvSpPr>
        <p:spPr>
          <a:xfrm>
            <a:off x="3915520" y="1400676"/>
            <a:ext cx="1092835" cy="233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FFFFFF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FFFFFF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要解决的问题</a:t>
            </a:r>
            <a:endParaRPr lang="en-US" altLang="en-US" sz="1400" dirty="0"/>
          </a:p>
        </p:txBody>
      </p:sp>
      <p:sp>
        <p:nvSpPr>
          <p:cNvPr id="269" name="textbox 269"/>
          <p:cNvSpPr/>
          <p:nvPr/>
        </p:nvSpPr>
        <p:spPr>
          <a:xfrm>
            <a:off x="3915520" y="2999352"/>
            <a:ext cx="1092835" cy="2336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7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8000"/>
              </a:lnSpc>
            </a:pPr>
            <a:r>
              <a:rPr sz="1400" spc="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要解决的问题</a:t>
            </a:r>
            <a:endParaRPr lang="en-US" altLang="en-US" sz="1400" dirty="0"/>
          </a:p>
        </p:txBody>
      </p:sp>
      <p:sp>
        <p:nvSpPr>
          <p:cNvPr id="270" name="textbox 270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271" name="rect"/>
          <p:cNvSpPr/>
          <p:nvPr/>
        </p:nvSpPr>
        <p:spPr>
          <a:xfrm>
            <a:off x="7051357" y="1356360"/>
            <a:ext cx="9525" cy="4769827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2" name="path"/>
          <p:cNvSpPr/>
          <p:nvPr/>
        </p:nvSpPr>
        <p:spPr>
          <a:xfrm>
            <a:off x="6905244" y="1969008"/>
            <a:ext cx="269747" cy="365760"/>
          </a:xfrm>
          <a:custGeom>
            <a:avLst/>
            <a:gdLst/>
            <a:ahLst/>
            <a:cxnLst/>
            <a:rect l="0" t="0" r="0" b="0"/>
            <a:pathLst>
              <a:path w="424" h="576">
                <a:moveTo>
                  <a:pt x="64" y="576"/>
                </a:moveTo>
                <a:lnTo>
                  <a:pt x="244" y="576"/>
                </a:lnTo>
                <a:lnTo>
                  <a:pt x="424" y="287"/>
                </a:lnTo>
                <a:lnTo>
                  <a:pt x="244" y="0"/>
                </a:lnTo>
                <a:lnTo>
                  <a:pt x="64" y="0"/>
                </a:lnTo>
                <a:lnTo>
                  <a:pt x="244" y="287"/>
                </a:lnTo>
                <a:lnTo>
                  <a:pt x="64" y="576"/>
                </a:lnTo>
                <a:close/>
              </a:path>
              <a:path w="424" h="576">
                <a:moveTo>
                  <a:pt x="0" y="444"/>
                </a:moveTo>
                <a:lnTo>
                  <a:pt x="97" y="444"/>
                </a:lnTo>
                <a:lnTo>
                  <a:pt x="194" y="289"/>
                </a:lnTo>
                <a:lnTo>
                  <a:pt x="97" y="134"/>
                </a:lnTo>
                <a:lnTo>
                  <a:pt x="0" y="134"/>
                </a:lnTo>
                <a:lnTo>
                  <a:pt x="97" y="289"/>
                </a:lnTo>
                <a:lnTo>
                  <a:pt x="0" y="444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3" name="path"/>
          <p:cNvSpPr/>
          <p:nvPr/>
        </p:nvSpPr>
        <p:spPr>
          <a:xfrm>
            <a:off x="6905244" y="3558540"/>
            <a:ext cx="269747" cy="365760"/>
          </a:xfrm>
          <a:custGeom>
            <a:avLst/>
            <a:gdLst/>
            <a:ahLst/>
            <a:cxnLst/>
            <a:rect l="0" t="0" r="0" b="0"/>
            <a:pathLst>
              <a:path w="424" h="576">
                <a:moveTo>
                  <a:pt x="64" y="576"/>
                </a:moveTo>
                <a:lnTo>
                  <a:pt x="244" y="576"/>
                </a:lnTo>
                <a:lnTo>
                  <a:pt x="424" y="287"/>
                </a:lnTo>
                <a:lnTo>
                  <a:pt x="244" y="0"/>
                </a:lnTo>
                <a:lnTo>
                  <a:pt x="64" y="0"/>
                </a:lnTo>
                <a:lnTo>
                  <a:pt x="244" y="287"/>
                </a:lnTo>
                <a:lnTo>
                  <a:pt x="64" y="576"/>
                </a:lnTo>
                <a:close/>
              </a:path>
              <a:path w="424" h="576">
                <a:moveTo>
                  <a:pt x="0" y="443"/>
                </a:moveTo>
                <a:lnTo>
                  <a:pt x="97" y="443"/>
                </a:lnTo>
                <a:lnTo>
                  <a:pt x="194" y="287"/>
                </a:lnTo>
                <a:lnTo>
                  <a:pt x="97" y="132"/>
                </a:lnTo>
                <a:lnTo>
                  <a:pt x="0" y="132"/>
                </a:lnTo>
                <a:lnTo>
                  <a:pt x="97" y="287"/>
                </a:lnTo>
                <a:lnTo>
                  <a:pt x="0" y="44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4" name="path"/>
          <p:cNvSpPr/>
          <p:nvPr/>
        </p:nvSpPr>
        <p:spPr>
          <a:xfrm>
            <a:off x="6905244" y="5173980"/>
            <a:ext cx="269747" cy="364236"/>
          </a:xfrm>
          <a:custGeom>
            <a:avLst/>
            <a:gdLst/>
            <a:ahLst/>
            <a:cxnLst/>
            <a:rect l="0" t="0" r="0" b="0"/>
            <a:pathLst>
              <a:path w="424" h="573">
                <a:moveTo>
                  <a:pt x="64" y="573"/>
                </a:moveTo>
                <a:lnTo>
                  <a:pt x="244" y="573"/>
                </a:lnTo>
                <a:lnTo>
                  <a:pt x="424" y="286"/>
                </a:lnTo>
                <a:lnTo>
                  <a:pt x="244" y="0"/>
                </a:lnTo>
                <a:lnTo>
                  <a:pt x="64" y="0"/>
                </a:lnTo>
                <a:lnTo>
                  <a:pt x="244" y="286"/>
                </a:lnTo>
                <a:lnTo>
                  <a:pt x="64" y="573"/>
                </a:lnTo>
                <a:close/>
              </a:path>
              <a:path w="424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5" name="path"/>
          <p:cNvSpPr/>
          <p:nvPr/>
        </p:nvSpPr>
        <p:spPr>
          <a:xfrm>
            <a:off x="1633727" y="3558540"/>
            <a:ext cx="268223" cy="365760"/>
          </a:xfrm>
          <a:custGeom>
            <a:avLst/>
            <a:gdLst/>
            <a:ahLst/>
            <a:cxnLst/>
            <a:rect l="0" t="0" r="0" b="0"/>
            <a:pathLst>
              <a:path w="422" h="576">
                <a:moveTo>
                  <a:pt x="64" y="576"/>
                </a:moveTo>
                <a:lnTo>
                  <a:pt x="243" y="576"/>
                </a:lnTo>
                <a:lnTo>
                  <a:pt x="422" y="287"/>
                </a:lnTo>
                <a:lnTo>
                  <a:pt x="243" y="0"/>
                </a:lnTo>
                <a:lnTo>
                  <a:pt x="64" y="0"/>
                </a:lnTo>
                <a:lnTo>
                  <a:pt x="243" y="287"/>
                </a:lnTo>
                <a:lnTo>
                  <a:pt x="64" y="576"/>
                </a:lnTo>
                <a:close/>
              </a:path>
              <a:path w="422" h="576">
                <a:moveTo>
                  <a:pt x="0" y="443"/>
                </a:moveTo>
                <a:lnTo>
                  <a:pt x="97" y="443"/>
                </a:lnTo>
                <a:lnTo>
                  <a:pt x="194" y="287"/>
                </a:lnTo>
                <a:lnTo>
                  <a:pt x="97" y="132"/>
                </a:lnTo>
                <a:lnTo>
                  <a:pt x="0" y="132"/>
                </a:lnTo>
                <a:lnTo>
                  <a:pt x="97" y="287"/>
                </a:lnTo>
                <a:lnTo>
                  <a:pt x="0" y="44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6" name="path"/>
          <p:cNvSpPr/>
          <p:nvPr/>
        </p:nvSpPr>
        <p:spPr>
          <a:xfrm>
            <a:off x="1633727" y="5173980"/>
            <a:ext cx="268223" cy="364236"/>
          </a:xfrm>
          <a:custGeom>
            <a:avLst/>
            <a:gdLst/>
            <a:ahLst/>
            <a:cxnLst/>
            <a:rect l="0" t="0" r="0" b="0"/>
            <a:pathLst>
              <a:path w="422" h="573">
                <a:moveTo>
                  <a:pt x="64" y="573"/>
                </a:moveTo>
                <a:lnTo>
                  <a:pt x="243" y="573"/>
                </a:lnTo>
                <a:lnTo>
                  <a:pt x="422" y="286"/>
                </a:lnTo>
                <a:lnTo>
                  <a:pt x="243" y="0"/>
                </a:lnTo>
                <a:lnTo>
                  <a:pt x="64" y="0"/>
                </a:lnTo>
                <a:lnTo>
                  <a:pt x="243" y="286"/>
                </a:lnTo>
                <a:lnTo>
                  <a:pt x="64" y="573"/>
                </a:lnTo>
                <a:close/>
              </a:path>
              <a:path w="422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7" name="path"/>
          <p:cNvSpPr/>
          <p:nvPr/>
        </p:nvSpPr>
        <p:spPr>
          <a:xfrm>
            <a:off x="1633727" y="1944624"/>
            <a:ext cx="268223" cy="364235"/>
          </a:xfrm>
          <a:custGeom>
            <a:avLst/>
            <a:gdLst/>
            <a:ahLst/>
            <a:cxnLst/>
            <a:rect l="0" t="0" r="0" b="0"/>
            <a:pathLst>
              <a:path w="422" h="573">
                <a:moveTo>
                  <a:pt x="64" y="573"/>
                </a:moveTo>
                <a:lnTo>
                  <a:pt x="243" y="573"/>
                </a:lnTo>
                <a:lnTo>
                  <a:pt x="422" y="286"/>
                </a:lnTo>
                <a:lnTo>
                  <a:pt x="243" y="0"/>
                </a:lnTo>
                <a:lnTo>
                  <a:pt x="64" y="0"/>
                </a:lnTo>
                <a:lnTo>
                  <a:pt x="243" y="286"/>
                </a:lnTo>
                <a:lnTo>
                  <a:pt x="64" y="573"/>
                </a:lnTo>
                <a:close/>
              </a:path>
              <a:path w="422" h="573">
                <a:moveTo>
                  <a:pt x="0" y="441"/>
                </a:moveTo>
                <a:lnTo>
                  <a:pt x="97" y="441"/>
                </a:lnTo>
                <a:lnTo>
                  <a:pt x="194" y="286"/>
                </a:lnTo>
                <a:lnTo>
                  <a:pt x="97" y="132"/>
                </a:lnTo>
                <a:lnTo>
                  <a:pt x="0" y="132"/>
                </a:lnTo>
                <a:lnTo>
                  <a:pt x="97" y="286"/>
                </a:lnTo>
                <a:lnTo>
                  <a:pt x="0" y="441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8" name="textbox 278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sp>
        <p:nvSpPr>
          <p:cNvPr id="279" name="textbox 279"/>
          <p:cNvSpPr/>
          <p:nvPr/>
        </p:nvSpPr>
        <p:spPr>
          <a:xfrm>
            <a:off x="8422055" y="6429552"/>
            <a:ext cx="208279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 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endParaRPr lang="en-US" altLang="en-US" sz="800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rect"/>
          <p:cNvSpPr/>
          <p:nvPr/>
        </p:nvSpPr>
        <p:spPr>
          <a:xfrm>
            <a:off x="172974" y="1294638"/>
            <a:ext cx="2252472" cy="790956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0" name="group 60"/>
          <p:cNvGrpSpPr/>
          <p:nvPr/>
        </p:nvGrpSpPr>
        <p:grpSpPr>
          <a:xfrm rot="21600000">
            <a:off x="1178433" y="1155573"/>
            <a:ext cx="240030" cy="241553"/>
            <a:chOff x="0" y="0"/>
            <a:chExt cx="240030" cy="241553"/>
          </a:xfrm>
        </p:grpSpPr>
        <p:sp>
          <p:nvSpPr>
            <p:cNvPr id="281" name="path"/>
            <p:cNvSpPr/>
            <p:nvPr/>
          </p:nvSpPr>
          <p:spPr>
            <a:xfrm>
              <a:off x="9525" y="9525"/>
              <a:ext cx="220980" cy="222503"/>
            </a:xfrm>
            <a:custGeom>
              <a:avLst/>
              <a:gdLst/>
              <a:ahLst/>
              <a:cxnLst/>
              <a:rect l="0" t="0" r="0" b="0"/>
              <a:pathLst>
                <a:path w="348" h="350">
                  <a:moveTo>
                    <a:pt x="0" y="175"/>
                  </a:moveTo>
                  <a:cubicBezTo>
                    <a:pt x="0" y="78"/>
                    <a:pt x="77" y="0"/>
                    <a:pt x="173" y="0"/>
                  </a:cubicBezTo>
                  <a:cubicBezTo>
                    <a:pt x="270" y="0"/>
                    <a:pt x="348" y="78"/>
                    <a:pt x="348" y="175"/>
                  </a:cubicBezTo>
                  <a:cubicBezTo>
                    <a:pt x="348" y="272"/>
                    <a:pt x="270" y="350"/>
                    <a:pt x="173" y="350"/>
                  </a:cubicBezTo>
                  <a:cubicBezTo>
                    <a:pt x="77" y="350"/>
                    <a:pt x="0" y="272"/>
                    <a:pt x="0" y="17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2" name="path"/>
            <p:cNvSpPr/>
            <p:nvPr/>
          </p:nvSpPr>
          <p:spPr>
            <a:xfrm>
              <a:off x="0" y="0"/>
              <a:ext cx="240030" cy="241553"/>
            </a:xfrm>
            <a:custGeom>
              <a:avLst/>
              <a:gdLst/>
              <a:ahLst/>
              <a:cxnLst/>
              <a:rect l="0" t="0" r="0" b="0"/>
              <a:pathLst>
                <a:path w="378" h="380">
                  <a:moveTo>
                    <a:pt x="15" y="190"/>
                  </a:moveTo>
                  <a:cubicBezTo>
                    <a:pt x="15" y="93"/>
                    <a:pt x="92" y="15"/>
                    <a:pt x="188" y="15"/>
                  </a:cubicBezTo>
                  <a:cubicBezTo>
                    <a:pt x="285" y="15"/>
                    <a:pt x="363" y="93"/>
                    <a:pt x="363" y="190"/>
                  </a:cubicBezTo>
                  <a:cubicBezTo>
                    <a:pt x="363" y="287"/>
                    <a:pt x="285" y="365"/>
                    <a:pt x="188" y="365"/>
                  </a:cubicBezTo>
                  <a:cubicBezTo>
                    <a:pt x="92" y="365"/>
                    <a:pt x="15" y="287"/>
                    <a:pt x="15" y="190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83" name="rect"/>
          <p:cNvSpPr/>
          <p:nvPr/>
        </p:nvSpPr>
        <p:spPr>
          <a:xfrm>
            <a:off x="2294382" y="1294638"/>
            <a:ext cx="2252471" cy="790956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2" name="group 62"/>
          <p:cNvGrpSpPr/>
          <p:nvPr/>
        </p:nvGrpSpPr>
        <p:grpSpPr>
          <a:xfrm rot="21600000">
            <a:off x="3299840" y="1155573"/>
            <a:ext cx="241554" cy="241553"/>
            <a:chOff x="0" y="0"/>
            <a:chExt cx="241554" cy="241553"/>
          </a:xfrm>
        </p:grpSpPr>
        <p:sp>
          <p:nvSpPr>
            <p:cNvPr id="284" name="path"/>
            <p:cNvSpPr/>
            <p:nvPr/>
          </p:nvSpPr>
          <p:spPr>
            <a:xfrm>
              <a:off x="9525" y="9525"/>
              <a:ext cx="222504" cy="222503"/>
            </a:xfrm>
            <a:custGeom>
              <a:avLst/>
              <a:gdLst/>
              <a:ahLst/>
              <a:cxnLst/>
              <a:rect l="0" t="0" r="0" b="0"/>
              <a:pathLst>
                <a:path w="350" h="350">
                  <a:moveTo>
                    <a:pt x="0" y="175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2" y="0"/>
                    <a:pt x="350" y="78"/>
                    <a:pt x="350" y="175"/>
                  </a:cubicBezTo>
                  <a:cubicBezTo>
                    <a:pt x="350" y="272"/>
                    <a:pt x="272" y="350"/>
                    <a:pt x="175" y="350"/>
                  </a:cubicBezTo>
                  <a:cubicBezTo>
                    <a:pt x="78" y="350"/>
                    <a:pt x="0" y="272"/>
                    <a:pt x="0" y="17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5" name="path"/>
            <p:cNvSpPr/>
            <p:nvPr/>
          </p:nvSpPr>
          <p:spPr>
            <a:xfrm>
              <a:off x="0" y="0"/>
              <a:ext cx="241554" cy="241553"/>
            </a:xfrm>
            <a:custGeom>
              <a:avLst/>
              <a:gdLst/>
              <a:ahLst/>
              <a:cxnLst/>
              <a:rect l="0" t="0" r="0" b="0"/>
              <a:pathLst>
                <a:path w="380" h="380">
                  <a:moveTo>
                    <a:pt x="15" y="190"/>
                  </a:moveTo>
                  <a:cubicBezTo>
                    <a:pt x="15" y="93"/>
                    <a:pt x="93" y="15"/>
                    <a:pt x="190" y="15"/>
                  </a:cubicBezTo>
                  <a:cubicBezTo>
                    <a:pt x="287" y="15"/>
                    <a:pt x="365" y="93"/>
                    <a:pt x="365" y="190"/>
                  </a:cubicBezTo>
                  <a:cubicBezTo>
                    <a:pt x="365" y="287"/>
                    <a:pt x="287" y="365"/>
                    <a:pt x="190" y="365"/>
                  </a:cubicBezTo>
                  <a:cubicBezTo>
                    <a:pt x="93" y="365"/>
                    <a:pt x="15" y="287"/>
                    <a:pt x="15" y="190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86" name="path"/>
          <p:cNvSpPr/>
          <p:nvPr/>
        </p:nvSpPr>
        <p:spPr>
          <a:xfrm>
            <a:off x="6538721" y="1294638"/>
            <a:ext cx="2252472" cy="790956"/>
          </a:xfrm>
          <a:custGeom>
            <a:avLst/>
            <a:gdLst/>
            <a:ahLst/>
            <a:cxnLst/>
            <a:rect l="0" t="0" r="0" b="0"/>
            <a:pathLst>
              <a:path w="3547" h="1245">
                <a:moveTo>
                  <a:pt x="0" y="0"/>
                </a:moveTo>
                <a:lnTo>
                  <a:pt x="3323" y="0"/>
                </a:lnTo>
                <a:lnTo>
                  <a:pt x="3547" y="622"/>
                </a:lnTo>
                <a:lnTo>
                  <a:pt x="3323" y="1245"/>
                </a:lnTo>
                <a:lnTo>
                  <a:pt x="0" y="1245"/>
                </a:lnTo>
                <a:lnTo>
                  <a:pt x="224" y="622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7" name="path"/>
          <p:cNvSpPr/>
          <p:nvPr/>
        </p:nvSpPr>
        <p:spPr>
          <a:xfrm>
            <a:off x="4415790" y="1294638"/>
            <a:ext cx="2252471" cy="790956"/>
          </a:xfrm>
          <a:custGeom>
            <a:avLst/>
            <a:gdLst/>
            <a:ahLst/>
            <a:cxnLst/>
            <a:rect l="0" t="0" r="0" b="0"/>
            <a:pathLst>
              <a:path w="3547" h="1245">
                <a:moveTo>
                  <a:pt x="0" y="0"/>
                </a:moveTo>
                <a:lnTo>
                  <a:pt x="3322" y="0"/>
                </a:lnTo>
                <a:lnTo>
                  <a:pt x="3547" y="622"/>
                </a:lnTo>
                <a:lnTo>
                  <a:pt x="3322" y="1245"/>
                </a:lnTo>
                <a:lnTo>
                  <a:pt x="0" y="1245"/>
                </a:lnTo>
                <a:lnTo>
                  <a:pt x="224" y="622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4" name="group 64"/>
          <p:cNvGrpSpPr/>
          <p:nvPr/>
        </p:nvGrpSpPr>
        <p:grpSpPr>
          <a:xfrm rot="21600000">
            <a:off x="5421248" y="1155573"/>
            <a:ext cx="241554" cy="241553"/>
            <a:chOff x="0" y="0"/>
            <a:chExt cx="241554" cy="241553"/>
          </a:xfrm>
        </p:grpSpPr>
        <p:sp>
          <p:nvSpPr>
            <p:cNvPr id="288" name="path"/>
            <p:cNvSpPr/>
            <p:nvPr/>
          </p:nvSpPr>
          <p:spPr>
            <a:xfrm>
              <a:off x="9525" y="9525"/>
              <a:ext cx="222504" cy="222503"/>
            </a:xfrm>
            <a:custGeom>
              <a:avLst/>
              <a:gdLst/>
              <a:ahLst/>
              <a:cxnLst/>
              <a:rect l="0" t="0" r="0" b="0"/>
              <a:pathLst>
                <a:path w="350" h="350">
                  <a:moveTo>
                    <a:pt x="0" y="175"/>
                  </a:moveTo>
                  <a:cubicBezTo>
                    <a:pt x="0" y="78"/>
                    <a:pt x="78" y="0"/>
                    <a:pt x="175" y="0"/>
                  </a:cubicBezTo>
                  <a:cubicBezTo>
                    <a:pt x="272" y="0"/>
                    <a:pt x="350" y="78"/>
                    <a:pt x="350" y="175"/>
                  </a:cubicBezTo>
                  <a:cubicBezTo>
                    <a:pt x="350" y="272"/>
                    <a:pt x="272" y="350"/>
                    <a:pt x="175" y="350"/>
                  </a:cubicBezTo>
                  <a:cubicBezTo>
                    <a:pt x="78" y="350"/>
                    <a:pt x="0" y="272"/>
                    <a:pt x="0" y="17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9" name="path"/>
            <p:cNvSpPr/>
            <p:nvPr/>
          </p:nvSpPr>
          <p:spPr>
            <a:xfrm>
              <a:off x="0" y="0"/>
              <a:ext cx="241554" cy="241553"/>
            </a:xfrm>
            <a:custGeom>
              <a:avLst/>
              <a:gdLst/>
              <a:ahLst/>
              <a:cxnLst/>
              <a:rect l="0" t="0" r="0" b="0"/>
              <a:pathLst>
                <a:path w="380" h="380">
                  <a:moveTo>
                    <a:pt x="15" y="190"/>
                  </a:moveTo>
                  <a:cubicBezTo>
                    <a:pt x="15" y="93"/>
                    <a:pt x="93" y="15"/>
                    <a:pt x="190" y="15"/>
                  </a:cubicBezTo>
                  <a:cubicBezTo>
                    <a:pt x="287" y="15"/>
                    <a:pt x="365" y="93"/>
                    <a:pt x="365" y="190"/>
                  </a:cubicBezTo>
                  <a:cubicBezTo>
                    <a:pt x="365" y="287"/>
                    <a:pt x="287" y="365"/>
                    <a:pt x="190" y="365"/>
                  </a:cubicBezTo>
                  <a:cubicBezTo>
                    <a:pt x="93" y="365"/>
                    <a:pt x="15" y="287"/>
                    <a:pt x="15" y="190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group 66"/>
          <p:cNvGrpSpPr/>
          <p:nvPr/>
        </p:nvGrpSpPr>
        <p:grpSpPr>
          <a:xfrm rot="21600000">
            <a:off x="7544181" y="1155573"/>
            <a:ext cx="240029" cy="241553"/>
            <a:chOff x="0" y="0"/>
            <a:chExt cx="240029" cy="241553"/>
          </a:xfrm>
        </p:grpSpPr>
        <p:sp>
          <p:nvSpPr>
            <p:cNvPr id="290" name="path"/>
            <p:cNvSpPr/>
            <p:nvPr/>
          </p:nvSpPr>
          <p:spPr>
            <a:xfrm>
              <a:off x="9525" y="9525"/>
              <a:ext cx="220979" cy="222503"/>
            </a:xfrm>
            <a:custGeom>
              <a:avLst/>
              <a:gdLst/>
              <a:ahLst/>
              <a:cxnLst/>
              <a:rect l="0" t="0" r="0" b="0"/>
              <a:pathLst>
                <a:path w="347" h="350">
                  <a:moveTo>
                    <a:pt x="0" y="175"/>
                  </a:moveTo>
                  <a:cubicBezTo>
                    <a:pt x="0" y="78"/>
                    <a:pt x="77" y="0"/>
                    <a:pt x="174" y="0"/>
                  </a:cubicBezTo>
                  <a:cubicBezTo>
                    <a:pt x="270" y="0"/>
                    <a:pt x="347" y="78"/>
                    <a:pt x="347" y="175"/>
                  </a:cubicBezTo>
                  <a:cubicBezTo>
                    <a:pt x="347" y="272"/>
                    <a:pt x="270" y="350"/>
                    <a:pt x="174" y="350"/>
                  </a:cubicBezTo>
                  <a:cubicBezTo>
                    <a:pt x="77" y="350"/>
                    <a:pt x="0" y="272"/>
                    <a:pt x="0" y="17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1" name="path"/>
            <p:cNvSpPr/>
            <p:nvPr/>
          </p:nvSpPr>
          <p:spPr>
            <a:xfrm>
              <a:off x="0" y="0"/>
              <a:ext cx="240029" cy="241553"/>
            </a:xfrm>
            <a:custGeom>
              <a:avLst/>
              <a:gdLst/>
              <a:ahLst/>
              <a:cxnLst/>
              <a:rect l="0" t="0" r="0" b="0"/>
              <a:pathLst>
                <a:path w="377" h="380">
                  <a:moveTo>
                    <a:pt x="15" y="190"/>
                  </a:moveTo>
                  <a:cubicBezTo>
                    <a:pt x="15" y="93"/>
                    <a:pt x="92" y="15"/>
                    <a:pt x="189" y="15"/>
                  </a:cubicBezTo>
                  <a:cubicBezTo>
                    <a:pt x="285" y="15"/>
                    <a:pt x="362" y="93"/>
                    <a:pt x="362" y="190"/>
                  </a:cubicBezTo>
                  <a:cubicBezTo>
                    <a:pt x="362" y="287"/>
                    <a:pt x="285" y="365"/>
                    <a:pt x="189" y="365"/>
                  </a:cubicBezTo>
                  <a:cubicBezTo>
                    <a:pt x="92" y="365"/>
                    <a:pt x="15" y="287"/>
                    <a:pt x="15" y="190"/>
                  </a:cubicBezTo>
                </a:path>
              </a:pathLst>
            </a:custGeom>
            <a:noFill/>
            <a:ln w="19050" cap="flat">
              <a:solidFill>
                <a:srgbClr val="FFFFFF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292" name="table 292"/>
          <p:cNvGraphicFramePr>
            <a:graphicFrameLocks noGrp="1"/>
          </p:cNvGraphicFramePr>
          <p:nvPr/>
        </p:nvGraphicFramePr>
        <p:xfrm>
          <a:off x="163449" y="1155573"/>
          <a:ext cx="8636635" cy="939164"/>
        </p:xfrm>
        <a:graphic>
          <a:graphicData uri="http://schemas.openxmlformats.org/drawingml/2006/table">
            <a:tbl>
              <a:tblPr/>
              <a:tblGrid>
                <a:gridCol w="2072005"/>
                <a:gridCol w="102235"/>
                <a:gridCol w="2009775"/>
                <a:gridCol w="241300"/>
                <a:gridCol w="1793875"/>
                <a:gridCol w="332739"/>
                <a:gridCol w="779779"/>
                <a:gridCol w="716915"/>
                <a:gridCol w="588009"/>
              </a:tblGrid>
              <a:tr h="93916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300" dirty="0"/>
                    </a:p>
                    <a:p>
                      <a:pPr marL="107251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600" dirty="0"/>
                    </a:p>
                    <a:p>
                      <a:pPr marL="80645" indent="635" algn="l" rtl="0" eaLnBrk="0">
                        <a:lnSpc>
                          <a:spcPct val="104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今天真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实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的市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成交量和</a:t>
                      </a:r>
                      <a:r>
                        <a:rPr sz="14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r>
                        <a:rPr sz="1400" spc="-3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价</a:t>
                      </a:r>
                      <a:r>
                        <a:rPr sz="1400" spc="-3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值</a:t>
                      </a:r>
                      <a:endParaRPr lang="en-US" altLang="en-US" sz="14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300" dirty="0"/>
                    </a:p>
                    <a:p>
                      <a:pPr marL="1031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300" dirty="0"/>
                    </a:p>
                    <a:p>
                      <a:pPr marL="159385" algn="l" rtl="0" eaLnBrk="0">
                        <a:lnSpc>
                          <a:spcPts val="1705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400" spc="-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增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长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和未来市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300" dirty="0"/>
                    </a:p>
                    <a:p>
                      <a:pPr marL="8985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1400" dirty="0"/>
                    </a:p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300" dirty="0"/>
                    </a:p>
                    <a:p>
                      <a:pPr marL="22860" algn="l" rtl="0" eaLnBrk="0">
                        <a:lnSpc>
                          <a:spcPts val="1705"/>
                        </a:lnSpc>
                        <a:spcBef>
                          <a:spcPts val="0"/>
                        </a:spcBef>
                      </a:pPr>
                      <a:r>
                        <a:rPr sz="1400" spc="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绘</a:t>
                      </a:r>
                      <a:r>
                        <a:rPr sz="1400" spc="1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制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竞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争者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战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略</a:t>
                      </a:r>
                      <a:r>
                        <a:rPr sz="1400" spc="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图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47000"/>
                        </a:lnSpc>
                      </a:pPr>
                      <a:endParaRPr lang="en-US" altLang="en-US" sz="1000" dirty="0"/>
                    </a:p>
                    <a:p>
                      <a:pPr marL="26035" algn="l" rtl="0" eaLnBrk="0">
                        <a:lnSpc>
                          <a:spcPts val="1705"/>
                        </a:lnSpc>
                        <a:spcBef>
                          <a:spcPts val="0"/>
                        </a:spcBef>
                      </a:pPr>
                      <a:r>
                        <a:rPr sz="1400" spc="-2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市</a:t>
                      </a:r>
                      <a:r>
                        <a:rPr sz="1400" spc="-2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场</a:t>
                      </a:r>
                      <a:r>
                        <a:rPr sz="1400" spc="-10" dirty="0">
                          <a:ln w="3175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miter lim="0"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细</a:t>
                      </a:r>
                      <a:r>
                        <a:rPr sz="1400" spc="0" dirty="0">
                          <a:ln w="5094" cap="flat" cmpd="sng">
                            <a:solidFill>
                              <a:srgbClr val="002960">
                                <a:alpha val="100000"/>
                              </a:srgbClr>
                            </a:solidFill>
                            <a:prstDash val="solid"/>
                            <a:round/>
                          </a:ln>
                          <a:solidFill>
                            <a:srgbClr val="00296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分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5000"/>
                        </a:lnSpc>
                      </a:pPr>
                      <a:endParaRPr lang="en-US" altLang="en-US" sz="300" dirty="0"/>
                    </a:p>
                    <a:p>
                      <a:pPr marL="11874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4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14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293" name="picture 29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7602545" y="5360477"/>
            <a:ext cx="870732" cy="364602"/>
          </a:xfrm>
          <a:prstGeom prst="rect">
            <a:avLst/>
          </a:prstGeom>
        </p:spPr>
      </p:pic>
      <p:pic>
        <p:nvPicPr>
          <p:cNvPr id="294" name="picture 29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7602545" y="4978915"/>
            <a:ext cx="870732" cy="364602"/>
          </a:xfrm>
          <a:prstGeom prst="rect">
            <a:avLst/>
          </a:prstGeom>
        </p:spPr>
      </p:pic>
      <p:grpSp>
        <p:nvGrpSpPr>
          <p:cNvPr id="68" name="group 68"/>
          <p:cNvGrpSpPr/>
          <p:nvPr/>
        </p:nvGrpSpPr>
        <p:grpSpPr>
          <a:xfrm rot="21600000">
            <a:off x="7643035" y="5052653"/>
            <a:ext cx="785791" cy="116795"/>
            <a:chOff x="0" y="0"/>
            <a:chExt cx="785791" cy="116795"/>
          </a:xfrm>
        </p:grpSpPr>
        <p:sp>
          <p:nvSpPr>
            <p:cNvPr id="295" name="path"/>
            <p:cNvSpPr/>
            <p:nvPr/>
          </p:nvSpPr>
          <p:spPr>
            <a:xfrm>
              <a:off x="9494" y="0"/>
              <a:ext cx="768263" cy="76042"/>
            </a:xfrm>
            <a:custGeom>
              <a:avLst/>
              <a:gdLst/>
              <a:ahLst/>
              <a:cxnLst/>
              <a:rect l="0" t="0" r="0" b="0"/>
              <a:pathLst>
                <a:path w="1209" h="119">
                  <a:moveTo>
                    <a:pt x="1" y="1"/>
                  </a:moveTo>
                  <a:lnTo>
                    <a:pt x="1" y="116"/>
                  </a:lnTo>
                  <a:moveTo>
                    <a:pt x="1" y="118"/>
                  </a:moveTo>
                  <a:lnTo>
                    <a:pt x="1208" y="118"/>
                  </a:lnTo>
                </a:path>
              </a:pathLst>
            </a:custGeom>
            <a:noFill/>
            <a:ln w="1405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6" name="path"/>
            <p:cNvSpPr/>
            <p:nvPr/>
          </p:nvSpPr>
          <p:spPr>
            <a:xfrm>
              <a:off x="0" y="27798"/>
              <a:ext cx="785791" cy="16328"/>
            </a:xfrm>
            <a:custGeom>
              <a:avLst/>
              <a:gdLst/>
              <a:ahLst/>
              <a:cxnLst/>
              <a:rect l="0" t="0" r="0" b="0"/>
              <a:pathLst>
                <a:path w="1237" h="25">
                  <a:moveTo>
                    <a:pt x="1" y="11"/>
                  </a:moveTo>
                  <a:cubicBezTo>
                    <a:pt x="1" y="18"/>
                    <a:pt x="5" y="24"/>
                    <a:pt x="12" y="24"/>
                  </a:cubicBezTo>
                  <a:cubicBezTo>
                    <a:pt x="19" y="24"/>
                    <a:pt x="26" y="18"/>
                    <a:pt x="26" y="11"/>
                  </a:cubicBezTo>
                  <a:cubicBezTo>
                    <a:pt x="26" y="5"/>
                    <a:pt x="19" y="1"/>
                    <a:pt x="12" y="1"/>
                  </a:cubicBezTo>
                  <a:cubicBezTo>
                    <a:pt x="5" y="1"/>
                    <a:pt x="1" y="5"/>
                    <a:pt x="1" y="11"/>
                  </a:cubicBezTo>
                </a:path>
                <a:path w="1237" h="25">
                  <a:moveTo>
                    <a:pt x="1211" y="11"/>
                  </a:moveTo>
                  <a:cubicBezTo>
                    <a:pt x="1211" y="18"/>
                    <a:pt x="1215" y="24"/>
                    <a:pt x="1222" y="24"/>
                  </a:cubicBezTo>
                  <a:cubicBezTo>
                    <a:pt x="1229" y="24"/>
                    <a:pt x="1236" y="18"/>
                    <a:pt x="1236" y="11"/>
                  </a:cubicBezTo>
                  <a:cubicBezTo>
                    <a:pt x="1236" y="5"/>
                    <a:pt x="1229" y="1"/>
                    <a:pt x="1222" y="1"/>
                  </a:cubicBezTo>
                  <a:cubicBezTo>
                    <a:pt x="1215" y="1"/>
                    <a:pt x="1211" y="5"/>
                    <a:pt x="1211" y="11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40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7" name="path"/>
            <p:cNvSpPr/>
            <p:nvPr/>
          </p:nvSpPr>
          <p:spPr>
            <a:xfrm>
              <a:off x="6170" y="21060"/>
              <a:ext cx="768740" cy="17728"/>
            </a:xfrm>
            <a:custGeom>
              <a:avLst/>
              <a:gdLst/>
              <a:ahLst/>
              <a:cxnLst/>
              <a:rect l="0" t="0" r="0" b="0"/>
              <a:pathLst>
                <a:path w="1210" h="27">
                  <a:moveTo>
                    <a:pt x="1205" y="0"/>
                  </a:moveTo>
                  <a:lnTo>
                    <a:pt x="1210" y="13"/>
                  </a:lnTo>
                  <a:moveTo>
                    <a:pt x="0" y="3"/>
                  </a:moveTo>
                  <a:lnTo>
                    <a:pt x="4" y="27"/>
                  </a:lnTo>
                </a:path>
              </a:pathLst>
            </a:custGeom>
            <a:noFill/>
            <a:ln w="67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8" name="path"/>
            <p:cNvSpPr/>
            <p:nvPr/>
          </p:nvSpPr>
          <p:spPr>
            <a:xfrm>
              <a:off x="8624" y="37795"/>
              <a:ext cx="769608" cy="1956"/>
            </a:xfrm>
            <a:custGeom>
              <a:avLst/>
              <a:gdLst/>
              <a:ahLst/>
              <a:cxnLst/>
              <a:rect l="0" t="0" r="0" b="0"/>
              <a:pathLst>
                <a:path w="1211" h="3">
                  <a:moveTo>
                    <a:pt x="0" y="1"/>
                  </a:moveTo>
                  <a:lnTo>
                    <a:pt x="1211" y="1"/>
                  </a:lnTo>
                </a:path>
              </a:pathLst>
            </a:custGeom>
            <a:noFill/>
            <a:ln w="2030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9" name="path"/>
            <p:cNvSpPr/>
            <p:nvPr/>
          </p:nvSpPr>
          <p:spPr>
            <a:xfrm>
              <a:off x="125110" y="61130"/>
              <a:ext cx="270670" cy="47568"/>
            </a:xfrm>
            <a:custGeom>
              <a:avLst/>
              <a:gdLst/>
              <a:ahLst/>
              <a:cxnLst/>
              <a:rect l="0" t="0" r="0" b="0"/>
              <a:pathLst>
                <a:path w="426" h="74">
                  <a:moveTo>
                    <a:pt x="1" y="73"/>
                  </a:moveTo>
                  <a:lnTo>
                    <a:pt x="425" y="73"/>
                  </a:lnTo>
                  <a:lnTo>
                    <a:pt x="425" y="1"/>
                  </a:lnTo>
                  <a:lnTo>
                    <a:pt x="1" y="1"/>
                  </a:lnTo>
                  <a:lnTo>
                    <a:pt x="1" y="73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140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0" name="path"/>
            <p:cNvSpPr/>
            <p:nvPr/>
          </p:nvSpPr>
          <p:spPr>
            <a:xfrm>
              <a:off x="7303" y="52966"/>
              <a:ext cx="4381" cy="63829"/>
            </a:xfrm>
            <a:custGeom>
              <a:avLst/>
              <a:gdLst/>
              <a:ahLst/>
              <a:cxnLst/>
              <a:rect l="0" t="0" r="0" b="0"/>
              <a:pathLst>
                <a:path w="6" h="100">
                  <a:moveTo>
                    <a:pt x="3" y="0"/>
                  </a:moveTo>
                  <a:lnTo>
                    <a:pt x="3" y="100"/>
                  </a:lnTo>
                </a:path>
              </a:pathLst>
            </a:custGeom>
            <a:noFill/>
            <a:ln w="421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01" name="rect"/>
          <p:cNvSpPr/>
          <p:nvPr/>
        </p:nvSpPr>
        <p:spPr>
          <a:xfrm>
            <a:off x="8151524" y="5187161"/>
            <a:ext cx="270743" cy="47568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" name="rect"/>
          <p:cNvSpPr/>
          <p:nvPr/>
        </p:nvSpPr>
        <p:spPr>
          <a:xfrm>
            <a:off x="7652531" y="5574390"/>
            <a:ext cx="769738" cy="4756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3" name="rect"/>
          <p:cNvSpPr/>
          <p:nvPr/>
        </p:nvSpPr>
        <p:spPr>
          <a:xfrm>
            <a:off x="7652531" y="5647767"/>
            <a:ext cx="611689" cy="47568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04" name="table 304"/>
          <p:cNvGraphicFramePr>
            <a:graphicFrameLocks noGrp="1"/>
          </p:cNvGraphicFramePr>
          <p:nvPr/>
        </p:nvGraphicFramePr>
        <p:xfrm>
          <a:off x="6591681" y="3726561"/>
          <a:ext cx="1989455" cy="2429510"/>
        </p:xfrm>
        <a:graphic>
          <a:graphicData uri="http://schemas.openxmlformats.org/drawingml/2006/table">
            <a:tbl>
              <a:tblPr/>
              <a:tblGrid>
                <a:gridCol w="1989455"/>
              </a:tblGrid>
              <a:tr h="24104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1030605" algn="l" rtl="0" eaLnBrk="0">
                        <a:lnSpc>
                          <a:spcPct val="9200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200" b="1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200" spc="1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km</a:t>
                      </a:r>
                      <a:r>
                        <a:rPr sz="200" spc="8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endParaRPr lang="en-US" altLang="en-US" sz="200" dirty="0"/>
                    </a:p>
                    <a:p>
                      <a:pPr marL="1048385" algn="l" rtl="0" eaLnBrk="0">
                        <a:lnSpc>
                          <a:spcPts val="300"/>
                        </a:lnSpc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  <a:p>
                      <a:pPr marL="1155065" algn="l" rtl="0" eaLnBrk="0">
                        <a:lnSpc>
                          <a:spcPct val="91000"/>
                        </a:lnSpc>
                        <a:spcBef>
                          <a:spcPts val="460"/>
                        </a:spcBef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   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10</a:t>
                      </a:r>
                      <a:endParaRPr lang="en-US" altLang="en-US" sz="200" dirty="0"/>
                    </a:p>
                    <a:p>
                      <a:pPr marL="1519555" algn="l" rtl="0" eaLnBrk="0">
                        <a:lnSpc>
                          <a:spcPct val="91000"/>
                        </a:lnSpc>
                        <a:spcBef>
                          <a:spcPts val="360"/>
                        </a:spcBef>
                        <a:tabLst>
                          <a:tab pos="1829435" algn="l"/>
                        </a:tabLst>
                      </a:pP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200" u="sng" spc="0" dirty="0">
                          <a:solidFill>
                            <a:srgbClr val="000000">
                              <a:alpha val="100000"/>
                            </a:srgbClr>
                          </a:solidFill>
                          <a:uFill>
                            <a:solidFill>
                              <a:srgbClr val="FFFFFF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endParaRPr lang="en-US" altLang="en-US" sz="200" dirty="0"/>
                    </a:p>
                    <a:p>
                      <a:pPr marL="1569720" algn="l" rtl="0" eaLnBrk="0">
                        <a:lnSpc>
                          <a:spcPct val="91000"/>
                        </a:lnSpc>
                        <a:spcBef>
                          <a:spcPts val="360"/>
                        </a:spcBef>
                      </a:pP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200" dirty="0"/>
                    </a:p>
                    <a:p>
                      <a:pPr marL="1031875" algn="l" rtl="0" eaLnBrk="0">
                        <a:lnSpc>
                          <a:spcPct val="96000"/>
                        </a:lnSpc>
                        <a:spcBef>
                          <a:spcPts val="655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</a:t>
                      </a:r>
                      <a:r>
                        <a:rPr sz="2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200" b="1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200" spc="9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200" spc="7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200" dirty="0"/>
                    </a:p>
                    <a:p>
                      <a:pPr marL="1776730" algn="l" rtl="0" eaLnBrk="0">
                        <a:lnSpc>
                          <a:spcPct val="91000"/>
                        </a:lnSpc>
                        <a:spcBef>
                          <a:spcPts val="60"/>
                        </a:spcBef>
                      </a:pP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0.6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200" dirty="0"/>
                    </a:p>
                    <a:p>
                      <a:pPr marL="1040130" algn="l" rtl="0" eaLnBrk="0">
                        <a:lnSpc>
                          <a:spcPct val="91000"/>
                        </a:lnSpc>
                        <a:spcBef>
                          <a:spcPts val="500"/>
                        </a:spcBef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       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                          0.5</a:t>
                      </a:r>
                      <a:endParaRPr lang="en-US" altLang="en-US" sz="200" dirty="0"/>
                    </a:p>
                    <a:p>
                      <a:pPr marL="1812290" algn="l" rtl="0" eaLnBrk="0">
                        <a:lnSpc>
                          <a:spcPct val="91000"/>
                        </a:lnSpc>
                        <a:spcBef>
                          <a:spcPts val="360"/>
                        </a:spcBef>
                      </a:pP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0.6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49000"/>
                        </a:lnSpc>
                      </a:pPr>
                      <a:endParaRPr lang="en-US" altLang="en-US" sz="200" dirty="0"/>
                    </a:p>
                    <a:p>
                      <a:pPr marL="1679575" algn="l" rtl="0" eaLnBrk="0">
                        <a:lnSpc>
                          <a:spcPct val="91000"/>
                        </a:lnSpc>
                        <a:spcBef>
                          <a:spcPts val="0"/>
                        </a:spcBef>
                      </a:pP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2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05" name="table 305"/>
          <p:cNvGraphicFramePr>
            <a:graphicFrameLocks noGrp="1"/>
          </p:cNvGraphicFramePr>
          <p:nvPr/>
        </p:nvGraphicFramePr>
        <p:xfrm>
          <a:off x="4476369" y="3726561"/>
          <a:ext cx="1989454" cy="2429510"/>
        </p:xfrm>
        <a:graphic>
          <a:graphicData uri="http://schemas.openxmlformats.org/drawingml/2006/table">
            <a:tbl>
              <a:tblPr/>
              <a:tblGrid>
                <a:gridCol w="1989454"/>
              </a:tblGrid>
              <a:tr h="24104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391795" algn="l" rtl="0" eaLnBrk="0">
                        <a:lnSpc>
                          <a:spcPts val="430"/>
                        </a:lnSpc>
                        <a:tabLst>
                          <a:tab pos="419100" algn="l"/>
                        </a:tabLst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&lt;250           &lt;500           &lt;1000     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&lt;5000           &lt;20000</a:t>
                      </a:r>
                      <a:endParaRPr lang="en-US" altLang="en-US" sz="300" dirty="0"/>
                    </a:p>
                  </a:txBody>
                  <a:tcPr marL="0" marR="0" marT="0" marB="0">
                    <a:lnL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pSp>
        <p:nvGrpSpPr>
          <p:cNvPr id="70" name="group 70"/>
          <p:cNvGrpSpPr/>
          <p:nvPr/>
        </p:nvGrpSpPr>
        <p:grpSpPr>
          <a:xfrm rot="21600000">
            <a:off x="5720053" y="4987058"/>
            <a:ext cx="45689" cy="56295"/>
            <a:chOff x="0" y="0"/>
            <a:chExt cx="45689" cy="56295"/>
          </a:xfrm>
        </p:grpSpPr>
        <p:sp>
          <p:nvSpPr>
            <p:cNvPr id="306" name="path"/>
            <p:cNvSpPr/>
            <p:nvPr/>
          </p:nvSpPr>
          <p:spPr>
            <a:xfrm>
              <a:off x="1202" y="1468"/>
              <a:ext cx="43284" cy="53357"/>
            </a:xfrm>
            <a:custGeom>
              <a:avLst/>
              <a:gdLst/>
              <a:ahLst/>
              <a:cxnLst/>
              <a:rect l="0" t="0" r="0" b="0"/>
              <a:pathLst>
                <a:path w="68" h="84">
                  <a:moveTo>
                    <a:pt x="0" y="42"/>
                  </a:moveTo>
                  <a:cubicBezTo>
                    <a:pt x="0" y="18"/>
                    <a:pt x="15" y="0"/>
                    <a:pt x="34" y="0"/>
                  </a:cubicBezTo>
                  <a:cubicBezTo>
                    <a:pt x="52" y="0"/>
                    <a:pt x="68" y="18"/>
                    <a:pt x="68" y="42"/>
                  </a:cubicBezTo>
                  <a:cubicBezTo>
                    <a:pt x="68" y="65"/>
                    <a:pt x="52" y="84"/>
                    <a:pt x="34" y="84"/>
                  </a:cubicBezTo>
                  <a:cubicBezTo>
                    <a:pt x="15" y="84"/>
                    <a:pt x="0" y="65"/>
                    <a:pt x="0" y="4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" name="path"/>
            <p:cNvSpPr/>
            <p:nvPr/>
          </p:nvSpPr>
          <p:spPr>
            <a:xfrm>
              <a:off x="0" y="0"/>
              <a:ext cx="45689" cy="56295"/>
            </a:xfrm>
            <a:custGeom>
              <a:avLst/>
              <a:gdLst/>
              <a:ahLst/>
              <a:cxnLst/>
              <a:rect l="0" t="0" r="0" b="0"/>
              <a:pathLst>
                <a:path w="71" h="88">
                  <a:moveTo>
                    <a:pt x="1" y="44"/>
                  </a:moveTo>
                  <a:cubicBezTo>
                    <a:pt x="1" y="21"/>
                    <a:pt x="17" y="2"/>
                    <a:pt x="35" y="2"/>
                  </a:cubicBezTo>
                  <a:cubicBezTo>
                    <a:pt x="54" y="2"/>
                    <a:pt x="70" y="21"/>
                    <a:pt x="70" y="44"/>
                  </a:cubicBezTo>
                  <a:cubicBezTo>
                    <a:pt x="70" y="67"/>
                    <a:pt x="54" y="86"/>
                    <a:pt x="35" y="86"/>
                  </a:cubicBezTo>
                  <a:cubicBezTo>
                    <a:pt x="17" y="86"/>
                    <a:pt x="1" y="67"/>
                    <a:pt x="1" y="44"/>
                  </a:cubicBezTo>
                </a:path>
              </a:pathLst>
            </a:custGeom>
            <a:noFill/>
            <a:ln w="267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2" name="group 72"/>
          <p:cNvGrpSpPr/>
          <p:nvPr/>
        </p:nvGrpSpPr>
        <p:grpSpPr>
          <a:xfrm rot="21600000">
            <a:off x="5484394" y="4987058"/>
            <a:ext cx="46089" cy="56295"/>
            <a:chOff x="0" y="0"/>
            <a:chExt cx="46089" cy="56295"/>
          </a:xfrm>
        </p:grpSpPr>
        <p:sp>
          <p:nvSpPr>
            <p:cNvPr id="308" name="path"/>
            <p:cNvSpPr/>
            <p:nvPr/>
          </p:nvSpPr>
          <p:spPr>
            <a:xfrm>
              <a:off x="1202" y="1468"/>
              <a:ext cx="43685" cy="53357"/>
            </a:xfrm>
            <a:custGeom>
              <a:avLst/>
              <a:gdLst/>
              <a:ahLst/>
              <a:cxnLst/>
              <a:rect l="0" t="0" r="0" b="0"/>
              <a:pathLst>
                <a:path w="68" h="84">
                  <a:moveTo>
                    <a:pt x="0" y="42"/>
                  </a:moveTo>
                  <a:cubicBezTo>
                    <a:pt x="0" y="18"/>
                    <a:pt x="15" y="0"/>
                    <a:pt x="34" y="0"/>
                  </a:cubicBezTo>
                  <a:cubicBezTo>
                    <a:pt x="53" y="0"/>
                    <a:pt x="68" y="18"/>
                    <a:pt x="68" y="42"/>
                  </a:cubicBezTo>
                  <a:cubicBezTo>
                    <a:pt x="68" y="65"/>
                    <a:pt x="53" y="84"/>
                    <a:pt x="34" y="84"/>
                  </a:cubicBezTo>
                  <a:cubicBezTo>
                    <a:pt x="15" y="84"/>
                    <a:pt x="0" y="65"/>
                    <a:pt x="0" y="4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9" name="path"/>
            <p:cNvSpPr/>
            <p:nvPr/>
          </p:nvSpPr>
          <p:spPr>
            <a:xfrm>
              <a:off x="0" y="0"/>
              <a:ext cx="46089" cy="56295"/>
            </a:xfrm>
            <a:custGeom>
              <a:avLst/>
              <a:gdLst/>
              <a:ahLst/>
              <a:cxnLst/>
              <a:rect l="0" t="0" r="0" b="0"/>
              <a:pathLst>
                <a:path w="72" h="88">
                  <a:moveTo>
                    <a:pt x="1" y="44"/>
                  </a:moveTo>
                  <a:cubicBezTo>
                    <a:pt x="1" y="21"/>
                    <a:pt x="17" y="2"/>
                    <a:pt x="36" y="2"/>
                  </a:cubicBezTo>
                  <a:cubicBezTo>
                    <a:pt x="55" y="2"/>
                    <a:pt x="70" y="21"/>
                    <a:pt x="70" y="44"/>
                  </a:cubicBezTo>
                  <a:cubicBezTo>
                    <a:pt x="70" y="67"/>
                    <a:pt x="55" y="86"/>
                    <a:pt x="36" y="86"/>
                  </a:cubicBezTo>
                  <a:cubicBezTo>
                    <a:pt x="17" y="86"/>
                    <a:pt x="1" y="67"/>
                    <a:pt x="1" y="44"/>
                  </a:cubicBezTo>
                </a:path>
              </a:pathLst>
            </a:custGeom>
            <a:noFill/>
            <a:ln w="267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4" name="group 74"/>
          <p:cNvGrpSpPr/>
          <p:nvPr/>
        </p:nvGrpSpPr>
        <p:grpSpPr>
          <a:xfrm rot="21600000">
            <a:off x="5249135" y="4987058"/>
            <a:ext cx="45689" cy="56295"/>
            <a:chOff x="0" y="0"/>
            <a:chExt cx="45689" cy="56295"/>
          </a:xfrm>
        </p:grpSpPr>
        <p:sp>
          <p:nvSpPr>
            <p:cNvPr id="310" name="path"/>
            <p:cNvSpPr/>
            <p:nvPr/>
          </p:nvSpPr>
          <p:spPr>
            <a:xfrm>
              <a:off x="1202" y="1468"/>
              <a:ext cx="43284" cy="53357"/>
            </a:xfrm>
            <a:custGeom>
              <a:avLst/>
              <a:gdLst/>
              <a:ahLst/>
              <a:cxnLst/>
              <a:rect l="0" t="0" r="0" b="0"/>
              <a:pathLst>
                <a:path w="68" h="84">
                  <a:moveTo>
                    <a:pt x="0" y="42"/>
                  </a:moveTo>
                  <a:cubicBezTo>
                    <a:pt x="0" y="18"/>
                    <a:pt x="15" y="0"/>
                    <a:pt x="34" y="0"/>
                  </a:cubicBezTo>
                  <a:cubicBezTo>
                    <a:pt x="52" y="0"/>
                    <a:pt x="68" y="18"/>
                    <a:pt x="68" y="42"/>
                  </a:cubicBezTo>
                  <a:cubicBezTo>
                    <a:pt x="68" y="65"/>
                    <a:pt x="52" y="84"/>
                    <a:pt x="34" y="84"/>
                  </a:cubicBezTo>
                  <a:cubicBezTo>
                    <a:pt x="15" y="84"/>
                    <a:pt x="0" y="65"/>
                    <a:pt x="0" y="4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" name="path"/>
            <p:cNvSpPr/>
            <p:nvPr/>
          </p:nvSpPr>
          <p:spPr>
            <a:xfrm>
              <a:off x="0" y="0"/>
              <a:ext cx="45689" cy="56295"/>
            </a:xfrm>
            <a:custGeom>
              <a:avLst/>
              <a:gdLst/>
              <a:ahLst/>
              <a:cxnLst/>
              <a:rect l="0" t="0" r="0" b="0"/>
              <a:pathLst>
                <a:path w="71" h="88">
                  <a:moveTo>
                    <a:pt x="1" y="44"/>
                  </a:moveTo>
                  <a:cubicBezTo>
                    <a:pt x="1" y="21"/>
                    <a:pt x="17" y="2"/>
                    <a:pt x="35" y="2"/>
                  </a:cubicBezTo>
                  <a:cubicBezTo>
                    <a:pt x="54" y="2"/>
                    <a:pt x="70" y="21"/>
                    <a:pt x="70" y="44"/>
                  </a:cubicBezTo>
                  <a:cubicBezTo>
                    <a:pt x="70" y="67"/>
                    <a:pt x="54" y="86"/>
                    <a:pt x="35" y="86"/>
                  </a:cubicBezTo>
                  <a:cubicBezTo>
                    <a:pt x="17" y="86"/>
                    <a:pt x="1" y="67"/>
                    <a:pt x="1" y="44"/>
                  </a:cubicBezTo>
                </a:path>
              </a:pathLst>
            </a:custGeom>
            <a:noFill/>
            <a:ln w="267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6" name="group 76"/>
          <p:cNvGrpSpPr/>
          <p:nvPr/>
        </p:nvGrpSpPr>
        <p:grpSpPr>
          <a:xfrm rot="21600000">
            <a:off x="5035920" y="4987058"/>
            <a:ext cx="45689" cy="56295"/>
            <a:chOff x="0" y="0"/>
            <a:chExt cx="45689" cy="56295"/>
          </a:xfrm>
        </p:grpSpPr>
        <p:sp>
          <p:nvSpPr>
            <p:cNvPr id="312" name="path"/>
            <p:cNvSpPr/>
            <p:nvPr/>
          </p:nvSpPr>
          <p:spPr>
            <a:xfrm>
              <a:off x="1202" y="1468"/>
              <a:ext cx="43284" cy="53357"/>
            </a:xfrm>
            <a:custGeom>
              <a:avLst/>
              <a:gdLst/>
              <a:ahLst/>
              <a:cxnLst/>
              <a:rect l="0" t="0" r="0" b="0"/>
              <a:pathLst>
                <a:path w="68" h="84">
                  <a:moveTo>
                    <a:pt x="0" y="42"/>
                  </a:moveTo>
                  <a:cubicBezTo>
                    <a:pt x="0" y="18"/>
                    <a:pt x="15" y="0"/>
                    <a:pt x="34" y="0"/>
                  </a:cubicBezTo>
                  <a:cubicBezTo>
                    <a:pt x="52" y="0"/>
                    <a:pt x="68" y="18"/>
                    <a:pt x="68" y="42"/>
                  </a:cubicBezTo>
                  <a:cubicBezTo>
                    <a:pt x="68" y="65"/>
                    <a:pt x="52" y="84"/>
                    <a:pt x="34" y="84"/>
                  </a:cubicBezTo>
                  <a:cubicBezTo>
                    <a:pt x="15" y="84"/>
                    <a:pt x="0" y="65"/>
                    <a:pt x="0" y="4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" name="path"/>
            <p:cNvSpPr/>
            <p:nvPr/>
          </p:nvSpPr>
          <p:spPr>
            <a:xfrm>
              <a:off x="0" y="0"/>
              <a:ext cx="45689" cy="56295"/>
            </a:xfrm>
            <a:custGeom>
              <a:avLst/>
              <a:gdLst/>
              <a:ahLst/>
              <a:cxnLst/>
              <a:rect l="0" t="0" r="0" b="0"/>
              <a:pathLst>
                <a:path w="71" h="88">
                  <a:moveTo>
                    <a:pt x="1" y="44"/>
                  </a:moveTo>
                  <a:cubicBezTo>
                    <a:pt x="1" y="21"/>
                    <a:pt x="17" y="2"/>
                    <a:pt x="35" y="2"/>
                  </a:cubicBezTo>
                  <a:cubicBezTo>
                    <a:pt x="54" y="2"/>
                    <a:pt x="70" y="21"/>
                    <a:pt x="70" y="44"/>
                  </a:cubicBezTo>
                  <a:cubicBezTo>
                    <a:pt x="70" y="67"/>
                    <a:pt x="54" y="86"/>
                    <a:pt x="35" y="86"/>
                  </a:cubicBezTo>
                  <a:cubicBezTo>
                    <a:pt x="17" y="86"/>
                    <a:pt x="1" y="67"/>
                    <a:pt x="1" y="44"/>
                  </a:cubicBezTo>
                </a:path>
              </a:pathLst>
            </a:custGeom>
            <a:noFill/>
            <a:ln w="267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8" name="group 78"/>
          <p:cNvGrpSpPr/>
          <p:nvPr/>
        </p:nvGrpSpPr>
        <p:grpSpPr>
          <a:xfrm rot="21600000">
            <a:off x="4822304" y="4987058"/>
            <a:ext cx="46089" cy="56295"/>
            <a:chOff x="0" y="0"/>
            <a:chExt cx="46089" cy="56295"/>
          </a:xfrm>
        </p:grpSpPr>
        <p:sp>
          <p:nvSpPr>
            <p:cNvPr id="314" name="path"/>
            <p:cNvSpPr/>
            <p:nvPr/>
          </p:nvSpPr>
          <p:spPr>
            <a:xfrm>
              <a:off x="1202" y="1468"/>
              <a:ext cx="43684" cy="53357"/>
            </a:xfrm>
            <a:custGeom>
              <a:avLst/>
              <a:gdLst/>
              <a:ahLst/>
              <a:cxnLst/>
              <a:rect l="0" t="0" r="0" b="0"/>
              <a:pathLst>
                <a:path w="68" h="84">
                  <a:moveTo>
                    <a:pt x="0" y="42"/>
                  </a:moveTo>
                  <a:cubicBezTo>
                    <a:pt x="0" y="18"/>
                    <a:pt x="15" y="0"/>
                    <a:pt x="34" y="0"/>
                  </a:cubicBezTo>
                  <a:cubicBezTo>
                    <a:pt x="53" y="0"/>
                    <a:pt x="68" y="18"/>
                    <a:pt x="68" y="42"/>
                  </a:cubicBezTo>
                  <a:cubicBezTo>
                    <a:pt x="68" y="65"/>
                    <a:pt x="53" y="84"/>
                    <a:pt x="34" y="84"/>
                  </a:cubicBezTo>
                  <a:cubicBezTo>
                    <a:pt x="15" y="84"/>
                    <a:pt x="0" y="65"/>
                    <a:pt x="0" y="4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" name="path"/>
            <p:cNvSpPr/>
            <p:nvPr/>
          </p:nvSpPr>
          <p:spPr>
            <a:xfrm>
              <a:off x="0" y="0"/>
              <a:ext cx="46089" cy="56295"/>
            </a:xfrm>
            <a:custGeom>
              <a:avLst/>
              <a:gdLst/>
              <a:ahLst/>
              <a:cxnLst/>
              <a:rect l="0" t="0" r="0" b="0"/>
              <a:pathLst>
                <a:path w="72" h="88">
                  <a:moveTo>
                    <a:pt x="1" y="44"/>
                  </a:moveTo>
                  <a:cubicBezTo>
                    <a:pt x="1" y="21"/>
                    <a:pt x="17" y="2"/>
                    <a:pt x="36" y="2"/>
                  </a:cubicBezTo>
                  <a:cubicBezTo>
                    <a:pt x="55" y="2"/>
                    <a:pt x="70" y="21"/>
                    <a:pt x="70" y="44"/>
                  </a:cubicBezTo>
                  <a:cubicBezTo>
                    <a:pt x="70" y="67"/>
                    <a:pt x="55" y="86"/>
                    <a:pt x="36" y="86"/>
                  </a:cubicBezTo>
                  <a:cubicBezTo>
                    <a:pt x="17" y="86"/>
                    <a:pt x="1" y="67"/>
                    <a:pt x="1" y="44"/>
                  </a:cubicBezTo>
                </a:path>
              </a:pathLst>
            </a:custGeom>
            <a:noFill/>
            <a:ln w="267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16" name="rect"/>
          <p:cNvSpPr/>
          <p:nvPr/>
        </p:nvSpPr>
        <p:spPr>
          <a:xfrm>
            <a:off x="0" y="6300216"/>
            <a:ext cx="8961119" cy="420622"/>
          </a:xfrm>
          <a:prstGeom prst="rect">
            <a:avLst/>
          </a:prstGeom>
          <a:solidFill>
            <a:srgbClr val="C7DF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7" name="path"/>
          <p:cNvSpPr/>
          <p:nvPr/>
        </p:nvSpPr>
        <p:spPr>
          <a:xfrm>
            <a:off x="271462" y="4490565"/>
            <a:ext cx="1928688" cy="1420406"/>
          </a:xfrm>
          <a:custGeom>
            <a:avLst/>
            <a:gdLst/>
            <a:ahLst/>
            <a:cxnLst/>
            <a:rect l="0" t="0" r="0" b="0"/>
            <a:pathLst>
              <a:path w="3037" h="2236">
                <a:moveTo>
                  <a:pt x="0" y="211"/>
                </a:moveTo>
                <a:moveTo>
                  <a:pt x="0" y="211"/>
                </a:moveTo>
                <a:lnTo>
                  <a:pt x="0" y="2236"/>
                </a:lnTo>
                <a:lnTo>
                  <a:pt x="3037" y="2236"/>
                </a:lnTo>
                <a:lnTo>
                  <a:pt x="3037" y="215"/>
                </a:lnTo>
                <a:lnTo>
                  <a:pt x="846" y="215"/>
                </a:lnTo>
                <a:lnTo>
                  <a:pt x="639" y="0"/>
                </a:lnTo>
                <a:lnTo>
                  <a:pt x="0" y="0"/>
                </a:lnTo>
                <a:cubicBezTo>
                  <a:pt x="0" y="70"/>
                  <a:pt x="0" y="140"/>
                  <a:pt x="0" y="211"/>
                </a:cubicBezTo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8" name="path"/>
          <p:cNvSpPr/>
          <p:nvPr/>
        </p:nvSpPr>
        <p:spPr>
          <a:xfrm>
            <a:off x="675813" y="4488894"/>
            <a:ext cx="134757" cy="140419"/>
          </a:xfrm>
          <a:custGeom>
            <a:avLst/>
            <a:gdLst/>
            <a:ahLst/>
            <a:cxnLst/>
            <a:rect l="0" t="0" r="0" b="0"/>
            <a:pathLst>
              <a:path w="212" h="221">
                <a:moveTo>
                  <a:pt x="209" y="218"/>
                </a:moveTo>
                <a:lnTo>
                  <a:pt x="2" y="2"/>
                </a:lnTo>
              </a:path>
            </a:pathLst>
          </a:custGeom>
          <a:noFill/>
          <a:ln w="4754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0" name="group 80"/>
          <p:cNvGrpSpPr/>
          <p:nvPr/>
        </p:nvGrpSpPr>
        <p:grpSpPr>
          <a:xfrm rot="21600000">
            <a:off x="272641" y="4491663"/>
            <a:ext cx="1894870" cy="130741"/>
            <a:chOff x="0" y="0"/>
            <a:chExt cx="1894870" cy="130741"/>
          </a:xfrm>
        </p:grpSpPr>
        <p:sp>
          <p:nvSpPr>
            <p:cNvPr id="319" name="path"/>
            <p:cNvSpPr/>
            <p:nvPr/>
          </p:nvSpPr>
          <p:spPr>
            <a:xfrm>
              <a:off x="0" y="1297"/>
              <a:ext cx="533780" cy="128146"/>
            </a:xfrm>
            <a:custGeom>
              <a:avLst/>
              <a:gdLst/>
              <a:ahLst/>
              <a:cxnLst/>
              <a:rect l="0" t="0" r="0" b="0"/>
              <a:pathLst>
                <a:path w="840" h="201">
                  <a:moveTo>
                    <a:pt x="840" y="201"/>
                  </a:moveTo>
                  <a:lnTo>
                    <a:pt x="0" y="201"/>
                  </a:lnTo>
                  <a:lnTo>
                    <a:pt x="0" y="0"/>
                  </a:lnTo>
                  <a:lnTo>
                    <a:pt x="632" y="0"/>
                  </a:lnTo>
                  <a:lnTo>
                    <a:pt x="840" y="201"/>
                  </a:lnTo>
                  <a:close/>
                </a:path>
              </a:pathLst>
            </a:custGeom>
            <a:solidFill>
              <a:srgbClr val="80808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" name="path"/>
            <p:cNvSpPr/>
            <p:nvPr/>
          </p:nvSpPr>
          <p:spPr>
            <a:xfrm>
              <a:off x="400724" y="0"/>
              <a:ext cx="134280" cy="130741"/>
            </a:xfrm>
            <a:custGeom>
              <a:avLst/>
              <a:gdLst/>
              <a:ahLst/>
              <a:cxnLst/>
              <a:rect l="0" t="0" r="0" b="0"/>
              <a:pathLst>
                <a:path w="211" h="205">
                  <a:moveTo>
                    <a:pt x="1" y="2"/>
                  </a:moveTo>
                  <a:lnTo>
                    <a:pt x="209" y="203"/>
                  </a:lnTo>
                  <a:close/>
                </a:path>
              </a:pathLst>
            </a:custGeom>
            <a:noFill/>
            <a:ln w="35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" name="path"/>
            <p:cNvSpPr/>
            <p:nvPr/>
          </p:nvSpPr>
          <p:spPr>
            <a:xfrm>
              <a:off x="537319" y="1297"/>
              <a:ext cx="450027" cy="128146"/>
            </a:xfrm>
            <a:custGeom>
              <a:avLst/>
              <a:gdLst/>
              <a:ahLst/>
              <a:cxnLst/>
              <a:rect l="0" t="0" r="0" b="0"/>
              <a:pathLst>
                <a:path w="708" h="201">
                  <a:moveTo>
                    <a:pt x="0" y="197"/>
                  </a:moveTo>
                  <a:lnTo>
                    <a:pt x="57" y="0"/>
                  </a:lnTo>
                  <a:lnTo>
                    <a:pt x="605" y="0"/>
                  </a:lnTo>
                  <a:lnTo>
                    <a:pt x="708" y="201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2" name="path"/>
            <p:cNvSpPr/>
            <p:nvPr/>
          </p:nvSpPr>
          <p:spPr>
            <a:xfrm>
              <a:off x="920355" y="471"/>
              <a:ext cx="68562" cy="129799"/>
            </a:xfrm>
            <a:custGeom>
              <a:avLst/>
              <a:gdLst/>
              <a:ahLst/>
              <a:cxnLst/>
              <a:rect l="0" t="0" r="0" b="0"/>
              <a:pathLst>
                <a:path w="107" h="204">
                  <a:moveTo>
                    <a:pt x="2" y="1"/>
                  </a:moveTo>
                  <a:lnTo>
                    <a:pt x="105" y="203"/>
                  </a:lnTo>
                </a:path>
              </a:pathLst>
            </a:custGeom>
            <a:noFill/>
            <a:ln w="356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" name="path"/>
            <p:cNvSpPr/>
            <p:nvPr/>
          </p:nvSpPr>
          <p:spPr>
            <a:xfrm>
              <a:off x="989706" y="1297"/>
              <a:ext cx="450027" cy="128146"/>
            </a:xfrm>
            <a:custGeom>
              <a:avLst/>
              <a:gdLst/>
              <a:ahLst/>
              <a:cxnLst/>
              <a:rect l="0" t="0" r="0" b="0"/>
              <a:pathLst>
                <a:path w="708" h="201">
                  <a:moveTo>
                    <a:pt x="0" y="197"/>
                  </a:moveTo>
                  <a:lnTo>
                    <a:pt x="57" y="0"/>
                  </a:lnTo>
                  <a:lnTo>
                    <a:pt x="605" y="0"/>
                  </a:lnTo>
                  <a:lnTo>
                    <a:pt x="708" y="201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" name="path"/>
            <p:cNvSpPr/>
            <p:nvPr/>
          </p:nvSpPr>
          <p:spPr>
            <a:xfrm>
              <a:off x="1372742" y="471"/>
              <a:ext cx="68562" cy="129799"/>
            </a:xfrm>
            <a:custGeom>
              <a:avLst/>
              <a:gdLst/>
              <a:ahLst/>
              <a:cxnLst/>
              <a:rect l="0" t="0" r="0" b="0"/>
              <a:pathLst>
                <a:path w="107" h="204">
                  <a:moveTo>
                    <a:pt x="2" y="1"/>
                  </a:moveTo>
                  <a:lnTo>
                    <a:pt x="105" y="203"/>
                  </a:lnTo>
                </a:path>
              </a:pathLst>
            </a:custGeom>
            <a:noFill/>
            <a:ln w="356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" name="path"/>
            <p:cNvSpPr/>
            <p:nvPr/>
          </p:nvSpPr>
          <p:spPr>
            <a:xfrm>
              <a:off x="1442682" y="1297"/>
              <a:ext cx="450617" cy="128146"/>
            </a:xfrm>
            <a:custGeom>
              <a:avLst/>
              <a:gdLst/>
              <a:ahLst/>
              <a:cxnLst/>
              <a:rect l="0" t="0" r="0" b="0"/>
              <a:pathLst>
                <a:path w="709" h="201">
                  <a:moveTo>
                    <a:pt x="0" y="197"/>
                  </a:moveTo>
                  <a:lnTo>
                    <a:pt x="57" y="0"/>
                  </a:lnTo>
                  <a:lnTo>
                    <a:pt x="606" y="0"/>
                  </a:lnTo>
                  <a:lnTo>
                    <a:pt x="709" y="201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B3B3B3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" name="path"/>
            <p:cNvSpPr/>
            <p:nvPr/>
          </p:nvSpPr>
          <p:spPr>
            <a:xfrm>
              <a:off x="1826211" y="469"/>
              <a:ext cx="68659" cy="129801"/>
            </a:xfrm>
            <a:custGeom>
              <a:avLst/>
              <a:gdLst/>
              <a:ahLst/>
              <a:cxnLst/>
              <a:rect l="0" t="0" r="0" b="0"/>
              <a:pathLst>
                <a:path w="108" h="204">
                  <a:moveTo>
                    <a:pt x="2" y="1"/>
                  </a:moveTo>
                  <a:lnTo>
                    <a:pt x="105" y="203"/>
                  </a:lnTo>
                </a:path>
              </a:pathLst>
            </a:custGeom>
            <a:noFill/>
            <a:ln w="3565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27" name="path"/>
          <p:cNvSpPr/>
          <p:nvPr/>
        </p:nvSpPr>
        <p:spPr>
          <a:xfrm>
            <a:off x="808265" y="4492449"/>
            <a:ext cx="40010" cy="126323"/>
          </a:xfrm>
          <a:custGeom>
            <a:avLst/>
            <a:gdLst/>
            <a:ahLst/>
            <a:cxnLst/>
            <a:rect l="0" t="0" r="0" b="0"/>
            <a:pathLst>
              <a:path w="63" h="198">
                <a:moveTo>
                  <a:pt x="2" y="198"/>
                </a:moveTo>
                <a:lnTo>
                  <a:pt x="60" y="0"/>
                </a:lnTo>
              </a:path>
            </a:pathLst>
          </a:custGeom>
          <a:noFill/>
          <a:ln w="3565" cap="flat">
            <a:solidFill>
              <a:srgbClr val="B3B3B3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28" name="picture 3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463151" y="4510326"/>
            <a:ext cx="366863" cy="371266"/>
          </a:xfrm>
          <a:prstGeom prst="rect">
            <a:avLst/>
          </a:prstGeom>
        </p:spPr>
      </p:pic>
      <p:graphicFrame>
        <p:nvGraphicFramePr>
          <p:cNvPr id="329" name="table 329"/>
          <p:cNvGraphicFramePr>
            <a:graphicFrameLocks noGrp="1"/>
          </p:cNvGraphicFramePr>
          <p:nvPr/>
        </p:nvGraphicFramePr>
        <p:xfrm>
          <a:off x="269103" y="4488170"/>
          <a:ext cx="1932940" cy="1424939"/>
        </p:xfrm>
        <a:graphic>
          <a:graphicData uri="http://schemas.openxmlformats.org/drawingml/2006/table">
            <a:tbl>
              <a:tblPr/>
              <a:tblGrid>
                <a:gridCol w="1899920"/>
                <a:gridCol w="33019"/>
              </a:tblGrid>
              <a:tr h="135254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lang="en-US" altLang="en-US" sz="200" dirty="0"/>
                    </a:p>
                    <a:p>
                      <a:pPr marL="104013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5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Chin</a:t>
                      </a:r>
                      <a:r>
                        <a:rPr sz="5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    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179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00" dirty="0"/>
                    </a:p>
                    <a:p>
                      <a:pPr marL="33655" algn="l" rtl="0" eaLnBrk="0">
                        <a:lnSpc>
                          <a:spcPts val="630"/>
                        </a:lnSpc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Estimated</a:t>
                      </a:r>
                      <a:r>
                        <a:rPr sz="500" spc="2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500" spc="2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endParaRPr lang="en-US" altLang="en-US" sz="500" dirty="0"/>
                    </a:p>
                    <a:p>
                      <a:pPr marL="30480" algn="l" rtl="0" eaLnBrk="0">
                        <a:lnSpc>
                          <a:spcPct val="89000"/>
                        </a:lnSpc>
                        <a:spcBef>
                          <a:spcPts val="25"/>
                        </a:spcBef>
                        <a:tabLst>
                          <a:tab pos="1903730" algn="l"/>
                        </a:tabLst>
                      </a:pPr>
                      <a:r>
                        <a:rPr sz="5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Today</a:t>
                      </a:r>
                      <a:r>
                        <a:rPr sz="500" u="sng" spc="10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’</a:t>
                      </a:r>
                      <a:r>
                        <a:rPr sz="5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500" u="sng" spc="10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units</a:t>
                      </a:r>
                      <a:r>
                        <a:rPr sz="500" u="sng" spc="10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5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mapped</a:t>
                      </a:r>
                      <a:r>
                        <a:rPr sz="500" u="sng" spc="10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</a:t>
                      </a:r>
                      <a:r>
                        <a:rPr sz="500" u="sng" spc="10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payload</a:t>
                      </a:r>
                      <a:r>
                        <a:rPr sz="500" u="sng" spc="10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</a:t>
                      </a:r>
                      <a:r>
                        <a:rPr sz="500" u="sng" spc="3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500" u="sng" spc="0" dirty="0">
                          <a:solidFill>
                            <a:srgbClr val="808080">
                              <a:alpha val="100000"/>
                            </a:srgbClr>
                          </a:solidFill>
                          <a:uFill>
                            <a:solidFill>
                              <a:srgbClr val="002960"/>
                            </a:solidFill>
                          </a:u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	</a:t>
                      </a:r>
                      <a:endParaRPr lang="en-US" altLang="en-US" sz="500" dirty="0"/>
                    </a:p>
                    <a:p>
                      <a:pPr algn="l" rtl="0" eaLnBrk="0">
                        <a:lnSpc>
                          <a:spcPct val="139000"/>
                        </a:lnSpc>
                      </a:pPr>
                      <a:endParaRPr lang="en-US" altLang="en-US" sz="200" dirty="0"/>
                    </a:p>
                    <a:p>
                      <a:pPr marL="33655" algn="l" rtl="0" eaLnBrk="0">
                        <a:lnSpc>
                          <a:spcPct val="96000"/>
                        </a:lnSpc>
                        <a:spcBef>
                          <a:spcPts val="0"/>
                        </a:spcBef>
                      </a:pP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5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</a:t>
                      </a:r>
                      <a:r>
                        <a:rPr sz="4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&lt;250             &lt;500             &lt;1000    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&lt;5000             &lt;20000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886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4922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400" dirty="0"/>
                    </a:p>
                    <a:p>
                      <a:pPr algn="r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5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</a:t>
                      </a:r>
                      <a:r>
                        <a:rPr sz="5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ad</a:t>
                      </a:r>
                      <a:endParaRPr lang="en-US" altLang="en-US" sz="5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2" name="group 82"/>
          <p:cNvGrpSpPr/>
          <p:nvPr/>
        </p:nvGrpSpPr>
        <p:grpSpPr>
          <a:xfrm rot="21600000">
            <a:off x="1866906" y="4848059"/>
            <a:ext cx="67828" cy="68863"/>
            <a:chOff x="0" y="0"/>
            <a:chExt cx="67828" cy="68863"/>
          </a:xfrm>
        </p:grpSpPr>
        <p:sp>
          <p:nvSpPr>
            <p:cNvPr id="330" name="path"/>
            <p:cNvSpPr/>
            <p:nvPr/>
          </p:nvSpPr>
          <p:spPr>
            <a:xfrm>
              <a:off x="1769" y="1796"/>
              <a:ext cx="64289" cy="65270"/>
            </a:xfrm>
            <a:custGeom>
              <a:avLst/>
              <a:gdLst/>
              <a:ahLst/>
              <a:cxnLst/>
              <a:rect l="0" t="0" r="0" b="0"/>
              <a:pathLst>
                <a:path w="101" h="102">
                  <a:moveTo>
                    <a:pt x="0" y="51"/>
                  </a:moveTo>
                  <a:cubicBezTo>
                    <a:pt x="0" y="23"/>
                    <a:pt x="22" y="0"/>
                    <a:pt x="50" y="0"/>
                  </a:cubicBezTo>
                  <a:cubicBezTo>
                    <a:pt x="78" y="0"/>
                    <a:pt x="101" y="23"/>
                    <a:pt x="101" y="51"/>
                  </a:cubicBezTo>
                  <a:cubicBezTo>
                    <a:pt x="101" y="79"/>
                    <a:pt x="78" y="102"/>
                    <a:pt x="50" y="102"/>
                  </a:cubicBezTo>
                  <a:cubicBezTo>
                    <a:pt x="22" y="102"/>
                    <a:pt x="0" y="79"/>
                    <a:pt x="0" y="51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1" name="path"/>
            <p:cNvSpPr/>
            <p:nvPr/>
          </p:nvSpPr>
          <p:spPr>
            <a:xfrm>
              <a:off x="0" y="0"/>
              <a:ext cx="67828" cy="68863"/>
            </a:xfrm>
            <a:custGeom>
              <a:avLst/>
              <a:gdLst/>
              <a:ahLst/>
              <a:cxnLst/>
              <a:rect l="0" t="0" r="0" b="0"/>
              <a:pathLst>
                <a:path w="106" h="108">
                  <a:moveTo>
                    <a:pt x="2" y="54"/>
                  </a:moveTo>
                  <a:cubicBezTo>
                    <a:pt x="2" y="25"/>
                    <a:pt x="25" y="2"/>
                    <a:pt x="53" y="2"/>
                  </a:cubicBezTo>
                  <a:cubicBezTo>
                    <a:pt x="81" y="2"/>
                    <a:pt x="104" y="25"/>
                    <a:pt x="104" y="54"/>
                  </a:cubicBezTo>
                  <a:cubicBezTo>
                    <a:pt x="104" y="82"/>
                    <a:pt x="81" y="105"/>
                    <a:pt x="53" y="105"/>
                  </a:cubicBezTo>
                  <a:cubicBezTo>
                    <a:pt x="25" y="105"/>
                    <a:pt x="2" y="82"/>
                    <a:pt x="2" y="54"/>
                  </a:cubicBezTo>
                </a:path>
              </a:pathLst>
            </a:custGeom>
            <a:noFill/>
            <a:ln w="35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4" name="group 84"/>
          <p:cNvGrpSpPr/>
          <p:nvPr/>
        </p:nvGrpSpPr>
        <p:grpSpPr>
          <a:xfrm rot="21600000">
            <a:off x="1520686" y="4848059"/>
            <a:ext cx="67238" cy="68863"/>
            <a:chOff x="0" y="0"/>
            <a:chExt cx="67238" cy="68863"/>
          </a:xfrm>
        </p:grpSpPr>
        <p:sp>
          <p:nvSpPr>
            <p:cNvPr id="332" name="path"/>
            <p:cNvSpPr/>
            <p:nvPr/>
          </p:nvSpPr>
          <p:spPr>
            <a:xfrm>
              <a:off x="1769" y="1796"/>
              <a:ext cx="63699" cy="65270"/>
            </a:xfrm>
            <a:custGeom>
              <a:avLst/>
              <a:gdLst/>
              <a:ahLst/>
              <a:cxnLst/>
              <a:rect l="0" t="0" r="0" b="0"/>
              <a:pathLst>
                <a:path w="100" h="102">
                  <a:moveTo>
                    <a:pt x="0" y="51"/>
                  </a:moveTo>
                  <a:cubicBezTo>
                    <a:pt x="0" y="23"/>
                    <a:pt x="22" y="0"/>
                    <a:pt x="50" y="0"/>
                  </a:cubicBezTo>
                  <a:cubicBezTo>
                    <a:pt x="77" y="0"/>
                    <a:pt x="100" y="23"/>
                    <a:pt x="100" y="51"/>
                  </a:cubicBezTo>
                  <a:cubicBezTo>
                    <a:pt x="100" y="79"/>
                    <a:pt x="77" y="102"/>
                    <a:pt x="50" y="102"/>
                  </a:cubicBezTo>
                  <a:cubicBezTo>
                    <a:pt x="22" y="102"/>
                    <a:pt x="0" y="79"/>
                    <a:pt x="0" y="51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3" name="path"/>
            <p:cNvSpPr/>
            <p:nvPr/>
          </p:nvSpPr>
          <p:spPr>
            <a:xfrm>
              <a:off x="0" y="0"/>
              <a:ext cx="67238" cy="68863"/>
            </a:xfrm>
            <a:custGeom>
              <a:avLst/>
              <a:gdLst/>
              <a:ahLst/>
              <a:cxnLst/>
              <a:rect l="0" t="0" r="0" b="0"/>
              <a:pathLst>
                <a:path w="105" h="108">
                  <a:moveTo>
                    <a:pt x="2" y="54"/>
                  </a:moveTo>
                  <a:cubicBezTo>
                    <a:pt x="2" y="25"/>
                    <a:pt x="25" y="2"/>
                    <a:pt x="52" y="2"/>
                  </a:cubicBezTo>
                  <a:cubicBezTo>
                    <a:pt x="80" y="2"/>
                    <a:pt x="103" y="25"/>
                    <a:pt x="103" y="54"/>
                  </a:cubicBezTo>
                  <a:cubicBezTo>
                    <a:pt x="103" y="82"/>
                    <a:pt x="80" y="105"/>
                    <a:pt x="52" y="105"/>
                  </a:cubicBezTo>
                  <a:cubicBezTo>
                    <a:pt x="25" y="105"/>
                    <a:pt x="2" y="82"/>
                    <a:pt x="2" y="54"/>
                  </a:cubicBezTo>
                </a:path>
              </a:pathLst>
            </a:custGeom>
            <a:noFill/>
            <a:ln w="35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6" name="group 86"/>
          <p:cNvGrpSpPr/>
          <p:nvPr/>
        </p:nvGrpSpPr>
        <p:grpSpPr>
          <a:xfrm rot="21600000">
            <a:off x="1173876" y="4848059"/>
            <a:ext cx="67828" cy="68863"/>
            <a:chOff x="0" y="0"/>
            <a:chExt cx="67828" cy="68863"/>
          </a:xfrm>
        </p:grpSpPr>
        <p:sp>
          <p:nvSpPr>
            <p:cNvPr id="334" name="path"/>
            <p:cNvSpPr/>
            <p:nvPr/>
          </p:nvSpPr>
          <p:spPr>
            <a:xfrm>
              <a:off x="1769" y="1796"/>
              <a:ext cx="64289" cy="65270"/>
            </a:xfrm>
            <a:custGeom>
              <a:avLst/>
              <a:gdLst/>
              <a:ahLst/>
              <a:cxnLst/>
              <a:rect l="0" t="0" r="0" b="0"/>
              <a:pathLst>
                <a:path w="101" h="102">
                  <a:moveTo>
                    <a:pt x="0" y="51"/>
                  </a:moveTo>
                  <a:cubicBezTo>
                    <a:pt x="0" y="23"/>
                    <a:pt x="22" y="0"/>
                    <a:pt x="50" y="0"/>
                  </a:cubicBezTo>
                  <a:cubicBezTo>
                    <a:pt x="78" y="0"/>
                    <a:pt x="101" y="23"/>
                    <a:pt x="101" y="51"/>
                  </a:cubicBezTo>
                  <a:cubicBezTo>
                    <a:pt x="101" y="79"/>
                    <a:pt x="78" y="102"/>
                    <a:pt x="50" y="102"/>
                  </a:cubicBezTo>
                  <a:cubicBezTo>
                    <a:pt x="22" y="102"/>
                    <a:pt x="0" y="79"/>
                    <a:pt x="0" y="51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5" name="path"/>
            <p:cNvSpPr/>
            <p:nvPr/>
          </p:nvSpPr>
          <p:spPr>
            <a:xfrm>
              <a:off x="0" y="0"/>
              <a:ext cx="67828" cy="68863"/>
            </a:xfrm>
            <a:custGeom>
              <a:avLst/>
              <a:gdLst/>
              <a:ahLst/>
              <a:cxnLst/>
              <a:rect l="0" t="0" r="0" b="0"/>
              <a:pathLst>
                <a:path w="106" h="108">
                  <a:moveTo>
                    <a:pt x="2" y="54"/>
                  </a:moveTo>
                  <a:cubicBezTo>
                    <a:pt x="2" y="25"/>
                    <a:pt x="25" y="2"/>
                    <a:pt x="53" y="2"/>
                  </a:cubicBezTo>
                  <a:cubicBezTo>
                    <a:pt x="81" y="2"/>
                    <a:pt x="104" y="25"/>
                    <a:pt x="104" y="54"/>
                  </a:cubicBezTo>
                  <a:cubicBezTo>
                    <a:pt x="104" y="82"/>
                    <a:pt x="81" y="105"/>
                    <a:pt x="53" y="105"/>
                  </a:cubicBezTo>
                  <a:cubicBezTo>
                    <a:pt x="25" y="105"/>
                    <a:pt x="2" y="82"/>
                    <a:pt x="2" y="54"/>
                  </a:cubicBezTo>
                </a:path>
              </a:pathLst>
            </a:custGeom>
            <a:noFill/>
            <a:ln w="35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8" name="group 88"/>
          <p:cNvGrpSpPr/>
          <p:nvPr/>
        </p:nvGrpSpPr>
        <p:grpSpPr>
          <a:xfrm rot="21600000">
            <a:off x="860095" y="4848059"/>
            <a:ext cx="67238" cy="68863"/>
            <a:chOff x="0" y="0"/>
            <a:chExt cx="67238" cy="68863"/>
          </a:xfrm>
        </p:grpSpPr>
        <p:sp>
          <p:nvSpPr>
            <p:cNvPr id="336" name="path"/>
            <p:cNvSpPr/>
            <p:nvPr/>
          </p:nvSpPr>
          <p:spPr>
            <a:xfrm>
              <a:off x="1769" y="1796"/>
              <a:ext cx="63699" cy="65270"/>
            </a:xfrm>
            <a:custGeom>
              <a:avLst/>
              <a:gdLst/>
              <a:ahLst/>
              <a:cxnLst/>
              <a:rect l="0" t="0" r="0" b="0"/>
              <a:pathLst>
                <a:path w="100" h="102">
                  <a:moveTo>
                    <a:pt x="0" y="51"/>
                  </a:moveTo>
                  <a:cubicBezTo>
                    <a:pt x="0" y="23"/>
                    <a:pt x="22" y="0"/>
                    <a:pt x="50" y="0"/>
                  </a:cubicBezTo>
                  <a:cubicBezTo>
                    <a:pt x="77" y="0"/>
                    <a:pt x="100" y="23"/>
                    <a:pt x="100" y="51"/>
                  </a:cubicBezTo>
                  <a:cubicBezTo>
                    <a:pt x="100" y="79"/>
                    <a:pt x="77" y="102"/>
                    <a:pt x="50" y="102"/>
                  </a:cubicBezTo>
                  <a:cubicBezTo>
                    <a:pt x="22" y="102"/>
                    <a:pt x="0" y="79"/>
                    <a:pt x="0" y="51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7" name="path"/>
            <p:cNvSpPr/>
            <p:nvPr/>
          </p:nvSpPr>
          <p:spPr>
            <a:xfrm>
              <a:off x="0" y="0"/>
              <a:ext cx="67238" cy="68863"/>
            </a:xfrm>
            <a:custGeom>
              <a:avLst/>
              <a:gdLst/>
              <a:ahLst/>
              <a:cxnLst/>
              <a:rect l="0" t="0" r="0" b="0"/>
              <a:pathLst>
                <a:path w="105" h="108">
                  <a:moveTo>
                    <a:pt x="2" y="54"/>
                  </a:moveTo>
                  <a:cubicBezTo>
                    <a:pt x="2" y="25"/>
                    <a:pt x="25" y="2"/>
                    <a:pt x="52" y="2"/>
                  </a:cubicBezTo>
                  <a:cubicBezTo>
                    <a:pt x="80" y="2"/>
                    <a:pt x="103" y="25"/>
                    <a:pt x="103" y="54"/>
                  </a:cubicBezTo>
                  <a:cubicBezTo>
                    <a:pt x="103" y="82"/>
                    <a:pt x="80" y="105"/>
                    <a:pt x="52" y="105"/>
                  </a:cubicBezTo>
                  <a:cubicBezTo>
                    <a:pt x="25" y="105"/>
                    <a:pt x="2" y="82"/>
                    <a:pt x="2" y="54"/>
                  </a:cubicBezTo>
                </a:path>
              </a:pathLst>
            </a:custGeom>
            <a:noFill/>
            <a:ln w="35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0" name="group 90"/>
          <p:cNvGrpSpPr/>
          <p:nvPr/>
        </p:nvGrpSpPr>
        <p:grpSpPr>
          <a:xfrm rot="21600000">
            <a:off x="546315" y="4848059"/>
            <a:ext cx="67238" cy="68863"/>
            <a:chOff x="0" y="0"/>
            <a:chExt cx="67238" cy="68863"/>
          </a:xfrm>
        </p:grpSpPr>
        <p:sp>
          <p:nvSpPr>
            <p:cNvPr id="338" name="path"/>
            <p:cNvSpPr/>
            <p:nvPr/>
          </p:nvSpPr>
          <p:spPr>
            <a:xfrm>
              <a:off x="1769" y="1796"/>
              <a:ext cx="63699" cy="65270"/>
            </a:xfrm>
            <a:custGeom>
              <a:avLst/>
              <a:gdLst/>
              <a:ahLst/>
              <a:cxnLst/>
              <a:rect l="0" t="0" r="0" b="0"/>
              <a:pathLst>
                <a:path w="100" h="102">
                  <a:moveTo>
                    <a:pt x="0" y="51"/>
                  </a:moveTo>
                  <a:cubicBezTo>
                    <a:pt x="0" y="23"/>
                    <a:pt x="22" y="0"/>
                    <a:pt x="50" y="0"/>
                  </a:cubicBezTo>
                  <a:cubicBezTo>
                    <a:pt x="77" y="0"/>
                    <a:pt x="100" y="23"/>
                    <a:pt x="100" y="51"/>
                  </a:cubicBezTo>
                  <a:cubicBezTo>
                    <a:pt x="100" y="79"/>
                    <a:pt x="77" y="102"/>
                    <a:pt x="50" y="102"/>
                  </a:cubicBezTo>
                  <a:cubicBezTo>
                    <a:pt x="22" y="102"/>
                    <a:pt x="0" y="79"/>
                    <a:pt x="0" y="51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39" name="path"/>
            <p:cNvSpPr/>
            <p:nvPr/>
          </p:nvSpPr>
          <p:spPr>
            <a:xfrm>
              <a:off x="0" y="0"/>
              <a:ext cx="67238" cy="68863"/>
            </a:xfrm>
            <a:custGeom>
              <a:avLst/>
              <a:gdLst/>
              <a:ahLst/>
              <a:cxnLst/>
              <a:rect l="0" t="0" r="0" b="0"/>
              <a:pathLst>
                <a:path w="105" h="108">
                  <a:moveTo>
                    <a:pt x="2" y="54"/>
                  </a:moveTo>
                  <a:cubicBezTo>
                    <a:pt x="2" y="25"/>
                    <a:pt x="25" y="2"/>
                    <a:pt x="52" y="2"/>
                  </a:cubicBezTo>
                  <a:cubicBezTo>
                    <a:pt x="80" y="2"/>
                    <a:pt x="103" y="25"/>
                    <a:pt x="103" y="54"/>
                  </a:cubicBezTo>
                  <a:cubicBezTo>
                    <a:pt x="103" y="82"/>
                    <a:pt x="80" y="105"/>
                    <a:pt x="52" y="105"/>
                  </a:cubicBezTo>
                  <a:cubicBezTo>
                    <a:pt x="25" y="105"/>
                    <a:pt x="2" y="82"/>
                    <a:pt x="2" y="54"/>
                  </a:cubicBezTo>
                </a:path>
              </a:pathLst>
            </a:custGeom>
            <a:noFill/>
            <a:ln w="35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340" name="picture 3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559613" y="4513320"/>
            <a:ext cx="86112" cy="86828"/>
          </a:xfrm>
          <a:prstGeom prst="rect">
            <a:avLst/>
          </a:prstGeom>
        </p:spPr>
      </p:pic>
      <p:sp>
        <p:nvSpPr>
          <p:cNvPr id="341" name="textbox 341"/>
          <p:cNvSpPr/>
          <p:nvPr/>
        </p:nvSpPr>
        <p:spPr>
          <a:xfrm>
            <a:off x="2490232" y="2130547"/>
            <a:ext cx="1808479" cy="14204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4000"/>
              </a:lnSpc>
            </a:pPr>
            <a:endParaRPr lang="en-US" altLang="en-US" sz="100" dirty="0"/>
          </a:p>
          <a:p>
            <a:pPr marL="201295" indent="-188595" algn="l" rtl="0" eaLnBrk="0">
              <a:lnSpc>
                <a:spcPct val="88000"/>
              </a:lnSpc>
            </a:pPr>
            <a:r>
              <a:rPr sz="17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推断市场会是什么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样 子</a:t>
            </a:r>
            <a:endParaRPr lang="en-US" altLang="en-US" sz="1400" dirty="0"/>
          </a:p>
          <a:p>
            <a:pPr marL="191770" algn="l" rtl="0" eaLnBrk="0">
              <a:lnSpc>
                <a:spcPct val="92000"/>
              </a:lnSpc>
              <a:spcBef>
                <a:spcPts val="425"/>
              </a:spcBef>
            </a:pPr>
            <a:r>
              <a:rPr sz="16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在产品发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布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时</a:t>
            </a:r>
            <a:endParaRPr lang="en-US" altLang="en-US" sz="1400" dirty="0"/>
          </a:p>
          <a:p>
            <a:pPr marL="191770" algn="l" rtl="0" eaLnBrk="0">
              <a:lnSpc>
                <a:spcPct val="91000"/>
              </a:lnSpc>
              <a:spcBef>
                <a:spcPts val="270"/>
              </a:spcBef>
            </a:pPr>
            <a:r>
              <a:rPr sz="16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在生产过</a:t>
            </a:r>
            <a:r>
              <a:rPr sz="1400" spc="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程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中</a:t>
            </a:r>
            <a:endParaRPr lang="en-US" altLang="en-US" sz="1400" dirty="0"/>
          </a:p>
          <a:p>
            <a:pPr marL="464820" indent="-273050" algn="l" rtl="0" eaLnBrk="0">
              <a:lnSpc>
                <a:spcPct val="90000"/>
              </a:lnSpc>
              <a:spcBef>
                <a:spcPts val="275"/>
              </a:spcBef>
            </a:pPr>
            <a:r>
              <a:rPr sz="16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–  </a:t>
            </a:r>
            <a:r>
              <a:rPr sz="1400" spc="5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在产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淘汰</a:t>
            </a:r>
            <a:endParaRPr lang="en-US" altLang="en-US" sz="1400" dirty="0"/>
          </a:p>
        </p:txBody>
      </p:sp>
      <p:sp>
        <p:nvSpPr>
          <p:cNvPr id="342" name="textbox 342"/>
          <p:cNvSpPr/>
          <p:nvPr/>
        </p:nvSpPr>
        <p:spPr>
          <a:xfrm>
            <a:off x="238065" y="2130547"/>
            <a:ext cx="1986914" cy="119126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202565" indent="-189865" algn="l" rtl="0" eaLnBrk="0">
              <a:lnSpc>
                <a:spcPct val="91000"/>
              </a:lnSpc>
            </a:pPr>
            <a:r>
              <a:rPr sz="17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分析当今全球市场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容量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与关键性能维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度的关系</a:t>
            </a:r>
            <a:endParaRPr lang="en-US" altLang="en-US" sz="1400" dirty="0"/>
          </a:p>
          <a:p>
            <a:pPr marL="200025" indent="-187325" algn="l" rtl="0" eaLnBrk="0">
              <a:lnSpc>
                <a:spcPct val="91000"/>
              </a:lnSpc>
              <a:spcBef>
                <a:spcPts val="315"/>
              </a:spcBef>
            </a:pPr>
            <a:r>
              <a:rPr sz="17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考虑盲点和未被覆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盖的 </a:t>
            </a:r>
            <a:r>
              <a:rPr sz="1400" spc="-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市场区域</a:t>
            </a:r>
            <a:r>
              <a:rPr sz="1400" spc="-3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12700" algn="l" rtl="0" eaLnBrk="0">
              <a:lnSpc>
                <a:spcPct val="87000"/>
              </a:lnSpc>
              <a:spcBef>
                <a:spcPts val="315"/>
              </a:spcBef>
            </a:pPr>
            <a:r>
              <a:rPr sz="1700" spc="-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超越目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标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范围</a:t>
            </a:r>
            <a:endParaRPr lang="en-US" altLang="en-US" sz="1400" dirty="0"/>
          </a:p>
        </p:txBody>
      </p:sp>
      <p:graphicFrame>
        <p:nvGraphicFramePr>
          <p:cNvPr id="343" name="table 343"/>
          <p:cNvGraphicFramePr>
            <a:graphicFrameLocks noGrp="1"/>
          </p:cNvGraphicFramePr>
          <p:nvPr/>
        </p:nvGraphicFramePr>
        <p:xfrm>
          <a:off x="4536948" y="3799366"/>
          <a:ext cx="1878965" cy="1172845"/>
        </p:xfrm>
        <a:graphic>
          <a:graphicData uri="http://schemas.openxmlformats.org/drawingml/2006/table">
            <a:tbl>
              <a:tblPr/>
              <a:tblGrid>
                <a:gridCol w="1878965"/>
              </a:tblGrid>
              <a:tr h="116967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6000"/>
                        </a:lnSpc>
                      </a:pPr>
                      <a:endParaRPr lang="en-US" altLang="en-US" sz="200" dirty="0"/>
                    </a:p>
                    <a:p>
                      <a:pPr marL="304165" algn="l" rtl="0" eaLnBrk="0">
                        <a:lnSpc>
                          <a:spcPts val="270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competitor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competitor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  <a:p>
                      <a:pPr marL="918845" algn="l" rtl="0" eaLnBrk="0">
                        <a:lnSpc>
                          <a:spcPts val="255"/>
                        </a:lnSpc>
                        <a:spcBef>
                          <a:spcPts val="310"/>
                        </a:spcBef>
                      </a:pPr>
                      <a:r>
                        <a:rPr sz="2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HandLif</a:t>
                      </a:r>
                      <a:r>
                        <a:rPr sz="2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200" dirty="0"/>
                    </a:p>
                    <a:p>
                      <a:pPr marL="685165" algn="l" rtl="0" eaLnBrk="0">
                        <a:lnSpc>
                          <a:spcPts val="270"/>
                        </a:lnSpc>
                        <a:spcBef>
                          <a:spcPts val="9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LiftExcite</a:t>
                      </a:r>
                      <a:r>
                        <a:rPr sz="200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</a:t>
                      </a:r>
                      <a:r>
                        <a:rPr sz="200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2.0</a:t>
                      </a:r>
                      <a:endParaRPr lang="en-US" altLang="en-US" sz="200" dirty="0"/>
                    </a:p>
                    <a:p>
                      <a:pPr marL="682625" algn="l" rtl="0" eaLnBrk="0">
                        <a:lnSpc>
                          <a:spcPts val="260"/>
                        </a:lnSpc>
                        <a:spcBef>
                          <a:spcPts val="101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Announced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3  201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  <a:p>
                      <a:pPr marL="683895" algn="l" rtl="0" eaLnBrk="0">
                        <a:lnSpc>
                          <a:spcPts val="255"/>
                        </a:lnSpc>
                        <a:spcBef>
                          <a:spcPts val="85"/>
                        </a:spcBef>
                      </a:pP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201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200" dirty="0"/>
                    </a:p>
                    <a:p>
                      <a:pPr marL="1282065" algn="l" rtl="0" eaLnBrk="0">
                        <a:lnSpc>
                          <a:spcPts val="255"/>
                        </a:lnSpc>
                        <a:spcBef>
                          <a:spcPts val="795"/>
                        </a:spcBef>
                      </a:pP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20-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200" dirty="0"/>
                    </a:p>
                    <a:p>
                      <a:pPr marL="212090" algn="l" rtl="0" eaLnBrk="0">
                        <a:lnSpc>
                          <a:spcPts val="270"/>
                        </a:lnSpc>
                        <a:spcBef>
                          <a:spcPts val="88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km</a:t>
                      </a:r>
                      <a:r>
                        <a:rPr sz="200" spc="8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endParaRPr lang="en-US" altLang="en-US" sz="200" dirty="0"/>
                    </a:p>
                    <a:p>
                      <a:pPr marL="212090" algn="l" rtl="0" eaLnBrk="0">
                        <a:lnSpc>
                          <a:spcPts val="345"/>
                        </a:lnSpc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endParaRPr lang="en-US" altLang="en-US" sz="200" dirty="0"/>
                    </a:p>
                    <a:p>
                      <a:pPr marL="1665605" algn="l" rtl="0" eaLnBrk="0">
                        <a:lnSpc>
                          <a:spcPts val="255"/>
                        </a:lnSpc>
                        <a:spcBef>
                          <a:spcPts val="325"/>
                        </a:spcBef>
                      </a:pP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400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  <a:p>
                      <a:pPr marL="212090" algn="l" rtl="0" eaLnBrk="0">
                        <a:lnSpc>
                          <a:spcPts val="270"/>
                        </a:lnSpc>
                        <a:spcBef>
                          <a:spcPts val="1065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200" spc="50" baseline="31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130" dirty="0"/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lang="en-US" altLang="en-US" sz="700" dirty="0"/>
                    </a:p>
                    <a:p>
                      <a:pPr marL="487045" algn="l" rtl="0" eaLnBrk="0">
                        <a:lnSpc>
                          <a:spcPts val="270"/>
                        </a:lnSpc>
                        <a:spcBef>
                          <a:spcPts val="5"/>
                        </a:spcBef>
                      </a:pPr>
                      <a:r>
                        <a:rPr sz="200" spc="1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     </a:t>
                      </a:r>
                      <a:r>
                        <a:rPr sz="200" spc="0" dirty="0">
                          <a:solidFill>
                            <a:srgbClr val="00B05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(                                                                                                          (                            (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92" name="group 92"/>
          <p:cNvGrpSpPr/>
          <p:nvPr/>
        </p:nvGrpSpPr>
        <p:grpSpPr>
          <a:xfrm rot="21600000">
            <a:off x="2374482" y="4488242"/>
            <a:ext cx="1475112" cy="1422252"/>
            <a:chOff x="0" y="0"/>
            <a:chExt cx="1475112" cy="1422252"/>
          </a:xfrm>
        </p:grpSpPr>
        <p:sp>
          <p:nvSpPr>
            <p:cNvPr id="344" name="path"/>
            <p:cNvSpPr/>
            <p:nvPr/>
          </p:nvSpPr>
          <p:spPr>
            <a:xfrm>
              <a:off x="1274" y="2143"/>
              <a:ext cx="1472037" cy="1417965"/>
            </a:xfrm>
            <a:custGeom>
              <a:avLst/>
              <a:gdLst/>
              <a:ahLst/>
              <a:cxnLst/>
              <a:rect l="0" t="0" r="0" b="0"/>
              <a:pathLst>
                <a:path w="2318" h="2233">
                  <a:moveTo>
                    <a:pt x="1" y="178"/>
                  </a:moveTo>
                  <a:cubicBezTo>
                    <a:pt x="2" y="856"/>
                    <a:pt x="0" y="1554"/>
                    <a:pt x="1" y="2233"/>
                  </a:cubicBezTo>
                  <a:lnTo>
                    <a:pt x="2318" y="2229"/>
                  </a:lnTo>
                  <a:lnTo>
                    <a:pt x="2318" y="182"/>
                  </a:lnTo>
                  <a:lnTo>
                    <a:pt x="646" y="182"/>
                  </a:lnTo>
                  <a:lnTo>
                    <a:pt x="488" y="0"/>
                  </a:lnTo>
                  <a:lnTo>
                    <a:pt x="1" y="0"/>
                  </a:lnTo>
                  <a:cubicBezTo>
                    <a:pt x="1" y="59"/>
                    <a:pt x="1" y="118"/>
                    <a:pt x="1" y="178"/>
                  </a:cubicBezTo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45" name="path"/>
            <p:cNvSpPr/>
            <p:nvPr/>
          </p:nvSpPr>
          <p:spPr>
            <a:xfrm>
              <a:off x="0" y="0"/>
              <a:ext cx="1475112" cy="1422252"/>
            </a:xfrm>
            <a:custGeom>
              <a:avLst/>
              <a:gdLst/>
              <a:ahLst/>
              <a:cxnLst/>
              <a:rect l="0" t="0" r="0" b="0"/>
              <a:pathLst>
                <a:path w="2323" h="2239">
                  <a:moveTo>
                    <a:pt x="3" y="181"/>
                  </a:moveTo>
                  <a:cubicBezTo>
                    <a:pt x="4" y="860"/>
                    <a:pt x="2" y="1557"/>
                    <a:pt x="3" y="2236"/>
                  </a:cubicBezTo>
                  <a:lnTo>
                    <a:pt x="2320" y="2232"/>
                  </a:lnTo>
                  <a:lnTo>
                    <a:pt x="2320" y="185"/>
                  </a:lnTo>
                  <a:lnTo>
                    <a:pt x="648" y="185"/>
                  </a:lnTo>
                  <a:lnTo>
                    <a:pt x="490" y="3"/>
                  </a:lnTo>
                  <a:lnTo>
                    <a:pt x="3" y="3"/>
                  </a:lnTo>
                  <a:cubicBezTo>
                    <a:pt x="3" y="62"/>
                    <a:pt x="3" y="122"/>
                    <a:pt x="3" y="181"/>
                  </a:cubicBezTo>
                </a:path>
              </a:pathLst>
            </a:custGeom>
            <a:noFill/>
            <a:ln w="394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46" name="textbox 346"/>
          <p:cNvSpPr/>
          <p:nvPr/>
        </p:nvSpPr>
        <p:spPr>
          <a:xfrm>
            <a:off x="4612529" y="2130547"/>
            <a:ext cx="1809114" cy="11391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2000"/>
              </a:lnSpc>
            </a:pPr>
            <a:endParaRPr lang="en-US" altLang="en-US" sz="100" dirty="0"/>
          </a:p>
          <a:p>
            <a:pPr marL="203200" indent="-190500" algn="l" rtl="0" eaLnBrk="0">
              <a:lnSpc>
                <a:spcPct val="87000"/>
              </a:lnSpc>
            </a:pPr>
            <a:r>
              <a:rPr sz="17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调查潜在的竞争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者战 略</a:t>
            </a:r>
            <a:endParaRPr lang="en-US" altLang="en-US" sz="1400" dirty="0"/>
          </a:p>
          <a:p>
            <a:pPr marL="202565" indent="-189865" algn="l" rtl="0" eaLnBrk="0">
              <a:lnSpc>
                <a:spcPct val="90000"/>
              </a:lnSpc>
              <a:spcBef>
                <a:spcPts val="465"/>
              </a:spcBef>
            </a:pPr>
            <a:r>
              <a:rPr sz="17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绘制竞争对手的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产品 图</a:t>
            </a:r>
            <a:endParaRPr lang="en-US" altLang="en-US" sz="1400" dirty="0"/>
          </a:p>
          <a:p>
            <a:pPr marL="199390" algn="l" rtl="0" eaLnBrk="0">
              <a:lnSpc>
                <a:spcPts val="1710"/>
              </a:lnSpc>
            </a:pPr>
            <a:r>
              <a:rPr sz="1400" spc="-2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行销自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营</a:t>
            </a:r>
            <a:endParaRPr lang="en-US" altLang="en-US" sz="1400" dirty="0"/>
          </a:p>
        </p:txBody>
      </p:sp>
      <p:sp>
        <p:nvSpPr>
          <p:cNvPr id="347" name="textbox 347"/>
          <p:cNvSpPr/>
          <p:nvPr/>
        </p:nvSpPr>
        <p:spPr>
          <a:xfrm>
            <a:off x="110088" y="255327"/>
            <a:ext cx="2911475" cy="59499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5000"/>
              </a:lnSpc>
            </a:pPr>
            <a:endParaRPr lang="en-US" altLang="en-US" sz="100" dirty="0"/>
          </a:p>
          <a:p>
            <a:pPr marL="12700" indent="8890" algn="l" rtl="0" eaLnBrk="0">
              <a:lnSpc>
                <a:spcPct val="104000"/>
              </a:lnSpc>
            </a:pPr>
            <a:r>
              <a:rPr sz="1800" spc="9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了解市场容量和价值是关</a:t>
            </a:r>
            <a:r>
              <a:rPr sz="1800" spc="6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键</a:t>
            </a:r>
            <a:r>
              <a:rPr sz="1800" spc="0" dirty="0"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r>
              <a:rPr sz="1800" spc="10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设计正确的模块化产</a:t>
            </a:r>
            <a:r>
              <a:rPr sz="1800" spc="30" dirty="0">
                <a:ln w="3175" cap="flat" cmpd="sng">
                  <a:solidFill>
                    <a:srgbClr val="002960">
                      <a:alpha val="100000"/>
                    </a:srgbClr>
                  </a:solidFill>
                  <a:prstDash val="solid"/>
                  <a:miter lim="0"/>
                </a:ln>
                <a:solidFill>
                  <a:srgbClr val="00296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</a:t>
            </a:r>
            <a:endParaRPr lang="en-US" altLang="en-US" sz="1800" dirty="0"/>
          </a:p>
        </p:txBody>
      </p:sp>
      <p:sp>
        <p:nvSpPr>
          <p:cNvPr id="348" name="textbox 348"/>
          <p:cNvSpPr/>
          <p:nvPr/>
        </p:nvSpPr>
        <p:spPr>
          <a:xfrm>
            <a:off x="6734826" y="2130547"/>
            <a:ext cx="1808479" cy="9067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7000"/>
              </a:lnSpc>
            </a:pPr>
            <a:endParaRPr lang="en-US" altLang="en-US" sz="100" dirty="0"/>
          </a:p>
          <a:p>
            <a:pPr marL="207645" indent="-194945" algn="l" rtl="0" eaLnBrk="0">
              <a:lnSpc>
                <a:spcPct val="87000"/>
              </a:lnSpc>
            </a:pPr>
            <a:r>
              <a:rPr sz="1700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</a:t>
            </a:r>
            <a:r>
              <a:rPr sz="1400" spc="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识别类似产品和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客户 </a:t>
            </a:r>
            <a:r>
              <a:rPr sz="1400" spc="-4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的群组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</a:t>
            </a:r>
            <a:endParaRPr lang="en-US" altLang="en-US" sz="1400" dirty="0"/>
          </a:p>
          <a:p>
            <a:pPr marL="203835" indent="-191135" algn="l" rtl="0" eaLnBrk="0">
              <a:lnSpc>
                <a:spcPct val="87000"/>
              </a:lnSpc>
              <a:spcBef>
                <a:spcPts val="465"/>
              </a:spcBef>
            </a:pPr>
            <a:r>
              <a:rPr sz="1700" spc="-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▪ 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思考这些集群的产</a:t>
            </a:r>
            <a:r>
              <a:rPr sz="14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品 </a:t>
            </a:r>
            <a:r>
              <a:rPr sz="1400" spc="-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共同点和差异点</a:t>
            </a:r>
            <a:endParaRPr lang="en-US" altLang="en-US" sz="1400" dirty="0"/>
          </a:p>
        </p:txBody>
      </p:sp>
      <p:graphicFrame>
        <p:nvGraphicFramePr>
          <p:cNvPr id="349" name="table 349"/>
          <p:cNvGraphicFramePr>
            <a:graphicFrameLocks noGrp="1"/>
          </p:cNvGraphicFramePr>
          <p:nvPr/>
        </p:nvGraphicFramePr>
        <p:xfrm>
          <a:off x="2444492" y="4924300"/>
          <a:ext cx="1303019" cy="832485"/>
        </p:xfrm>
        <a:graphic>
          <a:graphicData uri="http://schemas.openxmlformats.org/drawingml/2006/table">
            <a:tbl>
              <a:tblPr/>
              <a:tblGrid>
                <a:gridCol w="1303019"/>
              </a:tblGrid>
              <a:tr h="8293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500" dirty="0"/>
                    </a:p>
                    <a:p>
                      <a:pPr marL="161925" algn="l" rtl="0" eaLnBrk="0">
                        <a:lnSpc>
                          <a:spcPct val="97000"/>
                        </a:lnSpc>
                        <a:spcBef>
                          <a:spcPts val="5"/>
                        </a:spcBef>
                      </a:pP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De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clining</a:t>
                      </a:r>
                      <a:endParaRPr lang="en-US" altLang="en-US" sz="400" dirty="0"/>
                    </a:p>
                    <a:p>
                      <a:pPr marL="158750" algn="l" rtl="0" eaLnBrk="0">
                        <a:lnSpc>
                          <a:spcPts val="590"/>
                        </a:lnSpc>
                      </a:pPr>
                      <a:r>
                        <a:rPr sz="4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mes</a:t>
                      </a:r>
                      <a:endParaRPr lang="en-US" altLang="en-US" sz="400" dirty="0"/>
                    </a:p>
                    <a:p>
                      <a:pPr marL="161290" algn="l" rtl="0" eaLnBrk="0">
                        <a:lnSpc>
                          <a:spcPts val="590"/>
                        </a:lnSpc>
                      </a:pP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4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Europe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0" name="rect"/>
          <p:cNvSpPr/>
          <p:nvPr/>
        </p:nvSpPr>
        <p:spPr>
          <a:xfrm>
            <a:off x="6729152" y="3801201"/>
            <a:ext cx="986514" cy="62693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51" name="table 351"/>
          <p:cNvGraphicFramePr>
            <a:graphicFrameLocks noGrp="1"/>
          </p:cNvGraphicFramePr>
          <p:nvPr/>
        </p:nvGraphicFramePr>
        <p:xfrm>
          <a:off x="6726769" y="3799358"/>
          <a:ext cx="991234" cy="1062989"/>
        </p:xfrm>
        <a:graphic>
          <a:graphicData uri="http://schemas.openxmlformats.org/drawingml/2006/table">
            <a:tbl>
              <a:tblPr/>
              <a:tblGrid>
                <a:gridCol w="991234"/>
              </a:tblGrid>
              <a:tr h="105981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00" dirty="0"/>
                    </a:p>
                    <a:p>
                      <a:pPr marL="2540" algn="l" rtl="0" eaLnBrk="0">
                        <a:lnSpc>
                          <a:spcPct val="97000"/>
                        </a:lnSpc>
                        <a:tabLst>
                          <a:tab pos="23495" algn="l"/>
                        </a:tabLst>
                      </a:pP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200" spc="8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analysis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                                                                          </a:t>
                      </a:r>
                      <a:endParaRPr lang="en-US" altLang="en-US" sz="200" dirty="0"/>
                    </a:p>
                    <a:p>
                      <a:pPr marL="24765" algn="l" rtl="0" eaLnBrk="0">
                        <a:lnSpc>
                          <a:spcPts val="270"/>
                        </a:lnSpc>
                        <a:spcBef>
                          <a:spcPts val="21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Estimated</a:t>
                      </a:r>
                      <a:r>
                        <a:rPr sz="2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2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volume</a:t>
                      </a:r>
                      <a:r>
                        <a:rPr sz="2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</a:t>
                      </a: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&lt;250                   &lt;50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  <a:p>
                      <a:pPr marL="24765" algn="l" rtl="0" eaLnBrk="0">
                        <a:lnSpc>
                          <a:spcPts val="270"/>
                        </a:lnSpc>
                        <a:spcBef>
                          <a:spcPts val="20"/>
                        </a:spcBef>
                      </a:pP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Future</a:t>
                      </a:r>
                      <a:r>
                        <a:rPr sz="200" spc="57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units</a:t>
                      </a:r>
                      <a:endParaRPr lang="en-US" altLang="en-US" sz="200" dirty="0"/>
                    </a:p>
                    <a:p>
                      <a:pPr marL="27940" algn="l" rtl="0" eaLnBrk="0">
                        <a:lnSpc>
                          <a:spcPct val="98000"/>
                        </a:lnSpc>
                        <a:spcBef>
                          <a:spcPts val="40"/>
                        </a:spcBef>
                      </a:pPr>
                      <a:r>
                        <a:rPr sz="200" b="1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</a:t>
                      </a:r>
                      <a:r>
                        <a:rPr sz="200" b="1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57000"/>
                        </a:lnSpc>
                      </a:pPr>
                      <a:endParaRPr lang="en-US" altLang="en-US" sz="100" dirty="0"/>
                    </a:p>
                    <a:p>
                      <a:pPr marL="786130" algn="l" rtl="0" eaLnBrk="0">
                        <a:lnSpc>
                          <a:spcPct val="97000"/>
                        </a:lnSpc>
                      </a:pPr>
                      <a:r>
                        <a:rPr sz="200" b="1" spc="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Payloa</a:t>
                      </a:r>
                      <a:r>
                        <a:rPr sz="200" b="1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94" name="group 94"/>
          <p:cNvGrpSpPr/>
          <p:nvPr/>
        </p:nvGrpSpPr>
        <p:grpSpPr>
          <a:xfrm rot="21600000">
            <a:off x="7467747" y="3870656"/>
            <a:ext cx="38936" cy="30117"/>
            <a:chOff x="0" y="0"/>
            <a:chExt cx="38936" cy="30117"/>
          </a:xfrm>
        </p:grpSpPr>
        <p:sp>
          <p:nvSpPr>
            <p:cNvPr id="352" name="path"/>
            <p:cNvSpPr/>
            <p:nvPr/>
          </p:nvSpPr>
          <p:spPr>
            <a:xfrm>
              <a:off x="1192" y="921"/>
              <a:ext cx="36552" cy="28273"/>
            </a:xfrm>
            <a:custGeom>
              <a:avLst/>
              <a:gdLst/>
              <a:ahLst/>
              <a:cxnLst/>
              <a:rect l="0" t="0" r="0" b="0"/>
              <a:pathLst>
                <a:path w="57" h="44">
                  <a:moveTo>
                    <a:pt x="0" y="22"/>
                  </a:moveTo>
                  <a:cubicBezTo>
                    <a:pt x="0" y="9"/>
                    <a:pt x="12" y="0"/>
                    <a:pt x="28" y="0"/>
                  </a:cubicBezTo>
                  <a:cubicBezTo>
                    <a:pt x="44" y="0"/>
                    <a:pt x="57" y="9"/>
                    <a:pt x="57" y="22"/>
                  </a:cubicBezTo>
                  <a:cubicBezTo>
                    <a:pt x="57" y="34"/>
                    <a:pt x="44" y="44"/>
                    <a:pt x="28" y="44"/>
                  </a:cubicBezTo>
                  <a:cubicBezTo>
                    <a:pt x="12" y="44"/>
                    <a:pt x="0" y="34"/>
                    <a:pt x="0" y="22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3" name="path"/>
            <p:cNvSpPr/>
            <p:nvPr/>
          </p:nvSpPr>
          <p:spPr>
            <a:xfrm>
              <a:off x="0" y="0"/>
              <a:ext cx="38936" cy="30117"/>
            </a:xfrm>
            <a:custGeom>
              <a:avLst/>
              <a:gdLst/>
              <a:ahLst/>
              <a:cxnLst/>
              <a:rect l="0" t="0" r="0" b="0"/>
              <a:pathLst>
                <a:path w="61" h="47">
                  <a:moveTo>
                    <a:pt x="1" y="23"/>
                  </a:moveTo>
                  <a:cubicBezTo>
                    <a:pt x="1" y="11"/>
                    <a:pt x="14" y="1"/>
                    <a:pt x="30" y="1"/>
                  </a:cubicBezTo>
                  <a:cubicBezTo>
                    <a:pt x="46" y="1"/>
                    <a:pt x="59" y="11"/>
                    <a:pt x="59" y="23"/>
                  </a:cubicBezTo>
                  <a:cubicBezTo>
                    <a:pt x="59" y="36"/>
                    <a:pt x="46" y="45"/>
                    <a:pt x="30" y="45"/>
                  </a:cubicBezTo>
                  <a:cubicBezTo>
                    <a:pt x="14" y="45"/>
                    <a:pt x="1" y="36"/>
                    <a:pt x="1" y="23"/>
                  </a:cubicBezTo>
                </a:path>
              </a:pathLst>
            </a:custGeom>
            <a:noFill/>
            <a:ln w="211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6" name="group 96"/>
          <p:cNvGrpSpPr/>
          <p:nvPr/>
        </p:nvGrpSpPr>
        <p:grpSpPr>
          <a:xfrm rot="21600000">
            <a:off x="7259955" y="3870656"/>
            <a:ext cx="38936" cy="30117"/>
            <a:chOff x="0" y="0"/>
            <a:chExt cx="38936" cy="30117"/>
          </a:xfrm>
        </p:grpSpPr>
        <p:sp>
          <p:nvSpPr>
            <p:cNvPr id="354" name="path"/>
            <p:cNvSpPr/>
            <p:nvPr/>
          </p:nvSpPr>
          <p:spPr>
            <a:xfrm>
              <a:off x="1192" y="921"/>
              <a:ext cx="36552" cy="28273"/>
            </a:xfrm>
            <a:custGeom>
              <a:avLst/>
              <a:gdLst/>
              <a:ahLst/>
              <a:cxnLst/>
              <a:rect l="0" t="0" r="0" b="0"/>
              <a:pathLst>
                <a:path w="57" h="44">
                  <a:moveTo>
                    <a:pt x="0" y="22"/>
                  </a:moveTo>
                  <a:cubicBezTo>
                    <a:pt x="0" y="9"/>
                    <a:pt x="12" y="0"/>
                    <a:pt x="28" y="0"/>
                  </a:cubicBezTo>
                  <a:cubicBezTo>
                    <a:pt x="44" y="0"/>
                    <a:pt x="57" y="9"/>
                    <a:pt x="57" y="22"/>
                  </a:cubicBezTo>
                  <a:cubicBezTo>
                    <a:pt x="57" y="34"/>
                    <a:pt x="44" y="44"/>
                    <a:pt x="28" y="44"/>
                  </a:cubicBezTo>
                  <a:cubicBezTo>
                    <a:pt x="12" y="44"/>
                    <a:pt x="0" y="34"/>
                    <a:pt x="0" y="22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55" name="path"/>
            <p:cNvSpPr/>
            <p:nvPr/>
          </p:nvSpPr>
          <p:spPr>
            <a:xfrm>
              <a:off x="0" y="0"/>
              <a:ext cx="38936" cy="30117"/>
            </a:xfrm>
            <a:custGeom>
              <a:avLst/>
              <a:gdLst/>
              <a:ahLst/>
              <a:cxnLst/>
              <a:rect l="0" t="0" r="0" b="0"/>
              <a:pathLst>
                <a:path w="61" h="47">
                  <a:moveTo>
                    <a:pt x="1" y="23"/>
                  </a:moveTo>
                  <a:cubicBezTo>
                    <a:pt x="1" y="11"/>
                    <a:pt x="14" y="1"/>
                    <a:pt x="30" y="1"/>
                  </a:cubicBezTo>
                  <a:cubicBezTo>
                    <a:pt x="46" y="1"/>
                    <a:pt x="59" y="11"/>
                    <a:pt x="59" y="23"/>
                  </a:cubicBezTo>
                  <a:cubicBezTo>
                    <a:pt x="59" y="36"/>
                    <a:pt x="46" y="45"/>
                    <a:pt x="30" y="45"/>
                  </a:cubicBezTo>
                  <a:cubicBezTo>
                    <a:pt x="14" y="45"/>
                    <a:pt x="1" y="36"/>
                    <a:pt x="1" y="23"/>
                  </a:cubicBezTo>
                </a:path>
              </a:pathLst>
            </a:custGeom>
            <a:noFill/>
            <a:ln w="211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56" name="path"/>
          <p:cNvSpPr/>
          <p:nvPr/>
        </p:nvSpPr>
        <p:spPr>
          <a:xfrm>
            <a:off x="4747300" y="4240307"/>
            <a:ext cx="1648286" cy="582696"/>
          </a:xfrm>
          <a:custGeom>
            <a:avLst/>
            <a:gdLst/>
            <a:ahLst/>
            <a:cxnLst/>
            <a:rect l="0" t="0" r="0" b="0"/>
            <a:pathLst>
              <a:path w="2595" h="917">
                <a:moveTo>
                  <a:pt x="0" y="231"/>
                </a:moveTo>
                <a:lnTo>
                  <a:pt x="2595" y="231"/>
                </a:lnTo>
                <a:moveTo>
                  <a:pt x="0" y="458"/>
                </a:moveTo>
                <a:lnTo>
                  <a:pt x="2595" y="458"/>
                </a:lnTo>
                <a:moveTo>
                  <a:pt x="0" y="686"/>
                </a:moveTo>
                <a:lnTo>
                  <a:pt x="2595" y="686"/>
                </a:lnTo>
                <a:moveTo>
                  <a:pt x="0" y="913"/>
                </a:moveTo>
                <a:lnTo>
                  <a:pt x="2595" y="913"/>
                </a:lnTo>
                <a:moveTo>
                  <a:pt x="0" y="3"/>
                </a:moveTo>
                <a:lnTo>
                  <a:pt x="2595" y="3"/>
                </a:lnTo>
              </a:path>
            </a:pathLst>
          </a:custGeom>
          <a:noFill/>
          <a:ln w="4523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57" name="picture 35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6714271" y="4978915"/>
            <a:ext cx="870381" cy="364602"/>
          </a:xfrm>
          <a:prstGeom prst="rect">
            <a:avLst/>
          </a:prstGeom>
        </p:spPr>
      </p:pic>
      <p:sp>
        <p:nvSpPr>
          <p:cNvPr id="358" name="rect"/>
          <p:cNvSpPr/>
          <p:nvPr/>
        </p:nvSpPr>
        <p:spPr>
          <a:xfrm>
            <a:off x="7227247" y="5187161"/>
            <a:ext cx="310005" cy="47568"/>
          </a:xfrm>
          <a:prstGeom prst="rect">
            <a:avLst/>
          </a:prstGeom>
          <a:solidFill>
            <a:srgbClr val="91B0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8" name="group 98"/>
          <p:cNvGrpSpPr/>
          <p:nvPr/>
        </p:nvGrpSpPr>
        <p:grpSpPr>
          <a:xfrm rot="21600000">
            <a:off x="6754210" y="5052653"/>
            <a:ext cx="789610" cy="116795"/>
            <a:chOff x="0" y="0"/>
            <a:chExt cx="789610" cy="116795"/>
          </a:xfrm>
        </p:grpSpPr>
        <p:sp>
          <p:nvSpPr>
            <p:cNvPr id="359" name="path"/>
            <p:cNvSpPr/>
            <p:nvPr/>
          </p:nvSpPr>
          <p:spPr>
            <a:xfrm>
              <a:off x="9560" y="0"/>
              <a:ext cx="772022" cy="76042"/>
            </a:xfrm>
            <a:custGeom>
              <a:avLst/>
              <a:gdLst/>
              <a:ahLst/>
              <a:cxnLst/>
              <a:rect l="0" t="0" r="0" b="0"/>
              <a:pathLst>
                <a:path w="1215" h="119">
                  <a:moveTo>
                    <a:pt x="1" y="1"/>
                  </a:moveTo>
                  <a:lnTo>
                    <a:pt x="1" y="116"/>
                  </a:lnTo>
                  <a:moveTo>
                    <a:pt x="1" y="118"/>
                  </a:moveTo>
                  <a:lnTo>
                    <a:pt x="1214" y="118"/>
                  </a:lnTo>
                </a:path>
              </a:pathLst>
            </a:custGeom>
            <a:noFill/>
            <a:ln w="1404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0" name="path"/>
            <p:cNvSpPr/>
            <p:nvPr/>
          </p:nvSpPr>
          <p:spPr>
            <a:xfrm>
              <a:off x="0" y="27798"/>
              <a:ext cx="789610" cy="16328"/>
            </a:xfrm>
            <a:custGeom>
              <a:avLst/>
              <a:gdLst/>
              <a:ahLst/>
              <a:cxnLst/>
              <a:rect l="0" t="0" r="0" b="0"/>
              <a:pathLst>
                <a:path w="1243" h="25">
                  <a:moveTo>
                    <a:pt x="1" y="11"/>
                  </a:moveTo>
                  <a:cubicBezTo>
                    <a:pt x="1" y="18"/>
                    <a:pt x="5" y="24"/>
                    <a:pt x="12" y="24"/>
                  </a:cubicBezTo>
                  <a:cubicBezTo>
                    <a:pt x="19" y="24"/>
                    <a:pt x="26" y="18"/>
                    <a:pt x="26" y="11"/>
                  </a:cubicBezTo>
                  <a:cubicBezTo>
                    <a:pt x="26" y="5"/>
                    <a:pt x="19" y="1"/>
                    <a:pt x="12" y="1"/>
                  </a:cubicBezTo>
                  <a:cubicBezTo>
                    <a:pt x="5" y="1"/>
                    <a:pt x="1" y="5"/>
                    <a:pt x="1" y="11"/>
                  </a:cubicBezTo>
                </a:path>
                <a:path w="1243" h="25">
                  <a:moveTo>
                    <a:pt x="1217" y="11"/>
                  </a:moveTo>
                  <a:cubicBezTo>
                    <a:pt x="1217" y="18"/>
                    <a:pt x="1221" y="24"/>
                    <a:pt x="1228" y="24"/>
                  </a:cubicBezTo>
                  <a:cubicBezTo>
                    <a:pt x="1235" y="24"/>
                    <a:pt x="1242" y="18"/>
                    <a:pt x="1242" y="11"/>
                  </a:cubicBezTo>
                  <a:cubicBezTo>
                    <a:pt x="1242" y="5"/>
                    <a:pt x="1235" y="1"/>
                    <a:pt x="1228" y="1"/>
                  </a:cubicBezTo>
                  <a:cubicBezTo>
                    <a:pt x="1221" y="1"/>
                    <a:pt x="1217" y="5"/>
                    <a:pt x="1217" y="11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40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1" name="path"/>
            <p:cNvSpPr/>
            <p:nvPr/>
          </p:nvSpPr>
          <p:spPr>
            <a:xfrm>
              <a:off x="8124" y="21390"/>
              <a:ext cx="770146" cy="17430"/>
            </a:xfrm>
            <a:custGeom>
              <a:avLst/>
              <a:gdLst/>
              <a:ahLst/>
              <a:cxnLst/>
              <a:rect l="0" t="0" r="0" b="0"/>
              <a:pathLst>
                <a:path w="1212" h="27">
                  <a:moveTo>
                    <a:pt x="1208" y="0"/>
                  </a:moveTo>
                  <a:lnTo>
                    <a:pt x="1212" y="11"/>
                  </a:lnTo>
                  <a:moveTo>
                    <a:pt x="0" y="1"/>
                  </a:moveTo>
                  <a:lnTo>
                    <a:pt x="2" y="27"/>
                  </a:lnTo>
                </a:path>
              </a:pathLst>
            </a:custGeom>
            <a:noFill/>
            <a:ln w="67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2" name="path"/>
            <p:cNvSpPr/>
            <p:nvPr/>
          </p:nvSpPr>
          <p:spPr>
            <a:xfrm>
              <a:off x="9526" y="37795"/>
              <a:ext cx="771801" cy="1956"/>
            </a:xfrm>
            <a:custGeom>
              <a:avLst/>
              <a:gdLst/>
              <a:ahLst/>
              <a:cxnLst/>
              <a:rect l="0" t="0" r="0" b="0"/>
              <a:pathLst>
                <a:path w="1215" h="3">
                  <a:moveTo>
                    <a:pt x="0" y="1"/>
                  </a:moveTo>
                  <a:lnTo>
                    <a:pt x="1215" y="1"/>
                  </a:lnTo>
                </a:path>
              </a:pathLst>
            </a:custGeom>
            <a:noFill/>
            <a:ln w="2030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3" name="path"/>
            <p:cNvSpPr/>
            <p:nvPr/>
          </p:nvSpPr>
          <p:spPr>
            <a:xfrm>
              <a:off x="87062" y="61130"/>
              <a:ext cx="232431" cy="47568"/>
            </a:xfrm>
            <a:custGeom>
              <a:avLst/>
              <a:gdLst/>
              <a:ahLst/>
              <a:cxnLst/>
              <a:rect l="0" t="0" r="0" b="0"/>
              <a:pathLst>
                <a:path w="366" h="74">
                  <a:moveTo>
                    <a:pt x="1" y="73"/>
                  </a:moveTo>
                  <a:lnTo>
                    <a:pt x="364" y="73"/>
                  </a:lnTo>
                  <a:lnTo>
                    <a:pt x="364" y="1"/>
                  </a:lnTo>
                  <a:lnTo>
                    <a:pt x="1" y="1"/>
                  </a:lnTo>
                  <a:lnTo>
                    <a:pt x="1" y="73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140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4" name="path"/>
            <p:cNvSpPr/>
            <p:nvPr/>
          </p:nvSpPr>
          <p:spPr>
            <a:xfrm>
              <a:off x="7370" y="52966"/>
              <a:ext cx="4378" cy="63829"/>
            </a:xfrm>
            <a:custGeom>
              <a:avLst/>
              <a:gdLst/>
              <a:ahLst/>
              <a:cxnLst/>
              <a:rect l="0" t="0" r="0" b="0"/>
              <a:pathLst>
                <a:path w="6" h="100">
                  <a:moveTo>
                    <a:pt x="3" y="0"/>
                  </a:moveTo>
                  <a:lnTo>
                    <a:pt x="3" y="100"/>
                  </a:lnTo>
                </a:path>
              </a:pathLst>
            </a:custGeom>
            <a:noFill/>
            <a:ln w="421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365" name="picture 36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6714271" y="5741711"/>
            <a:ext cx="870382" cy="364931"/>
          </a:xfrm>
          <a:prstGeom prst="rect">
            <a:avLst/>
          </a:prstGeom>
        </p:spPr>
      </p:pic>
      <p:pic>
        <p:nvPicPr>
          <p:cNvPr id="366" name="picture 36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600000">
            <a:off x="6714271" y="5360477"/>
            <a:ext cx="870381" cy="364602"/>
          </a:xfrm>
          <a:prstGeom prst="rect">
            <a:avLst/>
          </a:prstGeom>
        </p:spPr>
      </p:pic>
      <p:grpSp>
        <p:nvGrpSpPr>
          <p:cNvPr id="100" name="group 100"/>
          <p:cNvGrpSpPr/>
          <p:nvPr/>
        </p:nvGrpSpPr>
        <p:grpSpPr>
          <a:xfrm rot="21600000">
            <a:off x="6761581" y="5566293"/>
            <a:ext cx="775686" cy="137206"/>
            <a:chOff x="0" y="0"/>
            <a:chExt cx="775686" cy="137206"/>
          </a:xfrm>
        </p:grpSpPr>
        <p:sp>
          <p:nvSpPr>
            <p:cNvPr id="367" name="path"/>
            <p:cNvSpPr/>
            <p:nvPr/>
          </p:nvSpPr>
          <p:spPr>
            <a:xfrm>
              <a:off x="2189" y="8096"/>
              <a:ext cx="773496" cy="47568"/>
            </a:xfrm>
            <a:custGeom>
              <a:avLst/>
              <a:gdLst/>
              <a:ahLst/>
              <a:cxnLst/>
              <a:rect l="0" t="0" r="0" b="0"/>
              <a:pathLst>
                <a:path w="1218" h="74">
                  <a:moveTo>
                    <a:pt x="1" y="73"/>
                  </a:moveTo>
                  <a:lnTo>
                    <a:pt x="1216" y="73"/>
                  </a:lnTo>
                  <a:lnTo>
                    <a:pt x="1216" y="1"/>
                  </a:lnTo>
                  <a:lnTo>
                    <a:pt x="1" y="1"/>
                  </a:lnTo>
                  <a:lnTo>
                    <a:pt x="1" y="73"/>
                  </a:lnTo>
                  <a:close/>
                </a:path>
              </a:pathLst>
            </a:custGeom>
            <a:solidFill>
              <a:srgbClr val="91B0FF">
                <a:alpha val="100000"/>
              </a:srgbClr>
            </a:solidFill>
            <a:ln w="140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8" name="path"/>
            <p:cNvSpPr/>
            <p:nvPr/>
          </p:nvSpPr>
          <p:spPr>
            <a:xfrm>
              <a:off x="0" y="0"/>
              <a:ext cx="4378" cy="63829"/>
            </a:xfrm>
            <a:custGeom>
              <a:avLst/>
              <a:gdLst/>
              <a:ahLst/>
              <a:cxnLst/>
              <a:rect l="0" t="0" r="0" b="0"/>
              <a:pathLst>
                <a:path w="6" h="100">
                  <a:moveTo>
                    <a:pt x="3" y="0"/>
                  </a:moveTo>
                  <a:lnTo>
                    <a:pt x="3" y="100"/>
                  </a:lnTo>
                </a:path>
              </a:pathLst>
            </a:custGeom>
            <a:noFill/>
            <a:ln w="421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9" name="path"/>
            <p:cNvSpPr/>
            <p:nvPr/>
          </p:nvSpPr>
          <p:spPr>
            <a:xfrm>
              <a:off x="2189" y="81473"/>
              <a:ext cx="599519" cy="47568"/>
            </a:xfrm>
            <a:custGeom>
              <a:avLst/>
              <a:gdLst/>
              <a:ahLst/>
              <a:cxnLst/>
              <a:rect l="0" t="0" r="0" b="0"/>
              <a:pathLst>
                <a:path w="944" h="74">
                  <a:moveTo>
                    <a:pt x="1" y="73"/>
                  </a:moveTo>
                  <a:lnTo>
                    <a:pt x="942" y="73"/>
                  </a:lnTo>
                  <a:lnTo>
                    <a:pt x="942" y="1"/>
                  </a:lnTo>
                  <a:lnTo>
                    <a:pt x="1" y="1"/>
                  </a:lnTo>
                  <a:lnTo>
                    <a:pt x="1" y="73"/>
                  </a:lnTo>
                  <a:close/>
                </a:path>
              </a:pathLst>
            </a:custGeom>
            <a:solidFill>
              <a:srgbClr val="0066CC">
                <a:alpha val="100000"/>
              </a:srgbClr>
            </a:solidFill>
            <a:ln w="1404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0" name="path"/>
            <p:cNvSpPr/>
            <p:nvPr/>
          </p:nvSpPr>
          <p:spPr>
            <a:xfrm>
              <a:off x="0" y="73377"/>
              <a:ext cx="4378" cy="63829"/>
            </a:xfrm>
            <a:custGeom>
              <a:avLst/>
              <a:gdLst/>
              <a:ahLst/>
              <a:cxnLst/>
              <a:rect l="0" t="0" r="0" b="0"/>
              <a:pathLst>
                <a:path w="6" h="100">
                  <a:moveTo>
                    <a:pt x="3" y="0"/>
                  </a:moveTo>
                  <a:lnTo>
                    <a:pt x="3" y="100"/>
                  </a:lnTo>
                </a:path>
              </a:pathLst>
            </a:custGeom>
            <a:noFill/>
            <a:ln w="421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2" name="group 102"/>
          <p:cNvGrpSpPr/>
          <p:nvPr/>
        </p:nvGrpSpPr>
        <p:grpSpPr>
          <a:xfrm rot="21600000">
            <a:off x="6754210" y="5813585"/>
            <a:ext cx="17588" cy="126354"/>
            <a:chOff x="0" y="0"/>
            <a:chExt cx="17588" cy="126354"/>
          </a:xfrm>
        </p:grpSpPr>
        <p:sp>
          <p:nvSpPr>
            <p:cNvPr id="371" name="path"/>
            <p:cNvSpPr/>
            <p:nvPr/>
          </p:nvSpPr>
          <p:spPr>
            <a:xfrm>
              <a:off x="9560" y="0"/>
              <a:ext cx="1459" cy="74692"/>
            </a:xfrm>
            <a:custGeom>
              <a:avLst/>
              <a:gdLst/>
              <a:ahLst/>
              <a:cxnLst/>
              <a:rect l="0" t="0" r="0" b="0"/>
              <a:pathLst>
                <a:path w="2" h="117">
                  <a:moveTo>
                    <a:pt x="1" y="1"/>
                  </a:moveTo>
                  <a:lnTo>
                    <a:pt x="1" y="116"/>
                  </a:lnTo>
                </a:path>
              </a:pathLst>
            </a:custGeom>
            <a:noFill/>
            <a:ln w="1404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2" name="path"/>
            <p:cNvSpPr/>
            <p:nvPr/>
          </p:nvSpPr>
          <p:spPr>
            <a:xfrm>
              <a:off x="0" y="27866"/>
              <a:ext cx="17588" cy="16261"/>
            </a:xfrm>
            <a:custGeom>
              <a:avLst/>
              <a:gdLst/>
              <a:ahLst/>
              <a:cxnLst/>
              <a:rect l="0" t="0" r="0" b="0"/>
              <a:pathLst>
                <a:path w="27" h="25">
                  <a:moveTo>
                    <a:pt x="1" y="11"/>
                  </a:moveTo>
                  <a:cubicBezTo>
                    <a:pt x="1" y="18"/>
                    <a:pt x="5" y="24"/>
                    <a:pt x="12" y="24"/>
                  </a:cubicBezTo>
                  <a:cubicBezTo>
                    <a:pt x="19" y="24"/>
                    <a:pt x="26" y="18"/>
                    <a:pt x="26" y="11"/>
                  </a:cubicBezTo>
                  <a:cubicBezTo>
                    <a:pt x="26" y="5"/>
                    <a:pt x="19" y="1"/>
                    <a:pt x="12" y="1"/>
                  </a:cubicBezTo>
                  <a:cubicBezTo>
                    <a:pt x="5" y="1"/>
                    <a:pt x="1" y="5"/>
                    <a:pt x="1" y="11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40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3" name="path"/>
            <p:cNvSpPr/>
            <p:nvPr/>
          </p:nvSpPr>
          <p:spPr>
            <a:xfrm>
              <a:off x="8475" y="21712"/>
              <a:ext cx="1431" cy="16333"/>
            </a:xfrm>
            <a:custGeom>
              <a:avLst/>
              <a:gdLst/>
              <a:ahLst/>
              <a:cxnLst/>
              <a:rect l="0" t="0" r="0" b="0"/>
              <a:pathLst>
                <a:path w="2" h="25">
                  <a:moveTo>
                    <a:pt x="0" y="0"/>
                  </a:moveTo>
                  <a:lnTo>
                    <a:pt x="1" y="25"/>
                  </a:lnTo>
                </a:path>
              </a:pathLst>
            </a:custGeom>
            <a:noFill/>
            <a:ln w="67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4" name="path"/>
            <p:cNvSpPr/>
            <p:nvPr/>
          </p:nvSpPr>
          <p:spPr>
            <a:xfrm>
              <a:off x="7370" y="62525"/>
              <a:ext cx="4378" cy="63829"/>
            </a:xfrm>
            <a:custGeom>
              <a:avLst/>
              <a:gdLst/>
              <a:ahLst/>
              <a:cxnLst/>
              <a:rect l="0" t="0" r="0" b="0"/>
              <a:pathLst>
                <a:path w="6" h="100">
                  <a:moveTo>
                    <a:pt x="3" y="0"/>
                  </a:moveTo>
                  <a:lnTo>
                    <a:pt x="3" y="100"/>
                  </a:lnTo>
                </a:path>
              </a:pathLst>
            </a:custGeom>
            <a:noFill/>
            <a:ln w="4213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75" name="textbox 375"/>
          <p:cNvSpPr/>
          <p:nvPr/>
        </p:nvSpPr>
        <p:spPr>
          <a:xfrm>
            <a:off x="6722450" y="4990628"/>
            <a:ext cx="862964" cy="10947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2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200" b="1" spc="16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200" spc="1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tons</a:t>
            </a:r>
            <a:endParaRPr lang="en-US" altLang="en-US" sz="200" dirty="0"/>
          </a:p>
          <a:p>
            <a:pPr marL="31115" algn="l" rtl="0" eaLnBrk="0">
              <a:lnSpc>
                <a:spcPts val="29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marL="93345" algn="l" rtl="0" eaLnBrk="0">
              <a:lnSpc>
                <a:spcPct val="91000"/>
              </a:lnSpc>
              <a:spcBef>
                <a:spcPts val="465"/>
              </a:spcBef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       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20</a:t>
            </a:r>
            <a:endParaRPr lang="en-US" altLang="en-US" sz="200" dirty="0"/>
          </a:p>
          <a:p>
            <a:pPr marL="456565" algn="l" rtl="0" eaLnBrk="0">
              <a:lnSpc>
                <a:spcPct val="91000"/>
              </a:lnSpc>
              <a:spcBef>
                <a:spcPts val="360"/>
              </a:spcBef>
              <a:tabLst>
                <a:tab pos="813435" algn="l"/>
              </a:tabLst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200" u="sng" spc="0" dirty="0">
                <a:solidFill>
                  <a:srgbClr val="000000">
                    <a:alpha val="100000"/>
                  </a:srgbClr>
                </a:solidFill>
                <a:uFill>
                  <a:solidFill>
                    <a:srgbClr val="FFFFFF"/>
                  </a:solidFill>
                </a:u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endParaRPr lang="en-US" altLang="en-US" sz="200" dirty="0"/>
          </a:p>
          <a:p>
            <a:pPr marL="665480" algn="l" rtl="0" eaLnBrk="0">
              <a:lnSpc>
                <a:spcPct val="91000"/>
              </a:lnSpc>
              <a:spcBef>
                <a:spcPts val="360"/>
              </a:spcBef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marL="12700" algn="l" rtl="0" eaLnBrk="0">
              <a:lnSpc>
                <a:spcPct val="95000"/>
              </a:lnSpc>
              <a:spcBef>
                <a:spcPts val="655"/>
              </a:spcBef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</a:t>
            </a:r>
            <a:r>
              <a:rPr sz="200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height</a:t>
            </a:r>
            <a:r>
              <a:rPr sz="200" b="1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200" spc="1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mm</a:t>
            </a:r>
            <a:endParaRPr lang="en-US" altLang="en-US" sz="200" dirty="0"/>
          </a:p>
          <a:p>
            <a:pPr algn="r" rtl="0" eaLnBrk="0">
              <a:lnSpc>
                <a:spcPts val="240"/>
              </a:lnSpc>
              <a:spcBef>
                <a:spcPts val="50"/>
              </a:spcBef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4,00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marL="432435" algn="l" rtl="0" eaLnBrk="0">
              <a:lnSpc>
                <a:spcPts val="240"/>
              </a:lnSpc>
              <a:spcBef>
                <a:spcPts val="485"/>
              </a:spcBef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2,00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algn="r" rtl="0" eaLnBrk="0">
              <a:lnSpc>
                <a:spcPts val="240"/>
              </a:lnSpc>
              <a:spcBef>
                <a:spcPts val="335"/>
              </a:spcBef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4,00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marL="648335" algn="l" rtl="0" eaLnBrk="0">
              <a:lnSpc>
                <a:spcPts val="240"/>
              </a:lnSpc>
              <a:spcBef>
                <a:spcPts val="335"/>
              </a:spcBef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3,10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marL="12700" algn="l" rtl="0" eaLnBrk="0">
              <a:lnSpc>
                <a:spcPct val="92000"/>
              </a:lnSpc>
              <a:spcBef>
                <a:spcPts val="600"/>
              </a:spcBef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Noise</a:t>
            </a:r>
            <a:r>
              <a:rPr sz="200" spc="1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level</a:t>
            </a:r>
            <a:r>
              <a:rPr sz="200" b="1" spc="1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</a:t>
            </a:r>
            <a:r>
              <a:rPr sz="200" spc="1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Category</a:t>
            </a:r>
            <a:r>
              <a:rPr sz="200" spc="13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rating</a:t>
            </a:r>
            <a:endParaRPr lang="en-US" altLang="en-US" sz="200" dirty="0"/>
          </a:p>
          <a:p>
            <a:pPr marL="32385" algn="l" rtl="0" eaLnBrk="0">
              <a:lnSpc>
                <a:spcPts val="27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marL="561975" algn="l" rtl="0" eaLnBrk="0">
              <a:lnSpc>
                <a:spcPct val="91000"/>
              </a:lnSpc>
              <a:spcBef>
                <a:spcPts val="540"/>
              </a:spcBef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200" dirty="0"/>
          </a:p>
          <a:p>
            <a:pPr algn="r" rtl="0" eaLnBrk="0">
              <a:lnSpc>
                <a:spcPct val="91000"/>
              </a:lnSpc>
              <a:spcBef>
                <a:spcPts val="360"/>
              </a:spcBef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200" dirty="0"/>
          </a:p>
          <a:p>
            <a:pPr algn="l" rtl="0" eaLnBrk="0">
              <a:lnSpc>
                <a:spcPct val="100000"/>
              </a:lnSpc>
            </a:pPr>
            <a:endParaRPr lang="en-US" altLang="en-US" sz="300" dirty="0"/>
          </a:p>
          <a:p>
            <a:pPr marL="20955" algn="l" rtl="0" eaLnBrk="0">
              <a:lnSpc>
                <a:spcPct val="91000"/>
              </a:lnSpc>
              <a:spcBef>
                <a:spcPts val="0"/>
              </a:spcBef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graphicFrame>
        <p:nvGraphicFramePr>
          <p:cNvPr id="376" name="table 376"/>
          <p:cNvGraphicFramePr>
            <a:graphicFrameLocks noGrp="1"/>
          </p:cNvGraphicFramePr>
          <p:nvPr/>
        </p:nvGraphicFramePr>
        <p:xfrm>
          <a:off x="7784003" y="3799358"/>
          <a:ext cx="698500" cy="1062990"/>
        </p:xfrm>
        <a:graphic>
          <a:graphicData uri="http://schemas.openxmlformats.org/drawingml/2006/table">
            <a:tbl>
              <a:tblPr/>
              <a:tblGrid>
                <a:gridCol w="698500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00" dirty="0"/>
                    </a:p>
                    <a:p>
                      <a:pPr marL="24130" algn="l" rtl="0" eaLnBrk="0">
                        <a:lnSpc>
                          <a:spcPct val="9700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Market</a:t>
                      </a:r>
                      <a:r>
                        <a:rPr sz="200" spc="86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coverage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1B0FF"/>
                    </a:solidFill>
                  </a:tcPr>
                </a:tc>
              </a:tr>
              <a:tr h="99821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8000"/>
                        </a:lnSpc>
                      </a:pPr>
                      <a:endParaRPr lang="en-US" altLang="en-US" sz="100" dirty="0"/>
                    </a:p>
                    <a:p>
                      <a:pPr marL="27305" algn="l" rtl="0" eaLnBrk="0">
                        <a:lnSpc>
                          <a:spcPct val="98000"/>
                        </a:lnSpc>
                      </a:pP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200" spc="47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percent</a:t>
                      </a:r>
                      <a:endParaRPr lang="en-US" altLang="en-US" sz="200" dirty="0"/>
                    </a:p>
                    <a:p>
                      <a:pPr marL="234950" algn="l" rtl="0" eaLnBrk="0">
                        <a:lnSpc>
                          <a:spcPct val="92000"/>
                        </a:lnSpc>
                        <a:spcBef>
                          <a:spcPts val="130"/>
                        </a:spcBef>
                        <a:tabLst>
                          <a:tab pos="666750" algn="l"/>
                        </a:tabLst>
                      </a:pPr>
                      <a:r>
                        <a:rPr sz="200" b="1" u="sng" spc="7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Volum</a:t>
                      </a:r>
                      <a:r>
                        <a:rPr sz="200" b="1" u="sng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200" u="sng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</a:t>
                      </a:r>
                      <a:endParaRPr lang="en-US" altLang="en-US" sz="200" dirty="0"/>
                    </a:p>
                    <a:p>
                      <a:pPr marL="35560" algn="l" rtl="0" eaLnBrk="0">
                        <a:lnSpc>
                          <a:spcPct val="94000"/>
                        </a:lnSpc>
                        <a:spcBef>
                          <a:spcPts val="905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  <a:p>
                      <a:pPr marL="35560" algn="l" rtl="0" eaLnBrk="0">
                        <a:lnSpc>
                          <a:spcPct val="94000"/>
                        </a:lnSpc>
                        <a:spcBef>
                          <a:spcPts val="85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  <a:p>
                      <a:pPr marL="35560" algn="l" rtl="0" eaLnBrk="0">
                        <a:lnSpc>
                          <a:spcPts val="270"/>
                        </a:lnSpc>
                        <a:spcBef>
                          <a:spcPts val="85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</a:t>
                      </a: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200" dirty="0"/>
                    </a:p>
                    <a:p>
                      <a:pPr marL="34290" algn="l" rtl="0" eaLnBrk="0">
                        <a:lnSpc>
                          <a:spcPct val="92000"/>
                        </a:lnSpc>
                        <a:spcBef>
                          <a:spcPts val="665"/>
                        </a:spcBef>
                      </a:pP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Tota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200" dirty="0"/>
                    </a:p>
                    <a:p>
                      <a:pPr marL="34925" algn="l" rtl="0" eaLnBrk="0">
                        <a:lnSpc>
                          <a:spcPts val="290"/>
                        </a:lnSpc>
                        <a:spcBef>
                          <a:spcPts val="5"/>
                        </a:spcBef>
                      </a:pP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coverag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200" dirty="0"/>
                    </a:p>
                    <a:p>
                      <a:pPr marL="35560" algn="l" rtl="0" eaLnBrk="0">
                        <a:lnSpc>
                          <a:spcPct val="95000"/>
                        </a:lnSpc>
                        <a:spcBef>
                          <a:spcPts val="41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Custom</a:t>
                      </a:r>
                      <a:r>
                        <a:rPr sz="200" spc="4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endParaRPr lang="en-US" altLang="en-US" sz="200" dirty="0"/>
                    </a:p>
                    <a:p>
                      <a:pPr marL="36195" algn="l" rtl="0" eaLnBrk="0">
                        <a:lnSpc>
                          <a:spcPts val="290"/>
                        </a:lnSpc>
                      </a:pPr>
                      <a:r>
                        <a:rPr sz="20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mad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200" dirty="0"/>
                    </a:p>
                    <a:p>
                      <a:pPr marL="36195" algn="l" rtl="0" eaLnBrk="0">
                        <a:lnSpc>
                          <a:spcPts val="290"/>
                        </a:lnSpc>
                      </a:pP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produc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16000"/>
                        </a:lnSpc>
                      </a:pPr>
                      <a:endParaRPr lang="en-US" altLang="en-US" sz="400" dirty="0"/>
                    </a:p>
                    <a:p>
                      <a:pPr marL="34290" algn="l" rtl="0" eaLnBrk="0">
                        <a:lnSpc>
                          <a:spcPct val="92000"/>
                        </a:lnSpc>
                        <a:spcBef>
                          <a:spcPts val="5"/>
                        </a:spcBef>
                      </a:pP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Tota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91B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77" name="table 377"/>
          <p:cNvGraphicFramePr>
            <a:graphicFrameLocks noGrp="1"/>
          </p:cNvGraphicFramePr>
          <p:nvPr/>
        </p:nvGraphicFramePr>
        <p:xfrm>
          <a:off x="6753300" y="4008893"/>
          <a:ext cx="908684" cy="777239"/>
        </p:xfrm>
        <a:graphic>
          <a:graphicData uri="http://schemas.openxmlformats.org/drawingml/2006/table">
            <a:tbl>
              <a:tblPr/>
              <a:tblGrid>
                <a:gridCol w="908684"/>
              </a:tblGrid>
              <a:tr h="77406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200" dirty="0"/>
                    </a:p>
                    <a:p>
                      <a:pPr marL="508635" algn="l" rtl="0" eaLnBrk="0">
                        <a:lnSpc>
                          <a:spcPct val="94000"/>
                        </a:lnSpc>
                        <a:spcBef>
                          <a:spcPts val="0"/>
                        </a:spcBef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39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9000"/>
                        </a:lnSpc>
                      </a:pPr>
                      <a:endParaRPr lang="en-US" altLang="en-US" sz="1000" dirty="0"/>
                    </a:p>
                    <a:p>
                      <a:pPr marL="325120" algn="l" rtl="0" eaLnBrk="0">
                        <a:lnSpc>
                          <a:spcPct val="94000"/>
                        </a:lnSpc>
                        <a:spcBef>
                          <a:spcPts val="60"/>
                        </a:spcBef>
                        <a:tabLst>
                          <a:tab pos="412115" algn="l"/>
                        </a:tabLst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	Cluster</a:t>
                      </a:r>
                      <a:r>
                        <a:rPr sz="200" spc="2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54000"/>
                        </a:lnSpc>
                      </a:pPr>
                      <a:endParaRPr lang="en-US" altLang="en-US" sz="100" dirty="0"/>
                    </a:p>
                    <a:p>
                      <a:pPr marL="116840" algn="l" rtl="0" eaLnBrk="0">
                        <a:lnSpc>
                          <a:spcPct val="94000"/>
                        </a:lnSpc>
                      </a:pP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</a:t>
                      </a:r>
                      <a:r>
                        <a:rPr sz="200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78" name="path"/>
          <p:cNvSpPr/>
          <p:nvPr/>
        </p:nvSpPr>
        <p:spPr>
          <a:xfrm>
            <a:off x="7032334" y="4496241"/>
            <a:ext cx="46367" cy="35857"/>
          </a:xfrm>
          <a:custGeom>
            <a:avLst/>
            <a:gdLst/>
            <a:ahLst/>
            <a:cxnLst/>
            <a:rect l="0" t="0" r="0" b="0"/>
            <a:pathLst>
              <a:path w="73" h="56">
                <a:moveTo>
                  <a:pt x="1" y="27"/>
                </a:moveTo>
                <a:cubicBezTo>
                  <a:pt x="1" y="43"/>
                  <a:pt x="16" y="55"/>
                  <a:pt x="35" y="55"/>
                </a:cubicBezTo>
                <a:cubicBezTo>
                  <a:pt x="55" y="55"/>
                  <a:pt x="71" y="43"/>
                  <a:pt x="71" y="27"/>
                </a:cubicBezTo>
                <a:cubicBezTo>
                  <a:pt x="71" y="13"/>
                  <a:pt x="55" y="1"/>
                  <a:pt x="35" y="1"/>
                </a:cubicBezTo>
                <a:cubicBezTo>
                  <a:pt x="16" y="1"/>
                  <a:pt x="1" y="13"/>
                  <a:pt x="1" y="27"/>
                </a:cubicBezTo>
              </a:path>
            </a:pathLst>
          </a:custGeom>
          <a:solidFill>
            <a:srgbClr val="0066CC">
              <a:alpha val="100000"/>
            </a:srgbClr>
          </a:solidFill>
          <a:ln w="146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79" name="table 379"/>
          <p:cNvGraphicFramePr>
            <a:graphicFrameLocks noGrp="1"/>
          </p:cNvGraphicFramePr>
          <p:nvPr/>
        </p:nvGraphicFramePr>
        <p:xfrm>
          <a:off x="3864444" y="4523606"/>
          <a:ext cx="442595" cy="1497964"/>
        </p:xfrm>
        <a:graphic>
          <a:graphicData uri="http://schemas.openxmlformats.org/drawingml/2006/table">
            <a:tbl>
              <a:tblPr/>
              <a:tblGrid>
                <a:gridCol w="442595"/>
              </a:tblGrid>
              <a:tr h="149161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7000"/>
                        </a:lnSpc>
                      </a:pPr>
                      <a:endParaRPr lang="en-US" altLang="en-US" sz="200" dirty="0"/>
                    </a:p>
                    <a:p>
                      <a:pPr marL="74295" indent="-52705" algn="l" rtl="0" eaLnBrk="0">
                        <a:lnSpc>
                          <a:spcPct val="108000"/>
                        </a:lnSpc>
                      </a:pPr>
                      <a:r>
                        <a:rPr sz="600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6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Validate              model</a:t>
                      </a:r>
                      <a:r>
                        <a:rPr sz="4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4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g.,       with</a:t>
                      </a:r>
                      <a:r>
                        <a:rPr sz="4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regional      </a:t>
                      </a:r>
                      <a:r>
                        <a:rPr sz="4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sa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les</a:t>
                      </a:r>
                      <a:endParaRPr lang="en-US" altLang="en-US" sz="400" dirty="0"/>
                    </a:p>
                    <a:p>
                      <a:pPr marL="77470" algn="l" rtl="0" eaLnBrk="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400" spc="-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rep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resentatives</a:t>
                      </a:r>
                      <a:endParaRPr lang="en-US" altLang="en-US" sz="400" dirty="0"/>
                    </a:p>
                    <a:p>
                      <a:pPr marL="74930" indent="-53340" algn="l" rtl="0" eaLnBrk="0">
                        <a:lnSpc>
                          <a:spcPct val="108000"/>
                        </a:lnSpc>
                        <a:spcBef>
                          <a:spcPts val="285"/>
                        </a:spcBef>
                      </a:pPr>
                      <a:r>
                        <a:rPr sz="6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Ensure all          volumes</a:t>
                      </a:r>
                      <a:r>
                        <a:rPr sz="4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and      revenue</a:t>
                      </a:r>
                      <a:r>
                        <a:rPr sz="4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pools    are</a:t>
                      </a:r>
                      <a:r>
                        <a:rPr sz="4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included</a:t>
                      </a:r>
                      <a:endParaRPr lang="en-US" altLang="en-US" sz="400" dirty="0"/>
                    </a:p>
                    <a:p>
                      <a:pPr marL="74930" indent="-53340" algn="l" rtl="0" eaLnBrk="0">
                        <a:lnSpc>
                          <a:spcPct val="108000"/>
                        </a:lnSpc>
                        <a:spcBef>
                          <a:spcPts val="200"/>
                        </a:spcBef>
                      </a:pPr>
                      <a:r>
                        <a:rPr sz="6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</a:t>
                      </a:r>
                      <a:r>
                        <a:rPr sz="400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transparent  on</a:t>
                      </a:r>
                      <a:r>
                        <a:rPr sz="400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assump</a:t>
                      </a:r>
                      <a:r>
                        <a:rPr sz="4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tions</a:t>
                      </a:r>
                      <a:r>
                        <a:rPr sz="4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e.g.,          growth</a:t>
                      </a:r>
                      <a:r>
                        <a:rPr sz="400" spc="2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rates</a:t>
                      </a:r>
                      <a:r>
                        <a:rPr sz="4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change</a:t>
                      </a:r>
                      <a:r>
                        <a:rPr sz="4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rates</a:t>
                      </a:r>
                      <a:endParaRPr lang="en-US" altLang="en-US" sz="400" dirty="0"/>
                    </a:p>
                    <a:p>
                      <a:pPr marL="76200" indent="-54610" algn="l" rtl="0" eaLnBrk="0">
                        <a:lnSpc>
                          <a:spcPct val="89000"/>
                        </a:lnSpc>
                        <a:spcBef>
                          <a:spcPts val="295"/>
                        </a:spcBef>
                      </a:pPr>
                      <a:r>
                        <a:rPr sz="600" spc="4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</a:t>
                      </a:r>
                      <a:r>
                        <a:rPr sz="6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Document          </a:t>
                      </a:r>
                      <a:r>
                        <a:rPr sz="4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umptions</a:t>
                      </a:r>
                      <a:endParaRPr lang="en-US" altLang="en-US" sz="400" dirty="0"/>
                    </a:p>
                    <a:p>
                      <a:pPr algn="l" rtl="0" eaLnBrk="0">
                        <a:lnSpc>
                          <a:spcPct val="119000"/>
                        </a:lnSpc>
                      </a:pPr>
                      <a:endParaRPr lang="en-US" altLang="en-US" sz="200" dirty="0"/>
                    </a:p>
                    <a:p>
                      <a:pPr marL="76200" indent="-53975" algn="l" rtl="0" eaLnBrk="0">
                        <a:lnSpc>
                          <a:spcPct val="89000"/>
                        </a:lnSpc>
                        <a:spcBef>
                          <a:spcPts val="0"/>
                        </a:spcBef>
                      </a:pPr>
                      <a:r>
                        <a:rPr sz="600" spc="3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▪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Evaluate</a:t>
                      </a:r>
                      <a:r>
                        <a:rPr sz="4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for       different</a:t>
                      </a:r>
                      <a:r>
                        <a:rPr sz="400" spc="1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400" spc="0" dirty="0">
                          <a:solidFill>
                            <a:srgbClr val="FFFFFF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years</a:t>
                      </a:r>
                      <a:endParaRPr lang="en-US" altLang="en-US" sz="4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66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80" name="table 380"/>
          <p:cNvGraphicFramePr>
            <a:graphicFrameLocks noGrp="1"/>
          </p:cNvGraphicFramePr>
          <p:nvPr/>
        </p:nvGraphicFramePr>
        <p:xfrm>
          <a:off x="5812522" y="5134299"/>
          <a:ext cx="590550" cy="981709"/>
        </p:xfrm>
        <a:graphic>
          <a:graphicData uri="http://schemas.openxmlformats.org/drawingml/2006/table">
            <a:tbl>
              <a:tblPr/>
              <a:tblGrid>
                <a:gridCol w="590550"/>
              </a:tblGrid>
              <a:tr h="0">
                <a:tc>
                  <a:txBody>
                    <a:bodyPr/>
                    <a:lstStyle/>
                    <a:p>
                      <a:pPr marL="3810" algn="l" rtl="0" eaLnBrk="0">
                        <a:lnSpc>
                          <a:spcPts val="375"/>
                        </a:lnSpc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</a:t>
                      </a:r>
                      <a:r>
                        <a:rPr sz="3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competitor</a:t>
                      </a:r>
                      <a:r>
                        <a:rPr sz="300" spc="4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3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" dirty="0"/>
                    </a:p>
                    <a:p>
                      <a:pPr marL="1905" algn="l" rtl="0" eaLnBrk="0">
                        <a:lnSpc>
                          <a:spcPts val="375"/>
                        </a:lnSpc>
                      </a:pP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ed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7747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" dirty="0"/>
                    </a:p>
                    <a:p>
                      <a:pPr marL="432435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load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381" name="table 381"/>
          <p:cNvGraphicFramePr>
            <a:graphicFrameLocks noGrp="1"/>
          </p:cNvGraphicFramePr>
          <p:nvPr/>
        </p:nvGraphicFramePr>
        <p:xfrm>
          <a:off x="5187415" y="5134299"/>
          <a:ext cx="589915" cy="981709"/>
        </p:xfrm>
        <a:graphic>
          <a:graphicData uri="http://schemas.openxmlformats.org/drawingml/2006/table">
            <a:tbl>
              <a:tblPr/>
              <a:tblGrid>
                <a:gridCol w="589915"/>
              </a:tblGrid>
              <a:tr h="0">
                <a:tc>
                  <a:txBody>
                    <a:bodyPr/>
                    <a:lstStyle/>
                    <a:p>
                      <a:pPr marL="2540" algn="l" rtl="0" eaLnBrk="0">
                        <a:lnSpc>
                          <a:spcPts val="375"/>
                        </a:lnSpc>
                      </a:pP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Main</a:t>
                      </a:r>
                      <a:r>
                        <a:rPr sz="3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competitor</a:t>
                      </a:r>
                      <a:r>
                        <a:rPr sz="300" spc="5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" dirty="0"/>
                    </a:p>
                    <a:p>
                      <a:pPr marL="2540" algn="l" rtl="0" eaLnBrk="0">
                        <a:lnSpc>
                          <a:spcPts val="375"/>
                        </a:lnSpc>
                      </a:pP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ed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7747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" dirty="0"/>
                    </a:p>
                    <a:p>
                      <a:pPr marL="43307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load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382" name="table 382"/>
          <p:cNvGraphicFramePr>
            <a:graphicFrameLocks noGrp="1"/>
          </p:cNvGraphicFramePr>
          <p:nvPr/>
        </p:nvGraphicFramePr>
        <p:xfrm>
          <a:off x="4566606" y="5134299"/>
          <a:ext cx="584200" cy="981709"/>
        </p:xfrm>
        <a:graphic>
          <a:graphicData uri="http://schemas.openxmlformats.org/drawingml/2006/table">
            <a:tbl>
              <a:tblPr/>
              <a:tblGrid>
                <a:gridCol w="584200"/>
              </a:tblGrid>
              <a:tr h="0">
                <a:tc>
                  <a:txBody>
                    <a:bodyPr/>
                    <a:lstStyle/>
                    <a:p>
                      <a:pPr marL="1905" algn="l" rtl="0" eaLnBrk="0">
                        <a:lnSpc>
                          <a:spcPct val="98000"/>
                        </a:lnSpc>
                      </a:pP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Cli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ent</a:t>
                      </a:r>
                      <a:endParaRPr lang="en-US" altLang="en-US" sz="300" dirty="0"/>
                    </a:p>
                  </a:txBody>
                  <a:tcPr marL="0" marR="0" marT="52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8000"/>
                        </a:lnSpc>
                      </a:pPr>
                      <a:endParaRPr lang="en-US" altLang="en-US" sz="100" dirty="0"/>
                    </a:p>
                    <a:p>
                      <a:pPr marL="1905" algn="l" rtl="0" eaLnBrk="0">
                        <a:lnSpc>
                          <a:spcPts val="375"/>
                        </a:lnSpc>
                      </a:pP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ed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29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7747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8000"/>
                        </a:lnSpc>
                      </a:pPr>
                      <a:endParaRPr lang="en-US" altLang="en-US" sz="100" dirty="0"/>
                    </a:p>
                    <a:p>
                      <a:pPr marL="432435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300" b="1" spc="1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Pay</a:t>
                      </a:r>
                      <a:r>
                        <a:rPr sz="3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load</a:t>
                      </a:r>
                      <a:endParaRPr lang="en-US" altLang="en-US" sz="3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pSp>
        <p:nvGrpSpPr>
          <p:cNvPr id="104" name="group 104"/>
          <p:cNvGrpSpPr/>
          <p:nvPr/>
        </p:nvGrpSpPr>
        <p:grpSpPr>
          <a:xfrm rot="21600000">
            <a:off x="5913571" y="5749547"/>
            <a:ext cx="106879" cy="101881"/>
            <a:chOff x="0" y="0"/>
            <a:chExt cx="106879" cy="101881"/>
          </a:xfrm>
        </p:grpSpPr>
        <p:sp>
          <p:nvSpPr>
            <p:cNvPr id="383" name="path"/>
            <p:cNvSpPr/>
            <p:nvPr/>
          </p:nvSpPr>
          <p:spPr>
            <a:xfrm>
              <a:off x="0" y="0"/>
              <a:ext cx="106879" cy="101881"/>
            </a:xfrm>
            <a:custGeom>
              <a:avLst/>
              <a:gdLst/>
              <a:ahLst/>
              <a:cxnLst/>
              <a:rect l="0" t="0" r="0" b="0"/>
              <a:pathLst>
                <a:path w="168" h="160">
                  <a:moveTo>
                    <a:pt x="1" y="130"/>
                  </a:moveTo>
                  <a:cubicBezTo>
                    <a:pt x="1" y="146"/>
                    <a:pt x="11" y="158"/>
                    <a:pt x="22" y="158"/>
                  </a:cubicBezTo>
                  <a:cubicBezTo>
                    <a:pt x="35" y="158"/>
                    <a:pt x="46" y="146"/>
                    <a:pt x="46" y="130"/>
                  </a:cubicBezTo>
                  <a:cubicBezTo>
                    <a:pt x="46" y="117"/>
                    <a:pt x="35" y="104"/>
                    <a:pt x="22" y="104"/>
                  </a:cubicBezTo>
                  <a:cubicBezTo>
                    <a:pt x="11" y="104"/>
                    <a:pt x="1" y="117"/>
                    <a:pt x="1" y="130"/>
                  </a:cubicBezTo>
                </a:path>
                <a:path w="168" h="160">
                  <a:moveTo>
                    <a:pt x="14" y="130"/>
                  </a:moveTo>
                  <a:cubicBezTo>
                    <a:pt x="14" y="146"/>
                    <a:pt x="24" y="158"/>
                    <a:pt x="35" y="158"/>
                  </a:cubicBezTo>
                  <a:cubicBezTo>
                    <a:pt x="48" y="158"/>
                    <a:pt x="59" y="146"/>
                    <a:pt x="59" y="130"/>
                  </a:cubicBezTo>
                  <a:cubicBezTo>
                    <a:pt x="59" y="117"/>
                    <a:pt x="48" y="104"/>
                    <a:pt x="35" y="104"/>
                  </a:cubicBezTo>
                  <a:cubicBezTo>
                    <a:pt x="24" y="104"/>
                    <a:pt x="14" y="117"/>
                    <a:pt x="14" y="130"/>
                  </a:cubicBezTo>
                </a:path>
                <a:path w="168" h="160">
                  <a:moveTo>
                    <a:pt x="14" y="78"/>
                  </a:moveTo>
                  <a:cubicBezTo>
                    <a:pt x="14" y="94"/>
                    <a:pt x="24" y="107"/>
                    <a:pt x="35" y="107"/>
                  </a:cubicBezTo>
                  <a:cubicBezTo>
                    <a:pt x="48" y="107"/>
                    <a:pt x="59" y="94"/>
                    <a:pt x="59" y="78"/>
                  </a:cubicBezTo>
                  <a:cubicBezTo>
                    <a:pt x="59" y="65"/>
                    <a:pt x="48" y="53"/>
                    <a:pt x="35" y="53"/>
                  </a:cubicBezTo>
                  <a:cubicBezTo>
                    <a:pt x="24" y="53"/>
                    <a:pt x="14" y="65"/>
                    <a:pt x="14" y="78"/>
                  </a:cubicBezTo>
                </a:path>
                <a:path w="168" h="160">
                  <a:moveTo>
                    <a:pt x="122" y="27"/>
                  </a:moveTo>
                  <a:cubicBezTo>
                    <a:pt x="122" y="43"/>
                    <a:pt x="132" y="56"/>
                    <a:pt x="143" y="56"/>
                  </a:cubicBezTo>
                  <a:cubicBezTo>
                    <a:pt x="156" y="56"/>
                    <a:pt x="167" y="43"/>
                    <a:pt x="167" y="27"/>
                  </a:cubicBezTo>
                  <a:cubicBezTo>
                    <a:pt x="167" y="14"/>
                    <a:pt x="156" y="1"/>
                    <a:pt x="143" y="1"/>
                  </a:cubicBezTo>
                  <a:cubicBezTo>
                    <a:pt x="132" y="1"/>
                    <a:pt x="122" y="14"/>
                    <a:pt x="122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4" name="path"/>
            <p:cNvSpPr/>
            <p:nvPr/>
          </p:nvSpPr>
          <p:spPr>
            <a:xfrm>
              <a:off x="18326" y="0"/>
              <a:ext cx="40152" cy="36705"/>
            </a:xfrm>
            <a:custGeom>
              <a:avLst/>
              <a:gdLst/>
              <a:ahLst/>
              <a:cxnLst/>
              <a:rect l="0" t="0" r="0" b="0"/>
              <a:pathLst>
                <a:path w="63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63" h="57">
                  <a:moveTo>
                    <a:pt x="17" y="27"/>
                  </a:moveTo>
                  <a:cubicBezTo>
                    <a:pt x="17" y="43"/>
                    <a:pt x="27" y="56"/>
                    <a:pt x="38" y="56"/>
                  </a:cubicBezTo>
                  <a:cubicBezTo>
                    <a:pt x="51" y="56"/>
                    <a:pt x="61" y="43"/>
                    <a:pt x="61" y="27"/>
                  </a:cubicBezTo>
                  <a:cubicBezTo>
                    <a:pt x="61" y="14"/>
                    <a:pt x="51" y="1"/>
                    <a:pt x="38" y="1"/>
                  </a:cubicBezTo>
                  <a:cubicBezTo>
                    <a:pt x="27" y="1"/>
                    <a:pt x="17" y="14"/>
                    <a:pt x="17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5" name="path"/>
            <p:cNvSpPr/>
            <p:nvPr/>
          </p:nvSpPr>
          <p:spPr>
            <a:xfrm>
              <a:off x="28406" y="65175"/>
              <a:ext cx="78473" cy="36705"/>
            </a:xfrm>
            <a:custGeom>
              <a:avLst/>
              <a:gdLst/>
              <a:ahLst/>
              <a:cxnLst/>
              <a:rect l="0" t="0" r="0" b="0"/>
              <a:pathLst>
                <a:path w="123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123" h="57">
                  <a:moveTo>
                    <a:pt x="77" y="27"/>
                  </a:moveTo>
                  <a:cubicBezTo>
                    <a:pt x="77" y="43"/>
                    <a:pt x="88" y="56"/>
                    <a:pt x="98" y="56"/>
                  </a:cubicBezTo>
                  <a:cubicBezTo>
                    <a:pt x="111" y="56"/>
                    <a:pt x="122" y="43"/>
                    <a:pt x="122" y="27"/>
                  </a:cubicBezTo>
                  <a:cubicBezTo>
                    <a:pt x="122" y="14"/>
                    <a:pt x="111" y="1"/>
                    <a:pt x="98" y="1"/>
                  </a:cubicBezTo>
                  <a:cubicBezTo>
                    <a:pt x="88" y="1"/>
                    <a:pt x="77" y="14"/>
                    <a:pt x="77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6" name="path"/>
            <p:cNvSpPr/>
            <p:nvPr/>
          </p:nvSpPr>
          <p:spPr>
            <a:xfrm>
              <a:off x="38403" y="0"/>
              <a:ext cx="30072" cy="3670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87" name="rect"/>
          <p:cNvSpPr/>
          <p:nvPr/>
        </p:nvSpPr>
        <p:spPr>
          <a:xfrm>
            <a:off x="5839486" y="5627845"/>
            <a:ext cx="58915" cy="49441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6" name="group 106"/>
          <p:cNvGrpSpPr/>
          <p:nvPr/>
        </p:nvGrpSpPr>
        <p:grpSpPr>
          <a:xfrm rot="21600000">
            <a:off x="6135728" y="5370278"/>
            <a:ext cx="30089" cy="195751"/>
            <a:chOff x="0" y="0"/>
            <a:chExt cx="30089" cy="195751"/>
          </a:xfrm>
        </p:grpSpPr>
        <p:sp>
          <p:nvSpPr>
            <p:cNvPr id="388" name="path"/>
            <p:cNvSpPr/>
            <p:nvPr/>
          </p:nvSpPr>
          <p:spPr>
            <a:xfrm>
              <a:off x="0" y="63243"/>
              <a:ext cx="30089" cy="3660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9" name="path"/>
            <p:cNvSpPr/>
            <p:nvPr/>
          </p:nvSpPr>
          <p:spPr>
            <a:xfrm>
              <a:off x="0" y="159024"/>
              <a:ext cx="30089" cy="36726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0" name="path"/>
            <p:cNvSpPr/>
            <p:nvPr/>
          </p:nvSpPr>
          <p:spPr>
            <a:xfrm>
              <a:off x="0" y="126406"/>
              <a:ext cx="30089" cy="3668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1" name="path"/>
            <p:cNvSpPr/>
            <p:nvPr/>
          </p:nvSpPr>
          <p:spPr>
            <a:xfrm>
              <a:off x="0" y="0"/>
              <a:ext cx="30089" cy="67311"/>
            </a:xfrm>
            <a:custGeom>
              <a:avLst/>
              <a:gdLst/>
              <a:ahLst/>
              <a:cxnLst/>
              <a:rect l="0" t="0" r="0" b="0"/>
              <a:pathLst>
                <a:path w="47" h="106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47" h="106">
                  <a:moveTo>
                    <a:pt x="1" y="75"/>
                  </a:moveTo>
                  <a:cubicBezTo>
                    <a:pt x="1" y="91"/>
                    <a:pt x="11" y="104"/>
                    <a:pt x="22" y="104"/>
                  </a:cubicBezTo>
                  <a:cubicBezTo>
                    <a:pt x="35" y="104"/>
                    <a:pt x="46" y="91"/>
                    <a:pt x="46" y="75"/>
                  </a:cubicBezTo>
                  <a:cubicBezTo>
                    <a:pt x="46" y="62"/>
                    <a:pt x="35" y="49"/>
                    <a:pt x="22" y="49"/>
                  </a:cubicBezTo>
                  <a:cubicBezTo>
                    <a:pt x="11" y="49"/>
                    <a:pt x="1" y="62"/>
                    <a:pt x="1" y="7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2" name="path"/>
            <p:cNvSpPr/>
            <p:nvPr/>
          </p:nvSpPr>
          <p:spPr>
            <a:xfrm>
              <a:off x="0" y="93747"/>
              <a:ext cx="30089" cy="36726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8" name="group 108"/>
          <p:cNvGrpSpPr/>
          <p:nvPr/>
        </p:nvGrpSpPr>
        <p:grpSpPr>
          <a:xfrm rot="21600000">
            <a:off x="5941978" y="5623051"/>
            <a:ext cx="78473" cy="36714"/>
            <a:chOff x="0" y="0"/>
            <a:chExt cx="78473" cy="36714"/>
          </a:xfrm>
        </p:grpSpPr>
        <p:sp>
          <p:nvSpPr>
            <p:cNvPr id="393" name="path"/>
            <p:cNvSpPr/>
            <p:nvPr/>
          </p:nvSpPr>
          <p:spPr>
            <a:xfrm>
              <a:off x="0" y="0"/>
              <a:ext cx="30072" cy="3671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4" name="path"/>
            <p:cNvSpPr/>
            <p:nvPr/>
          </p:nvSpPr>
          <p:spPr>
            <a:xfrm>
              <a:off x="48400" y="0"/>
              <a:ext cx="30072" cy="3671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95" name="rect"/>
          <p:cNvSpPr/>
          <p:nvPr/>
        </p:nvSpPr>
        <p:spPr>
          <a:xfrm>
            <a:off x="6087261" y="5433522"/>
            <a:ext cx="30072" cy="36604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6" name="path"/>
          <p:cNvSpPr/>
          <p:nvPr/>
        </p:nvSpPr>
        <p:spPr>
          <a:xfrm>
            <a:off x="6184145" y="5496685"/>
            <a:ext cx="78472" cy="36685"/>
          </a:xfrm>
          <a:custGeom>
            <a:avLst/>
            <a:gdLst/>
            <a:ahLst/>
            <a:cxnLst/>
            <a:rect l="0" t="0" r="0" b="0"/>
            <a:pathLst>
              <a:path w="123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  <a:path w="123" h="57">
                <a:moveTo>
                  <a:pt x="77" y="27"/>
                </a:moveTo>
                <a:cubicBezTo>
                  <a:pt x="77" y="43"/>
                  <a:pt x="88" y="56"/>
                  <a:pt x="98" y="56"/>
                </a:cubicBezTo>
                <a:cubicBezTo>
                  <a:pt x="111" y="56"/>
                  <a:pt x="122" y="43"/>
                  <a:pt x="122" y="27"/>
                </a:cubicBezTo>
                <a:cubicBezTo>
                  <a:pt x="122" y="14"/>
                  <a:pt x="111" y="1"/>
                  <a:pt x="98" y="1"/>
                </a:cubicBezTo>
                <a:cubicBezTo>
                  <a:pt x="88" y="1"/>
                  <a:pt x="77" y="14"/>
                  <a:pt x="77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10" name="group 110"/>
          <p:cNvGrpSpPr/>
          <p:nvPr/>
        </p:nvGrpSpPr>
        <p:grpSpPr>
          <a:xfrm rot="21600000">
            <a:off x="6087261" y="5496685"/>
            <a:ext cx="30072" cy="99929"/>
            <a:chOff x="0" y="0"/>
            <a:chExt cx="30072" cy="99929"/>
          </a:xfrm>
        </p:grpSpPr>
        <p:sp>
          <p:nvSpPr>
            <p:cNvPr id="397" name="path"/>
            <p:cNvSpPr/>
            <p:nvPr/>
          </p:nvSpPr>
          <p:spPr>
            <a:xfrm>
              <a:off x="0" y="32618"/>
              <a:ext cx="30072" cy="36726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8" name="path"/>
            <p:cNvSpPr/>
            <p:nvPr/>
          </p:nvSpPr>
          <p:spPr>
            <a:xfrm>
              <a:off x="0" y="0"/>
              <a:ext cx="30072" cy="3668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9" name="path"/>
            <p:cNvSpPr/>
            <p:nvPr/>
          </p:nvSpPr>
          <p:spPr>
            <a:xfrm>
              <a:off x="0" y="63244"/>
              <a:ext cx="30072" cy="3668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00" name="rect"/>
          <p:cNvSpPr/>
          <p:nvPr/>
        </p:nvSpPr>
        <p:spPr>
          <a:xfrm>
            <a:off x="6184144" y="5370278"/>
            <a:ext cx="30090" cy="36726"/>
          </a:xfrm>
          <a:prstGeom prst="rect">
            <a:avLst/>
          </a:prstGeom>
          <a:solidFill>
            <a:srgbClr val="7D8287">
              <a:alpha val="99607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12" name="group 112"/>
          <p:cNvGrpSpPr/>
          <p:nvPr/>
        </p:nvGrpSpPr>
        <p:grpSpPr>
          <a:xfrm rot="21600000">
            <a:off x="6184144" y="5433522"/>
            <a:ext cx="78473" cy="36604"/>
            <a:chOff x="0" y="0"/>
            <a:chExt cx="78473" cy="36604"/>
          </a:xfrm>
        </p:grpSpPr>
        <p:sp>
          <p:nvSpPr>
            <p:cNvPr id="401" name="path"/>
            <p:cNvSpPr/>
            <p:nvPr/>
          </p:nvSpPr>
          <p:spPr>
            <a:xfrm>
              <a:off x="48483" y="0"/>
              <a:ext cx="29989" cy="3660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5" y="43"/>
                    <a:pt x="45" y="27"/>
                  </a:cubicBezTo>
                  <a:cubicBezTo>
                    <a:pt x="45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2" name="path"/>
            <p:cNvSpPr/>
            <p:nvPr/>
          </p:nvSpPr>
          <p:spPr>
            <a:xfrm>
              <a:off x="0" y="0"/>
              <a:ext cx="30090" cy="3660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03" name="rect"/>
          <p:cNvSpPr/>
          <p:nvPr/>
        </p:nvSpPr>
        <p:spPr>
          <a:xfrm>
            <a:off x="6184144" y="5400904"/>
            <a:ext cx="30090" cy="36685"/>
          </a:xfrm>
          <a:prstGeom prst="rect">
            <a:avLst/>
          </a:prstGeom>
          <a:solidFill>
            <a:srgbClr val="7D8287">
              <a:alpha val="99607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04" name="picture 4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600000">
            <a:off x="5997394" y="5432035"/>
            <a:ext cx="390360" cy="582521"/>
          </a:xfrm>
          <a:prstGeom prst="rect">
            <a:avLst/>
          </a:prstGeom>
        </p:spPr>
      </p:pic>
      <p:sp>
        <p:nvSpPr>
          <p:cNvPr id="405" name="textbox 405"/>
          <p:cNvSpPr/>
          <p:nvPr/>
        </p:nvSpPr>
        <p:spPr>
          <a:xfrm>
            <a:off x="5832394" y="5813770"/>
            <a:ext cx="467359" cy="8128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00965" algn="l" rtl="0" eaLnBrk="0">
              <a:lnSpc>
                <a:spcPts val="300"/>
              </a:lnSpc>
              <a:tabLst>
                <a:tab pos="266065" algn="l"/>
              </a:tabLst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ments</a:t>
            </a:r>
            <a:r>
              <a:rPr sz="200" spc="3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where</a:t>
            </a:r>
            <a:endParaRPr lang="en-US" altLang="en-US" sz="200" dirty="0"/>
          </a:p>
        </p:txBody>
      </p:sp>
      <p:grpSp>
        <p:nvGrpSpPr>
          <p:cNvPr id="114" name="group 114"/>
          <p:cNvGrpSpPr/>
          <p:nvPr/>
        </p:nvGrpSpPr>
        <p:grpSpPr>
          <a:xfrm rot="21600000">
            <a:off x="5845094" y="5845328"/>
            <a:ext cx="88469" cy="36705"/>
            <a:chOff x="0" y="0"/>
            <a:chExt cx="88469" cy="36705"/>
          </a:xfrm>
        </p:grpSpPr>
        <p:sp>
          <p:nvSpPr>
            <p:cNvPr id="406" name="path"/>
            <p:cNvSpPr/>
            <p:nvPr/>
          </p:nvSpPr>
          <p:spPr>
            <a:xfrm>
              <a:off x="48399" y="0"/>
              <a:ext cx="40069" cy="36705"/>
            </a:xfrm>
            <a:custGeom>
              <a:avLst/>
              <a:gdLst/>
              <a:ahLst/>
              <a:cxnLst/>
              <a:rect l="0" t="0" r="0" b="0"/>
              <a:pathLst>
                <a:path w="63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63" h="57">
                  <a:moveTo>
                    <a:pt x="17" y="27"/>
                  </a:moveTo>
                  <a:cubicBezTo>
                    <a:pt x="17" y="43"/>
                    <a:pt x="27" y="56"/>
                    <a:pt x="38" y="56"/>
                  </a:cubicBezTo>
                  <a:cubicBezTo>
                    <a:pt x="51" y="56"/>
                    <a:pt x="61" y="43"/>
                    <a:pt x="61" y="27"/>
                  </a:cubicBezTo>
                  <a:cubicBezTo>
                    <a:pt x="61" y="14"/>
                    <a:pt x="51" y="1"/>
                    <a:pt x="38" y="1"/>
                  </a:cubicBezTo>
                  <a:cubicBezTo>
                    <a:pt x="27" y="1"/>
                    <a:pt x="17" y="14"/>
                    <a:pt x="17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7" name="path"/>
            <p:cNvSpPr/>
            <p:nvPr/>
          </p:nvSpPr>
          <p:spPr>
            <a:xfrm>
              <a:off x="0" y="0"/>
              <a:ext cx="30072" cy="3670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6" name="group 116"/>
          <p:cNvGrpSpPr/>
          <p:nvPr/>
        </p:nvGrpSpPr>
        <p:grpSpPr>
          <a:xfrm rot="21600000">
            <a:off x="5893494" y="5686303"/>
            <a:ext cx="106963" cy="36705"/>
            <a:chOff x="0" y="0"/>
            <a:chExt cx="106963" cy="36705"/>
          </a:xfrm>
        </p:grpSpPr>
        <p:sp>
          <p:nvSpPr>
            <p:cNvPr id="408" name="path"/>
            <p:cNvSpPr/>
            <p:nvPr/>
          </p:nvSpPr>
          <p:spPr>
            <a:xfrm>
              <a:off x="20076" y="0"/>
              <a:ext cx="30072" cy="3670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9" name="path"/>
            <p:cNvSpPr/>
            <p:nvPr/>
          </p:nvSpPr>
          <p:spPr>
            <a:xfrm>
              <a:off x="38403" y="0"/>
              <a:ext cx="40152" cy="36705"/>
            </a:xfrm>
            <a:custGeom>
              <a:avLst/>
              <a:gdLst/>
              <a:ahLst/>
              <a:cxnLst/>
              <a:rect l="0" t="0" r="0" b="0"/>
              <a:pathLst>
                <a:path w="63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63" h="57">
                  <a:moveTo>
                    <a:pt x="17" y="27"/>
                  </a:moveTo>
                  <a:cubicBezTo>
                    <a:pt x="17" y="43"/>
                    <a:pt x="27" y="56"/>
                    <a:pt x="38" y="56"/>
                  </a:cubicBezTo>
                  <a:cubicBezTo>
                    <a:pt x="51" y="56"/>
                    <a:pt x="61" y="43"/>
                    <a:pt x="61" y="27"/>
                  </a:cubicBezTo>
                  <a:cubicBezTo>
                    <a:pt x="61" y="14"/>
                    <a:pt x="51" y="1"/>
                    <a:pt x="38" y="1"/>
                  </a:cubicBezTo>
                  <a:cubicBezTo>
                    <a:pt x="27" y="1"/>
                    <a:pt x="17" y="14"/>
                    <a:pt x="17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0" name="path"/>
            <p:cNvSpPr/>
            <p:nvPr/>
          </p:nvSpPr>
          <p:spPr>
            <a:xfrm>
              <a:off x="0" y="0"/>
              <a:ext cx="40069" cy="36705"/>
            </a:xfrm>
            <a:custGeom>
              <a:avLst/>
              <a:gdLst/>
              <a:ahLst/>
              <a:cxnLst/>
              <a:rect l="0" t="0" r="0" b="0"/>
              <a:pathLst>
                <a:path w="63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63" h="57">
                  <a:moveTo>
                    <a:pt x="17" y="27"/>
                  </a:moveTo>
                  <a:cubicBezTo>
                    <a:pt x="17" y="43"/>
                    <a:pt x="27" y="56"/>
                    <a:pt x="38" y="56"/>
                  </a:cubicBezTo>
                  <a:cubicBezTo>
                    <a:pt x="51" y="56"/>
                    <a:pt x="61" y="43"/>
                    <a:pt x="61" y="27"/>
                  </a:cubicBezTo>
                  <a:cubicBezTo>
                    <a:pt x="61" y="14"/>
                    <a:pt x="51" y="1"/>
                    <a:pt x="38" y="1"/>
                  </a:cubicBezTo>
                  <a:cubicBezTo>
                    <a:pt x="27" y="1"/>
                    <a:pt x="17" y="14"/>
                    <a:pt x="17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1" name="path"/>
            <p:cNvSpPr/>
            <p:nvPr/>
          </p:nvSpPr>
          <p:spPr>
            <a:xfrm>
              <a:off x="58480" y="0"/>
              <a:ext cx="48483" cy="36705"/>
            </a:xfrm>
            <a:custGeom>
              <a:avLst/>
              <a:gdLst/>
              <a:ahLst/>
              <a:cxnLst/>
              <a:rect l="0" t="0" r="0" b="0"/>
              <a:pathLst>
                <a:path w="76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76" h="57">
                  <a:moveTo>
                    <a:pt x="30" y="27"/>
                  </a:moveTo>
                  <a:cubicBezTo>
                    <a:pt x="30" y="43"/>
                    <a:pt x="40" y="56"/>
                    <a:pt x="51" y="56"/>
                  </a:cubicBezTo>
                  <a:cubicBezTo>
                    <a:pt x="64" y="56"/>
                    <a:pt x="75" y="43"/>
                    <a:pt x="75" y="27"/>
                  </a:cubicBezTo>
                  <a:cubicBezTo>
                    <a:pt x="75" y="14"/>
                    <a:pt x="64" y="1"/>
                    <a:pt x="51" y="1"/>
                  </a:cubicBezTo>
                  <a:cubicBezTo>
                    <a:pt x="40" y="1"/>
                    <a:pt x="30" y="14"/>
                    <a:pt x="30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412" name="picture 4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1600000">
            <a:off x="5827863" y="5830006"/>
            <a:ext cx="113821" cy="167417"/>
          </a:xfrm>
          <a:prstGeom prst="rect">
            <a:avLst/>
          </a:prstGeom>
        </p:spPr>
      </p:pic>
      <p:pic>
        <p:nvPicPr>
          <p:cNvPr id="413" name="picture 41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600000">
            <a:off x="5827863" y="5699315"/>
            <a:ext cx="136666" cy="283911"/>
          </a:xfrm>
          <a:prstGeom prst="rect">
            <a:avLst/>
          </a:prstGeom>
        </p:spPr>
      </p:pic>
      <p:grpSp>
        <p:nvGrpSpPr>
          <p:cNvPr id="118" name="group 118"/>
          <p:cNvGrpSpPr/>
          <p:nvPr/>
        </p:nvGrpSpPr>
        <p:grpSpPr>
          <a:xfrm rot="21600000">
            <a:off x="6281044" y="5307034"/>
            <a:ext cx="50149" cy="163092"/>
            <a:chOff x="0" y="0"/>
            <a:chExt cx="50149" cy="163092"/>
          </a:xfrm>
        </p:grpSpPr>
        <p:sp>
          <p:nvSpPr>
            <p:cNvPr id="414" name="path"/>
            <p:cNvSpPr/>
            <p:nvPr/>
          </p:nvSpPr>
          <p:spPr>
            <a:xfrm>
              <a:off x="0" y="126487"/>
              <a:ext cx="30056" cy="3660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5" name="path"/>
            <p:cNvSpPr/>
            <p:nvPr/>
          </p:nvSpPr>
          <p:spPr>
            <a:xfrm>
              <a:off x="0" y="63244"/>
              <a:ext cx="30056" cy="67311"/>
            </a:xfrm>
            <a:custGeom>
              <a:avLst/>
              <a:gdLst/>
              <a:ahLst/>
              <a:cxnLst/>
              <a:rect l="0" t="0" r="0" b="0"/>
              <a:pathLst>
                <a:path w="47" h="106">
                  <a:moveTo>
                    <a:pt x="1" y="75"/>
                  </a:moveTo>
                  <a:cubicBezTo>
                    <a:pt x="1" y="91"/>
                    <a:pt x="11" y="104"/>
                    <a:pt x="22" y="104"/>
                  </a:cubicBezTo>
                  <a:cubicBezTo>
                    <a:pt x="35" y="104"/>
                    <a:pt x="46" y="91"/>
                    <a:pt x="46" y="75"/>
                  </a:cubicBezTo>
                  <a:cubicBezTo>
                    <a:pt x="46" y="62"/>
                    <a:pt x="35" y="49"/>
                    <a:pt x="22" y="49"/>
                  </a:cubicBezTo>
                  <a:cubicBezTo>
                    <a:pt x="11" y="49"/>
                    <a:pt x="1" y="62"/>
                    <a:pt x="1" y="75"/>
                  </a:cubicBezTo>
                </a:path>
                <a:path w="47" h="106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6" name="path"/>
            <p:cNvSpPr/>
            <p:nvPr/>
          </p:nvSpPr>
          <p:spPr>
            <a:xfrm>
              <a:off x="0" y="0"/>
              <a:ext cx="50149" cy="130555"/>
            </a:xfrm>
            <a:custGeom>
              <a:avLst/>
              <a:gdLst/>
              <a:ahLst/>
              <a:cxnLst/>
              <a:rect l="0" t="0" r="0" b="0"/>
              <a:pathLst>
                <a:path w="78" h="205">
                  <a:moveTo>
                    <a:pt x="32" y="27"/>
                  </a:moveTo>
                  <a:cubicBezTo>
                    <a:pt x="32" y="43"/>
                    <a:pt x="43" y="56"/>
                    <a:pt x="53" y="56"/>
                  </a:cubicBezTo>
                  <a:cubicBezTo>
                    <a:pt x="67" y="56"/>
                    <a:pt x="77" y="43"/>
                    <a:pt x="77" y="27"/>
                  </a:cubicBezTo>
                  <a:cubicBezTo>
                    <a:pt x="77" y="14"/>
                    <a:pt x="67" y="1"/>
                    <a:pt x="53" y="1"/>
                  </a:cubicBezTo>
                  <a:cubicBezTo>
                    <a:pt x="43" y="1"/>
                    <a:pt x="32" y="14"/>
                    <a:pt x="32" y="27"/>
                  </a:cubicBezTo>
                </a:path>
                <a:path w="78" h="205">
                  <a:moveTo>
                    <a:pt x="1" y="175"/>
                  </a:moveTo>
                  <a:cubicBezTo>
                    <a:pt x="1" y="191"/>
                    <a:pt x="11" y="203"/>
                    <a:pt x="22" y="203"/>
                  </a:cubicBezTo>
                  <a:cubicBezTo>
                    <a:pt x="35" y="203"/>
                    <a:pt x="46" y="191"/>
                    <a:pt x="46" y="175"/>
                  </a:cubicBezTo>
                  <a:cubicBezTo>
                    <a:pt x="46" y="162"/>
                    <a:pt x="35" y="149"/>
                    <a:pt x="22" y="149"/>
                  </a:cubicBezTo>
                  <a:cubicBezTo>
                    <a:pt x="11" y="149"/>
                    <a:pt x="1" y="162"/>
                    <a:pt x="1" y="175"/>
                  </a:cubicBezTo>
                </a:path>
                <a:path w="78" h="205">
                  <a:moveTo>
                    <a:pt x="1" y="75"/>
                  </a:moveTo>
                  <a:cubicBezTo>
                    <a:pt x="1" y="91"/>
                    <a:pt x="11" y="104"/>
                    <a:pt x="22" y="104"/>
                  </a:cubicBezTo>
                  <a:cubicBezTo>
                    <a:pt x="35" y="104"/>
                    <a:pt x="46" y="91"/>
                    <a:pt x="46" y="75"/>
                  </a:cubicBezTo>
                  <a:cubicBezTo>
                    <a:pt x="46" y="62"/>
                    <a:pt x="35" y="49"/>
                    <a:pt x="22" y="49"/>
                  </a:cubicBezTo>
                  <a:cubicBezTo>
                    <a:pt x="11" y="49"/>
                    <a:pt x="1" y="62"/>
                    <a:pt x="1" y="7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417" name="table 417"/>
          <p:cNvGraphicFramePr>
            <a:graphicFrameLocks noGrp="1"/>
          </p:cNvGraphicFramePr>
          <p:nvPr/>
        </p:nvGraphicFramePr>
        <p:xfrm>
          <a:off x="5812522" y="5293816"/>
          <a:ext cx="582295" cy="731519"/>
        </p:xfrm>
        <a:graphic>
          <a:graphicData uri="http://schemas.openxmlformats.org/drawingml/2006/table">
            <a:tbl>
              <a:tblPr/>
              <a:tblGrid>
                <a:gridCol w="582295"/>
              </a:tblGrid>
              <a:tr h="72834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0000"/>
                        </a:lnSpc>
                      </a:pPr>
                      <a:endParaRPr lang="en-US" altLang="en-US" sz="200" dirty="0"/>
                    </a:p>
                    <a:p>
                      <a:pPr marL="350520" indent="-635" algn="l" rtl="0" eaLnBrk="0">
                        <a:lnSpc>
                          <a:spcPct val="154000"/>
                        </a:lnSpc>
                        <a:spcBef>
                          <a:spcPts val="0"/>
                        </a:spcBef>
                      </a:pP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Sisypho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</a:t>
                      </a: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        </a:t>
                      </a:r>
                      <a:endParaRPr lang="en-US" altLang="en-US" sz="200" dirty="0"/>
                    </a:p>
                    <a:p>
                      <a:pPr marL="126365" algn="l" rtl="0" eaLnBrk="0">
                        <a:lnSpc>
                          <a:spcPts val="280"/>
                        </a:lnSpc>
                        <a:spcBef>
                          <a:spcPts val="330"/>
                        </a:spcBef>
                      </a:pP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200" dirty="0"/>
                    </a:p>
                    <a:p>
                      <a:pPr marL="126365" algn="l" rtl="0" eaLnBrk="0">
                        <a:lnSpc>
                          <a:spcPts val="280"/>
                        </a:lnSpc>
                        <a:spcBef>
                          <a:spcPts val="105"/>
                        </a:spcBef>
                      </a:pP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 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14000"/>
                        </a:lnSpc>
                      </a:pPr>
                      <a:endParaRPr lang="en-US" altLang="en-US" sz="500" dirty="0"/>
                    </a:p>
                    <a:p>
                      <a:pPr marL="29210" algn="l" rtl="0" eaLnBrk="0">
                        <a:lnSpc>
                          <a:spcPts val="280"/>
                        </a:lnSpc>
                        <a:spcBef>
                          <a:spcPts val="5"/>
                        </a:spcBef>
                      </a:pPr>
                      <a:r>
                        <a:rPr sz="2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iLi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 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18" name="path"/>
          <p:cNvSpPr/>
          <p:nvPr/>
        </p:nvSpPr>
        <p:spPr>
          <a:xfrm>
            <a:off x="5990378" y="5529303"/>
            <a:ext cx="30072" cy="36726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0066CC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" name="path"/>
          <p:cNvSpPr/>
          <p:nvPr/>
        </p:nvSpPr>
        <p:spPr>
          <a:xfrm>
            <a:off x="6232628" y="5370278"/>
            <a:ext cx="29989" cy="36726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5" y="43"/>
                  <a:pt x="45" y="27"/>
                </a:cubicBezTo>
                <a:cubicBezTo>
                  <a:pt x="45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C7E0FB">
              <a:alpha val="100000"/>
            </a:srgbClr>
          </a:solidFill>
          <a:ln w="184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" name="path"/>
          <p:cNvSpPr/>
          <p:nvPr/>
        </p:nvSpPr>
        <p:spPr>
          <a:xfrm>
            <a:off x="4667977" y="5814723"/>
            <a:ext cx="30052" cy="36705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0066CC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1" name="path"/>
          <p:cNvSpPr/>
          <p:nvPr/>
        </p:nvSpPr>
        <p:spPr>
          <a:xfrm>
            <a:off x="4676302" y="5782186"/>
            <a:ext cx="30051" cy="69243"/>
          </a:xfrm>
          <a:custGeom>
            <a:avLst/>
            <a:gdLst/>
            <a:ahLst/>
            <a:cxnLst/>
            <a:rect l="0" t="0" r="0" b="0"/>
            <a:pathLst>
              <a:path w="47" h="109">
                <a:moveTo>
                  <a:pt x="1" y="78"/>
                </a:moveTo>
                <a:cubicBezTo>
                  <a:pt x="1" y="94"/>
                  <a:pt x="11" y="107"/>
                  <a:pt x="22" y="107"/>
                </a:cubicBezTo>
                <a:cubicBezTo>
                  <a:pt x="35" y="107"/>
                  <a:pt x="46" y="94"/>
                  <a:pt x="46" y="78"/>
                </a:cubicBezTo>
                <a:cubicBezTo>
                  <a:pt x="46" y="65"/>
                  <a:pt x="35" y="52"/>
                  <a:pt x="22" y="52"/>
                </a:cubicBezTo>
                <a:cubicBezTo>
                  <a:pt x="11" y="52"/>
                  <a:pt x="1" y="65"/>
                  <a:pt x="1" y="78"/>
                </a:cubicBezTo>
              </a:path>
              <a:path w="47" h="109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0066CC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2" name="rect"/>
          <p:cNvSpPr/>
          <p:nvPr/>
        </p:nvSpPr>
        <p:spPr>
          <a:xfrm>
            <a:off x="4686374" y="5749547"/>
            <a:ext cx="29968" cy="3670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0" name="group 120"/>
          <p:cNvGrpSpPr/>
          <p:nvPr/>
        </p:nvGrpSpPr>
        <p:grpSpPr>
          <a:xfrm rot="21600000">
            <a:off x="4696364" y="5749547"/>
            <a:ext cx="78417" cy="36705"/>
            <a:chOff x="0" y="0"/>
            <a:chExt cx="78417" cy="36705"/>
          </a:xfrm>
        </p:grpSpPr>
        <p:sp>
          <p:nvSpPr>
            <p:cNvPr id="423" name="path"/>
            <p:cNvSpPr/>
            <p:nvPr/>
          </p:nvSpPr>
          <p:spPr>
            <a:xfrm>
              <a:off x="0" y="0"/>
              <a:ext cx="30051" cy="3670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" name="path"/>
            <p:cNvSpPr/>
            <p:nvPr/>
          </p:nvSpPr>
          <p:spPr>
            <a:xfrm>
              <a:off x="9989" y="0"/>
              <a:ext cx="30052" cy="3670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5" name="path"/>
            <p:cNvSpPr/>
            <p:nvPr/>
          </p:nvSpPr>
          <p:spPr>
            <a:xfrm>
              <a:off x="48366" y="0"/>
              <a:ext cx="30051" cy="3670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26" name="path"/>
          <p:cNvSpPr/>
          <p:nvPr/>
        </p:nvSpPr>
        <p:spPr>
          <a:xfrm>
            <a:off x="4744730" y="5814723"/>
            <a:ext cx="30051" cy="36705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7" name="path"/>
          <p:cNvSpPr/>
          <p:nvPr/>
        </p:nvSpPr>
        <p:spPr>
          <a:xfrm>
            <a:off x="4757377" y="5704945"/>
            <a:ext cx="5210" cy="222313"/>
          </a:xfrm>
          <a:custGeom>
            <a:avLst/>
            <a:gdLst/>
            <a:ahLst/>
            <a:cxnLst/>
            <a:rect l="0" t="0" r="0" b="0"/>
            <a:pathLst>
              <a:path w="8" h="350">
                <a:moveTo>
                  <a:pt x="4" y="0"/>
                </a:moveTo>
                <a:lnTo>
                  <a:pt x="4" y="350"/>
                </a:lnTo>
              </a:path>
            </a:pathLst>
          </a:custGeom>
          <a:noFill/>
          <a:ln w="5786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2" name="group 122"/>
          <p:cNvGrpSpPr/>
          <p:nvPr/>
        </p:nvGrpSpPr>
        <p:grpSpPr>
          <a:xfrm rot="21600000">
            <a:off x="4599549" y="5908572"/>
            <a:ext cx="160232" cy="36705"/>
            <a:chOff x="0" y="0"/>
            <a:chExt cx="160232" cy="36705"/>
          </a:xfrm>
        </p:grpSpPr>
        <p:sp>
          <p:nvSpPr>
            <p:cNvPr id="428" name="path"/>
            <p:cNvSpPr/>
            <p:nvPr/>
          </p:nvSpPr>
          <p:spPr>
            <a:xfrm>
              <a:off x="0" y="0"/>
              <a:ext cx="30051" cy="3670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9" name="path"/>
            <p:cNvSpPr/>
            <p:nvPr/>
          </p:nvSpPr>
          <p:spPr>
            <a:xfrm>
              <a:off x="14949" y="15422"/>
              <a:ext cx="145282" cy="6363"/>
            </a:xfrm>
            <a:custGeom>
              <a:avLst/>
              <a:gdLst/>
              <a:ahLst/>
              <a:cxnLst/>
              <a:rect l="0" t="0" r="0" b="0"/>
              <a:pathLst>
                <a:path w="228" h="10">
                  <a:moveTo>
                    <a:pt x="0" y="5"/>
                  </a:moveTo>
                  <a:lnTo>
                    <a:pt x="228" y="5"/>
                  </a:lnTo>
                </a:path>
              </a:pathLst>
            </a:custGeom>
            <a:noFill/>
            <a:ln w="5786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0" name="path"/>
          <p:cNvSpPr/>
          <p:nvPr/>
        </p:nvSpPr>
        <p:spPr>
          <a:xfrm>
            <a:off x="4599549" y="5845328"/>
            <a:ext cx="30051" cy="36705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C7E0FB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1" name="path"/>
          <p:cNvSpPr/>
          <p:nvPr/>
        </p:nvSpPr>
        <p:spPr>
          <a:xfrm>
            <a:off x="4696364" y="5814723"/>
            <a:ext cx="30051" cy="36705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2" name="path"/>
          <p:cNvSpPr/>
          <p:nvPr/>
        </p:nvSpPr>
        <p:spPr>
          <a:xfrm>
            <a:off x="4611894" y="5704945"/>
            <a:ext cx="341732" cy="222313"/>
          </a:xfrm>
          <a:custGeom>
            <a:avLst/>
            <a:gdLst/>
            <a:ahLst/>
            <a:cxnLst/>
            <a:rect l="0" t="0" r="0" b="0"/>
            <a:pathLst>
              <a:path w="538" h="350">
                <a:moveTo>
                  <a:pt x="156" y="201"/>
                </a:moveTo>
                <a:lnTo>
                  <a:pt x="538" y="201"/>
                </a:lnTo>
                <a:moveTo>
                  <a:pt x="4" y="0"/>
                </a:moveTo>
                <a:lnTo>
                  <a:pt x="4" y="350"/>
                </a:lnTo>
              </a:path>
            </a:pathLst>
          </a:custGeom>
          <a:noFill/>
          <a:ln w="5786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4" name="group 124"/>
          <p:cNvGrpSpPr/>
          <p:nvPr/>
        </p:nvGrpSpPr>
        <p:grpSpPr>
          <a:xfrm rot="21600000">
            <a:off x="4614499" y="5686303"/>
            <a:ext cx="145282" cy="36705"/>
            <a:chOff x="0" y="0"/>
            <a:chExt cx="145282" cy="36705"/>
          </a:xfrm>
        </p:grpSpPr>
        <p:sp>
          <p:nvSpPr>
            <p:cNvPr id="433" name="path"/>
            <p:cNvSpPr/>
            <p:nvPr/>
          </p:nvSpPr>
          <p:spPr>
            <a:xfrm>
              <a:off x="53478" y="0"/>
              <a:ext cx="30052" cy="3670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4" name="path"/>
            <p:cNvSpPr/>
            <p:nvPr/>
          </p:nvSpPr>
          <p:spPr>
            <a:xfrm>
              <a:off x="71875" y="0"/>
              <a:ext cx="29968" cy="3670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5" y="43"/>
                    <a:pt x="45" y="27"/>
                  </a:cubicBezTo>
                  <a:cubicBezTo>
                    <a:pt x="45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5" name="path"/>
            <p:cNvSpPr/>
            <p:nvPr/>
          </p:nvSpPr>
          <p:spPr>
            <a:xfrm>
              <a:off x="33415" y="0"/>
              <a:ext cx="40124" cy="36705"/>
            </a:xfrm>
            <a:custGeom>
              <a:avLst/>
              <a:gdLst/>
              <a:ahLst/>
              <a:cxnLst/>
              <a:rect l="0" t="0" r="0" b="0"/>
              <a:pathLst>
                <a:path w="63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63" h="57">
                  <a:moveTo>
                    <a:pt x="17" y="27"/>
                  </a:moveTo>
                  <a:cubicBezTo>
                    <a:pt x="17" y="43"/>
                    <a:pt x="27" y="56"/>
                    <a:pt x="38" y="56"/>
                  </a:cubicBezTo>
                  <a:cubicBezTo>
                    <a:pt x="51" y="56"/>
                    <a:pt x="61" y="43"/>
                    <a:pt x="61" y="27"/>
                  </a:cubicBezTo>
                  <a:cubicBezTo>
                    <a:pt x="61" y="14"/>
                    <a:pt x="51" y="1"/>
                    <a:pt x="38" y="1"/>
                  </a:cubicBezTo>
                  <a:cubicBezTo>
                    <a:pt x="27" y="1"/>
                    <a:pt x="17" y="14"/>
                    <a:pt x="17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6" name="path"/>
            <p:cNvSpPr/>
            <p:nvPr/>
          </p:nvSpPr>
          <p:spPr>
            <a:xfrm>
              <a:off x="0" y="15460"/>
              <a:ext cx="145282" cy="6363"/>
            </a:xfrm>
            <a:custGeom>
              <a:avLst/>
              <a:gdLst/>
              <a:ahLst/>
              <a:cxnLst/>
              <a:rect l="0" t="0" r="0" b="0"/>
              <a:pathLst>
                <a:path w="228" h="10">
                  <a:moveTo>
                    <a:pt x="0" y="5"/>
                  </a:moveTo>
                  <a:lnTo>
                    <a:pt x="228" y="5"/>
                  </a:lnTo>
                </a:path>
              </a:pathLst>
            </a:custGeom>
            <a:noFill/>
            <a:ln w="5786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7" name="rect"/>
          <p:cNvSpPr/>
          <p:nvPr/>
        </p:nvSpPr>
        <p:spPr>
          <a:xfrm>
            <a:off x="4616703" y="5641062"/>
            <a:ext cx="42483" cy="49931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6" name="group 126"/>
          <p:cNvGrpSpPr/>
          <p:nvPr/>
        </p:nvGrpSpPr>
        <p:grpSpPr>
          <a:xfrm rot="21600000">
            <a:off x="4711488" y="5529303"/>
            <a:ext cx="242138" cy="36726"/>
            <a:chOff x="0" y="0"/>
            <a:chExt cx="242138" cy="36726"/>
          </a:xfrm>
        </p:grpSpPr>
        <p:sp>
          <p:nvSpPr>
            <p:cNvPr id="438" name="path"/>
            <p:cNvSpPr/>
            <p:nvPr/>
          </p:nvSpPr>
          <p:spPr>
            <a:xfrm>
              <a:off x="33242" y="0"/>
              <a:ext cx="30051" cy="36726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9" name="path"/>
            <p:cNvSpPr/>
            <p:nvPr/>
          </p:nvSpPr>
          <p:spPr>
            <a:xfrm>
              <a:off x="0" y="15322"/>
              <a:ext cx="242138" cy="6363"/>
            </a:xfrm>
            <a:custGeom>
              <a:avLst/>
              <a:gdLst/>
              <a:ahLst/>
              <a:cxnLst/>
              <a:rect l="0" t="0" r="0" b="0"/>
              <a:pathLst>
                <a:path w="381" h="10">
                  <a:moveTo>
                    <a:pt x="0" y="5"/>
                  </a:moveTo>
                  <a:lnTo>
                    <a:pt x="381" y="5"/>
                  </a:lnTo>
                </a:path>
              </a:pathLst>
            </a:custGeom>
            <a:noFill/>
            <a:ln w="5786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8" name="group 128"/>
          <p:cNvGrpSpPr/>
          <p:nvPr/>
        </p:nvGrpSpPr>
        <p:grpSpPr>
          <a:xfrm rot="21600000">
            <a:off x="4841545" y="5307034"/>
            <a:ext cx="243761" cy="289580"/>
            <a:chOff x="0" y="0"/>
            <a:chExt cx="243761" cy="289580"/>
          </a:xfrm>
        </p:grpSpPr>
        <p:sp>
          <p:nvSpPr>
            <p:cNvPr id="440" name="path"/>
            <p:cNvSpPr/>
            <p:nvPr/>
          </p:nvSpPr>
          <p:spPr>
            <a:xfrm>
              <a:off x="0" y="222268"/>
              <a:ext cx="30052" cy="36726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1" name="path"/>
            <p:cNvSpPr/>
            <p:nvPr/>
          </p:nvSpPr>
          <p:spPr>
            <a:xfrm>
              <a:off x="0" y="126487"/>
              <a:ext cx="30052" cy="3660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2" name="path"/>
            <p:cNvSpPr/>
            <p:nvPr/>
          </p:nvSpPr>
          <p:spPr>
            <a:xfrm>
              <a:off x="48432" y="222268"/>
              <a:ext cx="30068" cy="36726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3" name="path"/>
            <p:cNvSpPr/>
            <p:nvPr/>
          </p:nvSpPr>
          <p:spPr>
            <a:xfrm>
              <a:off x="48432" y="189650"/>
              <a:ext cx="30068" cy="3668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4" name="path"/>
            <p:cNvSpPr/>
            <p:nvPr/>
          </p:nvSpPr>
          <p:spPr>
            <a:xfrm>
              <a:off x="48432" y="126487"/>
              <a:ext cx="30068" cy="3660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5" name="path"/>
            <p:cNvSpPr/>
            <p:nvPr/>
          </p:nvSpPr>
          <p:spPr>
            <a:xfrm>
              <a:off x="48432" y="63244"/>
              <a:ext cx="78451" cy="195751"/>
            </a:xfrm>
            <a:custGeom>
              <a:avLst/>
              <a:gdLst/>
              <a:ahLst/>
              <a:cxnLst/>
              <a:rect l="0" t="0" r="0" b="0"/>
              <a:pathLst>
                <a:path w="123" h="308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123" h="308">
                  <a:moveTo>
                    <a:pt x="77" y="277"/>
                  </a:moveTo>
                  <a:cubicBezTo>
                    <a:pt x="77" y="293"/>
                    <a:pt x="88" y="306"/>
                    <a:pt x="98" y="306"/>
                  </a:cubicBezTo>
                  <a:cubicBezTo>
                    <a:pt x="111" y="306"/>
                    <a:pt x="122" y="293"/>
                    <a:pt x="122" y="277"/>
                  </a:cubicBezTo>
                  <a:cubicBezTo>
                    <a:pt x="122" y="264"/>
                    <a:pt x="111" y="252"/>
                    <a:pt x="98" y="252"/>
                  </a:cubicBezTo>
                  <a:cubicBezTo>
                    <a:pt x="88" y="252"/>
                    <a:pt x="77" y="264"/>
                    <a:pt x="77" y="277"/>
                  </a:cubicBezTo>
                </a:path>
                <a:path w="123" h="308">
                  <a:moveTo>
                    <a:pt x="77" y="226"/>
                  </a:moveTo>
                  <a:cubicBezTo>
                    <a:pt x="77" y="242"/>
                    <a:pt x="88" y="255"/>
                    <a:pt x="98" y="255"/>
                  </a:cubicBezTo>
                  <a:cubicBezTo>
                    <a:pt x="111" y="255"/>
                    <a:pt x="122" y="242"/>
                    <a:pt x="122" y="226"/>
                  </a:cubicBezTo>
                  <a:cubicBezTo>
                    <a:pt x="122" y="213"/>
                    <a:pt x="111" y="200"/>
                    <a:pt x="98" y="200"/>
                  </a:cubicBezTo>
                  <a:cubicBezTo>
                    <a:pt x="88" y="200"/>
                    <a:pt x="77" y="213"/>
                    <a:pt x="77" y="2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6" name="path"/>
            <p:cNvSpPr/>
            <p:nvPr/>
          </p:nvSpPr>
          <p:spPr>
            <a:xfrm>
              <a:off x="96815" y="63244"/>
              <a:ext cx="30068" cy="36726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7" name="path"/>
            <p:cNvSpPr/>
            <p:nvPr/>
          </p:nvSpPr>
          <p:spPr>
            <a:xfrm>
              <a:off x="145264" y="189650"/>
              <a:ext cx="30068" cy="3668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8" name="path"/>
            <p:cNvSpPr/>
            <p:nvPr/>
          </p:nvSpPr>
          <p:spPr>
            <a:xfrm>
              <a:off x="145264" y="126487"/>
              <a:ext cx="30068" cy="3660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9" name="path"/>
            <p:cNvSpPr/>
            <p:nvPr/>
          </p:nvSpPr>
          <p:spPr>
            <a:xfrm>
              <a:off x="145264" y="63244"/>
              <a:ext cx="30068" cy="36726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0" name="path"/>
            <p:cNvSpPr/>
            <p:nvPr/>
          </p:nvSpPr>
          <p:spPr>
            <a:xfrm>
              <a:off x="193647" y="126487"/>
              <a:ext cx="30034" cy="3660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5" y="43"/>
                    <a:pt x="45" y="27"/>
                  </a:cubicBezTo>
                  <a:cubicBezTo>
                    <a:pt x="45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1" name="path"/>
            <p:cNvSpPr/>
            <p:nvPr/>
          </p:nvSpPr>
          <p:spPr>
            <a:xfrm>
              <a:off x="193647" y="63244"/>
              <a:ext cx="30034" cy="67311"/>
            </a:xfrm>
            <a:custGeom>
              <a:avLst/>
              <a:gdLst/>
              <a:ahLst/>
              <a:cxnLst/>
              <a:rect l="0" t="0" r="0" b="0"/>
              <a:pathLst>
                <a:path w="47" h="106">
                  <a:moveTo>
                    <a:pt x="1" y="75"/>
                  </a:moveTo>
                  <a:cubicBezTo>
                    <a:pt x="1" y="91"/>
                    <a:pt x="11" y="104"/>
                    <a:pt x="22" y="104"/>
                  </a:cubicBezTo>
                  <a:cubicBezTo>
                    <a:pt x="35" y="104"/>
                    <a:pt x="45" y="91"/>
                    <a:pt x="45" y="75"/>
                  </a:cubicBezTo>
                  <a:cubicBezTo>
                    <a:pt x="45" y="62"/>
                    <a:pt x="35" y="49"/>
                    <a:pt x="22" y="49"/>
                  </a:cubicBezTo>
                  <a:cubicBezTo>
                    <a:pt x="11" y="49"/>
                    <a:pt x="1" y="62"/>
                    <a:pt x="1" y="75"/>
                  </a:cubicBezTo>
                </a:path>
                <a:path w="47" h="106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5" y="43"/>
                    <a:pt x="45" y="27"/>
                  </a:cubicBezTo>
                  <a:cubicBezTo>
                    <a:pt x="45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2" name="path"/>
            <p:cNvSpPr/>
            <p:nvPr/>
          </p:nvSpPr>
          <p:spPr>
            <a:xfrm>
              <a:off x="0" y="0"/>
              <a:ext cx="243761" cy="289580"/>
            </a:xfrm>
            <a:custGeom>
              <a:avLst/>
              <a:gdLst/>
              <a:ahLst/>
              <a:cxnLst/>
              <a:rect l="0" t="0" r="0" b="0"/>
              <a:pathLst>
                <a:path w="383" h="456">
                  <a:moveTo>
                    <a:pt x="337" y="27"/>
                  </a:moveTo>
                  <a:cubicBezTo>
                    <a:pt x="337" y="43"/>
                    <a:pt x="348" y="56"/>
                    <a:pt x="358" y="56"/>
                  </a:cubicBezTo>
                  <a:cubicBezTo>
                    <a:pt x="372" y="56"/>
                    <a:pt x="382" y="43"/>
                    <a:pt x="382" y="27"/>
                  </a:cubicBezTo>
                  <a:cubicBezTo>
                    <a:pt x="382" y="14"/>
                    <a:pt x="372" y="1"/>
                    <a:pt x="358" y="1"/>
                  </a:cubicBezTo>
                  <a:cubicBezTo>
                    <a:pt x="348" y="1"/>
                    <a:pt x="337" y="14"/>
                    <a:pt x="337" y="27"/>
                  </a:cubicBezTo>
                </a:path>
                <a:path w="383" h="456">
                  <a:moveTo>
                    <a:pt x="1" y="425"/>
                  </a:moveTo>
                  <a:cubicBezTo>
                    <a:pt x="1" y="441"/>
                    <a:pt x="11" y="454"/>
                    <a:pt x="22" y="454"/>
                  </a:cubicBezTo>
                  <a:cubicBezTo>
                    <a:pt x="35" y="454"/>
                    <a:pt x="46" y="441"/>
                    <a:pt x="46" y="425"/>
                  </a:cubicBezTo>
                  <a:cubicBezTo>
                    <a:pt x="46" y="412"/>
                    <a:pt x="35" y="399"/>
                    <a:pt x="22" y="399"/>
                  </a:cubicBezTo>
                  <a:cubicBezTo>
                    <a:pt x="11" y="399"/>
                    <a:pt x="1" y="412"/>
                    <a:pt x="1" y="42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3" name="path"/>
            <p:cNvSpPr/>
            <p:nvPr/>
          </p:nvSpPr>
          <p:spPr>
            <a:xfrm>
              <a:off x="0" y="189650"/>
              <a:ext cx="30052" cy="3668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4" name="path"/>
            <p:cNvSpPr/>
            <p:nvPr/>
          </p:nvSpPr>
          <p:spPr>
            <a:xfrm>
              <a:off x="48432" y="156991"/>
              <a:ext cx="30068" cy="36726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5" name="path"/>
            <p:cNvSpPr/>
            <p:nvPr/>
          </p:nvSpPr>
          <p:spPr>
            <a:xfrm>
              <a:off x="48432" y="93869"/>
              <a:ext cx="78451" cy="69222"/>
            </a:xfrm>
            <a:custGeom>
              <a:avLst/>
              <a:gdLst/>
              <a:ahLst/>
              <a:cxnLst/>
              <a:rect l="0" t="0" r="0" b="0"/>
              <a:pathLst>
                <a:path w="123" h="109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123" h="109">
                  <a:moveTo>
                    <a:pt x="77" y="78"/>
                  </a:moveTo>
                  <a:cubicBezTo>
                    <a:pt x="77" y="94"/>
                    <a:pt x="88" y="107"/>
                    <a:pt x="98" y="107"/>
                  </a:cubicBezTo>
                  <a:cubicBezTo>
                    <a:pt x="111" y="107"/>
                    <a:pt x="122" y="94"/>
                    <a:pt x="122" y="78"/>
                  </a:cubicBezTo>
                  <a:cubicBezTo>
                    <a:pt x="122" y="65"/>
                    <a:pt x="111" y="52"/>
                    <a:pt x="98" y="52"/>
                  </a:cubicBezTo>
                  <a:cubicBezTo>
                    <a:pt x="88" y="52"/>
                    <a:pt x="77" y="65"/>
                    <a:pt x="77" y="78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6" name="path"/>
            <p:cNvSpPr/>
            <p:nvPr/>
          </p:nvSpPr>
          <p:spPr>
            <a:xfrm>
              <a:off x="96815" y="93869"/>
              <a:ext cx="30068" cy="3668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7" name="path"/>
            <p:cNvSpPr/>
            <p:nvPr/>
          </p:nvSpPr>
          <p:spPr>
            <a:xfrm>
              <a:off x="193647" y="30625"/>
              <a:ext cx="30034" cy="99929"/>
            </a:xfrm>
            <a:custGeom>
              <a:avLst/>
              <a:gdLst/>
              <a:ahLst/>
              <a:cxnLst/>
              <a:rect l="0" t="0" r="0" b="0"/>
              <a:pathLst>
                <a:path w="47" h="157">
                  <a:moveTo>
                    <a:pt x="1" y="126"/>
                  </a:moveTo>
                  <a:cubicBezTo>
                    <a:pt x="1" y="142"/>
                    <a:pt x="11" y="155"/>
                    <a:pt x="22" y="155"/>
                  </a:cubicBezTo>
                  <a:cubicBezTo>
                    <a:pt x="35" y="155"/>
                    <a:pt x="45" y="142"/>
                    <a:pt x="45" y="126"/>
                  </a:cubicBezTo>
                  <a:cubicBezTo>
                    <a:pt x="45" y="114"/>
                    <a:pt x="35" y="101"/>
                    <a:pt x="22" y="101"/>
                  </a:cubicBezTo>
                  <a:cubicBezTo>
                    <a:pt x="11" y="101"/>
                    <a:pt x="1" y="114"/>
                    <a:pt x="1" y="126"/>
                  </a:cubicBezTo>
                </a:path>
                <a:path w="47" h="1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5" y="43"/>
                    <a:pt x="45" y="27"/>
                  </a:cubicBezTo>
                  <a:cubicBezTo>
                    <a:pt x="45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8" name="path"/>
            <p:cNvSpPr/>
            <p:nvPr/>
          </p:nvSpPr>
          <p:spPr>
            <a:xfrm>
              <a:off x="12821" y="78496"/>
              <a:ext cx="198787" cy="165459"/>
            </a:xfrm>
            <a:custGeom>
              <a:avLst/>
              <a:gdLst/>
              <a:ahLst/>
              <a:cxnLst/>
              <a:rect l="0" t="0" r="0" b="0"/>
              <a:pathLst>
                <a:path w="313" h="260">
                  <a:moveTo>
                    <a:pt x="4" y="5"/>
                  </a:moveTo>
                  <a:lnTo>
                    <a:pt x="309" y="5"/>
                  </a:lnTo>
                  <a:moveTo>
                    <a:pt x="4" y="255"/>
                  </a:moveTo>
                  <a:lnTo>
                    <a:pt x="309" y="255"/>
                  </a:lnTo>
                  <a:moveTo>
                    <a:pt x="308" y="5"/>
                  </a:moveTo>
                  <a:lnTo>
                    <a:pt x="308" y="255"/>
                  </a:lnTo>
                  <a:moveTo>
                    <a:pt x="4" y="255"/>
                  </a:moveTo>
                  <a:lnTo>
                    <a:pt x="4" y="5"/>
                  </a:lnTo>
                </a:path>
              </a:pathLst>
            </a:custGeom>
            <a:noFill/>
            <a:ln w="5786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9" name="path"/>
            <p:cNvSpPr/>
            <p:nvPr/>
          </p:nvSpPr>
          <p:spPr>
            <a:xfrm>
              <a:off x="66926" y="8004"/>
              <a:ext cx="42081" cy="49931"/>
            </a:xfrm>
            <a:custGeom>
              <a:avLst/>
              <a:gdLst/>
              <a:ahLst/>
              <a:cxnLst/>
              <a:rect l="0" t="0" r="0" b="0"/>
              <a:pathLst>
                <a:path w="66" h="78">
                  <a:moveTo>
                    <a:pt x="0" y="78"/>
                  </a:moveTo>
                  <a:lnTo>
                    <a:pt x="66" y="7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60" name="rect"/>
          <p:cNvSpPr/>
          <p:nvPr/>
        </p:nvSpPr>
        <p:spPr>
          <a:xfrm>
            <a:off x="4868393" y="5753640"/>
            <a:ext cx="42082" cy="49931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61" name="table 461"/>
          <p:cNvGraphicFramePr>
            <a:graphicFrameLocks noGrp="1"/>
          </p:cNvGraphicFramePr>
          <p:nvPr/>
        </p:nvGraphicFramePr>
        <p:xfrm>
          <a:off x="4566999" y="5293816"/>
          <a:ext cx="582295" cy="731519"/>
        </p:xfrm>
        <a:graphic>
          <a:graphicData uri="http://schemas.openxmlformats.org/drawingml/2006/table">
            <a:tbl>
              <a:tblPr/>
              <a:tblGrid>
                <a:gridCol w="582295"/>
              </a:tblGrid>
              <a:tr h="72834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89000"/>
                        </a:lnSpc>
                      </a:pPr>
                      <a:endParaRPr lang="en-US" altLang="en-US" sz="100" dirty="0"/>
                    </a:p>
                    <a:p>
                      <a:pPr marL="339090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C2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77000"/>
                        </a:lnSpc>
                      </a:pPr>
                      <a:endParaRPr lang="en-US" altLang="en-US" sz="1000" dirty="0"/>
                    </a:p>
                    <a:p>
                      <a:pPr marL="46990" algn="l" rtl="0" eaLnBrk="0">
                        <a:lnSpc>
                          <a:spcPct val="98000"/>
                        </a:lnSpc>
                        <a:spcBef>
                          <a:spcPts val="95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C1</a:t>
                      </a:r>
                      <a:endParaRPr lang="en-US" altLang="en-US" sz="300" dirty="0"/>
                    </a:p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dirty="0"/>
                    </a:p>
                    <a:p>
                      <a:pPr marL="298450" algn="l" rtl="0" eaLnBrk="0">
                        <a:lnSpc>
                          <a:spcPct val="98000"/>
                        </a:lnSpc>
                        <a:spcBef>
                          <a:spcPts val="5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C3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62" name="picture 46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1600000">
            <a:off x="5232703" y="5564696"/>
            <a:ext cx="343068" cy="418530"/>
          </a:xfrm>
          <a:prstGeom prst="rect">
            <a:avLst/>
          </a:prstGeom>
        </p:spPr>
      </p:pic>
      <p:grpSp>
        <p:nvGrpSpPr>
          <p:cNvPr id="130" name="group 130"/>
          <p:cNvGrpSpPr/>
          <p:nvPr/>
        </p:nvGrpSpPr>
        <p:grpSpPr>
          <a:xfrm rot="21600000">
            <a:off x="5213065" y="5313571"/>
            <a:ext cx="279742" cy="346194"/>
            <a:chOff x="0" y="0"/>
            <a:chExt cx="279742" cy="346194"/>
          </a:xfrm>
        </p:grpSpPr>
        <p:sp>
          <p:nvSpPr>
            <p:cNvPr id="463" name="path"/>
            <p:cNvSpPr/>
            <p:nvPr/>
          </p:nvSpPr>
          <p:spPr>
            <a:xfrm>
              <a:off x="104509" y="215732"/>
              <a:ext cx="78417" cy="130461"/>
            </a:xfrm>
            <a:custGeom>
              <a:avLst/>
              <a:gdLst/>
              <a:ahLst/>
              <a:cxnLst/>
              <a:rect l="0" t="0" r="0" b="0"/>
              <a:pathLst>
                <a:path w="123" h="205">
                  <a:moveTo>
                    <a:pt x="1" y="175"/>
                  </a:moveTo>
                  <a:cubicBezTo>
                    <a:pt x="1" y="191"/>
                    <a:pt x="11" y="203"/>
                    <a:pt x="22" y="203"/>
                  </a:cubicBezTo>
                  <a:cubicBezTo>
                    <a:pt x="35" y="203"/>
                    <a:pt x="46" y="191"/>
                    <a:pt x="46" y="175"/>
                  </a:cubicBezTo>
                  <a:cubicBezTo>
                    <a:pt x="46" y="162"/>
                    <a:pt x="35" y="149"/>
                    <a:pt x="22" y="149"/>
                  </a:cubicBezTo>
                  <a:cubicBezTo>
                    <a:pt x="11" y="149"/>
                    <a:pt x="1" y="162"/>
                    <a:pt x="1" y="175"/>
                  </a:cubicBezTo>
                </a:path>
                <a:path w="123" h="205">
                  <a:moveTo>
                    <a:pt x="77" y="27"/>
                  </a:moveTo>
                  <a:cubicBezTo>
                    <a:pt x="77" y="43"/>
                    <a:pt x="88" y="56"/>
                    <a:pt x="98" y="56"/>
                  </a:cubicBezTo>
                  <a:cubicBezTo>
                    <a:pt x="111" y="56"/>
                    <a:pt x="122" y="43"/>
                    <a:pt x="122" y="27"/>
                  </a:cubicBezTo>
                  <a:cubicBezTo>
                    <a:pt x="122" y="14"/>
                    <a:pt x="111" y="1"/>
                    <a:pt x="98" y="1"/>
                  </a:cubicBezTo>
                  <a:cubicBezTo>
                    <a:pt x="88" y="1"/>
                    <a:pt x="77" y="14"/>
                    <a:pt x="77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4" name="path"/>
            <p:cNvSpPr/>
            <p:nvPr/>
          </p:nvSpPr>
          <p:spPr>
            <a:xfrm>
              <a:off x="152875" y="119951"/>
              <a:ext cx="126866" cy="226242"/>
            </a:xfrm>
            <a:custGeom>
              <a:avLst/>
              <a:gdLst/>
              <a:ahLst/>
              <a:cxnLst/>
              <a:rect l="0" t="0" r="0" b="0"/>
              <a:pathLst>
                <a:path w="199" h="356">
                  <a:moveTo>
                    <a:pt x="153" y="27"/>
                  </a:moveTo>
                  <a:cubicBezTo>
                    <a:pt x="153" y="43"/>
                    <a:pt x="164" y="56"/>
                    <a:pt x="174" y="56"/>
                  </a:cubicBezTo>
                  <a:cubicBezTo>
                    <a:pt x="187" y="56"/>
                    <a:pt x="198" y="43"/>
                    <a:pt x="198" y="27"/>
                  </a:cubicBezTo>
                  <a:cubicBezTo>
                    <a:pt x="198" y="14"/>
                    <a:pt x="187" y="1"/>
                    <a:pt x="174" y="1"/>
                  </a:cubicBezTo>
                  <a:cubicBezTo>
                    <a:pt x="164" y="1"/>
                    <a:pt x="153" y="14"/>
                    <a:pt x="153" y="27"/>
                  </a:cubicBezTo>
                </a:path>
                <a:path w="199" h="356">
                  <a:moveTo>
                    <a:pt x="1" y="325"/>
                  </a:moveTo>
                  <a:cubicBezTo>
                    <a:pt x="1" y="341"/>
                    <a:pt x="11" y="354"/>
                    <a:pt x="22" y="354"/>
                  </a:cubicBezTo>
                  <a:cubicBezTo>
                    <a:pt x="35" y="354"/>
                    <a:pt x="46" y="341"/>
                    <a:pt x="46" y="325"/>
                  </a:cubicBezTo>
                  <a:cubicBezTo>
                    <a:pt x="46" y="313"/>
                    <a:pt x="35" y="300"/>
                    <a:pt x="22" y="300"/>
                  </a:cubicBezTo>
                  <a:cubicBezTo>
                    <a:pt x="11" y="300"/>
                    <a:pt x="1" y="313"/>
                    <a:pt x="1" y="32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5" name="path"/>
            <p:cNvSpPr/>
            <p:nvPr/>
          </p:nvSpPr>
          <p:spPr>
            <a:xfrm>
              <a:off x="249690" y="215732"/>
              <a:ext cx="30051" cy="36726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6" name="path"/>
            <p:cNvSpPr/>
            <p:nvPr/>
          </p:nvSpPr>
          <p:spPr>
            <a:xfrm>
              <a:off x="249690" y="183114"/>
              <a:ext cx="30051" cy="3668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7" name="path"/>
            <p:cNvSpPr/>
            <p:nvPr/>
          </p:nvSpPr>
          <p:spPr>
            <a:xfrm>
              <a:off x="249690" y="246358"/>
              <a:ext cx="30051" cy="99836"/>
            </a:xfrm>
            <a:custGeom>
              <a:avLst/>
              <a:gdLst/>
              <a:ahLst/>
              <a:cxnLst/>
              <a:rect l="0" t="0" r="0" b="0"/>
              <a:pathLst>
                <a:path w="47" h="157">
                  <a:moveTo>
                    <a:pt x="1" y="126"/>
                  </a:moveTo>
                  <a:cubicBezTo>
                    <a:pt x="1" y="142"/>
                    <a:pt x="11" y="155"/>
                    <a:pt x="22" y="155"/>
                  </a:cubicBezTo>
                  <a:cubicBezTo>
                    <a:pt x="35" y="155"/>
                    <a:pt x="46" y="142"/>
                    <a:pt x="46" y="126"/>
                  </a:cubicBezTo>
                  <a:cubicBezTo>
                    <a:pt x="46" y="114"/>
                    <a:pt x="35" y="101"/>
                    <a:pt x="22" y="101"/>
                  </a:cubicBezTo>
                  <a:cubicBezTo>
                    <a:pt x="11" y="101"/>
                    <a:pt x="1" y="114"/>
                    <a:pt x="1" y="126"/>
                  </a:cubicBezTo>
                </a:path>
                <a:path w="47" h="1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68" name="path"/>
            <p:cNvSpPr/>
            <p:nvPr/>
          </p:nvSpPr>
          <p:spPr>
            <a:xfrm>
              <a:off x="0" y="0"/>
              <a:ext cx="266118" cy="305463"/>
            </a:xfrm>
            <a:custGeom>
              <a:avLst/>
              <a:gdLst/>
              <a:ahLst/>
              <a:cxnLst/>
              <a:rect l="0" t="0" r="0" b="0"/>
              <a:pathLst>
                <a:path w="419" h="481">
                  <a:moveTo>
                    <a:pt x="1" y="2"/>
                  </a:moveTo>
                  <a:lnTo>
                    <a:pt x="244" y="2"/>
                  </a:lnTo>
                  <a:lnTo>
                    <a:pt x="244" y="2"/>
                  </a:lnTo>
                  <a:lnTo>
                    <a:pt x="347" y="2"/>
                  </a:lnTo>
                  <a:lnTo>
                    <a:pt x="417" y="2"/>
                  </a:lnTo>
                  <a:lnTo>
                    <a:pt x="417" y="280"/>
                  </a:lnTo>
                  <a:moveTo>
                    <a:pt x="417" y="399"/>
                  </a:moveTo>
                  <a:lnTo>
                    <a:pt x="417" y="478"/>
                  </a:lnTo>
                  <a:lnTo>
                    <a:pt x="347" y="478"/>
                  </a:lnTo>
                  <a:lnTo>
                    <a:pt x="244" y="478"/>
                  </a:lnTo>
                  <a:lnTo>
                    <a:pt x="244" y="478"/>
                  </a:lnTo>
                  <a:lnTo>
                    <a:pt x="1" y="478"/>
                  </a:lnTo>
                  <a:lnTo>
                    <a:pt x="1" y="399"/>
                  </a:lnTo>
                  <a:lnTo>
                    <a:pt x="1" y="280"/>
                  </a:lnTo>
                  <a:lnTo>
                    <a:pt x="1" y="280"/>
                  </a:lnTo>
                  <a:lnTo>
                    <a:pt x="1" y="2"/>
                  </a:lnTo>
                  <a:close/>
                </a:path>
              </a:pathLst>
            </a:custGeom>
            <a:noFill/>
            <a:ln w="2670" cap="flat">
              <a:solidFill>
                <a:srgbClr val="808080">
                  <a:alpha val="100000"/>
                </a:srgbClr>
              </a:solidFill>
              <a:prstDash val="solid"/>
              <a:miter lim="8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69" name="rect"/>
          <p:cNvSpPr/>
          <p:nvPr/>
        </p:nvSpPr>
        <p:spPr>
          <a:xfrm>
            <a:off x="5267571" y="5887770"/>
            <a:ext cx="83362" cy="108674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70" name="table 470"/>
          <p:cNvGraphicFramePr>
            <a:graphicFrameLocks noGrp="1"/>
          </p:cNvGraphicFramePr>
          <p:nvPr/>
        </p:nvGraphicFramePr>
        <p:xfrm>
          <a:off x="5513651" y="5339515"/>
          <a:ext cx="212090" cy="435610"/>
        </p:xfrm>
        <a:graphic>
          <a:graphicData uri="http://schemas.openxmlformats.org/drawingml/2006/table">
            <a:tbl>
              <a:tblPr/>
              <a:tblGrid>
                <a:gridCol w="212090"/>
              </a:tblGrid>
              <a:tr h="42926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4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6000"/>
                        </a:lnSpc>
                      </a:pPr>
                      <a:endParaRPr lang="en-US" altLang="en-US" sz="100" dirty="0"/>
                    </a:p>
                    <a:p>
                      <a:pPr marL="90805" indent="27305" algn="l" rtl="0" eaLnBrk="0">
                        <a:lnSpc>
                          <a:spcPct val="126000"/>
                        </a:lnSpc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     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xcite</a:t>
                      </a:r>
                      <a:endParaRPr lang="en-US" altLang="en-US" sz="300" dirty="0"/>
                    </a:p>
                  </a:txBody>
                  <a:tcPr marL="0" marR="0" marT="0" marB="0">
                    <a:lnL w="6350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66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32" name="group 132"/>
          <p:cNvGrpSpPr/>
          <p:nvPr/>
        </p:nvGrpSpPr>
        <p:grpSpPr>
          <a:xfrm rot="21600000">
            <a:off x="5214268" y="5315039"/>
            <a:ext cx="399377" cy="391252"/>
            <a:chOff x="0" y="0"/>
            <a:chExt cx="399377" cy="391252"/>
          </a:xfrm>
        </p:grpSpPr>
        <p:sp>
          <p:nvSpPr>
            <p:cNvPr id="471" name="path"/>
            <p:cNvSpPr/>
            <p:nvPr/>
          </p:nvSpPr>
          <p:spPr>
            <a:xfrm>
              <a:off x="296920" y="118483"/>
              <a:ext cx="30068" cy="3660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2" name="path"/>
            <p:cNvSpPr/>
            <p:nvPr/>
          </p:nvSpPr>
          <p:spPr>
            <a:xfrm>
              <a:off x="296920" y="214264"/>
              <a:ext cx="30068" cy="36726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3" name="path"/>
            <p:cNvSpPr/>
            <p:nvPr/>
          </p:nvSpPr>
          <p:spPr>
            <a:xfrm>
              <a:off x="296920" y="181645"/>
              <a:ext cx="30068" cy="3668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4" name="path"/>
            <p:cNvSpPr/>
            <p:nvPr/>
          </p:nvSpPr>
          <p:spPr>
            <a:xfrm>
              <a:off x="296920" y="55239"/>
              <a:ext cx="78451" cy="195751"/>
            </a:xfrm>
            <a:custGeom>
              <a:avLst/>
              <a:gdLst/>
              <a:ahLst/>
              <a:cxnLst/>
              <a:rect l="0" t="0" r="0" b="0"/>
              <a:pathLst>
                <a:path w="123" h="308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123" h="308">
                  <a:moveTo>
                    <a:pt x="77" y="277"/>
                  </a:moveTo>
                  <a:cubicBezTo>
                    <a:pt x="77" y="293"/>
                    <a:pt x="88" y="306"/>
                    <a:pt x="98" y="306"/>
                  </a:cubicBezTo>
                  <a:cubicBezTo>
                    <a:pt x="111" y="306"/>
                    <a:pt x="122" y="293"/>
                    <a:pt x="122" y="277"/>
                  </a:cubicBezTo>
                  <a:cubicBezTo>
                    <a:pt x="122" y="264"/>
                    <a:pt x="111" y="252"/>
                    <a:pt x="98" y="252"/>
                  </a:cubicBezTo>
                  <a:cubicBezTo>
                    <a:pt x="88" y="252"/>
                    <a:pt x="77" y="264"/>
                    <a:pt x="77" y="277"/>
                  </a:cubicBezTo>
                </a:path>
                <a:path w="123" h="308">
                  <a:moveTo>
                    <a:pt x="77" y="226"/>
                  </a:moveTo>
                  <a:cubicBezTo>
                    <a:pt x="77" y="242"/>
                    <a:pt x="88" y="255"/>
                    <a:pt x="98" y="255"/>
                  </a:cubicBezTo>
                  <a:cubicBezTo>
                    <a:pt x="111" y="255"/>
                    <a:pt x="122" y="242"/>
                    <a:pt x="122" y="226"/>
                  </a:cubicBezTo>
                  <a:cubicBezTo>
                    <a:pt x="122" y="213"/>
                    <a:pt x="111" y="200"/>
                    <a:pt x="98" y="200"/>
                  </a:cubicBezTo>
                  <a:cubicBezTo>
                    <a:pt x="88" y="200"/>
                    <a:pt x="77" y="213"/>
                    <a:pt x="77" y="226"/>
                  </a:cubicBezTo>
                </a:path>
                <a:path w="123" h="308">
                  <a:moveTo>
                    <a:pt x="1" y="75"/>
                  </a:moveTo>
                  <a:cubicBezTo>
                    <a:pt x="1" y="91"/>
                    <a:pt x="11" y="104"/>
                    <a:pt x="22" y="104"/>
                  </a:cubicBezTo>
                  <a:cubicBezTo>
                    <a:pt x="35" y="104"/>
                    <a:pt x="46" y="91"/>
                    <a:pt x="46" y="75"/>
                  </a:cubicBezTo>
                  <a:cubicBezTo>
                    <a:pt x="46" y="62"/>
                    <a:pt x="35" y="49"/>
                    <a:pt x="22" y="49"/>
                  </a:cubicBezTo>
                  <a:cubicBezTo>
                    <a:pt x="11" y="49"/>
                    <a:pt x="1" y="62"/>
                    <a:pt x="1" y="75"/>
                  </a:cubicBezTo>
                </a:path>
                <a:path w="123" h="308">
                  <a:moveTo>
                    <a:pt x="77" y="126"/>
                  </a:moveTo>
                  <a:cubicBezTo>
                    <a:pt x="77" y="142"/>
                    <a:pt x="88" y="155"/>
                    <a:pt x="98" y="155"/>
                  </a:cubicBezTo>
                  <a:cubicBezTo>
                    <a:pt x="111" y="155"/>
                    <a:pt x="122" y="142"/>
                    <a:pt x="122" y="126"/>
                  </a:cubicBezTo>
                  <a:cubicBezTo>
                    <a:pt x="122" y="114"/>
                    <a:pt x="111" y="101"/>
                    <a:pt x="98" y="101"/>
                  </a:cubicBezTo>
                  <a:cubicBezTo>
                    <a:pt x="88" y="101"/>
                    <a:pt x="77" y="114"/>
                    <a:pt x="77" y="126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5" name="path"/>
            <p:cNvSpPr/>
            <p:nvPr/>
          </p:nvSpPr>
          <p:spPr>
            <a:xfrm>
              <a:off x="296920" y="55239"/>
              <a:ext cx="78451" cy="130473"/>
            </a:xfrm>
            <a:custGeom>
              <a:avLst/>
              <a:gdLst/>
              <a:ahLst/>
              <a:cxnLst/>
              <a:rect l="0" t="0" r="0" b="0"/>
              <a:pathLst>
                <a:path w="123" h="205">
                  <a:moveTo>
                    <a:pt x="77" y="27"/>
                  </a:moveTo>
                  <a:cubicBezTo>
                    <a:pt x="77" y="43"/>
                    <a:pt x="88" y="56"/>
                    <a:pt x="98" y="56"/>
                  </a:cubicBezTo>
                  <a:cubicBezTo>
                    <a:pt x="111" y="56"/>
                    <a:pt x="122" y="43"/>
                    <a:pt x="122" y="27"/>
                  </a:cubicBezTo>
                  <a:cubicBezTo>
                    <a:pt x="122" y="14"/>
                    <a:pt x="111" y="1"/>
                    <a:pt x="98" y="1"/>
                  </a:cubicBezTo>
                  <a:cubicBezTo>
                    <a:pt x="88" y="1"/>
                    <a:pt x="77" y="14"/>
                    <a:pt x="77" y="27"/>
                  </a:cubicBezTo>
                </a:path>
                <a:path w="123" h="205">
                  <a:moveTo>
                    <a:pt x="1" y="175"/>
                  </a:moveTo>
                  <a:cubicBezTo>
                    <a:pt x="1" y="191"/>
                    <a:pt x="11" y="203"/>
                    <a:pt x="22" y="203"/>
                  </a:cubicBezTo>
                  <a:cubicBezTo>
                    <a:pt x="35" y="203"/>
                    <a:pt x="46" y="191"/>
                    <a:pt x="46" y="175"/>
                  </a:cubicBezTo>
                  <a:cubicBezTo>
                    <a:pt x="46" y="162"/>
                    <a:pt x="35" y="149"/>
                    <a:pt x="22" y="149"/>
                  </a:cubicBezTo>
                  <a:cubicBezTo>
                    <a:pt x="11" y="149"/>
                    <a:pt x="1" y="162"/>
                    <a:pt x="1" y="17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6" name="path"/>
            <p:cNvSpPr/>
            <p:nvPr/>
          </p:nvSpPr>
          <p:spPr>
            <a:xfrm>
              <a:off x="345302" y="85864"/>
              <a:ext cx="30068" cy="3668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77" name="path"/>
            <p:cNvSpPr/>
            <p:nvPr/>
          </p:nvSpPr>
          <p:spPr>
            <a:xfrm>
              <a:off x="0" y="0"/>
              <a:ext cx="399377" cy="391252"/>
            </a:xfrm>
            <a:custGeom>
              <a:avLst/>
              <a:gdLst/>
              <a:ahLst/>
              <a:cxnLst/>
              <a:rect l="0" t="0" r="0" b="0"/>
              <a:pathLst>
                <a:path w="628" h="616">
                  <a:moveTo>
                    <a:pt x="0" y="0"/>
                  </a:moveTo>
                  <a:lnTo>
                    <a:pt x="242" y="0"/>
                  </a:lnTo>
                  <a:lnTo>
                    <a:pt x="242" y="0"/>
                  </a:lnTo>
                  <a:lnTo>
                    <a:pt x="346" y="0"/>
                  </a:lnTo>
                  <a:lnTo>
                    <a:pt x="415" y="0"/>
                  </a:lnTo>
                  <a:lnTo>
                    <a:pt x="415" y="277"/>
                  </a:lnTo>
                  <a:lnTo>
                    <a:pt x="628" y="616"/>
                  </a:lnTo>
                  <a:lnTo>
                    <a:pt x="415" y="397"/>
                  </a:lnTo>
                  <a:lnTo>
                    <a:pt x="415" y="476"/>
                  </a:lnTo>
                  <a:lnTo>
                    <a:pt x="346" y="476"/>
                  </a:lnTo>
                  <a:lnTo>
                    <a:pt x="242" y="476"/>
                  </a:lnTo>
                  <a:lnTo>
                    <a:pt x="242" y="476"/>
                  </a:lnTo>
                  <a:lnTo>
                    <a:pt x="0" y="476"/>
                  </a:lnTo>
                  <a:lnTo>
                    <a:pt x="0" y="39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478" name="table 478"/>
          <p:cNvGraphicFramePr>
            <a:graphicFrameLocks noGrp="1"/>
          </p:cNvGraphicFramePr>
          <p:nvPr/>
        </p:nvGraphicFramePr>
        <p:xfrm>
          <a:off x="5188210" y="5293816"/>
          <a:ext cx="582295" cy="731519"/>
        </p:xfrm>
        <a:graphic>
          <a:graphicData uri="http://schemas.openxmlformats.org/drawingml/2006/table">
            <a:tbl>
              <a:tblPr/>
              <a:tblGrid>
                <a:gridCol w="582295"/>
              </a:tblGrid>
              <a:tr h="72834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1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32000"/>
                        </a:lnSpc>
                      </a:pPr>
                      <a:endParaRPr lang="en-US" altLang="en-US" sz="1000" dirty="0"/>
                    </a:p>
                    <a:p>
                      <a:pPr marL="83820" algn="l" rtl="0" eaLnBrk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High</a:t>
                      </a:r>
                      <a:endParaRPr lang="en-US" altLang="en-US" sz="300" dirty="0"/>
                    </a:p>
                    <a:p>
                      <a:pPr marL="80645" algn="l" rtl="0" eaLnBrk="0">
                        <a:lnSpc>
                          <a:spcPts val="385"/>
                        </a:lnSpc>
                      </a:pPr>
                      <a:r>
                        <a:rPr sz="3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Lift</a:t>
                      </a:r>
                      <a:r>
                        <a:rPr sz="30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3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79" name="rect"/>
          <p:cNvSpPr/>
          <p:nvPr/>
        </p:nvSpPr>
        <p:spPr>
          <a:xfrm>
            <a:off x="265564" y="5932527"/>
            <a:ext cx="1940484" cy="176051"/>
          </a:xfrm>
          <a:prstGeom prst="rect">
            <a:avLst/>
          </a:prstGeom>
          <a:solidFill>
            <a:srgbClr val="0066CC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80" name="table 480"/>
          <p:cNvGraphicFramePr>
            <a:graphicFrameLocks noGrp="1"/>
          </p:cNvGraphicFramePr>
          <p:nvPr/>
        </p:nvGraphicFramePr>
        <p:xfrm>
          <a:off x="7602545" y="5741711"/>
          <a:ext cx="870584" cy="364490"/>
        </p:xfrm>
        <a:graphic>
          <a:graphicData uri="http://schemas.openxmlformats.org/drawingml/2006/table">
            <a:tbl>
              <a:tblPr/>
              <a:tblGrid>
                <a:gridCol w="870584"/>
              </a:tblGrid>
              <a:tr h="3613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63000"/>
                        </a:lnSpc>
                      </a:pPr>
                      <a:endParaRPr lang="en-US" altLang="en-US" sz="100" dirty="0"/>
                    </a:p>
                    <a:p>
                      <a:pPr marL="20955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Power</a:t>
                      </a:r>
                      <a:r>
                        <a:rPr sz="200" spc="2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train</a:t>
                      </a:r>
                      <a:r>
                        <a:rPr sz="200" b="1" spc="2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200" spc="20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Combustion</a:t>
                      </a:r>
                      <a:r>
                        <a:rPr sz="200" spc="17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200" spc="0" dirty="0">
                          <a:solidFill>
                            <a:srgbClr val="80808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Electric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100" dirty="0"/>
                    </a:p>
                    <a:p>
                      <a:pPr marL="22860" algn="l" rtl="0" eaLnBrk="0">
                        <a:lnSpc>
                          <a:spcPct val="92000"/>
                        </a:lnSpc>
                      </a:pP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200" spc="2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Cluster</a:t>
                      </a:r>
                      <a:r>
                        <a:rPr sz="200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b="1" spc="0" dirty="0">
                          <a:solidFill>
                            <a:srgbClr val="00296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  <a:hlinkClick r:id="rId12" action="ppaction://hlinksldjump">
                            <a:extLst>
                              <a:ext uri="{DAF060AB-1E55-43B9-8AAB-6FB025537F2F}">
                                <wpsdc:hlinkClr xmlns:wpsdc="http://www.wps.cn/officeDocument/2017/drawingmlCustomData" val="002960"/>
                                <wpsdc:folHlinkClr xmlns:wpsdc="http://www.wps.cn/officeDocument/2017/drawingmlCustomData" val="002960"/>
                                <wpsdc:hlinkUnderline xmlns:wpsdc="http://www.wps.cn/officeDocument/2017/drawingmlCustomData" val="0"/>
                              </a:ext>
                            </a:extLst>
                          </a:hlinkClick>
                        </a:rPr>
                        <a:t>3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81" name="rect"/>
          <p:cNvSpPr/>
          <p:nvPr/>
        </p:nvSpPr>
        <p:spPr>
          <a:xfrm>
            <a:off x="8018248" y="4028077"/>
            <a:ext cx="147341" cy="99852"/>
          </a:xfrm>
          <a:prstGeom prst="rect">
            <a:avLst/>
          </a:prstGeom>
          <a:solidFill>
            <a:srgbClr val="C7E0FB">
              <a:alpha val="99215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2" name="rect"/>
          <p:cNvSpPr/>
          <p:nvPr/>
        </p:nvSpPr>
        <p:spPr>
          <a:xfrm>
            <a:off x="8322355" y="4536622"/>
            <a:ext cx="795" cy="3841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34" name="group 134"/>
          <p:cNvGrpSpPr/>
          <p:nvPr/>
        </p:nvGrpSpPr>
        <p:grpSpPr>
          <a:xfrm rot="21600000">
            <a:off x="8018248" y="4429124"/>
            <a:ext cx="306137" cy="117575"/>
            <a:chOff x="0" y="0"/>
            <a:chExt cx="306137" cy="117575"/>
          </a:xfrm>
        </p:grpSpPr>
        <p:sp>
          <p:nvSpPr>
            <p:cNvPr id="483" name="path"/>
            <p:cNvSpPr/>
            <p:nvPr/>
          </p:nvSpPr>
          <p:spPr>
            <a:xfrm>
              <a:off x="823" y="8719"/>
              <a:ext cx="305313" cy="99852"/>
            </a:xfrm>
            <a:custGeom>
              <a:avLst/>
              <a:gdLst/>
              <a:ahLst/>
              <a:cxnLst/>
              <a:rect l="0" t="0" r="0" b="0"/>
              <a:pathLst>
                <a:path w="480" h="157">
                  <a:moveTo>
                    <a:pt x="0" y="156"/>
                  </a:moveTo>
                  <a:lnTo>
                    <a:pt x="479" y="156"/>
                  </a:lnTo>
                  <a:lnTo>
                    <a:pt x="479" y="1"/>
                  </a:lnTo>
                  <a:lnTo>
                    <a:pt x="0" y="1"/>
                  </a:lnTo>
                </a:path>
              </a:pathLst>
            </a:custGeom>
            <a:noFill/>
            <a:ln w="1463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4" name="path"/>
            <p:cNvSpPr/>
            <p:nvPr/>
          </p:nvSpPr>
          <p:spPr>
            <a:xfrm>
              <a:off x="0" y="8719"/>
              <a:ext cx="306137" cy="99852"/>
            </a:xfrm>
            <a:custGeom>
              <a:avLst/>
              <a:gdLst/>
              <a:ahLst/>
              <a:cxnLst/>
              <a:rect l="0" t="0" r="0" b="0"/>
              <a:pathLst>
                <a:path w="482" h="157">
                  <a:moveTo>
                    <a:pt x="1" y="156"/>
                  </a:moveTo>
                  <a:moveTo>
                    <a:pt x="1" y="156"/>
                  </a:moveTo>
                  <a:lnTo>
                    <a:pt x="480" y="156"/>
                  </a:lnTo>
                  <a:lnTo>
                    <a:pt x="480" y="1"/>
                  </a:lnTo>
                  <a:lnTo>
                    <a:pt x="1" y="1"/>
                  </a:lnTo>
                  <a:lnTo>
                    <a:pt x="1" y="156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5" name="path"/>
            <p:cNvSpPr/>
            <p:nvPr/>
          </p:nvSpPr>
          <p:spPr>
            <a:xfrm>
              <a:off x="173036" y="0"/>
              <a:ext cx="58321" cy="117575"/>
            </a:xfrm>
            <a:custGeom>
              <a:avLst/>
              <a:gdLst/>
              <a:ahLst/>
              <a:cxnLst/>
              <a:rect l="0" t="0" r="0" b="0"/>
              <a:pathLst>
                <a:path w="91" h="185">
                  <a:moveTo>
                    <a:pt x="90" y="0"/>
                  </a:moveTo>
                  <a:lnTo>
                    <a:pt x="24" y="184"/>
                  </a:lnTo>
                  <a:moveTo>
                    <a:pt x="66" y="0"/>
                  </a:moveTo>
                  <a:lnTo>
                    <a:pt x="1" y="184"/>
                  </a:lnTo>
                </a:path>
              </a:pathLst>
            </a:custGeom>
            <a:noFill/>
            <a:ln w="211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486" name="table 486"/>
          <p:cNvGraphicFramePr>
            <a:graphicFrameLocks noGrp="1"/>
          </p:cNvGraphicFramePr>
          <p:nvPr/>
        </p:nvGraphicFramePr>
        <p:xfrm>
          <a:off x="8015775" y="4008899"/>
          <a:ext cx="364490" cy="819150"/>
        </p:xfrm>
        <a:graphic>
          <a:graphicData uri="http://schemas.openxmlformats.org/drawingml/2006/table">
            <a:tbl>
              <a:tblPr/>
              <a:tblGrid>
                <a:gridCol w="364490"/>
              </a:tblGrid>
              <a:tr h="7023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0000"/>
                        </a:lnSpc>
                      </a:pPr>
                      <a:endParaRPr lang="en-US" altLang="en-US" sz="300" dirty="0"/>
                    </a:p>
                    <a:p>
                      <a:pPr marL="162560" algn="l" rtl="0" eaLnBrk="0">
                        <a:lnSpc>
                          <a:spcPct val="93000"/>
                        </a:lnSpc>
                        <a:spcBef>
                          <a:spcPts val="0"/>
                        </a:spcBef>
                      </a:pP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1000" dirty="0"/>
                    </a:p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1000" dirty="0"/>
                    </a:p>
                    <a:p>
                      <a:pPr marL="320675" algn="l" rtl="0" eaLnBrk="0">
                        <a:lnSpc>
                          <a:spcPct val="93000"/>
                        </a:lnSpc>
                        <a:spcBef>
                          <a:spcPts val="65"/>
                        </a:spcBef>
                      </a:pP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700" dirty="0"/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lang="en-US" altLang="en-US" sz="100" dirty="0"/>
                    </a:p>
                    <a:p>
                      <a:pPr marL="327025" algn="l" rtl="0" eaLnBrk="0">
                        <a:lnSpc>
                          <a:spcPct val="93000"/>
                        </a:lnSpc>
                      </a:pP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20"/>
                        </a:lnSpc>
                      </a:pPr>
                      <a:endParaRPr lang="en-US" altLang="en-US" sz="7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</a:tbl>
          </a:graphicData>
        </a:graphic>
      </p:graphicFrame>
      <p:grpSp>
        <p:nvGrpSpPr>
          <p:cNvPr id="136" name="group 136"/>
          <p:cNvGrpSpPr/>
          <p:nvPr/>
        </p:nvGrpSpPr>
        <p:grpSpPr>
          <a:xfrm rot="21600000">
            <a:off x="3024893" y="5157551"/>
            <a:ext cx="438802" cy="274596"/>
            <a:chOff x="0" y="0"/>
            <a:chExt cx="438802" cy="274596"/>
          </a:xfrm>
        </p:grpSpPr>
        <p:sp>
          <p:nvSpPr>
            <p:cNvPr id="487" name="path"/>
            <p:cNvSpPr/>
            <p:nvPr/>
          </p:nvSpPr>
          <p:spPr>
            <a:xfrm>
              <a:off x="0" y="229945"/>
              <a:ext cx="37525" cy="44650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8" name="path"/>
            <p:cNvSpPr/>
            <p:nvPr/>
          </p:nvSpPr>
          <p:spPr>
            <a:xfrm>
              <a:off x="0" y="145108"/>
              <a:ext cx="37525" cy="44641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9" name="path"/>
            <p:cNvSpPr/>
            <p:nvPr/>
          </p:nvSpPr>
          <p:spPr>
            <a:xfrm>
              <a:off x="0" y="58034"/>
              <a:ext cx="37525" cy="44627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0" name="path"/>
            <p:cNvSpPr/>
            <p:nvPr/>
          </p:nvSpPr>
          <p:spPr>
            <a:xfrm>
              <a:off x="101302" y="145108"/>
              <a:ext cx="37450" cy="44641"/>
            </a:xfrm>
            <a:custGeom>
              <a:avLst/>
              <a:gdLst/>
              <a:ahLst/>
              <a:cxnLst/>
              <a:rect l="0" t="0" r="0" b="0"/>
              <a:pathLst>
                <a:path w="58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1" name="path"/>
            <p:cNvSpPr/>
            <p:nvPr/>
          </p:nvSpPr>
          <p:spPr>
            <a:xfrm>
              <a:off x="101302" y="116024"/>
              <a:ext cx="136880" cy="73725"/>
            </a:xfrm>
            <a:custGeom>
              <a:avLst/>
              <a:gdLst/>
              <a:ahLst/>
              <a:cxnLst/>
              <a:rect l="0" t="0" r="0" b="0"/>
              <a:pathLst>
                <a:path w="215" h="116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  <a:path w="215" h="116">
                  <a:moveTo>
                    <a:pt x="157" y="79"/>
                  </a:moveTo>
                  <a:cubicBezTo>
                    <a:pt x="157" y="100"/>
                    <a:pt x="169" y="114"/>
                    <a:pt x="184" y="114"/>
                  </a:cubicBezTo>
                  <a:cubicBezTo>
                    <a:pt x="202" y="114"/>
                    <a:pt x="214" y="100"/>
                    <a:pt x="214" y="79"/>
                  </a:cubicBezTo>
                  <a:cubicBezTo>
                    <a:pt x="214" y="61"/>
                    <a:pt x="202" y="47"/>
                    <a:pt x="184" y="47"/>
                  </a:cubicBezTo>
                  <a:cubicBezTo>
                    <a:pt x="169" y="47"/>
                    <a:pt x="157" y="61"/>
                    <a:pt x="157" y="7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2" name="path"/>
            <p:cNvSpPr/>
            <p:nvPr/>
          </p:nvSpPr>
          <p:spPr>
            <a:xfrm>
              <a:off x="200619" y="116024"/>
              <a:ext cx="37562" cy="44672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3" name="path"/>
            <p:cNvSpPr/>
            <p:nvPr/>
          </p:nvSpPr>
          <p:spPr>
            <a:xfrm>
              <a:off x="200619" y="0"/>
              <a:ext cx="136880" cy="160696"/>
            </a:xfrm>
            <a:custGeom>
              <a:avLst/>
              <a:gdLst/>
              <a:ahLst/>
              <a:cxnLst/>
              <a:rect l="0" t="0" r="0" b="0"/>
              <a:pathLst>
                <a:path w="215" h="253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  <a:path w="215" h="253">
                  <a:moveTo>
                    <a:pt x="158" y="216"/>
                  </a:moveTo>
                  <a:cubicBezTo>
                    <a:pt x="158" y="237"/>
                    <a:pt x="169" y="251"/>
                    <a:pt x="184" y="251"/>
                  </a:cubicBezTo>
                  <a:cubicBezTo>
                    <a:pt x="202" y="251"/>
                    <a:pt x="214" y="237"/>
                    <a:pt x="214" y="216"/>
                  </a:cubicBezTo>
                  <a:cubicBezTo>
                    <a:pt x="214" y="198"/>
                    <a:pt x="202" y="184"/>
                    <a:pt x="184" y="184"/>
                  </a:cubicBezTo>
                  <a:cubicBezTo>
                    <a:pt x="169" y="184"/>
                    <a:pt x="158" y="198"/>
                    <a:pt x="158" y="216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4" name="path"/>
            <p:cNvSpPr/>
            <p:nvPr/>
          </p:nvSpPr>
          <p:spPr>
            <a:xfrm>
              <a:off x="300049" y="58034"/>
              <a:ext cx="37450" cy="44627"/>
            </a:xfrm>
            <a:custGeom>
              <a:avLst/>
              <a:gdLst/>
              <a:ahLst/>
              <a:cxnLst/>
              <a:rect l="0" t="0" r="0" b="0"/>
              <a:pathLst>
                <a:path w="58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5" name="path"/>
            <p:cNvSpPr/>
            <p:nvPr/>
          </p:nvSpPr>
          <p:spPr>
            <a:xfrm>
              <a:off x="401277" y="58034"/>
              <a:ext cx="37525" cy="44627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6" name="path"/>
            <p:cNvSpPr/>
            <p:nvPr/>
          </p:nvSpPr>
          <p:spPr>
            <a:xfrm>
              <a:off x="401277" y="0"/>
              <a:ext cx="37525" cy="73622"/>
            </a:xfrm>
            <a:custGeom>
              <a:avLst/>
              <a:gdLst/>
              <a:ahLst/>
              <a:cxnLst/>
              <a:rect l="0" t="0" r="0" b="0"/>
              <a:pathLst>
                <a:path w="59" h="115">
                  <a:moveTo>
                    <a:pt x="1" y="79"/>
                  </a:moveTo>
                  <a:cubicBezTo>
                    <a:pt x="1" y="100"/>
                    <a:pt x="13" y="114"/>
                    <a:pt x="28" y="114"/>
                  </a:cubicBezTo>
                  <a:cubicBezTo>
                    <a:pt x="45" y="114"/>
                    <a:pt x="57" y="100"/>
                    <a:pt x="57" y="79"/>
                  </a:cubicBezTo>
                  <a:cubicBezTo>
                    <a:pt x="57" y="61"/>
                    <a:pt x="45" y="47"/>
                    <a:pt x="28" y="47"/>
                  </a:cubicBezTo>
                  <a:cubicBezTo>
                    <a:pt x="13" y="47"/>
                    <a:pt x="1" y="61"/>
                    <a:pt x="1" y="79"/>
                  </a:cubicBezTo>
                </a:path>
                <a:path w="59" h="115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8" name="group 138"/>
          <p:cNvGrpSpPr/>
          <p:nvPr/>
        </p:nvGrpSpPr>
        <p:grpSpPr>
          <a:xfrm rot="21600000">
            <a:off x="3024893" y="5101788"/>
            <a:ext cx="478237" cy="388370"/>
            <a:chOff x="0" y="0"/>
            <a:chExt cx="478237" cy="388370"/>
          </a:xfrm>
        </p:grpSpPr>
        <p:sp>
          <p:nvSpPr>
            <p:cNvPr id="497" name="path"/>
            <p:cNvSpPr/>
            <p:nvPr/>
          </p:nvSpPr>
          <p:spPr>
            <a:xfrm>
              <a:off x="0" y="227683"/>
              <a:ext cx="37525" cy="44552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8" name="path"/>
            <p:cNvSpPr/>
            <p:nvPr/>
          </p:nvSpPr>
          <p:spPr>
            <a:xfrm>
              <a:off x="0" y="171786"/>
              <a:ext cx="37525" cy="44672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99" name="path"/>
            <p:cNvSpPr/>
            <p:nvPr/>
          </p:nvSpPr>
          <p:spPr>
            <a:xfrm>
              <a:off x="0" y="343720"/>
              <a:ext cx="37525" cy="44650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0" name="path"/>
            <p:cNvSpPr/>
            <p:nvPr/>
          </p:nvSpPr>
          <p:spPr>
            <a:xfrm>
              <a:off x="200619" y="113797"/>
              <a:ext cx="37562" cy="44627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1" name="path"/>
            <p:cNvSpPr/>
            <p:nvPr/>
          </p:nvSpPr>
          <p:spPr>
            <a:xfrm>
              <a:off x="200619" y="84713"/>
              <a:ext cx="37562" cy="44672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2" name="path"/>
            <p:cNvSpPr/>
            <p:nvPr/>
          </p:nvSpPr>
          <p:spPr>
            <a:xfrm>
              <a:off x="401277" y="84713"/>
              <a:ext cx="37525" cy="44672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3" name="path"/>
            <p:cNvSpPr/>
            <p:nvPr/>
          </p:nvSpPr>
          <p:spPr>
            <a:xfrm>
              <a:off x="401277" y="28950"/>
              <a:ext cx="37525" cy="44627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04" name="path"/>
            <p:cNvSpPr/>
            <p:nvPr/>
          </p:nvSpPr>
          <p:spPr>
            <a:xfrm>
              <a:off x="101302" y="0"/>
              <a:ext cx="376934" cy="158425"/>
            </a:xfrm>
            <a:custGeom>
              <a:avLst/>
              <a:gdLst/>
              <a:ahLst/>
              <a:cxnLst/>
              <a:rect l="0" t="0" r="0" b="0"/>
              <a:pathLst>
                <a:path w="593" h="249">
                  <a:moveTo>
                    <a:pt x="1" y="212"/>
                  </a:moveTo>
                  <a:cubicBezTo>
                    <a:pt x="1" y="233"/>
                    <a:pt x="13" y="247"/>
                    <a:pt x="28" y="247"/>
                  </a:cubicBezTo>
                  <a:cubicBezTo>
                    <a:pt x="45" y="247"/>
                    <a:pt x="57" y="233"/>
                    <a:pt x="57" y="212"/>
                  </a:cubicBezTo>
                  <a:cubicBezTo>
                    <a:pt x="57" y="194"/>
                    <a:pt x="45" y="180"/>
                    <a:pt x="28" y="180"/>
                  </a:cubicBezTo>
                  <a:cubicBezTo>
                    <a:pt x="13" y="180"/>
                    <a:pt x="1" y="194"/>
                    <a:pt x="1" y="212"/>
                  </a:cubicBezTo>
                </a:path>
                <a:path w="593" h="249">
                  <a:moveTo>
                    <a:pt x="1" y="121"/>
                  </a:moveTo>
                  <a:cubicBezTo>
                    <a:pt x="1" y="142"/>
                    <a:pt x="13" y="156"/>
                    <a:pt x="28" y="156"/>
                  </a:cubicBezTo>
                  <a:cubicBezTo>
                    <a:pt x="45" y="156"/>
                    <a:pt x="57" y="142"/>
                    <a:pt x="57" y="121"/>
                  </a:cubicBezTo>
                  <a:cubicBezTo>
                    <a:pt x="57" y="103"/>
                    <a:pt x="45" y="89"/>
                    <a:pt x="28" y="89"/>
                  </a:cubicBezTo>
                  <a:cubicBezTo>
                    <a:pt x="13" y="89"/>
                    <a:pt x="1" y="103"/>
                    <a:pt x="1" y="121"/>
                  </a:cubicBezTo>
                </a:path>
                <a:path w="593" h="249">
                  <a:moveTo>
                    <a:pt x="314" y="121"/>
                  </a:moveTo>
                  <a:cubicBezTo>
                    <a:pt x="314" y="142"/>
                    <a:pt x="326" y="156"/>
                    <a:pt x="341" y="156"/>
                  </a:cubicBezTo>
                  <a:cubicBezTo>
                    <a:pt x="358" y="156"/>
                    <a:pt x="370" y="142"/>
                    <a:pt x="370" y="121"/>
                  </a:cubicBezTo>
                  <a:cubicBezTo>
                    <a:pt x="370" y="103"/>
                    <a:pt x="358" y="89"/>
                    <a:pt x="341" y="89"/>
                  </a:cubicBezTo>
                  <a:cubicBezTo>
                    <a:pt x="326" y="89"/>
                    <a:pt x="314" y="103"/>
                    <a:pt x="314" y="121"/>
                  </a:cubicBezTo>
                </a:path>
                <a:path w="593" h="249">
                  <a:moveTo>
                    <a:pt x="535" y="33"/>
                  </a:moveTo>
                  <a:cubicBezTo>
                    <a:pt x="535" y="54"/>
                    <a:pt x="547" y="68"/>
                    <a:pt x="562" y="68"/>
                  </a:cubicBezTo>
                  <a:cubicBezTo>
                    <a:pt x="580" y="68"/>
                    <a:pt x="592" y="54"/>
                    <a:pt x="592" y="33"/>
                  </a:cubicBezTo>
                  <a:cubicBezTo>
                    <a:pt x="592" y="15"/>
                    <a:pt x="580" y="1"/>
                    <a:pt x="562" y="1"/>
                  </a:cubicBezTo>
                  <a:cubicBezTo>
                    <a:pt x="547" y="1"/>
                    <a:pt x="535" y="15"/>
                    <a:pt x="535" y="3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05" name="path"/>
          <p:cNvSpPr/>
          <p:nvPr/>
        </p:nvSpPr>
        <p:spPr>
          <a:xfrm>
            <a:off x="3186289" y="5105589"/>
            <a:ext cx="384303" cy="246510"/>
          </a:xfrm>
          <a:custGeom>
            <a:avLst/>
            <a:gdLst/>
            <a:ahLst/>
            <a:cxnLst/>
            <a:rect l="0" t="0" r="0" b="0"/>
            <a:pathLst>
              <a:path w="605" h="388">
                <a:moveTo>
                  <a:pt x="4" y="382"/>
                </a:moveTo>
                <a:lnTo>
                  <a:pt x="600" y="382"/>
                </a:lnTo>
                <a:lnTo>
                  <a:pt x="600" y="5"/>
                </a:lnTo>
                <a:lnTo>
                  <a:pt x="4" y="5"/>
                </a:lnTo>
                <a:lnTo>
                  <a:pt x="4" y="382"/>
                </a:lnTo>
                <a:close/>
              </a:path>
            </a:pathLst>
          </a:custGeom>
          <a:noFill/>
          <a:ln w="6408" cap="flat">
            <a:solidFill>
              <a:srgbClr val="0066CC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06" name="picture 506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1600000">
            <a:off x="2971749" y="5302039"/>
            <a:ext cx="551517" cy="426837"/>
          </a:xfrm>
          <a:prstGeom prst="rect">
            <a:avLst/>
          </a:prstGeom>
        </p:spPr>
      </p:pic>
      <p:sp>
        <p:nvSpPr>
          <p:cNvPr id="507" name="textbox 507"/>
          <p:cNvSpPr/>
          <p:nvPr/>
        </p:nvSpPr>
        <p:spPr>
          <a:xfrm>
            <a:off x="2566183" y="5930858"/>
            <a:ext cx="1092200" cy="207645"/>
          </a:xfrm>
          <a:prstGeom prst="rect">
            <a:avLst/>
          </a:prstGeom>
          <a:solidFill>
            <a:srgbClr val="0066CC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1000"/>
              </a:lnSpc>
            </a:pPr>
            <a:endParaRPr lang="en-US" altLang="en-US" sz="200" dirty="0"/>
          </a:p>
          <a:p>
            <a:pPr marL="30480" algn="l" rtl="0" eaLnBrk="0">
              <a:lnSpc>
                <a:spcPct val="99000"/>
              </a:lnSpc>
              <a:spcBef>
                <a:spcPts val="0"/>
              </a:spcBef>
            </a:pP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Conduct</a:t>
            </a:r>
            <a:r>
              <a:rPr sz="400" spc="5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same</a:t>
            </a:r>
            <a:r>
              <a:rPr sz="400" spc="5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analysis</a:t>
            </a:r>
            <a:r>
              <a:rPr sz="400" spc="5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400" spc="5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revenue</a:t>
            </a:r>
            <a:r>
              <a:rPr sz="4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pools</a:t>
            </a:r>
            <a:endParaRPr lang="en-US" altLang="en-US" sz="400" dirty="0"/>
          </a:p>
          <a:p>
            <a:pPr marL="202565" algn="l" rtl="0" eaLnBrk="0">
              <a:lnSpc>
                <a:spcPct val="99000"/>
              </a:lnSpc>
              <a:spcBef>
                <a:spcPts val="115"/>
              </a:spcBef>
            </a:pPr>
            <a:r>
              <a:rPr sz="400" b="1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sales</a:t>
            </a:r>
            <a:r>
              <a:rPr sz="400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</a:t>
            </a:r>
            <a:r>
              <a:rPr sz="400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x</a:t>
            </a:r>
            <a:r>
              <a:rPr sz="400" spc="3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sales</a:t>
            </a:r>
            <a:r>
              <a:rPr sz="4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price)</a:t>
            </a:r>
            <a:endParaRPr lang="en-US" altLang="en-US" sz="400" dirty="0"/>
          </a:p>
        </p:txBody>
      </p:sp>
      <p:sp>
        <p:nvSpPr>
          <p:cNvPr id="508" name="textbox 508"/>
          <p:cNvSpPr/>
          <p:nvPr/>
        </p:nvSpPr>
        <p:spPr>
          <a:xfrm>
            <a:off x="547593" y="5941281"/>
            <a:ext cx="1379219" cy="1771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2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Conduct</a:t>
            </a:r>
            <a:r>
              <a:rPr sz="500" spc="1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same</a:t>
            </a:r>
            <a:r>
              <a:rPr sz="500" spc="1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analysis</a:t>
            </a:r>
            <a:r>
              <a:rPr sz="500" spc="1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500" spc="16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revenue</a:t>
            </a:r>
            <a:r>
              <a:rPr sz="500" spc="1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pools</a:t>
            </a:r>
            <a:endParaRPr lang="en-US" altLang="en-US" sz="500" dirty="0"/>
          </a:p>
          <a:p>
            <a:pPr marL="237490" algn="l" rtl="0" eaLnBrk="0">
              <a:lnSpc>
                <a:spcPct val="89000"/>
              </a:lnSpc>
              <a:spcBef>
                <a:spcPts val="125"/>
              </a:spcBef>
            </a:pPr>
            <a:r>
              <a:rPr sz="500" b="1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(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sales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x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sales</a:t>
            </a:r>
            <a:r>
              <a:rPr sz="500" spc="9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500" b="1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price</a:t>
            </a:r>
            <a:r>
              <a:rPr sz="500" b="1" spc="7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500" dirty="0"/>
          </a:p>
        </p:txBody>
      </p:sp>
      <p:grpSp>
        <p:nvGrpSpPr>
          <p:cNvPr id="140" name="group 140"/>
          <p:cNvGrpSpPr/>
          <p:nvPr/>
        </p:nvGrpSpPr>
        <p:grpSpPr>
          <a:xfrm rot="21600000">
            <a:off x="2374931" y="4488778"/>
            <a:ext cx="1447060" cy="117896"/>
            <a:chOff x="0" y="0"/>
            <a:chExt cx="1447060" cy="117896"/>
          </a:xfrm>
        </p:grpSpPr>
        <p:grpSp>
          <p:nvGrpSpPr>
            <p:cNvPr id="142" name="group 142"/>
            <p:cNvGrpSpPr/>
            <p:nvPr/>
          </p:nvGrpSpPr>
          <p:grpSpPr>
            <a:xfrm rot="21600000">
              <a:off x="1350" y="446"/>
              <a:ext cx="1445710" cy="117003"/>
              <a:chOff x="0" y="0"/>
              <a:chExt cx="1445710" cy="117003"/>
            </a:xfrm>
          </p:grpSpPr>
          <p:sp>
            <p:nvSpPr>
              <p:cNvPr id="511" name="path"/>
              <p:cNvSpPr/>
              <p:nvPr/>
            </p:nvSpPr>
            <p:spPr>
              <a:xfrm>
                <a:off x="0" y="1161"/>
                <a:ext cx="407253" cy="114680"/>
              </a:xfrm>
              <a:custGeom>
                <a:avLst/>
                <a:gdLst/>
                <a:ahLst/>
                <a:cxnLst/>
                <a:rect l="0" t="0" r="0" b="0"/>
                <a:pathLst>
                  <a:path w="641" h="180">
                    <a:moveTo>
                      <a:pt x="641" y="180"/>
                    </a:moveTo>
                    <a:lnTo>
                      <a:pt x="0" y="180"/>
                    </a:lnTo>
                    <a:lnTo>
                      <a:pt x="0" y="0"/>
                    </a:lnTo>
                    <a:lnTo>
                      <a:pt x="482" y="0"/>
                    </a:lnTo>
                    <a:lnTo>
                      <a:pt x="641" y="180"/>
                    </a:lnTo>
                    <a:close/>
                  </a:path>
                </a:pathLst>
              </a:custGeom>
              <a:solidFill>
                <a:srgbClr val="808080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2" name="path"/>
              <p:cNvSpPr/>
              <p:nvPr/>
            </p:nvSpPr>
            <p:spPr>
              <a:xfrm>
                <a:off x="305736" y="0"/>
                <a:ext cx="102450" cy="117003"/>
              </a:xfrm>
              <a:custGeom>
                <a:avLst/>
                <a:gdLst/>
                <a:ahLst/>
                <a:cxnLst/>
                <a:rect l="0" t="0" r="0" b="0"/>
                <a:pathLst>
                  <a:path w="161" h="184">
                    <a:moveTo>
                      <a:pt x="1" y="1"/>
                    </a:moveTo>
                    <a:lnTo>
                      <a:pt x="159" y="182"/>
                    </a:lnTo>
                    <a:close/>
                  </a:path>
                </a:pathLst>
              </a:custGeom>
              <a:noFill/>
              <a:ln w="2957" cap="flat">
                <a:solidFill>
                  <a:srgbClr val="808080">
                    <a:alpha val="100000"/>
                  </a:srgbClr>
                </a:solidFill>
                <a:prstDash val="solid"/>
                <a:round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3" name="path"/>
              <p:cNvSpPr/>
              <p:nvPr/>
            </p:nvSpPr>
            <p:spPr>
              <a:xfrm>
                <a:off x="409953" y="1161"/>
                <a:ext cx="343352" cy="114680"/>
              </a:xfrm>
              <a:custGeom>
                <a:avLst/>
                <a:gdLst/>
                <a:ahLst/>
                <a:cxnLst/>
                <a:rect l="0" t="0" r="0" b="0"/>
                <a:pathLst>
                  <a:path w="540" h="180">
                    <a:moveTo>
                      <a:pt x="0" y="176"/>
                    </a:moveTo>
                    <a:lnTo>
                      <a:pt x="43" y="0"/>
                    </a:lnTo>
                    <a:lnTo>
                      <a:pt x="462" y="0"/>
                    </a:lnTo>
                    <a:lnTo>
                      <a:pt x="540" y="180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B3B3B3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4" name="path"/>
              <p:cNvSpPr/>
              <p:nvPr/>
            </p:nvSpPr>
            <p:spPr>
              <a:xfrm>
                <a:off x="702194" y="421"/>
                <a:ext cx="52309" cy="116160"/>
              </a:xfrm>
              <a:custGeom>
                <a:avLst/>
                <a:gdLst/>
                <a:ahLst/>
                <a:cxnLst/>
                <a:rect l="0" t="0" r="0" b="0"/>
                <a:pathLst>
                  <a:path w="82" h="182">
                    <a:moveTo>
                      <a:pt x="1" y="1"/>
                    </a:moveTo>
                    <a:lnTo>
                      <a:pt x="80" y="181"/>
                    </a:lnTo>
                  </a:path>
                </a:pathLst>
              </a:custGeom>
              <a:noFill/>
              <a:ln w="2957" cap="flat">
                <a:solidFill>
                  <a:srgbClr val="B3B3B3">
                    <a:alpha val="100000"/>
                  </a:srgbClr>
                </a:solidFill>
                <a:prstDash val="solid"/>
                <a:round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5" name="path"/>
              <p:cNvSpPr/>
              <p:nvPr/>
            </p:nvSpPr>
            <p:spPr>
              <a:xfrm>
                <a:off x="754656" y="1161"/>
                <a:ext cx="343803" cy="114680"/>
              </a:xfrm>
              <a:custGeom>
                <a:avLst/>
                <a:gdLst/>
                <a:ahLst/>
                <a:cxnLst/>
                <a:rect l="0" t="0" r="0" b="0"/>
                <a:pathLst>
                  <a:path w="541" h="180">
                    <a:moveTo>
                      <a:pt x="0" y="176"/>
                    </a:moveTo>
                    <a:lnTo>
                      <a:pt x="44" y="0"/>
                    </a:lnTo>
                    <a:lnTo>
                      <a:pt x="462" y="0"/>
                    </a:lnTo>
                    <a:lnTo>
                      <a:pt x="541" y="180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B3B3B3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6" name="path"/>
              <p:cNvSpPr/>
              <p:nvPr/>
            </p:nvSpPr>
            <p:spPr>
              <a:xfrm>
                <a:off x="1047273" y="420"/>
                <a:ext cx="52384" cy="116162"/>
              </a:xfrm>
              <a:custGeom>
                <a:avLst/>
                <a:gdLst/>
                <a:ahLst/>
                <a:cxnLst/>
                <a:rect l="0" t="0" r="0" b="0"/>
                <a:pathLst>
                  <a:path w="82" h="182">
                    <a:moveTo>
                      <a:pt x="1" y="1"/>
                    </a:moveTo>
                    <a:lnTo>
                      <a:pt x="80" y="181"/>
                    </a:lnTo>
                  </a:path>
                </a:pathLst>
              </a:custGeom>
              <a:noFill/>
              <a:ln w="2957" cap="flat">
                <a:solidFill>
                  <a:srgbClr val="B3B3B3">
                    <a:alpha val="100000"/>
                  </a:srgbClr>
                </a:solidFill>
                <a:prstDash val="solid"/>
                <a:round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7" name="path"/>
              <p:cNvSpPr/>
              <p:nvPr/>
            </p:nvSpPr>
            <p:spPr>
              <a:xfrm>
                <a:off x="1100709" y="1161"/>
                <a:ext cx="343803" cy="114680"/>
              </a:xfrm>
              <a:custGeom>
                <a:avLst/>
                <a:gdLst/>
                <a:ahLst/>
                <a:cxnLst/>
                <a:rect l="0" t="0" r="0" b="0"/>
                <a:pathLst>
                  <a:path w="541" h="180">
                    <a:moveTo>
                      <a:pt x="0" y="176"/>
                    </a:moveTo>
                    <a:lnTo>
                      <a:pt x="44" y="0"/>
                    </a:lnTo>
                    <a:lnTo>
                      <a:pt x="462" y="0"/>
                    </a:lnTo>
                    <a:lnTo>
                      <a:pt x="541" y="180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B3B3B3">
                  <a:alpha val="100000"/>
                </a:srgbClr>
              </a:solidFill>
              <a:ln cap="flat">
                <a:noFill/>
                <a:prstDash val="solid"/>
                <a:miter lim="0"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8" name="path"/>
              <p:cNvSpPr/>
              <p:nvPr/>
            </p:nvSpPr>
            <p:spPr>
              <a:xfrm>
                <a:off x="1393326" y="420"/>
                <a:ext cx="52384" cy="116162"/>
              </a:xfrm>
              <a:custGeom>
                <a:avLst/>
                <a:gdLst/>
                <a:ahLst/>
                <a:cxnLst/>
                <a:rect l="0" t="0" r="0" b="0"/>
                <a:pathLst>
                  <a:path w="82" h="182">
                    <a:moveTo>
                      <a:pt x="1" y="1"/>
                    </a:moveTo>
                    <a:lnTo>
                      <a:pt x="80" y="181"/>
                    </a:lnTo>
                  </a:path>
                </a:pathLst>
              </a:custGeom>
              <a:noFill/>
              <a:ln w="2957" cap="flat">
                <a:solidFill>
                  <a:srgbClr val="B3B3B3">
                    <a:alpha val="100000"/>
                  </a:srgbClr>
                </a:solidFill>
                <a:prstDash val="solid"/>
                <a:round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44" name="group 144"/>
            <p:cNvGrpSpPr/>
            <p:nvPr/>
          </p:nvGrpSpPr>
          <p:grpSpPr>
            <a:xfrm rot="21600000">
              <a:off x="0" y="0"/>
              <a:ext cx="1445870" cy="117896"/>
              <a:chOff x="0" y="0"/>
              <a:chExt cx="1445870" cy="117896"/>
            </a:xfrm>
          </p:grpSpPr>
          <p:sp>
            <p:nvSpPr>
              <p:cNvPr id="519" name="path"/>
              <p:cNvSpPr/>
              <p:nvPr/>
            </p:nvSpPr>
            <p:spPr>
              <a:xfrm>
                <a:off x="0" y="0"/>
                <a:ext cx="408603" cy="117896"/>
              </a:xfrm>
              <a:custGeom>
                <a:avLst/>
                <a:gdLst/>
                <a:ahLst/>
                <a:cxnLst/>
                <a:rect l="0" t="0" r="0" b="0"/>
                <a:pathLst>
                  <a:path w="643" h="185">
                    <a:moveTo>
                      <a:pt x="643" y="183"/>
                    </a:moveTo>
                    <a:lnTo>
                      <a:pt x="2" y="183"/>
                    </a:lnTo>
                    <a:lnTo>
                      <a:pt x="2" y="2"/>
                    </a:lnTo>
                    <a:lnTo>
                      <a:pt x="485" y="2"/>
                    </a:lnTo>
                  </a:path>
                </a:pathLst>
              </a:custGeom>
              <a:noFill/>
              <a:ln w="2957" cap="flat">
                <a:solidFill>
                  <a:srgbClr val="808080">
                    <a:alpha val="100000"/>
                  </a:srgbClr>
                </a:solidFill>
                <a:prstDash val="solid"/>
                <a:round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0" name="path"/>
              <p:cNvSpPr/>
              <p:nvPr/>
            </p:nvSpPr>
            <p:spPr>
              <a:xfrm>
                <a:off x="411295" y="0"/>
                <a:ext cx="1034575" cy="117896"/>
              </a:xfrm>
              <a:custGeom>
                <a:avLst/>
                <a:gdLst/>
                <a:ahLst/>
                <a:cxnLst/>
                <a:rect l="0" t="0" r="0" b="0"/>
                <a:pathLst>
                  <a:path w="1629" h="185">
                    <a:moveTo>
                      <a:pt x="44" y="2"/>
                    </a:moveTo>
                    <a:lnTo>
                      <a:pt x="462" y="2"/>
                    </a:lnTo>
                    <a:moveTo>
                      <a:pt x="540" y="183"/>
                    </a:moveTo>
                    <a:lnTo>
                      <a:pt x="0" y="179"/>
                    </a:lnTo>
                    <a:close/>
                    <a:moveTo>
                      <a:pt x="586" y="2"/>
                    </a:moveTo>
                    <a:lnTo>
                      <a:pt x="1005" y="2"/>
                    </a:lnTo>
                    <a:moveTo>
                      <a:pt x="1084" y="183"/>
                    </a:moveTo>
                    <a:lnTo>
                      <a:pt x="542" y="179"/>
                    </a:lnTo>
                    <a:close/>
                    <a:moveTo>
                      <a:pt x="1131" y="2"/>
                    </a:moveTo>
                    <a:lnTo>
                      <a:pt x="1550" y="2"/>
                    </a:lnTo>
                    <a:moveTo>
                      <a:pt x="1629" y="183"/>
                    </a:moveTo>
                    <a:lnTo>
                      <a:pt x="1087" y="179"/>
                    </a:lnTo>
                    <a:close/>
                  </a:path>
                </a:pathLst>
              </a:custGeom>
              <a:noFill/>
              <a:ln w="2957" cap="flat">
                <a:solidFill>
                  <a:srgbClr val="B3B3B3">
                    <a:alpha val="100000"/>
                  </a:srgbClr>
                </a:solidFill>
                <a:prstDash val="solid"/>
                <a:round/>
              </a:ln>
            </p:spPr>
            <p:txBody>
              <a:bodyPr rtlCol="0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21" name="textbox 521"/>
            <p:cNvSpPr/>
            <p:nvPr/>
          </p:nvSpPr>
          <p:spPr>
            <a:xfrm>
              <a:off x="439738" y="23333"/>
              <a:ext cx="191135" cy="86360"/>
            </a:xfrm>
            <a:prstGeom prst="rect">
              <a:avLst/>
            </a:prstGeom>
          </p:spPr>
          <p:txBody>
            <a:bodyPr vert="horz" wrap="square" lIns="0" tIns="0" rIns="0" bIns="0"/>
            <a:lstStyle/>
            <a:p>
              <a:pPr algn="l" rtl="0" eaLnBrk="0">
                <a:lnSpc>
                  <a:spcPct val="83000"/>
                </a:lnSpc>
              </a:pPr>
              <a:endParaRPr lang="en-US" altLang="en-US" sz="100" dirty="0"/>
            </a:p>
            <a:p>
              <a:pPr marL="12700" algn="l" rtl="0" eaLnBrk="0">
                <a:lnSpc>
                  <a:spcPct val="100000"/>
                </a:lnSpc>
              </a:pPr>
              <a:r>
                <a:rPr sz="400" spc="1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E</a:t>
              </a:r>
              <a:r>
                <a:rPr sz="400" spc="0" dirty="0">
                  <a:solidFill>
                    <a:srgbClr val="000000">
                      <a:alpha val="100000"/>
                    </a:srgbClr>
                  </a:solidFill>
                  <a:latin typeface="Arial" panose="020B0604020202020204"/>
                  <a:ea typeface="Arial" panose="020B0604020202020204"/>
                  <a:cs typeface="Arial" panose="020B0604020202020204"/>
                </a:rPr>
                <a:t>urope</a:t>
              </a:r>
              <a:endParaRPr lang="en-US" altLang="en-US" sz="400" dirty="0"/>
            </a:p>
          </p:txBody>
        </p:sp>
        <p:pic>
          <p:nvPicPr>
            <p:cNvPr id="522" name="picture 52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rot="21600000">
              <a:off x="642605" y="19827"/>
              <a:ext cx="65700" cy="78240"/>
            </a:xfrm>
            <a:prstGeom prst="rect">
              <a:avLst/>
            </a:prstGeom>
          </p:spPr>
        </p:pic>
        <p:pic>
          <p:nvPicPr>
            <p:cNvPr id="523" name="picture 52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rot="21600000">
              <a:off x="983258" y="19827"/>
              <a:ext cx="65250" cy="78240"/>
            </a:xfrm>
            <a:prstGeom prst="rect">
              <a:avLst/>
            </a:prstGeom>
          </p:spPr>
        </p:pic>
        <p:sp>
          <p:nvSpPr>
            <p:cNvPr id="524" name="path"/>
            <p:cNvSpPr/>
            <p:nvPr/>
          </p:nvSpPr>
          <p:spPr>
            <a:xfrm>
              <a:off x="1100765" y="1149"/>
              <a:ext cx="30563" cy="113051"/>
            </a:xfrm>
            <a:custGeom>
              <a:avLst/>
              <a:gdLst/>
              <a:ahLst/>
              <a:cxnLst/>
              <a:rect l="0" t="0" r="0" b="0"/>
              <a:pathLst>
                <a:path w="48" h="178">
                  <a:moveTo>
                    <a:pt x="2" y="177"/>
                  </a:moveTo>
                  <a:lnTo>
                    <a:pt x="46" y="0"/>
                  </a:lnTo>
                </a:path>
              </a:pathLst>
            </a:custGeom>
            <a:noFill/>
            <a:ln w="2957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5" name="path"/>
            <p:cNvSpPr/>
            <p:nvPr/>
          </p:nvSpPr>
          <p:spPr>
            <a:xfrm>
              <a:off x="754712" y="1149"/>
              <a:ext cx="30563" cy="113051"/>
            </a:xfrm>
            <a:custGeom>
              <a:avLst/>
              <a:gdLst/>
              <a:ahLst/>
              <a:cxnLst/>
              <a:rect l="0" t="0" r="0" b="0"/>
              <a:pathLst>
                <a:path w="48" h="178">
                  <a:moveTo>
                    <a:pt x="2" y="177"/>
                  </a:moveTo>
                  <a:lnTo>
                    <a:pt x="46" y="0"/>
                  </a:lnTo>
                </a:path>
              </a:pathLst>
            </a:custGeom>
            <a:noFill/>
            <a:ln w="2957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26" name="path"/>
            <p:cNvSpPr/>
            <p:nvPr/>
          </p:nvSpPr>
          <p:spPr>
            <a:xfrm>
              <a:off x="410009" y="1150"/>
              <a:ext cx="30526" cy="113049"/>
            </a:xfrm>
            <a:custGeom>
              <a:avLst/>
              <a:gdLst/>
              <a:ahLst/>
              <a:cxnLst/>
              <a:rect l="0" t="0" r="0" b="0"/>
              <a:pathLst>
                <a:path w="48" h="178">
                  <a:moveTo>
                    <a:pt x="2" y="177"/>
                  </a:moveTo>
                  <a:lnTo>
                    <a:pt x="46" y="0"/>
                  </a:lnTo>
                </a:path>
              </a:pathLst>
            </a:custGeom>
            <a:noFill/>
            <a:ln w="2957" cap="flat">
              <a:solidFill>
                <a:srgbClr val="B3B3B3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27" name="textbox 527"/>
          <p:cNvSpPr/>
          <p:nvPr/>
        </p:nvSpPr>
        <p:spPr>
          <a:xfrm>
            <a:off x="2381669" y="4639207"/>
            <a:ext cx="1016635" cy="1612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5240" algn="l" rtl="0" eaLnBrk="0">
              <a:lnSpc>
                <a:spcPts val="555"/>
              </a:lnSpc>
            </a:pP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Estimated</a:t>
            </a:r>
            <a:r>
              <a:rPr sz="400" spc="7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market</a:t>
            </a:r>
            <a:r>
              <a:rPr sz="400" spc="5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volume</a:t>
            </a:r>
            <a:endParaRPr lang="en-US" altLang="en-US" sz="400" dirty="0"/>
          </a:p>
          <a:p>
            <a:pPr marL="12700" algn="l" rtl="0" eaLnBrk="0">
              <a:lnSpc>
                <a:spcPct val="99000"/>
              </a:lnSpc>
              <a:spcBef>
                <a:spcPts val="35"/>
              </a:spcBef>
            </a:pPr>
            <a:r>
              <a:rPr sz="400" spc="2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2020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units</a:t>
            </a:r>
            <a:r>
              <a:rPr sz="400" spc="2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,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mapped</a:t>
            </a:r>
            <a:r>
              <a:rPr sz="400" spc="2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400" spc="2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payload</a:t>
            </a:r>
            <a:r>
              <a:rPr sz="400" spc="2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400" spc="1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400" spc="0" dirty="0">
                <a:solidFill>
                  <a:srgbClr val="80808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speed</a:t>
            </a:r>
            <a:endParaRPr lang="en-US" altLang="en-US" sz="400" dirty="0"/>
          </a:p>
        </p:txBody>
      </p:sp>
      <p:sp>
        <p:nvSpPr>
          <p:cNvPr id="528" name="path"/>
          <p:cNvSpPr/>
          <p:nvPr/>
        </p:nvSpPr>
        <p:spPr>
          <a:xfrm>
            <a:off x="2392932" y="4779231"/>
            <a:ext cx="1432962" cy="3215"/>
          </a:xfrm>
          <a:custGeom>
            <a:avLst/>
            <a:gdLst/>
            <a:ahLst/>
            <a:cxnLst/>
            <a:rect l="0" t="0" r="0" b="0"/>
            <a:pathLst>
              <a:path w="2256" h="5">
                <a:moveTo>
                  <a:pt x="0" y="2"/>
                </a:moveTo>
                <a:lnTo>
                  <a:pt x="2256" y="2"/>
                </a:lnTo>
              </a:path>
            </a:pathLst>
          </a:custGeom>
          <a:noFill/>
          <a:ln w="2957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29" name="picture 529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21600000">
            <a:off x="2521633" y="4505926"/>
            <a:ext cx="279902" cy="332788"/>
          </a:xfrm>
          <a:prstGeom prst="rect">
            <a:avLst/>
          </a:prstGeom>
        </p:spPr>
      </p:pic>
      <p:sp>
        <p:nvSpPr>
          <p:cNvPr id="530" name="textbox 530"/>
          <p:cNvSpPr/>
          <p:nvPr/>
        </p:nvSpPr>
        <p:spPr>
          <a:xfrm>
            <a:off x="2433608" y="4772962"/>
            <a:ext cx="1424305" cy="1460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76000"/>
              </a:lnSpc>
            </a:pPr>
            <a:endParaRPr lang="en-US" altLang="en-US" sz="100" dirty="0"/>
          </a:p>
          <a:p>
            <a:pPr marL="12700" algn="l" rtl="0" eaLnBrk="0">
              <a:lnSpc>
                <a:spcPts val="565"/>
              </a:lnSpc>
            </a:pPr>
            <a:r>
              <a:rPr sz="600" b="1" spc="0" baseline="-60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Speed</a:t>
            </a:r>
            <a:r>
              <a:rPr sz="300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</a:t>
            </a: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&lt;250             &lt;500             &lt;1000             &lt;5000             &lt;20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</a:t>
            </a:r>
            <a:endParaRPr lang="en-US" altLang="en-US" sz="300" dirty="0"/>
          </a:p>
        </p:txBody>
      </p:sp>
      <p:grpSp>
        <p:nvGrpSpPr>
          <p:cNvPr id="146" name="group 146"/>
          <p:cNvGrpSpPr/>
          <p:nvPr/>
        </p:nvGrpSpPr>
        <p:grpSpPr>
          <a:xfrm rot="21600000">
            <a:off x="3612442" y="4785662"/>
            <a:ext cx="51750" cy="61091"/>
            <a:chOff x="0" y="0"/>
            <a:chExt cx="51750" cy="61091"/>
          </a:xfrm>
        </p:grpSpPr>
        <p:sp>
          <p:nvSpPr>
            <p:cNvPr id="531" name="path"/>
            <p:cNvSpPr/>
            <p:nvPr/>
          </p:nvSpPr>
          <p:spPr>
            <a:xfrm>
              <a:off x="1349" y="1607"/>
              <a:ext cx="49050" cy="57876"/>
            </a:xfrm>
            <a:custGeom>
              <a:avLst/>
              <a:gdLst/>
              <a:ahLst/>
              <a:cxnLst/>
              <a:rect l="0" t="0" r="0" b="0"/>
              <a:pathLst>
                <a:path w="77" h="91">
                  <a:moveTo>
                    <a:pt x="0" y="45"/>
                  </a:moveTo>
                  <a:cubicBezTo>
                    <a:pt x="0" y="20"/>
                    <a:pt x="17" y="0"/>
                    <a:pt x="38" y="0"/>
                  </a:cubicBezTo>
                  <a:cubicBezTo>
                    <a:pt x="59" y="0"/>
                    <a:pt x="77" y="20"/>
                    <a:pt x="77" y="45"/>
                  </a:cubicBezTo>
                  <a:cubicBezTo>
                    <a:pt x="77" y="70"/>
                    <a:pt x="59" y="91"/>
                    <a:pt x="38" y="91"/>
                  </a:cubicBezTo>
                  <a:cubicBezTo>
                    <a:pt x="17" y="91"/>
                    <a:pt x="0" y="70"/>
                    <a:pt x="0" y="45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2" name="path"/>
            <p:cNvSpPr/>
            <p:nvPr/>
          </p:nvSpPr>
          <p:spPr>
            <a:xfrm>
              <a:off x="0" y="0"/>
              <a:ext cx="51750" cy="61091"/>
            </a:xfrm>
            <a:custGeom>
              <a:avLst/>
              <a:gdLst/>
              <a:ahLst/>
              <a:cxnLst/>
              <a:rect l="0" t="0" r="0" b="0"/>
              <a:pathLst>
                <a:path w="81" h="96">
                  <a:moveTo>
                    <a:pt x="2" y="48"/>
                  </a:moveTo>
                  <a:cubicBezTo>
                    <a:pt x="2" y="22"/>
                    <a:pt x="19" y="2"/>
                    <a:pt x="40" y="2"/>
                  </a:cubicBezTo>
                  <a:cubicBezTo>
                    <a:pt x="62" y="2"/>
                    <a:pt x="79" y="22"/>
                    <a:pt x="79" y="48"/>
                  </a:cubicBezTo>
                  <a:cubicBezTo>
                    <a:pt x="79" y="73"/>
                    <a:pt x="62" y="93"/>
                    <a:pt x="40" y="93"/>
                  </a:cubicBezTo>
                  <a:cubicBezTo>
                    <a:pt x="19" y="93"/>
                    <a:pt x="2" y="73"/>
                    <a:pt x="2" y="48"/>
                  </a:cubicBezTo>
                </a:path>
              </a:pathLst>
            </a:custGeom>
            <a:noFill/>
            <a:ln w="295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8" name="group 148"/>
          <p:cNvGrpSpPr/>
          <p:nvPr/>
        </p:nvGrpSpPr>
        <p:grpSpPr>
          <a:xfrm rot="21600000">
            <a:off x="3348290" y="4785662"/>
            <a:ext cx="51300" cy="61091"/>
            <a:chOff x="0" y="0"/>
            <a:chExt cx="51300" cy="61091"/>
          </a:xfrm>
        </p:grpSpPr>
        <p:sp>
          <p:nvSpPr>
            <p:cNvPr id="533" name="path"/>
            <p:cNvSpPr/>
            <p:nvPr/>
          </p:nvSpPr>
          <p:spPr>
            <a:xfrm>
              <a:off x="1349" y="1607"/>
              <a:ext cx="48600" cy="57876"/>
            </a:xfrm>
            <a:custGeom>
              <a:avLst/>
              <a:gdLst/>
              <a:ahLst/>
              <a:cxnLst/>
              <a:rect l="0" t="0" r="0" b="0"/>
              <a:pathLst>
                <a:path w="76" h="91">
                  <a:moveTo>
                    <a:pt x="0" y="45"/>
                  </a:moveTo>
                  <a:cubicBezTo>
                    <a:pt x="0" y="20"/>
                    <a:pt x="17" y="0"/>
                    <a:pt x="38" y="0"/>
                  </a:cubicBezTo>
                  <a:cubicBezTo>
                    <a:pt x="59" y="0"/>
                    <a:pt x="76" y="20"/>
                    <a:pt x="76" y="45"/>
                  </a:cubicBezTo>
                  <a:cubicBezTo>
                    <a:pt x="76" y="70"/>
                    <a:pt x="59" y="91"/>
                    <a:pt x="38" y="91"/>
                  </a:cubicBezTo>
                  <a:cubicBezTo>
                    <a:pt x="17" y="91"/>
                    <a:pt x="0" y="70"/>
                    <a:pt x="0" y="45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4" name="path"/>
            <p:cNvSpPr/>
            <p:nvPr/>
          </p:nvSpPr>
          <p:spPr>
            <a:xfrm>
              <a:off x="0" y="0"/>
              <a:ext cx="51300" cy="61091"/>
            </a:xfrm>
            <a:custGeom>
              <a:avLst/>
              <a:gdLst/>
              <a:ahLst/>
              <a:cxnLst/>
              <a:rect l="0" t="0" r="0" b="0"/>
              <a:pathLst>
                <a:path w="80" h="96">
                  <a:moveTo>
                    <a:pt x="2" y="48"/>
                  </a:moveTo>
                  <a:cubicBezTo>
                    <a:pt x="2" y="22"/>
                    <a:pt x="19" y="2"/>
                    <a:pt x="40" y="2"/>
                  </a:cubicBezTo>
                  <a:cubicBezTo>
                    <a:pt x="61" y="2"/>
                    <a:pt x="78" y="22"/>
                    <a:pt x="78" y="48"/>
                  </a:cubicBezTo>
                  <a:cubicBezTo>
                    <a:pt x="78" y="73"/>
                    <a:pt x="61" y="93"/>
                    <a:pt x="40" y="93"/>
                  </a:cubicBezTo>
                  <a:cubicBezTo>
                    <a:pt x="19" y="93"/>
                    <a:pt x="2" y="73"/>
                    <a:pt x="2" y="48"/>
                  </a:cubicBezTo>
                </a:path>
              </a:pathLst>
            </a:custGeom>
            <a:noFill/>
            <a:ln w="295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50" name="group 150"/>
          <p:cNvGrpSpPr/>
          <p:nvPr/>
        </p:nvGrpSpPr>
        <p:grpSpPr>
          <a:xfrm rot="21600000">
            <a:off x="3272239" y="4851041"/>
            <a:ext cx="45900" cy="54661"/>
            <a:chOff x="0" y="0"/>
            <a:chExt cx="45900" cy="54661"/>
          </a:xfrm>
        </p:grpSpPr>
        <p:sp>
          <p:nvSpPr>
            <p:cNvPr id="535" name="path"/>
            <p:cNvSpPr/>
            <p:nvPr/>
          </p:nvSpPr>
          <p:spPr>
            <a:xfrm>
              <a:off x="0" y="0"/>
              <a:ext cx="45900" cy="54661"/>
            </a:xfrm>
            <a:custGeom>
              <a:avLst/>
              <a:gdLst/>
              <a:ahLst/>
              <a:cxnLst/>
              <a:rect l="0" t="0" r="0" b="0"/>
              <a:pathLst>
                <a:path w="72" h="86">
                  <a:moveTo>
                    <a:pt x="0" y="43"/>
                  </a:moveTo>
                  <a:cubicBezTo>
                    <a:pt x="0" y="19"/>
                    <a:pt x="16" y="0"/>
                    <a:pt x="36" y="0"/>
                  </a:cubicBezTo>
                  <a:cubicBezTo>
                    <a:pt x="56" y="0"/>
                    <a:pt x="72" y="19"/>
                    <a:pt x="72" y="43"/>
                  </a:cubicBezTo>
                  <a:cubicBezTo>
                    <a:pt x="72" y="66"/>
                    <a:pt x="56" y="86"/>
                    <a:pt x="36" y="86"/>
                  </a:cubicBezTo>
                  <a:cubicBezTo>
                    <a:pt x="16" y="86"/>
                    <a:pt x="0" y="66"/>
                    <a:pt x="0" y="43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6" name="path"/>
            <p:cNvSpPr/>
            <p:nvPr/>
          </p:nvSpPr>
          <p:spPr>
            <a:xfrm>
              <a:off x="7199" y="8038"/>
              <a:ext cx="31950" cy="38048"/>
            </a:xfrm>
            <a:custGeom>
              <a:avLst/>
              <a:gdLst/>
              <a:ahLst/>
              <a:cxnLst/>
              <a:rect l="0" t="0" r="0" b="0"/>
              <a:pathLst>
                <a:path w="50" h="59">
                  <a:moveTo>
                    <a:pt x="20" y="0"/>
                  </a:moveTo>
                  <a:lnTo>
                    <a:pt x="29" y="0"/>
                  </a:lnTo>
                  <a:lnTo>
                    <a:pt x="29" y="24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29" y="34"/>
                  </a:lnTo>
                  <a:lnTo>
                    <a:pt x="29" y="59"/>
                  </a:lnTo>
                  <a:lnTo>
                    <a:pt x="20" y="59"/>
                  </a:lnTo>
                  <a:lnTo>
                    <a:pt x="20" y="34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20" y="2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52" name="group 152"/>
          <p:cNvGrpSpPr/>
          <p:nvPr/>
        </p:nvGrpSpPr>
        <p:grpSpPr>
          <a:xfrm rot="21600000">
            <a:off x="3083688" y="4785662"/>
            <a:ext cx="51750" cy="61091"/>
            <a:chOff x="0" y="0"/>
            <a:chExt cx="51750" cy="61091"/>
          </a:xfrm>
        </p:grpSpPr>
        <p:sp>
          <p:nvSpPr>
            <p:cNvPr id="537" name="path"/>
            <p:cNvSpPr/>
            <p:nvPr/>
          </p:nvSpPr>
          <p:spPr>
            <a:xfrm>
              <a:off x="1349" y="1607"/>
              <a:ext cx="49050" cy="57876"/>
            </a:xfrm>
            <a:custGeom>
              <a:avLst/>
              <a:gdLst/>
              <a:ahLst/>
              <a:cxnLst/>
              <a:rect l="0" t="0" r="0" b="0"/>
              <a:pathLst>
                <a:path w="77" h="91">
                  <a:moveTo>
                    <a:pt x="0" y="45"/>
                  </a:moveTo>
                  <a:cubicBezTo>
                    <a:pt x="0" y="20"/>
                    <a:pt x="17" y="0"/>
                    <a:pt x="38" y="0"/>
                  </a:cubicBezTo>
                  <a:cubicBezTo>
                    <a:pt x="59" y="0"/>
                    <a:pt x="77" y="20"/>
                    <a:pt x="77" y="45"/>
                  </a:cubicBezTo>
                  <a:cubicBezTo>
                    <a:pt x="77" y="70"/>
                    <a:pt x="59" y="91"/>
                    <a:pt x="38" y="91"/>
                  </a:cubicBezTo>
                  <a:cubicBezTo>
                    <a:pt x="17" y="91"/>
                    <a:pt x="0" y="70"/>
                    <a:pt x="0" y="45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38" name="path"/>
            <p:cNvSpPr/>
            <p:nvPr/>
          </p:nvSpPr>
          <p:spPr>
            <a:xfrm>
              <a:off x="0" y="0"/>
              <a:ext cx="51750" cy="61091"/>
            </a:xfrm>
            <a:custGeom>
              <a:avLst/>
              <a:gdLst/>
              <a:ahLst/>
              <a:cxnLst/>
              <a:rect l="0" t="0" r="0" b="0"/>
              <a:pathLst>
                <a:path w="81" h="96">
                  <a:moveTo>
                    <a:pt x="2" y="48"/>
                  </a:moveTo>
                  <a:cubicBezTo>
                    <a:pt x="2" y="22"/>
                    <a:pt x="19" y="2"/>
                    <a:pt x="40" y="2"/>
                  </a:cubicBezTo>
                  <a:cubicBezTo>
                    <a:pt x="62" y="2"/>
                    <a:pt x="79" y="22"/>
                    <a:pt x="79" y="48"/>
                  </a:cubicBezTo>
                  <a:cubicBezTo>
                    <a:pt x="79" y="73"/>
                    <a:pt x="62" y="93"/>
                    <a:pt x="40" y="93"/>
                  </a:cubicBezTo>
                  <a:cubicBezTo>
                    <a:pt x="19" y="93"/>
                    <a:pt x="2" y="73"/>
                    <a:pt x="2" y="48"/>
                  </a:cubicBezTo>
                </a:path>
              </a:pathLst>
            </a:custGeom>
            <a:noFill/>
            <a:ln w="295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54" name="group 154"/>
          <p:cNvGrpSpPr/>
          <p:nvPr/>
        </p:nvGrpSpPr>
        <p:grpSpPr>
          <a:xfrm rot="21600000">
            <a:off x="2844286" y="4785662"/>
            <a:ext cx="51300" cy="61091"/>
            <a:chOff x="0" y="0"/>
            <a:chExt cx="51300" cy="61091"/>
          </a:xfrm>
        </p:grpSpPr>
        <p:sp>
          <p:nvSpPr>
            <p:cNvPr id="539" name="path"/>
            <p:cNvSpPr/>
            <p:nvPr/>
          </p:nvSpPr>
          <p:spPr>
            <a:xfrm>
              <a:off x="1349" y="1607"/>
              <a:ext cx="48600" cy="57876"/>
            </a:xfrm>
            <a:custGeom>
              <a:avLst/>
              <a:gdLst/>
              <a:ahLst/>
              <a:cxnLst/>
              <a:rect l="0" t="0" r="0" b="0"/>
              <a:pathLst>
                <a:path w="76" h="91">
                  <a:moveTo>
                    <a:pt x="0" y="45"/>
                  </a:moveTo>
                  <a:cubicBezTo>
                    <a:pt x="0" y="20"/>
                    <a:pt x="17" y="0"/>
                    <a:pt x="38" y="0"/>
                  </a:cubicBezTo>
                  <a:cubicBezTo>
                    <a:pt x="59" y="0"/>
                    <a:pt x="76" y="20"/>
                    <a:pt x="76" y="45"/>
                  </a:cubicBezTo>
                  <a:cubicBezTo>
                    <a:pt x="76" y="70"/>
                    <a:pt x="59" y="91"/>
                    <a:pt x="38" y="91"/>
                  </a:cubicBezTo>
                  <a:cubicBezTo>
                    <a:pt x="17" y="91"/>
                    <a:pt x="0" y="70"/>
                    <a:pt x="0" y="4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0" name="path"/>
            <p:cNvSpPr/>
            <p:nvPr/>
          </p:nvSpPr>
          <p:spPr>
            <a:xfrm>
              <a:off x="0" y="0"/>
              <a:ext cx="51300" cy="61091"/>
            </a:xfrm>
            <a:custGeom>
              <a:avLst/>
              <a:gdLst/>
              <a:ahLst/>
              <a:cxnLst/>
              <a:rect l="0" t="0" r="0" b="0"/>
              <a:pathLst>
                <a:path w="80" h="96">
                  <a:moveTo>
                    <a:pt x="2" y="48"/>
                  </a:moveTo>
                  <a:cubicBezTo>
                    <a:pt x="2" y="22"/>
                    <a:pt x="19" y="2"/>
                    <a:pt x="40" y="2"/>
                  </a:cubicBezTo>
                  <a:cubicBezTo>
                    <a:pt x="61" y="2"/>
                    <a:pt x="78" y="22"/>
                    <a:pt x="78" y="48"/>
                  </a:cubicBezTo>
                  <a:cubicBezTo>
                    <a:pt x="78" y="73"/>
                    <a:pt x="61" y="93"/>
                    <a:pt x="40" y="93"/>
                  </a:cubicBezTo>
                  <a:cubicBezTo>
                    <a:pt x="19" y="93"/>
                    <a:pt x="2" y="73"/>
                    <a:pt x="2" y="48"/>
                  </a:cubicBezTo>
                </a:path>
              </a:pathLst>
            </a:custGeom>
            <a:noFill/>
            <a:ln w="295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56" name="group 156"/>
          <p:cNvGrpSpPr/>
          <p:nvPr/>
        </p:nvGrpSpPr>
        <p:grpSpPr>
          <a:xfrm rot="21600000">
            <a:off x="2604884" y="4785662"/>
            <a:ext cx="51300" cy="61091"/>
            <a:chOff x="0" y="0"/>
            <a:chExt cx="51300" cy="61091"/>
          </a:xfrm>
        </p:grpSpPr>
        <p:sp>
          <p:nvSpPr>
            <p:cNvPr id="541" name="path"/>
            <p:cNvSpPr/>
            <p:nvPr/>
          </p:nvSpPr>
          <p:spPr>
            <a:xfrm>
              <a:off x="1350" y="1607"/>
              <a:ext cx="48600" cy="57876"/>
            </a:xfrm>
            <a:custGeom>
              <a:avLst/>
              <a:gdLst/>
              <a:ahLst/>
              <a:cxnLst/>
              <a:rect l="0" t="0" r="0" b="0"/>
              <a:pathLst>
                <a:path w="76" h="91">
                  <a:moveTo>
                    <a:pt x="0" y="45"/>
                  </a:moveTo>
                  <a:cubicBezTo>
                    <a:pt x="0" y="20"/>
                    <a:pt x="17" y="0"/>
                    <a:pt x="38" y="0"/>
                  </a:cubicBezTo>
                  <a:cubicBezTo>
                    <a:pt x="59" y="0"/>
                    <a:pt x="76" y="20"/>
                    <a:pt x="76" y="45"/>
                  </a:cubicBezTo>
                  <a:cubicBezTo>
                    <a:pt x="76" y="70"/>
                    <a:pt x="59" y="91"/>
                    <a:pt x="38" y="91"/>
                  </a:cubicBezTo>
                  <a:cubicBezTo>
                    <a:pt x="17" y="91"/>
                    <a:pt x="0" y="70"/>
                    <a:pt x="0" y="45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2" name="path"/>
            <p:cNvSpPr/>
            <p:nvPr/>
          </p:nvSpPr>
          <p:spPr>
            <a:xfrm>
              <a:off x="0" y="0"/>
              <a:ext cx="51300" cy="61091"/>
            </a:xfrm>
            <a:custGeom>
              <a:avLst/>
              <a:gdLst/>
              <a:ahLst/>
              <a:cxnLst/>
              <a:rect l="0" t="0" r="0" b="0"/>
              <a:pathLst>
                <a:path w="80" h="96">
                  <a:moveTo>
                    <a:pt x="2" y="48"/>
                  </a:moveTo>
                  <a:cubicBezTo>
                    <a:pt x="2" y="22"/>
                    <a:pt x="19" y="2"/>
                    <a:pt x="40" y="2"/>
                  </a:cubicBezTo>
                  <a:cubicBezTo>
                    <a:pt x="61" y="2"/>
                    <a:pt x="78" y="22"/>
                    <a:pt x="78" y="48"/>
                  </a:cubicBezTo>
                  <a:cubicBezTo>
                    <a:pt x="78" y="73"/>
                    <a:pt x="61" y="93"/>
                    <a:pt x="40" y="93"/>
                  </a:cubicBezTo>
                  <a:cubicBezTo>
                    <a:pt x="19" y="93"/>
                    <a:pt x="2" y="73"/>
                    <a:pt x="2" y="48"/>
                  </a:cubicBezTo>
                </a:path>
              </a:pathLst>
            </a:custGeom>
            <a:noFill/>
            <a:ln w="2957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43" name="textbox 543"/>
          <p:cNvSpPr/>
          <p:nvPr/>
        </p:nvSpPr>
        <p:spPr>
          <a:xfrm>
            <a:off x="7089125" y="6455507"/>
            <a:ext cx="1261744" cy="14795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9000"/>
              </a:lnSpc>
            </a:pPr>
            <a:endParaRPr sz="90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</p:txBody>
      </p:sp>
      <p:sp>
        <p:nvSpPr>
          <p:cNvPr id="544" name="path"/>
          <p:cNvSpPr/>
          <p:nvPr/>
        </p:nvSpPr>
        <p:spPr>
          <a:xfrm>
            <a:off x="6516932" y="1291411"/>
            <a:ext cx="173118" cy="797408"/>
          </a:xfrm>
          <a:custGeom>
            <a:avLst/>
            <a:gdLst/>
            <a:ahLst/>
            <a:cxnLst/>
            <a:rect l="0" t="0" r="0" b="0"/>
            <a:pathLst>
              <a:path w="272" h="1255">
                <a:moveTo>
                  <a:pt x="34" y="1250"/>
                </a:moveTo>
                <a:lnTo>
                  <a:pt x="258" y="627"/>
                </a:lnTo>
                <a:lnTo>
                  <a:pt x="34" y="5"/>
                </a:lnTo>
                <a:close/>
                <a:moveTo>
                  <a:pt x="14" y="5"/>
                </a:moveTo>
                <a:lnTo>
                  <a:pt x="238" y="627"/>
                </a:lnTo>
                <a:lnTo>
                  <a:pt x="14" y="1250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5" name="path"/>
          <p:cNvSpPr/>
          <p:nvPr/>
        </p:nvSpPr>
        <p:spPr>
          <a:xfrm>
            <a:off x="2274117" y="1291411"/>
            <a:ext cx="171594" cy="797408"/>
          </a:xfrm>
          <a:custGeom>
            <a:avLst/>
            <a:gdLst/>
            <a:ahLst/>
            <a:cxnLst/>
            <a:rect l="0" t="0" r="0" b="0"/>
            <a:pathLst>
              <a:path w="270" h="1255">
                <a:moveTo>
                  <a:pt x="14" y="5"/>
                </a:moveTo>
                <a:lnTo>
                  <a:pt x="238" y="627"/>
                </a:lnTo>
                <a:lnTo>
                  <a:pt x="14" y="1250"/>
                </a:lnTo>
                <a:moveTo>
                  <a:pt x="31" y="1250"/>
                </a:moveTo>
                <a:lnTo>
                  <a:pt x="256" y="627"/>
                </a:lnTo>
                <a:lnTo>
                  <a:pt x="31" y="5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6" name="path"/>
          <p:cNvSpPr/>
          <p:nvPr/>
        </p:nvSpPr>
        <p:spPr>
          <a:xfrm>
            <a:off x="4395525" y="1291411"/>
            <a:ext cx="171593" cy="797408"/>
          </a:xfrm>
          <a:custGeom>
            <a:avLst/>
            <a:gdLst/>
            <a:ahLst/>
            <a:cxnLst/>
            <a:rect l="0" t="0" r="0" b="0"/>
            <a:pathLst>
              <a:path w="270" h="1255">
                <a:moveTo>
                  <a:pt x="14" y="5"/>
                </a:moveTo>
                <a:lnTo>
                  <a:pt x="238" y="627"/>
                </a:lnTo>
                <a:lnTo>
                  <a:pt x="14" y="1250"/>
                </a:lnTo>
                <a:moveTo>
                  <a:pt x="31" y="1250"/>
                </a:moveTo>
                <a:lnTo>
                  <a:pt x="256" y="627"/>
                </a:lnTo>
                <a:lnTo>
                  <a:pt x="31" y="5"/>
                </a:lnTo>
                <a:close/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58" name="group 158"/>
          <p:cNvGrpSpPr/>
          <p:nvPr/>
        </p:nvGrpSpPr>
        <p:grpSpPr>
          <a:xfrm rot="21600000">
            <a:off x="618634" y="5267577"/>
            <a:ext cx="378362" cy="356749"/>
            <a:chOff x="0" y="0"/>
            <a:chExt cx="378362" cy="356749"/>
          </a:xfrm>
        </p:grpSpPr>
        <p:sp>
          <p:nvSpPr>
            <p:cNvPr id="547" name="path"/>
            <p:cNvSpPr/>
            <p:nvPr/>
          </p:nvSpPr>
          <p:spPr>
            <a:xfrm>
              <a:off x="68721" y="159724"/>
              <a:ext cx="73728" cy="164560"/>
            </a:xfrm>
            <a:custGeom>
              <a:avLst/>
              <a:gdLst/>
              <a:ahLst/>
              <a:cxnLst/>
              <a:rect l="0" t="0" r="0" b="0"/>
              <a:pathLst>
                <a:path w="116" h="259">
                  <a:moveTo>
                    <a:pt x="1" y="225"/>
                  </a:moveTo>
                  <a:cubicBezTo>
                    <a:pt x="1" y="241"/>
                    <a:pt x="13" y="257"/>
                    <a:pt x="29" y="257"/>
                  </a:cubicBezTo>
                  <a:cubicBezTo>
                    <a:pt x="44" y="257"/>
                    <a:pt x="60" y="241"/>
                    <a:pt x="60" y="225"/>
                  </a:cubicBezTo>
                  <a:cubicBezTo>
                    <a:pt x="60" y="210"/>
                    <a:pt x="44" y="198"/>
                    <a:pt x="29" y="198"/>
                  </a:cubicBezTo>
                  <a:cubicBezTo>
                    <a:pt x="13" y="198"/>
                    <a:pt x="1" y="210"/>
                    <a:pt x="1" y="225"/>
                  </a:cubicBezTo>
                </a:path>
                <a:path w="116" h="259">
                  <a:moveTo>
                    <a:pt x="1" y="29"/>
                  </a:moveTo>
                  <a:cubicBezTo>
                    <a:pt x="1" y="45"/>
                    <a:pt x="13" y="60"/>
                    <a:pt x="29" y="60"/>
                  </a:cubicBezTo>
                  <a:cubicBezTo>
                    <a:pt x="44" y="60"/>
                    <a:pt x="60" y="45"/>
                    <a:pt x="60" y="29"/>
                  </a:cubicBezTo>
                  <a:cubicBezTo>
                    <a:pt x="60" y="13"/>
                    <a:pt x="44" y="1"/>
                    <a:pt x="29" y="1"/>
                  </a:cubicBezTo>
                  <a:cubicBezTo>
                    <a:pt x="13" y="1"/>
                    <a:pt x="1" y="13"/>
                    <a:pt x="1" y="29"/>
                  </a:cubicBezTo>
                </a:path>
                <a:path w="116" h="259">
                  <a:moveTo>
                    <a:pt x="56" y="225"/>
                  </a:moveTo>
                  <a:cubicBezTo>
                    <a:pt x="56" y="241"/>
                    <a:pt x="67" y="257"/>
                    <a:pt x="83" y="257"/>
                  </a:cubicBezTo>
                  <a:cubicBezTo>
                    <a:pt x="98" y="257"/>
                    <a:pt x="114" y="241"/>
                    <a:pt x="114" y="225"/>
                  </a:cubicBezTo>
                  <a:cubicBezTo>
                    <a:pt x="114" y="210"/>
                    <a:pt x="98" y="198"/>
                    <a:pt x="83" y="198"/>
                  </a:cubicBezTo>
                  <a:cubicBezTo>
                    <a:pt x="67" y="198"/>
                    <a:pt x="56" y="210"/>
                    <a:pt x="56" y="225"/>
                  </a:cubicBezTo>
                </a:path>
                <a:path w="116" h="259">
                  <a:moveTo>
                    <a:pt x="56" y="178"/>
                  </a:moveTo>
                  <a:cubicBezTo>
                    <a:pt x="56" y="194"/>
                    <a:pt x="67" y="210"/>
                    <a:pt x="83" y="210"/>
                  </a:cubicBezTo>
                  <a:cubicBezTo>
                    <a:pt x="98" y="210"/>
                    <a:pt x="114" y="194"/>
                    <a:pt x="114" y="178"/>
                  </a:cubicBezTo>
                  <a:cubicBezTo>
                    <a:pt x="114" y="162"/>
                    <a:pt x="98" y="151"/>
                    <a:pt x="83" y="151"/>
                  </a:cubicBezTo>
                  <a:cubicBezTo>
                    <a:pt x="67" y="151"/>
                    <a:pt x="56" y="162"/>
                    <a:pt x="56" y="178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8" name="path"/>
            <p:cNvSpPr/>
            <p:nvPr/>
          </p:nvSpPr>
          <p:spPr>
            <a:xfrm>
              <a:off x="135087" y="222041"/>
              <a:ext cx="73777" cy="39927"/>
            </a:xfrm>
            <a:custGeom>
              <a:avLst/>
              <a:gdLst/>
              <a:ahLst/>
              <a:cxnLst/>
              <a:rect l="0" t="0" r="0" b="0"/>
              <a:pathLst>
                <a:path w="116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  <a:path w="116" h="62">
                  <a:moveTo>
                    <a:pt x="56" y="29"/>
                  </a:moveTo>
                  <a:cubicBezTo>
                    <a:pt x="56" y="45"/>
                    <a:pt x="67" y="60"/>
                    <a:pt x="83" y="60"/>
                  </a:cubicBezTo>
                  <a:cubicBezTo>
                    <a:pt x="98" y="60"/>
                    <a:pt x="114" y="45"/>
                    <a:pt x="114" y="29"/>
                  </a:cubicBezTo>
                  <a:cubicBezTo>
                    <a:pt x="114" y="13"/>
                    <a:pt x="98" y="1"/>
                    <a:pt x="83" y="1"/>
                  </a:cubicBezTo>
                  <a:cubicBezTo>
                    <a:pt x="67" y="1"/>
                    <a:pt x="56" y="13"/>
                    <a:pt x="56" y="29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9" name="path"/>
            <p:cNvSpPr/>
            <p:nvPr/>
          </p:nvSpPr>
          <p:spPr>
            <a:xfrm>
              <a:off x="0" y="159724"/>
              <a:ext cx="73630" cy="197024"/>
            </a:xfrm>
            <a:custGeom>
              <a:avLst/>
              <a:gdLst/>
              <a:ahLst/>
              <a:cxnLst/>
              <a:rect l="0" t="0" r="0" b="0"/>
              <a:pathLst>
                <a:path w="115" h="310">
                  <a:moveTo>
                    <a:pt x="1" y="276"/>
                  </a:moveTo>
                  <a:cubicBezTo>
                    <a:pt x="1" y="292"/>
                    <a:pt x="13" y="308"/>
                    <a:pt x="28" y="308"/>
                  </a:cubicBezTo>
                  <a:cubicBezTo>
                    <a:pt x="44" y="308"/>
                    <a:pt x="59" y="292"/>
                    <a:pt x="59" y="276"/>
                  </a:cubicBezTo>
                  <a:cubicBezTo>
                    <a:pt x="59" y="261"/>
                    <a:pt x="44" y="249"/>
                    <a:pt x="28" y="249"/>
                  </a:cubicBezTo>
                  <a:cubicBezTo>
                    <a:pt x="13" y="249"/>
                    <a:pt x="1" y="261"/>
                    <a:pt x="1" y="276"/>
                  </a:cubicBezTo>
                </a:path>
                <a:path w="115" h="310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  <a:path w="115" h="310">
                  <a:moveTo>
                    <a:pt x="56" y="276"/>
                  </a:moveTo>
                  <a:cubicBezTo>
                    <a:pt x="56" y="292"/>
                    <a:pt x="67" y="308"/>
                    <a:pt x="83" y="308"/>
                  </a:cubicBezTo>
                  <a:cubicBezTo>
                    <a:pt x="98" y="308"/>
                    <a:pt x="114" y="292"/>
                    <a:pt x="114" y="276"/>
                  </a:cubicBezTo>
                  <a:cubicBezTo>
                    <a:pt x="114" y="261"/>
                    <a:pt x="98" y="249"/>
                    <a:pt x="83" y="249"/>
                  </a:cubicBezTo>
                  <a:cubicBezTo>
                    <a:pt x="67" y="249"/>
                    <a:pt x="56" y="261"/>
                    <a:pt x="56" y="276"/>
                  </a:cubicBezTo>
                </a:path>
                <a:path w="115" h="310">
                  <a:moveTo>
                    <a:pt x="56" y="29"/>
                  </a:moveTo>
                  <a:cubicBezTo>
                    <a:pt x="56" y="45"/>
                    <a:pt x="67" y="60"/>
                    <a:pt x="83" y="60"/>
                  </a:cubicBezTo>
                  <a:cubicBezTo>
                    <a:pt x="98" y="60"/>
                    <a:pt x="114" y="45"/>
                    <a:pt x="114" y="29"/>
                  </a:cubicBezTo>
                  <a:cubicBezTo>
                    <a:pt x="114" y="13"/>
                    <a:pt x="98" y="1"/>
                    <a:pt x="83" y="1"/>
                  </a:cubicBezTo>
                  <a:cubicBezTo>
                    <a:pt x="67" y="1"/>
                    <a:pt x="56" y="13"/>
                    <a:pt x="56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0" name="path"/>
            <p:cNvSpPr/>
            <p:nvPr/>
          </p:nvSpPr>
          <p:spPr>
            <a:xfrm>
              <a:off x="203956" y="159724"/>
              <a:ext cx="108138" cy="102244"/>
            </a:xfrm>
            <a:custGeom>
              <a:avLst/>
              <a:gdLst/>
              <a:ahLst/>
              <a:cxnLst/>
              <a:rect l="0" t="0" r="0" b="0"/>
              <a:pathLst>
                <a:path w="170" h="161">
                  <a:moveTo>
                    <a:pt x="1" y="127"/>
                  </a:moveTo>
                  <a:cubicBezTo>
                    <a:pt x="1" y="143"/>
                    <a:pt x="13" y="159"/>
                    <a:pt x="28" y="159"/>
                  </a:cubicBezTo>
                  <a:cubicBezTo>
                    <a:pt x="44" y="159"/>
                    <a:pt x="59" y="143"/>
                    <a:pt x="59" y="127"/>
                  </a:cubicBezTo>
                  <a:cubicBezTo>
                    <a:pt x="59" y="111"/>
                    <a:pt x="44" y="100"/>
                    <a:pt x="28" y="100"/>
                  </a:cubicBezTo>
                  <a:cubicBezTo>
                    <a:pt x="13" y="100"/>
                    <a:pt x="1" y="111"/>
                    <a:pt x="1" y="127"/>
                  </a:cubicBezTo>
                </a:path>
                <a:path w="170" h="161">
                  <a:moveTo>
                    <a:pt x="110" y="29"/>
                  </a:moveTo>
                  <a:cubicBezTo>
                    <a:pt x="110" y="45"/>
                    <a:pt x="121" y="60"/>
                    <a:pt x="137" y="60"/>
                  </a:cubicBezTo>
                  <a:cubicBezTo>
                    <a:pt x="152" y="60"/>
                    <a:pt x="168" y="45"/>
                    <a:pt x="168" y="29"/>
                  </a:cubicBezTo>
                  <a:cubicBezTo>
                    <a:pt x="168" y="13"/>
                    <a:pt x="152" y="1"/>
                    <a:pt x="137" y="1"/>
                  </a:cubicBezTo>
                  <a:cubicBezTo>
                    <a:pt x="121" y="1"/>
                    <a:pt x="110" y="13"/>
                    <a:pt x="110" y="29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1" name="path"/>
            <p:cNvSpPr/>
            <p:nvPr/>
          </p:nvSpPr>
          <p:spPr>
            <a:xfrm>
              <a:off x="169448" y="284357"/>
              <a:ext cx="39416" cy="39927"/>
            </a:xfrm>
            <a:custGeom>
              <a:avLst/>
              <a:gdLst/>
              <a:ahLst/>
              <a:cxnLst/>
              <a:rect l="0" t="0" r="0" b="0"/>
              <a:pathLst>
                <a:path w="62" h="62">
                  <a:moveTo>
                    <a:pt x="1" y="29"/>
                  </a:moveTo>
                  <a:cubicBezTo>
                    <a:pt x="1" y="45"/>
                    <a:pt x="13" y="60"/>
                    <a:pt x="29" y="60"/>
                  </a:cubicBezTo>
                  <a:cubicBezTo>
                    <a:pt x="44" y="60"/>
                    <a:pt x="60" y="45"/>
                    <a:pt x="60" y="29"/>
                  </a:cubicBezTo>
                  <a:cubicBezTo>
                    <a:pt x="60" y="13"/>
                    <a:pt x="44" y="1"/>
                    <a:pt x="29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2" name="path"/>
            <p:cNvSpPr/>
            <p:nvPr/>
          </p:nvSpPr>
          <p:spPr>
            <a:xfrm>
              <a:off x="169448" y="94795"/>
              <a:ext cx="39416" cy="39927"/>
            </a:xfrm>
            <a:custGeom>
              <a:avLst/>
              <a:gdLst/>
              <a:ahLst/>
              <a:cxnLst/>
              <a:rect l="0" t="0" r="0" b="0"/>
              <a:pathLst>
                <a:path w="62" h="62">
                  <a:moveTo>
                    <a:pt x="1" y="29"/>
                  </a:moveTo>
                  <a:cubicBezTo>
                    <a:pt x="1" y="45"/>
                    <a:pt x="13" y="60"/>
                    <a:pt x="29" y="60"/>
                  </a:cubicBezTo>
                  <a:cubicBezTo>
                    <a:pt x="44" y="60"/>
                    <a:pt x="60" y="45"/>
                    <a:pt x="60" y="29"/>
                  </a:cubicBezTo>
                  <a:cubicBezTo>
                    <a:pt x="60" y="13"/>
                    <a:pt x="44" y="1"/>
                    <a:pt x="29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3" name="path"/>
            <p:cNvSpPr/>
            <p:nvPr/>
          </p:nvSpPr>
          <p:spPr>
            <a:xfrm>
              <a:off x="339092" y="94795"/>
              <a:ext cx="39269" cy="39927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4" name="path"/>
            <p:cNvSpPr/>
            <p:nvPr/>
          </p:nvSpPr>
          <p:spPr>
            <a:xfrm>
              <a:off x="339092" y="0"/>
              <a:ext cx="39269" cy="3994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5" name="path"/>
            <p:cNvSpPr/>
            <p:nvPr/>
          </p:nvSpPr>
          <p:spPr>
            <a:xfrm>
              <a:off x="339092" y="284357"/>
              <a:ext cx="39269" cy="39927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6" name="path"/>
            <p:cNvSpPr/>
            <p:nvPr/>
          </p:nvSpPr>
          <p:spPr>
            <a:xfrm>
              <a:off x="339092" y="222041"/>
              <a:ext cx="39269" cy="39927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7" name="path"/>
            <p:cNvSpPr/>
            <p:nvPr/>
          </p:nvSpPr>
          <p:spPr>
            <a:xfrm>
              <a:off x="135087" y="159724"/>
              <a:ext cx="73777" cy="39802"/>
            </a:xfrm>
            <a:custGeom>
              <a:avLst/>
              <a:gdLst/>
              <a:ahLst/>
              <a:cxnLst/>
              <a:rect l="0" t="0" r="0" b="0"/>
              <a:pathLst>
                <a:path w="116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  <a:path w="116" h="62">
                  <a:moveTo>
                    <a:pt x="56" y="29"/>
                  </a:moveTo>
                  <a:cubicBezTo>
                    <a:pt x="56" y="45"/>
                    <a:pt x="67" y="60"/>
                    <a:pt x="83" y="60"/>
                  </a:cubicBezTo>
                  <a:cubicBezTo>
                    <a:pt x="98" y="60"/>
                    <a:pt x="114" y="45"/>
                    <a:pt x="114" y="29"/>
                  </a:cubicBezTo>
                  <a:cubicBezTo>
                    <a:pt x="114" y="13"/>
                    <a:pt x="98" y="1"/>
                    <a:pt x="83" y="1"/>
                  </a:cubicBezTo>
                  <a:cubicBezTo>
                    <a:pt x="67" y="1"/>
                    <a:pt x="56" y="13"/>
                    <a:pt x="56" y="2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8" name="path"/>
            <p:cNvSpPr/>
            <p:nvPr/>
          </p:nvSpPr>
          <p:spPr>
            <a:xfrm>
              <a:off x="203956" y="159724"/>
              <a:ext cx="39269" cy="3980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59" name="path"/>
          <p:cNvSpPr/>
          <p:nvPr/>
        </p:nvSpPr>
        <p:spPr>
          <a:xfrm>
            <a:off x="8639864" y="1291411"/>
            <a:ext cx="160291" cy="797408"/>
          </a:xfrm>
          <a:custGeom>
            <a:avLst/>
            <a:gdLst/>
            <a:ahLst/>
            <a:cxnLst/>
            <a:rect l="0" t="0" r="0" b="0"/>
            <a:pathLst>
              <a:path w="252" h="1255">
                <a:moveTo>
                  <a:pt x="14" y="5"/>
                </a:moveTo>
                <a:lnTo>
                  <a:pt x="238" y="627"/>
                </a:lnTo>
                <a:lnTo>
                  <a:pt x="14" y="1250"/>
                </a:lnTo>
              </a:path>
            </a:pathLst>
          </a:custGeom>
          <a:noFill/>
          <a:ln w="19050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60" name="group 160"/>
          <p:cNvGrpSpPr/>
          <p:nvPr/>
        </p:nvGrpSpPr>
        <p:grpSpPr>
          <a:xfrm rot="21600000">
            <a:off x="7486012" y="4091503"/>
            <a:ext cx="46383" cy="103709"/>
            <a:chOff x="0" y="0"/>
            <a:chExt cx="46383" cy="103709"/>
          </a:xfrm>
        </p:grpSpPr>
        <p:sp>
          <p:nvSpPr>
            <p:cNvPr id="560" name="path"/>
            <p:cNvSpPr/>
            <p:nvPr/>
          </p:nvSpPr>
          <p:spPr>
            <a:xfrm>
              <a:off x="0" y="67827"/>
              <a:ext cx="46383" cy="35882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7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7" y="1"/>
                    <a:pt x="1" y="13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1" name="path"/>
            <p:cNvSpPr/>
            <p:nvPr/>
          </p:nvSpPr>
          <p:spPr>
            <a:xfrm>
              <a:off x="0" y="0"/>
              <a:ext cx="46383" cy="69105"/>
            </a:xfrm>
            <a:custGeom>
              <a:avLst/>
              <a:gdLst/>
              <a:ahLst/>
              <a:cxnLst/>
              <a:rect l="0" t="0" r="0" b="0"/>
              <a:pathLst>
                <a:path w="73" h="108">
                  <a:moveTo>
                    <a:pt x="1" y="79"/>
                  </a:moveTo>
                  <a:cubicBezTo>
                    <a:pt x="1" y="95"/>
                    <a:pt x="17" y="107"/>
                    <a:pt x="35" y="107"/>
                  </a:cubicBezTo>
                  <a:cubicBezTo>
                    <a:pt x="56" y="107"/>
                    <a:pt x="71" y="95"/>
                    <a:pt x="71" y="79"/>
                  </a:cubicBezTo>
                  <a:cubicBezTo>
                    <a:pt x="71" y="65"/>
                    <a:pt x="56" y="53"/>
                    <a:pt x="35" y="53"/>
                  </a:cubicBezTo>
                  <a:cubicBezTo>
                    <a:pt x="17" y="53"/>
                    <a:pt x="1" y="65"/>
                    <a:pt x="1" y="79"/>
                  </a:cubicBezTo>
                </a:path>
                <a:path w="73" h="108">
                  <a:moveTo>
                    <a:pt x="1" y="27"/>
                  </a:moveTo>
                  <a:cubicBezTo>
                    <a:pt x="1" y="43"/>
                    <a:pt x="17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7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2" name="path"/>
            <p:cNvSpPr/>
            <p:nvPr/>
          </p:nvSpPr>
          <p:spPr>
            <a:xfrm>
              <a:off x="0" y="33248"/>
              <a:ext cx="46383" cy="35857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7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7" y="1"/>
                    <a:pt x="1" y="13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62" name="group 162"/>
          <p:cNvGrpSpPr/>
          <p:nvPr/>
        </p:nvGrpSpPr>
        <p:grpSpPr>
          <a:xfrm rot="21600000">
            <a:off x="6979655" y="4091503"/>
            <a:ext cx="532193" cy="238238"/>
            <a:chOff x="0" y="0"/>
            <a:chExt cx="532193" cy="238238"/>
          </a:xfrm>
        </p:grpSpPr>
        <p:sp>
          <p:nvSpPr>
            <p:cNvPr id="563" name="path"/>
            <p:cNvSpPr/>
            <p:nvPr/>
          </p:nvSpPr>
          <p:spPr>
            <a:xfrm>
              <a:off x="203353" y="169056"/>
              <a:ext cx="46384" cy="35857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4" name="path"/>
            <p:cNvSpPr/>
            <p:nvPr/>
          </p:nvSpPr>
          <p:spPr>
            <a:xfrm>
              <a:off x="203353" y="67827"/>
              <a:ext cx="46384" cy="35882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5" name="path"/>
            <p:cNvSpPr/>
            <p:nvPr/>
          </p:nvSpPr>
          <p:spPr>
            <a:xfrm>
              <a:off x="279493" y="169056"/>
              <a:ext cx="46351" cy="35857"/>
            </a:xfrm>
            <a:custGeom>
              <a:avLst/>
              <a:gdLst/>
              <a:ahLst/>
              <a:cxnLst/>
              <a:rect l="0" t="0" r="0" b="0"/>
              <a:pathLst>
                <a:path w="72" h="56">
                  <a:moveTo>
                    <a:pt x="1" y="27"/>
                  </a:moveTo>
                  <a:cubicBezTo>
                    <a:pt x="1" y="43"/>
                    <a:pt x="17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7" y="1"/>
                    <a:pt x="1" y="13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6" name="path"/>
            <p:cNvSpPr/>
            <p:nvPr/>
          </p:nvSpPr>
          <p:spPr>
            <a:xfrm>
              <a:off x="279493" y="134452"/>
              <a:ext cx="46351" cy="35882"/>
            </a:xfrm>
            <a:custGeom>
              <a:avLst/>
              <a:gdLst/>
              <a:ahLst/>
              <a:cxnLst/>
              <a:rect l="0" t="0" r="0" b="0"/>
              <a:pathLst>
                <a:path w="72" h="56">
                  <a:moveTo>
                    <a:pt x="1" y="27"/>
                  </a:moveTo>
                  <a:cubicBezTo>
                    <a:pt x="1" y="43"/>
                    <a:pt x="17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7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7" name="path"/>
            <p:cNvSpPr/>
            <p:nvPr/>
          </p:nvSpPr>
          <p:spPr>
            <a:xfrm>
              <a:off x="279493" y="0"/>
              <a:ext cx="46351" cy="103709"/>
            </a:xfrm>
            <a:custGeom>
              <a:avLst/>
              <a:gdLst/>
              <a:ahLst/>
              <a:cxnLst/>
              <a:rect l="0" t="0" r="0" b="0"/>
              <a:pathLst>
                <a:path w="72" h="163">
                  <a:moveTo>
                    <a:pt x="1" y="134"/>
                  </a:moveTo>
                  <a:cubicBezTo>
                    <a:pt x="1" y="150"/>
                    <a:pt x="17" y="162"/>
                    <a:pt x="35" y="162"/>
                  </a:cubicBezTo>
                  <a:cubicBezTo>
                    <a:pt x="56" y="162"/>
                    <a:pt x="71" y="150"/>
                    <a:pt x="71" y="134"/>
                  </a:cubicBezTo>
                  <a:cubicBezTo>
                    <a:pt x="71" y="120"/>
                    <a:pt x="56" y="107"/>
                    <a:pt x="35" y="107"/>
                  </a:cubicBezTo>
                  <a:cubicBezTo>
                    <a:pt x="17" y="107"/>
                    <a:pt x="1" y="120"/>
                    <a:pt x="1" y="134"/>
                  </a:cubicBezTo>
                </a:path>
                <a:path w="72" h="163">
                  <a:moveTo>
                    <a:pt x="1" y="27"/>
                  </a:moveTo>
                  <a:cubicBezTo>
                    <a:pt x="1" y="43"/>
                    <a:pt x="17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7" y="1"/>
                    <a:pt x="1" y="13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8" name="path"/>
            <p:cNvSpPr/>
            <p:nvPr/>
          </p:nvSpPr>
          <p:spPr>
            <a:xfrm>
              <a:off x="354045" y="169056"/>
              <a:ext cx="46351" cy="35857"/>
            </a:xfrm>
            <a:custGeom>
              <a:avLst/>
              <a:gdLst/>
              <a:ahLst/>
              <a:cxnLst/>
              <a:rect l="0" t="0" r="0" b="0"/>
              <a:pathLst>
                <a:path w="72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69" name="path"/>
            <p:cNvSpPr/>
            <p:nvPr/>
          </p:nvSpPr>
          <p:spPr>
            <a:xfrm>
              <a:off x="354045" y="134452"/>
              <a:ext cx="46351" cy="35882"/>
            </a:xfrm>
            <a:custGeom>
              <a:avLst/>
              <a:gdLst/>
              <a:ahLst/>
              <a:cxnLst/>
              <a:rect l="0" t="0" r="0" b="0"/>
              <a:pathLst>
                <a:path w="72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0" name="path"/>
            <p:cNvSpPr/>
            <p:nvPr/>
          </p:nvSpPr>
          <p:spPr>
            <a:xfrm>
              <a:off x="354045" y="0"/>
              <a:ext cx="122556" cy="170335"/>
            </a:xfrm>
            <a:custGeom>
              <a:avLst/>
              <a:gdLst/>
              <a:ahLst/>
              <a:cxnLst/>
              <a:rect l="0" t="0" r="0" b="0"/>
              <a:pathLst>
                <a:path w="193" h="268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  <a:path w="193" h="268">
                  <a:moveTo>
                    <a:pt x="121" y="238"/>
                  </a:moveTo>
                  <a:cubicBezTo>
                    <a:pt x="121" y="255"/>
                    <a:pt x="136" y="267"/>
                    <a:pt x="155" y="267"/>
                  </a:cubicBezTo>
                  <a:cubicBezTo>
                    <a:pt x="175" y="267"/>
                    <a:pt x="191" y="255"/>
                    <a:pt x="191" y="238"/>
                  </a:cubicBezTo>
                  <a:cubicBezTo>
                    <a:pt x="191" y="224"/>
                    <a:pt x="175" y="212"/>
                    <a:pt x="155" y="212"/>
                  </a:cubicBezTo>
                  <a:cubicBezTo>
                    <a:pt x="136" y="212"/>
                    <a:pt x="121" y="224"/>
                    <a:pt x="121" y="238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1" name="path"/>
            <p:cNvSpPr/>
            <p:nvPr/>
          </p:nvSpPr>
          <p:spPr>
            <a:xfrm>
              <a:off x="430250" y="67827"/>
              <a:ext cx="46351" cy="35882"/>
            </a:xfrm>
            <a:custGeom>
              <a:avLst/>
              <a:gdLst/>
              <a:ahLst/>
              <a:cxnLst/>
              <a:rect l="0" t="0" r="0" b="0"/>
              <a:pathLst>
                <a:path w="72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5" y="55"/>
                    <a:pt x="71" y="43"/>
                    <a:pt x="71" y="27"/>
                  </a:cubicBezTo>
                  <a:cubicBezTo>
                    <a:pt x="71" y="13"/>
                    <a:pt x="55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2" name="path"/>
            <p:cNvSpPr/>
            <p:nvPr/>
          </p:nvSpPr>
          <p:spPr>
            <a:xfrm>
              <a:off x="430250" y="0"/>
              <a:ext cx="46351" cy="35806"/>
            </a:xfrm>
            <a:custGeom>
              <a:avLst/>
              <a:gdLst/>
              <a:ahLst/>
              <a:cxnLst/>
              <a:rect l="0" t="0" r="0" b="0"/>
              <a:pathLst>
                <a:path w="72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5" y="55"/>
                    <a:pt x="71" y="43"/>
                    <a:pt x="71" y="27"/>
                  </a:cubicBezTo>
                  <a:cubicBezTo>
                    <a:pt x="71" y="13"/>
                    <a:pt x="55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3" name="path"/>
            <p:cNvSpPr/>
            <p:nvPr/>
          </p:nvSpPr>
          <p:spPr>
            <a:xfrm>
              <a:off x="52678" y="169056"/>
              <a:ext cx="46367" cy="35857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5" y="55"/>
                    <a:pt x="71" y="43"/>
                    <a:pt x="71" y="27"/>
                  </a:cubicBezTo>
                  <a:cubicBezTo>
                    <a:pt x="71" y="13"/>
                    <a:pt x="55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4" name="path"/>
            <p:cNvSpPr/>
            <p:nvPr/>
          </p:nvSpPr>
          <p:spPr>
            <a:xfrm>
              <a:off x="203353" y="202356"/>
              <a:ext cx="46384" cy="35882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5" name="path"/>
            <p:cNvSpPr/>
            <p:nvPr/>
          </p:nvSpPr>
          <p:spPr>
            <a:xfrm>
              <a:off x="203353" y="101152"/>
              <a:ext cx="122490" cy="69182"/>
            </a:xfrm>
            <a:custGeom>
              <a:avLst/>
              <a:gdLst/>
              <a:ahLst/>
              <a:cxnLst/>
              <a:rect l="0" t="0" r="0" b="0"/>
              <a:pathLst>
                <a:path w="192" h="108">
                  <a:moveTo>
                    <a:pt x="1" y="79"/>
                  </a:moveTo>
                  <a:cubicBezTo>
                    <a:pt x="1" y="95"/>
                    <a:pt x="16" y="107"/>
                    <a:pt x="35" y="107"/>
                  </a:cubicBezTo>
                  <a:cubicBezTo>
                    <a:pt x="56" y="107"/>
                    <a:pt x="71" y="95"/>
                    <a:pt x="71" y="79"/>
                  </a:cubicBezTo>
                  <a:cubicBezTo>
                    <a:pt x="71" y="65"/>
                    <a:pt x="56" y="53"/>
                    <a:pt x="35" y="53"/>
                  </a:cubicBezTo>
                  <a:cubicBezTo>
                    <a:pt x="16" y="53"/>
                    <a:pt x="1" y="65"/>
                    <a:pt x="1" y="79"/>
                  </a:cubicBezTo>
                </a:path>
                <a:path w="192" h="108">
                  <a:moveTo>
                    <a:pt x="121" y="27"/>
                  </a:moveTo>
                  <a:cubicBezTo>
                    <a:pt x="121" y="43"/>
                    <a:pt x="136" y="55"/>
                    <a:pt x="155" y="55"/>
                  </a:cubicBezTo>
                  <a:cubicBezTo>
                    <a:pt x="175" y="55"/>
                    <a:pt x="191" y="43"/>
                    <a:pt x="191" y="27"/>
                  </a:cubicBezTo>
                  <a:cubicBezTo>
                    <a:pt x="191" y="13"/>
                    <a:pt x="175" y="1"/>
                    <a:pt x="155" y="1"/>
                  </a:cubicBezTo>
                  <a:cubicBezTo>
                    <a:pt x="136" y="1"/>
                    <a:pt x="121" y="13"/>
                    <a:pt x="12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6" name="path"/>
            <p:cNvSpPr/>
            <p:nvPr/>
          </p:nvSpPr>
          <p:spPr>
            <a:xfrm>
              <a:off x="279493" y="33248"/>
              <a:ext cx="46350" cy="35857"/>
            </a:xfrm>
            <a:custGeom>
              <a:avLst/>
              <a:gdLst/>
              <a:ahLst/>
              <a:cxnLst/>
              <a:rect l="0" t="0" r="0" b="0"/>
              <a:pathLst>
                <a:path w="72" h="56">
                  <a:moveTo>
                    <a:pt x="1" y="27"/>
                  </a:moveTo>
                  <a:cubicBezTo>
                    <a:pt x="1" y="43"/>
                    <a:pt x="17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7" y="1"/>
                    <a:pt x="1" y="13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7" name="path"/>
            <p:cNvSpPr/>
            <p:nvPr/>
          </p:nvSpPr>
          <p:spPr>
            <a:xfrm>
              <a:off x="354045" y="67827"/>
              <a:ext cx="46351" cy="35882"/>
            </a:xfrm>
            <a:custGeom>
              <a:avLst/>
              <a:gdLst/>
              <a:ahLst/>
              <a:cxnLst/>
              <a:rect l="0" t="0" r="0" b="0"/>
              <a:pathLst>
                <a:path w="72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" name="path"/>
            <p:cNvSpPr/>
            <p:nvPr/>
          </p:nvSpPr>
          <p:spPr>
            <a:xfrm>
              <a:off x="354045" y="33248"/>
              <a:ext cx="46351" cy="35857"/>
            </a:xfrm>
            <a:custGeom>
              <a:avLst/>
              <a:gdLst/>
              <a:ahLst/>
              <a:cxnLst/>
              <a:rect l="0" t="0" r="0" b="0"/>
              <a:pathLst>
                <a:path w="72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9" name="path"/>
            <p:cNvSpPr/>
            <p:nvPr/>
          </p:nvSpPr>
          <p:spPr>
            <a:xfrm>
              <a:off x="0" y="16097"/>
              <a:ext cx="532193" cy="173021"/>
            </a:xfrm>
            <a:custGeom>
              <a:avLst/>
              <a:gdLst/>
              <a:ahLst/>
              <a:cxnLst/>
              <a:rect l="0" t="0" r="0" b="0"/>
              <a:pathLst>
                <a:path w="838" h="272">
                  <a:moveTo>
                    <a:pt x="0" y="269"/>
                  </a:moveTo>
                  <a:lnTo>
                    <a:pt x="594" y="269"/>
                  </a:lnTo>
                  <a:moveTo>
                    <a:pt x="834" y="3"/>
                  </a:moveTo>
                  <a:lnTo>
                    <a:pt x="834" y="269"/>
                  </a:lnTo>
                  <a:moveTo>
                    <a:pt x="357" y="269"/>
                  </a:moveTo>
                  <a:lnTo>
                    <a:pt x="357" y="3"/>
                  </a:lnTo>
                  <a:moveTo>
                    <a:pt x="357" y="3"/>
                  </a:moveTo>
                  <a:lnTo>
                    <a:pt x="834" y="3"/>
                  </a:lnTo>
                  <a:moveTo>
                    <a:pt x="357" y="269"/>
                  </a:moveTo>
                  <a:lnTo>
                    <a:pt x="834" y="269"/>
                  </a:lnTo>
                </a:path>
              </a:pathLst>
            </a:custGeom>
            <a:noFill/>
            <a:ln w="4580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82" name="path"/>
          <p:cNvSpPr/>
          <p:nvPr/>
        </p:nvSpPr>
        <p:spPr>
          <a:xfrm>
            <a:off x="2596333" y="5287793"/>
            <a:ext cx="308252" cy="369765"/>
          </a:xfrm>
          <a:custGeom>
            <a:avLst/>
            <a:gdLst/>
            <a:ahLst/>
            <a:cxnLst/>
            <a:rect l="0" t="0" r="0" b="0"/>
            <a:pathLst>
              <a:path w="485" h="582">
                <a:moveTo>
                  <a:pt x="4" y="576"/>
                </a:moveTo>
                <a:lnTo>
                  <a:pt x="480" y="576"/>
                </a:lnTo>
                <a:lnTo>
                  <a:pt x="480" y="5"/>
                </a:lnTo>
                <a:lnTo>
                  <a:pt x="4" y="5"/>
                </a:lnTo>
                <a:lnTo>
                  <a:pt x="4" y="576"/>
                </a:lnTo>
                <a:close/>
              </a:path>
            </a:pathLst>
          </a:custGeom>
          <a:noFill/>
          <a:ln w="6408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3" name="textbox 583"/>
          <p:cNvSpPr/>
          <p:nvPr/>
        </p:nvSpPr>
        <p:spPr>
          <a:xfrm>
            <a:off x="115352" y="6438896"/>
            <a:ext cx="713740" cy="16700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110"/>
              </a:lnSpc>
            </a:pPr>
            <a:r>
              <a:rPr sz="900" spc="1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来</a:t>
            </a:r>
            <a:r>
              <a:rPr sz="900" spc="0" dirty="0">
                <a:solidFill>
                  <a:srgbClr val="000000">
                    <a:alpha val="100000"/>
                  </a:srgb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源：乙方</a:t>
            </a:r>
            <a:endParaRPr lang="en-US" altLang="en-US" sz="900" dirty="0"/>
          </a:p>
        </p:txBody>
      </p:sp>
      <p:grpSp>
        <p:nvGrpSpPr>
          <p:cNvPr id="164" name="group 164"/>
          <p:cNvGrpSpPr/>
          <p:nvPr/>
        </p:nvGrpSpPr>
        <p:grpSpPr>
          <a:xfrm rot="21600000">
            <a:off x="7651660" y="5449990"/>
            <a:ext cx="777168" cy="98590"/>
            <a:chOff x="0" y="0"/>
            <a:chExt cx="777168" cy="98590"/>
          </a:xfrm>
        </p:grpSpPr>
        <p:sp>
          <p:nvSpPr>
            <p:cNvPr id="584" name="path"/>
            <p:cNvSpPr/>
            <p:nvPr/>
          </p:nvSpPr>
          <p:spPr>
            <a:xfrm>
              <a:off x="871" y="55092"/>
              <a:ext cx="768263" cy="1349"/>
            </a:xfrm>
            <a:custGeom>
              <a:avLst/>
              <a:gdLst/>
              <a:ahLst/>
              <a:cxnLst/>
              <a:rect l="0" t="0" r="0" b="0"/>
              <a:pathLst>
                <a:path w="1209" h="2">
                  <a:moveTo>
                    <a:pt x="1" y="1"/>
                  </a:moveTo>
                  <a:lnTo>
                    <a:pt x="1208" y="1"/>
                  </a:lnTo>
                </a:path>
              </a:pathLst>
            </a:custGeom>
            <a:noFill/>
            <a:ln w="1405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5" name="path"/>
            <p:cNvSpPr/>
            <p:nvPr/>
          </p:nvSpPr>
          <p:spPr>
            <a:xfrm>
              <a:off x="759639" y="9616"/>
              <a:ext cx="17528" cy="16261"/>
            </a:xfrm>
            <a:custGeom>
              <a:avLst/>
              <a:gdLst/>
              <a:ahLst/>
              <a:cxnLst/>
              <a:rect l="0" t="0" r="0" b="0"/>
              <a:pathLst>
                <a:path w="27" h="25">
                  <a:moveTo>
                    <a:pt x="1" y="11"/>
                  </a:moveTo>
                  <a:cubicBezTo>
                    <a:pt x="1" y="18"/>
                    <a:pt x="5" y="24"/>
                    <a:pt x="12" y="24"/>
                  </a:cubicBezTo>
                  <a:cubicBezTo>
                    <a:pt x="19" y="24"/>
                    <a:pt x="26" y="18"/>
                    <a:pt x="26" y="11"/>
                  </a:cubicBezTo>
                  <a:cubicBezTo>
                    <a:pt x="26" y="5"/>
                    <a:pt x="19" y="1"/>
                    <a:pt x="12" y="1"/>
                  </a:cubicBezTo>
                  <a:cubicBezTo>
                    <a:pt x="5" y="1"/>
                    <a:pt x="1" y="5"/>
                    <a:pt x="1" y="11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40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6" name="path"/>
            <p:cNvSpPr/>
            <p:nvPr/>
          </p:nvSpPr>
          <p:spPr>
            <a:xfrm>
              <a:off x="757819" y="0"/>
              <a:ext cx="6826" cy="9850"/>
            </a:xfrm>
            <a:custGeom>
              <a:avLst/>
              <a:gdLst/>
              <a:ahLst/>
              <a:cxnLst/>
              <a:rect l="0" t="0" r="0" b="0"/>
              <a:pathLst>
                <a:path w="10" h="15">
                  <a:moveTo>
                    <a:pt x="0" y="0"/>
                  </a:moveTo>
                  <a:lnTo>
                    <a:pt x="10" y="15"/>
                  </a:lnTo>
                </a:path>
              </a:pathLst>
            </a:custGeom>
            <a:noFill/>
            <a:ln w="67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7" name="path"/>
            <p:cNvSpPr/>
            <p:nvPr/>
          </p:nvSpPr>
          <p:spPr>
            <a:xfrm>
              <a:off x="0" y="17453"/>
              <a:ext cx="769608" cy="1956"/>
            </a:xfrm>
            <a:custGeom>
              <a:avLst/>
              <a:gdLst/>
              <a:ahLst/>
              <a:cxnLst/>
              <a:rect l="0" t="0" r="0" b="0"/>
              <a:pathLst>
                <a:path w="1211" h="3">
                  <a:moveTo>
                    <a:pt x="0" y="1"/>
                  </a:moveTo>
                  <a:lnTo>
                    <a:pt x="1211" y="1"/>
                  </a:lnTo>
                </a:path>
              </a:pathLst>
            </a:custGeom>
            <a:noFill/>
            <a:ln w="2030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8" name="path"/>
            <p:cNvSpPr/>
            <p:nvPr/>
          </p:nvSpPr>
          <p:spPr>
            <a:xfrm>
              <a:off x="871" y="51022"/>
              <a:ext cx="611689" cy="47568"/>
            </a:xfrm>
            <a:custGeom>
              <a:avLst/>
              <a:gdLst/>
              <a:ahLst/>
              <a:cxnLst/>
              <a:rect l="0" t="0" r="0" b="0"/>
              <a:pathLst>
                <a:path w="963" h="74">
                  <a:moveTo>
                    <a:pt x="1" y="73"/>
                  </a:moveTo>
                  <a:lnTo>
                    <a:pt x="962" y="73"/>
                  </a:lnTo>
                  <a:lnTo>
                    <a:pt x="962" y="1"/>
                  </a:lnTo>
                  <a:lnTo>
                    <a:pt x="1" y="1"/>
                  </a:lnTo>
                  <a:lnTo>
                    <a:pt x="1" y="73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140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89" name="textbox 589"/>
          <p:cNvSpPr/>
          <p:nvPr/>
        </p:nvSpPr>
        <p:spPr>
          <a:xfrm>
            <a:off x="5220838" y="5317103"/>
            <a:ext cx="234315" cy="3143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22000"/>
              </a:lnSpc>
            </a:pPr>
            <a:endParaRPr lang="en-US" altLang="en-US" sz="100" dirty="0"/>
          </a:p>
          <a:p>
            <a:pPr marL="12700" indent="2540" algn="l" rtl="0" eaLnBrk="0">
              <a:lnSpc>
                <a:spcPct val="163000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Look</a:t>
            </a:r>
            <a:r>
              <a:rPr sz="200" spc="1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2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the        </a:t>
            </a: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segmen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            </a:t>
            </a: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wher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                    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competitor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are</a:t>
            </a:r>
            <a:r>
              <a:rPr sz="200" spc="2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active</a:t>
            </a:r>
            <a:r>
              <a:rPr sz="200" spc="1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   we</a:t>
            </a:r>
            <a:r>
              <a:rPr sz="200" spc="1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are</a:t>
            </a:r>
            <a:r>
              <a:rPr sz="200" spc="1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endParaRPr lang="en-US" altLang="en-US" sz="200" dirty="0"/>
          </a:p>
        </p:txBody>
      </p:sp>
      <p:grpSp>
        <p:nvGrpSpPr>
          <p:cNvPr id="166" name="group 166"/>
          <p:cNvGrpSpPr/>
          <p:nvPr/>
        </p:nvGrpSpPr>
        <p:grpSpPr>
          <a:xfrm rot="21600000">
            <a:off x="7669903" y="5900432"/>
            <a:ext cx="735316" cy="75078"/>
            <a:chOff x="0" y="0"/>
            <a:chExt cx="735316" cy="75078"/>
          </a:xfrm>
        </p:grpSpPr>
        <p:sp>
          <p:nvSpPr>
            <p:cNvPr id="590" name="path"/>
            <p:cNvSpPr/>
            <p:nvPr/>
          </p:nvSpPr>
          <p:spPr>
            <a:xfrm>
              <a:off x="61148" y="0"/>
              <a:ext cx="40890" cy="75078"/>
            </a:xfrm>
            <a:custGeom>
              <a:avLst/>
              <a:gdLst/>
              <a:ahLst/>
              <a:cxnLst/>
              <a:rect l="0" t="0" r="0" b="0"/>
              <a:pathLst>
                <a:path w="64" h="118">
                  <a:moveTo>
                    <a:pt x="62" y="0"/>
                  </a:moveTo>
                  <a:lnTo>
                    <a:pt x="1" y="117"/>
                  </a:lnTo>
                </a:path>
              </a:pathLst>
            </a:custGeom>
            <a:noFill/>
            <a:ln w="203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1" name="path"/>
            <p:cNvSpPr/>
            <p:nvPr/>
          </p:nvSpPr>
          <p:spPr>
            <a:xfrm>
              <a:off x="0" y="13148"/>
              <a:ext cx="164884" cy="48591"/>
            </a:xfrm>
            <a:custGeom>
              <a:avLst/>
              <a:gdLst/>
              <a:ahLst/>
              <a:cxnLst/>
              <a:rect l="0" t="0" r="0" b="0"/>
              <a:pathLst>
                <a:path w="259" h="76">
                  <a:moveTo>
                    <a:pt x="104" y="0"/>
                  </a:moveTo>
                  <a:lnTo>
                    <a:pt x="104" y="0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5" y="4"/>
                  </a:lnTo>
                  <a:lnTo>
                    <a:pt x="103" y="5"/>
                  </a:lnTo>
                  <a:lnTo>
                    <a:pt x="100" y="6"/>
                  </a:lnTo>
                  <a:lnTo>
                    <a:pt x="98" y="8"/>
                  </a:lnTo>
                  <a:lnTo>
                    <a:pt x="96" y="9"/>
                  </a:lnTo>
                  <a:lnTo>
                    <a:pt x="94" y="11"/>
                  </a:lnTo>
                  <a:lnTo>
                    <a:pt x="92" y="13"/>
                  </a:lnTo>
                  <a:lnTo>
                    <a:pt x="89" y="14"/>
                  </a:lnTo>
                  <a:lnTo>
                    <a:pt x="87" y="16"/>
                  </a:lnTo>
                  <a:lnTo>
                    <a:pt x="85" y="18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7" y="24"/>
                  </a:lnTo>
                  <a:lnTo>
                    <a:pt x="75" y="27"/>
                  </a:lnTo>
                  <a:lnTo>
                    <a:pt x="72" y="29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7" y="34"/>
                  </a:lnTo>
                  <a:lnTo>
                    <a:pt x="65" y="36"/>
                  </a:lnTo>
                  <a:lnTo>
                    <a:pt x="63" y="38"/>
                  </a:lnTo>
                  <a:lnTo>
                    <a:pt x="60" y="41"/>
                  </a:lnTo>
                  <a:lnTo>
                    <a:pt x="58" y="43"/>
                  </a:lnTo>
                  <a:lnTo>
                    <a:pt x="56" y="45"/>
                  </a:lnTo>
                  <a:lnTo>
                    <a:pt x="54" y="48"/>
                  </a:lnTo>
                  <a:lnTo>
                    <a:pt x="52" y="50"/>
                  </a:lnTo>
                  <a:lnTo>
                    <a:pt x="50" y="52"/>
                  </a:lnTo>
                  <a:lnTo>
                    <a:pt x="48" y="55"/>
                  </a:lnTo>
                  <a:lnTo>
                    <a:pt x="47" y="57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0" y="65"/>
                  </a:lnTo>
                  <a:lnTo>
                    <a:pt x="39" y="68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0" y="72"/>
                  </a:lnTo>
                  <a:lnTo>
                    <a:pt x="27" y="74"/>
                  </a:lnTo>
                  <a:lnTo>
                    <a:pt x="25" y="75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2" y="72"/>
                  </a:lnTo>
                  <a:lnTo>
                    <a:pt x="21" y="70"/>
                  </a:lnTo>
                  <a:lnTo>
                    <a:pt x="19" y="67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6" y="61"/>
                  </a:lnTo>
                  <a:lnTo>
                    <a:pt x="15" y="59"/>
                  </a:lnTo>
                  <a:lnTo>
                    <a:pt x="14" y="58"/>
                  </a:lnTo>
                  <a:lnTo>
                    <a:pt x="13" y="56"/>
                  </a:lnTo>
                  <a:lnTo>
                    <a:pt x="11" y="55"/>
                  </a:lnTo>
                  <a:lnTo>
                    <a:pt x="10" y="53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3" y="47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0" y="42"/>
                  </a:lnTo>
                  <a:lnTo>
                    <a:pt x="21" y="43"/>
                  </a:lnTo>
                  <a:lnTo>
                    <a:pt x="22" y="43"/>
                  </a:lnTo>
                  <a:lnTo>
                    <a:pt x="23" y="44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8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2" y="54"/>
                  </a:lnTo>
                  <a:lnTo>
                    <a:pt x="34" y="52"/>
                  </a:lnTo>
                  <a:lnTo>
                    <a:pt x="36" y="50"/>
                  </a:lnTo>
                  <a:lnTo>
                    <a:pt x="37" y="47"/>
                  </a:lnTo>
                  <a:lnTo>
                    <a:pt x="39" y="45"/>
                  </a:lnTo>
                  <a:lnTo>
                    <a:pt x="41" y="43"/>
                  </a:lnTo>
                  <a:lnTo>
                    <a:pt x="43" y="41"/>
                  </a:lnTo>
                  <a:lnTo>
                    <a:pt x="45" y="39"/>
                  </a:lnTo>
                  <a:lnTo>
                    <a:pt x="47" y="37"/>
                  </a:lnTo>
                  <a:lnTo>
                    <a:pt x="50" y="35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7" y="29"/>
                  </a:lnTo>
                  <a:lnTo>
                    <a:pt x="59" y="27"/>
                  </a:lnTo>
                  <a:lnTo>
                    <a:pt x="61" y="25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7" y="22"/>
                  </a:lnTo>
                  <a:lnTo>
                    <a:pt x="69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7" y="14"/>
                  </a:lnTo>
                  <a:lnTo>
                    <a:pt x="79" y="13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7" y="8"/>
                  </a:lnTo>
                  <a:lnTo>
                    <a:pt x="89" y="7"/>
                  </a:lnTo>
                  <a:lnTo>
                    <a:pt x="92" y="5"/>
                  </a:lnTo>
                  <a:lnTo>
                    <a:pt x="94" y="4"/>
                  </a:lnTo>
                  <a:lnTo>
                    <a:pt x="97" y="3"/>
                  </a:lnTo>
                  <a:lnTo>
                    <a:pt x="99" y="2"/>
                  </a:lnTo>
                  <a:lnTo>
                    <a:pt x="101" y="1"/>
                  </a:lnTo>
                  <a:lnTo>
                    <a:pt x="104" y="0"/>
                  </a:lnTo>
                  <a:close/>
                </a:path>
                <a:path w="259" h="76">
                  <a:moveTo>
                    <a:pt x="256" y="0"/>
                  </a:moveTo>
                  <a:lnTo>
                    <a:pt x="256" y="0"/>
                  </a:lnTo>
                  <a:lnTo>
                    <a:pt x="259" y="2"/>
                  </a:lnTo>
                  <a:lnTo>
                    <a:pt x="259" y="2"/>
                  </a:lnTo>
                  <a:lnTo>
                    <a:pt x="257" y="4"/>
                  </a:lnTo>
                  <a:lnTo>
                    <a:pt x="255" y="5"/>
                  </a:lnTo>
                  <a:lnTo>
                    <a:pt x="253" y="6"/>
                  </a:lnTo>
                  <a:lnTo>
                    <a:pt x="251" y="8"/>
                  </a:lnTo>
                  <a:lnTo>
                    <a:pt x="248" y="9"/>
                  </a:lnTo>
                  <a:lnTo>
                    <a:pt x="246" y="11"/>
                  </a:lnTo>
                  <a:lnTo>
                    <a:pt x="244" y="13"/>
                  </a:lnTo>
                  <a:lnTo>
                    <a:pt x="242" y="14"/>
                  </a:lnTo>
                  <a:lnTo>
                    <a:pt x="239" y="16"/>
                  </a:lnTo>
                  <a:lnTo>
                    <a:pt x="237" y="18"/>
                  </a:lnTo>
                  <a:lnTo>
                    <a:pt x="235" y="20"/>
                  </a:lnTo>
                  <a:lnTo>
                    <a:pt x="232" y="22"/>
                  </a:lnTo>
                  <a:lnTo>
                    <a:pt x="230" y="24"/>
                  </a:lnTo>
                  <a:lnTo>
                    <a:pt x="227" y="27"/>
                  </a:lnTo>
                  <a:lnTo>
                    <a:pt x="225" y="29"/>
                  </a:lnTo>
                  <a:lnTo>
                    <a:pt x="222" y="31"/>
                  </a:lnTo>
                  <a:lnTo>
                    <a:pt x="222" y="31"/>
                  </a:lnTo>
                  <a:lnTo>
                    <a:pt x="220" y="34"/>
                  </a:lnTo>
                  <a:lnTo>
                    <a:pt x="217" y="36"/>
                  </a:lnTo>
                  <a:lnTo>
                    <a:pt x="215" y="38"/>
                  </a:lnTo>
                  <a:lnTo>
                    <a:pt x="213" y="41"/>
                  </a:lnTo>
                  <a:lnTo>
                    <a:pt x="211" y="43"/>
                  </a:lnTo>
                  <a:lnTo>
                    <a:pt x="209" y="45"/>
                  </a:lnTo>
                  <a:lnTo>
                    <a:pt x="206" y="48"/>
                  </a:lnTo>
                  <a:lnTo>
                    <a:pt x="205" y="50"/>
                  </a:lnTo>
                  <a:lnTo>
                    <a:pt x="203" y="52"/>
                  </a:lnTo>
                  <a:lnTo>
                    <a:pt x="201" y="55"/>
                  </a:lnTo>
                  <a:lnTo>
                    <a:pt x="199" y="57"/>
                  </a:lnTo>
                  <a:lnTo>
                    <a:pt x="197" y="59"/>
                  </a:lnTo>
                  <a:lnTo>
                    <a:pt x="196" y="61"/>
                  </a:lnTo>
                  <a:lnTo>
                    <a:pt x="194" y="63"/>
                  </a:lnTo>
                  <a:lnTo>
                    <a:pt x="193" y="65"/>
                  </a:lnTo>
                  <a:lnTo>
                    <a:pt x="191" y="68"/>
                  </a:lnTo>
                  <a:lnTo>
                    <a:pt x="186" y="71"/>
                  </a:lnTo>
                  <a:lnTo>
                    <a:pt x="186" y="71"/>
                  </a:lnTo>
                  <a:lnTo>
                    <a:pt x="182" y="72"/>
                  </a:lnTo>
                  <a:lnTo>
                    <a:pt x="180" y="74"/>
                  </a:lnTo>
                  <a:lnTo>
                    <a:pt x="178" y="75"/>
                  </a:lnTo>
                  <a:lnTo>
                    <a:pt x="177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5"/>
                  </a:lnTo>
                  <a:lnTo>
                    <a:pt x="175" y="74"/>
                  </a:lnTo>
                  <a:lnTo>
                    <a:pt x="174" y="72"/>
                  </a:lnTo>
                  <a:lnTo>
                    <a:pt x="173" y="70"/>
                  </a:lnTo>
                  <a:lnTo>
                    <a:pt x="172" y="67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68" y="61"/>
                  </a:lnTo>
                  <a:lnTo>
                    <a:pt x="167" y="59"/>
                  </a:lnTo>
                  <a:lnTo>
                    <a:pt x="166" y="58"/>
                  </a:lnTo>
                  <a:lnTo>
                    <a:pt x="165" y="56"/>
                  </a:lnTo>
                  <a:lnTo>
                    <a:pt x="164" y="55"/>
                  </a:lnTo>
                  <a:lnTo>
                    <a:pt x="163" y="53"/>
                  </a:lnTo>
                  <a:lnTo>
                    <a:pt x="162" y="52"/>
                  </a:lnTo>
                  <a:lnTo>
                    <a:pt x="161" y="51"/>
                  </a:lnTo>
                  <a:lnTo>
                    <a:pt x="161" y="51"/>
                  </a:lnTo>
                  <a:lnTo>
                    <a:pt x="160" y="50"/>
                  </a:lnTo>
                  <a:lnTo>
                    <a:pt x="159" y="50"/>
                  </a:lnTo>
                  <a:lnTo>
                    <a:pt x="158" y="49"/>
                  </a:lnTo>
                  <a:lnTo>
                    <a:pt x="157" y="48"/>
                  </a:lnTo>
                  <a:lnTo>
                    <a:pt x="156" y="47"/>
                  </a:lnTo>
                  <a:lnTo>
                    <a:pt x="154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5"/>
                  </a:lnTo>
                  <a:lnTo>
                    <a:pt x="154" y="45"/>
                  </a:lnTo>
                  <a:lnTo>
                    <a:pt x="155" y="44"/>
                  </a:lnTo>
                  <a:lnTo>
                    <a:pt x="156" y="43"/>
                  </a:lnTo>
                  <a:lnTo>
                    <a:pt x="157" y="43"/>
                  </a:lnTo>
                  <a:lnTo>
                    <a:pt x="158" y="42"/>
                  </a:lnTo>
                  <a:lnTo>
                    <a:pt x="159" y="42"/>
                  </a:lnTo>
                  <a:lnTo>
                    <a:pt x="160" y="41"/>
                  </a:lnTo>
                  <a:lnTo>
                    <a:pt x="161" y="41"/>
                  </a:lnTo>
                  <a:lnTo>
                    <a:pt x="162" y="40"/>
                  </a:lnTo>
                  <a:lnTo>
                    <a:pt x="163" y="40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39"/>
                  </a:lnTo>
                  <a:lnTo>
                    <a:pt x="167" y="39"/>
                  </a:lnTo>
                  <a:lnTo>
                    <a:pt x="168" y="39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1" y="41"/>
                  </a:lnTo>
                  <a:lnTo>
                    <a:pt x="172" y="41"/>
                  </a:lnTo>
                  <a:lnTo>
                    <a:pt x="173" y="42"/>
                  </a:lnTo>
                  <a:lnTo>
                    <a:pt x="174" y="43"/>
                  </a:lnTo>
                  <a:lnTo>
                    <a:pt x="174" y="43"/>
                  </a:lnTo>
                  <a:lnTo>
                    <a:pt x="175" y="44"/>
                  </a:lnTo>
                  <a:lnTo>
                    <a:pt x="176" y="45"/>
                  </a:lnTo>
                  <a:lnTo>
                    <a:pt x="177" y="46"/>
                  </a:lnTo>
                  <a:lnTo>
                    <a:pt x="178" y="47"/>
                  </a:lnTo>
                  <a:lnTo>
                    <a:pt x="179" y="49"/>
                  </a:lnTo>
                  <a:lnTo>
                    <a:pt x="180" y="50"/>
                  </a:lnTo>
                  <a:lnTo>
                    <a:pt x="180" y="52"/>
                  </a:lnTo>
                  <a:lnTo>
                    <a:pt x="183" y="56"/>
                  </a:lnTo>
                  <a:lnTo>
                    <a:pt x="183" y="56"/>
                  </a:lnTo>
                  <a:lnTo>
                    <a:pt x="185" y="54"/>
                  </a:lnTo>
                  <a:lnTo>
                    <a:pt x="186" y="52"/>
                  </a:lnTo>
                  <a:lnTo>
                    <a:pt x="188" y="50"/>
                  </a:lnTo>
                  <a:lnTo>
                    <a:pt x="190" y="47"/>
                  </a:lnTo>
                  <a:lnTo>
                    <a:pt x="192" y="45"/>
                  </a:lnTo>
                  <a:lnTo>
                    <a:pt x="194" y="43"/>
                  </a:lnTo>
                  <a:lnTo>
                    <a:pt x="196" y="41"/>
                  </a:lnTo>
                  <a:lnTo>
                    <a:pt x="198" y="39"/>
                  </a:lnTo>
                  <a:lnTo>
                    <a:pt x="200" y="37"/>
                  </a:lnTo>
                  <a:lnTo>
                    <a:pt x="202" y="35"/>
                  </a:lnTo>
                  <a:lnTo>
                    <a:pt x="204" y="33"/>
                  </a:lnTo>
                  <a:lnTo>
                    <a:pt x="207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4" y="25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9" y="22"/>
                  </a:lnTo>
                  <a:lnTo>
                    <a:pt x="222" y="20"/>
                  </a:lnTo>
                  <a:lnTo>
                    <a:pt x="224" y="18"/>
                  </a:lnTo>
                  <a:lnTo>
                    <a:pt x="227" y="16"/>
                  </a:lnTo>
                  <a:lnTo>
                    <a:pt x="229" y="14"/>
                  </a:lnTo>
                  <a:lnTo>
                    <a:pt x="232" y="13"/>
                  </a:lnTo>
                  <a:lnTo>
                    <a:pt x="234" y="11"/>
                  </a:lnTo>
                  <a:lnTo>
                    <a:pt x="237" y="10"/>
                  </a:lnTo>
                  <a:lnTo>
                    <a:pt x="239" y="8"/>
                  </a:lnTo>
                  <a:lnTo>
                    <a:pt x="242" y="7"/>
                  </a:lnTo>
                  <a:lnTo>
                    <a:pt x="244" y="5"/>
                  </a:lnTo>
                  <a:lnTo>
                    <a:pt x="247" y="4"/>
                  </a:lnTo>
                  <a:lnTo>
                    <a:pt x="249" y="3"/>
                  </a:lnTo>
                  <a:lnTo>
                    <a:pt x="252" y="2"/>
                  </a:lnTo>
                  <a:lnTo>
                    <a:pt x="254" y="1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2" name="path"/>
            <p:cNvSpPr/>
            <p:nvPr/>
          </p:nvSpPr>
          <p:spPr>
            <a:xfrm>
              <a:off x="383093" y="13148"/>
              <a:ext cx="65954" cy="48591"/>
            </a:xfrm>
            <a:custGeom>
              <a:avLst/>
              <a:gdLst/>
              <a:ahLst/>
              <a:cxnLst/>
              <a:rect l="0" t="0" r="0" b="0"/>
              <a:pathLst>
                <a:path w="103" h="76">
                  <a:moveTo>
                    <a:pt x="51" y="55"/>
                  </a:moveTo>
                  <a:lnTo>
                    <a:pt x="51" y="55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7" y="59"/>
                  </a:lnTo>
                  <a:lnTo>
                    <a:pt x="45" y="61"/>
                  </a:lnTo>
                  <a:lnTo>
                    <a:pt x="44" y="63"/>
                  </a:lnTo>
                  <a:lnTo>
                    <a:pt x="42" y="65"/>
                  </a:lnTo>
                  <a:lnTo>
                    <a:pt x="40" y="67"/>
                  </a:lnTo>
                  <a:lnTo>
                    <a:pt x="38" y="68"/>
                  </a:lnTo>
                  <a:lnTo>
                    <a:pt x="36" y="70"/>
                  </a:lnTo>
                  <a:lnTo>
                    <a:pt x="35" y="71"/>
                  </a:lnTo>
                  <a:lnTo>
                    <a:pt x="33" y="72"/>
                  </a:lnTo>
                  <a:lnTo>
                    <a:pt x="31" y="73"/>
                  </a:lnTo>
                  <a:lnTo>
                    <a:pt x="30" y="74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7" y="75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20" y="76"/>
                  </a:lnTo>
                  <a:lnTo>
                    <a:pt x="18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4" y="74"/>
                  </a:lnTo>
                  <a:lnTo>
                    <a:pt x="13" y="73"/>
                  </a:lnTo>
                  <a:lnTo>
                    <a:pt x="11" y="72"/>
                  </a:lnTo>
                  <a:lnTo>
                    <a:pt x="10" y="71"/>
                  </a:lnTo>
                  <a:lnTo>
                    <a:pt x="8" y="70"/>
                  </a:lnTo>
                  <a:lnTo>
                    <a:pt x="7" y="69"/>
                  </a:lnTo>
                  <a:lnTo>
                    <a:pt x="5" y="67"/>
                  </a:lnTo>
                  <a:lnTo>
                    <a:pt x="4" y="66"/>
                  </a:lnTo>
                  <a:lnTo>
                    <a:pt x="2" y="64"/>
                  </a:lnTo>
                  <a:lnTo>
                    <a:pt x="1" y="6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6" y="57"/>
                  </a:lnTo>
                  <a:lnTo>
                    <a:pt x="18" y="56"/>
                  </a:lnTo>
                  <a:lnTo>
                    <a:pt x="20" y="54"/>
                  </a:lnTo>
                  <a:lnTo>
                    <a:pt x="22" y="53"/>
                  </a:lnTo>
                  <a:lnTo>
                    <a:pt x="24" y="51"/>
                  </a:lnTo>
                  <a:lnTo>
                    <a:pt x="26" y="50"/>
                  </a:lnTo>
                  <a:lnTo>
                    <a:pt x="28" y="48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5" y="42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9" y="37"/>
                  </a:lnTo>
                  <a:lnTo>
                    <a:pt x="28" y="35"/>
                  </a:lnTo>
                  <a:lnTo>
                    <a:pt x="26" y="34"/>
                  </a:lnTo>
                  <a:lnTo>
                    <a:pt x="25" y="32"/>
                  </a:lnTo>
                  <a:lnTo>
                    <a:pt x="23" y="31"/>
                  </a:lnTo>
                  <a:lnTo>
                    <a:pt x="22" y="29"/>
                  </a:lnTo>
                  <a:lnTo>
                    <a:pt x="21" y="28"/>
                  </a:lnTo>
                  <a:lnTo>
                    <a:pt x="20" y="27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7" y="3"/>
                  </a:lnTo>
                  <a:lnTo>
                    <a:pt x="29" y="2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9"/>
                  </a:lnTo>
                  <a:lnTo>
                    <a:pt x="36" y="11"/>
                  </a:lnTo>
                  <a:lnTo>
                    <a:pt x="37" y="12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3" y="20"/>
                  </a:lnTo>
                  <a:lnTo>
                    <a:pt x="44" y="21"/>
                  </a:lnTo>
                  <a:lnTo>
                    <a:pt x="45" y="23"/>
                  </a:lnTo>
                  <a:lnTo>
                    <a:pt x="47" y="24"/>
                  </a:lnTo>
                  <a:lnTo>
                    <a:pt x="50" y="27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4" y="23"/>
                  </a:lnTo>
                  <a:lnTo>
                    <a:pt x="57" y="21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3" y="16"/>
                  </a:lnTo>
                  <a:lnTo>
                    <a:pt x="65" y="14"/>
                  </a:lnTo>
                  <a:lnTo>
                    <a:pt x="67" y="13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7"/>
                  </a:lnTo>
                  <a:lnTo>
                    <a:pt x="83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89" y="8"/>
                  </a:lnTo>
                  <a:lnTo>
                    <a:pt x="90" y="9"/>
                  </a:lnTo>
                  <a:lnTo>
                    <a:pt x="91" y="9"/>
                  </a:lnTo>
                  <a:lnTo>
                    <a:pt x="92" y="10"/>
                  </a:lnTo>
                  <a:lnTo>
                    <a:pt x="93" y="11"/>
                  </a:lnTo>
                  <a:lnTo>
                    <a:pt x="94" y="12"/>
                  </a:lnTo>
                  <a:lnTo>
                    <a:pt x="95" y="13"/>
                  </a:lnTo>
                  <a:lnTo>
                    <a:pt x="96" y="14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99" y="18"/>
                  </a:lnTo>
                  <a:lnTo>
                    <a:pt x="100" y="19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99" y="21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7" y="20"/>
                  </a:lnTo>
                  <a:lnTo>
                    <a:pt x="97" y="21"/>
                  </a:lnTo>
                  <a:lnTo>
                    <a:pt x="96" y="21"/>
                  </a:lnTo>
                  <a:lnTo>
                    <a:pt x="95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2" y="22"/>
                  </a:lnTo>
                  <a:lnTo>
                    <a:pt x="90" y="23"/>
                  </a:lnTo>
                  <a:lnTo>
                    <a:pt x="88" y="23"/>
                  </a:lnTo>
                  <a:lnTo>
                    <a:pt x="86" y="24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2" y="27"/>
                  </a:lnTo>
                  <a:lnTo>
                    <a:pt x="80" y="28"/>
                  </a:lnTo>
                  <a:lnTo>
                    <a:pt x="78" y="30"/>
                  </a:lnTo>
                  <a:lnTo>
                    <a:pt x="76" y="31"/>
                  </a:lnTo>
                  <a:lnTo>
                    <a:pt x="74" y="33"/>
                  </a:lnTo>
                  <a:lnTo>
                    <a:pt x="72" y="34"/>
                  </a:lnTo>
                  <a:lnTo>
                    <a:pt x="70" y="36"/>
                  </a:lnTo>
                  <a:lnTo>
                    <a:pt x="69" y="38"/>
                  </a:lnTo>
                  <a:lnTo>
                    <a:pt x="66" y="41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71" y="45"/>
                  </a:lnTo>
                  <a:lnTo>
                    <a:pt x="73" y="46"/>
                  </a:lnTo>
                  <a:lnTo>
                    <a:pt x="75" y="48"/>
                  </a:lnTo>
                  <a:lnTo>
                    <a:pt x="77" y="49"/>
                  </a:lnTo>
                  <a:lnTo>
                    <a:pt x="79" y="50"/>
                  </a:lnTo>
                  <a:lnTo>
                    <a:pt x="81" y="51"/>
                  </a:lnTo>
                  <a:lnTo>
                    <a:pt x="83" y="52"/>
                  </a:lnTo>
                  <a:lnTo>
                    <a:pt x="86" y="53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2" y="55"/>
                  </a:lnTo>
                  <a:lnTo>
                    <a:pt x="94" y="55"/>
                  </a:lnTo>
                  <a:lnTo>
                    <a:pt x="97" y="56"/>
                  </a:lnTo>
                  <a:lnTo>
                    <a:pt x="99" y="56"/>
                  </a:lnTo>
                  <a:lnTo>
                    <a:pt x="101" y="56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2" y="58"/>
                  </a:lnTo>
                  <a:lnTo>
                    <a:pt x="101" y="60"/>
                  </a:lnTo>
                  <a:lnTo>
                    <a:pt x="100" y="61"/>
                  </a:lnTo>
                  <a:lnTo>
                    <a:pt x="98" y="63"/>
                  </a:lnTo>
                  <a:lnTo>
                    <a:pt x="97" y="64"/>
                  </a:lnTo>
                  <a:lnTo>
                    <a:pt x="96" y="66"/>
                  </a:lnTo>
                  <a:lnTo>
                    <a:pt x="95" y="67"/>
                  </a:lnTo>
                  <a:lnTo>
                    <a:pt x="93" y="68"/>
                  </a:lnTo>
                  <a:lnTo>
                    <a:pt x="92" y="69"/>
                  </a:lnTo>
                  <a:lnTo>
                    <a:pt x="91" y="69"/>
                  </a:lnTo>
                  <a:lnTo>
                    <a:pt x="90" y="70"/>
                  </a:lnTo>
                  <a:lnTo>
                    <a:pt x="88" y="71"/>
                  </a:lnTo>
                  <a:lnTo>
                    <a:pt x="87" y="71"/>
                  </a:lnTo>
                  <a:lnTo>
                    <a:pt x="86" y="71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2" y="72"/>
                  </a:lnTo>
                  <a:lnTo>
                    <a:pt x="81" y="71"/>
                  </a:lnTo>
                  <a:lnTo>
                    <a:pt x="79" y="71"/>
                  </a:lnTo>
                  <a:lnTo>
                    <a:pt x="78" y="71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69"/>
                  </a:lnTo>
                  <a:lnTo>
                    <a:pt x="72" y="68"/>
                  </a:lnTo>
                  <a:lnTo>
                    <a:pt x="70" y="67"/>
                  </a:lnTo>
                  <a:lnTo>
                    <a:pt x="68" y="66"/>
                  </a:lnTo>
                  <a:lnTo>
                    <a:pt x="66" y="65"/>
                  </a:lnTo>
                  <a:lnTo>
                    <a:pt x="64" y="64"/>
                  </a:lnTo>
                  <a:lnTo>
                    <a:pt x="62" y="63"/>
                  </a:lnTo>
                  <a:lnTo>
                    <a:pt x="60" y="61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1" y="55"/>
                  </a:lnTo>
                  <a:close/>
                </a:path>
              </a:pathLst>
            </a:custGeom>
            <a:solidFill>
              <a:srgbClr val="DC000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3" name="path"/>
            <p:cNvSpPr/>
            <p:nvPr/>
          </p:nvSpPr>
          <p:spPr>
            <a:xfrm>
              <a:off x="347417" y="0"/>
              <a:ext cx="40890" cy="75078"/>
            </a:xfrm>
            <a:custGeom>
              <a:avLst/>
              <a:gdLst/>
              <a:ahLst/>
              <a:cxnLst/>
              <a:rect l="0" t="0" r="0" b="0"/>
              <a:pathLst>
                <a:path w="64" h="118">
                  <a:moveTo>
                    <a:pt x="62" y="0"/>
                  </a:moveTo>
                  <a:lnTo>
                    <a:pt x="1" y="117"/>
                  </a:lnTo>
                </a:path>
              </a:pathLst>
            </a:custGeom>
            <a:noFill/>
            <a:ln w="203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4" name="path"/>
            <p:cNvSpPr/>
            <p:nvPr/>
          </p:nvSpPr>
          <p:spPr>
            <a:xfrm>
              <a:off x="286267" y="13148"/>
              <a:ext cx="68059" cy="48591"/>
            </a:xfrm>
            <a:custGeom>
              <a:avLst/>
              <a:gdLst/>
              <a:ahLst/>
              <a:cxnLst/>
              <a:rect l="0" t="0" r="0" b="0"/>
              <a:pathLst>
                <a:path w="107" h="76">
                  <a:moveTo>
                    <a:pt x="104" y="0"/>
                  </a:moveTo>
                  <a:lnTo>
                    <a:pt x="104" y="0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5" y="4"/>
                  </a:lnTo>
                  <a:lnTo>
                    <a:pt x="103" y="5"/>
                  </a:lnTo>
                  <a:lnTo>
                    <a:pt x="100" y="6"/>
                  </a:lnTo>
                  <a:lnTo>
                    <a:pt x="98" y="8"/>
                  </a:lnTo>
                  <a:lnTo>
                    <a:pt x="96" y="9"/>
                  </a:lnTo>
                  <a:lnTo>
                    <a:pt x="94" y="11"/>
                  </a:lnTo>
                  <a:lnTo>
                    <a:pt x="92" y="13"/>
                  </a:lnTo>
                  <a:lnTo>
                    <a:pt x="89" y="14"/>
                  </a:lnTo>
                  <a:lnTo>
                    <a:pt x="87" y="16"/>
                  </a:lnTo>
                  <a:lnTo>
                    <a:pt x="85" y="18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7" y="24"/>
                  </a:lnTo>
                  <a:lnTo>
                    <a:pt x="75" y="27"/>
                  </a:lnTo>
                  <a:lnTo>
                    <a:pt x="72" y="29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7" y="34"/>
                  </a:lnTo>
                  <a:lnTo>
                    <a:pt x="65" y="36"/>
                  </a:lnTo>
                  <a:lnTo>
                    <a:pt x="63" y="38"/>
                  </a:lnTo>
                  <a:lnTo>
                    <a:pt x="60" y="41"/>
                  </a:lnTo>
                  <a:lnTo>
                    <a:pt x="58" y="43"/>
                  </a:lnTo>
                  <a:lnTo>
                    <a:pt x="56" y="45"/>
                  </a:lnTo>
                  <a:lnTo>
                    <a:pt x="54" y="48"/>
                  </a:lnTo>
                  <a:lnTo>
                    <a:pt x="52" y="50"/>
                  </a:lnTo>
                  <a:lnTo>
                    <a:pt x="50" y="52"/>
                  </a:lnTo>
                  <a:lnTo>
                    <a:pt x="48" y="55"/>
                  </a:lnTo>
                  <a:lnTo>
                    <a:pt x="47" y="57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0" y="65"/>
                  </a:lnTo>
                  <a:lnTo>
                    <a:pt x="39" y="68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0" y="72"/>
                  </a:lnTo>
                  <a:lnTo>
                    <a:pt x="27" y="74"/>
                  </a:lnTo>
                  <a:lnTo>
                    <a:pt x="25" y="75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2" y="72"/>
                  </a:lnTo>
                  <a:lnTo>
                    <a:pt x="21" y="70"/>
                  </a:lnTo>
                  <a:lnTo>
                    <a:pt x="19" y="67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6" y="61"/>
                  </a:lnTo>
                  <a:lnTo>
                    <a:pt x="15" y="59"/>
                  </a:lnTo>
                  <a:lnTo>
                    <a:pt x="14" y="58"/>
                  </a:lnTo>
                  <a:lnTo>
                    <a:pt x="13" y="56"/>
                  </a:lnTo>
                  <a:lnTo>
                    <a:pt x="11" y="55"/>
                  </a:lnTo>
                  <a:lnTo>
                    <a:pt x="10" y="53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3" y="47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0" y="42"/>
                  </a:lnTo>
                  <a:lnTo>
                    <a:pt x="21" y="43"/>
                  </a:lnTo>
                  <a:lnTo>
                    <a:pt x="22" y="43"/>
                  </a:lnTo>
                  <a:lnTo>
                    <a:pt x="23" y="44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8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2" y="54"/>
                  </a:lnTo>
                  <a:lnTo>
                    <a:pt x="34" y="52"/>
                  </a:lnTo>
                  <a:lnTo>
                    <a:pt x="36" y="50"/>
                  </a:lnTo>
                  <a:lnTo>
                    <a:pt x="37" y="47"/>
                  </a:lnTo>
                  <a:lnTo>
                    <a:pt x="39" y="45"/>
                  </a:lnTo>
                  <a:lnTo>
                    <a:pt x="41" y="43"/>
                  </a:lnTo>
                  <a:lnTo>
                    <a:pt x="43" y="41"/>
                  </a:lnTo>
                  <a:lnTo>
                    <a:pt x="45" y="39"/>
                  </a:lnTo>
                  <a:lnTo>
                    <a:pt x="47" y="37"/>
                  </a:lnTo>
                  <a:lnTo>
                    <a:pt x="50" y="35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7" y="29"/>
                  </a:lnTo>
                  <a:lnTo>
                    <a:pt x="59" y="27"/>
                  </a:lnTo>
                  <a:lnTo>
                    <a:pt x="61" y="25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7" y="22"/>
                  </a:lnTo>
                  <a:lnTo>
                    <a:pt x="69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7" y="14"/>
                  </a:lnTo>
                  <a:lnTo>
                    <a:pt x="79" y="13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7" y="8"/>
                  </a:lnTo>
                  <a:lnTo>
                    <a:pt x="89" y="7"/>
                  </a:lnTo>
                  <a:lnTo>
                    <a:pt x="92" y="5"/>
                  </a:lnTo>
                  <a:lnTo>
                    <a:pt x="94" y="4"/>
                  </a:lnTo>
                  <a:lnTo>
                    <a:pt x="97" y="3"/>
                  </a:lnTo>
                  <a:lnTo>
                    <a:pt x="99" y="2"/>
                  </a:lnTo>
                  <a:lnTo>
                    <a:pt x="101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5" name="path"/>
            <p:cNvSpPr/>
            <p:nvPr/>
          </p:nvSpPr>
          <p:spPr>
            <a:xfrm>
              <a:off x="631580" y="0"/>
              <a:ext cx="40890" cy="75078"/>
            </a:xfrm>
            <a:custGeom>
              <a:avLst/>
              <a:gdLst/>
              <a:ahLst/>
              <a:cxnLst/>
              <a:rect l="0" t="0" r="0" b="0"/>
              <a:pathLst>
                <a:path w="64" h="118">
                  <a:moveTo>
                    <a:pt x="62" y="0"/>
                  </a:moveTo>
                  <a:lnTo>
                    <a:pt x="1" y="117"/>
                  </a:lnTo>
                </a:path>
              </a:pathLst>
            </a:custGeom>
            <a:noFill/>
            <a:ln w="203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6" name="path"/>
            <p:cNvSpPr/>
            <p:nvPr/>
          </p:nvSpPr>
          <p:spPr>
            <a:xfrm>
              <a:off x="570782" y="13148"/>
              <a:ext cx="164534" cy="48591"/>
            </a:xfrm>
            <a:custGeom>
              <a:avLst/>
              <a:gdLst/>
              <a:ahLst/>
              <a:cxnLst/>
              <a:rect l="0" t="0" r="0" b="0"/>
              <a:pathLst>
                <a:path w="259" h="76">
                  <a:moveTo>
                    <a:pt x="104" y="0"/>
                  </a:moveTo>
                  <a:lnTo>
                    <a:pt x="104" y="0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5" y="4"/>
                  </a:lnTo>
                  <a:lnTo>
                    <a:pt x="103" y="5"/>
                  </a:lnTo>
                  <a:lnTo>
                    <a:pt x="100" y="6"/>
                  </a:lnTo>
                  <a:lnTo>
                    <a:pt x="98" y="8"/>
                  </a:lnTo>
                  <a:lnTo>
                    <a:pt x="96" y="9"/>
                  </a:lnTo>
                  <a:lnTo>
                    <a:pt x="94" y="11"/>
                  </a:lnTo>
                  <a:lnTo>
                    <a:pt x="92" y="13"/>
                  </a:lnTo>
                  <a:lnTo>
                    <a:pt x="89" y="14"/>
                  </a:lnTo>
                  <a:lnTo>
                    <a:pt x="87" y="16"/>
                  </a:lnTo>
                  <a:lnTo>
                    <a:pt x="85" y="18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7" y="24"/>
                  </a:lnTo>
                  <a:lnTo>
                    <a:pt x="75" y="27"/>
                  </a:lnTo>
                  <a:lnTo>
                    <a:pt x="72" y="29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7" y="34"/>
                  </a:lnTo>
                  <a:lnTo>
                    <a:pt x="65" y="36"/>
                  </a:lnTo>
                  <a:lnTo>
                    <a:pt x="63" y="38"/>
                  </a:lnTo>
                  <a:lnTo>
                    <a:pt x="60" y="41"/>
                  </a:lnTo>
                  <a:lnTo>
                    <a:pt x="58" y="43"/>
                  </a:lnTo>
                  <a:lnTo>
                    <a:pt x="56" y="45"/>
                  </a:lnTo>
                  <a:lnTo>
                    <a:pt x="54" y="48"/>
                  </a:lnTo>
                  <a:lnTo>
                    <a:pt x="52" y="50"/>
                  </a:lnTo>
                  <a:lnTo>
                    <a:pt x="50" y="52"/>
                  </a:lnTo>
                  <a:lnTo>
                    <a:pt x="48" y="55"/>
                  </a:lnTo>
                  <a:lnTo>
                    <a:pt x="47" y="57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0" y="65"/>
                  </a:lnTo>
                  <a:lnTo>
                    <a:pt x="39" y="68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0" y="72"/>
                  </a:lnTo>
                  <a:lnTo>
                    <a:pt x="27" y="74"/>
                  </a:lnTo>
                  <a:lnTo>
                    <a:pt x="25" y="75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2" y="72"/>
                  </a:lnTo>
                  <a:lnTo>
                    <a:pt x="21" y="70"/>
                  </a:lnTo>
                  <a:lnTo>
                    <a:pt x="19" y="67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6" y="61"/>
                  </a:lnTo>
                  <a:lnTo>
                    <a:pt x="15" y="59"/>
                  </a:lnTo>
                  <a:lnTo>
                    <a:pt x="14" y="58"/>
                  </a:lnTo>
                  <a:lnTo>
                    <a:pt x="13" y="56"/>
                  </a:lnTo>
                  <a:lnTo>
                    <a:pt x="11" y="55"/>
                  </a:lnTo>
                  <a:lnTo>
                    <a:pt x="10" y="53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3" y="47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0" y="42"/>
                  </a:lnTo>
                  <a:lnTo>
                    <a:pt x="21" y="43"/>
                  </a:lnTo>
                  <a:lnTo>
                    <a:pt x="22" y="43"/>
                  </a:lnTo>
                  <a:lnTo>
                    <a:pt x="23" y="44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8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2" y="54"/>
                  </a:lnTo>
                  <a:lnTo>
                    <a:pt x="34" y="52"/>
                  </a:lnTo>
                  <a:lnTo>
                    <a:pt x="36" y="50"/>
                  </a:lnTo>
                  <a:lnTo>
                    <a:pt x="37" y="47"/>
                  </a:lnTo>
                  <a:lnTo>
                    <a:pt x="39" y="45"/>
                  </a:lnTo>
                  <a:lnTo>
                    <a:pt x="41" y="43"/>
                  </a:lnTo>
                  <a:lnTo>
                    <a:pt x="43" y="41"/>
                  </a:lnTo>
                  <a:lnTo>
                    <a:pt x="45" y="39"/>
                  </a:lnTo>
                  <a:lnTo>
                    <a:pt x="47" y="37"/>
                  </a:lnTo>
                  <a:lnTo>
                    <a:pt x="50" y="35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7" y="29"/>
                  </a:lnTo>
                  <a:lnTo>
                    <a:pt x="59" y="27"/>
                  </a:lnTo>
                  <a:lnTo>
                    <a:pt x="61" y="25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7" y="22"/>
                  </a:lnTo>
                  <a:lnTo>
                    <a:pt x="69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7" y="14"/>
                  </a:lnTo>
                  <a:lnTo>
                    <a:pt x="79" y="13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7" y="8"/>
                  </a:lnTo>
                  <a:lnTo>
                    <a:pt x="89" y="7"/>
                  </a:lnTo>
                  <a:lnTo>
                    <a:pt x="92" y="5"/>
                  </a:lnTo>
                  <a:lnTo>
                    <a:pt x="94" y="4"/>
                  </a:lnTo>
                  <a:lnTo>
                    <a:pt x="97" y="3"/>
                  </a:lnTo>
                  <a:lnTo>
                    <a:pt x="99" y="2"/>
                  </a:lnTo>
                  <a:lnTo>
                    <a:pt x="101" y="1"/>
                  </a:lnTo>
                  <a:lnTo>
                    <a:pt x="104" y="0"/>
                  </a:lnTo>
                  <a:close/>
                </a:path>
                <a:path w="259" h="76">
                  <a:moveTo>
                    <a:pt x="256" y="0"/>
                  </a:moveTo>
                  <a:lnTo>
                    <a:pt x="256" y="0"/>
                  </a:lnTo>
                  <a:lnTo>
                    <a:pt x="259" y="2"/>
                  </a:lnTo>
                  <a:lnTo>
                    <a:pt x="259" y="2"/>
                  </a:lnTo>
                  <a:lnTo>
                    <a:pt x="257" y="4"/>
                  </a:lnTo>
                  <a:lnTo>
                    <a:pt x="254" y="5"/>
                  </a:lnTo>
                  <a:lnTo>
                    <a:pt x="252" y="6"/>
                  </a:lnTo>
                  <a:lnTo>
                    <a:pt x="250" y="8"/>
                  </a:lnTo>
                  <a:lnTo>
                    <a:pt x="248" y="9"/>
                  </a:lnTo>
                  <a:lnTo>
                    <a:pt x="246" y="11"/>
                  </a:lnTo>
                  <a:lnTo>
                    <a:pt x="243" y="13"/>
                  </a:lnTo>
                  <a:lnTo>
                    <a:pt x="241" y="14"/>
                  </a:lnTo>
                  <a:lnTo>
                    <a:pt x="239" y="16"/>
                  </a:lnTo>
                  <a:lnTo>
                    <a:pt x="237" y="18"/>
                  </a:lnTo>
                  <a:lnTo>
                    <a:pt x="234" y="20"/>
                  </a:lnTo>
                  <a:lnTo>
                    <a:pt x="232" y="22"/>
                  </a:lnTo>
                  <a:lnTo>
                    <a:pt x="229" y="24"/>
                  </a:lnTo>
                  <a:lnTo>
                    <a:pt x="227" y="27"/>
                  </a:lnTo>
                  <a:lnTo>
                    <a:pt x="224" y="29"/>
                  </a:lnTo>
                  <a:lnTo>
                    <a:pt x="222" y="31"/>
                  </a:lnTo>
                  <a:lnTo>
                    <a:pt x="222" y="31"/>
                  </a:lnTo>
                  <a:lnTo>
                    <a:pt x="219" y="34"/>
                  </a:lnTo>
                  <a:lnTo>
                    <a:pt x="217" y="36"/>
                  </a:lnTo>
                  <a:lnTo>
                    <a:pt x="215" y="38"/>
                  </a:lnTo>
                  <a:lnTo>
                    <a:pt x="212" y="41"/>
                  </a:lnTo>
                  <a:lnTo>
                    <a:pt x="210" y="43"/>
                  </a:lnTo>
                  <a:lnTo>
                    <a:pt x="208" y="45"/>
                  </a:lnTo>
                  <a:lnTo>
                    <a:pt x="206" y="48"/>
                  </a:lnTo>
                  <a:lnTo>
                    <a:pt x="204" y="50"/>
                  </a:lnTo>
                  <a:lnTo>
                    <a:pt x="202" y="52"/>
                  </a:lnTo>
                  <a:lnTo>
                    <a:pt x="200" y="55"/>
                  </a:lnTo>
                  <a:lnTo>
                    <a:pt x="199" y="57"/>
                  </a:lnTo>
                  <a:lnTo>
                    <a:pt x="197" y="59"/>
                  </a:lnTo>
                  <a:lnTo>
                    <a:pt x="195" y="61"/>
                  </a:lnTo>
                  <a:lnTo>
                    <a:pt x="194" y="63"/>
                  </a:lnTo>
                  <a:lnTo>
                    <a:pt x="192" y="65"/>
                  </a:lnTo>
                  <a:lnTo>
                    <a:pt x="191" y="68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82" y="72"/>
                  </a:lnTo>
                  <a:lnTo>
                    <a:pt x="179" y="74"/>
                  </a:lnTo>
                  <a:lnTo>
                    <a:pt x="177" y="75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5" y="75"/>
                  </a:lnTo>
                  <a:lnTo>
                    <a:pt x="175" y="74"/>
                  </a:lnTo>
                  <a:lnTo>
                    <a:pt x="174" y="72"/>
                  </a:lnTo>
                  <a:lnTo>
                    <a:pt x="173" y="70"/>
                  </a:lnTo>
                  <a:lnTo>
                    <a:pt x="171" y="67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8" y="61"/>
                  </a:lnTo>
                  <a:lnTo>
                    <a:pt x="167" y="59"/>
                  </a:lnTo>
                  <a:lnTo>
                    <a:pt x="166" y="58"/>
                  </a:lnTo>
                  <a:lnTo>
                    <a:pt x="165" y="56"/>
                  </a:lnTo>
                  <a:lnTo>
                    <a:pt x="163" y="55"/>
                  </a:lnTo>
                  <a:lnTo>
                    <a:pt x="162" y="53"/>
                  </a:lnTo>
                  <a:lnTo>
                    <a:pt x="161" y="52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59" y="50"/>
                  </a:lnTo>
                  <a:lnTo>
                    <a:pt x="158" y="50"/>
                  </a:lnTo>
                  <a:lnTo>
                    <a:pt x="157" y="49"/>
                  </a:lnTo>
                  <a:lnTo>
                    <a:pt x="156" y="48"/>
                  </a:lnTo>
                  <a:lnTo>
                    <a:pt x="155" y="47"/>
                  </a:lnTo>
                  <a:lnTo>
                    <a:pt x="154" y="47"/>
                  </a:lnTo>
                  <a:lnTo>
                    <a:pt x="153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5"/>
                  </a:lnTo>
                  <a:lnTo>
                    <a:pt x="154" y="45"/>
                  </a:lnTo>
                  <a:lnTo>
                    <a:pt x="155" y="44"/>
                  </a:lnTo>
                  <a:lnTo>
                    <a:pt x="156" y="43"/>
                  </a:lnTo>
                  <a:lnTo>
                    <a:pt x="156" y="43"/>
                  </a:lnTo>
                  <a:lnTo>
                    <a:pt x="158" y="42"/>
                  </a:lnTo>
                  <a:lnTo>
                    <a:pt x="158" y="42"/>
                  </a:lnTo>
                  <a:lnTo>
                    <a:pt x="159" y="41"/>
                  </a:lnTo>
                  <a:lnTo>
                    <a:pt x="160" y="41"/>
                  </a:lnTo>
                  <a:lnTo>
                    <a:pt x="161" y="40"/>
                  </a:lnTo>
                  <a:lnTo>
                    <a:pt x="162" y="40"/>
                  </a:lnTo>
                  <a:lnTo>
                    <a:pt x="163" y="40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6" y="40"/>
                  </a:lnTo>
                  <a:lnTo>
                    <a:pt x="167" y="39"/>
                  </a:lnTo>
                  <a:lnTo>
                    <a:pt x="167" y="39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0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3"/>
                  </a:lnTo>
                  <a:lnTo>
                    <a:pt x="175" y="44"/>
                  </a:lnTo>
                  <a:lnTo>
                    <a:pt x="176" y="45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9"/>
                  </a:lnTo>
                  <a:lnTo>
                    <a:pt x="179" y="50"/>
                  </a:lnTo>
                  <a:lnTo>
                    <a:pt x="180" y="52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84" y="54"/>
                  </a:lnTo>
                  <a:lnTo>
                    <a:pt x="186" y="52"/>
                  </a:lnTo>
                  <a:lnTo>
                    <a:pt x="188" y="50"/>
                  </a:lnTo>
                  <a:lnTo>
                    <a:pt x="189" y="47"/>
                  </a:lnTo>
                  <a:lnTo>
                    <a:pt x="191" y="45"/>
                  </a:lnTo>
                  <a:lnTo>
                    <a:pt x="193" y="43"/>
                  </a:lnTo>
                  <a:lnTo>
                    <a:pt x="195" y="41"/>
                  </a:lnTo>
                  <a:lnTo>
                    <a:pt x="197" y="39"/>
                  </a:lnTo>
                  <a:lnTo>
                    <a:pt x="199" y="37"/>
                  </a:lnTo>
                  <a:lnTo>
                    <a:pt x="202" y="35"/>
                  </a:lnTo>
                  <a:lnTo>
                    <a:pt x="204" y="33"/>
                  </a:lnTo>
                  <a:lnTo>
                    <a:pt x="206" y="31"/>
                  </a:lnTo>
                  <a:lnTo>
                    <a:pt x="208" y="29"/>
                  </a:lnTo>
                  <a:lnTo>
                    <a:pt x="211" y="27"/>
                  </a:lnTo>
                  <a:lnTo>
                    <a:pt x="213" y="25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8" y="22"/>
                  </a:lnTo>
                  <a:lnTo>
                    <a:pt x="221" y="20"/>
                  </a:lnTo>
                  <a:lnTo>
                    <a:pt x="224" y="18"/>
                  </a:lnTo>
                  <a:lnTo>
                    <a:pt x="226" y="16"/>
                  </a:lnTo>
                  <a:lnTo>
                    <a:pt x="229" y="14"/>
                  </a:lnTo>
                  <a:lnTo>
                    <a:pt x="231" y="13"/>
                  </a:lnTo>
                  <a:lnTo>
                    <a:pt x="234" y="11"/>
                  </a:lnTo>
                  <a:lnTo>
                    <a:pt x="236" y="10"/>
                  </a:lnTo>
                  <a:lnTo>
                    <a:pt x="239" y="8"/>
                  </a:lnTo>
                  <a:lnTo>
                    <a:pt x="241" y="7"/>
                  </a:lnTo>
                  <a:lnTo>
                    <a:pt x="244" y="5"/>
                  </a:lnTo>
                  <a:lnTo>
                    <a:pt x="246" y="4"/>
                  </a:lnTo>
                  <a:lnTo>
                    <a:pt x="249" y="3"/>
                  </a:lnTo>
                  <a:lnTo>
                    <a:pt x="251" y="2"/>
                  </a:lnTo>
                  <a:lnTo>
                    <a:pt x="253" y="1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00B05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97" name="path"/>
          <p:cNvSpPr/>
          <p:nvPr/>
        </p:nvSpPr>
        <p:spPr>
          <a:xfrm>
            <a:off x="6763770" y="5505083"/>
            <a:ext cx="772022" cy="1349"/>
          </a:xfrm>
          <a:custGeom>
            <a:avLst/>
            <a:gdLst/>
            <a:ahLst/>
            <a:cxnLst/>
            <a:rect l="0" t="0" r="0" b="0"/>
            <a:pathLst>
              <a:path w="1215" h="2">
                <a:moveTo>
                  <a:pt x="1" y="1"/>
                </a:moveTo>
                <a:lnTo>
                  <a:pt x="1214" y="1"/>
                </a:lnTo>
              </a:path>
            </a:pathLst>
          </a:custGeom>
          <a:noFill/>
          <a:ln w="1404" cap="sq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98" name="table 598"/>
          <p:cNvGraphicFramePr>
            <a:graphicFrameLocks noGrp="1"/>
          </p:cNvGraphicFramePr>
          <p:nvPr/>
        </p:nvGraphicFramePr>
        <p:xfrm>
          <a:off x="6752673" y="5425734"/>
          <a:ext cx="398145" cy="130810"/>
        </p:xfrm>
        <a:graphic>
          <a:graphicData uri="http://schemas.openxmlformats.org/drawingml/2006/table">
            <a:tbl>
              <a:tblPr/>
              <a:tblGrid>
                <a:gridCol w="398145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90000"/>
                        </a:lnSpc>
                        <a:spcBef>
                          <a:spcPts val="0"/>
                        </a:spcBef>
                      </a:pP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200" dirty="0"/>
                    </a:p>
                  </a:txBody>
                  <a:tcPr marL="0" marR="0" marT="258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35"/>
                        </a:lnSpc>
                      </a:pPr>
                      <a:endParaRPr lang="en-US" altLang="en-US" sz="3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0FB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99" name="table 599"/>
          <p:cNvGraphicFramePr>
            <a:graphicFrameLocks noGrp="1"/>
          </p:cNvGraphicFramePr>
          <p:nvPr/>
        </p:nvGraphicFramePr>
        <p:xfrm>
          <a:off x="6075946" y="5868638"/>
          <a:ext cx="312420" cy="147319"/>
        </p:xfrm>
        <a:graphic>
          <a:graphicData uri="http://schemas.openxmlformats.org/drawingml/2006/table">
            <a:tbl>
              <a:tblPr/>
              <a:tblGrid>
                <a:gridCol w="312420"/>
              </a:tblGrid>
              <a:tr h="14731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43000"/>
                        </a:lnSpc>
                      </a:pPr>
                      <a:endParaRPr lang="en-US" altLang="en-US" sz="100" dirty="0"/>
                    </a:p>
                    <a:p>
                      <a:pPr marL="20955" indent="635" algn="l" rtl="0" eaLnBrk="0">
                        <a:lnSpc>
                          <a:spcPct val="154000"/>
                        </a:lnSpc>
                      </a:pP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competito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                    movements</a:t>
                      </a:r>
                      <a:r>
                        <a:rPr sz="200" spc="2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are</a:t>
                      </a:r>
                      <a:r>
                        <a:rPr sz="200" spc="2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20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      </a:t>
                      </a:r>
                      <a:r>
                        <a:rPr sz="20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threa</a:t>
                      </a:r>
                      <a:r>
                        <a:rPr sz="20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200" dirty="0"/>
                    </a:p>
                  </a:txBody>
                  <a:tcPr marL="0" marR="0" marT="0" marB="0">
                    <a:lnL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00" name="rect"/>
          <p:cNvSpPr/>
          <p:nvPr/>
        </p:nvSpPr>
        <p:spPr>
          <a:xfrm>
            <a:off x="8562213" y="3736086"/>
            <a:ext cx="19050" cy="2410967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1" name="path"/>
          <p:cNvSpPr/>
          <p:nvPr/>
        </p:nvSpPr>
        <p:spPr>
          <a:xfrm>
            <a:off x="6205370" y="5627059"/>
            <a:ext cx="183585" cy="241578"/>
          </a:xfrm>
          <a:custGeom>
            <a:avLst/>
            <a:gdLst/>
            <a:ahLst/>
            <a:cxnLst/>
            <a:rect l="0" t="0" r="0" b="0"/>
            <a:pathLst>
              <a:path w="289" h="380">
                <a:moveTo>
                  <a:pt x="17" y="0"/>
                </a:moveTo>
                <a:lnTo>
                  <a:pt x="1" y="216"/>
                </a:lnTo>
                <a:lnTo>
                  <a:pt x="287" y="216"/>
                </a:lnTo>
                <a:lnTo>
                  <a:pt x="287" y="281"/>
                </a:lnTo>
                <a:lnTo>
                  <a:pt x="287" y="281"/>
                </a:lnTo>
                <a:lnTo>
                  <a:pt x="287" y="380"/>
                </a:lnTo>
              </a:path>
            </a:pathLst>
          </a:custGeom>
          <a:noFill/>
          <a:ln w="267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68" name="group 168"/>
          <p:cNvGrpSpPr/>
          <p:nvPr/>
        </p:nvGrpSpPr>
        <p:grpSpPr>
          <a:xfrm rot="21600000">
            <a:off x="2724899" y="5302658"/>
            <a:ext cx="138771" cy="301297"/>
            <a:chOff x="0" y="0"/>
            <a:chExt cx="138771" cy="301297"/>
          </a:xfrm>
        </p:grpSpPr>
        <p:sp>
          <p:nvSpPr>
            <p:cNvPr id="602" name="path"/>
            <p:cNvSpPr/>
            <p:nvPr/>
          </p:nvSpPr>
          <p:spPr>
            <a:xfrm>
              <a:off x="0" y="256646"/>
              <a:ext cx="37450" cy="44650"/>
            </a:xfrm>
            <a:custGeom>
              <a:avLst/>
              <a:gdLst/>
              <a:ahLst/>
              <a:cxnLst/>
              <a:rect l="0" t="0" r="0" b="0"/>
              <a:pathLst>
                <a:path w="58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3" name="path"/>
            <p:cNvSpPr/>
            <p:nvPr/>
          </p:nvSpPr>
          <p:spPr>
            <a:xfrm>
              <a:off x="0" y="0"/>
              <a:ext cx="138771" cy="129488"/>
            </a:xfrm>
            <a:custGeom>
              <a:avLst/>
              <a:gdLst/>
              <a:ahLst/>
              <a:cxnLst/>
              <a:rect l="0" t="0" r="0" b="0"/>
              <a:pathLst>
                <a:path w="218" h="203">
                  <a:moveTo>
                    <a:pt x="1" y="166"/>
                  </a:moveTo>
                  <a:cubicBezTo>
                    <a:pt x="1" y="187"/>
                    <a:pt x="13" y="202"/>
                    <a:pt x="28" y="202"/>
                  </a:cubicBezTo>
                  <a:cubicBezTo>
                    <a:pt x="45" y="202"/>
                    <a:pt x="57" y="187"/>
                    <a:pt x="57" y="166"/>
                  </a:cubicBezTo>
                  <a:cubicBezTo>
                    <a:pt x="57" y="149"/>
                    <a:pt x="45" y="135"/>
                    <a:pt x="28" y="135"/>
                  </a:cubicBezTo>
                  <a:cubicBezTo>
                    <a:pt x="13" y="135"/>
                    <a:pt x="1" y="149"/>
                    <a:pt x="1" y="166"/>
                  </a:cubicBezTo>
                </a:path>
                <a:path w="218" h="203">
                  <a:moveTo>
                    <a:pt x="160" y="33"/>
                  </a:moveTo>
                  <a:cubicBezTo>
                    <a:pt x="160" y="54"/>
                    <a:pt x="172" y="68"/>
                    <a:pt x="187" y="68"/>
                  </a:cubicBezTo>
                  <a:cubicBezTo>
                    <a:pt x="205" y="68"/>
                    <a:pt x="217" y="54"/>
                    <a:pt x="217" y="33"/>
                  </a:cubicBezTo>
                  <a:cubicBezTo>
                    <a:pt x="217" y="15"/>
                    <a:pt x="205" y="1"/>
                    <a:pt x="187" y="1"/>
                  </a:cubicBezTo>
                  <a:cubicBezTo>
                    <a:pt x="172" y="1"/>
                    <a:pt x="160" y="15"/>
                    <a:pt x="160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4" name="path"/>
            <p:cNvSpPr/>
            <p:nvPr/>
          </p:nvSpPr>
          <p:spPr>
            <a:xfrm>
              <a:off x="101208" y="256646"/>
              <a:ext cx="37562" cy="44650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5" name="path"/>
            <p:cNvSpPr/>
            <p:nvPr/>
          </p:nvSpPr>
          <p:spPr>
            <a:xfrm>
              <a:off x="101208" y="198634"/>
              <a:ext cx="37562" cy="44650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70" name="group 170"/>
          <p:cNvGrpSpPr/>
          <p:nvPr/>
        </p:nvGrpSpPr>
        <p:grpSpPr>
          <a:xfrm rot="21600000">
            <a:off x="6763737" y="5841451"/>
            <a:ext cx="780083" cy="48175"/>
            <a:chOff x="0" y="0"/>
            <a:chExt cx="780083" cy="48175"/>
          </a:xfrm>
        </p:grpSpPr>
        <p:sp>
          <p:nvSpPr>
            <p:cNvPr id="608" name="path"/>
            <p:cNvSpPr/>
            <p:nvPr/>
          </p:nvSpPr>
          <p:spPr>
            <a:xfrm>
              <a:off x="33" y="46826"/>
              <a:ext cx="772022" cy="1349"/>
            </a:xfrm>
            <a:custGeom>
              <a:avLst/>
              <a:gdLst/>
              <a:ahLst/>
              <a:cxnLst/>
              <a:rect l="0" t="0" r="0" b="0"/>
              <a:pathLst>
                <a:path w="1215" h="2">
                  <a:moveTo>
                    <a:pt x="1" y="1"/>
                  </a:moveTo>
                  <a:lnTo>
                    <a:pt x="1214" y="1"/>
                  </a:lnTo>
                </a:path>
              </a:pathLst>
            </a:custGeom>
            <a:noFill/>
            <a:ln w="1404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9" name="path"/>
            <p:cNvSpPr/>
            <p:nvPr/>
          </p:nvSpPr>
          <p:spPr>
            <a:xfrm>
              <a:off x="762568" y="0"/>
              <a:ext cx="17514" cy="16261"/>
            </a:xfrm>
            <a:custGeom>
              <a:avLst/>
              <a:gdLst/>
              <a:ahLst/>
              <a:cxnLst/>
              <a:rect l="0" t="0" r="0" b="0"/>
              <a:pathLst>
                <a:path w="27" h="25">
                  <a:moveTo>
                    <a:pt x="1" y="11"/>
                  </a:moveTo>
                  <a:cubicBezTo>
                    <a:pt x="1" y="18"/>
                    <a:pt x="5" y="24"/>
                    <a:pt x="12" y="24"/>
                  </a:cubicBezTo>
                  <a:cubicBezTo>
                    <a:pt x="19" y="24"/>
                    <a:pt x="26" y="18"/>
                    <a:pt x="26" y="11"/>
                  </a:cubicBezTo>
                  <a:cubicBezTo>
                    <a:pt x="26" y="5"/>
                    <a:pt x="19" y="1"/>
                    <a:pt x="12" y="1"/>
                  </a:cubicBezTo>
                  <a:cubicBezTo>
                    <a:pt x="5" y="1"/>
                    <a:pt x="1" y="5"/>
                    <a:pt x="1" y="11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404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0" name="path"/>
            <p:cNvSpPr/>
            <p:nvPr/>
          </p:nvSpPr>
          <p:spPr>
            <a:xfrm>
              <a:off x="0" y="9187"/>
              <a:ext cx="771801" cy="1956"/>
            </a:xfrm>
            <a:custGeom>
              <a:avLst/>
              <a:gdLst/>
              <a:ahLst/>
              <a:cxnLst/>
              <a:rect l="0" t="0" r="0" b="0"/>
              <a:pathLst>
                <a:path w="1215" h="3">
                  <a:moveTo>
                    <a:pt x="0" y="1"/>
                  </a:moveTo>
                  <a:lnTo>
                    <a:pt x="1215" y="1"/>
                  </a:lnTo>
                </a:path>
              </a:pathLst>
            </a:custGeom>
            <a:noFill/>
            <a:ln w="2030" cap="flat">
              <a:solidFill>
                <a:srgbClr val="00296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11" name="path"/>
          <p:cNvSpPr/>
          <p:nvPr/>
        </p:nvSpPr>
        <p:spPr>
          <a:xfrm>
            <a:off x="4485894" y="6137529"/>
            <a:ext cx="1970532" cy="19050"/>
          </a:xfrm>
          <a:custGeom>
            <a:avLst/>
            <a:gdLst/>
            <a:ahLst/>
            <a:cxnLst/>
            <a:rect l="0" t="0" r="0" b="0"/>
            <a:pathLst>
              <a:path w="3103" h="30">
                <a:moveTo>
                  <a:pt x="0" y="15"/>
                </a:moveTo>
                <a:lnTo>
                  <a:pt x="3103" y="15"/>
                </a:lnTo>
              </a:path>
            </a:pathLst>
          </a:custGeom>
          <a:noFill/>
          <a:ln w="19050" cap="flat">
            <a:solidFill>
              <a:srgbClr val="C7E0FB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3" name="textbox 613"/>
          <p:cNvSpPr/>
          <p:nvPr/>
        </p:nvSpPr>
        <p:spPr>
          <a:xfrm>
            <a:off x="3567912" y="5114454"/>
            <a:ext cx="184150" cy="24637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2700" indent="1905" algn="l" rtl="0" eaLnBrk="0">
              <a:lnSpc>
                <a:spcPct val="120000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Future  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hina   </a:t>
            </a: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rket</a:t>
            </a:r>
            <a:endParaRPr lang="en-US" altLang="en-US" sz="400" dirty="0"/>
          </a:p>
        </p:txBody>
      </p:sp>
      <p:pic>
        <p:nvPicPr>
          <p:cNvPr id="614" name="picture 614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600000">
            <a:off x="5219558" y="4016557"/>
            <a:ext cx="391530" cy="78713"/>
          </a:xfrm>
          <a:prstGeom prst="rect">
            <a:avLst/>
          </a:prstGeom>
        </p:spPr>
      </p:pic>
      <p:sp>
        <p:nvSpPr>
          <p:cNvPr id="615" name="path"/>
          <p:cNvSpPr/>
          <p:nvPr/>
        </p:nvSpPr>
        <p:spPr>
          <a:xfrm>
            <a:off x="5477030" y="5490616"/>
            <a:ext cx="137567" cy="216800"/>
          </a:xfrm>
          <a:custGeom>
            <a:avLst/>
            <a:gdLst/>
            <a:ahLst/>
            <a:cxnLst/>
            <a:rect l="0" t="0" r="0" b="0"/>
            <a:pathLst>
              <a:path w="216" h="341">
                <a:moveTo>
                  <a:pt x="1" y="1"/>
                </a:moveTo>
                <a:lnTo>
                  <a:pt x="215" y="339"/>
                </a:lnTo>
                <a:lnTo>
                  <a:pt x="1" y="120"/>
                </a:lnTo>
              </a:path>
            </a:pathLst>
          </a:custGeom>
          <a:noFill/>
          <a:ln w="267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6" name="textbox 616"/>
          <p:cNvSpPr/>
          <p:nvPr/>
        </p:nvSpPr>
        <p:spPr>
          <a:xfrm>
            <a:off x="851421" y="4500620"/>
            <a:ext cx="360679" cy="1149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98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0000"/>
              </a:lnSpc>
              <a:spcBef>
                <a:spcPts val="0"/>
              </a:spcBef>
            </a:pPr>
            <a:r>
              <a:rPr sz="5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Euro</a:t>
            </a:r>
            <a:r>
              <a:rPr sz="5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 </a:t>
            </a:r>
            <a:endParaRPr lang="en-US" altLang="en-US" sz="500" dirty="0"/>
          </a:p>
        </p:txBody>
      </p:sp>
      <p:pic>
        <p:nvPicPr>
          <p:cNvPr id="617" name="picture 617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600000">
            <a:off x="1113125" y="4513320"/>
            <a:ext cx="86112" cy="86828"/>
          </a:xfrm>
          <a:prstGeom prst="rect">
            <a:avLst/>
          </a:prstGeom>
        </p:spPr>
      </p:pic>
      <p:sp>
        <p:nvSpPr>
          <p:cNvPr id="618" name="textbox 618"/>
          <p:cNvSpPr/>
          <p:nvPr/>
        </p:nvSpPr>
        <p:spPr>
          <a:xfrm>
            <a:off x="8422055" y="6429552"/>
            <a:ext cx="208279" cy="17272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8000"/>
              </a:lnSpc>
            </a:pPr>
            <a:r>
              <a:rPr sz="11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|  </a:t>
            </a:r>
            <a:r>
              <a:rPr sz="8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8</a:t>
            </a:r>
            <a:endParaRPr lang="en-US" altLang="en-US" sz="800" dirty="0"/>
          </a:p>
        </p:txBody>
      </p:sp>
      <p:pic>
        <p:nvPicPr>
          <p:cNvPr id="619" name="picture 619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21600000">
            <a:off x="5825916" y="4016557"/>
            <a:ext cx="327546" cy="78713"/>
          </a:xfrm>
          <a:prstGeom prst="rect">
            <a:avLst/>
          </a:prstGeom>
        </p:spPr>
      </p:pic>
      <p:grpSp>
        <p:nvGrpSpPr>
          <p:cNvPr id="172" name="group 172"/>
          <p:cNvGrpSpPr/>
          <p:nvPr/>
        </p:nvGrpSpPr>
        <p:grpSpPr>
          <a:xfrm rot="21600000">
            <a:off x="2625469" y="5445508"/>
            <a:ext cx="136879" cy="187509"/>
            <a:chOff x="0" y="0"/>
            <a:chExt cx="136879" cy="187509"/>
          </a:xfrm>
        </p:grpSpPr>
        <p:sp>
          <p:nvSpPr>
            <p:cNvPr id="620" name="path"/>
            <p:cNvSpPr/>
            <p:nvPr/>
          </p:nvSpPr>
          <p:spPr>
            <a:xfrm>
              <a:off x="39416" y="0"/>
              <a:ext cx="37450" cy="158447"/>
            </a:xfrm>
            <a:custGeom>
              <a:avLst/>
              <a:gdLst/>
              <a:ahLst/>
              <a:cxnLst/>
              <a:rect l="0" t="0" r="0" b="0"/>
              <a:pathLst>
                <a:path w="58" h="249">
                  <a:moveTo>
                    <a:pt x="1" y="212"/>
                  </a:moveTo>
                  <a:cubicBezTo>
                    <a:pt x="1" y="233"/>
                    <a:pt x="13" y="247"/>
                    <a:pt x="28" y="247"/>
                  </a:cubicBezTo>
                  <a:cubicBezTo>
                    <a:pt x="45" y="247"/>
                    <a:pt x="57" y="233"/>
                    <a:pt x="57" y="212"/>
                  </a:cubicBezTo>
                  <a:cubicBezTo>
                    <a:pt x="57" y="195"/>
                    <a:pt x="45" y="180"/>
                    <a:pt x="28" y="180"/>
                  </a:cubicBezTo>
                  <a:cubicBezTo>
                    <a:pt x="13" y="180"/>
                    <a:pt x="1" y="195"/>
                    <a:pt x="1" y="212"/>
                  </a:cubicBezTo>
                </a:path>
                <a:path w="58" h="249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21" name="path"/>
            <p:cNvSpPr/>
            <p:nvPr/>
          </p:nvSpPr>
          <p:spPr>
            <a:xfrm>
              <a:off x="60013" y="84846"/>
              <a:ext cx="37543" cy="73600"/>
            </a:xfrm>
            <a:custGeom>
              <a:avLst/>
              <a:gdLst/>
              <a:ahLst/>
              <a:cxnLst/>
              <a:rect l="0" t="0" r="0" b="0"/>
              <a:pathLst>
                <a:path w="59" h="115">
                  <a:moveTo>
                    <a:pt x="1" y="79"/>
                  </a:moveTo>
                  <a:cubicBezTo>
                    <a:pt x="1" y="100"/>
                    <a:pt x="13" y="114"/>
                    <a:pt x="28" y="114"/>
                  </a:cubicBezTo>
                  <a:cubicBezTo>
                    <a:pt x="45" y="114"/>
                    <a:pt x="57" y="100"/>
                    <a:pt x="57" y="79"/>
                  </a:cubicBezTo>
                  <a:cubicBezTo>
                    <a:pt x="57" y="61"/>
                    <a:pt x="45" y="47"/>
                    <a:pt x="28" y="47"/>
                  </a:cubicBezTo>
                  <a:cubicBezTo>
                    <a:pt x="13" y="47"/>
                    <a:pt x="1" y="61"/>
                    <a:pt x="1" y="79"/>
                  </a:cubicBezTo>
                </a:path>
                <a:path w="59" h="115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22" name="path"/>
            <p:cNvSpPr/>
            <p:nvPr/>
          </p:nvSpPr>
          <p:spPr>
            <a:xfrm>
              <a:off x="78738" y="55785"/>
              <a:ext cx="37543" cy="44650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23" name="path"/>
            <p:cNvSpPr/>
            <p:nvPr/>
          </p:nvSpPr>
          <p:spPr>
            <a:xfrm>
              <a:off x="78738" y="0"/>
              <a:ext cx="37543" cy="44650"/>
            </a:xfrm>
            <a:custGeom>
              <a:avLst/>
              <a:gdLst/>
              <a:ahLst/>
              <a:cxnLst/>
              <a:rect l="0" t="0" r="0" b="0"/>
              <a:pathLst>
                <a:path w="59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24" name="path"/>
            <p:cNvSpPr/>
            <p:nvPr/>
          </p:nvSpPr>
          <p:spPr>
            <a:xfrm>
              <a:off x="99429" y="55785"/>
              <a:ext cx="37450" cy="44650"/>
            </a:xfrm>
            <a:custGeom>
              <a:avLst/>
              <a:gdLst/>
              <a:ahLst/>
              <a:cxnLst/>
              <a:rect l="0" t="0" r="0" b="0"/>
              <a:pathLst>
                <a:path w="58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25" name="path"/>
            <p:cNvSpPr/>
            <p:nvPr/>
          </p:nvSpPr>
          <p:spPr>
            <a:xfrm>
              <a:off x="99429" y="0"/>
              <a:ext cx="37450" cy="44650"/>
            </a:xfrm>
            <a:custGeom>
              <a:avLst/>
              <a:gdLst/>
              <a:ahLst/>
              <a:cxnLst/>
              <a:rect l="0" t="0" r="0" b="0"/>
              <a:pathLst>
                <a:path w="58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26" name="path"/>
            <p:cNvSpPr/>
            <p:nvPr/>
          </p:nvSpPr>
          <p:spPr>
            <a:xfrm>
              <a:off x="0" y="0"/>
              <a:ext cx="37543" cy="187509"/>
            </a:xfrm>
            <a:custGeom>
              <a:avLst/>
              <a:gdLst/>
              <a:ahLst/>
              <a:cxnLst/>
              <a:rect l="0" t="0" r="0" b="0"/>
              <a:pathLst>
                <a:path w="59" h="295">
                  <a:moveTo>
                    <a:pt x="1" y="258"/>
                  </a:moveTo>
                  <a:cubicBezTo>
                    <a:pt x="1" y="279"/>
                    <a:pt x="13" y="293"/>
                    <a:pt x="28" y="293"/>
                  </a:cubicBezTo>
                  <a:cubicBezTo>
                    <a:pt x="45" y="293"/>
                    <a:pt x="57" y="279"/>
                    <a:pt x="57" y="258"/>
                  </a:cubicBezTo>
                  <a:cubicBezTo>
                    <a:pt x="57" y="240"/>
                    <a:pt x="45" y="226"/>
                    <a:pt x="28" y="226"/>
                  </a:cubicBezTo>
                  <a:cubicBezTo>
                    <a:pt x="13" y="226"/>
                    <a:pt x="1" y="240"/>
                    <a:pt x="1" y="258"/>
                  </a:cubicBezTo>
                </a:path>
                <a:path w="59" h="295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27" name="path"/>
            <p:cNvSpPr/>
            <p:nvPr/>
          </p:nvSpPr>
          <p:spPr>
            <a:xfrm>
              <a:off x="18818" y="142858"/>
              <a:ext cx="37450" cy="44650"/>
            </a:xfrm>
            <a:custGeom>
              <a:avLst/>
              <a:gdLst/>
              <a:ahLst/>
              <a:cxnLst/>
              <a:rect l="0" t="0" r="0" b="0"/>
              <a:pathLst>
                <a:path w="58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28" name="path"/>
            <p:cNvSpPr/>
            <p:nvPr/>
          </p:nvSpPr>
          <p:spPr>
            <a:xfrm>
              <a:off x="18818" y="0"/>
              <a:ext cx="37450" cy="44650"/>
            </a:xfrm>
            <a:custGeom>
              <a:avLst/>
              <a:gdLst/>
              <a:ahLst/>
              <a:cxnLst/>
              <a:rect l="0" t="0" r="0" b="0"/>
              <a:pathLst>
                <a:path w="58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29" name="textbox 629"/>
          <p:cNvSpPr/>
          <p:nvPr/>
        </p:nvSpPr>
        <p:spPr>
          <a:xfrm>
            <a:off x="4557502" y="4401015"/>
            <a:ext cx="179704" cy="11683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8000"/>
              </a:lnSpc>
            </a:pPr>
            <a:endParaRPr lang="en-US" altLang="en-US" sz="200" dirty="0"/>
          </a:p>
          <a:p>
            <a:pPr marL="17145" algn="l" rtl="0" eaLnBrk="0">
              <a:lnSpc>
                <a:spcPts val="270"/>
              </a:lnSpc>
              <a:spcBef>
                <a:spcPts val="0"/>
              </a:spcBef>
            </a:pPr>
            <a:r>
              <a:rPr sz="2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Spee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200" dirty="0"/>
          </a:p>
        </p:txBody>
      </p:sp>
      <p:sp>
        <p:nvSpPr>
          <p:cNvPr id="630" name="textbox 630"/>
          <p:cNvSpPr/>
          <p:nvPr/>
        </p:nvSpPr>
        <p:spPr>
          <a:xfrm>
            <a:off x="4557502" y="4545323"/>
            <a:ext cx="179704" cy="117475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0000"/>
              </a:lnSpc>
            </a:pPr>
            <a:endParaRPr lang="en-US" altLang="en-US" sz="100" dirty="0"/>
          </a:p>
          <a:p>
            <a:pPr marL="17780" algn="l" rtl="0" eaLnBrk="0">
              <a:lnSpc>
                <a:spcPct val="14300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Max</a:t>
            </a:r>
            <a:r>
              <a:rPr sz="200" b="1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</a:t>
            </a:r>
            <a:r>
              <a:rPr sz="200" spc="10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</a:t>
            </a: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</a:t>
            </a:r>
            <a:r>
              <a:rPr sz="2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heigh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200" dirty="0"/>
          </a:p>
        </p:txBody>
      </p:sp>
      <p:sp>
        <p:nvSpPr>
          <p:cNvPr id="631" name="textbox 631"/>
          <p:cNvSpPr/>
          <p:nvPr/>
        </p:nvSpPr>
        <p:spPr>
          <a:xfrm>
            <a:off x="4557502" y="4112034"/>
            <a:ext cx="179704" cy="11683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56000"/>
              </a:lnSpc>
            </a:pPr>
            <a:endParaRPr lang="en-US" altLang="en-US" sz="100" dirty="0"/>
          </a:p>
          <a:p>
            <a:pPr marL="17780" algn="l" rtl="0" eaLnBrk="0">
              <a:lnSpc>
                <a:spcPct val="87000"/>
              </a:lnSpc>
              <a:spcBef>
                <a:spcPts val="0"/>
              </a:spcBef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Intro</a:t>
            </a:r>
            <a:r>
              <a:rPr sz="200" b="1" spc="1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endParaRPr lang="en-US" altLang="en-US" sz="200" dirty="0"/>
          </a:p>
          <a:p>
            <a:pPr marL="17145" algn="l" rtl="0" eaLnBrk="0">
              <a:lnSpc>
                <a:spcPts val="400"/>
              </a:lnSpc>
            </a:pPr>
            <a:r>
              <a:rPr sz="2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ductio</a:t>
            </a:r>
            <a:r>
              <a:rPr sz="2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200" dirty="0"/>
          </a:p>
        </p:txBody>
      </p:sp>
      <p:sp>
        <p:nvSpPr>
          <p:cNvPr id="632" name="textbox 632"/>
          <p:cNvSpPr/>
          <p:nvPr/>
        </p:nvSpPr>
        <p:spPr>
          <a:xfrm>
            <a:off x="4557502" y="4256342"/>
            <a:ext cx="179704" cy="11683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49000"/>
              </a:lnSpc>
            </a:pPr>
            <a:endParaRPr lang="en-US" altLang="en-US" sz="200" dirty="0"/>
          </a:p>
          <a:p>
            <a:pPr marL="17780" algn="l" rtl="0" eaLnBrk="0">
              <a:lnSpc>
                <a:spcPts val="270"/>
              </a:lnSpc>
              <a:spcBef>
                <a:spcPts val="0"/>
              </a:spcBef>
            </a:pPr>
            <a:r>
              <a:rPr sz="2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Paylo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endParaRPr lang="en-US" altLang="en-US" sz="200" dirty="0"/>
          </a:p>
        </p:txBody>
      </p:sp>
      <p:sp>
        <p:nvSpPr>
          <p:cNvPr id="633" name="textbox 633"/>
          <p:cNvSpPr/>
          <p:nvPr/>
        </p:nvSpPr>
        <p:spPr>
          <a:xfrm>
            <a:off x="4557502" y="4834299"/>
            <a:ext cx="179704" cy="11683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55000"/>
              </a:lnSpc>
            </a:pPr>
            <a:endParaRPr lang="en-US" altLang="en-US" sz="100" dirty="0"/>
          </a:p>
          <a:p>
            <a:pPr marL="17780" algn="l" rtl="0" eaLnBrk="0">
              <a:lnSpc>
                <a:spcPts val="270"/>
              </a:lnSpc>
              <a:spcBef>
                <a:spcPts val="0"/>
              </a:spcBef>
            </a:pPr>
            <a:r>
              <a:rPr sz="2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Projec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200" dirty="0"/>
          </a:p>
          <a:p>
            <a:pPr marL="16510" algn="l" rtl="0" eaLnBrk="0">
              <a:lnSpc>
                <a:spcPts val="345"/>
              </a:lnSpc>
            </a:pPr>
            <a:r>
              <a:rPr sz="2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scop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200" dirty="0"/>
          </a:p>
        </p:txBody>
      </p:sp>
      <p:sp>
        <p:nvSpPr>
          <p:cNvPr id="634" name="textbox 634"/>
          <p:cNvSpPr/>
          <p:nvPr/>
        </p:nvSpPr>
        <p:spPr>
          <a:xfrm>
            <a:off x="4557502" y="3881359"/>
            <a:ext cx="179704" cy="11683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55000"/>
              </a:lnSpc>
            </a:pPr>
            <a:endParaRPr lang="en-US" altLang="en-US" sz="100" dirty="0"/>
          </a:p>
          <a:p>
            <a:pPr marL="17780" algn="l" rtl="0" eaLnBrk="0">
              <a:lnSpc>
                <a:spcPts val="255"/>
              </a:lnSpc>
            </a:pPr>
            <a:r>
              <a:rPr sz="2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Produ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200" dirty="0"/>
          </a:p>
          <a:p>
            <a:pPr marL="17780" algn="l" rtl="0" eaLnBrk="0">
              <a:lnSpc>
                <a:spcPts val="345"/>
              </a:lnSpc>
              <a:spcBef>
                <a:spcPts val="10"/>
              </a:spcBef>
            </a:pPr>
            <a:r>
              <a:rPr sz="2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nam</a:t>
            </a:r>
            <a:r>
              <a:rPr sz="2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200" dirty="0"/>
          </a:p>
        </p:txBody>
      </p:sp>
      <p:sp>
        <p:nvSpPr>
          <p:cNvPr id="635" name="textbox 635"/>
          <p:cNvSpPr/>
          <p:nvPr/>
        </p:nvSpPr>
        <p:spPr>
          <a:xfrm>
            <a:off x="4557502" y="4689989"/>
            <a:ext cx="179704" cy="116839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56000"/>
              </a:lnSpc>
            </a:pPr>
            <a:endParaRPr lang="en-US" altLang="en-US" sz="100" dirty="0"/>
          </a:p>
          <a:p>
            <a:pPr marL="17780" algn="l" rtl="0" eaLnBrk="0">
              <a:lnSpc>
                <a:spcPts val="255"/>
              </a:lnSpc>
              <a:spcBef>
                <a:spcPts val="0"/>
              </a:spcBef>
            </a:pPr>
            <a:r>
              <a:rPr sz="2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Powe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endParaRPr lang="en-US" altLang="en-US" sz="200" dirty="0"/>
          </a:p>
          <a:p>
            <a:pPr marL="15875" algn="l" rtl="0" eaLnBrk="0">
              <a:lnSpc>
                <a:spcPts val="345"/>
              </a:lnSpc>
              <a:spcBef>
                <a:spcPts val="10"/>
              </a:spcBef>
            </a:pPr>
            <a:r>
              <a:rPr sz="2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trai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endParaRPr lang="en-US" altLang="en-US" sz="200" dirty="0"/>
          </a:p>
        </p:txBody>
      </p:sp>
      <p:sp>
        <p:nvSpPr>
          <p:cNvPr id="636" name="textbox 636"/>
          <p:cNvSpPr/>
          <p:nvPr/>
        </p:nvSpPr>
        <p:spPr>
          <a:xfrm>
            <a:off x="3325375" y="4846174"/>
            <a:ext cx="429259" cy="8445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380"/>
              </a:lnSpc>
            </a:pP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Growth</a:t>
            </a:r>
            <a:r>
              <a:rPr sz="3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Decline</a:t>
            </a:r>
            <a:endParaRPr lang="en-US" altLang="en-US" sz="300" dirty="0"/>
          </a:p>
        </p:txBody>
      </p:sp>
      <p:grpSp>
        <p:nvGrpSpPr>
          <p:cNvPr id="174" name="group 174"/>
          <p:cNvGrpSpPr/>
          <p:nvPr/>
        </p:nvGrpSpPr>
        <p:grpSpPr>
          <a:xfrm rot="21600000">
            <a:off x="6879923" y="4496241"/>
            <a:ext cx="137450" cy="137009"/>
            <a:chOff x="0" y="0"/>
            <a:chExt cx="137450" cy="137009"/>
          </a:xfrm>
        </p:grpSpPr>
        <p:sp>
          <p:nvSpPr>
            <p:cNvPr id="637" name="path"/>
            <p:cNvSpPr/>
            <p:nvPr/>
          </p:nvSpPr>
          <p:spPr>
            <a:xfrm>
              <a:off x="31490" y="67827"/>
              <a:ext cx="46368" cy="35870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38" name="path"/>
            <p:cNvSpPr/>
            <p:nvPr/>
          </p:nvSpPr>
          <p:spPr>
            <a:xfrm>
              <a:off x="46367" y="34578"/>
              <a:ext cx="46368" cy="69118"/>
            </a:xfrm>
            <a:custGeom>
              <a:avLst/>
              <a:gdLst/>
              <a:ahLst/>
              <a:cxnLst/>
              <a:rect l="0" t="0" r="0" b="0"/>
              <a:pathLst>
                <a:path w="73" h="108">
                  <a:moveTo>
                    <a:pt x="1" y="79"/>
                  </a:moveTo>
                  <a:cubicBezTo>
                    <a:pt x="1" y="95"/>
                    <a:pt x="17" y="107"/>
                    <a:pt x="35" y="107"/>
                  </a:cubicBezTo>
                  <a:cubicBezTo>
                    <a:pt x="56" y="107"/>
                    <a:pt x="71" y="95"/>
                    <a:pt x="71" y="79"/>
                  </a:cubicBezTo>
                  <a:cubicBezTo>
                    <a:pt x="71" y="65"/>
                    <a:pt x="56" y="53"/>
                    <a:pt x="35" y="53"/>
                  </a:cubicBezTo>
                  <a:cubicBezTo>
                    <a:pt x="17" y="53"/>
                    <a:pt x="1" y="65"/>
                    <a:pt x="1" y="79"/>
                  </a:cubicBezTo>
                </a:path>
                <a:path w="73" h="108">
                  <a:moveTo>
                    <a:pt x="1" y="27"/>
                  </a:moveTo>
                  <a:cubicBezTo>
                    <a:pt x="1" y="43"/>
                    <a:pt x="17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7" y="1"/>
                    <a:pt x="1" y="13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39" name="path"/>
            <p:cNvSpPr/>
            <p:nvPr/>
          </p:nvSpPr>
          <p:spPr>
            <a:xfrm>
              <a:off x="61328" y="0"/>
              <a:ext cx="46367" cy="35857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5" y="55"/>
                    <a:pt x="71" y="43"/>
                    <a:pt x="71" y="27"/>
                  </a:cubicBezTo>
                  <a:cubicBezTo>
                    <a:pt x="71" y="13"/>
                    <a:pt x="55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0" name="path"/>
            <p:cNvSpPr/>
            <p:nvPr/>
          </p:nvSpPr>
          <p:spPr>
            <a:xfrm>
              <a:off x="76205" y="0"/>
              <a:ext cx="46367" cy="35857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1" name="path"/>
            <p:cNvSpPr/>
            <p:nvPr/>
          </p:nvSpPr>
          <p:spPr>
            <a:xfrm>
              <a:off x="0" y="101139"/>
              <a:ext cx="46367" cy="35870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7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7" y="1"/>
                    <a:pt x="1" y="13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2" name="path"/>
            <p:cNvSpPr/>
            <p:nvPr/>
          </p:nvSpPr>
          <p:spPr>
            <a:xfrm>
              <a:off x="14960" y="101139"/>
              <a:ext cx="46367" cy="35870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5" y="55"/>
                    <a:pt x="71" y="43"/>
                    <a:pt x="71" y="27"/>
                  </a:cubicBezTo>
                  <a:cubicBezTo>
                    <a:pt x="71" y="13"/>
                    <a:pt x="55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3" name="path"/>
            <p:cNvSpPr/>
            <p:nvPr/>
          </p:nvSpPr>
          <p:spPr>
            <a:xfrm>
              <a:off x="91082" y="0"/>
              <a:ext cx="46367" cy="35857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4" name="path"/>
            <p:cNvSpPr/>
            <p:nvPr/>
          </p:nvSpPr>
          <p:spPr>
            <a:xfrm>
              <a:off x="76205" y="67827"/>
              <a:ext cx="46367" cy="35870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45" name="path"/>
          <p:cNvSpPr/>
          <p:nvPr/>
        </p:nvSpPr>
        <p:spPr>
          <a:xfrm>
            <a:off x="6994742" y="5260538"/>
            <a:ext cx="387507" cy="47568"/>
          </a:xfrm>
          <a:custGeom>
            <a:avLst/>
            <a:gdLst/>
            <a:ahLst/>
            <a:cxnLst/>
            <a:rect l="0" t="0" r="0" b="0"/>
            <a:pathLst>
              <a:path w="610" h="74">
                <a:moveTo>
                  <a:pt x="1" y="73"/>
                </a:moveTo>
                <a:lnTo>
                  <a:pt x="609" y="73"/>
                </a:lnTo>
                <a:lnTo>
                  <a:pt x="609" y="1"/>
                </a:lnTo>
                <a:lnTo>
                  <a:pt x="1" y="1"/>
                </a:lnTo>
                <a:lnTo>
                  <a:pt x="1" y="7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404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76" name="group 176"/>
          <p:cNvGrpSpPr/>
          <p:nvPr/>
        </p:nvGrpSpPr>
        <p:grpSpPr>
          <a:xfrm rot="21600000">
            <a:off x="1977508" y="5048063"/>
            <a:ext cx="108089" cy="164684"/>
            <a:chOff x="0" y="0"/>
            <a:chExt cx="108089" cy="164684"/>
          </a:xfrm>
        </p:grpSpPr>
        <p:sp>
          <p:nvSpPr>
            <p:cNvPr id="646" name="path"/>
            <p:cNvSpPr/>
            <p:nvPr/>
          </p:nvSpPr>
          <p:spPr>
            <a:xfrm>
              <a:off x="0" y="124732"/>
              <a:ext cx="39367" cy="3995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60" y="45"/>
                    <a:pt x="60" y="29"/>
                  </a:cubicBezTo>
                  <a:cubicBezTo>
                    <a:pt x="60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7" name="path"/>
            <p:cNvSpPr/>
            <p:nvPr/>
          </p:nvSpPr>
          <p:spPr>
            <a:xfrm>
              <a:off x="0" y="62291"/>
              <a:ext cx="39367" cy="72391"/>
            </a:xfrm>
            <a:custGeom>
              <a:avLst/>
              <a:gdLst/>
              <a:ahLst/>
              <a:cxnLst/>
              <a:rect l="0" t="0" r="0" b="0"/>
              <a:pathLst>
                <a:path w="61" h="114">
                  <a:moveTo>
                    <a:pt x="1" y="80"/>
                  </a:moveTo>
                  <a:cubicBezTo>
                    <a:pt x="1" y="96"/>
                    <a:pt x="13" y="112"/>
                    <a:pt x="28" y="112"/>
                  </a:cubicBezTo>
                  <a:cubicBezTo>
                    <a:pt x="44" y="112"/>
                    <a:pt x="60" y="96"/>
                    <a:pt x="60" y="80"/>
                  </a:cubicBezTo>
                  <a:cubicBezTo>
                    <a:pt x="60" y="64"/>
                    <a:pt x="44" y="53"/>
                    <a:pt x="28" y="53"/>
                  </a:cubicBezTo>
                  <a:cubicBezTo>
                    <a:pt x="13" y="53"/>
                    <a:pt x="1" y="64"/>
                    <a:pt x="1" y="80"/>
                  </a:cubicBezTo>
                </a:path>
                <a:path w="61" h="114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60" y="45"/>
                    <a:pt x="60" y="29"/>
                  </a:cubicBezTo>
                  <a:cubicBezTo>
                    <a:pt x="60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48" name="path"/>
            <p:cNvSpPr/>
            <p:nvPr/>
          </p:nvSpPr>
          <p:spPr>
            <a:xfrm>
              <a:off x="0" y="0"/>
              <a:ext cx="108089" cy="134683"/>
            </a:xfrm>
            <a:custGeom>
              <a:avLst/>
              <a:gdLst/>
              <a:ahLst/>
              <a:cxnLst/>
              <a:rect l="0" t="0" r="0" b="0"/>
              <a:pathLst>
                <a:path w="170" h="212">
                  <a:moveTo>
                    <a:pt x="110" y="29"/>
                  </a:moveTo>
                  <a:cubicBezTo>
                    <a:pt x="110" y="45"/>
                    <a:pt x="121" y="60"/>
                    <a:pt x="137" y="60"/>
                  </a:cubicBezTo>
                  <a:cubicBezTo>
                    <a:pt x="152" y="60"/>
                    <a:pt x="168" y="45"/>
                    <a:pt x="168" y="29"/>
                  </a:cubicBezTo>
                  <a:cubicBezTo>
                    <a:pt x="168" y="13"/>
                    <a:pt x="152" y="1"/>
                    <a:pt x="137" y="1"/>
                  </a:cubicBezTo>
                  <a:cubicBezTo>
                    <a:pt x="121" y="1"/>
                    <a:pt x="110" y="13"/>
                    <a:pt x="110" y="29"/>
                  </a:cubicBezTo>
                </a:path>
                <a:path w="170" h="212">
                  <a:moveTo>
                    <a:pt x="1" y="178"/>
                  </a:moveTo>
                  <a:cubicBezTo>
                    <a:pt x="1" y="194"/>
                    <a:pt x="13" y="210"/>
                    <a:pt x="28" y="210"/>
                  </a:cubicBezTo>
                  <a:cubicBezTo>
                    <a:pt x="44" y="210"/>
                    <a:pt x="60" y="194"/>
                    <a:pt x="60" y="178"/>
                  </a:cubicBezTo>
                  <a:cubicBezTo>
                    <a:pt x="60" y="162"/>
                    <a:pt x="44" y="151"/>
                    <a:pt x="28" y="151"/>
                  </a:cubicBezTo>
                  <a:cubicBezTo>
                    <a:pt x="13" y="151"/>
                    <a:pt x="1" y="162"/>
                    <a:pt x="1" y="178"/>
                  </a:cubicBezTo>
                </a:path>
                <a:path w="170" h="212">
                  <a:moveTo>
                    <a:pt x="1" y="80"/>
                  </a:moveTo>
                  <a:cubicBezTo>
                    <a:pt x="1" y="96"/>
                    <a:pt x="13" y="111"/>
                    <a:pt x="28" y="111"/>
                  </a:cubicBezTo>
                  <a:cubicBezTo>
                    <a:pt x="44" y="111"/>
                    <a:pt x="60" y="96"/>
                    <a:pt x="60" y="80"/>
                  </a:cubicBezTo>
                  <a:cubicBezTo>
                    <a:pt x="60" y="64"/>
                    <a:pt x="44" y="53"/>
                    <a:pt x="28" y="53"/>
                  </a:cubicBezTo>
                  <a:cubicBezTo>
                    <a:pt x="13" y="53"/>
                    <a:pt x="1" y="64"/>
                    <a:pt x="1" y="80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49" name="textbox 649"/>
          <p:cNvSpPr/>
          <p:nvPr/>
        </p:nvSpPr>
        <p:spPr>
          <a:xfrm>
            <a:off x="5408646" y="5757557"/>
            <a:ext cx="154304" cy="11747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50000"/>
              </a:lnSpc>
            </a:pPr>
            <a:endParaRPr lang="en-US" altLang="en-US" sz="100" dirty="0"/>
          </a:p>
          <a:p>
            <a:pPr marL="50165" indent="-50165" algn="l" rtl="0" eaLnBrk="0">
              <a:lnSpc>
                <a:spcPct val="113000"/>
              </a:lnSpc>
            </a:pPr>
            <a:r>
              <a:rPr sz="3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uperLift </a:t>
            </a:r>
            <a:r>
              <a:rPr sz="30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3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.1</a:t>
            </a:r>
            <a:endParaRPr lang="en-US" altLang="en-US" sz="300" dirty="0"/>
          </a:p>
        </p:txBody>
      </p:sp>
      <p:sp>
        <p:nvSpPr>
          <p:cNvPr id="650" name="textbox 650"/>
          <p:cNvSpPr/>
          <p:nvPr/>
        </p:nvSpPr>
        <p:spPr>
          <a:xfrm>
            <a:off x="4557502" y="4006718"/>
            <a:ext cx="179704" cy="94614"/>
          </a:xfrm>
          <a:prstGeom prst="rect">
            <a:avLst/>
          </a:prstGeom>
          <a:solidFill>
            <a:srgbClr val="C7E0FB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104000"/>
              </a:lnSpc>
            </a:pPr>
            <a:endParaRPr lang="en-US" altLang="en-US" sz="200" dirty="0"/>
          </a:p>
          <a:p>
            <a:pPr marL="17780" algn="l" rtl="0" eaLnBrk="0">
              <a:lnSpc>
                <a:spcPts val="255"/>
              </a:lnSpc>
              <a:spcBef>
                <a:spcPts val="0"/>
              </a:spcBef>
            </a:pPr>
            <a:r>
              <a:rPr sz="2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Marke</a:t>
            </a:r>
            <a:r>
              <a:rPr sz="2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200" dirty="0"/>
          </a:p>
        </p:txBody>
      </p:sp>
      <p:sp>
        <p:nvSpPr>
          <p:cNvPr id="651" name="path"/>
          <p:cNvSpPr/>
          <p:nvPr/>
        </p:nvSpPr>
        <p:spPr>
          <a:xfrm>
            <a:off x="7841312" y="5260538"/>
            <a:ext cx="314526" cy="47568"/>
          </a:xfrm>
          <a:custGeom>
            <a:avLst/>
            <a:gdLst/>
            <a:ahLst/>
            <a:cxnLst/>
            <a:rect l="0" t="0" r="0" b="0"/>
            <a:pathLst>
              <a:path w="495" h="74">
                <a:moveTo>
                  <a:pt x="1" y="73"/>
                </a:moveTo>
                <a:lnTo>
                  <a:pt x="494" y="73"/>
                </a:lnTo>
                <a:lnTo>
                  <a:pt x="494" y="1"/>
                </a:lnTo>
                <a:lnTo>
                  <a:pt x="1" y="1"/>
                </a:lnTo>
                <a:lnTo>
                  <a:pt x="1" y="73"/>
                </a:lnTo>
                <a:close/>
              </a:path>
            </a:pathLst>
          </a:custGeom>
          <a:solidFill>
            <a:srgbClr val="0066CC">
              <a:alpha val="100000"/>
            </a:srgbClr>
          </a:solidFill>
          <a:ln w="140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2" name="path"/>
          <p:cNvSpPr/>
          <p:nvPr/>
        </p:nvSpPr>
        <p:spPr>
          <a:xfrm>
            <a:off x="7728778" y="4175212"/>
            <a:ext cx="44498" cy="311009"/>
          </a:xfrm>
          <a:custGeom>
            <a:avLst/>
            <a:gdLst/>
            <a:ahLst/>
            <a:cxnLst/>
            <a:rect l="0" t="0" r="0" b="0"/>
            <a:pathLst>
              <a:path w="70" h="489">
                <a:moveTo>
                  <a:pt x="0" y="0"/>
                </a:moveTo>
                <a:lnTo>
                  <a:pt x="70" y="244"/>
                </a:lnTo>
                <a:lnTo>
                  <a:pt x="0" y="489"/>
                </a:lnTo>
                <a:lnTo>
                  <a:pt x="0" y="0"/>
                </a:lnTo>
                <a:close/>
              </a:path>
            </a:pathLst>
          </a:cu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3" name="textbox 653"/>
          <p:cNvSpPr/>
          <p:nvPr/>
        </p:nvSpPr>
        <p:spPr>
          <a:xfrm>
            <a:off x="6063246" y="5751710"/>
            <a:ext cx="295275" cy="768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69000"/>
              </a:lnSpc>
            </a:pPr>
            <a:endParaRPr lang="en-US" altLang="en-US" sz="100" dirty="0"/>
          </a:p>
          <a:p>
            <a:pPr marL="15240" algn="l" rtl="0" eaLnBrk="0">
              <a:lnSpc>
                <a:spcPts val="300"/>
              </a:lnSpc>
              <a:tabLst>
                <a:tab pos="34925" algn="l"/>
              </a:tabLst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Look</a:t>
            </a:r>
            <a:r>
              <a:rPr sz="2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2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the</a:t>
            </a:r>
            <a:r>
              <a:rPr sz="200" spc="1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seg</a:t>
            </a:r>
            <a:r>
              <a:rPr sz="200" spc="9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endParaRPr lang="en-US" altLang="en-US" sz="200" dirty="0"/>
          </a:p>
        </p:txBody>
      </p:sp>
      <p:sp>
        <p:nvSpPr>
          <p:cNvPr id="654" name="path"/>
          <p:cNvSpPr/>
          <p:nvPr/>
        </p:nvSpPr>
        <p:spPr>
          <a:xfrm>
            <a:off x="6075946" y="5764410"/>
            <a:ext cx="2404" cy="41691"/>
          </a:xfrm>
          <a:custGeom>
            <a:avLst/>
            <a:gdLst/>
            <a:ahLst/>
            <a:cxnLst/>
            <a:rect l="0" t="0" r="0" b="0"/>
            <a:pathLst>
              <a:path w="3" h="65">
                <a:moveTo>
                  <a:pt x="1" y="65"/>
                </a:moveTo>
                <a:lnTo>
                  <a:pt x="1" y="0"/>
                </a:lnTo>
                <a:close/>
              </a:path>
            </a:pathLst>
          </a:custGeom>
          <a:noFill/>
          <a:ln w="267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78" name="group 178"/>
          <p:cNvGrpSpPr/>
          <p:nvPr/>
        </p:nvGrpSpPr>
        <p:grpSpPr>
          <a:xfrm rot="21600000">
            <a:off x="8163941" y="4155608"/>
            <a:ext cx="115779" cy="117881"/>
            <a:chOff x="0" y="0"/>
            <a:chExt cx="115779" cy="117881"/>
          </a:xfrm>
        </p:grpSpPr>
        <p:sp>
          <p:nvSpPr>
            <p:cNvPr id="655" name="path"/>
            <p:cNvSpPr/>
            <p:nvPr/>
          </p:nvSpPr>
          <p:spPr>
            <a:xfrm>
              <a:off x="0" y="9449"/>
              <a:ext cx="115779" cy="98574"/>
            </a:xfrm>
            <a:custGeom>
              <a:avLst/>
              <a:gdLst/>
              <a:ahLst/>
              <a:cxnLst/>
              <a:rect l="0" t="0" r="0" b="0"/>
              <a:pathLst>
                <a:path w="182" h="155">
                  <a:moveTo>
                    <a:pt x="1" y="154"/>
                  </a:moveTo>
                  <a:lnTo>
                    <a:pt x="181" y="154"/>
                  </a:lnTo>
                  <a:lnTo>
                    <a:pt x="181" y="1"/>
                  </a:lnTo>
                  <a:lnTo>
                    <a:pt x="1" y="1"/>
                  </a:lnTo>
                  <a:lnTo>
                    <a:pt x="1" y="154"/>
                  </a:lnTo>
                  <a:close/>
                </a:path>
              </a:pathLst>
            </a:custGeom>
            <a:solidFill>
              <a:srgbClr val="C7E0FB">
                <a:alpha val="100000"/>
              </a:srgbClr>
            </a:solidFill>
            <a:ln w="1463" cap="flat">
              <a:solidFill>
                <a:srgbClr val="C7E0FB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56" name="path"/>
            <p:cNvSpPr/>
            <p:nvPr/>
          </p:nvSpPr>
          <p:spPr>
            <a:xfrm>
              <a:off x="27343" y="0"/>
              <a:ext cx="58321" cy="117881"/>
            </a:xfrm>
            <a:custGeom>
              <a:avLst/>
              <a:gdLst/>
              <a:ahLst/>
              <a:cxnLst/>
              <a:rect l="0" t="0" r="0" b="0"/>
              <a:pathLst>
                <a:path w="91" h="185">
                  <a:moveTo>
                    <a:pt x="90" y="0"/>
                  </a:moveTo>
                  <a:lnTo>
                    <a:pt x="24" y="185"/>
                  </a:lnTo>
                  <a:moveTo>
                    <a:pt x="66" y="0"/>
                  </a:moveTo>
                  <a:lnTo>
                    <a:pt x="1" y="185"/>
                  </a:lnTo>
                </a:path>
              </a:pathLst>
            </a:custGeom>
            <a:noFill/>
            <a:ln w="211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57" name="path"/>
          <p:cNvSpPr/>
          <p:nvPr/>
        </p:nvSpPr>
        <p:spPr>
          <a:xfrm>
            <a:off x="6911413" y="4429616"/>
            <a:ext cx="46367" cy="35857"/>
          </a:xfrm>
          <a:custGeom>
            <a:avLst/>
            <a:gdLst/>
            <a:ahLst/>
            <a:cxnLst/>
            <a:rect l="0" t="0" r="0" b="0"/>
            <a:pathLst>
              <a:path w="73" h="56">
                <a:moveTo>
                  <a:pt x="1" y="27"/>
                </a:moveTo>
                <a:cubicBezTo>
                  <a:pt x="1" y="43"/>
                  <a:pt x="16" y="55"/>
                  <a:pt x="35" y="55"/>
                </a:cubicBezTo>
                <a:cubicBezTo>
                  <a:pt x="56" y="55"/>
                  <a:pt x="71" y="43"/>
                  <a:pt x="71" y="27"/>
                </a:cubicBezTo>
                <a:cubicBezTo>
                  <a:pt x="71" y="13"/>
                  <a:pt x="56" y="1"/>
                  <a:pt x="35" y="1"/>
                </a:cubicBezTo>
                <a:cubicBezTo>
                  <a:pt x="16" y="1"/>
                  <a:pt x="1" y="13"/>
                  <a:pt x="1" y="27"/>
                </a:cubicBezTo>
              </a:path>
            </a:pathLst>
          </a:custGeom>
          <a:solidFill>
            <a:srgbClr val="0066CC">
              <a:alpha val="100000"/>
            </a:srgbClr>
          </a:solidFill>
          <a:ln w="146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8" name="path"/>
          <p:cNvSpPr/>
          <p:nvPr/>
        </p:nvSpPr>
        <p:spPr>
          <a:xfrm>
            <a:off x="6941251" y="4429616"/>
            <a:ext cx="46367" cy="35857"/>
          </a:xfrm>
          <a:custGeom>
            <a:avLst/>
            <a:gdLst/>
            <a:ahLst/>
            <a:cxnLst/>
            <a:rect l="0" t="0" r="0" b="0"/>
            <a:pathLst>
              <a:path w="73" h="56">
                <a:moveTo>
                  <a:pt x="1" y="27"/>
                </a:moveTo>
                <a:cubicBezTo>
                  <a:pt x="1" y="43"/>
                  <a:pt x="16" y="55"/>
                  <a:pt x="35" y="55"/>
                </a:cubicBezTo>
                <a:cubicBezTo>
                  <a:pt x="55" y="55"/>
                  <a:pt x="71" y="43"/>
                  <a:pt x="71" y="27"/>
                </a:cubicBezTo>
                <a:cubicBezTo>
                  <a:pt x="71" y="13"/>
                  <a:pt x="55" y="1"/>
                  <a:pt x="35" y="1"/>
                </a:cubicBezTo>
                <a:cubicBezTo>
                  <a:pt x="16" y="1"/>
                  <a:pt x="1" y="13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46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9" name="path"/>
          <p:cNvSpPr/>
          <p:nvPr/>
        </p:nvSpPr>
        <p:spPr>
          <a:xfrm>
            <a:off x="6956128" y="4429616"/>
            <a:ext cx="46367" cy="35857"/>
          </a:xfrm>
          <a:custGeom>
            <a:avLst/>
            <a:gdLst/>
            <a:ahLst/>
            <a:cxnLst/>
            <a:rect l="0" t="0" r="0" b="0"/>
            <a:pathLst>
              <a:path w="73" h="56">
                <a:moveTo>
                  <a:pt x="1" y="27"/>
                </a:moveTo>
                <a:cubicBezTo>
                  <a:pt x="1" y="43"/>
                  <a:pt x="16" y="55"/>
                  <a:pt x="35" y="55"/>
                </a:cubicBezTo>
                <a:cubicBezTo>
                  <a:pt x="56" y="55"/>
                  <a:pt x="71" y="43"/>
                  <a:pt x="71" y="27"/>
                </a:cubicBezTo>
                <a:cubicBezTo>
                  <a:pt x="71" y="13"/>
                  <a:pt x="56" y="1"/>
                  <a:pt x="35" y="1"/>
                </a:cubicBezTo>
                <a:cubicBezTo>
                  <a:pt x="16" y="1"/>
                  <a:pt x="1" y="13"/>
                  <a:pt x="1" y="27"/>
                </a:cubicBezTo>
              </a:path>
            </a:pathLst>
          </a:custGeom>
          <a:solidFill>
            <a:srgbClr val="0066CC">
              <a:alpha val="100000"/>
            </a:srgbClr>
          </a:solidFill>
          <a:ln w="146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0" name="path"/>
          <p:cNvSpPr/>
          <p:nvPr/>
        </p:nvSpPr>
        <p:spPr>
          <a:xfrm>
            <a:off x="6971006" y="4429616"/>
            <a:ext cx="76205" cy="35857"/>
          </a:xfrm>
          <a:custGeom>
            <a:avLst/>
            <a:gdLst/>
            <a:ahLst/>
            <a:cxnLst/>
            <a:rect l="0" t="0" r="0" b="0"/>
            <a:pathLst>
              <a:path w="120" h="56">
                <a:moveTo>
                  <a:pt x="1" y="27"/>
                </a:moveTo>
                <a:cubicBezTo>
                  <a:pt x="1" y="43"/>
                  <a:pt x="16" y="55"/>
                  <a:pt x="35" y="55"/>
                </a:cubicBezTo>
                <a:cubicBezTo>
                  <a:pt x="56" y="55"/>
                  <a:pt x="71" y="43"/>
                  <a:pt x="71" y="27"/>
                </a:cubicBezTo>
                <a:cubicBezTo>
                  <a:pt x="71" y="13"/>
                  <a:pt x="56" y="1"/>
                  <a:pt x="35" y="1"/>
                </a:cubicBezTo>
                <a:cubicBezTo>
                  <a:pt x="16" y="1"/>
                  <a:pt x="1" y="13"/>
                  <a:pt x="1" y="27"/>
                </a:cubicBezTo>
              </a:path>
              <a:path w="120" h="56">
                <a:moveTo>
                  <a:pt x="48" y="27"/>
                </a:moveTo>
                <a:cubicBezTo>
                  <a:pt x="48" y="43"/>
                  <a:pt x="63" y="55"/>
                  <a:pt x="82" y="55"/>
                </a:cubicBezTo>
                <a:cubicBezTo>
                  <a:pt x="103" y="55"/>
                  <a:pt x="118" y="43"/>
                  <a:pt x="118" y="27"/>
                </a:cubicBezTo>
                <a:cubicBezTo>
                  <a:pt x="118" y="13"/>
                  <a:pt x="103" y="1"/>
                  <a:pt x="82" y="1"/>
                </a:cubicBezTo>
                <a:cubicBezTo>
                  <a:pt x="63" y="1"/>
                  <a:pt x="48" y="13"/>
                  <a:pt x="48" y="27"/>
                </a:cubicBezTo>
              </a:path>
            </a:pathLst>
          </a:custGeom>
          <a:solidFill>
            <a:srgbClr val="C7E0FB">
              <a:alpha val="100000"/>
            </a:srgbClr>
          </a:solidFill>
          <a:ln w="146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80" name="group 180"/>
          <p:cNvGrpSpPr/>
          <p:nvPr/>
        </p:nvGrpSpPr>
        <p:grpSpPr>
          <a:xfrm rot="21600000">
            <a:off x="6956128" y="4361712"/>
            <a:ext cx="122573" cy="35857"/>
            <a:chOff x="0" y="0"/>
            <a:chExt cx="122573" cy="35857"/>
          </a:xfrm>
        </p:grpSpPr>
        <p:sp>
          <p:nvSpPr>
            <p:cNvPr id="661" name="path"/>
            <p:cNvSpPr/>
            <p:nvPr/>
          </p:nvSpPr>
          <p:spPr>
            <a:xfrm>
              <a:off x="0" y="0"/>
              <a:ext cx="46367" cy="35857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2" name="path"/>
            <p:cNvSpPr/>
            <p:nvPr/>
          </p:nvSpPr>
          <p:spPr>
            <a:xfrm>
              <a:off x="76205" y="0"/>
              <a:ext cx="46367" cy="35857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5" y="55"/>
                    <a:pt x="71" y="43"/>
                    <a:pt x="71" y="27"/>
                  </a:cubicBezTo>
                  <a:cubicBezTo>
                    <a:pt x="71" y="13"/>
                    <a:pt x="55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63" name="path"/>
          <p:cNvSpPr/>
          <p:nvPr/>
        </p:nvSpPr>
        <p:spPr>
          <a:xfrm>
            <a:off x="6977072" y="4278625"/>
            <a:ext cx="5165" cy="303480"/>
          </a:xfrm>
          <a:custGeom>
            <a:avLst/>
            <a:gdLst/>
            <a:ahLst/>
            <a:cxnLst/>
            <a:rect l="0" t="0" r="0" b="0"/>
            <a:pathLst>
              <a:path w="8" h="477">
                <a:moveTo>
                  <a:pt x="4" y="477"/>
                </a:moveTo>
                <a:lnTo>
                  <a:pt x="4" y="0"/>
                </a:lnTo>
              </a:path>
            </a:pathLst>
          </a:custGeom>
          <a:noFill/>
          <a:ln w="458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4" name="rect"/>
          <p:cNvSpPr/>
          <p:nvPr/>
        </p:nvSpPr>
        <p:spPr>
          <a:xfrm>
            <a:off x="7354514" y="4278625"/>
            <a:ext cx="5165" cy="303479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82" name="group 182"/>
          <p:cNvGrpSpPr/>
          <p:nvPr/>
        </p:nvGrpSpPr>
        <p:grpSpPr>
          <a:xfrm rot="21600000">
            <a:off x="6979655" y="4564068"/>
            <a:ext cx="377442" cy="35870"/>
            <a:chOff x="0" y="0"/>
            <a:chExt cx="377442" cy="35870"/>
          </a:xfrm>
        </p:grpSpPr>
        <p:sp>
          <p:nvSpPr>
            <p:cNvPr id="665" name="path"/>
            <p:cNvSpPr/>
            <p:nvPr/>
          </p:nvSpPr>
          <p:spPr>
            <a:xfrm>
              <a:off x="52678" y="0"/>
              <a:ext cx="46367" cy="35870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5" y="55"/>
                    <a:pt x="71" y="43"/>
                    <a:pt x="71" y="27"/>
                  </a:cubicBezTo>
                  <a:cubicBezTo>
                    <a:pt x="71" y="13"/>
                    <a:pt x="55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66" name="path"/>
            <p:cNvSpPr/>
            <p:nvPr/>
          </p:nvSpPr>
          <p:spPr>
            <a:xfrm>
              <a:off x="0" y="16193"/>
              <a:ext cx="377442" cy="3995"/>
            </a:xfrm>
            <a:custGeom>
              <a:avLst/>
              <a:gdLst/>
              <a:ahLst/>
              <a:cxnLst/>
              <a:rect l="0" t="0" r="0" b="0"/>
              <a:pathLst>
                <a:path w="594" h="6">
                  <a:moveTo>
                    <a:pt x="0" y="3"/>
                  </a:moveTo>
                  <a:lnTo>
                    <a:pt x="594" y="3"/>
                  </a:lnTo>
                </a:path>
              </a:pathLst>
            </a:custGeom>
            <a:noFill/>
            <a:ln w="4580" cap="flat">
              <a:solidFill>
                <a:srgbClr val="808080">
                  <a:alpha val="100000"/>
                </a:srgbClr>
              </a:solidFill>
              <a:prstDash val="dash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67" name="rect"/>
          <p:cNvSpPr/>
          <p:nvPr/>
        </p:nvSpPr>
        <p:spPr>
          <a:xfrm>
            <a:off x="7021086" y="5884207"/>
            <a:ext cx="258849" cy="47568"/>
          </a:xfrm>
          <a:prstGeom prst="rect">
            <a:avLst/>
          </a:prstGeom>
          <a:solidFill>
            <a:srgbClr val="C7E0FB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668" name="picture 668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21600000">
            <a:off x="4848913" y="4016557"/>
            <a:ext cx="152832" cy="78713"/>
          </a:xfrm>
          <a:prstGeom prst="rect">
            <a:avLst/>
          </a:prstGeom>
        </p:spPr>
      </p:pic>
      <p:sp>
        <p:nvSpPr>
          <p:cNvPr id="669" name="textbox 669"/>
          <p:cNvSpPr/>
          <p:nvPr/>
        </p:nvSpPr>
        <p:spPr>
          <a:xfrm>
            <a:off x="3538785" y="5801240"/>
            <a:ext cx="221615" cy="857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9000"/>
              </a:lnSpc>
            </a:pPr>
            <a:r>
              <a:rPr sz="4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r>
              <a:rPr sz="4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ayload</a:t>
            </a:r>
            <a:endParaRPr lang="en-US" altLang="en-US" sz="400" dirty="0"/>
          </a:p>
        </p:txBody>
      </p:sp>
      <p:sp>
        <p:nvSpPr>
          <p:cNvPr id="670" name="textbox 670"/>
          <p:cNvSpPr/>
          <p:nvPr/>
        </p:nvSpPr>
        <p:spPr>
          <a:xfrm>
            <a:off x="5807486" y="3945897"/>
            <a:ext cx="345440" cy="596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7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PowerLift</a:t>
            </a:r>
            <a:r>
              <a:rPr sz="200" spc="19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</a:t>
            </a:r>
            <a:r>
              <a:rPr sz="200" spc="18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LiftMagic</a:t>
            </a:r>
            <a:endParaRPr lang="en-US" altLang="en-US" sz="200" dirty="0"/>
          </a:p>
        </p:txBody>
      </p:sp>
      <p:sp>
        <p:nvSpPr>
          <p:cNvPr id="671" name="textbox 671"/>
          <p:cNvSpPr/>
          <p:nvPr/>
        </p:nvSpPr>
        <p:spPr>
          <a:xfrm>
            <a:off x="6190414" y="3902167"/>
            <a:ext cx="171450" cy="1022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25000"/>
              </a:lnSpc>
            </a:pPr>
            <a:endParaRPr lang="en-US" altLang="en-US" sz="100" dirty="0"/>
          </a:p>
          <a:p>
            <a:pPr marL="13970" indent="-1270" algn="l" rtl="0" eaLnBrk="0">
              <a:lnSpc>
                <a:spcPct val="140000"/>
              </a:lnSpc>
            </a:pPr>
            <a:r>
              <a:rPr sz="200" b="1" spc="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Sisyph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</a:t>
            </a: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2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200" dirty="0"/>
          </a:p>
        </p:txBody>
      </p:sp>
      <p:sp>
        <p:nvSpPr>
          <p:cNvPr id="672" name="textbox 672"/>
          <p:cNvSpPr/>
          <p:nvPr/>
        </p:nvSpPr>
        <p:spPr>
          <a:xfrm>
            <a:off x="5014054" y="3902167"/>
            <a:ext cx="170179" cy="10223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25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40000"/>
              </a:lnSpc>
            </a:pPr>
            <a:r>
              <a:rPr sz="2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SuperLif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200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200" b="1" spc="3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5.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200" dirty="0"/>
          </a:p>
        </p:txBody>
      </p:sp>
      <p:sp>
        <p:nvSpPr>
          <p:cNvPr id="673" name="textbox 673"/>
          <p:cNvSpPr/>
          <p:nvPr/>
        </p:nvSpPr>
        <p:spPr>
          <a:xfrm>
            <a:off x="273154" y="4518479"/>
            <a:ext cx="221615" cy="920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87000"/>
              </a:lnSpc>
            </a:pPr>
            <a:r>
              <a:rPr sz="500" spc="2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Glob</a:t>
            </a:r>
            <a:r>
              <a:rPr sz="5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5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endParaRPr lang="en-US" altLang="en-US" sz="500" dirty="0"/>
          </a:p>
        </p:txBody>
      </p:sp>
      <p:grpSp>
        <p:nvGrpSpPr>
          <p:cNvPr id="184" name="group 184"/>
          <p:cNvGrpSpPr/>
          <p:nvPr/>
        </p:nvGrpSpPr>
        <p:grpSpPr>
          <a:xfrm rot="21600000">
            <a:off x="1299372" y="5172796"/>
            <a:ext cx="39269" cy="229504"/>
            <a:chOff x="0" y="0"/>
            <a:chExt cx="39269" cy="229504"/>
          </a:xfrm>
        </p:grpSpPr>
        <p:sp>
          <p:nvSpPr>
            <p:cNvPr id="674" name="path"/>
            <p:cNvSpPr/>
            <p:nvPr/>
          </p:nvSpPr>
          <p:spPr>
            <a:xfrm>
              <a:off x="0" y="189576"/>
              <a:ext cx="39269" cy="39927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75" name="path"/>
            <p:cNvSpPr/>
            <p:nvPr/>
          </p:nvSpPr>
          <p:spPr>
            <a:xfrm>
              <a:off x="0" y="0"/>
              <a:ext cx="39269" cy="3995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76" name="path"/>
            <p:cNvSpPr/>
            <p:nvPr/>
          </p:nvSpPr>
          <p:spPr>
            <a:xfrm>
              <a:off x="0" y="94780"/>
              <a:ext cx="39269" cy="3994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77" name="path"/>
            <p:cNvSpPr/>
            <p:nvPr/>
          </p:nvSpPr>
          <p:spPr>
            <a:xfrm>
              <a:off x="0" y="127270"/>
              <a:ext cx="39269" cy="39793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78" name="path"/>
            <p:cNvSpPr/>
            <p:nvPr/>
          </p:nvSpPr>
          <p:spPr>
            <a:xfrm>
              <a:off x="0" y="64829"/>
              <a:ext cx="39269" cy="3990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79" name="textbox 679"/>
          <p:cNvSpPr/>
          <p:nvPr/>
        </p:nvSpPr>
        <p:spPr>
          <a:xfrm>
            <a:off x="5829548" y="5896693"/>
            <a:ext cx="122554" cy="11811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38000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Han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      Lift</a:t>
            </a: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2.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grpSp>
        <p:nvGrpSpPr>
          <p:cNvPr id="186" name="group 186"/>
          <p:cNvGrpSpPr/>
          <p:nvPr/>
        </p:nvGrpSpPr>
        <p:grpSpPr>
          <a:xfrm rot="21600000">
            <a:off x="5656403" y="5307034"/>
            <a:ext cx="50113" cy="163092"/>
            <a:chOff x="0" y="0"/>
            <a:chExt cx="50113" cy="163092"/>
          </a:xfrm>
        </p:grpSpPr>
        <p:sp>
          <p:nvSpPr>
            <p:cNvPr id="680" name="path"/>
            <p:cNvSpPr/>
            <p:nvPr/>
          </p:nvSpPr>
          <p:spPr>
            <a:xfrm>
              <a:off x="0" y="126487"/>
              <a:ext cx="30034" cy="3660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5" y="43"/>
                    <a:pt x="45" y="27"/>
                  </a:cubicBezTo>
                  <a:cubicBezTo>
                    <a:pt x="45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1" name="path"/>
            <p:cNvSpPr/>
            <p:nvPr/>
          </p:nvSpPr>
          <p:spPr>
            <a:xfrm>
              <a:off x="0" y="63244"/>
              <a:ext cx="30034" cy="67311"/>
            </a:xfrm>
            <a:custGeom>
              <a:avLst/>
              <a:gdLst/>
              <a:ahLst/>
              <a:cxnLst/>
              <a:rect l="0" t="0" r="0" b="0"/>
              <a:pathLst>
                <a:path w="47" h="106">
                  <a:moveTo>
                    <a:pt x="1" y="75"/>
                  </a:moveTo>
                  <a:cubicBezTo>
                    <a:pt x="1" y="91"/>
                    <a:pt x="11" y="104"/>
                    <a:pt x="22" y="104"/>
                  </a:cubicBezTo>
                  <a:cubicBezTo>
                    <a:pt x="35" y="104"/>
                    <a:pt x="45" y="91"/>
                    <a:pt x="45" y="75"/>
                  </a:cubicBezTo>
                  <a:cubicBezTo>
                    <a:pt x="45" y="62"/>
                    <a:pt x="35" y="49"/>
                    <a:pt x="22" y="49"/>
                  </a:cubicBezTo>
                  <a:cubicBezTo>
                    <a:pt x="11" y="49"/>
                    <a:pt x="1" y="62"/>
                    <a:pt x="1" y="75"/>
                  </a:cubicBezTo>
                </a:path>
                <a:path w="47" h="106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5" y="43"/>
                    <a:pt x="45" y="27"/>
                  </a:cubicBezTo>
                  <a:cubicBezTo>
                    <a:pt x="45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2" name="path"/>
            <p:cNvSpPr/>
            <p:nvPr/>
          </p:nvSpPr>
          <p:spPr>
            <a:xfrm>
              <a:off x="0" y="0"/>
              <a:ext cx="50113" cy="130555"/>
            </a:xfrm>
            <a:custGeom>
              <a:avLst/>
              <a:gdLst/>
              <a:ahLst/>
              <a:cxnLst/>
              <a:rect l="0" t="0" r="0" b="0"/>
              <a:pathLst>
                <a:path w="78" h="205">
                  <a:moveTo>
                    <a:pt x="32" y="27"/>
                  </a:moveTo>
                  <a:cubicBezTo>
                    <a:pt x="32" y="43"/>
                    <a:pt x="43" y="56"/>
                    <a:pt x="53" y="56"/>
                  </a:cubicBezTo>
                  <a:cubicBezTo>
                    <a:pt x="67" y="56"/>
                    <a:pt x="77" y="43"/>
                    <a:pt x="77" y="27"/>
                  </a:cubicBezTo>
                  <a:cubicBezTo>
                    <a:pt x="77" y="14"/>
                    <a:pt x="67" y="1"/>
                    <a:pt x="53" y="1"/>
                  </a:cubicBezTo>
                  <a:cubicBezTo>
                    <a:pt x="43" y="1"/>
                    <a:pt x="32" y="14"/>
                    <a:pt x="32" y="27"/>
                  </a:cubicBezTo>
                </a:path>
                <a:path w="78" h="205">
                  <a:moveTo>
                    <a:pt x="1" y="175"/>
                  </a:moveTo>
                  <a:cubicBezTo>
                    <a:pt x="1" y="191"/>
                    <a:pt x="11" y="203"/>
                    <a:pt x="22" y="203"/>
                  </a:cubicBezTo>
                  <a:cubicBezTo>
                    <a:pt x="35" y="203"/>
                    <a:pt x="45" y="191"/>
                    <a:pt x="45" y="175"/>
                  </a:cubicBezTo>
                  <a:cubicBezTo>
                    <a:pt x="45" y="162"/>
                    <a:pt x="35" y="149"/>
                    <a:pt x="22" y="149"/>
                  </a:cubicBezTo>
                  <a:cubicBezTo>
                    <a:pt x="11" y="149"/>
                    <a:pt x="1" y="162"/>
                    <a:pt x="1" y="175"/>
                  </a:cubicBezTo>
                </a:path>
                <a:path w="78" h="205">
                  <a:moveTo>
                    <a:pt x="1" y="75"/>
                  </a:moveTo>
                  <a:cubicBezTo>
                    <a:pt x="1" y="91"/>
                    <a:pt x="11" y="104"/>
                    <a:pt x="22" y="104"/>
                  </a:cubicBezTo>
                  <a:cubicBezTo>
                    <a:pt x="35" y="104"/>
                    <a:pt x="45" y="91"/>
                    <a:pt x="45" y="75"/>
                  </a:cubicBezTo>
                  <a:cubicBezTo>
                    <a:pt x="45" y="62"/>
                    <a:pt x="35" y="49"/>
                    <a:pt x="22" y="49"/>
                  </a:cubicBezTo>
                  <a:cubicBezTo>
                    <a:pt x="11" y="49"/>
                    <a:pt x="1" y="62"/>
                    <a:pt x="1" y="75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83" name="textbox 683"/>
          <p:cNvSpPr/>
          <p:nvPr/>
        </p:nvSpPr>
        <p:spPr>
          <a:xfrm>
            <a:off x="3154546" y="4512112"/>
            <a:ext cx="160654" cy="958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4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hina</a:t>
            </a:r>
            <a:endParaRPr lang="en-US" altLang="en-US" sz="400" dirty="0"/>
          </a:p>
        </p:txBody>
      </p:sp>
      <p:grpSp>
        <p:nvGrpSpPr>
          <p:cNvPr id="188" name="group 188"/>
          <p:cNvGrpSpPr/>
          <p:nvPr/>
        </p:nvGrpSpPr>
        <p:grpSpPr>
          <a:xfrm rot="21600000">
            <a:off x="4696364" y="5623051"/>
            <a:ext cx="78417" cy="99958"/>
            <a:chOff x="0" y="0"/>
            <a:chExt cx="78417" cy="99958"/>
          </a:xfrm>
        </p:grpSpPr>
        <p:sp>
          <p:nvSpPr>
            <p:cNvPr id="684" name="path"/>
            <p:cNvSpPr/>
            <p:nvPr/>
          </p:nvSpPr>
          <p:spPr>
            <a:xfrm>
              <a:off x="0" y="63252"/>
              <a:ext cx="30051" cy="3670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5" name="path"/>
            <p:cNvSpPr/>
            <p:nvPr/>
          </p:nvSpPr>
          <p:spPr>
            <a:xfrm>
              <a:off x="9989" y="63252"/>
              <a:ext cx="48449" cy="36705"/>
            </a:xfrm>
            <a:custGeom>
              <a:avLst/>
              <a:gdLst/>
              <a:ahLst/>
              <a:cxnLst/>
              <a:rect l="0" t="0" r="0" b="0"/>
              <a:pathLst>
                <a:path w="76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76" h="57">
                  <a:moveTo>
                    <a:pt x="30" y="27"/>
                  </a:moveTo>
                  <a:cubicBezTo>
                    <a:pt x="30" y="43"/>
                    <a:pt x="40" y="56"/>
                    <a:pt x="51" y="56"/>
                  </a:cubicBezTo>
                  <a:cubicBezTo>
                    <a:pt x="64" y="56"/>
                    <a:pt x="74" y="43"/>
                    <a:pt x="74" y="27"/>
                  </a:cubicBezTo>
                  <a:cubicBezTo>
                    <a:pt x="74" y="14"/>
                    <a:pt x="64" y="1"/>
                    <a:pt x="51" y="1"/>
                  </a:cubicBezTo>
                  <a:cubicBezTo>
                    <a:pt x="40" y="1"/>
                    <a:pt x="30" y="14"/>
                    <a:pt x="30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6" name="path"/>
            <p:cNvSpPr/>
            <p:nvPr/>
          </p:nvSpPr>
          <p:spPr>
            <a:xfrm>
              <a:off x="0" y="0"/>
              <a:ext cx="30051" cy="3671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87" name="path"/>
            <p:cNvSpPr/>
            <p:nvPr/>
          </p:nvSpPr>
          <p:spPr>
            <a:xfrm>
              <a:off x="48366" y="0"/>
              <a:ext cx="30051" cy="36714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88" name="path"/>
          <p:cNvSpPr/>
          <p:nvPr/>
        </p:nvSpPr>
        <p:spPr>
          <a:xfrm>
            <a:off x="4747300" y="4101465"/>
            <a:ext cx="1648286" cy="4737"/>
          </a:xfrm>
          <a:custGeom>
            <a:avLst/>
            <a:gdLst/>
            <a:ahLst/>
            <a:cxnLst/>
            <a:rect l="0" t="0" r="0" b="0"/>
            <a:pathLst>
              <a:path w="2595" h="7">
                <a:moveTo>
                  <a:pt x="0" y="3"/>
                </a:moveTo>
                <a:lnTo>
                  <a:pt x="2595" y="3"/>
                </a:lnTo>
              </a:path>
            </a:pathLst>
          </a:custGeom>
          <a:noFill/>
          <a:ln w="4523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90" name="group 190"/>
          <p:cNvGrpSpPr/>
          <p:nvPr/>
        </p:nvGrpSpPr>
        <p:grpSpPr>
          <a:xfrm rot="21600000">
            <a:off x="1468820" y="5110355"/>
            <a:ext cx="39416" cy="197164"/>
            <a:chOff x="0" y="0"/>
            <a:chExt cx="39416" cy="197164"/>
          </a:xfrm>
        </p:grpSpPr>
        <p:sp>
          <p:nvSpPr>
            <p:cNvPr id="689" name="path"/>
            <p:cNvSpPr/>
            <p:nvPr/>
          </p:nvSpPr>
          <p:spPr>
            <a:xfrm>
              <a:off x="0" y="157221"/>
              <a:ext cx="39416" cy="39942"/>
            </a:xfrm>
            <a:custGeom>
              <a:avLst/>
              <a:gdLst/>
              <a:ahLst/>
              <a:cxnLst/>
              <a:rect l="0" t="0" r="0" b="0"/>
              <a:pathLst>
                <a:path w="62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60" y="45"/>
                    <a:pt x="60" y="29"/>
                  </a:cubicBezTo>
                  <a:cubicBezTo>
                    <a:pt x="60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0" name="path"/>
            <p:cNvSpPr/>
            <p:nvPr/>
          </p:nvSpPr>
          <p:spPr>
            <a:xfrm>
              <a:off x="0" y="127270"/>
              <a:ext cx="39416" cy="39902"/>
            </a:xfrm>
            <a:custGeom>
              <a:avLst/>
              <a:gdLst/>
              <a:ahLst/>
              <a:cxnLst/>
              <a:rect l="0" t="0" r="0" b="0"/>
              <a:pathLst>
                <a:path w="62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60" y="45"/>
                    <a:pt x="60" y="29"/>
                  </a:cubicBezTo>
                  <a:cubicBezTo>
                    <a:pt x="60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3ED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1" name="path"/>
            <p:cNvSpPr/>
            <p:nvPr/>
          </p:nvSpPr>
          <p:spPr>
            <a:xfrm>
              <a:off x="0" y="0"/>
              <a:ext cx="39416" cy="39952"/>
            </a:xfrm>
            <a:custGeom>
              <a:avLst/>
              <a:gdLst/>
              <a:ahLst/>
              <a:cxnLst/>
              <a:rect l="0" t="0" r="0" b="0"/>
              <a:pathLst>
                <a:path w="62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60" y="45"/>
                    <a:pt x="60" y="29"/>
                  </a:cubicBezTo>
                  <a:cubicBezTo>
                    <a:pt x="60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2" name="path"/>
            <p:cNvSpPr/>
            <p:nvPr/>
          </p:nvSpPr>
          <p:spPr>
            <a:xfrm>
              <a:off x="0" y="62440"/>
              <a:ext cx="39416" cy="39952"/>
            </a:xfrm>
            <a:custGeom>
              <a:avLst/>
              <a:gdLst/>
              <a:ahLst/>
              <a:cxnLst/>
              <a:rect l="0" t="0" r="0" b="0"/>
              <a:pathLst>
                <a:path w="62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60" y="45"/>
                    <a:pt x="60" y="29"/>
                  </a:cubicBezTo>
                  <a:cubicBezTo>
                    <a:pt x="60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3" name="path"/>
            <p:cNvSpPr/>
            <p:nvPr/>
          </p:nvSpPr>
          <p:spPr>
            <a:xfrm>
              <a:off x="0" y="94780"/>
              <a:ext cx="39416" cy="39952"/>
            </a:xfrm>
            <a:custGeom>
              <a:avLst/>
              <a:gdLst/>
              <a:ahLst/>
              <a:cxnLst/>
              <a:rect l="0" t="0" r="0" b="0"/>
              <a:pathLst>
                <a:path w="62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60" y="45"/>
                    <a:pt x="60" y="29"/>
                  </a:cubicBezTo>
                  <a:cubicBezTo>
                    <a:pt x="60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4" name="path"/>
            <p:cNvSpPr/>
            <p:nvPr/>
          </p:nvSpPr>
          <p:spPr>
            <a:xfrm>
              <a:off x="0" y="32489"/>
              <a:ext cx="39416" cy="39902"/>
            </a:xfrm>
            <a:custGeom>
              <a:avLst/>
              <a:gdLst/>
              <a:ahLst/>
              <a:cxnLst/>
              <a:rect l="0" t="0" r="0" b="0"/>
              <a:pathLst>
                <a:path w="62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60" y="45"/>
                    <a:pt x="60" y="29"/>
                  </a:cubicBezTo>
                  <a:cubicBezTo>
                    <a:pt x="60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92" name="group 192"/>
          <p:cNvGrpSpPr/>
          <p:nvPr/>
        </p:nvGrpSpPr>
        <p:grpSpPr>
          <a:xfrm rot="21600000">
            <a:off x="1638415" y="5110355"/>
            <a:ext cx="39269" cy="197164"/>
            <a:chOff x="0" y="0"/>
            <a:chExt cx="39269" cy="197164"/>
          </a:xfrm>
        </p:grpSpPr>
        <p:sp>
          <p:nvSpPr>
            <p:cNvPr id="695" name="path"/>
            <p:cNvSpPr/>
            <p:nvPr/>
          </p:nvSpPr>
          <p:spPr>
            <a:xfrm>
              <a:off x="0" y="127270"/>
              <a:ext cx="39269" cy="69894"/>
            </a:xfrm>
            <a:custGeom>
              <a:avLst/>
              <a:gdLst/>
              <a:ahLst/>
              <a:cxnLst/>
              <a:rect l="0" t="0" r="0" b="0"/>
              <a:pathLst>
                <a:path w="61" h="110">
                  <a:moveTo>
                    <a:pt x="1" y="76"/>
                  </a:moveTo>
                  <a:cubicBezTo>
                    <a:pt x="1" y="92"/>
                    <a:pt x="13" y="108"/>
                    <a:pt x="28" y="108"/>
                  </a:cubicBezTo>
                  <a:cubicBezTo>
                    <a:pt x="44" y="108"/>
                    <a:pt x="59" y="92"/>
                    <a:pt x="59" y="76"/>
                  </a:cubicBezTo>
                  <a:cubicBezTo>
                    <a:pt x="59" y="60"/>
                    <a:pt x="44" y="49"/>
                    <a:pt x="28" y="49"/>
                  </a:cubicBezTo>
                  <a:cubicBezTo>
                    <a:pt x="13" y="49"/>
                    <a:pt x="1" y="60"/>
                    <a:pt x="1" y="76"/>
                  </a:cubicBezTo>
                </a:path>
                <a:path w="61" h="110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6" name="path"/>
            <p:cNvSpPr/>
            <p:nvPr/>
          </p:nvSpPr>
          <p:spPr>
            <a:xfrm>
              <a:off x="0" y="0"/>
              <a:ext cx="39269" cy="3995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7" name="path"/>
            <p:cNvSpPr/>
            <p:nvPr/>
          </p:nvSpPr>
          <p:spPr>
            <a:xfrm>
              <a:off x="0" y="62440"/>
              <a:ext cx="39269" cy="3995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98" name="path"/>
            <p:cNvSpPr/>
            <p:nvPr/>
          </p:nvSpPr>
          <p:spPr>
            <a:xfrm>
              <a:off x="0" y="32489"/>
              <a:ext cx="39269" cy="3990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99" name="path"/>
          <p:cNvSpPr/>
          <p:nvPr/>
        </p:nvSpPr>
        <p:spPr>
          <a:xfrm>
            <a:off x="2745497" y="5445508"/>
            <a:ext cx="76866" cy="100435"/>
          </a:xfrm>
          <a:custGeom>
            <a:avLst/>
            <a:gdLst/>
            <a:ahLst/>
            <a:cxnLst/>
            <a:rect l="0" t="0" r="0" b="0"/>
            <a:pathLst>
              <a:path w="121" h="158">
                <a:moveTo>
                  <a:pt x="1" y="121"/>
                </a:moveTo>
                <a:cubicBezTo>
                  <a:pt x="1" y="142"/>
                  <a:pt x="13" y="156"/>
                  <a:pt x="28" y="156"/>
                </a:cubicBezTo>
                <a:cubicBezTo>
                  <a:pt x="45" y="156"/>
                  <a:pt x="57" y="142"/>
                  <a:pt x="57" y="121"/>
                </a:cubicBezTo>
                <a:cubicBezTo>
                  <a:pt x="57" y="103"/>
                  <a:pt x="45" y="89"/>
                  <a:pt x="28" y="89"/>
                </a:cubicBezTo>
                <a:cubicBezTo>
                  <a:pt x="13" y="89"/>
                  <a:pt x="1" y="103"/>
                  <a:pt x="1" y="121"/>
                </a:cubicBezTo>
              </a:path>
              <a:path w="121" h="158">
                <a:moveTo>
                  <a:pt x="1" y="33"/>
                </a:moveTo>
                <a:cubicBezTo>
                  <a:pt x="1" y="54"/>
                  <a:pt x="13" y="68"/>
                  <a:pt x="28" y="68"/>
                </a:cubicBezTo>
                <a:cubicBezTo>
                  <a:pt x="45" y="68"/>
                  <a:pt x="57" y="54"/>
                  <a:pt x="57" y="33"/>
                </a:cubicBezTo>
                <a:cubicBezTo>
                  <a:pt x="57" y="15"/>
                  <a:pt x="45" y="1"/>
                  <a:pt x="28" y="1"/>
                </a:cubicBezTo>
                <a:cubicBezTo>
                  <a:pt x="13" y="1"/>
                  <a:pt x="1" y="15"/>
                  <a:pt x="1" y="33"/>
                </a:cubicBezTo>
              </a:path>
              <a:path w="121" h="158">
                <a:moveTo>
                  <a:pt x="63" y="33"/>
                </a:moveTo>
                <a:cubicBezTo>
                  <a:pt x="63" y="54"/>
                  <a:pt x="75" y="68"/>
                  <a:pt x="90" y="68"/>
                </a:cubicBezTo>
                <a:cubicBezTo>
                  <a:pt x="107" y="68"/>
                  <a:pt x="119" y="54"/>
                  <a:pt x="119" y="33"/>
                </a:cubicBezTo>
                <a:cubicBezTo>
                  <a:pt x="119" y="15"/>
                  <a:pt x="107" y="1"/>
                  <a:pt x="90" y="1"/>
                </a:cubicBezTo>
                <a:cubicBezTo>
                  <a:pt x="75" y="1"/>
                  <a:pt x="63" y="15"/>
                  <a:pt x="63" y="33"/>
                </a:cubicBezTo>
              </a:path>
            </a:pathLst>
          </a:custGeom>
          <a:solidFill>
            <a:srgbClr val="C7E0FB">
              <a:alpha val="100000"/>
            </a:srgbClr>
          </a:solidFill>
          <a:ln w="20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0" name="textbox 700"/>
          <p:cNvSpPr/>
          <p:nvPr/>
        </p:nvSpPr>
        <p:spPr>
          <a:xfrm>
            <a:off x="6013573" y="5315838"/>
            <a:ext cx="111760" cy="1136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20000"/>
              </a:lnSpc>
            </a:pPr>
            <a:endParaRPr lang="en-US" altLang="en-US" sz="100" dirty="0"/>
          </a:p>
          <a:p>
            <a:pPr marL="12700" indent="0" algn="l" rtl="0" eaLnBrk="0">
              <a:lnSpc>
                <a:spcPct val="160000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Lif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         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Magi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200" dirty="0"/>
          </a:p>
        </p:txBody>
      </p:sp>
      <p:pic>
        <p:nvPicPr>
          <p:cNvPr id="701" name="picture 701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21600000">
            <a:off x="449038" y="5584399"/>
            <a:ext cx="39269" cy="180857"/>
          </a:xfrm>
          <a:prstGeom prst="rect">
            <a:avLst/>
          </a:prstGeom>
        </p:spPr>
      </p:pic>
      <p:sp>
        <p:nvSpPr>
          <p:cNvPr id="702" name="textbox 702"/>
          <p:cNvSpPr/>
          <p:nvPr/>
        </p:nvSpPr>
        <p:spPr>
          <a:xfrm>
            <a:off x="2373572" y="4512112"/>
            <a:ext cx="175260" cy="838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5000"/>
              </a:lnSpc>
            </a:pPr>
            <a:r>
              <a:rPr sz="400" spc="1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</a:t>
            </a:r>
            <a:r>
              <a:rPr sz="400" spc="0" dirty="0">
                <a:solidFill>
                  <a:srgbClr val="FFFFFF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lobal</a:t>
            </a:r>
            <a:endParaRPr lang="en-US" altLang="en-US" sz="400" dirty="0"/>
          </a:p>
        </p:txBody>
      </p:sp>
      <p:sp>
        <p:nvSpPr>
          <p:cNvPr id="703" name="path"/>
          <p:cNvSpPr/>
          <p:nvPr/>
        </p:nvSpPr>
        <p:spPr>
          <a:xfrm>
            <a:off x="8191285" y="4702026"/>
            <a:ext cx="58322" cy="118187"/>
          </a:xfrm>
          <a:custGeom>
            <a:avLst/>
            <a:gdLst/>
            <a:ahLst/>
            <a:cxnLst/>
            <a:rect l="0" t="0" r="0" b="0"/>
            <a:pathLst>
              <a:path w="91" h="186">
                <a:moveTo>
                  <a:pt x="66" y="0"/>
                </a:moveTo>
                <a:lnTo>
                  <a:pt x="1" y="185"/>
                </a:lnTo>
                <a:moveTo>
                  <a:pt x="90" y="0"/>
                </a:moveTo>
                <a:lnTo>
                  <a:pt x="24" y="185"/>
                </a:lnTo>
              </a:path>
            </a:pathLst>
          </a:custGeom>
          <a:noFill/>
          <a:ln w="2113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4" name="textbox 704"/>
          <p:cNvSpPr/>
          <p:nvPr/>
        </p:nvSpPr>
        <p:spPr>
          <a:xfrm>
            <a:off x="5806028" y="4108541"/>
            <a:ext cx="275590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2013          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2014</a:t>
            </a:r>
            <a:endParaRPr lang="en-US" altLang="en-US" sz="200" dirty="0"/>
          </a:p>
        </p:txBody>
      </p:sp>
      <p:sp>
        <p:nvSpPr>
          <p:cNvPr id="705" name="textbox 705"/>
          <p:cNvSpPr/>
          <p:nvPr/>
        </p:nvSpPr>
        <p:spPr>
          <a:xfrm>
            <a:off x="7313366" y="3913937"/>
            <a:ext cx="116204" cy="9842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4000"/>
              </a:lnSpc>
            </a:pPr>
            <a:endParaRPr lang="en-US" altLang="en-US" sz="100" dirty="0"/>
          </a:p>
          <a:p>
            <a:pPr marL="12700" algn="l" rtl="0" eaLnBrk="0">
              <a:lnSpc>
                <a:spcPct val="78000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&lt;50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marL="12700" algn="l" rtl="0" eaLnBrk="0">
              <a:lnSpc>
                <a:spcPts val="340"/>
              </a:lnSpc>
              <a:spcBef>
                <a:spcPts val="0"/>
              </a:spcBef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&lt;10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grpSp>
        <p:nvGrpSpPr>
          <p:cNvPr id="194" name="group 194"/>
          <p:cNvGrpSpPr/>
          <p:nvPr/>
        </p:nvGrpSpPr>
        <p:grpSpPr>
          <a:xfrm rot="21600000">
            <a:off x="1808011" y="5110355"/>
            <a:ext cx="39269" cy="167172"/>
            <a:chOff x="0" y="0"/>
            <a:chExt cx="39269" cy="167172"/>
          </a:xfrm>
        </p:grpSpPr>
        <p:sp>
          <p:nvSpPr>
            <p:cNvPr id="706" name="path"/>
            <p:cNvSpPr/>
            <p:nvPr/>
          </p:nvSpPr>
          <p:spPr>
            <a:xfrm>
              <a:off x="0" y="127270"/>
              <a:ext cx="39269" cy="3990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7" name="path"/>
            <p:cNvSpPr/>
            <p:nvPr/>
          </p:nvSpPr>
          <p:spPr>
            <a:xfrm>
              <a:off x="0" y="62440"/>
              <a:ext cx="39269" cy="3995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08" name="path"/>
            <p:cNvSpPr/>
            <p:nvPr/>
          </p:nvSpPr>
          <p:spPr>
            <a:xfrm>
              <a:off x="0" y="0"/>
              <a:ext cx="39269" cy="39952"/>
            </a:xfrm>
            <a:custGeom>
              <a:avLst/>
              <a:gdLst/>
              <a:ahLst/>
              <a:cxnLst/>
              <a:rect l="0" t="0" r="0" b="0"/>
              <a:pathLst>
                <a:path w="61" h="62">
                  <a:moveTo>
                    <a:pt x="1" y="29"/>
                  </a:moveTo>
                  <a:cubicBezTo>
                    <a:pt x="1" y="45"/>
                    <a:pt x="13" y="60"/>
                    <a:pt x="28" y="60"/>
                  </a:cubicBezTo>
                  <a:cubicBezTo>
                    <a:pt x="44" y="60"/>
                    <a:pt x="59" y="45"/>
                    <a:pt x="59" y="29"/>
                  </a:cubicBezTo>
                  <a:cubicBezTo>
                    <a:pt x="59" y="13"/>
                    <a:pt x="44" y="1"/>
                    <a:pt x="28" y="1"/>
                  </a:cubicBezTo>
                  <a:cubicBezTo>
                    <a:pt x="13" y="1"/>
                    <a:pt x="1" y="13"/>
                    <a:pt x="1" y="29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2471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709" name="picture 709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21600000">
            <a:off x="5641588" y="4016557"/>
            <a:ext cx="71609" cy="78713"/>
          </a:xfrm>
          <a:prstGeom prst="rect">
            <a:avLst/>
          </a:prstGeom>
        </p:spPr>
      </p:pic>
      <p:pic>
        <p:nvPicPr>
          <p:cNvPr id="710" name="picture 710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21600000">
            <a:off x="5039540" y="4016557"/>
            <a:ext cx="71609" cy="78713"/>
          </a:xfrm>
          <a:prstGeom prst="rect">
            <a:avLst/>
          </a:prstGeom>
        </p:spPr>
      </p:pic>
      <p:pic>
        <p:nvPicPr>
          <p:cNvPr id="711" name="picture 711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21600000">
            <a:off x="6224409" y="4016557"/>
            <a:ext cx="71609" cy="78713"/>
          </a:xfrm>
          <a:prstGeom prst="rect">
            <a:avLst/>
          </a:prstGeom>
        </p:spPr>
      </p:pic>
      <p:sp>
        <p:nvSpPr>
          <p:cNvPr id="712" name="textbox 712"/>
          <p:cNvSpPr/>
          <p:nvPr/>
        </p:nvSpPr>
        <p:spPr>
          <a:xfrm>
            <a:off x="7455047" y="3906513"/>
            <a:ext cx="200660" cy="62864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133000"/>
              </a:lnSpc>
            </a:pPr>
            <a:endParaRPr lang="en-US" altLang="en-US" sz="100" dirty="0"/>
          </a:p>
          <a:p>
            <a:pPr marL="51435" algn="l" rtl="0" eaLnBrk="0">
              <a:lnSpc>
                <a:spcPct val="80000"/>
              </a:lnSpc>
              <a:spcBef>
                <a:spcPts val="0"/>
              </a:spcBef>
              <a:tabLst>
                <a:tab pos="78105" algn="l"/>
              </a:tabLst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</a:t>
            </a: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&lt;200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grpSp>
        <p:nvGrpSpPr>
          <p:cNvPr id="196" name="group 196"/>
          <p:cNvGrpSpPr/>
          <p:nvPr/>
        </p:nvGrpSpPr>
        <p:grpSpPr>
          <a:xfrm rot="21600000">
            <a:off x="7467747" y="3919213"/>
            <a:ext cx="38936" cy="30117"/>
            <a:chOff x="0" y="0"/>
            <a:chExt cx="38936" cy="30117"/>
          </a:xfrm>
        </p:grpSpPr>
        <p:sp>
          <p:nvSpPr>
            <p:cNvPr id="713" name="path"/>
            <p:cNvSpPr/>
            <p:nvPr/>
          </p:nvSpPr>
          <p:spPr>
            <a:xfrm>
              <a:off x="1192" y="922"/>
              <a:ext cx="36552" cy="28273"/>
            </a:xfrm>
            <a:custGeom>
              <a:avLst/>
              <a:gdLst/>
              <a:ahLst/>
              <a:cxnLst/>
              <a:rect l="0" t="0" r="0" b="0"/>
              <a:pathLst>
                <a:path w="57" h="44">
                  <a:moveTo>
                    <a:pt x="0" y="22"/>
                  </a:moveTo>
                  <a:cubicBezTo>
                    <a:pt x="0" y="9"/>
                    <a:pt x="12" y="0"/>
                    <a:pt x="28" y="0"/>
                  </a:cubicBezTo>
                  <a:cubicBezTo>
                    <a:pt x="44" y="0"/>
                    <a:pt x="57" y="9"/>
                    <a:pt x="57" y="22"/>
                  </a:cubicBezTo>
                  <a:cubicBezTo>
                    <a:pt x="57" y="34"/>
                    <a:pt x="44" y="44"/>
                    <a:pt x="28" y="44"/>
                  </a:cubicBezTo>
                  <a:cubicBezTo>
                    <a:pt x="12" y="44"/>
                    <a:pt x="0" y="34"/>
                    <a:pt x="0" y="22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14" name="path"/>
            <p:cNvSpPr/>
            <p:nvPr/>
          </p:nvSpPr>
          <p:spPr>
            <a:xfrm>
              <a:off x="0" y="0"/>
              <a:ext cx="38936" cy="30117"/>
            </a:xfrm>
            <a:custGeom>
              <a:avLst/>
              <a:gdLst/>
              <a:ahLst/>
              <a:cxnLst/>
              <a:rect l="0" t="0" r="0" b="0"/>
              <a:pathLst>
                <a:path w="61" h="47">
                  <a:moveTo>
                    <a:pt x="1" y="23"/>
                  </a:moveTo>
                  <a:cubicBezTo>
                    <a:pt x="1" y="11"/>
                    <a:pt x="14" y="1"/>
                    <a:pt x="30" y="1"/>
                  </a:cubicBezTo>
                  <a:cubicBezTo>
                    <a:pt x="46" y="1"/>
                    <a:pt x="59" y="11"/>
                    <a:pt x="59" y="23"/>
                  </a:cubicBezTo>
                  <a:cubicBezTo>
                    <a:pt x="59" y="36"/>
                    <a:pt x="46" y="45"/>
                    <a:pt x="30" y="45"/>
                  </a:cubicBezTo>
                  <a:cubicBezTo>
                    <a:pt x="14" y="45"/>
                    <a:pt x="1" y="36"/>
                    <a:pt x="1" y="23"/>
                  </a:cubicBezTo>
                </a:path>
              </a:pathLst>
            </a:custGeom>
            <a:noFill/>
            <a:ln w="211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98" name="group 198"/>
          <p:cNvGrpSpPr/>
          <p:nvPr/>
        </p:nvGrpSpPr>
        <p:grpSpPr>
          <a:xfrm rot="21600000">
            <a:off x="7486012" y="4023599"/>
            <a:ext cx="76204" cy="70461"/>
            <a:chOff x="0" y="0"/>
            <a:chExt cx="76204" cy="70461"/>
          </a:xfrm>
        </p:grpSpPr>
        <p:sp>
          <p:nvSpPr>
            <p:cNvPr id="715" name="path"/>
            <p:cNvSpPr/>
            <p:nvPr/>
          </p:nvSpPr>
          <p:spPr>
            <a:xfrm>
              <a:off x="29853" y="0"/>
              <a:ext cx="46351" cy="35857"/>
            </a:xfrm>
            <a:custGeom>
              <a:avLst/>
              <a:gdLst/>
              <a:ahLst/>
              <a:cxnLst/>
              <a:rect l="0" t="0" r="0" b="0"/>
              <a:pathLst>
                <a:path w="72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16" name="path"/>
            <p:cNvSpPr/>
            <p:nvPr/>
          </p:nvSpPr>
          <p:spPr>
            <a:xfrm>
              <a:off x="0" y="34578"/>
              <a:ext cx="46383" cy="35883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7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7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17" name="textbox 717"/>
          <p:cNvSpPr/>
          <p:nvPr/>
        </p:nvSpPr>
        <p:spPr>
          <a:xfrm>
            <a:off x="4828217" y="3945897"/>
            <a:ext cx="176529" cy="596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70"/>
              </a:lnSpc>
            </a:pPr>
            <a:r>
              <a:rPr sz="200" b="1" spc="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HighLift</a:t>
            </a:r>
            <a:r>
              <a:rPr sz="200" spc="14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b="1" spc="1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200" dirty="0"/>
          </a:p>
        </p:txBody>
      </p:sp>
      <p:sp>
        <p:nvSpPr>
          <p:cNvPr id="718" name="path"/>
          <p:cNvSpPr/>
          <p:nvPr/>
        </p:nvSpPr>
        <p:spPr>
          <a:xfrm>
            <a:off x="1713628" y="4492449"/>
            <a:ext cx="40058" cy="126325"/>
          </a:xfrm>
          <a:custGeom>
            <a:avLst/>
            <a:gdLst/>
            <a:ahLst/>
            <a:cxnLst/>
            <a:rect l="0" t="0" r="0" b="0"/>
            <a:pathLst>
              <a:path w="63" h="198">
                <a:moveTo>
                  <a:pt x="2" y="198"/>
                </a:moveTo>
                <a:lnTo>
                  <a:pt x="60" y="0"/>
                </a:lnTo>
              </a:path>
            </a:pathLst>
          </a:custGeom>
          <a:noFill/>
          <a:ln w="3565" cap="flat">
            <a:solidFill>
              <a:srgbClr val="B3B3B3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9" name="path"/>
          <p:cNvSpPr/>
          <p:nvPr/>
        </p:nvSpPr>
        <p:spPr>
          <a:xfrm>
            <a:off x="1260651" y="4492449"/>
            <a:ext cx="40010" cy="126323"/>
          </a:xfrm>
          <a:custGeom>
            <a:avLst/>
            <a:gdLst/>
            <a:ahLst/>
            <a:cxnLst/>
            <a:rect l="0" t="0" r="0" b="0"/>
            <a:pathLst>
              <a:path w="63" h="198">
                <a:moveTo>
                  <a:pt x="2" y="198"/>
                </a:moveTo>
                <a:lnTo>
                  <a:pt x="60" y="0"/>
                </a:lnTo>
              </a:path>
            </a:pathLst>
          </a:custGeom>
          <a:noFill/>
          <a:ln w="3565" cap="flat">
            <a:solidFill>
              <a:srgbClr val="B3B3B3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0" name="path"/>
          <p:cNvSpPr/>
          <p:nvPr/>
        </p:nvSpPr>
        <p:spPr>
          <a:xfrm>
            <a:off x="2630534" y="5311908"/>
            <a:ext cx="63900" cy="76096"/>
          </a:xfrm>
          <a:custGeom>
            <a:avLst/>
            <a:gdLst/>
            <a:ahLst/>
            <a:cxnLst/>
            <a:rect l="0" t="0" r="0" b="0"/>
            <a:pathLst>
              <a:path w="100" h="119">
                <a:moveTo>
                  <a:pt x="0" y="59"/>
                </a:moveTo>
                <a:cubicBezTo>
                  <a:pt x="0" y="26"/>
                  <a:pt x="22" y="0"/>
                  <a:pt x="50" y="0"/>
                </a:cubicBezTo>
                <a:cubicBezTo>
                  <a:pt x="78" y="0"/>
                  <a:pt x="100" y="26"/>
                  <a:pt x="100" y="59"/>
                </a:cubicBezTo>
                <a:cubicBezTo>
                  <a:pt x="100" y="92"/>
                  <a:pt x="78" y="119"/>
                  <a:pt x="50" y="119"/>
                </a:cubicBezTo>
                <a:cubicBezTo>
                  <a:pt x="22" y="119"/>
                  <a:pt x="0" y="92"/>
                  <a:pt x="0" y="59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1" name="path"/>
          <p:cNvSpPr/>
          <p:nvPr/>
        </p:nvSpPr>
        <p:spPr>
          <a:xfrm>
            <a:off x="3421640" y="5432483"/>
            <a:ext cx="63450" cy="76096"/>
          </a:xfrm>
          <a:custGeom>
            <a:avLst/>
            <a:gdLst/>
            <a:ahLst/>
            <a:cxnLst/>
            <a:rect l="0" t="0" r="0" b="0"/>
            <a:pathLst>
              <a:path w="99" h="119">
                <a:moveTo>
                  <a:pt x="0" y="59"/>
                </a:moveTo>
                <a:cubicBezTo>
                  <a:pt x="0" y="26"/>
                  <a:pt x="22" y="0"/>
                  <a:pt x="49" y="0"/>
                </a:cubicBezTo>
                <a:cubicBezTo>
                  <a:pt x="77" y="0"/>
                  <a:pt x="99" y="26"/>
                  <a:pt x="99" y="59"/>
                </a:cubicBezTo>
                <a:cubicBezTo>
                  <a:pt x="99" y="92"/>
                  <a:pt x="77" y="119"/>
                  <a:pt x="49" y="119"/>
                </a:cubicBezTo>
                <a:cubicBezTo>
                  <a:pt x="22" y="119"/>
                  <a:pt x="0" y="92"/>
                  <a:pt x="0" y="59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00" name="group 200"/>
          <p:cNvGrpSpPr/>
          <p:nvPr/>
        </p:nvGrpSpPr>
        <p:grpSpPr>
          <a:xfrm rot="21600000">
            <a:off x="7183008" y="4361712"/>
            <a:ext cx="46384" cy="103761"/>
            <a:chOff x="0" y="0"/>
            <a:chExt cx="46384" cy="103761"/>
          </a:xfrm>
        </p:grpSpPr>
        <p:sp>
          <p:nvSpPr>
            <p:cNvPr id="722" name="path"/>
            <p:cNvSpPr/>
            <p:nvPr/>
          </p:nvSpPr>
          <p:spPr>
            <a:xfrm>
              <a:off x="0" y="0"/>
              <a:ext cx="46384" cy="35857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23" name="path"/>
            <p:cNvSpPr/>
            <p:nvPr/>
          </p:nvSpPr>
          <p:spPr>
            <a:xfrm>
              <a:off x="0" y="67903"/>
              <a:ext cx="46384" cy="35857"/>
            </a:xfrm>
            <a:custGeom>
              <a:avLst/>
              <a:gdLst/>
              <a:ahLst/>
              <a:cxnLst/>
              <a:rect l="0" t="0" r="0" b="0"/>
              <a:pathLst>
                <a:path w="73" h="56">
                  <a:moveTo>
                    <a:pt x="1" y="27"/>
                  </a:moveTo>
                  <a:cubicBezTo>
                    <a:pt x="1" y="43"/>
                    <a:pt x="16" y="55"/>
                    <a:pt x="35" y="55"/>
                  </a:cubicBezTo>
                  <a:cubicBezTo>
                    <a:pt x="56" y="55"/>
                    <a:pt x="71" y="43"/>
                    <a:pt x="71" y="27"/>
                  </a:cubicBezTo>
                  <a:cubicBezTo>
                    <a:pt x="71" y="13"/>
                    <a:pt x="56" y="1"/>
                    <a:pt x="35" y="1"/>
                  </a:cubicBezTo>
                  <a:cubicBezTo>
                    <a:pt x="16" y="1"/>
                    <a:pt x="1" y="13"/>
                    <a:pt x="1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465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24" name="path"/>
          <p:cNvSpPr/>
          <p:nvPr/>
        </p:nvSpPr>
        <p:spPr>
          <a:xfrm>
            <a:off x="3482841" y="5236347"/>
            <a:ext cx="63450" cy="75560"/>
          </a:xfrm>
          <a:custGeom>
            <a:avLst/>
            <a:gdLst/>
            <a:ahLst/>
            <a:cxnLst/>
            <a:rect l="0" t="0" r="0" b="0"/>
            <a:pathLst>
              <a:path w="99" h="118">
                <a:moveTo>
                  <a:pt x="0" y="59"/>
                </a:moveTo>
                <a:cubicBezTo>
                  <a:pt x="0" y="26"/>
                  <a:pt x="22" y="0"/>
                  <a:pt x="49" y="0"/>
                </a:cubicBezTo>
                <a:cubicBezTo>
                  <a:pt x="77" y="0"/>
                  <a:pt x="99" y="26"/>
                  <a:pt x="99" y="59"/>
                </a:cubicBezTo>
                <a:cubicBezTo>
                  <a:pt x="99" y="92"/>
                  <a:pt x="77" y="118"/>
                  <a:pt x="49" y="118"/>
                </a:cubicBezTo>
                <a:cubicBezTo>
                  <a:pt x="22" y="118"/>
                  <a:pt x="0" y="92"/>
                  <a:pt x="0" y="59"/>
                </a:cubicBezTo>
              </a:path>
            </a:pathLst>
          </a:custGeom>
          <a:solidFill>
            <a:srgbClr val="00296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725" name="table 725"/>
          <p:cNvGraphicFramePr>
            <a:graphicFrameLocks noGrp="1"/>
          </p:cNvGraphicFramePr>
          <p:nvPr/>
        </p:nvGraphicFramePr>
        <p:xfrm>
          <a:off x="8278073" y="4300773"/>
          <a:ext cx="45719" cy="99695"/>
        </p:xfrm>
        <a:graphic>
          <a:graphicData uri="http://schemas.openxmlformats.org/drawingml/2006/table">
            <a:tbl>
              <a:tblPr/>
              <a:tblGrid>
                <a:gridCol w="45719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6000"/>
                        </a:lnSpc>
                      </a:pPr>
                      <a:endParaRPr lang="en-US" altLang="en-US" sz="200" dirty="0"/>
                    </a:p>
                    <a:p>
                      <a:pPr marL="13335" algn="l" rtl="0" eaLnBrk="0">
                        <a:lnSpc>
                          <a:spcPct val="91000"/>
                        </a:lnSpc>
                        <a:spcBef>
                          <a:spcPts val="0"/>
                        </a:spcBef>
                      </a:pPr>
                      <a:r>
                        <a:rPr sz="2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pSp>
        <p:nvGrpSpPr>
          <p:cNvPr id="202" name="group 202"/>
          <p:cNvGrpSpPr/>
          <p:nvPr/>
        </p:nvGrpSpPr>
        <p:grpSpPr>
          <a:xfrm rot="21600000">
            <a:off x="3126195" y="5186501"/>
            <a:ext cx="37450" cy="102796"/>
            <a:chOff x="0" y="0"/>
            <a:chExt cx="37450" cy="102796"/>
          </a:xfrm>
        </p:grpSpPr>
        <p:sp>
          <p:nvSpPr>
            <p:cNvPr id="726" name="path"/>
            <p:cNvSpPr/>
            <p:nvPr/>
          </p:nvSpPr>
          <p:spPr>
            <a:xfrm>
              <a:off x="0" y="58123"/>
              <a:ext cx="37450" cy="44672"/>
            </a:xfrm>
            <a:custGeom>
              <a:avLst/>
              <a:gdLst/>
              <a:ahLst/>
              <a:cxnLst/>
              <a:rect l="0" t="0" r="0" b="0"/>
              <a:pathLst>
                <a:path w="58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27" name="path"/>
            <p:cNvSpPr/>
            <p:nvPr/>
          </p:nvSpPr>
          <p:spPr>
            <a:xfrm>
              <a:off x="0" y="0"/>
              <a:ext cx="37450" cy="44672"/>
            </a:xfrm>
            <a:custGeom>
              <a:avLst/>
              <a:gdLst/>
              <a:ahLst/>
              <a:cxnLst/>
              <a:rect l="0" t="0" r="0" b="0"/>
              <a:pathLst>
                <a:path w="58" h="70">
                  <a:moveTo>
                    <a:pt x="1" y="33"/>
                  </a:moveTo>
                  <a:cubicBezTo>
                    <a:pt x="1" y="54"/>
                    <a:pt x="13" y="68"/>
                    <a:pt x="28" y="68"/>
                  </a:cubicBezTo>
                  <a:cubicBezTo>
                    <a:pt x="45" y="68"/>
                    <a:pt x="57" y="54"/>
                    <a:pt x="57" y="33"/>
                  </a:cubicBezTo>
                  <a:cubicBezTo>
                    <a:pt x="57" y="15"/>
                    <a:pt x="45" y="1"/>
                    <a:pt x="28" y="1"/>
                  </a:cubicBezTo>
                  <a:cubicBezTo>
                    <a:pt x="13" y="1"/>
                    <a:pt x="1" y="15"/>
                    <a:pt x="1" y="33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20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28" name="path"/>
          <p:cNvSpPr/>
          <p:nvPr/>
        </p:nvSpPr>
        <p:spPr>
          <a:xfrm>
            <a:off x="2524261" y="5588367"/>
            <a:ext cx="37450" cy="102662"/>
          </a:xfrm>
          <a:custGeom>
            <a:avLst/>
            <a:gdLst/>
            <a:ahLst/>
            <a:cxnLst/>
            <a:rect l="0" t="0" r="0" b="0"/>
            <a:pathLst>
              <a:path w="58" h="161">
                <a:moveTo>
                  <a:pt x="1" y="124"/>
                </a:moveTo>
                <a:cubicBezTo>
                  <a:pt x="1" y="145"/>
                  <a:pt x="13" y="159"/>
                  <a:pt x="28" y="159"/>
                </a:cubicBezTo>
                <a:cubicBezTo>
                  <a:pt x="45" y="159"/>
                  <a:pt x="57" y="145"/>
                  <a:pt x="57" y="124"/>
                </a:cubicBezTo>
                <a:cubicBezTo>
                  <a:pt x="57" y="107"/>
                  <a:pt x="45" y="93"/>
                  <a:pt x="28" y="93"/>
                </a:cubicBezTo>
                <a:cubicBezTo>
                  <a:pt x="13" y="93"/>
                  <a:pt x="1" y="107"/>
                  <a:pt x="1" y="124"/>
                </a:cubicBezTo>
              </a:path>
              <a:path w="58" h="161">
                <a:moveTo>
                  <a:pt x="1" y="33"/>
                </a:moveTo>
                <a:cubicBezTo>
                  <a:pt x="1" y="54"/>
                  <a:pt x="13" y="68"/>
                  <a:pt x="28" y="68"/>
                </a:cubicBezTo>
                <a:cubicBezTo>
                  <a:pt x="45" y="68"/>
                  <a:pt x="57" y="54"/>
                  <a:pt x="57" y="33"/>
                </a:cubicBezTo>
                <a:cubicBezTo>
                  <a:pt x="57" y="15"/>
                  <a:pt x="45" y="1"/>
                  <a:pt x="28" y="1"/>
                </a:cubicBezTo>
                <a:cubicBezTo>
                  <a:pt x="13" y="1"/>
                  <a:pt x="1" y="15"/>
                  <a:pt x="1" y="33"/>
                </a:cubicBezTo>
              </a:path>
            </a:pathLst>
          </a:custGeom>
          <a:solidFill>
            <a:srgbClr val="C7E0FB">
              <a:alpha val="100000"/>
            </a:srgbClr>
          </a:solidFill>
          <a:ln w="20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9" name="textbox 729"/>
          <p:cNvSpPr/>
          <p:nvPr/>
        </p:nvSpPr>
        <p:spPr>
          <a:xfrm>
            <a:off x="5261993" y="4865273"/>
            <a:ext cx="62230" cy="55244"/>
          </a:xfrm>
          <a:prstGeom prst="rect">
            <a:avLst/>
          </a:prstGeom>
          <a:solidFill>
            <a:srgbClr val="00B05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70000"/>
              </a:lnSpc>
            </a:pPr>
            <a:endParaRPr lang="en-US" altLang="en-US" sz="100" dirty="0"/>
          </a:p>
          <a:p>
            <a:pPr marL="61595" algn="l" rtl="0" eaLnBrk="0">
              <a:lnSpc>
                <a:spcPts val="270"/>
              </a:lnSpc>
            </a:pPr>
            <a:r>
              <a:rPr sz="100" spc="-4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00" dirty="0"/>
          </a:p>
        </p:txBody>
      </p:sp>
      <p:sp>
        <p:nvSpPr>
          <p:cNvPr id="730" name="rect"/>
          <p:cNvSpPr/>
          <p:nvPr/>
        </p:nvSpPr>
        <p:spPr>
          <a:xfrm>
            <a:off x="5654518" y="4865273"/>
            <a:ext cx="61663" cy="54662"/>
          </a:xfrm>
          <a:prstGeom prst="rect">
            <a:avLst/>
          </a:pr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" name="rect"/>
          <p:cNvSpPr/>
          <p:nvPr/>
        </p:nvSpPr>
        <p:spPr>
          <a:xfrm>
            <a:off x="5472511" y="4865273"/>
            <a:ext cx="61663" cy="54662"/>
          </a:xfrm>
          <a:prstGeom prst="rect">
            <a:avLst/>
          </a:pr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2" name="textbox 732"/>
          <p:cNvSpPr/>
          <p:nvPr/>
        </p:nvSpPr>
        <p:spPr>
          <a:xfrm>
            <a:off x="5047827" y="4865273"/>
            <a:ext cx="62230" cy="55244"/>
          </a:xfrm>
          <a:prstGeom prst="rect">
            <a:avLst/>
          </a:prstGeom>
          <a:solidFill>
            <a:srgbClr val="00B05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70000"/>
              </a:lnSpc>
            </a:pPr>
            <a:endParaRPr lang="en-US" altLang="en-US" sz="100" dirty="0"/>
          </a:p>
          <a:p>
            <a:pPr marL="61595" algn="l" rtl="0" eaLnBrk="0">
              <a:lnSpc>
                <a:spcPts val="270"/>
              </a:lnSpc>
            </a:pPr>
            <a:r>
              <a:rPr sz="100" spc="-4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00" dirty="0"/>
          </a:p>
        </p:txBody>
      </p:sp>
      <p:sp>
        <p:nvSpPr>
          <p:cNvPr id="733" name="textbox 733"/>
          <p:cNvSpPr/>
          <p:nvPr/>
        </p:nvSpPr>
        <p:spPr>
          <a:xfrm>
            <a:off x="6023505" y="4865273"/>
            <a:ext cx="62230" cy="55244"/>
          </a:xfrm>
          <a:prstGeom prst="rect">
            <a:avLst/>
          </a:prstGeom>
          <a:solidFill>
            <a:srgbClr val="00B05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70000"/>
              </a:lnSpc>
            </a:pPr>
            <a:endParaRPr lang="en-US" altLang="en-US" sz="100" dirty="0"/>
          </a:p>
          <a:p>
            <a:pPr marL="61595" algn="l" rtl="0" eaLnBrk="0">
              <a:lnSpc>
                <a:spcPts val="270"/>
              </a:lnSpc>
            </a:pPr>
            <a:r>
              <a:rPr sz="100" spc="-4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00" dirty="0"/>
          </a:p>
        </p:txBody>
      </p:sp>
      <p:sp>
        <p:nvSpPr>
          <p:cNvPr id="734" name="textbox 734"/>
          <p:cNvSpPr/>
          <p:nvPr/>
        </p:nvSpPr>
        <p:spPr>
          <a:xfrm>
            <a:off x="6230708" y="4865273"/>
            <a:ext cx="62230" cy="55244"/>
          </a:xfrm>
          <a:prstGeom prst="rect">
            <a:avLst/>
          </a:prstGeom>
          <a:solidFill>
            <a:srgbClr val="00B050"/>
          </a:solidFill>
        </p:spPr>
        <p:txBody>
          <a:bodyPr vert="horz" wrap="square" lIns="0" tIns="0" rIns="0" bIns="0"/>
          <a:lstStyle/>
          <a:p>
            <a:pPr algn="l" rtl="0" eaLnBrk="0">
              <a:lnSpc>
                <a:spcPct val="70000"/>
              </a:lnSpc>
            </a:pPr>
            <a:endParaRPr lang="en-US" altLang="en-US" sz="100" dirty="0"/>
          </a:p>
          <a:p>
            <a:pPr marL="61595" algn="l" rtl="0" eaLnBrk="0">
              <a:lnSpc>
                <a:spcPts val="270"/>
              </a:lnSpc>
            </a:pPr>
            <a:r>
              <a:rPr sz="100" spc="-40" dirty="0">
                <a:solidFill>
                  <a:srgbClr val="00B05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</a:t>
            </a:r>
            <a:endParaRPr lang="en-US" altLang="en-US" sz="100" dirty="0"/>
          </a:p>
        </p:txBody>
      </p:sp>
      <p:sp>
        <p:nvSpPr>
          <p:cNvPr id="735" name="rect"/>
          <p:cNvSpPr/>
          <p:nvPr/>
        </p:nvSpPr>
        <p:spPr>
          <a:xfrm>
            <a:off x="4857532" y="4865273"/>
            <a:ext cx="61663" cy="54662"/>
          </a:xfrm>
          <a:prstGeom prst="rect">
            <a:avLst/>
          </a:prstGeom>
          <a:solidFill>
            <a:srgbClr val="00B05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04" name="group 204"/>
          <p:cNvGrpSpPr/>
          <p:nvPr/>
        </p:nvGrpSpPr>
        <p:grpSpPr>
          <a:xfrm rot="21600000">
            <a:off x="5220759" y="5845328"/>
            <a:ext cx="88490" cy="36705"/>
            <a:chOff x="0" y="0"/>
            <a:chExt cx="88490" cy="36705"/>
          </a:xfrm>
        </p:grpSpPr>
        <p:sp>
          <p:nvSpPr>
            <p:cNvPr id="736" name="path"/>
            <p:cNvSpPr/>
            <p:nvPr/>
          </p:nvSpPr>
          <p:spPr>
            <a:xfrm>
              <a:off x="48366" y="0"/>
              <a:ext cx="40124" cy="36705"/>
            </a:xfrm>
            <a:custGeom>
              <a:avLst/>
              <a:gdLst/>
              <a:ahLst/>
              <a:cxnLst/>
              <a:rect l="0" t="0" r="0" b="0"/>
              <a:pathLst>
                <a:path w="63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  <a:path w="63" h="57">
                  <a:moveTo>
                    <a:pt x="17" y="27"/>
                  </a:moveTo>
                  <a:cubicBezTo>
                    <a:pt x="17" y="43"/>
                    <a:pt x="27" y="56"/>
                    <a:pt x="38" y="56"/>
                  </a:cubicBezTo>
                  <a:cubicBezTo>
                    <a:pt x="51" y="56"/>
                    <a:pt x="61" y="43"/>
                    <a:pt x="61" y="27"/>
                  </a:cubicBezTo>
                  <a:cubicBezTo>
                    <a:pt x="61" y="14"/>
                    <a:pt x="51" y="1"/>
                    <a:pt x="38" y="1"/>
                  </a:cubicBezTo>
                  <a:cubicBezTo>
                    <a:pt x="27" y="1"/>
                    <a:pt x="17" y="14"/>
                    <a:pt x="17" y="27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37" name="path"/>
            <p:cNvSpPr/>
            <p:nvPr/>
          </p:nvSpPr>
          <p:spPr>
            <a:xfrm>
              <a:off x="0" y="0"/>
              <a:ext cx="30052" cy="36705"/>
            </a:xfrm>
            <a:custGeom>
              <a:avLst/>
              <a:gdLst/>
              <a:ahLst/>
              <a:cxnLst/>
              <a:rect l="0" t="0" r="0" b="0"/>
              <a:pathLst>
                <a:path w="47" h="57">
                  <a:moveTo>
                    <a:pt x="1" y="27"/>
                  </a:moveTo>
                  <a:cubicBezTo>
                    <a:pt x="1" y="43"/>
                    <a:pt x="11" y="56"/>
                    <a:pt x="22" y="56"/>
                  </a:cubicBezTo>
                  <a:cubicBezTo>
                    <a:pt x="35" y="56"/>
                    <a:pt x="46" y="43"/>
                    <a:pt x="46" y="27"/>
                  </a:cubicBezTo>
                  <a:cubicBezTo>
                    <a:pt x="46" y="14"/>
                    <a:pt x="35" y="1"/>
                    <a:pt x="22" y="1"/>
                  </a:cubicBezTo>
                  <a:cubicBezTo>
                    <a:pt x="11" y="1"/>
                    <a:pt x="1" y="14"/>
                    <a:pt x="1" y="27"/>
                  </a:cubicBezTo>
                </a:path>
              </a:pathLst>
            </a:custGeom>
            <a:solidFill>
              <a:srgbClr val="C7E0FB">
                <a:alpha val="100000"/>
              </a:srgbClr>
            </a:solidFill>
            <a:ln w="1849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06" name="group 206"/>
          <p:cNvGrpSpPr/>
          <p:nvPr/>
        </p:nvGrpSpPr>
        <p:grpSpPr>
          <a:xfrm rot="21600000">
            <a:off x="7259955" y="3919213"/>
            <a:ext cx="38936" cy="78674"/>
            <a:chOff x="0" y="0"/>
            <a:chExt cx="38936" cy="78674"/>
          </a:xfrm>
        </p:grpSpPr>
        <p:sp>
          <p:nvSpPr>
            <p:cNvPr id="738" name="path"/>
            <p:cNvSpPr/>
            <p:nvPr/>
          </p:nvSpPr>
          <p:spPr>
            <a:xfrm>
              <a:off x="1192" y="922"/>
              <a:ext cx="36552" cy="28273"/>
            </a:xfrm>
            <a:custGeom>
              <a:avLst/>
              <a:gdLst/>
              <a:ahLst/>
              <a:cxnLst/>
              <a:rect l="0" t="0" r="0" b="0"/>
              <a:pathLst>
                <a:path w="57" h="44">
                  <a:moveTo>
                    <a:pt x="0" y="22"/>
                  </a:moveTo>
                  <a:cubicBezTo>
                    <a:pt x="0" y="9"/>
                    <a:pt x="12" y="0"/>
                    <a:pt x="28" y="0"/>
                  </a:cubicBezTo>
                  <a:cubicBezTo>
                    <a:pt x="44" y="0"/>
                    <a:pt x="57" y="9"/>
                    <a:pt x="57" y="22"/>
                  </a:cubicBezTo>
                  <a:cubicBezTo>
                    <a:pt x="57" y="34"/>
                    <a:pt x="44" y="44"/>
                    <a:pt x="28" y="44"/>
                  </a:cubicBezTo>
                  <a:cubicBezTo>
                    <a:pt x="12" y="44"/>
                    <a:pt x="0" y="34"/>
                    <a:pt x="0" y="22"/>
                  </a:cubicBezTo>
                </a:path>
              </a:pathLst>
            </a:custGeom>
            <a:solidFill>
              <a:srgbClr val="91B0FF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39" name="path"/>
            <p:cNvSpPr/>
            <p:nvPr/>
          </p:nvSpPr>
          <p:spPr>
            <a:xfrm>
              <a:off x="0" y="0"/>
              <a:ext cx="38936" cy="30117"/>
            </a:xfrm>
            <a:custGeom>
              <a:avLst/>
              <a:gdLst/>
              <a:ahLst/>
              <a:cxnLst/>
              <a:rect l="0" t="0" r="0" b="0"/>
              <a:pathLst>
                <a:path w="61" h="47">
                  <a:moveTo>
                    <a:pt x="1" y="23"/>
                  </a:moveTo>
                  <a:cubicBezTo>
                    <a:pt x="1" y="11"/>
                    <a:pt x="14" y="1"/>
                    <a:pt x="30" y="1"/>
                  </a:cubicBezTo>
                  <a:cubicBezTo>
                    <a:pt x="46" y="1"/>
                    <a:pt x="59" y="11"/>
                    <a:pt x="59" y="23"/>
                  </a:cubicBezTo>
                  <a:cubicBezTo>
                    <a:pt x="59" y="36"/>
                    <a:pt x="46" y="45"/>
                    <a:pt x="30" y="45"/>
                  </a:cubicBezTo>
                  <a:cubicBezTo>
                    <a:pt x="14" y="45"/>
                    <a:pt x="1" y="36"/>
                    <a:pt x="1" y="23"/>
                  </a:cubicBezTo>
                </a:path>
              </a:pathLst>
            </a:custGeom>
            <a:noFill/>
            <a:ln w="211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0" name="path"/>
            <p:cNvSpPr/>
            <p:nvPr/>
          </p:nvSpPr>
          <p:spPr>
            <a:xfrm>
              <a:off x="1192" y="49786"/>
              <a:ext cx="36552" cy="27966"/>
            </a:xfrm>
            <a:custGeom>
              <a:avLst/>
              <a:gdLst/>
              <a:ahLst/>
              <a:cxnLst/>
              <a:rect l="0" t="0" r="0" b="0"/>
              <a:pathLst>
                <a:path w="57" h="44">
                  <a:moveTo>
                    <a:pt x="0" y="22"/>
                  </a:moveTo>
                  <a:cubicBezTo>
                    <a:pt x="0" y="9"/>
                    <a:pt x="12" y="0"/>
                    <a:pt x="28" y="0"/>
                  </a:cubicBezTo>
                  <a:cubicBezTo>
                    <a:pt x="44" y="0"/>
                    <a:pt x="57" y="9"/>
                    <a:pt x="57" y="22"/>
                  </a:cubicBezTo>
                  <a:cubicBezTo>
                    <a:pt x="57" y="34"/>
                    <a:pt x="44" y="44"/>
                    <a:pt x="28" y="44"/>
                  </a:cubicBezTo>
                  <a:cubicBezTo>
                    <a:pt x="12" y="44"/>
                    <a:pt x="0" y="34"/>
                    <a:pt x="0" y="22"/>
                  </a:cubicBezTo>
                </a:path>
              </a:pathLst>
            </a:custGeom>
            <a:solidFill>
              <a:srgbClr val="0066CC">
                <a:alpha val="100000"/>
              </a:srgbClr>
            </a:solidFill>
            <a:ln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41" name="path"/>
            <p:cNvSpPr/>
            <p:nvPr/>
          </p:nvSpPr>
          <p:spPr>
            <a:xfrm>
              <a:off x="0" y="48864"/>
              <a:ext cx="38936" cy="29810"/>
            </a:xfrm>
            <a:custGeom>
              <a:avLst/>
              <a:gdLst/>
              <a:ahLst/>
              <a:cxnLst/>
              <a:rect l="0" t="0" r="0" b="0"/>
              <a:pathLst>
                <a:path w="61" h="46">
                  <a:moveTo>
                    <a:pt x="1" y="23"/>
                  </a:moveTo>
                  <a:cubicBezTo>
                    <a:pt x="1" y="11"/>
                    <a:pt x="14" y="1"/>
                    <a:pt x="30" y="1"/>
                  </a:cubicBezTo>
                  <a:cubicBezTo>
                    <a:pt x="46" y="1"/>
                    <a:pt x="59" y="11"/>
                    <a:pt x="59" y="23"/>
                  </a:cubicBezTo>
                  <a:cubicBezTo>
                    <a:pt x="59" y="35"/>
                    <a:pt x="46" y="45"/>
                    <a:pt x="30" y="45"/>
                  </a:cubicBezTo>
                  <a:cubicBezTo>
                    <a:pt x="14" y="45"/>
                    <a:pt x="1" y="35"/>
                    <a:pt x="1" y="23"/>
                  </a:cubicBezTo>
                </a:path>
              </a:pathLst>
            </a:custGeom>
            <a:noFill/>
            <a:ln w="2113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42" name="path"/>
          <p:cNvSpPr/>
          <p:nvPr/>
        </p:nvSpPr>
        <p:spPr>
          <a:xfrm>
            <a:off x="5837851" y="4867824"/>
            <a:ext cx="49065" cy="49560"/>
          </a:xfrm>
          <a:custGeom>
            <a:avLst/>
            <a:gdLst/>
            <a:ahLst/>
            <a:cxnLst/>
            <a:rect l="0" t="0" r="0" b="0"/>
            <a:pathLst>
              <a:path w="77" h="78">
                <a:moveTo>
                  <a:pt x="38" y="56"/>
                </a:moveTo>
                <a:lnTo>
                  <a:pt x="38" y="56"/>
                </a:lnTo>
                <a:lnTo>
                  <a:pt x="37" y="58"/>
                </a:lnTo>
                <a:lnTo>
                  <a:pt x="37" y="58"/>
                </a:lnTo>
                <a:lnTo>
                  <a:pt x="35" y="60"/>
                </a:lnTo>
                <a:lnTo>
                  <a:pt x="34" y="62"/>
                </a:lnTo>
                <a:lnTo>
                  <a:pt x="32" y="65"/>
                </a:lnTo>
                <a:lnTo>
                  <a:pt x="31" y="66"/>
                </a:lnTo>
                <a:lnTo>
                  <a:pt x="29" y="68"/>
                </a:lnTo>
                <a:lnTo>
                  <a:pt x="28" y="70"/>
                </a:lnTo>
                <a:lnTo>
                  <a:pt x="27" y="71"/>
                </a:lnTo>
                <a:lnTo>
                  <a:pt x="26" y="73"/>
                </a:lnTo>
                <a:lnTo>
                  <a:pt x="24" y="74"/>
                </a:lnTo>
                <a:lnTo>
                  <a:pt x="23" y="75"/>
                </a:lnTo>
                <a:lnTo>
                  <a:pt x="22" y="76"/>
                </a:lnTo>
                <a:lnTo>
                  <a:pt x="21" y="76"/>
                </a:lnTo>
                <a:lnTo>
                  <a:pt x="20" y="77"/>
                </a:lnTo>
                <a:lnTo>
                  <a:pt x="20" y="77"/>
                </a:lnTo>
                <a:lnTo>
                  <a:pt x="19" y="77"/>
                </a:lnTo>
                <a:lnTo>
                  <a:pt x="19" y="77"/>
                </a:lnTo>
                <a:lnTo>
                  <a:pt x="18" y="77"/>
                </a:lnTo>
                <a:lnTo>
                  <a:pt x="18" y="77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6" y="77"/>
                </a:lnTo>
                <a:lnTo>
                  <a:pt x="15" y="77"/>
                </a:lnTo>
                <a:lnTo>
                  <a:pt x="14" y="77"/>
                </a:lnTo>
                <a:lnTo>
                  <a:pt x="12" y="77"/>
                </a:lnTo>
                <a:lnTo>
                  <a:pt x="11" y="76"/>
                </a:lnTo>
                <a:lnTo>
                  <a:pt x="10" y="75"/>
                </a:lnTo>
                <a:lnTo>
                  <a:pt x="9" y="75"/>
                </a:lnTo>
                <a:lnTo>
                  <a:pt x="8" y="74"/>
                </a:lnTo>
                <a:lnTo>
                  <a:pt x="7" y="73"/>
                </a:lnTo>
                <a:lnTo>
                  <a:pt x="6" y="71"/>
                </a:lnTo>
                <a:lnTo>
                  <a:pt x="5" y="70"/>
                </a:lnTo>
                <a:lnTo>
                  <a:pt x="4" y="69"/>
                </a:lnTo>
                <a:lnTo>
                  <a:pt x="3" y="67"/>
                </a:lnTo>
                <a:lnTo>
                  <a:pt x="2" y="66"/>
                </a:lnTo>
                <a:lnTo>
                  <a:pt x="1" y="64"/>
                </a:lnTo>
                <a:lnTo>
                  <a:pt x="0" y="62"/>
                </a:lnTo>
                <a:lnTo>
                  <a:pt x="0" y="62"/>
                </a:lnTo>
                <a:lnTo>
                  <a:pt x="1" y="62"/>
                </a:lnTo>
                <a:lnTo>
                  <a:pt x="1" y="62"/>
                </a:lnTo>
                <a:lnTo>
                  <a:pt x="2" y="62"/>
                </a:lnTo>
                <a:lnTo>
                  <a:pt x="2" y="62"/>
                </a:lnTo>
                <a:lnTo>
                  <a:pt x="3" y="62"/>
                </a:lnTo>
                <a:lnTo>
                  <a:pt x="4" y="62"/>
                </a:lnTo>
                <a:lnTo>
                  <a:pt x="5" y="61"/>
                </a:lnTo>
                <a:lnTo>
                  <a:pt x="6" y="61"/>
                </a:lnTo>
                <a:lnTo>
                  <a:pt x="8" y="60"/>
                </a:lnTo>
                <a:lnTo>
                  <a:pt x="9" y="60"/>
                </a:lnTo>
                <a:lnTo>
                  <a:pt x="10" y="59"/>
                </a:lnTo>
                <a:lnTo>
                  <a:pt x="12" y="58"/>
                </a:lnTo>
                <a:lnTo>
                  <a:pt x="13" y="57"/>
                </a:lnTo>
                <a:lnTo>
                  <a:pt x="15" y="55"/>
                </a:lnTo>
                <a:lnTo>
                  <a:pt x="16" y="54"/>
                </a:lnTo>
                <a:lnTo>
                  <a:pt x="18" y="53"/>
                </a:lnTo>
                <a:lnTo>
                  <a:pt x="19" y="51"/>
                </a:lnTo>
                <a:lnTo>
                  <a:pt x="21" y="49"/>
                </a:lnTo>
                <a:lnTo>
                  <a:pt x="22" y="47"/>
                </a:lnTo>
                <a:lnTo>
                  <a:pt x="24" y="45"/>
                </a:lnTo>
                <a:lnTo>
                  <a:pt x="26" y="42"/>
                </a:lnTo>
                <a:lnTo>
                  <a:pt x="23" y="39"/>
                </a:lnTo>
                <a:lnTo>
                  <a:pt x="23" y="39"/>
                </a:lnTo>
                <a:lnTo>
                  <a:pt x="22" y="38"/>
                </a:lnTo>
                <a:lnTo>
                  <a:pt x="20" y="36"/>
                </a:lnTo>
                <a:lnTo>
                  <a:pt x="19" y="34"/>
                </a:lnTo>
                <a:lnTo>
                  <a:pt x="18" y="33"/>
                </a:lnTo>
                <a:lnTo>
                  <a:pt x="17" y="31"/>
                </a:lnTo>
                <a:lnTo>
                  <a:pt x="16" y="30"/>
                </a:lnTo>
                <a:lnTo>
                  <a:pt x="15" y="29"/>
                </a:lnTo>
                <a:lnTo>
                  <a:pt x="15" y="27"/>
                </a:lnTo>
                <a:lnTo>
                  <a:pt x="14" y="26"/>
                </a:lnTo>
                <a:lnTo>
                  <a:pt x="13" y="24"/>
                </a:lnTo>
                <a:lnTo>
                  <a:pt x="13" y="23"/>
                </a:lnTo>
                <a:lnTo>
                  <a:pt x="12" y="22"/>
                </a:lnTo>
                <a:lnTo>
                  <a:pt x="12" y="21"/>
                </a:lnTo>
                <a:lnTo>
                  <a:pt x="12" y="19"/>
                </a:lnTo>
                <a:lnTo>
                  <a:pt x="12" y="18"/>
                </a:lnTo>
                <a:lnTo>
                  <a:pt x="12" y="17"/>
                </a:lnTo>
                <a:lnTo>
                  <a:pt x="12" y="17"/>
                </a:lnTo>
                <a:lnTo>
                  <a:pt x="12" y="16"/>
                </a:lnTo>
                <a:lnTo>
                  <a:pt x="12" y="15"/>
                </a:lnTo>
                <a:lnTo>
                  <a:pt x="12" y="14"/>
                </a:lnTo>
                <a:lnTo>
                  <a:pt x="13" y="13"/>
                </a:lnTo>
                <a:lnTo>
                  <a:pt x="13" y="12"/>
                </a:lnTo>
                <a:lnTo>
                  <a:pt x="14" y="11"/>
                </a:lnTo>
                <a:lnTo>
                  <a:pt x="14" y="10"/>
                </a:lnTo>
                <a:lnTo>
                  <a:pt x="15" y="9"/>
                </a:lnTo>
                <a:lnTo>
                  <a:pt x="16" y="8"/>
                </a:lnTo>
                <a:lnTo>
                  <a:pt x="17" y="7"/>
                </a:lnTo>
                <a:lnTo>
                  <a:pt x="18" y="6"/>
                </a:lnTo>
                <a:lnTo>
                  <a:pt x="19" y="4"/>
                </a:lnTo>
                <a:lnTo>
                  <a:pt x="20" y="3"/>
                </a:lnTo>
                <a:lnTo>
                  <a:pt x="21" y="2"/>
                </a:lnTo>
                <a:lnTo>
                  <a:pt x="23" y="1"/>
                </a:lnTo>
                <a:lnTo>
                  <a:pt x="24" y="0"/>
                </a:lnTo>
                <a:lnTo>
                  <a:pt x="24" y="0"/>
                </a:lnTo>
                <a:lnTo>
                  <a:pt x="24" y="1"/>
                </a:lnTo>
                <a:lnTo>
                  <a:pt x="25" y="3"/>
                </a:lnTo>
                <a:lnTo>
                  <a:pt x="25" y="4"/>
                </a:lnTo>
                <a:lnTo>
                  <a:pt x="25" y="6"/>
                </a:lnTo>
                <a:lnTo>
                  <a:pt x="26" y="8"/>
                </a:lnTo>
                <a:lnTo>
                  <a:pt x="26" y="9"/>
                </a:lnTo>
                <a:lnTo>
                  <a:pt x="27" y="11"/>
                </a:lnTo>
                <a:lnTo>
                  <a:pt x="28" y="12"/>
                </a:lnTo>
                <a:lnTo>
                  <a:pt x="28" y="14"/>
                </a:lnTo>
                <a:lnTo>
                  <a:pt x="29" y="15"/>
                </a:lnTo>
                <a:lnTo>
                  <a:pt x="30" y="17"/>
                </a:lnTo>
                <a:lnTo>
                  <a:pt x="31" y="19"/>
                </a:lnTo>
                <a:lnTo>
                  <a:pt x="32" y="20"/>
                </a:lnTo>
                <a:lnTo>
                  <a:pt x="33" y="22"/>
                </a:lnTo>
                <a:lnTo>
                  <a:pt x="34" y="23"/>
                </a:lnTo>
                <a:lnTo>
                  <a:pt x="35" y="25"/>
                </a:lnTo>
                <a:lnTo>
                  <a:pt x="37" y="28"/>
                </a:lnTo>
                <a:lnTo>
                  <a:pt x="39" y="25"/>
                </a:lnTo>
                <a:lnTo>
                  <a:pt x="39" y="25"/>
                </a:lnTo>
                <a:lnTo>
                  <a:pt x="40" y="23"/>
                </a:lnTo>
                <a:lnTo>
                  <a:pt x="42" y="21"/>
                </a:lnTo>
                <a:lnTo>
                  <a:pt x="44" y="19"/>
                </a:lnTo>
                <a:lnTo>
                  <a:pt x="45" y="18"/>
                </a:lnTo>
                <a:lnTo>
                  <a:pt x="47" y="16"/>
                </a:lnTo>
                <a:lnTo>
                  <a:pt x="48" y="15"/>
                </a:lnTo>
                <a:lnTo>
                  <a:pt x="50" y="13"/>
                </a:lnTo>
                <a:lnTo>
                  <a:pt x="51" y="12"/>
                </a:lnTo>
                <a:lnTo>
                  <a:pt x="52" y="11"/>
                </a:lnTo>
                <a:lnTo>
                  <a:pt x="54" y="10"/>
                </a:lnTo>
                <a:lnTo>
                  <a:pt x="55" y="9"/>
                </a:lnTo>
                <a:lnTo>
                  <a:pt x="57" y="9"/>
                </a:lnTo>
                <a:lnTo>
                  <a:pt x="57" y="8"/>
                </a:lnTo>
                <a:lnTo>
                  <a:pt x="58" y="8"/>
                </a:lnTo>
                <a:lnTo>
                  <a:pt x="59" y="8"/>
                </a:lnTo>
                <a:lnTo>
                  <a:pt x="59" y="8"/>
                </a:lnTo>
                <a:lnTo>
                  <a:pt x="60" y="8"/>
                </a:lnTo>
                <a:lnTo>
                  <a:pt x="61" y="8"/>
                </a:lnTo>
                <a:lnTo>
                  <a:pt x="61" y="8"/>
                </a:lnTo>
                <a:lnTo>
                  <a:pt x="62" y="8"/>
                </a:lnTo>
                <a:lnTo>
                  <a:pt x="62" y="8"/>
                </a:lnTo>
                <a:lnTo>
                  <a:pt x="63" y="8"/>
                </a:lnTo>
                <a:lnTo>
                  <a:pt x="64" y="8"/>
                </a:lnTo>
                <a:lnTo>
                  <a:pt x="65" y="8"/>
                </a:lnTo>
                <a:lnTo>
                  <a:pt x="66" y="8"/>
                </a:lnTo>
                <a:lnTo>
                  <a:pt x="67" y="9"/>
                </a:lnTo>
                <a:lnTo>
                  <a:pt x="68" y="9"/>
                </a:lnTo>
                <a:lnTo>
                  <a:pt x="68" y="10"/>
                </a:lnTo>
                <a:lnTo>
                  <a:pt x="69" y="11"/>
                </a:lnTo>
                <a:lnTo>
                  <a:pt x="70" y="12"/>
                </a:lnTo>
                <a:lnTo>
                  <a:pt x="71" y="13"/>
                </a:lnTo>
                <a:lnTo>
                  <a:pt x="71" y="14"/>
                </a:lnTo>
                <a:lnTo>
                  <a:pt x="72" y="15"/>
                </a:lnTo>
                <a:lnTo>
                  <a:pt x="73" y="16"/>
                </a:lnTo>
                <a:lnTo>
                  <a:pt x="73" y="18"/>
                </a:lnTo>
                <a:lnTo>
                  <a:pt x="74" y="19"/>
                </a:lnTo>
                <a:lnTo>
                  <a:pt x="74" y="21"/>
                </a:lnTo>
                <a:lnTo>
                  <a:pt x="74" y="21"/>
                </a:lnTo>
                <a:lnTo>
                  <a:pt x="73" y="21"/>
                </a:lnTo>
                <a:lnTo>
                  <a:pt x="73" y="21"/>
                </a:lnTo>
                <a:lnTo>
                  <a:pt x="73" y="21"/>
                </a:lnTo>
                <a:lnTo>
                  <a:pt x="72" y="21"/>
                </a:lnTo>
                <a:lnTo>
                  <a:pt x="72" y="21"/>
                </a:lnTo>
                <a:lnTo>
                  <a:pt x="71" y="21"/>
                </a:lnTo>
                <a:lnTo>
                  <a:pt x="71" y="21"/>
                </a:lnTo>
                <a:lnTo>
                  <a:pt x="70" y="21"/>
                </a:lnTo>
                <a:lnTo>
                  <a:pt x="70" y="22"/>
                </a:lnTo>
                <a:lnTo>
                  <a:pt x="68" y="22"/>
                </a:lnTo>
                <a:lnTo>
                  <a:pt x="67" y="23"/>
                </a:lnTo>
                <a:lnTo>
                  <a:pt x="65" y="24"/>
                </a:lnTo>
                <a:lnTo>
                  <a:pt x="64" y="25"/>
                </a:lnTo>
                <a:lnTo>
                  <a:pt x="62" y="26"/>
                </a:lnTo>
                <a:lnTo>
                  <a:pt x="62" y="26"/>
                </a:lnTo>
                <a:lnTo>
                  <a:pt x="61" y="28"/>
                </a:lnTo>
                <a:lnTo>
                  <a:pt x="59" y="29"/>
                </a:lnTo>
                <a:lnTo>
                  <a:pt x="58" y="31"/>
                </a:lnTo>
                <a:lnTo>
                  <a:pt x="56" y="32"/>
                </a:lnTo>
                <a:lnTo>
                  <a:pt x="55" y="34"/>
                </a:lnTo>
                <a:lnTo>
                  <a:pt x="53" y="35"/>
                </a:lnTo>
                <a:lnTo>
                  <a:pt x="52" y="37"/>
                </a:lnTo>
                <a:lnTo>
                  <a:pt x="51" y="38"/>
                </a:lnTo>
                <a:lnTo>
                  <a:pt x="49" y="42"/>
                </a:lnTo>
                <a:lnTo>
                  <a:pt x="51" y="44"/>
                </a:lnTo>
                <a:lnTo>
                  <a:pt x="51" y="44"/>
                </a:lnTo>
                <a:lnTo>
                  <a:pt x="52" y="46"/>
                </a:lnTo>
                <a:lnTo>
                  <a:pt x="54" y="47"/>
                </a:lnTo>
                <a:lnTo>
                  <a:pt x="56" y="49"/>
                </a:lnTo>
                <a:lnTo>
                  <a:pt x="57" y="50"/>
                </a:lnTo>
                <a:lnTo>
                  <a:pt x="59" y="51"/>
                </a:lnTo>
                <a:lnTo>
                  <a:pt x="60" y="52"/>
                </a:lnTo>
                <a:lnTo>
                  <a:pt x="62" y="53"/>
                </a:lnTo>
                <a:lnTo>
                  <a:pt x="64" y="54"/>
                </a:lnTo>
                <a:lnTo>
                  <a:pt x="65" y="55"/>
                </a:lnTo>
                <a:lnTo>
                  <a:pt x="67" y="55"/>
                </a:lnTo>
                <a:lnTo>
                  <a:pt x="68" y="56"/>
                </a:lnTo>
                <a:lnTo>
                  <a:pt x="70" y="56"/>
                </a:lnTo>
                <a:lnTo>
                  <a:pt x="72" y="57"/>
                </a:lnTo>
                <a:lnTo>
                  <a:pt x="73" y="57"/>
                </a:lnTo>
                <a:lnTo>
                  <a:pt x="75" y="57"/>
                </a:lnTo>
                <a:lnTo>
                  <a:pt x="77" y="57"/>
                </a:lnTo>
                <a:lnTo>
                  <a:pt x="77" y="57"/>
                </a:lnTo>
                <a:lnTo>
                  <a:pt x="76" y="59"/>
                </a:lnTo>
                <a:lnTo>
                  <a:pt x="75" y="61"/>
                </a:lnTo>
                <a:lnTo>
                  <a:pt x="74" y="63"/>
                </a:lnTo>
                <a:lnTo>
                  <a:pt x="73" y="64"/>
                </a:lnTo>
                <a:lnTo>
                  <a:pt x="72" y="66"/>
                </a:lnTo>
                <a:lnTo>
                  <a:pt x="71" y="67"/>
                </a:lnTo>
                <a:lnTo>
                  <a:pt x="70" y="68"/>
                </a:lnTo>
                <a:lnTo>
                  <a:pt x="69" y="69"/>
                </a:lnTo>
                <a:lnTo>
                  <a:pt x="68" y="70"/>
                </a:lnTo>
                <a:lnTo>
                  <a:pt x="68" y="71"/>
                </a:lnTo>
                <a:lnTo>
                  <a:pt x="67" y="71"/>
                </a:lnTo>
                <a:lnTo>
                  <a:pt x="66" y="72"/>
                </a:lnTo>
                <a:lnTo>
                  <a:pt x="65" y="72"/>
                </a:lnTo>
                <a:lnTo>
                  <a:pt x="64" y="73"/>
                </a:lnTo>
                <a:lnTo>
                  <a:pt x="63" y="73"/>
                </a:lnTo>
                <a:lnTo>
                  <a:pt x="62" y="73"/>
                </a:lnTo>
                <a:lnTo>
                  <a:pt x="62" y="73"/>
                </a:lnTo>
                <a:lnTo>
                  <a:pt x="62" y="73"/>
                </a:lnTo>
                <a:lnTo>
                  <a:pt x="61" y="73"/>
                </a:lnTo>
                <a:lnTo>
                  <a:pt x="60" y="73"/>
                </a:lnTo>
                <a:lnTo>
                  <a:pt x="59" y="73"/>
                </a:lnTo>
                <a:lnTo>
                  <a:pt x="58" y="72"/>
                </a:lnTo>
                <a:lnTo>
                  <a:pt x="57" y="72"/>
                </a:lnTo>
                <a:lnTo>
                  <a:pt x="56" y="71"/>
                </a:lnTo>
                <a:lnTo>
                  <a:pt x="54" y="70"/>
                </a:lnTo>
                <a:lnTo>
                  <a:pt x="53" y="70"/>
                </a:lnTo>
                <a:lnTo>
                  <a:pt x="52" y="69"/>
                </a:lnTo>
                <a:lnTo>
                  <a:pt x="50" y="68"/>
                </a:lnTo>
                <a:lnTo>
                  <a:pt x="49" y="67"/>
                </a:lnTo>
                <a:lnTo>
                  <a:pt x="48" y="65"/>
                </a:lnTo>
                <a:lnTo>
                  <a:pt x="46" y="64"/>
                </a:lnTo>
                <a:lnTo>
                  <a:pt x="45" y="63"/>
                </a:lnTo>
                <a:lnTo>
                  <a:pt x="43" y="61"/>
                </a:lnTo>
                <a:lnTo>
                  <a:pt x="41" y="60"/>
                </a:lnTo>
                <a:lnTo>
                  <a:pt x="38" y="56"/>
                </a:lnTo>
                <a:close/>
              </a:path>
            </a:pathLst>
          </a:custGeom>
          <a:solidFill>
            <a:srgbClr val="FF000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3" name="rect"/>
          <p:cNvSpPr/>
          <p:nvPr/>
        </p:nvSpPr>
        <p:spPr>
          <a:xfrm>
            <a:off x="3431090" y="5443737"/>
            <a:ext cx="44550" cy="53053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" name="path"/>
          <p:cNvSpPr/>
          <p:nvPr/>
        </p:nvSpPr>
        <p:spPr>
          <a:xfrm>
            <a:off x="3492291" y="5247601"/>
            <a:ext cx="44550" cy="53053"/>
          </a:xfrm>
          <a:custGeom>
            <a:avLst/>
            <a:gdLst/>
            <a:ahLst/>
            <a:cxnLst/>
            <a:rect l="0" t="0" r="0" b="0"/>
            <a:pathLst>
              <a:path w="70" h="83">
                <a:moveTo>
                  <a:pt x="28" y="0"/>
                </a:moveTo>
                <a:lnTo>
                  <a:pt x="40" y="0"/>
                </a:lnTo>
                <a:lnTo>
                  <a:pt x="40" y="33"/>
                </a:lnTo>
                <a:lnTo>
                  <a:pt x="70" y="33"/>
                </a:lnTo>
                <a:lnTo>
                  <a:pt x="70" y="48"/>
                </a:lnTo>
                <a:lnTo>
                  <a:pt x="40" y="48"/>
                </a:lnTo>
                <a:lnTo>
                  <a:pt x="40" y="83"/>
                </a:lnTo>
                <a:lnTo>
                  <a:pt x="28" y="83"/>
                </a:lnTo>
                <a:lnTo>
                  <a:pt x="28" y="48"/>
                </a:lnTo>
                <a:lnTo>
                  <a:pt x="0" y="48"/>
                </a:lnTo>
                <a:lnTo>
                  <a:pt x="0" y="33"/>
                </a:lnTo>
                <a:lnTo>
                  <a:pt x="28" y="33"/>
                </a:lnTo>
                <a:lnTo>
                  <a:pt x="28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" name="textbox 745"/>
          <p:cNvSpPr/>
          <p:nvPr/>
        </p:nvSpPr>
        <p:spPr>
          <a:xfrm>
            <a:off x="5982979" y="4285586"/>
            <a:ext cx="109854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25-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46" name="textbox 746"/>
          <p:cNvSpPr/>
          <p:nvPr/>
        </p:nvSpPr>
        <p:spPr>
          <a:xfrm>
            <a:off x="5014253" y="4285586"/>
            <a:ext cx="109220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30-4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200" dirty="0"/>
          </a:p>
        </p:txBody>
      </p:sp>
      <p:sp>
        <p:nvSpPr>
          <p:cNvPr id="747" name="textbox 747"/>
          <p:cNvSpPr/>
          <p:nvPr/>
        </p:nvSpPr>
        <p:spPr>
          <a:xfrm>
            <a:off x="5208388" y="4285586"/>
            <a:ext cx="109220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35-5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200" dirty="0"/>
          </a:p>
        </p:txBody>
      </p:sp>
      <p:sp>
        <p:nvSpPr>
          <p:cNvPr id="748" name="textbox 748"/>
          <p:cNvSpPr/>
          <p:nvPr/>
        </p:nvSpPr>
        <p:spPr>
          <a:xfrm>
            <a:off x="6190613" y="4285586"/>
            <a:ext cx="109220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30-4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200" dirty="0"/>
          </a:p>
        </p:txBody>
      </p:sp>
      <p:grpSp>
        <p:nvGrpSpPr>
          <p:cNvPr id="208" name="group 208"/>
          <p:cNvGrpSpPr/>
          <p:nvPr/>
        </p:nvGrpSpPr>
        <p:grpSpPr>
          <a:xfrm rot="21600000">
            <a:off x="7643036" y="5431740"/>
            <a:ext cx="17528" cy="125005"/>
            <a:chOff x="0" y="0"/>
            <a:chExt cx="17528" cy="125005"/>
          </a:xfrm>
        </p:grpSpPr>
        <p:sp>
          <p:nvSpPr>
            <p:cNvPr id="749" name="path"/>
            <p:cNvSpPr/>
            <p:nvPr/>
          </p:nvSpPr>
          <p:spPr>
            <a:xfrm>
              <a:off x="9494" y="0"/>
              <a:ext cx="1460" cy="73343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"/>
                  </a:moveTo>
                  <a:lnTo>
                    <a:pt x="1" y="114"/>
                  </a:lnTo>
                </a:path>
              </a:pathLst>
            </a:custGeom>
            <a:noFill/>
            <a:ln w="1405" cap="sq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0" name="path"/>
            <p:cNvSpPr/>
            <p:nvPr/>
          </p:nvSpPr>
          <p:spPr>
            <a:xfrm>
              <a:off x="0" y="27866"/>
              <a:ext cx="17528" cy="16261"/>
            </a:xfrm>
            <a:custGeom>
              <a:avLst/>
              <a:gdLst/>
              <a:ahLst/>
              <a:cxnLst/>
              <a:rect l="0" t="0" r="0" b="0"/>
              <a:pathLst>
                <a:path w="27" h="25">
                  <a:moveTo>
                    <a:pt x="1" y="11"/>
                  </a:moveTo>
                  <a:cubicBezTo>
                    <a:pt x="1" y="18"/>
                    <a:pt x="5" y="24"/>
                    <a:pt x="12" y="24"/>
                  </a:cubicBezTo>
                  <a:cubicBezTo>
                    <a:pt x="19" y="24"/>
                    <a:pt x="26" y="18"/>
                    <a:pt x="26" y="11"/>
                  </a:cubicBezTo>
                  <a:cubicBezTo>
                    <a:pt x="26" y="5"/>
                    <a:pt x="19" y="1"/>
                    <a:pt x="12" y="1"/>
                  </a:cubicBezTo>
                  <a:cubicBezTo>
                    <a:pt x="5" y="1"/>
                    <a:pt x="1" y="5"/>
                    <a:pt x="1" y="11"/>
                  </a:cubicBezTo>
                </a:path>
              </a:pathLst>
            </a:custGeom>
            <a:solidFill>
              <a:srgbClr val="002960">
                <a:alpha val="100000"/>
              </a:srgbClr>
            </a:solidFill>
            <a:ln w="1405" cap="flat">
              <a:solidFill>
                <a:srgbClr val="00296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1" name="path"/>
            <p:cNvSpPr/>
            <p:nvPr/>
          </p:nvSpPr>
          <p:spPr>
            <a:xfrm>
              <a:off x="7221" y="22309"/>
              <a:ext cx="1810" cy="14314"/>
            </a:xfrm>
            <a:custGeom>
              <a:avLst/>
              <a:gdLst/>
              <a:ahLst/>
              <a:cxnLst/>
              <a:rect l="0" t="0" r="0" b="0"/>
              <a:pathLst>
                <a:path w="2" h="22">
                  <a:moveTo>
                    <a:pt x="0" y="0"/>
                  </a:moveTo>
                  <a:lnTo>
                    <a:pt x="2" y="22"/>
                  </a:lnTo>
                </a:path>
              </a:pathLst>
            </a:custGeom>
            <a:noFill/>
            <a:ln w="676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52" name="path"/>
            <p:cNvSpPr/>
            <p:nvPr/>
          </p:nvSpPr>
          <p:spPr>
            <a:xfrm>
              <a:off x="7303" y="61175"/>
              <a:ext cx="4381" cy="63829"/>
            </a:xfrm>
            <a:custGeom>
              <a:avLst/>
              <a:gdLst/>
              <a:ahLst/>
              <a:cxnLst/>
              <a:rect l="0" t="0" r="0" b="0"/>
              <a:pathLst>
                <a:path w="6" h="100">
                  <a:moveTo>
                    <a:pt x="3" y="0"/>
                  </a:moveTo>
                  <a:lnTo>
                    <a:pt x="3" y="100"/>
                  </a:lnTo>
                </a:path>
              </a:pathLst>
            </a:custGeom>
            <a:noFill/>
            <a:ln w="421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53" name="textbox 753"/>
          <p:cNvSpPr/>
          <p:nvPr/>
        </p:nvSpPr>
        <p:spPr>
          <a:xfrm>
            <a:off x="5985631" y="4430107"/>
            <a:ext cx="107314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10-2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54" name="textbox 754"/>
          <p:cNvSpPr/>
          <p:nvPr/>
        </p:nvSpPr>
        <p:spPr>
          <a:xfrm>
            <a:off x="5210609" y="4430107"/>
            <a:ext cx="107314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10-2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55" name="textbox 755"/>
          <p:cNvSpPr/>
          <p:nvPr/>
        </p:nvSpPr>
        <p:spPr>
          <a:xfrm>
            <a:off x="6192835" y="4430107"/>
            <a:ext cx="107314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10-2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56" name="textbox 756"/>
          <p:cNvSpPr/>
          <p:nvPr/>
        </p:nvSpPr>
        <p:spPr>
          <a:xfrm>
            <a:off x="4735031" y="4285258"/>
            <a:ext cx="88264" cy="596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70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ton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endParaRPr lang="en-US" altLang="en-US" sz="200" dirty="0"/>
          </a:p>
        </p:txBody>
      </p:sp>
      <p:sp>
        <p:nvSpPr>
          <p:cNvPr id="757" name="path"/>
          <p:cNvSpPr/>
          <p:nvPr/>
        </p:nvSpPr>
        <p:spPr>
          <a:xfrm>
            <a:off x="5453614" y="3879173"/>
            <a:ext cx="941806" cy="2186"/>
          </a:xfrm>
          <a:custGeom>
            <a:avLst/>
            <a:gdLst/>
            <a:ahLst/>
            <a:cxnLst/>
            <a:rect l="0" t="0" r="0" b="0"/>
            <a:pathLst>
              <a:path w="1483" h="3">
                <a:moveTo>
                  <a:pt x="0" y="1"/>
                </a:moveTo>
                <a:lnTo>
                  <a:pt x="1483" y="1"/>
                </a:lnTo>
              </a:path>
            </a:pathLst>
          </a:custGeom>
          <a:noFill/>
          <a:ln w="208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8" name="path"/>
          <p:cNvSpPr/>
          <p:nvPr/>
        </p:nvSpPr>
        <p:spPr>
          <a:xfrm>
            <a:off x="5445989" y="3887554"/>
            <a:ext cx="1989" cy="1030777"/>
          </a:xfrm>
          <a:custGeom>
            <a:avLst/>
            <a:gdLst/>
            <a:ahLst/>
            <a:cxnLst/>
            <a:rect l="0" t="0" r="0" b="0"/>
            <a:pathLst>
              <a:path w="3" h="1623">
                <a:moveTo>
                  <a:pt x="1" y="0"/>
                </a:moveTo>
                <a:lnTo>
                  <a:pt x="1" y="1623"/>
                </a:lnTo>
              </a:path>
            </a:pathLst>
          </a:custGeom>
          <a:noFill/>
          <a:ln w="2087" cap="flat">
            <a:solidFill>
              <a:srgbClr val="7F7F7F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9" name="textbox 759"/>
          <p:cNvSpPr/>
          <p:nvPr/>
        </p:nvSpPr>
        <p:spPr>
          <a:xfrm>
            <a:off x="5630419" y="3945897"/>
            <a:ext cx="84455" cy="6540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b="1" spc="2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iLif</a:t>
            </a:r>
            <a:r>
              <a:rPr sz="200" b="1" spc="10" dirty="0">
                <a:solidFill>
                  <a:srgbClr val="00296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endParaRPr lang="en-US" altLang="en-US" sz="200" dirty="0"/>
          </a:p>
        </p:txBody>
      </p:sp>
      <p:graphicFrame>
        <p:nvGraphicFramePr>
          <p:cNvPr id="760" name="table 760"/>
          <p:cNvGraphicFramePr>
            <a:graphicFrameLocks noGrp="1"/>
          </p:cNvGraphicFramePr>
          <p:nvPr/>
        </p:nvGraphicFramePr>
        <p:xfrm>
          <a:off x="8194025" y="4195495"/>
          <a:ext cx="53340" cy="36829"/>
        </p:xfrm>
        <a:graphic>
          <a:graphicData uri="http://schemas.openxmlformats.org/drawingml/2006/table">
            <a:tbl>
              <a:tblPr/>
              <a:tblGrid>
                <a:gridCol w="53340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51000"/>
                        </a:lnSpc>
                      </a:pPr>
                      <a:endParaRPr lang="en-US" altLang="en-US" sz="100" dirty="0"/>
                    </a:p>
                    <a:p>
                      <a:pPr marL="6350" algn="l" rtl="0" eaLnBrk="0">
                        <a:lnSpc>
                          <a:spcPct val="93000"/>
                        </a:lnSpc>
                      </a:pPr>
                      <a:r>
                        <a:rPr sz="20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20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200" dirty="0"/>
                    </a:p>
                  </a:txBody>
                  <a:tcPr marL="0" marR="0" marT="0" marB="0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7E0F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761" name="textbox 761"/>
          <p:cNvSpPr/>
          <p:nvPr/>
        </p:nvSpPr>
        <p:spPr>
          <a:xfrm>
            <a:off x="5207427" y="4548845"/>
            <a:ext cx="99694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420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62" name="textbox 762"/>
          <p:cNvSpPr/>
          <p:nvPr/>
        </p:nvSpPr>
        <p:spPr>
          <a:xfrm>
            <a:off x="5628994" y="4108541"/>
            <a:ext cx="99060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201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endParaRPr lang="en-US" altLang="en-US" sz="200" dirty="0"/>
          </a:p>
        </p:txBody>
      </p:sp>
      <p:sp>
        <p:nvSpPr>
          <p:cNvPr id="763" name="textbox 763"/>
          <p:cNvSpPr/>
          <p:nvPr/>
        </p:nvSpPr>
        <p:spPr>
          <a:xfrm>
            <a:off x="5628994" y="4548845"/>
            <a:ext cx="99060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200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64" name="textbox 764"/>
          <p:cNvSpPr/>
          <p:nvPr/>
        </p:nvSpPr>
        <p:spPr>
          <a:xfrm>
            <a:off x="4826759" y="4108541"/>
            <a:ext cx="99060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201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endParaRPr lang="en-US" altLang="en-US" sz="200" dirty="0"/>
          </a:p>
        </p:txBody>
      </p:sp>
      <p:sp>
        <p:nvSpPr>
          <p:cNvPr id="765" name="textbox 765"/>
          <p:cNvSpPr/>
          <p:nvPr/>
        </p:nvSpPr>
        <p:spPr>
          <a:xfrm>
            <a:off x="6190183" y="4108541"/>
            <a:ext cx="99060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200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8</a:t>
            </a:r>
            <a:endParaRPr lang="en-US" altLang="en-US" sz="200" dirty="0"/>
          </a:p>
        </p:txBody>
      </p:sp>
      <p:sp>
        <p:nvSpPr>
          <p:cNvPr id="766" name="textbox 766"/>
          <p:cNvSpPr/>
          <p:nvPr/>
        </p:nvSpPr>
        <p:spPr>
          <a:xfrm>
            <a:off x="5806028" y="4548845"/>
            <a:ext cx="99060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280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67" name="textbox 767"/>
          <p:cNvSpPr/>
          <p:nvPr/>
        </p:nvSpPr>
        <p:spPr>
          <a:xfrm>
            <a:off x="5013822" y="4108541"/>
            <a:ext cx="99060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200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68" name="textbox 768"/>
          <p:cNvSpPr/>
          <p:nvPr/>
        </p:nvSpPr>
        <p:spPr>
          <a:xfrm>
            <a:off x="4826759" y="4548845"/>
            <a:ext cx="99060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220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69" name="textbox 769"/>
          <p:cNvSpPr/>
          <p:nvPr/>
        </p:nvSpPr>
        <p:spPr>
          <a:xfrm>
            <a:off x="5014253" y="4548845"/>
            <a:ext cx="98425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350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70" name="textbox 770"/>
          <p:cNvSpPr/>
          <p:nvPr/>
        </p:nvSpPr>
        <p:spPr>
          <a:xfrm>
            <a:off x="5983410" y="4548845"/>
            <a:ext cx="98425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380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71" name="textbox 771"/>
          <p:cNvSpPr/>
          <p:nvPr/>
        </p:nvSpPr>
        <p:spPr>
          <a:xfrm>
            <a:off x="5444583" y="4548845"/>
            <a:ext cx="96519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180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72" name="textbox 772"/>
          <p:cNvSpPr/>
          <p:nvPr/>
        </p:nvSpPr>
        <p:spPr>
          <a:xfrm>
            <a:off x="4736623" y="4548517"/>
            <a:ext cx="78739" cy="5968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70"/>
              </a:lnSpc>
            </a:pPr>
            <a:r>
              <a:rPr sz="200" spc="5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</a:t>
            </a:r>
            <a:endParaRPr lang="en-US" altLang="en-US" sz="200" dirty="0"/>
          </a:p>
        </p:txBody>
      </p:sp>
      <p:sp>
        <p:nvSpPr>
          <p:cNvPr id="773" name="textbox 773"/>
          <p:cNvSpPr/>
          <p:nvPr/>
        </p:nvSpPr>
        <p:spPr>
          <a:xfrm>
            <a:off x="5628994" y="4430107"/>
            <a:ext cx="91439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2-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</a:t>
            </a:r>
            <a:endParaRPr lang="en-US" altLang="en-US" sz="200" dirty="0"/>
          </a:p>
        </p:txBody>
      </p:sp>
      <p:sp>
        <p:nvSpPr>
          <p:cNvPr id="774" name="textbox 774"/>
          <p:cNvSpPr/>
          <p:nvPr/>
        </p:nvSpPr>
        <p:spPr>
          <a:xfrm>
            <a:off x="4826759" y="4430107"/>
            <a:ext cx="91439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2-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</a:t>
            </a:r>
            <a:endParaRPr lang="en-US" altLang="en-US" sz="200" dirty="0"/>
          </a:p>
        </p:txBody>
      </p:sp>
      <p:sp>
        <p:nvSpPr>
          <p:cNvPr id="775" name="textbox 775"/>
          <p:cNvSpPr/>
          <p:nvPr/>
        </p:nvSpPr>
        <p:spPr>
          <a:xfrm>
            <a:off x="5629425" y="4285586"/>
            <a:ext cx="90805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3-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</a:t>
            </a:r>
            <a:endParaRPr lang="en-US" altLang="en-US" sz="200" dirty="0"/>
          </a:p>
        </p:txBody>
      </p:sp>
      <p:sp>
        <p:nvSpPr>
          <p:cNvPr id="776" name="textbox 776"/>
          <p:cNvSpPr/>
          <p:nvPr/>
        </p:nvSpPr>
        <p:spPr>
          <a:xfrm>
            <a:off x="5442362" y="4285859"/>
            <a:ext cx="90805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3-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</a:t>
            </a:r>
            <a:endParaRPr lang="en-US" altLang="en-US" sz="200" dirty="0"/>
          </a:p>
        </p:txBody>
      </p:sp>
      <p:sp>
        <p:nvSpPr>
          <p:cNvPr id="777" name="textbox 777"/>
          <p:cNvSpPr/>
          <p:nvPr/>
        </p:nvSpPr>
        <p:spPr>
          <a:xfrm>
            <a:off x="5806459" y="4430107"/>
            <a:ext cx="90805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5-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</a:t>
            </a:r>
            <a:endParaRPr lang="en-US" altLang="en-US" sz="200" dirty="0"/>
          </a:p>
        </p:txBody>
      </p:sp>
      <p:sp>
        <p:nvSpPr>
          <p:cNvPr id="778" name="textbox 778"/>
          <p:cNvSpPr/>
          <p:nvPr/>
        </p:nvSpPr>
        <p:spPr>
          <a:xfrm>
            <a:off x="4827190" y="4285586"/>
            <a:ext cx="90805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5-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15</a:t>
            </a:r>
            <a:endParaRPr lang="en-US" altLang="en-US" sz="200" dirty="0"/>
          </a:p>
        </p:txBody>
      </p:sp>
      <p:sp>
        <p:nvSpPr>
          <p:cNvPr id="779" name="textbox 779"/>
          <p:cNvSpPr/>
          <p:nvPr/>
        </p:nvSpPr>
        <p:spPr>
          <a:xfrm>
            <a:off x="5014253" y="4430107"/>
            <a:ext cx="90805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5-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18</a:t>
            </a:r>
            <a:endParaRPr lang="en-US" altLang="en-US" sz="200" dirty="0"/>
          </a:p>
        </p:txBody>
      </p:sp>
      <p:sp>
        <p:nvSpPr>
          <p:cNvPr id="780" name="path"/>
          <p:cNvSpPr/>
          <p:nvPr/>
        </p:nvSpPr>
        <p:spPr>
          <a:xfrm>
            <a:off x="2826108" y="5387496"/>
            <a:ext cx="37562" cy="44650"/>
          </a:xfrm>
          <a:custGeom>
            <a:avLst/>
            <a:gdLst/>
            <a:ahLst/>
            <a:cxnLst/>
            <a:rect l="0" t="0" r="0" b="0"/>
            <a:pathLst>
              <a:path w="59" h="70">
                <a:moveTo>
                  <a:pt x="1" y="33"/>
                </a:moveTo>
                <a:cubicBezTo>
                  <a:pt x="1" y="54"/>
                  <a:pt x="13" y="68"/>
                  <a:pt x="28" y="68"/>
                </a:cubicBezTo>
                <a:cubicBezTo>
                  <a:pt x="45" y="68"/>
                  <a:pt x="57" y="54"/>
                  <a:pt x="57" y="33"/>
                </a:cubicBezTo>
                <a:cubicBezTo>
                  <a:pt x="57" y="15"/>
                  <a:pt x="45" y="1"/>
                  <a:pt x="28" y="1"/>
                </a:cubicBezTo>
                <a:cubicBezTo>
                  <a:pt x="13" y="1"/>
                  <a:pt x="1" y="15"/>
                  <a:pt x="1" y="33"/>
                </a:cubicBezTo>
              </a:path>
            </a:pathLst>
          </a:custGeom>
          <a:solidFill>
            <a:srgbClr val="002960">
              <a:alpha val="100000"/>
            </a:srgbClr>
          </a:solidFill>
          <a:ln w="20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1" name="path"/>
          <p:cNvSpPr/>
          <p:nvPr/>
        </p:nvSpPr>
        <p:spPr>
          <a:xfrm>
            <a:off x="6805454" y="4665285"/>
            <a:ext cx="46367" cy="35870"/>
          </a:xfrm>
          <a:custGeom>
            <a:avLst/>
            <a:gdLst/>
            <a:ahLst/>
            <a:cxnLst/>
            <a:rect l="0" t="0" r="0" b="0"/>
            <a:pathLst>
              <a:path w="73" h="56">
                <a:moveTo>
                  <a:pt x="1" y="27"/>
                </a:moveTo>
                <a:cubicBezTo>
                  <a:pt x="1" y="43"/>
                  <a:pt x="16" y="55"/>
                  <a:pt x="35" y="55"/>
                </a:cubicBezTo>
                <a:cubicBezTo>
                  <a:pt x="55" y="55"/>
                  <a:pt x="71" y="43"/>
                  <a:pt x="71" y="27"/>
                </a:cubicBezTo>
                <a:cubicBezTo>
                  <a:pt x="71" y="13"/>
                  <a:pt x="55" y="1"/>
                  <a:pt x="35" y="1"/>
                </a:cubicBezTo>
                <a:cubicBezTo>
                  <a:pt x="16" y="1"/>
                  <a:pt x="1" y="13"/>
                  <a:pt x="1" y="27"/>
                </a:cubicBezTo>
              </a:path>
            </a:pathLst>
          </a:custGeom>
          <a:solidFill>
            <a:srgbClr val="C7E0FB">
              <a:alpha val="100000"/>
            </a:srgbClr>
          </a:solidFill>
          <a:ln w="146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2" name="rect"/>
          <p:cNvSpPr/>
          <p:nvPr/>
        </p:nvSpPr>
        <p:spPr>
          <a:xfrm>
            <a:off x="6805454" y="4597381"/>
            <a:ext cx="46367" cy="35870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3" name="path"/>
          <p:cNvSpPr/>
          <p:nvPr/>
        </p:nvSpPr>
        <p:spPr>
          <a:xfrm>
            <a:off x="6879923" y="4429616"/>
            <a:ext cx="46367" cy="35857"/>
          </a:xfrm>
          <a:custGeom>
            <a:avLst/>
            <a:gdLst/>
            <a:ahLst/>
            <a:cxnLst/>
            <a:rect l="0" t="0" r="0" b="0"/>
            <a:pathLst>
              <a:path w="73" h="56">
                <a:moveTo>
                  <a:pt x="1" y="27"/>
                </a:moveTo>
                <a:cubicBezTo>
                  <a:pt x="1" y="43"/>
                  <a:pt x="17" y="55"/>
                  <a:pt x="35" y="55"/>
                </a:cubicBezTo>
                <a:cubicBezTo>
                  <a:pt x="56" y="55"/>
                  <a:pt x="71" y="43"/>
                  <a:pt x="71" y="27"/>
                </a:cubicBezTo>
                <a:cubicBezTo>
                  <a:pt x="71" y="13"/>
                  <a:pt x="56" y="1"/>
                  <a:pt x="35" y="1"/>
                </a:cubicBezTo>
                <a:cubicBezTo>
                  <a:pt x="17" y="1"/>
                  <a:pt x="1" y="13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46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4" name="path"/>
          <p:cNvSpPr/>
          <p:nvPr/>
        </p:nvSpPr>
        <p:spPr>
          <a:xfrm>
            <a:off x="6894883" y="4429616"/>
            <a:ext cx="46367" cy="35857"/>
          </a:xfrm>
          <a:custGeom>
            <a:avLst/>
            <a:gdLst/>
            <a:ahLst/>
            <a:cxnLst/>
            <a:rect l="0" t="0" r="0" b="0"/>
            <a:pathLst>
              <a:path w="73" h="56">
                <a:moveTo>
                  <a:pt x="1" y="27"/>
                </a:moveTo>
                <a:cubicBezTo>
                  <a:pt x="1" y="43"/>
                  <a:pt x="16" y="55"/>
                  <a:pt x="35" y="55"/>
                </a:cubicBezTo>
                <a:cubicBezTo>
                  <a:pt x="55" y="55"/>
                  <a:pt x="71" y="43"/>
                  <a:pt x="71" y="27"/>
                </a:cubicBezTo>
                <a:cubicBezTo>
                  <a:pt x="71" y="13"/>
                  <a:pt x="55" y="1"/>
                  <a:pt x="35" y="1"/>
                </a:cubicBezTo>
                <a:cubicBezTo>
                  <a:pt x="16" y="1"/>
                  <a:pt x="1" y="13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465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5" name="path"/>
          <p:cNvSpPr/>
          <p:nvPr/>
        </p:nvSpPr>
        <p:spPr>
          <a:xfrm>
            <a:off x="7623594" y="5846073"/>
            <a:ext cx="828167" cy="1956"/>
          </a:xfrm>
          <a:custGeom>
            <a:avLst/>
            <a:gdLst/>
            <a:ahLst/>
            <a:cxnLst/>
            <a:rect l="0" t="0" r="0" b="0"/>
            <a:pathLst>
              <a:path w="1304" h="3">
                <a:moveTo>
                  <a:pt x="449" y="1"/>
                </a:moveTo>
                <a:lnTo>
                  <a:pt x="855" y="1"/>
                </a:lnTo>
                <a:moveTo>
                  <a:pt x="0" y="1"/>
                </a:moveTo>
                <a:lnTo>
                  <a:pt x="405" y="1"/>
                </a:lnTo>
                <a:moveTo>
                  <a:pt x="898" y="1"/>
                </a:moveTo>
                <a:lnTo>
                  <a:pt x="1304" y="1"/>
                </a:lnTo>
              </a:path>
            </a:pathLst>
          </a:custGeom>
          <a:noFill/>
          <a:ln w="2030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6" name="textbox 786"/>
          <p:cNvSpPr/>
          <p:nvPr/>
        </p:nvSpPr>
        <p:spPr>
          <a:xfrm>
            <a:off x="7618915" y="5573730"/>
            <a:ext cx="42544" cy="1270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algn="l" rtl="0" eaLnBrk="0">
              <a:lnSpc>
                <a:spcPct val="100000"/>
              </a:lnSpc>
            </a:pPr>
            <a:endParaRPr lang="en-US" altLang="en-US" sz="300" dirty="0"/>
          </a:p>
          <a:p>
            <a:pPr marL="12700" algn="l" rtl="0" eaLnBrk="0">
              <a:lnSpc>
                <a:spcPct val="91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87" name="textbox 787"/>
          <p:cNvSpPr/>
          <p:nvPr/>
        </p:nvSpPr>
        <p:spPr>
          <a:xfrm>
            <a:off x="6730852" y="5573730"/>
            <a:ext cx="42544" cy="12700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  <a:p>
            <a:pPr algn="l" rtl="0" eaLnBrk="0">
              <a:lnSpc>
                <a:spcPct val="100000"/>
              </a:lnSpc>
            </a:pPr>
            <a:endParaRPr lang="en-US" altLang="en-US" sz="300" dirty="0"/>
          </a:p>
          <a:p>
            <a:pPr marL="12700" algn="l" rtl="0" eaLnBrk="0">
              <a:lnSpc>
                <a:spcPct val="91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88" name="rect"/>
          <p:cNvSpPr/>
          <p:nvPr/>
        </p:nvSpPr>
        <p:spPr>
          <a:xfrm>
            <a:off x="1299372" y="5427301"/>
            <a:ext cx="39269" cy="39802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9" name="path"/>
          <p:cNvSpPr/>
          <p:nvPr/>
        </p:nvSpPr>
        <p:spPr>
          <a:xfrm>
            <a:off x="6754210" y="5459607"/>
            <a:ext cx="17588" cy="16261"/>
          </a:xfrm>
          <a:custGeom>
            <a:avLst/>
            <a:gdLst/>
            <a:ahLst/>
            <a:cxnLst/>
            <a:rect l="0" t="0" r="0" b="0"/>
            <a:pathLst>
              <a:path w="27" h="25">
                <a:moveTo>
                  <a:pt x="1" y="11"/>
                </a:moveTo>
                <a:cubicBezTo>
                  <a:pt x="1" y="18"/>
                  <a:pt x="5" y="24"/>
                  <a:pt x="12" y="24"/>
                </a:cubicBezTo>
                <a:cubicBezTo>
                  <a:pt x="19" y="24"/>
                  <a:pt x="26" y="18"/>
                  <a:pt x="26" y="11"/>
                </a:cubicBezTo>
                <a:cubicBezTo>
                  <a:pt x="26" y="5"/>
                  <a:pt x="19" y="1"/>
                  <a:pt x="12" y="1"/>
                </a:cubicBezTo>
                <a:cubicBezTo>
                  <a:pt x="5" y="1"/>
                  <a:pt x="1" y="5"/>
                  <a:pt x="1" y="11"/>
                </a:cubicBezTo>
              </a:path>
            </a:pathLst>
          </a:custGeom>
          <a:solidFill>
            <a:srgbClr val="002960">
              <a:alpha val="100000"/>
            </a:srgbClr>
          </a:solidFill>
          <a:ln w="140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0" name="path"/>
          <p:cNvSpPr/>
          <p:nvPr/>
        </p:nvSpPr>
        <p:spPr>
          <a:xfrm>
            <a:off x="7526306" y="5459607"/>
            <a:ext cx="17514" cy="16261"/>
          </a:xfrm>
          <a:custGeom>
            <a:avLst/>
            <a:gdLst/>
            <a:ahLst/>
            <a:cxnLst/>
            <a:rect l="0" t="0" r="0" b="0"/>
            <a:pathLst>
              <a:path w="27" h="25">
                <a:moveTo>
                  <a:pt x="1" y="11"/>
                </a:moveTo>
                <a:cubicBezTo>
                  <a:pt x="1" y="18"/>
                  <a:pt x="5" y="24"/>
                  <a:pt x="12" y="24"/>
                </a:cubicBezTo>
                <a:cubicBezTo>
                  <a:pt x="19" y="24"/>
                  <a:pt x="26" y="18"/>
                  <a:pt x="26" y="11"/>
                </a:cubicBezTo>
                <a:cubicBezTo>
                  <a:pt x="26" y="5"/>
                  <a:pt x="19" y="1"/>
                  <a:pt x="12" y="1"/>
                </a:cubicBezTo>
                <a:cubicBezTo>
                  <a:pt x="5" y="1"/>
                  <a:pt x="1" y="5"/>
                  <a:pt x="1" y="11"/>
                </a:cubicBezTo>
              </a:path>
            </a:pathLst>
          </a:custGeom>
          <a:solidFill>
            <a:srgbClr val="002960">
              <a:alpha val="100000"/>
            </a:srgbClr>
          </a:solidFill>
          <a:ln w="1404" cap="flat">
            <a:solidFill>
              <a:srgbClr val="00296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1" name="path"/>
          <p:cNvSpPr/>
          <p:nvPr/>
        </p:nvSpPr>
        <p:spPr>
          <a:xfrm>
            <a:off x="6763737" y="5467444"/>
            <a:ext cx="771801" cy="1956"/>
          </a:xfrm>
          <a:custGeom>
            <a:avLst/>
            <a:gdLst/>
            <a:ahLst/>
            <a:cxnLst/>
            <a:rect l="0" t="0" r="0" b="0"/>
            <a:pathLst>
              <a:path w="1215" h="3">
                <a:moveTo>
                  <a:pt x="0" y="1"/>
                </a:moveTo>
                <a:lnTo>
                  <a:pt x="1215" y="1"/>
                </a:lnTo>
              </a:path>
            </a:pathLst>
          </a:custGeom>
          <a:noFill/>
          <a:ln w="2030" cap="flat">
            <a:solidFill>
              <a:srgbClr val="00296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2" name="rect"/>
          <p:cNvSpPr/>
          <p:nvPr/>
        </p:nvSpPr>
        <p:spPr>
          <a:xfrm>
            <a:off x="4950954" y="5547808"/>
            <a:ext cx="5210" cy="28554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3" name="rect"/>
          <p:cNvSpPr/>
          <p:nvPr/>
        </p:nvSpPr>
        <p:spPr>
          <a:xfrm>
            <a:off x="4708883" y="5547808"/>
            <a:ext cx="5210" cy="28554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4" name="textbox 794"/>
          <p:cNvSpPr/>
          <p:nvPr/>
        </p:nvSpPr>
        <p:spPr>
          <a:xfrm>
            <a:off x="5832169" y="4718760"/>
            <a:ext cx="79375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2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200" dirty="0"/>
          </a:p>
        </p:txBody>
      </p:sp>
      <p:sp>
        <p:nvSpPr>
          <p:cNvPr id="795" name="textbox 795"/>
          <p:cNvSpPr/>
          <p:nvPr/>
        </p:nvSpPr>
        <p:spPr>
          <a:xfrm>
            <a:off x="5234098" y="4718760"/>
            <a:ext cx="79375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r>
              <a:rPr sz="200" spc="8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/</a:t>
            </a: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200" dirty="0"/>
          </a:p>
        </p:txBody>
      </p:sp>
      <p:sp>
        <p:nvSpPr>
          <p:cNvPr id="796" name="textbox 796"/>
          <p:cNvSpPr/>
          <p:nvPr/>
        </p:nvSpPr>
        <p:spPr>
          <a:xfrm>
            <a:off x="8382654" y="4736988"/>
            <a:ext cx="88264" cy="5397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3000"/>
              </a:lnSpc>
            </a:pPr>
            <a:r>
              <a:rPr sz="200" spc="6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10</a:t>
            </a: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797" name="path"/>
          <p:cNvSpPr/>
          <p:nvPr/>
        </p:nvSpPr>
        <p:spPr>
          <a:xfrm>
            <a:off x="4838304" y="3879172"/>
            <a:ext cx="601690" cy="2186"/>
          </a:xfrm>
          <a:custGeom>
            <a:avLst/>
            <a:gdLst/>
            <a:ahLst/>
            <a:cxnLst/>
            <a:rect l="0" t="0" r="0" b="0"/>
            <a:pathLst>
              <a:path w="947" h="3">
                <a:moveTo>
                  <a:pt x="0" y="1"/>
                </a:moveTo>
                <a:lnTo>
                  <a:pt x="947" y="1"/>
                </a:lnTo>
              </a:path>
            </a:pathLst>
          </a:custGeom>
          <a:noFill/>
          <a:ln w="208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8" name="rect"/>
          <p:cNvSpPr/>
          <p:nvPr/>
        </p:nvSpPr>
        <p:spPr>
          <a:xfrm>
            <a:off x="1751991" y="4491164"/>
            <a:ext cx="348432" cy="3592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9" name="rect"/>
          <p:cNvSpPr/>
          <p:nvPr/>
        </p:nvSpPr>
        <p:spPr>
          <a:xfrm>
            <a:off x="1298965" y="4491164"/>
            <a:ext cx="347989" cy="3592"/>
          </a:xfrm>
          <a:prstGeom prst="rect">
            <a:avLst/>
          </a:prstGeom>
          <a:solidFill>
            <a:srgbClr val="B3B3B3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0" name="textbox 800"/>
          <p:cNvSpPr/>
          <p:nvPr/>
        </p:nvSpPr>
        <p:spPr>
          <a:xfrm>
            <a:off x="5441931" y="4430319"/>
            <a:ext cx="72389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2-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endParaRPr lang="en-US" altLang="en-US" sz="200" dirty="0"/>
          </a:p>
        </p:txBody>
      </p:sp>
      <p:sp>
        <p:nvSpPr>
          <p:cNvPr id="801" name="path"/>
          <p:cNvSpPr/>
          <p:nvPr/>
        </p:nvSpPr>
        <p:spPr>
          <a:xfrm>
            <a:off x="7052958" y="4447652"/>
            <a:ext cx="5165" cy="235613"/>
          </a:xfrm>
          <a:custGeom>
            <a:avLst/>
            <a:gdLst/>
            <a:ahLst/>
            <a:cxnLst/>
            <a:rect l="0" t="0" r="0" b="0"/>
            <a:pathLst>
              <a:path w="8" h="371">
                <a:moveTo>
                  <a:pt x="4" y="0"/>
                </a:moveTo>
                <a:lnTo>
                  <a:pt x="4" y="371"/>
                </a:lnTo>
              </a:path>
            </a:pathLst>
          </a:custGeom>
          <a:noFill/>
          <a:ln w="458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2" name="path"/>
          <p:cNvSpPr/>
          <p:nvPr/>
        </p:nvSpPr>
        <p:spPr>
          <a:xfrm>
            <a:off x="6829076" y="4681370"/>
            <a:ext cx="226796" cy="3995"/>
          </a:xfrm>
          <a:custGeom>
            <a:avLst/>
            <a:gdLst/>
            <a:ahLst/>
            <a:cxnLst/>
            <a:rect l="0" t="0" r="0" b="0"/>
            <a:pathLst>
              <a:path w="357" h="6">
                <a:moveTo>
                  <a:pt x="0" y="3"/>
                </a:moveTo>
                <a:lnTo>
                  <a:pt x="357" y="3"/>
                </a:lnTo>
              </a:path>
            </a:pathLst>
          </a:custGeom>
          <a:noFill/>
          <a:ln w="458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3" name="rect"/>
          <p:cNvSpPr/>
          <p:nvPr/>
        </p:nvSpPr>
        <p:spPr>
          <a:xfrm>
            <a:off x="6826493" y="4447652"/>
            <a:ext cx="5165" cy="235613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4" name="path"/>
          <p:cNvSpPr/>
          <p:nvPr/>
        </p:nvSpPr>
        <p:spPr>
          <a:xfrm>
            <a:off x="6184145" y="5529303"/>
            <a:ext cx="30089" cy="36726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5" name="path"/>
          <p:cNvSpPr/>
          <p:nvPr/>
        </p:nvSpPr>
        <p:spPr>
          <a:xfrm>
            <a:off x="5608020" y="5370278"/>
            <a:ext cx="30068" cy="36726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C7E0FB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6" name="path"/>
          <p:cNvSpPr/>
          <p:nvPr/>
        </p:nvSpPr>
        <p:spPr>
          <a:xfrm>
            <a:off x="6087261" y="5623051"/>
            <a:ext cx="30072" cy="36714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7" name="path"/>
          <p:cNvSpPr/>
          <p:nvPr/>
        </p:nvSpPr>
        <p:spPr>
          <a:xfrm>
            <a:off x="6087261" y="5686303"/>
            <a:ext cx="30072" cy="36705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8" name="path"/>
          <p:cNvSpPr/>
          <p:nvPr/>
        </p:nvSpPr>
        <p:spPr>
          <a:xfrm>
            <a:off x="4841545" y="5623051"/>
            <a:ext cx="30052" cy="36714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9" name="path"/>
          <p:cNvSpPr/>
          <p:nvPr/>
        </p:nvSpPr>
        <p:spPr>
          <a:xfrm>
            <a:off x="4841545" y="5686303"/>
            <a:ext cx="30052" cy="36705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0" name="path"/>
          <p:cNvSpPr/>
          <p:nvPr/>
        </p:nvSpPr>
        <p:spPr>
          <a:xfrm>
            <a:off x="4647915" y="5845328"/>
            <a:ext cx="30052" cy="36705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1" name="path"/>
          <p:cNvSpPr/>
          <p:nvPr/>
        </p:nvSpPr>
        <p:spPr>
          <a:xfrm>
            <a:off x="5608020" y="5496685"/>
            <a:ext cx="30068" cy="36685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2" name="path"/>
          <p:cNvSpPr/>
          <p:nvPr/>
        </p:nvSpPr>
        <p:spPr>
          <a:xfrm>
            <a:off x="4657988" y="5845328"/>
            <a:ext cx="30051" cy="36705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91B0FF">
              <a:alpha val="100000"/>
            </a:srgbClr>
          </a:solidFill>
          <a:ln w="1849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3" name="rect"/>
          <p:cNvSpPr/>
          <p:nvPr/>
        </p:nvSpPr>
        <p:spPr>
          <a:xfrm>
            <a:off x="5220760" y="5908572"/>
            <a:ext cx="30051" cy="3670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4" name="path"/>
          <p:cNvSpPr/>
          <p:nvPr/>
        </p:nvSpPr>
        <p:spPr>
          <a:xfrm>
            <a:off x="5608020" y="5433522"/>
            <a:ext cx="30068" cy="36604"/>
          </a:xfrm>
          <a:custGeom>
            <a:avLst/>
            <a:gdLst/>
            <a:ahLst/>
            <a:cxnLst/>
            <a:rect l="0" t="0" r="0" b="0"/>
            <a:pathLst>
              <a:path w="47" h="57">
                <a:moveTo>
                  <a:pt x="1" y="27"/>
                </a:moveTo>
                <a:cubicBezTo>
                  <a:pt x="1" y="43"/>
                  <a:pt x="11" y="56"/>
                  <a:pt x="22" y="56"/>
                </a:cubicBezTo>
                <a:cubicBezTo>
                  <a:pt x="35" y="56"/>
                  <a:pt x="46" y="43"/>
                  <a:pt x="46" y="27"/>
                </a:cubicBezTo>
                <a:cubicBezTo>
                  <a:pt x="46" y="14"/>
                  <a:pt x="35" y="1"/>
                  <a:pt x="22" y="1"/>
                </a:cubicBezTo>
                <a:cubicBezTo>
                  <a:pt x="11" y="1"/>
                  <a:pt x="1" y="14"/>
                  <a:pt x="1" y="27"/>
                </a:cubicBezTo>
              </a:path>
            </a:pathLst>
          </a:custGeom>
          <a:solidFill>
            <a:srgbClr val="0066CC">
              <a:alpha val="100000"/>
            </a:srgbClr>
          </a:solidFill>
          <a:ln w="1849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5" name="path"/>
          <p:cNvSpPr/>
          <p:nvPr/>
        </p:nvSpPr>
        <p:spPr>
          <a:xfrm>
            <a:off x="6829076" y="4445654"/>
            <a:ext cx="226796" cy="3995"/>
          </a:xfrm>
          <a:custGeom>
            <a:avLst/>
            <a:gdLst/>
            <a:ahLst/>
            <a:cxnLst/>
            <a:rect l="0" t="0" r="0" b="0"/>
            <a:pathLst>
              <a:path w="357" h="6">
                <a:moveTo>
                  <a:pt x="0" y="3"/>
                </a:moveTo>
                <a:lnTo>
                  <a:pt x="357" y="3"/>
                </a:lnTo>
              </a:path>
            </a:pathLst>
          </a:custGeom>
          <a:noFill/>
          <a:ln w="4580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6" name="textbox 816"/>
          <p:cNvSpPr/>
          <p:nvPr/>
        </p:nvSpPr>
        <p:spPr>
          <a:xfrm>
            <a:off x="8413948" y="5188065"/>
            <a:ext cx="60325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817" name="textbox 817"/>
          <p:cNvSpPr/>
          <p:nvPr/>
        </p:nvSpPr>
        <p:spPr>
          <a:xfrm>
            <a:off x="8378866" y="5032451"/>
            <a:ext cx="60325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</a:t>
            </a: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818" name="textbox 818"/>
          <p:cNvSpPr/>
          <p:nvPr/>
        </p:nvSpPr>
        <p:spPr>
          <a:xfrm>
            <a:off x="7494377" y="5032730"/>
            <a:ext cx="60325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819" name="textbox 819"/>
          <p:cNvSpPr/>
          <p:nvPr/>
        </p:nvSpPr>
        <p:spPr>
          <a:xfrm>
            <a:off x="7526357" y="5188065"/>
            <a:ext cx="60325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820" name="textbox 820"/>
          <p:cNvSpPr/>
          <p:nvPr/>
        </p:nvSpPr>
        <p:spPr>
          <a:xfrm>
            <a:off x="6938383" y="5261497"/>
            <a:ext cx="57785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5</a:t>
            </a:r>
            <a:endParaRPr lang="en-US" altLang="en-US" sz="200" dirty="0"/>
          </a:p>
        </p:txBody>
      </p:sp>
      <p:grpSp>
        <p:nvGrpSpPr>
          <p:cNvPr id="210" name="group 210"/>
          <p:cNvGrpSpPr/>
          <p:nvPr/>
        </p:nvGrpSpPr>
        <p:grpSpPr>
          <a:xfrm rot="21600000">
            <a:off x="7650337" y="5178997"/>
            <a:ext cx="4383" cy="137206"/>
            <a:chOff x="0" y="0"/>
            <a:chExt cx="4383" cy="137206"/>
          </a:xfrm>
        </p:grpSpPr>
        <p:sp>
          <p:nvSpPr>
            <p:cNvPr id="821" name="path"/>
            <p:cNvSpPr/>
            <p:nvPr/>
          </p:nvSpPr>
          <p:spPr>
            <a:xfrm>
              <a:off x="1" y="0"/>
              <a:ext cx="4381" cy="63829"/>
            </a:xfrm>
            <a:custGeom>
              <a:avLst/>
              <a:gdLst/>
              <a:ahLst/>
              <a:cxnLst/>
              <a:rect l="0" t="0" r="0" b="0"/>
              <a:pathLst>
                <a:path w="6" h="100">
                  <a:moveTo>
                    <a:pt x="3" y="0"/>
                  </a:moveTo>
                  <a:lnTo>
                    <a:pt x="3" y="100"/>
                  </a:lnTo>
                </a:path>
              </a:pathLst>
            </a:custGeom>
            <a:noFill/>
            <a:ln w="421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2" name="path"/>
            <p:cNvSpPr/>
            <p:nvPr/>
          </p:nvSpPr>
          <p:spPr>
            <a:xfrm>
              <a:off x="0" y="73377"/>
              <a:ext cx="4381" cy="63829"/>
            </a:xfrm>
            <a:custGeom>
              <a:avLst/>
              <a:gdLst/>
              <a:ahLst/>
              <a:cxnLst/>
              <a:rect l="0" t="0" r="0" b="0"/>
              <a:pathLst>
                <a:path w="6" h="100">
                  <a:moveTo>
                    <a:pt x="3" y="0"/>
                  </a:moveTo>
                  <a:lnTo>
                    <a:pt x="3" y="100"/>
                  </a:lnTo>
                </a:path>
              </a:pathLst>
            </a:custGeom>
            <a:noFill/>
            <a:ln w="4215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23" name="path"/>
          <p:cNvSpPr/>
          <p:nvPr/>
        </p:nvSpPr>
        <p:spPr>
          <a:xfrm>
            <a:off x="6761581" y="5178997"/>
            <a:ext cx="4378" cy="137206"/>
          </a:xfrm>
          <a:custGeom>
            <a:avLst/>
            <a:gdLst/>
            <a:ahLst/>
            <a:cxnLst/>
            <a:rect l="0" t="0" r="0" b="0"/>
            <a:pathLst>
              <a:path w="6" h="216">
                <a:moveTo>
                  <a:pt x="3" y="0"/>
                </a:moveTo>
                <a:lnTo>
                  <a:pt x="3" y="100"/>
                </a:lnTo>
                <a:moveTo>
                  <a:pt x="3" y="115"/>
                </a:moveTo>
                <a:lnTo>
                  <a:pt x="3" y="216"/>
                </a:lnTo>
              </a:path>
            </a:pathLst>
          </a:custGeom>
          <a:noFill/>
          <a:ln w="4213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4" name="textbox 824"/>
          <p:cNvSpPr/>
          <p:nvPr/>
        </p:nvSpPr>
        <p:spPr>
          <a:xfrm>
            <a:off x="6009148" y="4718760"/>
            <a:ext cx="48259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200" dirty="0"/>
          </a:p>
        </p:txBody>
      </p:sp>
      <p:sp>
        <p:nvSpPr>
          <p:cNvPr id="825" name="textbox 825"/>
          <p:cNvSpPr/>
          <p:nvPr/>
        </p:nvSpPr>
        <p:spPr>
          <a:xfrm>
            <a:off x="5039962" y="4718760"/>
            <a:ext cx="48259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200" dirty="0"/>
          </a:p>
        </p:txBody>
      </p:sp>
      <p:sp>
        <p:nvSpPr>
          <p:cNvPr id="826" name="textbox 826"/>
          <p:cNvSpPr/>
          <p:nvPr/>
        </p:nvSpPr>
        <p:spPr>
          <a:xfrm>
            <a:off x="6216296" y="4718760"/>
            <a:ext cx="48259" cy="5841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</a:t>
            </a:r>
            <a:endParaRPr lang="en-US" altLang="en-US" sz="200" dirty="0"/>
          </a:p>
        </p:txBody>
      </p:sp>
      <p:sp>
        <p:nvSpPr>
          <p:cNvPr id="827" name="textbox 827"/>
          <p:cNvSpPr/>
          <p:nvPr/>
        </p:nvSpPr>
        <p:spPr>
          <a:xfrm>
            <a:off x="5469061" y="4719492"/>
            <a:ext cx="45084" cy="577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200" dirty="0"/>
          </a:p>
        </p:txBody>
      </p:sp>
      <p:sp>
        <p:nvSpPr>
          <p:cNvPr id="828" name="textbox 828"/>
          <p:cNvSpPr/>
          <p:nvPr/>
        </p:nvSpPr>
        <p:spPr>
          <a:xfrm>
            <a:off x="4853888" y="4719197"/>
            <a:ext cx="45084" cy="577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200" dirty="0"/>
          </a:p>
        </p:txBody>
      </p:sp>
      <p:sp>
        <p:nvSpPr>
          <p:cNvPr id="829" name="textbox 829"/>
          <p:cNvSpPr/>
          <p:nvPr/>
        </p:nvSpPr>
        <p:spPr>
          <a:xfrm>
            <a:off x="5656096" y="4719197"/>
            <a:ext cx="45084" cy="57785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255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endParaRPr lang="en-US" altLang="en-US" sz="200" dirty="0"/>
          </a:p>
        </p:txBody>
      </p:sp>
      <p:sp>
        <p:nvSpPr>
          <p:cNvPr id="830" name="path"/>
          <p:cNvSpPr/>
          <p:nvPr/>
        </p:nvSpPr>
        <p:spPr>
          <a:xfrm>
            <a:off x="5219558" y="3996514"/>
            <a:ext cx="220574" cy="2186"/>
          </a:xfrm>
          <a:custGeom>
            <a:avLst/>
            <a:gdLst/>
            <a:ahLst/>
            <a:cxnLst/>
            <a:rect l="0" t="0" r="0" b="0"/>
            <a:pathLst>
              <a:path w="347" h="3">
                <a:moveTo>
                  <a:pt x="0" y="1"/>
                </a:moveTo>
                <a:lnTo>
                  <a:pt x="347" y="1"/>
                </a:lnTo>
              </a:path>
            </a:pathLst>
          </a:custGeom>
          <a:noFill/>
          <a:ln w="208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1" name="textbox 831"/>
          <p:cNvSpPr/>
          <p:nvPr/>
        </p:nvSpPr>
        <p:spPr>
          <a:xfrm>
            <a:off x="1749380" y="4562408"/>
            <a:ext cx="86360" cy="4825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75"/>
              </a:lnSpc>
            </a:pPr>
            <a:r>
              <a:rPr sz="5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500" dirty="0"/>
          </a:p>
        </p:txBody>
      </p:sp>
      <p:sp>
        <p:nvSpPr>
          <p:cNvPr id="832" name="path"/>
          <p:cNvSpPr/>
          <p:nvPr/>
        </p:nvSpPr>
        <p:spPr>
          <a:xfrm>
            <a:off x="2639984" y="5345133"/>
            <a:ext cx="44550" cy="9646"/>
          </a:xfrm>
          <a:custGeom>
            <a:avLst/>
            <a:gdLst/>
            <a:ahLst/>
            <a:cxnLst/>
            <a:rect l="0" t="0" r="0" b="0"/>
            <a:pathLst>
              <a:path w="70" h="15">
                <a:moveTo>
                  <a:pt x="0" y="15"/>
                </a:moveTo>
                <a:lnTo>
                  <a:pt x="70" y="15"/>
                </a:lnTo>
                <a:lnTo>
                  <a:pt x="70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3" name="path"/>
          <p:cNvSpPr/>
          <p:nvPr/>
        </p:nvSpPr>
        <p:spPr>
          <a:xfrm>
            <a:off x="5994663" y="3996514"/>
            <a:ext cx="193721" cy="2186"/>
          </a:xfrm>
          <a:custGeom>
            <a:avLst/>
            <a:gdLst/>
            <a:ahLst/>
            <a:cxnLst/>
            <a:rect l="0" t="0" r="0" b="0"/>
            <a:pathLst>
              <a:path w="305" h="3">
                <a:moveTo>
                  <a:pt x="0" y="1"/>
                </a:moveTo>
                <a:lnTo>
                  <a:pt x="305" y="1"/>
                </a:lnTo>
              </a:path>
            </a:pathLst>
          </a:custGeom>
          <a:noFill/>
          <a:ln w="208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4" name="path"/>
          <p:cNvSpPr/>
          <p:nvPr/>
        </p:nvSpPr>
        <p:spPr>
          <a:xfrm>
            <a:off x="6201534" y="3996514"/>
            <a:ext cx="193720" cy="2186"/>
          </a:xfrm>
          <a:custGeom>
            <a:avLst/>
            <a:gdLst/>
            <a:ahLst/>
            <a:cxnLst/>
            <a:rect l="0" t="0" r="0" b="0"/>
            <a:pathLst>
              <a:path w="305" h="3">
                <a:moveTo>
                  <a:pt x="0" y="1"/>
                </a:moveTo>
                <a:lnTo>
                  <a:pt x="305" y="1"/>
                </a:lnTo>
              </a:path>
            </a:pathLst>
          </a:custGeom>
          <a:noFill/>
          <a:ln w="208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5" name="path"/>
          <p:cNvSpPr/>
          <p:nvPr/>
        </p:nvSpPr>
        <p:spPr>
          <a:xfrm>
            <a:off x="7227976" y="5187161"/>
            <a:ext cx="308547" cy="1349"/>
          </a:xfrm>
          <a:custGeom>
            <a:avLst/>
            <a:gdLst/>
            <a:ahLst/>
            <a:cxnLst/>
            <a:rect l="0" t="0" r="0" b="0"/>
            <a:pathLst>
              <a:path w="485" h="2">
                <a:moveTo>
                  <a:pt x="485" y="1"/>
                </a:moveTo>
                <a:lnTo>
                  <a:pt x="0" y="1"/>
                </a:lnTo>
              </a:path>
            </a:pathLst>
          </a:custGeom>
          <a:noFill/>
          <a:ln w="1404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6" name="path"/>
          <p:cNvSpPr/>
          <p:nvPr/>
        </p:nvSpPr>
        <p:spPr>
          <a:xfrm>
            <a:off x="5025616" y="3996514"/>
            <a:ext cx="180680" cy="2186"/>
          </a:xfrm>
          <a:custGeom>
            <a:avLst/>
            <a:gdLst/>
            <a:ahLst/>
            <a:cxnLst/>
            <a:rect l="0" t="0" r="0" b="0"/>
            <a:pathLst>
              <a:path w="284" h="3">
                <a:moveTo>
                  <a:pt x="0" y="1"/>
                </a:moveTo>
                <a:lnTo>
                  <a:pt x="284" y="1"/>
                </a:lnTo>
              </a:path>
            </a:pathLst>
          </a:custGeom>
          <a:noFill/>
          <a:ln w="208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7" name="path"/>
          <p:cNvSpPr/>
          <p:nvPr/>
        </p:nvSpPr>
        <p:spPr>
          <a:xfrm>
            <a:off x="5453614" y="3996514"/>
            <a:ext cx="173636" cy="2186"/>
          </a:xfrm>
          <a:custGeom>
            <a:avLst/>
            <a:gdLst/>
            <a:ahLst/>
            <a:cxnLst/>
            <a:rect l="0" t="0" r="0" b="0"/>
            <a:pathLst>
              <a:path w="273" h="3">
                <a:moveTo>
                  <a:pt x="0" y="1"/>
                </a:moveTo>
                <a:lnTo>
                  <a:pt x="273" y="1"/>
                </a:lnTo>
              </a:path>
            </a:pathLst>
          </a:custGeom>
          <a:noFill/>
          <a:ln w="208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8" name="path"/>
          <p:cNvSpPr/>
          <p:nvPr/>
        </p:nvSpPr>
        <p:spPr>
          <a:xfrm>
            <a:off x="4838304" y="3996514"/>
            <a:ext cx="173636" cy="2186"/>
          </a:xfrm>
          <a:custGeom>
            <a:avLst/>
            <a:gdLst/>
            <a:ahLst/>
            <a:cxnLst/>
            <a:rect l="0" t="0" r="0" b="0"/>
            <a:pathLst>
              <a:path w="273" h="3">
                <a:moveTo>
                  <a:pt x="0" y="1"/>
                </a:moveTo>
                <a:lnTo>
                  <a:pt x="273" y="1"/>
                </a:lnTo>
              </a:path>
            </a:pathLst>
          </a:custGeom>
          <a:noFill/>
          <a:ln w="208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9" name="textbox 839"/>
          <p:cNvSpPr/>
          <p:nvPr/>
        </p:nvSpPr>
        <p:spPr>
          <a:xfrm>
            <a:off x="7804720" y="5261497"/>
            <a:ext cx="42544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6</a:t>
            </a:r>
            <a:endParaRPr lang="en-US" altLang="en-US" sz="200" dirty="0"/>
          </a:p>
        </p:txBody>
      </p:sp>
      <p:sp>
        <p:nvSpPr>
          <p:cNvPr id="840" name="textbox 840"/>
          <p:cNvSpPr/>
          <p:nvPr/>
        </p:nvSpPr>
        <p:spPr>
          <a:xfrm>
            <a:off x="7510454" y="5782067"/>
            <a:ext cx="42544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3</a:t>
            </a:r>
            <a:endParaRPr lang="en-US" altLang="en-US" sz="200" dirty="0"/>
          </a:p>
        </p:txBody>
      </p:sp>
      <p:sp>
        <p:nvSpPr>
          <p:cNvPr id="841" name="path"/>
          <p:cNvSpPr/>
          <p:nvPr/>
        </p:nvSpPr>
        <p:spPr>
          <a:xfrm>
            <a:off x="8152255" y="5187161"/>
            <a:ext cx="269282" cy="1349"/>
          </a:xfrm>
          <a:custGeom>
            <a:avLst/>
            <a:gdLst/>
            <a:ahLst/>
            <a:cxnLst/>
            <a:rect l="0" t="0" r="0" b="0"/>
            <a:pathLst>
              <a:path w="424" h="2">
                <a:moveTo>
                  <a:pt x="424" y="1"/>
                </a:moveTo>
                <a:lnTo>
                  <a:pt x="0" y="1"/>
                </a:lnTo>
              </a:path>
            </a:pathLst>
          </a:custGeom>
          <a:noFill/>
          <a:ln w="1405" cap="flat">
            <a:solidFill>
              <a:srgbClr val="FFFFFF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2" name="textbox 842"/>
          <p:cNvSpPr/>
          <p:nvPr/>
        </p:nvSpPr>
        <p:spPr>
          <a:xfrm>
            <a:off x="7629586" y="5413034"/>
            <a:ext cx="42544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843" name="textbox 843"/>
          <p:cNvSpPr/>
          <p:nvPr/>
        </p:nvSpPr>
        <p:spPr>
          <a:xfrm>
            <a:off x="6730852" y="5500353"/>
            <a:ext cx="42544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</a:t>
            </a:r>
            <a:endParaRPr lang="en-US" altLang="en-US" sz="200" dirty="0"/>
          </a:p>
        </p:txBody>
      </p:sp>
      <p:sp>
        <p:nvSpPr>
          <p:cNvPr id="844" name="path"/>
          <p:cNvSpPr/>
          <p:nvPr/>
        </p:nvSpPr>
        <p:spPr>
          <a:xfrm>
            <a:off x="5640594" y="3996514"/>
            <a:ext cx="163579" cy="2186"/>
          </a:xfrm>
          <a:custGeom>
            <a:avLst/>
            <a:gdLst/>
            <a:ahLst/>
            <a:cxnLst/>
            <a:rect l="0" t="0" r="0" b="0"/>
            <a:pathLst>
              <a:path w="257" h="3">
                <a:moveTo>
                  <a:pt x="0" y="1"/>
                </a:moveTo>
                <a:lnTo>
                  <a:pt x="257" y="1"/>
                </a:lnTo>
              </a:path>
            </a:pathLst>
          </a:custGeom>
          <a:noFill/>
          <a:ln w="208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5" name="path"/>
          <p:cNvSpPr/>
          <p:nvPr/>
        </p:nvSpPr>
        <p:spPr>
          <a:xfrm>
            <a:off x="5817629" y="3996514"/>
            <a:ext cx="163579" cy="2186"/>
          </a:xfrm>
          <a:custGeom>
            <a:avLst/>
            <a:gdLst/>
            <a:ahLst/>
            <a:cxnLst/>
            <a:rect l="0" t="0" r="0" b="0"/>
            <a:pathLst>
              <a:path w="257" h="3">
                <a:moveTo>
                  <a:pt x="0" y="1"/>
                </a:moveTo>
                <a:lnTo>
                  <a:pt x="257" y="1"/>
                </a:lnTo>
              </a:path>
            </a:pathLst>
          </a:custGeom>
          <a:noFill/>
          <a:ln w="2087" cap="flat">
            <a:solidFill>
              <a:srgbClr val="808080">
                <a:alpha val="100000"/>
              </a:srgbClr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6" name="textbox 846"/>
          <p:cNvSpPr/>
          <p:nvPr/>
        </p:nvSpPr>
        <p:spPr>
          <a:xfrm>
            <a:off x="6989253" y="5958098"/>
            <a:ext cx="40005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200" dirty="0"/>
          </a:p>
        </p:txBody>
      </p:sp>
      <p:sp>
        <p:nvSpPr>
          <p:cNvPr id="847" name="textbox 847"/>
          <p:cNvSpPr/>
          <p:nvPr/>
        </p:nvSpPr>
        <p:spPr>
          <a:xfrm>
            <a:off x="7015213" y="6031801"/>
            <a:ext cx="40005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200" dirty="0"/>
          </a:p>
        </p:txBody>
      </p:sp>
      <p:sp>
        <p:nvSpPr>
          <p:cNvPr id="848" name="textbox 848"/>
          <p:cNvSpPr/>
          <p:nvPr/>
        </p:nvSpPr>
        <p:spPr>
          <a:xfrm>
            <a:off x="6989253" y="5884656"/>
            <a:ext cx="40005" cy="5333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ct val="91000"/>
              </a:lnSpc>
            </a:pPr>
            <a:r>
              <a:rPr sz="2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1</a:t>
            </a:r>
            <a:endParaRPr lang="en-US" altLang="en-US" sz="200" dirty="0"/>
          </a:p>
        </p:txBody>
      </p:sp>
      <p:sp>
        <p:nvSpPr>
          <p:cNvPr id="849" name="textbox 849"/>
          <p:cNvSpPr/>
          <p:nvPr/>
        </p:nvSpPr>
        <p:spPr>
          <a:xfrm>
            <a:off x="3499889" y="4551424"/>
            <a:ext cx="72389" cy="44450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45"/>
              </a:lnSpc>
            </a:pPr>
            <a:r>
              <a:rPr sz="40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…</a:t>
            </a:r>
            <a:endParaRPr lang="en-US" altLang="en-US" sz="400" dirty="0"/>
          </a:p>
        </p:txBody>
      </p:sp>
      <p:sp>
        <p:nvSpPr>
          <p:cNvPr id="850" name="rect"/>
          <p:cNvSpPr/>
          <p:nvPr/>
        </p:nvSpPr>
        <p:spPr>
          <a:xfrm>
            <a:off x="7650340" y="5566293"/>
            <a:ext cx="4381" cy="63829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1" name="rect"/>
          <p:cNvSpPr/>
          <p:nvPr/>
        </p:nvSpPr>
        <p:spPr>
          <a:xfrm>
            <a:off x="7650340" y="5639670"/>
            <a:ext cx="4381" cy="63829"/>
          </a:xfrm>
          <a:prstGeom prst="rect">
            <a:avLst/>
          </a:prstGeom>
          <a:solidFill>
            <a:srgbClr val="FFFFFF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2" name="path"/>
          <p:cNvSpPr/>
          <p:nvPr/>
        </p:nvSpPr>
        <p:spPr>
          <a:xfrm>
            <a:off x="6077149" y="5762941"/>
            <a:ext cx="51767" cy="2937"/>
          </a:xfrm>
          <a:custGeom>
            <a:avLst/>
            <a:gdLst/>
            <a:ahLst/>
            <a:cxnLst/>
            <a:rect l="0" t="0" r="0" b="0"/>
            <a:pathLst>
              <a:path w="81" h="4">
                <a:moveTo>
                  <a:pt x="0" y="2"/>
                </a:moveTo>
                <a:lnTo>
                  <a:pt x="81" y="2"/>
                </a:lnTo>
              </a:path>
            </a:pathLst>
          </a:custGeom>
          <a:noFill/>
          <a:ln w="2670" cap="flat">
            <a:solidFill>
              <a:srgbClr val="808080">
                <a:alpha val="100000"/>
              </a:srgbClr>
            </a:solidFill>
            <a:prstDash val="solid"/>
            <a:miter lim="8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3" name="rect"/>
          <p:cNvSpPr/>
          <p:nvPr/>
        </p:nvSpPr>
        <p:spPr>
          <a:xfrm>
            <a:off x="6075946" y="5806101"/>
            <a:ext cx="2404" cy="62536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4" name="rect"/>
          <p:cNvSpPr/>
          <p:nvPr/>
        </p:nvSpPr>
        <p:spPr>
          <a:xfrm>
            <a:off x="300305" y="5605669"/>
            <a:ext cx="22211" cy="2487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5" name="rect"/>
          <p:cNvSpPr/>
          <p:nvPr/>
        </p:nvSpPr>
        <p:spPr>
          <a:xfrm>
            <a:off x="300305" y="5448447"/>
            <a:ext cx="22211" cy="2487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6" name="rect"/>
          <p:cNvSpPr/>
          <p:nvPr/>
        </p:nvSpPr>
        <p:spPr>
          <a:xfrm>
            <a:off x="300305" y="5131649"/>
            <a:ext cx="22211" cy="2487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7" name="rect"/>
          <p:cNvSpPr/>
          <p:nvPr/>
        </p:nvSpPr>
        <p:spPr>
          <a:xfrm>
            <a:off x="300305" y="5288722"/>
            <a:ext cx="22211" cy="2487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8" name="rect"/>
          <p:cNvSpPr/>
          <p:nvPr/>
        </p:nvSpPr>
        <p:spPr>
          <a:xfrm>
            <a:off x="1828873" y="5742864"/>
            <a:ext cx="2454" cy="2239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9" name="rect"/>
          <p:cNvSpPr/>
          <p:nvPr/>
        </p:nvSpPr>
        <p:spPr>
          <a:xfrm>
            <a:off x="1489682" y="5742864"/>
            <a:ext cx="2454" cy="2239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0" name="rect"/>
          <p:cNvSpPr/>
          <p:nvPr/>
        </p:nvSpPr>
        <p:spPr>
          <a:xfrm>
            <a:off x="1320234" y="5742864"/>
            <a:ext cx="2454" cy="2239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1" name="rect"/>
          <p:cNvSpPr/>
          <p:nvPr/>
        </p:nvSpPr>
        <p:spPr>
          <a:xfrm>
            <a:off x="809091" y="5742864"/>
            <a:ext cx="2454" cy="2239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2" name="rect"/>
          <p:cNvSpPr/>
          <p:nvPr/>
        </p:nvSpPr>
        <p:spPr>
          <a:xfrm>
            <a:off x="639496" y="5742864"/>
            <a:ext cx="2454" cy="2239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3" name="rect"/>
          <p:cNvSpPr/>
          <p:nvPr/>
        </p:nvSpPr>
        <p:spPr>
          <a:xfrm>
            <a:off x="300305" y="5742864"/>
            <a:ext cx="2454" cy="2239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4" name="rect"/>
          <p:cNvSpPr/>
          <p:nvPr/>
        </p:nvSpPr>
        <p:spPr>
          <a:xfrm>
            <a:off x="1659277" y="5742864"/>
            <a:ext cx="2454" cy="2239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5" name="rect"/>
          <p:cNvSpPr/>
          <p:nvPr/>
        </p:nvSpPr>
        <p:spPr>
          <a:xfrm>
            <a:off x="1148184" y="5742864"/>
            <a:ext cx="2454" cy="2239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6" name="rect"/>
          <p:cNvSpPr/>
          <p:nvPr/>
        </p:nvSpPr>
        <p:spPr>
          <a:xfrm>
            <a:off x="1998468" y="5742864"/>
            <a:ext cx="2454" cy="2239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7" name="rect"/>
          <p:cNvSpPr/>
          <p:nvPr/>
        </p:nvSpPr>
        <p:spPr>
          <a:xfrm>
            <a:off x="978589" y="5742864"/>
            <a:ext cx="2454" cy="22391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8" name="rect"/>
          <p:cNvSpPr/>
          <p:nvPr/>
        </p:nvSpPr>
        <p:spPr>
          <a:xfrm>
            <a:off x="7532033" y="5823206"/>
            <a:ext cx="2889" cy="18419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9" name="rect"/>
          <p:cNvSpPr/>
          <p:nvPr/>
        </p:nvSpPr>
        <p:spPr>
          <a:xfrm>
            <a:off x="8322355" y="4399557"/>
            <a:ext cx="794" cy="38415"/>
          </a:xfrm>
          <a:prstGeom prst="rect">
            <a:avLst/>
          </a:prstGeom>
          <a:solidFill>
            <a:srgbClr val="808080">
              <a:alpha val="100000"/>
            </a:srgbClr>
          </a:solidFill>
          <a:ln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0" name="path"/>
          <p:cNvSpPr/>
          <p:nvPr/>
        </p:nvSpPr>
        <p:spPr>
          <a:xfrm>
            <a:off x="8277857" y="4262491"/>
            <a:ext cx="794" cy="38415"/>
          </a:xfrm>
          <a:custGeom>
            <a:avLst/>
            <a:gdLst/>
            <a:ahLst/>
            <a:cxnLst/>
            <a:rect l="0" t="0" r="0" b="0"/>
            <a:pathLst>
              <a:path w="1" h="60">
                <a:moveTo>
                  <a:pt x="0" y="0"/>
                </a:moveTo>
                <a:lnTo>
                  <a:pt x="0" y="60"/>
                </a:lnTo>
              </a:path>
            </a:pathLst>
          </a:custGeom>
          <a:noFill/>
          <a:ln w="704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1" name="path"/>
          <p:cNvSpPr/>
          <p:nvPr/>
        </p:nvSpPr>
        <p:spPr>
          <a:xfrm>
            <a:off x="8163432" y="4126655"/>
            <a:ext cx="794" cy="38415"/>
          </a:xfrm>
          <a:custGeom>
            <a:avLst/>
            <a:gdLst/>
            <a:ahLst/>
            <a:cxnLst/>
            <a:rect l="0" t="0" r="0" b="0"/>
            <a:pathLst>
              <a:path w="1" h="60">
                <a:moveTo>
                  <a:pt x="0" y="0"/>
                </a:moveTo>
                <a:lnTo>
                  <a:pt x="0" y="60"/>
                </a:lnTo>
              </a:path>
            </a:pathLst>
          </a:custGeom>
          <a:noFill/>
          <a:ln w="704" cap="flat">
            <a:solidFill>
              <a:srgbClr val="808080">
                <a:alpha val="100000"/>
              </a:srgbClr>
            </a:solidFill>
            <a:prstDash val="dash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tags/tag1.xml><?xml version="1.0" encoding="utf-8"?>
<p:tagLst xmlns:p="http://schemas.openxmlformats.org/presentationml/2006/main">
  <p:tag name="KSO_WM_UNIT_TABLE_BEAUTIFY" val="smartTable{c184a21f-ad74-4e29-bed2-0c32a6a57cce}"/>
</p:tagLst>
</file>

<file path=ppt/tags/tag2.xml><?xml version="1.0" encoding="utf-8"?>
<p:tagLst xmlns:p="http://schemas.openxmlformats.org/presentationml/2006/main">
  <p:tag name="KSO_WPP_MARK_KEY" val="f7b1c73b-6f26-4fc9-bb33-dddf40974393"/>
  <p:tag name="COMMONDATA" val="eyJoZGlkIjoiZTczZGJiMzk3NmE4MTFmY2I0NmVkOTVhODY4OTk3OTcifQ=="/>
</p:tagLst>
</file>

<file path=ppt/theme/theme1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"/>
        <a:ea typeface=""/>
        <a:cs typeface=""/>
      </a:majorFont>
      <a:minorFont>
        <a:latin typeface="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satMod val="110000"/>
                <a:lum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satMod val="105000"/>
                <a:lum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shade val="94000"/>
              </a:schemeClr>
            </a:gs>
            <a:gs pos="50000">
              <a:schemeClr val="phClr">
                <a:lumMod val="110000"/>
                <a:satMod val="100000"/>
                <a:tint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119050</Words>
  <Application>WPS 演示</Application>
  <PresentationFormat>自定义</PresentationFormat>
  <Paragraphs>12403</Paragraphs>
  <Slides>74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74</vt:i4>
      </vt:variant>
    </vt:vector>
  </HeadingPairs>
  <TitlesOfParts>
    <vt:vector size="83" baseType="lpstr">
      <vt:lpstr>Arial</vt:lpstr>
      <vt:lpstr>宋体</vt:lpstr>
      <vt:lpstr>Wingdings</vt:lpstr>
      <vt:lpstr>Arial</vt:lpstr>
      <vt:lpstr>微软雅黑</vt:lpstr>
      <vt:lpstr>Arial Unicode MS</vt:lpstr>
      <vt:lpstr>Calibri</vt:lpstr>
      <vt:lpstr>Century Gothic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cp:lastModifiedBy>nancy</cp:lastModifiedBy>
  <cp:revision>4</cp:revision>
  <dcterms:created xsi:type="dcterms:W3CDTF">2023-04-05T07:15:00Z</dcterms:created>
  <dcterms:modified xsi:type="dcterms:W3CDTF">2024-02-20T05:00:20Z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O">
    <vt:lpwstr>wqlLaW5nc29mdCBQREYgdG8gV1BTIDgw</vt:lpwstr>
  </property>
  <property fmtid="{D5CDD505-2E9C-101B-9397-08002B2CF9AE}" pid="3" name="Created">
    <vt:filetime>2023-04-05T19:30:36Z</vt:filetime>
  </property>
  <property fmtid="{D5CDD505-2E9C-101B-9397-08002B2CF9AE}" pid="4" name="ICV">
    <vt:lpwstr>AA4FAA6EC09941C9B6AFEAEEEEC8096D_13</vt:lpwstr>
  </property>
  <property fmtid="{D5CDD505-2E9C-101B-9397-08002B2CF9AE}" pid="5" name="KSOProductBuildVer">
    <vt:lpwstr>2052-12.1.0.16250</vt:lpwstr>
  </property>
</Properties>
</file>