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C331-8AB8-4613-86B2-A59290BF77B9}" type="datetimeFigureOut">
              <a:rPr lang="zh-CN" altLang="en-US" smtClean="0"/>
              <a:t>2024/5/17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CCE85-A6B6-4643-873F-B8E630E7D0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572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C331-8AB8-4613-86B2-A59290BF77B9}" type="datetimeFigureOut">
              <a:rPr lang="zh-CN" altLang="en-US" smtClean="0"/>
              <a:t>2024/5/17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CCE85-A6B6-4643-873F-B8E630E7D0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1262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C331-8AB8-4613-86B2-A59290BF77B9}" type="datetimeFigureOut">
              <a:rPr lang="zh-CN" altLang="en-US" smtClean="0"/>
              <a:t>2024/5/17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CCE85-A6B6-4643-873F-B8E630E7D0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9237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C331-8AB8-4613-86B2-A59290BF77B9}" type="datetimeFigureOut">
              <a:rPr lang="zh-CN" altLang="en-US" smtClean="0"/>
              <a:t>2024/5/17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CCE85-A6B6-4643-873F-B8E630E7D0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8677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C331-8AB8-4613-86B2-A59290BF77B9}" type="datetimeFigureOut">
              <a:rPr lang="zh-CN" altLang="en-US" smtClean="0"/>
              <a:t>2024/5/17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CCE85-A6B6-4643-873F-B8E630E7D0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2250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C331-8AB8-4613-86B2-A59290BF77B9}" type="datetimeFigureOut">
              <a:rPr lang="zh-CN" altLang="en-US" smtClean="0"/>
              <a:t>2024/5/17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CCE85-A6B6-4643-873F-B8E630E7D0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5247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C331-8AB8-4613-86B2-A59290BF77B9}" type="datetimeFigureOut">
              <a:rPr lang="zh-CN" altLang="en-US" smtClean="0"/>
              <a:t>2024/5/17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CCE85-A6B6-4643-873F-B8E630E7D0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362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C331-8AB8-4613-86B2-A59290BF77B9}" type="datetimeFigureOut">
              <a:rPr lang="zh-CN" altLang="en-US" smtClean="0"/>
              <a:t>2024/5/17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CCE85-A6B6-4643-873F-B8E630E7D0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3204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C331-8AB8-4613-86B2-A59290BF77B9}" type="datetimeFigureOut">
              <a:rPr lang="zh-CN" altLang="en-US" smtClean="0"/>
              <a:t>2024/5/17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CCE85-A6B6-4643-873F-B8E630E7D0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6779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C331-8AB8-4613-86B2-A59290BF77B9}" type="datetimeFigureOut">
              <a:rPr lang="zh-CN" altLang="en-US" smtClean="0"/>
              <a:t>2024/5/17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CCE85-A6B6-4643-873F-B8E630E7D0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3315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EC331-8AB8-4613-86B2-A59290BF77B9}" type="datetimeFigureOut">
              <a:rPr lang="zh-CN" altLang="en-US" smtClean="0"/>
              <a:t>2024/5/17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CCE85-A6B6-4643-873F-B8E630E7D0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0484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EC331-8AB8-4613-86B2-A59290BF77B9}" type="datetimeFigureOut">
              <a:rPr lang="zh-CN" altLang="en-US" smtClean="0"/>
              <a:t>2024/5/17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CCE85-A6B6-4643-873F-B8E630E7D0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022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/>
              <a:t>IPD</a:t>
            </a:r>
            <a:r>
              <a:rPr lang="zh-CN" altLang="zh-CN" b="1" dirty="0"/>
              <a:t>流程的</a:t>
            </a:r>
            <a:r>
              <a:rPr lang="zh-CN" altLang="en-US" b="1" dirty="0"/>
              <a:t>现状及</a:t>
            </a:r>
            <a:r>
              <a:rPr lang="zh-CN" altLang="zh-CN" b="1" dirty="0"/>
              <a:t>相关建议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86813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l"/>
            <a:r>
              <a:rPr lang="zh-CN" altLang="en-US" dirty="0"/>
              <a:t>一、</a:t>
            </a:r>
            <a:r>
              <a:rPr lang="zh-CN" altLang="zh-CN" dirty="0"/>
              <a:t>全员思想动员</a:t>
            </a:r>
            <a:br>
              <a:rPr lang="zh-CN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zh-CN" altLang="zh-CN" dirty="0"/>
              <a:t>现状分析</a:t>
            </a:r>
          </a:p>
          <a:p>
            <a:pPr lvl="1"/>
            <a:r>
              <a:rPr lang="zh-CN" altLang="zh-CN" dirty="0"/>
              <a:t>部分员工对</a:t>
            </a:r>
            <a:r>
              <a:rPr lang="en-US" altLang="zh-CN" dirty="0"/>
              <a:t>IPD</a:t>
            </a:r>
            <a:r>
              <a:rPr lang="zh-CN" altLang="zh-CN" dirty="0"/>
              <a:t>流程理解不够，不知道变革给公司产生的战略性地影响，只是被动的接受变革。</a:t>
            </a:r>
          </a:p>
          <a:p>
            <a:pPr lvl="1"/>
            <a:r>
              <a:rPr lang="zh-CN" altLang="zh-CN" dirty="0"/>
              <a:t>部分员工不原意接受新事物，在面对新事物时采取封闭自我的心态。甚至不原意主动学习新知识。</a:t>
            </a:r>
          </a:p>
          <a:p>
            <a:pPr lvl="1"/>
            <a:r>
              <a:rPr lang="zh-CN" altLang="zh-CN" dirty="0"/>
              <a:t>在变革推动初期，由于对</a:t>
            </a:r>
            <a:r>
              <a:rPr lang="en-US" altLang="zh-CN" dirty="0"/>
              <a:t>IPD</a:t>
            </a:r>
            <a:r>
              <a:rPr lang="zh-CN" altLang="zh-CN" dirty="0"/>
              <a:t>的理解存在差别，导致在执行的时候，沟通存在障碍，甚至存在“语言”不统一的现象。</a:t>
            </a:r>
          </a:p>
          <a:p>
            <a:pPr lvl="1"/>
            <a:r>
              <a:rPr lang="en-US" altLang="zh-CN" dirty="0"/>
              <a:t>IPD</a:t>
            </a:r>
            <a:r>
              <a:rPr lang="zh-CN" altLang="zh-CN" dirty="0"/>
              <a:t>流程变革势必会带来组织变革，部分员工会由于个人利益受损，在变革期间消极参与，甚至进行极力破坏变革成果。</a:t>
            </a:r>
          </a:p>
          <a:p>
            <a:pPr lvl="0"/>
            <a:r>
              <a:rPr lang="zh-CN" altLang="zh-CN" dirty="0"/>
              <a:t>改进措施</a:t>
            </a:r>
          </a:p>
          <a:p>
            <a:pPr lvl="2"/>
            <a:r>
              <a:rPr lang="zh-CN" altLang="zh-CN" dirty="0"/>
              <a:t>公司最高领导需要认识到位并亲自推动，在全公司范围进行大肆宣传其战略意义，表现出变革的决心和勇气。</a:t>
            </a:r>
            <a:r>
              <a:rPr lang="en-US" altLang="zh-CN" dirty="0"/>
              <a:t>IPD</a:t>
            </a:r>
            <a:r>
              <a:rPr lang="zh-CN" altLang="zh-CN" dirty="0"/>
              <a:t>流程变革“以人为中心”，从上而下提高员工的积极性和主动性。</a:t>
            </a:r>
          </a:p>
          <a:p>
            <a:pPr lvl="2"/>
            <a:r>
              <a:rPr lang="zh-CN" altLang="zh-CN" dirty="0"/>
              <a:t>对公司各级人员进行强制考试，无理由参加，并制定考核规定。</a:t>
            </a:r>
          </a:p>
          <a:p>
            <a:pPr lvl="2"/>
            <a:r>
              <a:rPr lang="zh-CN" altLang="zh-CN" dirty="0"/>
              <a:t>变革初期，进行大量的概念性和认知层次的灌输式培训，统一沟通语言。</a:t>
            </a:r>
          </a:p>
          <a:p>
            <a:pPr lvl="2"/>
            <a:r>
              <a:rPr lang="zh-CN" altLang="zh-CN" dirty="0"/>
              <a:t>对极力阻扰变革人员加强沟通，减少变革对象对变革的抵制，取得最大范围的支持。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70114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zh-CN" altLang="en-US" dirty="0"/>
              <a:t>二、</a:t>
            </a:r>
            <a:r>
              <a:rPr lang="en-US" altLang="zh-CN" dirty="0"/>
              <a:t>IPD</a:t>
            </a:r>
            <a:r>
              <a:rPr lang="zh-CN" altLang="zh-CN" dirty="0"/>
              <a:t>流程实施计划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en-US" altLang="zh-CN" dirty="0"/>
              <a:t>1</a:t>
            </a:r>
            <a:r>
              <a:rPr lang="zh-CN" altLang="en-US" dirty="0"/>
              <a:t>、</a:t>
            </a:r>
            <a:r>
              <a:rPr lang="zh-CN" altLang="zh-CN" dirty="0"/>
              <a:t>现状分析</a:t>
            </a:r>
          </a:p>
          <a:p>
            <a:pPr lvl="0"/>
            <a:r>
              <a:rPr lang="zh-CN" altLang="zh-CN" dirty="0"/>
              <a:t>流程变革计划的阶段性不够清晰，层次不够分明。</a:t>
            </a:r>
          </a:p>
          <a:p>
            <a:pPr lvl="0"/>
            <a:r>
              <a:rPr lang="zh-CN" altLang="zh-CN" dirty="0"/>
              <a:t>流程变革计划的执行没有到位，管控不力，任务拖延现象严重。</a:t>
            </a:r>
          </a:p>
          <a:p>
            <a:pPr marL="0" lvl="0" indent="0">
              <a:buNone/>
            </a:pPr>
            <a:r>
              <a:rPr lang="en-US" altLang="zh-CN" dirty="0"/>
              <a:t>2</a:t>
            </a:r>
            <a:r>
              <a:rPr lang="zh-CN" altLang="en-US" dirty="0"/>
              <a:t>、</a:t>
            </a:r>
            <a:r>
              <a:rPr lang="zh-CN" altLang="zh-CN" dirty="0"/>
              <a:t>改进措施</a:t>
            </a:r>
          </a:p>
          <a:p>
            <a:pPr lvl="0"/>
            <a:r>
              <a:rPr lang="zh-CN" altLang="zh-CN" dirty="0"/>
              <a:t>制定总体规划，分布实施的计划策略，及时根据变革效果曲线图进行调整，确保变革绩效在尽可能短的时间内里恢复变革初绩效并上升。</a:t>
            </a:r>
          </a:p>
          <a:p>
            <a:pPr lvl="0"/>
            <a:r>
              <a:rPr lang="zh-CN" altLang="zh-CN" dirty="0"/>
              <a:t>坚持使用日清，月总结的形式对项目执行情况进行管控。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36684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zh-CN" altLang="en-US" dirty="0"/>
              <a:t>三、</a:t>
            </a:r>
            <a:r>
              <a:rPr lang="zh-CN" altLang="zh-CN" dirty="0"/>
              <a:t>市场规划和立项分析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altLang="zh-CN" dirty="0"/>
              <a:t>1</a:t>
            </a:r>
            <a:r>
              <a:rPr lang="zh-CN" altLang="zh-CN" dirty="0"/>
              <a:t>、现状分析</a:t>
            </a:r>
          </a:p>
          <a:p>
            <a:r>
              <a:rPr lang="en-US" altLang="zh-CN" dirty="0"/>
              <a:t>  1</a:t>
            </a:r>
            <a:r>
              <a:rPr lang="zh-CN" altLang="zh-CN" dirty="0"/>
              <a:t>）目前公司产品的立项都是由市场部以《立项报告》的形式提出并以部门会签，逐级审批，领导决策的方式进行，最后流到研发部。研发部接到产品立项报告后，开始对产品需求进行了解及分解开发。研发部只是被动的接受，市场和研发存在严重脱节。</a:t>
            </a:r>
          </a:p>
          <a:p>
            <a:r>
              <a:rPr lang="en-US" altLang="zh-CN" dirty="0"/>
              <a:t>  2</a:t>
            </a:r>
            <a:r>
              <a:rPr lang="zh-CN" altLang="zh-CN" dirty="0"/>
              <a:t>）立项评审内容主要是技术可行性，产品成本。并没有对产品的战略性意义，商业盈利能力进行评估。</a:t>
            </a:r>
          </a:p>
          <a:p>
            <a:r>
              <a:rPr lang="en-US" altLang="zh-CN" dirty="0"/>
              <a:t>2</a:t>
            </a:r>
            <a:r>
              <a:rPr lang="zh-CN" altLang="zh-CN" dirty="0"/>
              <a:t>、改善措施</a:t>
            </a:r>
          </a:p>
          <a:p>
            <a:r>
              <a:rPr lang="en-US" altLang="zh-CN" dirty="0"/>
              <a:t> 1</a:t>
            </a:r>
            <a:r>
              <a:rPr lang="zh-CN" altLang="zh-CN" dirty="0"/>
              <a:t>）建立跨职能的组织来负责产品规划和立项，市场部和技术规划部一同参与，目前规划部没有发挥应用的价值。</a:t>
            </a:r>
          </a:p>
          <a:p>
            <a:r>
              <a:rPr lang="en-US" altLang="zh-CN" dirty="0"/>
              <a:t> 2</a:t>
            </a:r>
            <a:r>
              <a:rPr lang="zh-CN" altLang="zh-CN" dirty="0"/>
              <a:t>）完善产品立项决策，提高财务、制造、采购等部门的参与度。</a:t>
            </a:r>
          </a:p>
          <a:p>
            <a:r>
              <a:rPr lang="en-US" altLang="zh-CN" dirty="0"/>
              <a:t> 3</a:t>
            </a:r>
            <a:r>
              <a:rPr lang="zh-CN" altLang="zh-CN" dirty="0"/>
              <a:t>）立项所需要材料不充分，匆忙行事，对市场的调研部够，立项时机把握不准。需要再细化补充。</a:t>
            </a:r>
          </a:p>
          <a:p>
            <a:r>
              <a:rPr lang="en-US" altLang="zh-CN" dirty="0"/>
              <a:t> 4</a:t>
            </a:r>
            <a:r>
              <a:rPr lang="zh-CN" altLang="zh-CN" dirty="0"/>
              <a:t>）完善立项流程，提高立项的科学性和严肃性。有时同种类型产品多个产品同时立项，且差不多同时上市，没有差异性。</a:t>
            </a:r>
          </a:p>
          <a:p>
            <a:r>
              <a:rPr lang="en-US" altLang="zh-CN" dirty="0"/>
              <a:t> 5</a:t>
            </a:r>
            <a:r>
              <a:rPr lang="zh-CN" altLang="zh-CN" dirty="0"/>
              <a:t>）立项报告不具有合同的效力，对开发人员只是一张任务书，需要建立项目授权制度。授予项目经理能够调动资源的权力。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68003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zh-CN" altLang="en-US" dirty="0"/>
              <a:t>四、</a:t>
            </a:r>
            <a:r>
              <a:rPr lang="zh-CN" altLang="zh-CN" dirty="0"/>
              <a:t>跨部门团队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CN" dirty="0"/>
              <a:t>1</a:t>
            </a:r>
            <a:r>
              <a:rPr lang="zh-CN" altLang="zh-CN" dirty="0"/>
              <a:t>、现状分析</a:t>
            </a:r>
          </a:p>
          <a:p>
            <a:r>
              <a:rPr lang="en-US" altLang="zh-CN" dirty="0"/>
              <a:t>  1</a:t>
            </a:r>
            <a:r>
              <a:rPr lang="zh-CN" altLang="zh-CN" dirty="0"/>
              <a:t>）部门之间沟通、协作存在障碍，缺乏跨职能运作机制。</a:t>
            </a:r>
          </a:p>
          <a:p>
            <a:r>
              <a:rPr lang="zh-CN" altLang="zh-CN" dirty="0"/>
              <a:t>开发团队的职责更多的是将产品开发出来，很少考虑商业目标和市场形势。</a:t>
            </a:r>
          </a:p>
          <a:p>
            <a:r>
              <a:rPr lang="en-US" altLang="zh-CN" dirty="0"/>
              <a:t>  2</a:t>
            </a:r>
            <a:r>
              <a:rPr lang="zh-CN" altLang="zh-CN" dirty="0"/>
              <a:t>）目前公司对开发团队的考核也只是进度和质量。</a:t>
            </a:r>
          </a:p>
          <a:p>
            <a:r>
              <a:rPr lang="en-US" altLang="zh-CN" dirty="0"/>
              <a:t>  3</a:t>
            </a:r>
            <a:r>
              <a:rPr lang="zh-CN" altLang="zh-CN" dirty="0"/>
              <a:t>）项目负责人不能全面掌控项目组工作和进展情况。</a:t>
            </a:r>
          </a:p>
          <a:p>
            <a:r>
              <a:rPr lang="en-US" altLang="zh-CN" dirty="0"/>
              <a:t>2</a:t>
            </a:r>
            <a:r>
              <a:rPr lang="zh-CN" altLang="zh-CN" dirty="0"/>
              <a:t>、改进措施</a:t>
            </a:r>
          </a:p>
          <a:p>
            <a:r>
              <a:rPr lang="en-US" altLang="zh-CN" dirty="0"/>
              <a:t>  1</a:t>
            </a:r>
            <a:r>
              <a:rPr lang="zh-CN" altLang="zh-CN" dirty="0"/>
              <a:t>）建立跨职能团队，包括财务，制造，采购和销售等相关部门。通过建立跨部门的组织运行机制，可以建立起跨职能的项目运作机制，提高整合能力，充分利用公司的资源和能力。</a:t>
            </a:r>
          </a:p>
          <a:p>
            <a:r>
              <a:rPr lang="en-US" altLang="zh-CN" dirty="0"/>
              <a:t>  2</a:t>
            </a:r>
            <a:r>
              <a:rPr lang="zh-CN" altLang="zh-CN" dirty="0"/>
              <a:t>）明确团队和成员的角色和职责。</a:t>
            </a:r>
          </a:p>
          <a:p>
            <a:r>
              <a:rPr lang="en-US" altLang="zh-CN" dirty="0"/>
              <a:t>  3</a:t>
            </a:r>
            <a:r>
              <a:rPr lang="zh-CN" altLang="zh-CN" dirty="0"/>
              <a:t>）建立跨职能团队的运作机制和基于项目的考核指标。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9315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zh-CN" altLang="en-US" dirty="0"/>
              <a:t>五、</a:t>
            </a:r>
            <a:r>
              <a:rPr lang="zh-CN" altLang="zh-CN" dirty="0"/>
              <a:t>开发过程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lvl="0"/>
            <a:r>
              <a:rPr lang="zh-CN" altLang="zh-CN" dirty="0"/>
              <a:t>现状分析</a:t>
            </a:r>
          </a:p>
          <a:p>
            <a:pPr lvl="0"/>
            <a:r>
              <a:rPr lang="zh-CN" altLang="zh-CN" dirty="0"/>
              <a:t>目前产品开发还只是传统的四个阶段：规划立项，设计，试制，生命周期。计划和开发论证不够周密，导致风险难以管控。</a:t>
            </a:r>
          </a:p>
          <a:p>
            <a:pPr lvl="0"/>
            <a:r>
              <a:rPr lang="zh-CN" altLang="zh-CN" dirty="0"/>
              <a:t>项目计划不完整，只有产品开发计划和项目开发计划，其它计划没有或由职能部门制订，导致相关部门的计划脱节，产品延迟上市和市场局面被动。</a:t>
            </a:r>
          </a:p>
          <a:p>
            <a:pPr lvl="0"/>
            <a:r>
              <a:rPr lang="zh-CN" altLang="zh-CN" dirty="0"/>
              <a:t>流程的输入输出只有少数主要文件，输入输出文件不够规范，且各个文件的关联性不够，交付完全是应付。</a:t>
            </a:r>
          </a:p>
          <a:p>
            <a:pPr lvl="0"/>
            <a:r>
              <a:rPr lang="zh-CN" altLang="zh-CN" dirty="0"/>
              <a:t>评审机制不够健全，所有的评审完全流于形式，评审专家都是临时提问，没有在事前进行过准备。</a:t>
            </a:r>
          </a:p>
          <a:p>
            <a:pPr lvl="0"/>
            <a:r>
              <a:rPr lang="zh-CN" altLang="zh-CN" dirty="0"/>
              <a:t>变更管理和经验教训总结部规范，执行部到位，有些项目中出现的问题在解决后没有形成总结性文档积累，导致不同的项目犯同样的错误。</a:t>
            </a:r>
          </a:p>
          <a:p>
            <a:pPr lvl="0"/>
            <a:r>
              <a:rPr lang="zh-CN" altLang="zh-CN" dirty="0"/>
              <a:t>目前</a:t>
            </a:r>
            <a:r>
              <a:rPr lang="en-US" altLang="zh-CN" dirty="0"/>
              <a:t>CBB</a:t>
            </a:r>
            <a:r>
              <a:rPr lang="zh-CN" altLang="zh-CN" dirty="0"/>
              <a:t>已经制定了一些，但还没有用于设计，形同摆设。</a:t>
            </a:r>
          </a:p>
          <a:p>
            <a:pPr lvl="0"/>
            <a:r>
              <a:rPr lang="zh-CN" altLang="zh-CN" dirty="0"/>
              <a:t>改进措施</a:t>
            </a:r>
          </a:p>
          <a:p>
            <a:pPr lvl="0"/>
            <a:r>
              <a:rPr lang="zh-CN" altLang="zh-CN" dirty="0"/>
              <a:t>细化现有流程，增加概念和计划阶段，强化计划和方案论证，及早识破开发中的风险，降低不必要的浪费。</a:t>
            </a:r>
          </a:p>
          <a:p>
            <a:pPr lvl="0"/>
            <a:r>
              <a:rPr lang="zh-CN" altLang="zh-CN" dirty="0"/>
              <a:t>补充和完善产品开发计划，把职能部门的计划做入项目计划， 所有部门的职责以产品开发为中心，促进产品的尽早上市。</a:t>
            </a:r>
            <a:r>
              <a:rPr lang="en-US" altLang="zh-CN" dirty="0"/>
              <a:t>                 </a:t>
            </a:r>
            <a:endParaRPr lang="zh-CN" altLang="zh-CN" dirty="0"/>
          </a:p>
          <a:p>
            <a:pPr lvl="0"/>
            <a:r>
              <a:rPr lang="zh-CN" altLang="zh-CN" dirty="0"/>
              <a:t>规范流程的输入输出文件，并以模板的方式进行规范。严抓关键交付物，保证设计质量，对评审过于随意的评审专家给与一定处罚。 </a:t>
            </a:r>
          </a:p>
          <a:p>
            <a:pPr lvl="0"/>
            <a:r>
              <a:rPr lang="zh-CN" altLang="zh-CN" dirty="0"/>
              <a:t>针对评审人员建立严肃的考核机制。明确评审人员的权力和责任。</a:t>
            </a:r>
          </a:p>
          <a:p>
            <a:pPr lvl="0"/>
            <a:r>
              <a:rPr lang="zh-CN" altLang="zh-CN" dirty="0"/>
              <a:t>规范经验总结文档管理机制，将经验总结的成绩列入对“团队的贡献”，纳入考核。对于实用有价值的总结给与适当奖励。</a:t>
            </a:r>
          </a:p>
          <a:p>
            <a:pPr lvl="0"/>
            <a:r>
              <a:rPr lang="zh-CN" altLang="zh-CN" dirty="0"/>
              <a:t>建立一套</a:t>
            </a:r>
            <a:r>
              <a:rPr lang="en-US" altLang="zh-CN" dirty="0"/>
              <a:t>CBB</a:t>
            </a:r>
            <a:r>
              <a:rPr lang="zh-CN" altLang="zh-CN" dirty="0"/>
              <a:t>的管理制度，强制性的把</a:t>
            </a:r>
            <a:r>
              <a:rPr lang="en-US" altLang="zh-CN" dirty="0"/>
              <a:t>CBB</a:t>
            </a:r>
            <a:r>
              <a:rPr lang="zh-CN" altLang="zh-CN" dirty="0"/>
              <a:t>模块真正的推广开来。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24839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zh-CN" dirty="0"/>
              <a:t>建立规范的决策评审机制</a:t>
            </a:r>
          </a:p>
          <a:p>
            <a:pPr lvl="0"/>
            <a:r>
              <a:rPr lang="zh-CN" altLang="zh-CN" dirty="0"/>
              <a:t>提高项目管理技能，提高</a:t>
            </a:r>
            <a:r>
              <a:rPr lang="en-US" altLang="zh-CN" dirty="0"/>
              <a:t>IPD</a:t>
            </a:r>
            <a:r>
              <a:rPr lang="zh-CN" altLang="zh-CN" dirty="0"/>
              <a:t>成熟度体系</a:t>
            </a:r>
          </a:p>
          <a:p>
            <a:pPr lvl="0"/>
            <a:r>
              <a:rPr lang="zh-CN" altLang="zh-CN" dirty="0"/>
              <a:t>宣传措施</a:t>
            </a:r>
          </a:p>
          <a:p>
            <a:r>
              <a:rPr lang="zh-CN" altLang="en-US" dirty="0"/>
              <a:t>略。。。。。。。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94555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1105</Words>
  <Application>Microsoft Office PowerPoint</Application>
  <PresentationFormat>全屏显示(4:3)</PresentationFormat>
  <Paragraphs>58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主题​​</vt:lpstr>
      <vt:lpstr>IPD流程的现状及相关建议</vt:lpstr>
      <vt:lpstr>一、全员思想动员 </vt:lpstr>
      <vt:lpstr>二、IPD流程实施计划</vt:lpstr>
      <vt:lpstr>三、市场规划和立项分析</vt:lpstr>
      <vt:lpstr>四、跨部门团队</vt:lpstr>
      <vt:lpstr>五、开发过程</vt:lpstr>
      <vt:lpstr>PowerPoint 演示文稿</vt:lpstr>
    </vt:vector>
  </TitlesOfParts>
  <Company>微软中国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IPD流程的现状及相关建议</dc:title>
  <dc:creator>MC SYSTEM</dc:creator>
  <cp:lastModifiedBy>小凤 尹</cp:lastModifiedBy>
  <cp:revision>2</cp:revision>
  <dcterms:created xsi:type="dcterms:W3CDTF">2012-06-14T03:45:41Z</dcterms:created>
  <dcterms:modified xsi:type="dcterms:W3CDTF">2024-05-17T02:14:25Z</dcterms:modified>
</cp:coreProperties>
</file>