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03" r:id="rId1"/>
  </p:sldMasterIdLst>
  <p:notesMasterIdLst>
    <p:notesMasterId r:id="rId10"/>
  </p:notesMasterIdLst>
  <p:handoutMasterIdLst>
    <p:handoutMasterId r:id="rId11"/>
  </p:handoutMasterIdLst>
  <p:sldIdLst>
    <p:sldId id="2270" r:id="rId2"/>
    <p:sldId id="2306" r:id="rId3"/>
    <p:sldId id="2308" r:id="rId4"/>
    <p:sldId id="2309" r:id="rId5"/>
    <p:sldId id="2311" r:id="rId6"/>
    <p:sldId id="2307" r:id="rId7"/>
    <p:sldId id="2312" r:id="rId8"/>
    <p:sldId id="2310" r:id="rId9"/>
  </p:sldIdLst>
  <p:sldSz cx="9550400" cy="7162800"/>
  <p:notesSz cx="6797675" cy="987425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1900" b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5">
          <p15:clr>
            <a:srgbClr val="A4A3A4"/>
          </p15:clr>
        </p15:guide>
        <p15:guide id="2" pos="30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FD1D1"/>
    <a:srgbClr val="0F45DF"/>
    <a:srgbClr val="C2DEF6"/>
    <a:srgbClr val="CD1111"/>
    <a:srgbClr val="C5EAF7"/>
    <a:srgbClr val="BACDF4"/>
    <a:srgbClr val="FFFFFF"/>
    <a:srgbClr val="000000"/>
    <a:srgbClr val="F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主题样式 2 - 个性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主题样式 1 - 个性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个性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个性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91252" autoAdjust="0"/>
  </p:normalViewPr>
  <p:slideViewPr>
    <p:cSldViewPr snapToGrid="0">
      <p:cViewPr varScale="1">
        <p:scale>
          <a:sx n="58" d="100"/>
          <a:sy n="58" d="100"/>
        </p:scale>
        <p:origin x="1484" y="40"/>
      </p:cViewPr>
      <p:guideLst>
        <p:guide orient="horz" pos="2255"/>
        <p:guide pos="3008"/>
      </p:guideLst>
    </p:cSldViewPr>
  </p:slideViewPr>
  <p:outlineViewPr>
    <p:cViewPr>
      <p:scale>
        <a:sx n="33" d="100"/>
        <a:sy n="33" d="100"/>
      </p:scale>
      <p:origin x="40" y="13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303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fld id="{67CD4DD8-8282-41CD-9768-C036A780AC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658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ea typeface="宋体" pitchFamily="2" charset="-122"/>
              </a:defRPr>
            </a:lvl1pPr>
          </a:lstStyle>
          <a:p>
            <a:pPr>
              <a:defRPr/>
            </a:pPr>
            <a:fld id="{65241CD7-19AB-4D93-85A8-0EEEF776EB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2170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822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89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843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366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7049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54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i="1" dirty="0"/>
              <a:t>可根据内容多少自行添加页数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41CD7-19AB-4D93-85A8-0EEEF776EB24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188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5545" y="340387"/>
            <a:ext cx="4470110" cy="720000"/>
          </a:xfrm>
        </p:spPr>
        <p:txBody>
          <a:bodyPr lIns="72000" tIns="0" rIns="0" bIns="0" anchor="ctr" anchorCtr="0"/>
          <a:lstStyle>
            <a:lvl1pPr algn="l">
              <a:defRPr b="1"/>
            </a:lvl1pPr>
          </a:lstStyle>
          <a:p>
            <a:r>
              <a:rPr lang="zh-CN" altLang="en-US" dirty="0"/>
              <a:t>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759" y="1299990"/>
            <a:ext cx="8560106" cy="527708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5544" y="342931"/>
            <a:ext cx="6790919" cy="720000"/>
          </a:xfrm>
        </p:spPr>
        <p:txBody>
          <a:bodyPr vert="horz"/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916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8640" y="1266940"/>
            <a:ext cx="8736377" cy="533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5545" y="313883"/>
            <a:ext cx="4470110" cy="766087"/>
          </a:xfrm>
          <a:prstGeom prst="rect">
            <a:avLst/>
          </a:prstGeom>
          <a:noFill/>
        </p:spPr>
        <p:txBody>
          <a:bodyPr lIns="72000" rIns="72000" anchor="ctr" anchorCtr="0"/>
          <a:lstStyle/>
          <a:p>
            <a:pPr lvl="0" algn="l"/>
            <a:r>
              <a:rPr lang="zh-CN" altLang="en-US" dirty="0"/>
              <a:t>编辑母版标题样式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1" y="6693272"/>
            <a:ext cx="9550400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374" y="6774175"/>
            <a:ext cx="1055397" cy="30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l">
              <a:defRPr sz="1500" b="0">
                <a:latin typeface="Calibri" pitchFamily="34" charset="0"/>
                <a:ea typeface="宋体" pitchFamily="2" charset="-122"/>
                <a:cs typeface="Calibri" pitchFamily="34" charset="0"/>
              </a:defRPr>
            </a:lvl1pPr>
          </a:lstStyle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</p:sldLayoutIdLst>
  <p:transition/>
  <p:hf hdr="0" ftr="0" dt="0"/>
  <p:txStyles>
    <p:titleStyle>
      <a:lvl1pPr algn="l" defTabSz="955675" rtl="0" eaLnBrk="1" fontAlgn="base" hangingPunct="1">
        <a:spcBef>
          <a:spcPct val="0"/>
        </a:spcBef>
        <a:spcAft>
          <a:spcPct val="0"/>
        </a:spcAft>
        <a:defRPr kumimoji="1" lang="zh-CN" altLang="en-US" sz="4200" b="1" kern="1200" smtClean="0">
          <a:solidFill>
            <a:schemeClr val="bg1"/>
          </a:solidFill>
          <a:latin typeface="+mj-ea"/>
          <a:ea typeface="+mj-ea"/>
          <a:cs typeface="+mj-cs"/>
        </a:defRPr>
      </a:lvl1pPr>
      <a:lvl2pPr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2pPr>
      <a:lvl3pPr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3pPr>
      <a:lvl4pPr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4pPr>
      <a:lvl5pPr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5pPr>
      <a:lvl6pPr marL="457200"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6pPr>
      <a:lvl7pPr marL="914400"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7pPr>
      <a:lvl8pPr marL="1371600"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8pPr>
      <a:lvl9pPr marL="1828800" algn="ctr" defTabSz="955675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bg1"/>
          </a:solidFill>
          <a:latin typeface="Times New Roman" pitchFamily="18" charset="0"/>
          <a:ea typeface="方正大黑简体" pitchFamily="2" charset="-122"/>
        </a:defRPr>
      </a:lvl9pPr>
    </p:titleStyle>
    <p:bodyStyle>
      <a:lvl1pPr marL="358775" indent="-358775" algn="l" defTabSz="955675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defTabSz="955675" rtl="0" eaLnBrk="1" fontAlgn="base" hangingPunct="1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193800" indent="-238125" algn="l" defTabSz="955675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71638" indent="-239713" algn="l" defTabSz="955675" rtl="0" eaLnBrk="1" fontAlgn="base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49475" indent="-239713" algn="l" defTabSz="955675" rtl="0" eaLnBrk="1" fontAlgn="base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06675" indent="-239713" algn="l" defTabSz="955675" rtl="0" eaLnBrk="1" fontAlgn="base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3875" indent="-239713" algn="l" defTabSz="955675" rtl="0" eaLnBrk="1" fontAlgn="base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1075" indent="-239713" algn="l" defTabSz="955675" rtl="0" eaLnBrk="1" fontAlgn="base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78275" indent="-239713" algn="l" defTabSz="955675" rtl="0" eaLnBrk="1" fontAlgn="base" hangingPunct="1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42963" y="1941773"/>
            <a:ext cx="76373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55675">
              <a:lnSpc>
                <a:spcPct val="150000"/>
              </a:lnSpc>
            </a:pPr>
            <a:r>
              <a:rPr lang="en-US" altLang="zh-CN" sz="4800" dirty="0">
                <a:latin typeface="+mj-ea"/>
                <a:ea typeface="+mj-ea"/>
              </a:rPr>
              <a:t>****</a:t>
            </a:r>
            <a:r>
              <a:rPr lang="zh-CN" altLang="en-US" sz="4800" dirty="0">
                <a:latin typeface="+mj-ea"/>
                <a:ea typeface="+mj-ea"/>
              </a:rPr>
              <a:t>公司</a:t>
            </a:r>
            <a:endParaRPr lang="en-US" altLang="zh-CN" sz="4800" dirty="0">
              <a:latin typeface="+mj-ea"/>
              <a:ea typeface="+mj-ea"/>
            </a:endParaRPr>
          </a:p>
          <a:p>
            <a:pPr algn="ctr" defTabSz="955675">
              <a:lnSpc>
                <a:spcPct val="150000"/>
              </a:lnSpc>
            </a:pPr>
            <a:r>
              <a:rPr lang="zh-CN" altLang="en-US" sz="4800" dirty="0">
                <a:latin typeface="+mj-ea"/>
                <a:ea typeface="+mj-ea"/>
              </a:rPr>
              <a:t>立项申请介绍</a:t>
            </a:r>
            <a:endParaRPr lang="en-US" altLang="zh-CN" sz="4800" b="0" dirty="0">
              <a:latin typeface="+mj-ea"/>
              <a:ea typeface="+mj-ea"/>
            </a:endParaRPr>
          </a:p>
          <a:p>
            <a:pPr algn="ctr" defTabSz="955675">
              <a:lnSpc>
                <a:spcPct val="150000"/>
              </a:lnSpc>
            </a:pPr>
            <a:endParaRPr lang="en-US" altLang="zh-CN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21025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grpSp>
        <p:nvGrpSpPr>
          <p:cNvPr id="5" name="组合 6"/>
          <p:cNvGrpSpPr>
            <a:grpSpLocks/>
          </p:cNvGrpSpPr>
          <p:nvPr/>
        </p:nvGrpSpPr>
        <p:grpSpPr bwMode="auto">
          <a:xfrm>
            <a:off x="1308100" y="1947729"/>
            <a:ext cx="3671525" cy="552450"/>
            <a:chOff x="1308205" y="2006925"/>
            <a:chExt cx="3671775" cy="552564"/>
          </a:xfrm>
        </p:grpSpPr>
        <p:sp>
          <p:nvSpPr>
            <p:cNvPr id="6" name="文本框 113"/>
            <p:cNvSpPr txBox="1"/>
            <p:nvPr/>
          </p:nvSpPr>
          <p:spPr>
            <a:xfrm>
              <a:off x="1919435" y="2006925"/>
              <a:ext cx="3060545" cy="500240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Impact" panose="020B0806030902050204" pitchFamily="34" charset="0"/>
                  <a:ea typeface="+mn-ea"/>
                </a:rPr>
                <a:t>立项审核流程</a:t>
              </a: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08205" y="206948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100000">
                  <a:srgbClr val="F5A500"/>
                </a:gs>
                <a:gs pos="0">
                  <a:srgbClr val="E60012"/>
                </a:gs>
              </a:gsLst>
              <a:lin ang="2700000" scaled="0"/>
            </a:gradFill>
            <a:ln w="28575" cap="flat">
              <a:gradFill>
                <a:gsLst>
                  <a:gs pos="0">
                    <a:srgbClr val="F5A500"/>
                  </a:gs>
                  <a:gs pos="100000">
                    <a:srgbClr val="E60012"/>
                  </a:gs>
                </a:gsLst>
                <a:lin ang="2700000" scaled="0"/>
              </a:gradFill>
              <a:prstDash val="solid"/>
              <a:miter lim="800000"/>
              <a:headEnd/>
              <a:tailEnd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grpSp>
          <p:nvGrpSpPr>
            <p:cNvPr id="9" name="组合 141"/>
            <p:cNvGrpSpPr>
              <a:grpSpLocks/>
            </p:cNvGrpSpPr>
            <p:nvPr/>
          </p:nvGrpSpPr>
          <p:grpSpPr bwMode="auto">
            <a:xfrm>
              <a:off x="1463788" y="2175165"/>
              <a:ext cx="418364" cy="384324"/>
              <a:chOff x="5722879" y="2743089"/>
              <a:chExt cx="500147" cy="459451"/>
            </a:xfrm>
          </p:grpSpPr>
          <p:sp>
            <p:nvSpPr>
              <p:cNvPr id="10" name="Freeform 55"/>
              <p:cNvSpPr>
                <a:spLocks/>
              </p:cNvSpPr>
              <p:nvPr/>
            </p:nvSpPr>
            <p:spPr bwMode="auto">
              <a:xfrm>
                <a:off x="5742013" y="2745340"/>
                <a:ext cx="481013" cy="457200"/>
              </a:xfrm>
              <a:custGeom>
                <a:avLst/>
                <a:gdLst>
                  <a:gd name="T0" fmla="*/ 137 w 303"/>
                  <a:gd name="T1" fmla="*/ 288 h 288"/>
                  <a:gd name="T2" fmla="*/ 0 w 303"/>
                  <a:gd name="T3" fmla="*/ 174 h 288"/>
                  <a:gd name="T4" fmla="*/ 2 w 303"/>
                  <a:gd name="T5" fmla="*/ 15 h 288"/>
                  <a:gd name="T6" fmla="*/ 54 w 303"/>
                  <a:gd name="T7" fmla="*/ 10 h 288"/>
                  <a:gd name="T8" fmla="*/ 85 w 303"/>
                  <a:gd name="T9" fmla="*/ 43 h 288"/>
                  <a:gd name="T10" fmla="*/ 106 w 303"/>
                  <a:gd name="T11" fmla="*/ 22 h 288"/>
                  <a:gd name="T12" fmla="*/ 128 w 303"/>
                  <a:gd name="T13" fmla="*/ 0 h 288"/>
                  <a:gd name="T14" fmla="*/ 303 w 303"/>
                  <a:gd name="T15" fmla="*/ 150 h 288"/>
                  <a:gd name="T16" fmla="*/ 137 w 303"/>
                  <a:gd name="T1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3" h="288">
                    <a:moveTo>
                      <a:pt x="137" y="288"/>
                    </a:moveTo>
                    <a:lnTo>
                      <a:pt x="0" y="174"/>
                    </a:lnTo>
                    <a:lnTo>
                      <a:pt x="2" y="15"/>
                    </a:lnTo>
                    <a:lnTo>
                      <a:pt x="54" y="10"/>
                    </a:lnTo>
                    <a:lnTo>
                      <a:pt x="85" y="43"/>
                    </a:lnTo>
                    <a:lnTo>
                      <a:pt x="106" y="22"/>
                    </a:lnTo>
                    <a:lnTo>
                      <a:pt x="128" y="0"/>
                    </a:lnTo>
                    <a:lnTo>
                      <a:pt x="303" y="150"/>
                    </a:lnTo>
                    <a:lnTo>
                      <a:pt x="137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1" name="Freeform 56"/>
              <p:cNvSpPr>
                <a:spLocks noEditPoints="1"/>
              </p:cNvSpPr>
              <p:nvPr/>
            </p:nvSpPr>
            <p:spPr bwMode="auto">
              <a:xfrm>
                <a:off x="5722883" y="2743173"/>
                <a:ext cx="115776" cy="290427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3 h 77"/>
                  <a:gd name="T8" fmla="*/ 27 w 31"/>
                  <a:gd name="T9" fmla="*/ 74 h 77"/>
                  <a:gd name="T10" fmla="*/ 16 w 31"/>
                  <a:gd name="T11" fmla="*/ 77 h 77"/>
                  <a:gd name="T12" fmla="*/ 2 w 31"/>
                  <a:gd name="T13" fmla="*/ 72 h 77"/>
                  <a:gd name="T14" fmla="*/ 0 w 31"/>
                  <a:gd name="T15" fmla="*/ 57 h 77"/>
                  <a:gd name="T16" fmla="*/ 0 w 31"/>
                  <a:gd name="T17" fmla="*/ 21 h 77"/>
                  <a:gd name="T18" fmla="*/ 3 w 31"/>
                  <a:gd name="T19" fmla="*/ 6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2" name="Freeform 57"/>
              <p:cNvSpPr>
                <a:spLocks/>
              </p:cNvSpPr>
              <p:nvPr/>
            </p:nvSpPr>
            <p:spPr bwMode="auto">
              <a:xfrm>
                <a:off x="5876618" y="2746969"/>
                <a:ext cx="68327" cy="286631"/>
              </a:xfrm>
              <a:custGeom>
                <a:avLst/>
                <a:gdLst>
                  <a:gd name="T0" fmla="*/ 0 w 18"/>
                  <a:gd name="T1" fmla="*/ 11 h 76"/>
                  <a:gd name="T2" fmla="*/ 11 w 18"/>
                  <a:gd name="T3" fmla="*/ 0 h 76"/>
                  <a:gd name="T4" fmla="*/ 18 w 18"/>
                  <a:gd name="T5" fmla="*/ 0 h 76"/>
                  <a:gd name="T6" fmla="*/ 18 w 18"/>
                  <a:gd name="T7" fmla="*/ 76 h 76"/>
                  <a:gd name="T8" fmla="*/ 8 w 18"/>
                  <a:gd name="T9" fmla="*/ 76 h 76"/>
                  <a:gd name="T10" fmla="*/ 8 w 18"/>
                  <a:gd name="T11" fmla="*/ 19 h 76"/>
                  <a:gd name="T12" fmla="*/ 0 w 18"/>
                  <a:gd name="T13" fmla="*/ 19 h 76"/>
                  <a:gd name="T14" fmla="*/ 0 w 18"/>
                  <a:gd name="T15" fmla="*/ 1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3" name="组合 7"/>
          <p:cNvGrpSpPr>
            <a:grpSpLocks/>
          </p:cNvGrpSpPr>
          <p:nvPr/>
        </p:nvGrpSpPr>
        <p:grpSpPr bwMode="auto">
          <a:xfrm>
            <a:off x="1308100" y="2921940"/>
            <a:ext cx="2899360" cy="549698"/>
            <a:chOff x="1308205" y="2653472"/>
            <a:chExt cx="2898746" cy="549910"/>
          </a:xfrm>
        </p:grpSpPr>
        <p:sp>
          <p:nvSpPr>
            <p:cNvPr id="14" name="文本框 115"/>
            <p:cNvSpPr txBox="1"/>
            <p:nvPr/>
          </p:nvSpPr>
          <p:spPr>
            <a:xfrm>
              <a:off x="1914502" y="2653472"/>
              <a:ext cx="2292449" cy="500330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+mn-ea"/>
                </a:rPr>
                <a:t>立项材料准备</a:t>
              </a:r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308205" y="271681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100000">
                  <a:srgbClr val="E8609E"/>
                </a:gs>
                <a:gs pos="0">
                  <a:srgbClr val="A80082"/>
                </a:gs>
              </a:gsLst>
              <a:lin ang="2700000" scaled="0"/>
            </a:gradFill>
            <a:ln w="28575" cap="flat">
              <a:gradFill>
                <a:gsLst>
                  <a:gs pos="0">
                    <a:srgbClr val="E8609E"/>
                  </a:gs>
                  <a:gs pos="100000">
                    <a:srgbClr val="A80082"/>
                  </a:gs>
                </a:gsLst>
                <a:lin ang="2700000" scaled="0"/>
              </a:gradFill>
              <a:prstDash val="solid"/>
              <a:miter lim="800000"/>
              <a:headEnd/>
              <a:tailEnd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grpSp>
          <p:nvGrpSpPr>
            <p:cNvPr id="17" name="组合 145"/>
            <p:cNvGrpSpPr>
              <a:grpSpLocks/>
            </p:cNvGrpSpPr>
            <p:nvPr/>
          </p:nvGrpSpPr>
          <p:grpSpPr bwMode="auto">
            <a:xfrm>
              <a:off x="1454223" y="2818540"/>
              <a:ext cx="427930" cy="384842"/>
              <a:chOff x="952093" y="6013756"/>
              <a:chExt cx="511583" cy="460070"/>
            </a:xfrm>
          </p:grpSpPr>
          <p:sp>
            <p:nvSpPr>
              <p:cNvPr id="18" name="Freeform 58"/>
              <p:cNvSpPr>
                <a:spLocks/>
              </p:cNvSpPr>
              <p:nvPr/>
            </p:nvSpPr>
            <p:spPr bwMode="auto">
              <a:xfrm>
                <a:off x="971551" y="6021388"/>
                <a:ext cx="492125" cy="452438"/>
              </a:xfrm>
              <a:custGeom>
                <a:avLst/>
                <a:gdLst>
                  <a:gd name="T0" fmla="*/ 137 w 310"/>
                  <a:gd name="T1" fmla="*/ 285 h 285"/>
                  <a:gd name="T2" fmla="*/ 0 w 310"/>
                  <a:gd name="T3" fmla="*/ 171 h 285"/>
                  <a:gd name="T4" fmla="*/ 2 w 310"/>
                  <a:gd name="T5" fmla="*/ 12 h 285"/>
                  <a:gd name="T6" fmla="*/ 54 w 310"/>
                  <a:gd name="T7" fmla="*/ 7 h 285"/>
                  <a:gd name="T8" fmla="*/ 87 w 310"/>
                  <a:gd name="T9" fmla="*/ 40 h 285"/>
                  <a:gd name="T10" fmla="*/ 97 w 310"/>
                  <a:gd name="T11" fmla="*/ 7 h 285"/>
                  <a:gd name="T12" fmla="*/ 137 w 310"/>
                  <a:gd name="T13" fmla="*/ 0 h 285"/>
                  <a:gd name="T14" fmla="*/ 310 w 310"/>
                  <a:gd name="T15" fmla="*/ 150 h 285"/>
                  <a:gd name="T16" fmla="*/ 137 w 310"/>
                  <a:gd name="T17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5">
                    <a:moveTo>
                      <a:pt x="137" y="285"/>
                    </a:moveTo>
                    <a:lnTo>
                      <a:pt x="0" y="171"/>
                    </a:lnTo>
                    <a:lnTo>
                      <a:pt x="2" y="12"/>
                    </a:lnTo>
                    <a:lnTo>
                      <a:pt x="54" y="7"/>
                    </a:lnTo>
                    <a:lnTo>
                      <a:pt x="87" y="40"/>
                    </a:lnTo>
                    <a:lnTo>
                      <a:pt x="97" y="7"/>
                    </a:lnTo>
                    <a:lnTo>
                      <a:pt x="137" y="0"/>
                    </a:lnTo>
                    <a:lnTo>
                      <a:pt x="310" y="150"/>
                    </a:lnTo>
                    <a:lnTo>
                      <a:pt x="137" y="285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9" name="Freeform 59"/>
              <p:cNvSpPr>
                <a:spLocks noEditPoints="1"/>
              </p:cNvSpPr>
              <p:nvPr/>
            </p:nvSpPr>
            <p:spPr bwMode="auto">
              <a:xfrm>
                <a:off x="952094" y="6013871"/>
                <a:ext cx="115744" cy="290478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1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0" name="Freeform 60"/>
              <p:cNvSpPr>
                <a:spLocks/>
              </p:cNvSpPr>
              <p:nvPr/>
            </p:nvSpPr>
            <p:spPr bwMode="auto">
              <a:xfrm>
                <a:off x="1090607" y="6013871"/>
                <a:ext cx="117640" cy="290478"/>
              </a:xfrm>
              <a:custGeom>
                <a:avLst/>
                <a:gdLst>
                  <a:gd name="T0" fmla="*/ 0 w 31"/>
                  <a:gd name="T1" fmla="*/ 16 h 77"/>
                  <a:gd name="T2" fmla="*/ 4 w 31"/>
                  <a:gd name="T3" fmla="*/ 4 h 77"/>
                  <a:gd name="T4" fmla="*/ 16 w 31"/>
                  <a:gd name="T5" fmla="*/ 0 h 77"/>
                  <a:gd name="T6" fmla="*/ 29 w 31"/>
                  <a:gd name="T7" fmla="*/ 6 h 77"/>
                  <a:gd name="T8" fmla="*/ 31 w 31"/>
                  <a:gd name="T9" fmla="*/ 22 h 77"/>
                  <a:gd name="T10" fmla="*/ 30 w 31"/>
                  <a:gd name="T11" fmla="*/ 30 h 77"/>
                  <a:gd name="T12" fmla="*/ 27 w 31"/>
                  <a:gd name="T13" fmla="*/ 38 h 77"/>
                  <a:gd name="T14" fmla="*/ 18 w 31"/>
                  <a:gd name="T15" fmla="*/ 52 h 77"/>
                  <a:gd name="T16" fmla="*/ 11 w 31"/>
                  <a:gd name="T17" fmla="*/ 68 h 77"/>
                  <a:gd name="T18" fmla="*/ 31 w 31"/>
                  <a:gd name="T19" fmla="*/ 68 h 77"/>
                  <a:gd name="T20" fmla="*/ 31 w 31"/>
                  <a:gd name="T21" fmla="*/ 76 h 77"/>
                  <a:gd name="T22" fmla="*/ 8 w 31"/>
                  <a:gd name="T23" fmla="*/ 77 h 77"/>
                  <a:gd name="T24" fmla="*/ 0 w 31"/>
                  <a:gd name="T25" fmla="*/ 76 h 77"/>
                  <a:gd name="T26" fmla="*/ 0 w 31"/>
                  <a:gd name="T27" fmla="*/ 76 h 77"/>
                  <a:gd name="T28" fmla="*/ 5 w 31"/>
                  <a:gd name="T29" fmla="*/ 55 h 77"/>
                  <a:gd name="T30" fmla="*/ 17 w 31"/>
                  <a:gd name="T31" fmla="*/ 37 h 77"/>
                  <a:gd name="T32" fmla="*/ 21 w 31"/>
                  <a:gd name="T33" fmla="*/ 20 h 77"/>
                  <a:gd name="T34" fmla="*/ 21 w 31"/>
                  <a:gd name="T35" fmla="*/ 19 h 77"/>
                  <a:gd name="T36" fmla="*/ 21 w 31"/>
                  <a:gd name="T37" fmla="*/ 17 h 77"/>
                  <a:gd name="T38" fmla="*/ 21 w 31"/>
                  <a:gd name="T39" fmla="*/ 12 h 77"/>
                  <a:gd name="T40" fmla="*/ 15 w 31"/>
                  <a:gd name="T41" fmla="*/ 7 h 77"/>
                  <a:gd name="T42" fmla="*/ 10 w 31"/>
                  <a:gd name="T43" fmla="*/ 16 h 77"/>
                  <a:gd name="T44" fmla="*/ 10 w 31"/>
                  <a:gd name="T45" fmla="*/ 19 h 77"/>
                  <a:gd name="T46" fmla="*/ 10 w 31"/>
                  <a:gd name="T47" fmla="*/ 21 h 77"/>
                  <a:gd name="T48" fmla="*/ 10 w 31"/>
                  <a:gd name="T49" fmla="*/ 23 h 77"/>
                  <a:gd name="T50" fmla="*/ 10 w 31"/>
                  <a:gd name="T51" fmla="*/ 26 h 77"/>
                  <a:gd name="T52" fmla="*/ 0 w 31"/>
                  <a:gd name="T53" fmla="*/ 26 h 77"/>
                  <a:gd name="T54" fmla="*/ 0 w 31"/>
                  <a:gd name="T55" fmla="*/ 1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1" name="组合 8"/>
          <p:cNvGrpSpPr>
            <a:grpSpLocks/>
          </p:cNvGrpSpPr>
          <p:nvPr/>
        </p:nvGrpSpPr>
        <p:grpSpPr bwMode="auto">
          <a:xfrm>
            <a:off x="1308100" y="3908753"/>
            <a:ext cx="3973402" cy="558800"/>
            <a:chOff x="1308205" y="3300018"/>
            <a:chExt cx="3973062" cy="558222"/>
          </a:xfrm>
        </p:grpSpPr>
        <p:sp>
          <p:nvSpPr>
            <p:cNvPr id="22" name="文本框 117"/>
            <p:cNvSpPr txBox="1"/>
            <p:nvPr/>
          </p:nvSpPr>
          <p:spPr>
            <a:xfrm>
              <a:off x="1911403" y="3300018"/>
              <a:ext cx="3369864" cy="499620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+mn-ea"/>
                </a:rPr>
                <a:t>立项过程中注意事项</a:t>
              </a:r>
              <a:endPara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308205" y="336414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5DAD"/>
                </a:gs>
                <a:gs pos="100000">
                  <a:srgbClr val="5796D0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005DAD"/>
                  </a:gs>
                  <a:gs pos="100000">
                    <a:srgbClr val="5796D0"/>
                  </a:gs>
                </a:gsLst>
                <a:lin ang="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grpSp>
          <p:nvGrpSpPr>
            <p:cNvPr id="25" name="组合 149"/>
            <p:cNvGrpSpPr>
              <a:grpSpLocks/>
            </p:cNvGrpSpPr>
            <p:nvPr/>
          </p:nvGrpSpPr>
          <p:grpSpPr bwMode="auto">
            <a:xfrm>
              <a:off x="1455828" y="3473020"/>
              <a:ext cx="427997" cy="385220"/>
              <a:chOff x="5404950" y="6814991"/>
              <a:chExt cx="511663" cy="460522"/>
            </a:xfrm>
          </p:grpSpPr>
          <p:sp>
            <p:nvSpPr>
              <p:cNvPr id="26" name="Freeform 61"/>
              <p:cNvSpPr>
                <a:spLocks/>
              </p:cNvSpPr>
              <p:nvPr/>
            </p:nvSpPr>
            <p:spPr bwMode="auto">
              <a:xfrm>
                <a:off x="5424488" y="6821488"/>
                <a:ext cx="492125" cy="454025"/>
              </a:xfrm>
              <a:custGeom>
                <a:avLst/>
                <a:gdLst>
                  <a:gd name="T0" fmla="*/ 140 w 310"/>
                  <a:gd name="T1" fmla="*/ 286 h 286"/>
                  <a:gd name="T2" fmla="*/ 0 w 310"/>
                  <a:gd name="T3" fmla="*/ 172 h 286"/>
                  <a:gd name="T4" fmla="*/ 2 w 310"/>
                  <a:gd name="T5" fmla="*/ 12 h 286"/>
                  <a:gd name="T6" fmla="*/ 57 w 310"/>
                  <a:gd name="T7" fmla="*/ 7 h 286"/>
                  <a:gd name="T8" fmla="*/ 88 w 310"/>
                  <a:gd name="T9" fmla="*/ 41 h 286"/>
                  <a:gd name="T10" fmla="*/ 97 w 310"/>
                  <a:gd name="T11" fmla="*/ 7 h 286"/>
                  <a:gd name="T12" fmla="*/ 135 w 310"/>
                  <a:gd name="T13" fmla="*/ 0 h 286"/>
                  <a:gd name="T14" fmla="*/ 310 w 310"/>
                  <a:gd name="T15" fmla="*/ 150 h 286"/>
                  <a:gd name="T16" fmla="*/ 140 w 310"/>
                  <a:gd name="T17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6">
                    <a:moveTo>
                      <a:pt x="140" y="286"/>
                    </a:moveTo>
                    <a:lnTo>
                      <a:pt x="0" y="172"/>
                    </a:lnTo>
                    <a:lnTo>
                      <a:pt x="2" y="12"/>
                    </a:lnTo>
                    <a:lnTo>
                      <a:pt x="57" y="7"/>
                    </a:lnTo>
                    <a:lnTo>
                      <a:pt x="88" y="41"/>
                    </a:lnTo>
                    <a:lnTo>
                      <a:pt x="97" y="7"/>
                    </a:lnTo>
                    <a:lnTo>
                      <a:pt x="135" y="0"/>
                    </a:lnTo>
                    <a:lnTo>
                      <a:pt x="310" y="150"/>
                    </a:lnTo>
                    <a:lnTo>
                      <a:pt x="140" y="286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7" name="Freeform 62"/>
              <p:cNvSpPr>
                <a:spLocks noEditPoints="1"/>
              </p:cNvSpPr>
              <p:nvPr/>
            </p:nvSpPr>
            <p:spPr bwMode="auto">
              <a:xfrm>
                <a:off x="5404952" y="6814819"/>
                <a:ext cx="117655" cy="290067"/>
              </a:xfrm>
              <a:custGeom>
                <a:avLst/>
                <a:gdLst>
                  <a:gd name="T0" fmla="*/ 17 w 31"/>
                  <a:gd name="T1" fmla="*/ 0 h 77"/>
                  <a:gd name="T2" fmla="*/ 29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2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3 w 31"/>
                  <a:gd name="T25" fmla="*/ 59 h 77"/>
                  <a:gd name="T26" fmla="*/ 23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10" y="77"/>
                      <a:pt x="5" y="75"/>
                      <a:pt x="3" y="72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6"/>
                      <a:pt x="23" y="59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0"/>
                      <a:pt x="20" y="7"/>
                      <a:pt x="16" y="7"/>
                    </a:cubicBezTo>
                    <a:cubicBezTo>
                      <a:pt x="12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8" name="Freeform 63"/>
              <p:cNvSpPr>
                <a:spLocks/>
              </p:cNvSpPr>
              <p:nvPr/>
            </p:nvSpPr>
            <p:spPr bwMode="auto">
              <a:xfrm>
                <a:off x="5545380" y="6814819"/>
                <a:ext cx="111962" cy="290067"/>
              </a:xfrm>
              <a:custGeom>
                <a:avLst/>
                <a:gdLst>
                  <a:gd name="T0" fmla="*/ 9 w 30"/>
                  <a:gd name="T1" fmla="*/ 54 h 77"/>
                  <a:gd name="T2" fmla="*/ 9 w 30"/>
                  <a:gd name="T3" fmla="*/ 62 h 77"/>
                  <a:gd name="T4" fmla="*/ 10 w 30"/>
                  <a:gd name="T5" fmla="*/ 68 h 77"/>
                  <a:gd name="T6" fmla="*/ 16 w 30"/>
                  <a:gd name="T7" fmla="*/ 70 h 77"/>
                  <a:gd name="T8" fmla="*/ 21 w 30"/>
                  <a:gd name="T9" fmla="*/ 65 h 77"/>
                  <a:gd name="T10" fmla="*/ 21 w 30"/>
                  <a:gd name="T11" fmla="*/ 58 h 77"/>
                  <a:gd name="T12" fmla="*/ 21 w 30"/>
                  <a:gd name="T13" fmla="*/ 52 h 77"/>
                  <a:gd name="T14" fmla="*/ 20 w 30"/>
                  <a:gd name="T15" fmla="*/ 43 h 77"/>
                  <a:gd name="T16" fmla="*/ 12 w 30"/>
                  <a:gd name="T17" fmla="*/ 39 h 77"/>
                  <a:gd name="T18" fmla="*/ 10 w 30"/>
                  <a:gd name="T19" fmla="*/ 39 h 77"/>
                  <a:gd name="T20" fmla="*/ 7 w 30"/>
                  <a:gd name="T21" fmla="*/ 40 h 77"/>
                  <a:gd name="T22" fmla="*/ 7 w 30"/>
                  <a:gd name="T23" fmla="*/ 31 h 77"/>
                  <a:gd name="T24" fmla="*/ 9 w 30"/>
                  <a:gd name="T25" fmla="*/ 31 h 77"/>
                  <a:gd name="T26" fmla="*/ 19 w 30"/>
                  <a:gd name="T27" fmla="*/ 22 h 77"/>
                  <a:gd name="T28" fmla="*/ 19 w 30"/>
                  <a:gd name="T29" fmla="*/ 14 h 77"/>
                  <a:gd name="T30" fmla="*/ 14 w 30"/>
                  <a:gd name="T31" fmla="*/ 7 h 77"/>
                  <a:gd name="T32" fmla="*/ 9 w 30"/>
                  <a:gd name="T33" fmla="*/ 15 h 77"/>
                  <a:gd name="T34" fmla="*/ 9 w 30"/>
                  <a:gd name="T35" fmla="*/ 17 h 77"/>
                  <a:gd name="T36" fmla="*/ 9 w 30"/>
                  <a:gd name="T37" fmla="*/ 19 h 77"/>
                  <a:gd name="T38" fmla="*/ 0 w 30"/>
                  <a:gd name="T39" fmla="*/ 19 h 77"/>
                  <a:gd name="T40" fmla="*/ 0 w 30"/>
                  <a:gd name="T41" fmla="*/ 12 h 77"/>
                  <a:gd name="T42" fmla="*/ 15 w 30"/>
                  <a:gd name="T43" fmla="*/ 0 h 77"/>
                  <a:gd name="T44" fmla="*/ 29 w 30"/>
                  <a:gd name="T45" fmla="*/ 13 h 77"/>
                  <a:gd name="T46" fmla="*/ 29 w 30"/>
                  <a:gd name="T47" fmla="*/ 17 h 77"/>
                  <a:gd name="T48" fmla="*/ 29 w 30"/>
                  <a:gd name="T49" fmla="*/ 20 h 77"/>
                  <a:gd name="T50" fmla="*/ 22 w 30"/>
                  <a:gd name="T51" fmla="*/ 34 h 77"/>
                  <a:gd name="T52" fmla="*/ 28 w 30"/>
                  <a:gd name="T53" fmla="*/ 39 h 77"/>
                  <a:gd name="T54" fmla="*/ 30 w 30"/>
                  <a:gd name="T55" fmla="*/ 48 h 77"/>
                  <a:gd name="T56" fmla="*/ 30 w 30"/>
                  <a:gd name="T57" fmla="*/ 64 h 77"/>
                  <a:gd name="T58" fmla="*/ 14 w 30"/>
                  <a:gd name="T59" fmla="*/ 77 h 77"/>
                  <a:gd name="T60" fmla="*/ 0 w 30"/>
                  <a:gd name="T61" fmla="*/ 64 h 77"/>
                  <a:gd name="T62" fmla="*/ 0 w 30"/>
                  <a:gd name="T63" fmla="*/ 54 h 77"/>
                  <a:gd name="T64" fmla="*/ 9 w 30"/>
                  <a:gd name="T65" fmla="*/ 5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77">
                    <a:moveTo>
                      <a:pt x="9" y="54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9" y="65"/>
                      <a:pt x="9" y="67"/>
                      <a:pt x="10" y="68"/>
                    </a:cubicBezTo>
                    <a:cubicBezTo>
                      <a:pt x="11" y="69"/>
                      <a:pt x="13" y="70"/>
                      <a:pt x="16" y="70"/>
                    </a:cubicBezTo>
                    <a:cubicBezTo>
                      <a:pt x="18" y="70"/>
                      <a:pt x="20" y="68"/>
                      <a:pt x="21" y="65"/>
                    </a:cubicBezTo>
                    <a:cubicBezTo>
                      <a:pt x="21" y="64"/>
                      <a:pt x="21" y="62"/>
                      <a:pt x="21" y="58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48"/>
                      <a:pt x="21" y="45"/>
                      <a:pt x="20" y="43"/>
                    </a:cubicBezTo>
                    <a:cubicBezTo>
                      <a:pt x="18" y="41"/>
                      <a:pt x="16" y="39"/>
                      <a:pt x="12" y="39"/>
                    </a:cubicBezTo>
                    <a:cubicBezTo>
                      <a:pt x="11" y="39"/>
                      <a:pt x="11" y="39"/>
                      <a:pt x="10" y="39"/>
                    </a:cubicBezTo>
                    <a:cubicBezTo>
                      <a:pt x="9" y="39"/>
                      <a:pt x="8" y="40"/>
                      <a:pt x="7" y="4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6" y="31"/>
                      <a:pt x="19" y="28"/>
                      <a:pt x="19" y="2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9"/>
                      <a:pt x="18" y="7"/>
                      <a:pt x="14" y="7"/>
                    </a:cubicBezTo>
                    <a:cubicBezTo>
                      <a:pt x="11" y="7"/>
                      <a:pt x="9" y="10"/>
                      <a:pt x="9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4"/>
                      <a:pt x="5" y="0"/>
                      <a:pt x="15" y="0"/>
                    </a:cubicBezTo>
                    <a:cubicBezTo>
                      <a:pt x="24" y="0"/>
                      <a:pt x="29" y="4"/>
                      <a:pt x="29" y="13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6" y="31"/>
                      <a:pt x="22" y="34"/>
                    </a:cubicBezTo>
                    <a:cubicBezTo>
                      <a:pt x="25" y="35"/>
                      <a:pt x="27" y="36"/>
                      <a:pt x="28" y="39"/>
                    </a:cubicBezTo>
                    <a:cubicBezTo>
                      <a:pt x="29" y="41"/>
                      <a:pt x="30" y="44"/>
                      <a:pt x="30" y="48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73"/>
                      <a:pt x="25" y="77"/>
                      <a:pt x="14" y="77"/>
                    </a:cubicBezTo>
                    <a:cubicBezTo>
                      <a:pt x="5" y="77"/>
                      <a:pt x="0" y="73"/>
                      <a:pt x="0" y="64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9" y="54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pic>
        <p:nvPicPr>
          <p:cNvPr id="7" name="图形 6" descr="指向右边的反手食指">
            <a:extLst>
              <a:ext uri="{FF2B5EF4-FFF2-40B4-BE49-F238E27FC236}">
                <a16:creationId xmlns:a16="http://schemas.microsoft.com/office/drawing/2014/main" id="{040A034C-3BA4-6812-6E8C-E46BBD21D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1844" y="17898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86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立项审核流程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76050" y="1740218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1</a:t>
            </a:r>
            <a:endParaRPr lang="zh-CN" altLang="en-US" sz="2400" b="1" i="1" dirty="0"/>
          </a:p>
        </p:txBody>
      </p:sp>
      <p:sp>
        <p:nvSpPr>
          <p:cNvPr id="30" name="矩形 29"/>
          <p:cNvSpPr/>
          <p:nvPr/>
        </p:nvSpPr>
        <p:spPr>
          <a:xfrm>
            <a:off x="668725" y="2911307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2</a:t>
            </a:r>
            <a:endParaRPr lang="zh-CN" altLang="en-US" sz="2400" b="1" i="1" dirty="0"/>
          </a:p>
        </p:txBody>
      </p:sp>
      <p:sp>
        <p:nvSpPr>
          <p:cNvPr id="31" name="矩形 30"/>
          <p:cNvSpPr/>
          <p:nvPr/>
        </p:nvSpPr>
        <p:spPr>
          <a:xfrm>
            <a:off x="631379" y="4124129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3</a:t>
            </a:r>
            <a:endParaRPr lang="zh-CN" altLang="en-US" sz="2400" b="1" i="1" dirty="0"/>
          </a:p>
        </p:txBody>
      </p:sp>
      <p:sp>
        <p:nvSpPr>
          <p:cNvPr id="32" name="矩形 31"/>
          <p:cNvSpPr/>
          <p:nvPr/>
        </p:nvSpPr>
        <p:spPr>
          <a:xfrm>
            <a:off x="1181603" y="1677891"/>
            <a:ext cx="802432" cy="49962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申 请</a:t>
            </a:r>
          </a:p>
        </p:txBody>
      </p:sp>
      <p:sp>
        <p:nvSpPr>
          <p:cNvPr id="33" name="矩形 32"/>
          <p:cNvSpPr/>
          <p:nvPr/>
        </p:nvSpPr>
        <p:spPr>
          <a:xfrm>
            <a:off x="1179998" y="2798823"/>
            <a:ext cx="802432" cy="553998"/>
          </a:xfrm>
          <a:prstGeom prst="rect">
            <a:avLst/>
          </a:prstGeom>
          <a:solidFill>
            <a:schemeClr val="tx2"/>
          </a:solidFill>
        </p:spPr>
        <p:txBody>
          <a:bodyPr wrap="square" numCol="2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分析</a:t>
            </a:r>
          </a:p>
        </p:txBody>
      </p:sp>
      <p:sp>
        <p:nvSpPr>
          <p:cNvPr id="34" name="矩形 33"/>
          <p:cNvSpPr/>
          <p:nvPr/>
        </p:nvSpPr>
        <p:spPr>
          <a:xfrm>
            <a:off x="2895020" y="2798823"/>
            <a:ext cx="1011307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numCol="2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技术</a:t>
            </a:r>
          </a:p>
        </p:txBody>
      </p:sp>
      <p:sp>
        <p:nvSpPr>
          <p:cNvPr id="35" name="下箭头 34"/>
          <p:cNvSpPr/>
          <p:nvPr/>
        </p:nvSpPr>
        <p:spPr>
          <a:xfrm>
            <a:off x="1389673" y="2271427"/>
            <a:ext cx="360040" cy="463215"/>
          </a:xfrm>
          <a:prstGeom prst="down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185531" y="4027130"/>
            <a:ext cx="802432" cy="553998"/>
          </a:xfrm>
          <a:prstGeom prst="rect">
            <a:avLst/>
          </a:prstGeom>
          <a:solidFill>
            <a:schemeClr val="tx2"/>
          </a:solidFill>
        </p:spPr>
        <p:txBody>
          <a:bodyPr wrap="square" numCol="2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审批</a:t>
            </a:r>
          </a:p>
        </p:txBody>
      </p:sp>
      <p:sp>
        <p:nvSpPr>
          <p:cNvPr id="37" name="下箭头 36"/>
          <p:cNvSpPr/>
          <p:nvPr/>
        </p:nvSpPr>
        <p:spPr>
          <a:xfrm>
            <a:off x="1401194" y="3451793"/>
            <a:ext cx="360040" cy="463215"/>
          </a:xfrm>
          <a:prstGeom prst="down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860032" y="2798823"/>
            <a:ext cx="936104" cy="5539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numCol="2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+mj-ea"/>
                <a:ea typeface="+mj-ea"/>
              </a:rPr>
              <a:t>商务</a:t>
            </a:r>
          </a:p>
        </p:txBody>
      </p:sp>
      <p:sp>
        <p:nvSpPr>
          <p:cNvPr id="39" name="下箭头 38"/>
          <p:cNvSpPr/>
          <p:nvPr/>
        </p:nvSpPr>
        <p:spPr>
          <a:xfrm rot="5236344">
            <a:off x="2250333" y="2844214"/>
            <a:ext cx="360040" cy="463215"/>
          </a:xfrm>
          <a:prstGeom prst="down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40" name="下箭头 39"/>
          <p:cNvSpPr/>
          <p:nvPr/>
        </p:nvSpPr>
        <p:spPr>
          <a:xfrm rot="5207015">
            <a:off x="4199987" y="2875927"/>
            <a:ext cx="360040" cy="463215"/>
          </a:xfrm>
          <a:prstGeom prst="down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745113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立项审核流程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120" y="1700808"/>
            <a:ext cx="1469301" cy="3405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+mn-ea"/>
              </a:rPr>
              <a:t>获取商机或项目</a:t>
            </a:r>
          </a:p>
        </p:txBody>
      </p:sp>
      <p:sp>
        <p:nvSpPr>
          <p:cNvPr id="44" name="矩形 43"/>
          <p:cNvSpPr/>
          <p:nvPr/>
        </p:nvSpPr>
        <p:spPr>
          <a:xfrm>
            <a:off x="2577401" y="2207581"/>
            <a:ext cx="10748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kern="0" dirty="0">
                <a:latin typeface="微软雅黑" pitchFamily="34" charset="-122"/>
                <a:ea typeface="微软雅黑" pitchFamily="34" charset="-122"/>
                <a:sym typeface="Wingdings" panose="05000000000000000000" pitchFamily="2" charset="2"/>
              </a:rPr>
              <a:t>业务线驱动</a:t>
            </a:r>
            <a:endParaRPr lang="zh-CN" altLang="en-US" sz="1200" dirty="0"/>
          </a:p>
        </p:txBody>
      </p:sp>
      <p:sp>
        <p:nvSpPr>
          <p:cNvPr id="46" name="矩形 45"/>
          <p:cNvSpPr/>
          <p:nvPr/>
        </p:nvSpPr>
        <p:spPr>
          <a:xfrm>
            <a:off x="7854169" y="2201921"/>
            <a:ext cx="1161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42900"/>
            <a:r>
              <a:rPr lang="zh-CN" altLang="en-US" sz="1200" kern="0" dirty="0">
                <a:latin typeface="微软雅黑" pitchFamily="34" charset="-122"/>
                <a:ea typeface="微软雅黑" pitchFamily="34" charset="-122"/>
                <a:sym typeface="Wingdings" panose="05000000000000000000" pitchFamily="2" charset="2"/>
              </a:rPr>
              <a:t>公司领导审批</a:t>
            </a:r>
            <a:endParaRPr lang="zh-CN" altLang="zh-CN" sz="1200" kern="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7" name="直接箭头连接符 46"/>
          <p:cNvCxnSpPr>
            <a:stCxn id="48" idx="6"/>
          </p:cNvCxnSpPr>
          <p:nvPr/>
        </p:nvCxnSpPr>
        <p:spPr>
          <a:xfrm>
            <a:off x="323528" y="2631703"/>
            <a:ext cx="8806622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35496" y="2487687"/>
            <a:ext cx="288032" cy="288032"/>
          </a:xfrm>
          <a:prstGeom prst="ellipse">
            <a:avLst/>
          </a:prstGeom>
          <a:solidFill>
            <a:schemeClr val="bg1"/>
          </a:solidFill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TextBox 65"/>
          <p:cNvSpPr txBox="1"/>
          <p:nvPr/>
        </p:nvSpPr>
        <p:spPr>
          <a:xfrm>
            <a:off x="1143214" y="26756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TextBox 65"/>
          <p:cNvSpPr txBox="1"/>
          <p:nvPr/>
        </p:nvSpPr>
        <p:spPr>
          <a:xfrm>
            <a:off x="2995949" y="26756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" name="TextBox 65"/>
          <p:cNvSpPr txBox="1"/>
          <p:nvPr/>
        </p:nvSpPr>
        <p:spPr>
          <a:xfrm>
            <a:off x="4782551" y="26756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TextBox 65"/>
          <p:cNvSpPr txBox="1"/>
          <p:nvPr/>
        </p:nvSpPr>
        <p:spPr>
          <a:xfrm>
            <a:off x="6582751" y="26756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12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359566" y="2370428"/>
            <a:ext cx="0" cy="294461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2191885" y="2370428"/>
            <a:ext cx="0" cy="294461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4024205" y="2370428"/>
            <a:ext cx="0" cy="294461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5856525" y="2370428"/>
            <a:ext cx="0" cy="294461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7688845" y="2370428"/>
            <a:ext cx="0" cy="294461"/>
          </a:xfrm>
          <a:prstGeom prst="line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555079" y="2204864"/>
            <a:ext cx="13836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确定归属业务线</a:t>
            </a:r>
          </a:p>
        </p:txBody>
      </p:sp>
      <p:sp>
        <p:nvSpPr>
          <p:cNvPr id="59" name="矩形 58"/>
          <p:cNvSpPr/>
          <p:nvPr/>
        </p:nvSpPr>
        <p:spPr>
          <a:xfrm>
            <a:off x="4410015" y="2216717"/>
            <a:ext cx="13030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形成立项申请</a:t>
            </a:r>
          </a:p>
        </p:txBody>
      </p:sp>
      <p:sp>
        <p:nvSpPr>
          <p:cNvPr id="60" name="矩形 59"/>
          <p:cNvSpPr/>
          <p:nvPr/>
        </p:nvSpPr>
        <p:spPr>
          <a:xfrm>
            <a:off x="6012160" y="2223933"/>
            <a:ext cx="15442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42900"/>
            <a:r>
              <a:rPr lang="zh-CN" altLang="en-US" sz="1200" kern="0" dirty="0">
                <a:latin typeface="微软雅黑" pitchFamily="34" charset="-122"/>
                <a:ea typeface="微软雅黑" pitchFamily="34" charset="-122"/>
              </a:rPr>
              <a:t>业务线领导审核</a:t>
            </a:r>
            <a:endParaRPr lang="zh-CN" altLang="zh-CN" sz="12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123874" y="2954893"/>
            <a:ext cx="1963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⑴营销部：商务分析（包括产出，营销策略等）；</a:t>
            </a:r>
          </a:p>
        </p:txBody>
      </p:sp>
      <p:sp>
        <p:nvSpPr>
          <p:cNvPr id="63" name="矩形 62"/>
          <p:cNvSpPr/>
          <p:nvPr/>
        </p:nvSpPr>
        <p:spPr>
          <a:xfrm>
            <a:off x="2151473" y="3531705"/>
            <a:ext cx="19633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⑵研发，技服，质量负责分析各自方面的技术方案，人员投入，实施计划等分析；</a:t>
            </a:r>
          </a:p>
        </p:txBody>
      </p:sp>
      <p:sp>
        <p:nvSpPr>
          <p:cNvPr id="64" name="矩形 63"/>
          <p:cNvSpPr/>
          <p:nvPr/>
        </p:nvSpPr>
        <p:spPr>
          <a:xfrm>
            <a:off x="2151473" y="4471500"/>
            <a:ext cx="1963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⑶财务负责分析财务方面分析。</a:t>
            </a:r>
          </a:p>
        </p:txBody>
      </p:sp>
      <p:sp>
        <p:nvSpPr>
          <p:cNvPr id="65" name="矩形 64"/>
          <p:cNvSpPr/>
          <p:nvPr/>
        </p:nvSpPr>
        <p:spPr>
          <a:xfrm>
            <a:off x="4087260" y="2973331"/>
            <a:ext cx="1963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⑴职能部门审核，给出审核意；</a:t>
            </a:r>
          </a:p>
        </p:txBody>
      </p:sp>
      <p:sp>
        <p:nvSpPr>
          <p:cNvPr id="67" name="矩形 66"/>
          <p:cNvSpPr/>
          <p:nvPr/>
        </p:nvSpPr>
        <p:spPr>
          <a:xfrm>
            <a:off x="4114859" y="3620906"/>
            <a:ext cx="19633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⑵业务线汇总。</a:t>
            </a:r>
          </a:p>
        </p:txBody>
      </p:sp>
      <p:sp>
        <p:nvSpPr>
          <p:cNvPr id="68" name="TextBox 65"/>
          <p:cNvSpPr txBox="1"/>
          <p:nvPr/>
        </p:nvSpPr>
        <p:spPr>
          <a:xfrm>
            <a:off x="8277509" y="266278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latin typeface="微软雅黑" pitchFamily="34" charset="-122"/>
                <a:ea typeface="微软雅黑" pitchFamily="34" charset="-122"/>
              </a:rPr>
              <a:t>5</a:t>
            </a:r>
            <a:endParaRPr lang="zh-CN" altLang="en-US" sz="12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26361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grpSp>
        <p:nvGrpSpPr>
          <p:cNvPr id="5" name="组合 6"/>
          <p:cNvGrpSpPr>
            <a:grpSpLocks/>
          </p:cNvGrpSpPr>
          <p:nvPr/>
        </p:nvGrpSpPr>
        <p:grpSpPr bwMode="auto">
          <a:xfrm>
            <a:off x="1308100" y="1947729"/>
            <a:ext cx="3671525" cy="552450"/>
            <a:chOff x="1308205" y="2006925"/>
            <a:chExt cx="3671775" cy="552564"/>
          </a:xfrm>
        </p:grpSpPr>
        <p:sp>
          <p:nvSpPr>
            <p:cNvPr id="6" name="文本框 113"/>
            <p:cNvSpPr txBox="1"/>
            <p:nvPr/>
          </p:nvSpPr>
          <p:spPr>
            <a:xfrm>
              <a:off x="1919435" y="2006925"/>
              <a:ext cx="3060545" cy="500240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+mn-ea"/>
                </a:rPr>
                <a:t>立项审核流程</a:t>
              </a: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08205" y="206948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100000">
                  <a:srgbClr val="F5A500"/>
                </a:gs>
                <a:gs pos="0">
                  <a:srgbClr val="E60012"/>
                </a:gs>
              </a:gsLst>
              <a:lin ang="2700000" scaled="0"/>
            </a:gradFill>
            <a:ln w="28575" cap="flat">
              <a:gradFill>
                <a:gsLst>
                  <a:gs pos="0">
                    <a:srgbClr val="F5A500"/>
                  </a:gs>
                  <a:gs pos="100000">
                    <a:srgbClr val="E60012"/>
                  </a:gs>
                </a:gsLst>
                <a:lin ang="2700000" scaled="0"/>
              </a:gradFill>
              <a:prstDash val="solid"/>
              <a:miter lim="800000"/>
              <a:headEnd/>
              <a:tailEnd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grpSp>
          <p:nvGrpSpPr>
            <p:cNvPr id="9" name="组合 141"/>
            <p:cNvGrpSpPr>
              <a:grpSpLocks/>
            </p:cNvGrpSpPr>
            <p:nvPr/>
          </p:nvGrpSpPr>
          <p:grpSpPr bwMode="auto">
            <a:xfrm>
              <a:off x="1463788" y="2175165"/>
              <a:ext cx="418364" cy="384324"/>
              <a:chOff x="5722879" y="2743089"/>
              <a:chExt cx="500147" cy="459451"/>
            </a:xfrm>
          </p:grpSpPr>
          <p:sp>
            <p:nvSpPr>
              <p:cNvPr id="10" name="Freeform 55"/>
              <p:cNvSpPr>
                <a:spLocks/>
              </p:cNvSpPr>
              <p:nvPr/>
            </p:nvSpPr>
            <p:spPr bwMode="auto">
              <a:xfrm>
                <a:off x="5742013" y="2745340"/>
                <a:ext cx="481013" cy="457200"/>
              </a:xfrm>
              <a:custGeom>
                <a:avLst/>
                <a:gdLst>
                  <a:gd name="T0" fmla="*/ 137 w 303"/>
                  <a:gd name="T1" fmla="*/ 288 h 288"/>
                  <a:gd name="T2" fmla="*/ 0 w 303"/>
                  <a:gd name="T3" fmla="*/ 174 h 288"/>
                  <a:gd name="T4" fmla="*/ 2 w 303"/>
                  <a:gd name="T5" fmla="*/ 15 h 288"/>
                  <a:gd name="T6" fmla="*/ 54 w 303"/>
                  <a:gd name="T7" fmla="*/ 10 h 288"/>
                  <a:gd name="T8" fmla="*/ 85 w 303"/>
                  <a:gd name="T9" fmla="*/ 43 h 288"/>
                  <a:gd name="T10" fmla="*/ 106 w 303"/>
                  <a:gd name="T11" fmla="*/ 22 h 288"/>
                  <a:gd name="T12" fmla="*/ 128 w 303"/>
                  <a:gd name="T13" fmla="*/ 0 h 288"/>
                  <a:gd name="T14" fmla="*/ 303 w 303"/>
                  <a:gd name="T15" fmla="*/ 150 h 288"/>
                  <a:gd name="T16" fmla="*/ 137 w 303"/>
                  <a:gd name="T1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3" h="288">
                    <a:moveTo>
                      <a:pt x="137" y="288"/>
                    </a:moveTo>
                    <a:lnTo>
                      <a:pt x="0" y="174"/>
                    </a:lnTo>
                    <a:lnTo>
                      <a:pt x="2" y="15"/>
                    </a:lnTo>
                    <a:lnTo>
                      <a:pt x="54" y="10"/>
                    </a:lnTo>
                    <a:lnTo>
                      <a:pt x="85" y="43"/>
                    </a:lnTo>
                    <a:lnTo>
                      <a:pt x="106" y="22"/>
                    </a:lnTo>
                    <a:lnTo>
                      <a:pt x="128" y="0"/>
                    </a:lnTo>
                    <a:lnTo>
                      <a:pt x="303" y="150"/>
                    </a:lnTo>
                    <a:lnTo>
                      <a:pt x="137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1" name="Freeform 56"/>
              <p:cNvSpPr>
                <a:spLocks noEditPoints="1"/>
              </p:cNvSpPr>
              <p:nvPr/>
            </p:nvSpPr>
            <p:spPr bwMode="auto">
              <a:xfrm>
                <a:off x="5722883" y="2743173"/>
                <a:ext cx="115776" cy="290427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3 h 77"/>
                  <a:gd name="T8" fmla="*/ 27 w 31"/>
                  <a:gd name="T9" fmla="*/ 74 h 77"/>
                  <a:gd name="T10" fmla="*/ 16 w 31"/>
                  <a:gd name="T11" fmla="*/ 77 h 77"/>
                  <a:gd name="T12" fmla="*/ 2 w 31"/>
                  <a:gd name="T13" fmla="*/ 72 h 77"/>
                  <a:gd name="T14" fmla="*/ 0 w 31"/>
                  <a:gd name="T15" fmla="*/ 57 h 77"/>
                  <a:gd name="T16" fmla="*/ 0 w 31"/>
                  <a:gd name="T17" fmla="*/ 21 h 77"/>
                  <a:gd name="T18" fmla="*/ 3 w 31"/>
                  <a:gd name="T19" fmla="*/ 6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2" name="Freeform 57"/>
              <p:cNvSpPr>
                <a:spLocks/>
              </p:cNvSpPr>
              <p:nvPr/>
            </p:nvSpPr>
            <p:spPr bwMode="auto">
              <a:xfrm>
                <a:off x="5876618" y="2746969"/>
                <a:ext cx="68327" cy="286631"/>
              </a:xfrm>
              <a:custGeom>
                <a:avLst/>
                <a:gdLst>
                  <a:gd name="T0" fmla="*/ 0 w 18"/>
                  <a:gd name="T1" fmla="*/ 11 h 76"/>
                  <a:gd name="T2" fmla="*/ 11 w 18"/>
                  <a:gd name="T3" fmla="*/ 0 h 76"/>
                  <a:gd name="T4" fmla="*/ 18 w 18"/>
                  <a:gd name="T5" fmla="*/ 0 h 76"/>
                  <a:gd name="T6" fmla="*/ 18 w 18"/>
                  <a:gd name="T7" fmla="*/ 76 h 76"/>
                  <a:gd name="T8" fmla="*/ 8 w 18"/>
                  <a:gd name="T9" fmla="*/ 76 h 76"/>
                  <a:gd name="T10" fmla="*/ 8 w 18"/>
                  <a:gd name="T11" fmla="*/ 19 h 76"/>
                  <a:gd name="T12" fmla="*/ 0 w 18"/>
                  <a:gd name="T13" fmla="*/ 19 h 76"/>
                  <a:gd name="T14" fmla="*/ 0 w 18"/>
                  <a:gd name="T15" fmla="*/ 1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3" name="组合 7"/>
          <p:cNvGrpSpPr>
            <a:grpSpLocks/>
          </p:cNvGrpSpPr>
          <p:nvPr/>
        </p:nvGrpSpPr>
        <p:grpSpPr bwMode="auto">
          <a:xfrm>
            <a:off x="1308100" y="2921940"/>
            <a:ext cx="2899360" cy="549698"/>
            <a:chOff x="1308205" y="2653472"/>
            <a:chExt cx="2898746" cy="549910"/>
          </a:xfrm>
        </p:grpSpPr>
        <p:sp>
          <p:nvSpPr>
            <p:cNvPr id="14" name="文本框 115"/>
            <p:cNvSpPr txBox="1"/>
            <p:nvPr/>
          </p:nvSpPr>
          <p:spPr>
            <a:xfrm>
              <a:off x="1914502" y="2653472"/>
              <a:ext cx="2292449" cy="500330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Impact" panose="020B0806030902050204" pitchFamily="34" charset="0"/>
                  <a:ea typeface="+mn-ea"/>
                </a:rPr>
                <a:t>立项材料准备</a:t>
              </a:r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308205" y="271681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100000">
                  <a:srgbClr val="E8609E"/>
                </a:gs>
                <a:gs pos="0">
                  <a:srgbClr val="A80082"/>
                </a:gs>
              </a:gsLst>
              <a:lin ang="2700000" scaled="0"/>
            </a:gradFill>
            <a:ln w="28575" cap="flat">
              <a:gradFill>
                <a:gsLst>
                  <a:gs pos="0">
                    <a:srgbClr val="E8609E"/>
                  </a:gs>
                  <a:gs pos="100000">
                    <a:srgbClr val="A80082"/>
                  </a:gs>
                </a:gsLst>
                <a:lin ang="2700000" scaled="0"/>
              </a:gradFill>
              <a:prstDash val="solid"/>
              <a:miter lim="800000"/>
              <a:headEnd/>
              <a:tailEnd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grpSp>
          <p:nvGrpSpPr>
            <p:cNvPr id="17" name="组合 145"/>
            <p:cNvGrpSpPr>
              <a:grpSpLocks/>
            </p:cNvGrpSpPr>
            <p:nvPr/>
          </p:nvGrpSpPr>
          <p:grpSpPr bwMode="auto">
            <a:xfrm>
              <a:off x="1454223" y="2818540"/>
              <a:ext cx="427930" cy="384842"/>
              <a:chOff x="952093" y="6013756"/>
              <a:chExt cx="511583" cy="460070"/>
            </a:xfrm>
          </p:grpSpPr>
          <p:sp>
            <p:nvSpPr>
              <p:cNvPr id="18" name="Freeform 58"/>
              <p:cNvSpPr>
                <a:spLocks/>
              </p:cNvSpPr>
              <p:nvPr/>
            </p:nvSpPr>
            <p:spPr bwMode="auto">
              <a:xfrm>
                <a:off x="971551" y="6021388"/>
                <a:ext cx="492125" cy="452438"/>
              </a:xfrm>
              <a:custGeom>
                <a:avLst/>
                <a:gdLst>
                  <a:gd name="T0" fmla="*/ 137 w 310"/>
                  <a:gd name="T1" fmla="*/ 285 h 285"/>
                  <a:gd name="T2" fmla="*/ 0 w 310"/>
                  <a:gd name="T3" fmla="*/ 171 h 285"/>
                  <a:gd name="T4" fmla="*/ 2 w 310"/>
                  <a:gd name="T5" fmla="*/ 12 h 285"/>
                  <a:gd name="T6" fmla="*/ 54 w 310"/>
                  <a:gd name="T7" fmla="*/ 7 h 285"/>
                  <a:gd name="T8" fmla="*/ 87 w 310"/>
                  <a:gd name="T9" fmla="*/ 40 h 285"/>
                  <a:gd name="T10" fmla="*/ 97 w 310"/>
                  <a:gd name="T11" fmla="*/ 7 h 285"/>
                  <a:gd name="T12" fmla="*/ 137 w 310"/>
                  <a:gd name="T13" fmla="*/ 0 h 285"/>
                  <a:gd name="T14" fmla="*/ 310 w 310"/>
                  <a:gd name="T15" fmla="*/ 150 h 285"/>
                  <a:gd name="T16" fmla="*/ 137 w 310"/>
                  <a:gd name="T17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5">
                    <a:moveTo>
                      <a:pt x="137" y="285"/>
                    </a:moveTo>
                    <a:lnTo>
                      <a:pt x="0" y="171"/>
                    </a:lnTo>
                    <a:lnTo>
                      <a:pt x="2" y="12"/>
                    </a:lnTo>
                    <a:lnTo>
                      <a:pt x="54" y="7"/>
                    </a:lnTo>
                    <a:lnTo>
                      <a:pt x="87" y="40"/>
                    </a:lnTo>
                    <a:lnTo>
                      <a:pt x="97" y="7"/>
                    </a:lnTo>
                    <a:lnTo>
                      <a:pt x="137" y="0"/>
                    </a:lnTo>
                    <a:lnTo>
                      <a:pt x="310" y="150"/>
                    </a:lnTo>
                    <a:lnTo>
                      <a:pt x="137" y="285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9" name="Freeform 59"/>
              <p:cNvSpPr>
                <a:spLocks noEditPoints="1"/>
              </p:cNvSpPr>
              <p:nvPr/>
            </p:nvSpPr>
            <p:spPr bwMode="auto">
              <a:xfrm>
                <a:off x="952094" y="6013871"/>
                <a:ext cx="115744" cy="290478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1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0" name="Freeform 60"/>
              <p:cNvSpPr>
                <a:spLocks/>
              </p:cNvSpPr>
              <p:nvPr/>
            </p:nvSpPr>
            <p:spPr bwMode="auto">
              <a:xfrm>
                <a:off x="1090607" y="6013871"/>
                <a:ext cx="117640" cy="290478"/>
              </a:xfrm>
              <a:custGeom>
                <a:avLst/>
                <a:gdLst>
                  <a:gd name="T0" fmla="*/ 0 w 31"/>
                  <a:gd name="T1" fmla="*/ 16 h 77"/>
                  <a:gd name="T2" fmla="*/ 4 w 31"/>
                  <a:gd name="T3" fmla="*/ 4 h 77"/>
                  <a:gd name="T4" fmla="*/ 16 w 31"/>
                  <a:gd name="T5" fmla="*/ 0 h 77"/>
                  <a:gd name="T6" fmla="*/ 29 w 31"/>
                  <a:gd name="T7" fmla="*/ 6 h 77"/>
                  <a:gd name="T8" fmla="*/ 31 w 31"/>
                  <a:gd name="T9" fmla="*/ 22 h 77"/>
                  <a:gd name="T10" fmla="*/ 30 w 31"/>
                  <a:gd name="T11" fmla="*/ 30 h 77"/>
                  <a:gd name="T12" fmla="*/ 27 w 31"/>
                  <a:gd name="T13" fmla="*/ 38 h 77"/>
                  <a:gd name="T14" fmla="*/ 18 w 31"/>
                  <a:gd name="T15" fmla="*/ 52 h 77"/>
                  <a:gd name="T16" fmla="*/ 11 w 31"/>
                  <a:gd name="T17" fmla="*/ 68 h 77"/>
                  <a:gd name="T18" fmla="*/ 31 w 31"/>
                  <a:gd name="T19" fmla="*/ 68 h 77"/>
                  <a:gd name="T20" fmla="*/ 31 w 31"/>
                  <a:gd name="T21" fmla="*/ 76 h 77"/>
                  <a:gd name="T22" fmla="*/ 8 w 31"/>
                  <a:gd name="T23" fmla="*/ 77 h 77"/>
                  <a:gd name="T24" fmla="*/ 0 w 31"/>
                  <a:gd name="T25" fmla="*/ 76 h 77"/>
                  <a:gd name="T26" fmla="*/ 0 w 31"/>
                  <a:gd name="T27" fmla="*/ 76 h 77"/>
                  <a:gd name="T28" fmla="*/ 5 w 31"/>
                  <a:gd name="T29" fmla="*/ 55 h 77"/>
                  <a:gd name="T30" fmla="*/ 17 w 31"/>
                  <a:gd name="T31" fmla="*/ 37 h 77"/>
                  <a:gd name="T32" fmla="*/ 21 w 31"/>
                  <a:gd name="T33" fmla="*/ 20 h 77"/>
                  <a:gd name="T34" fmla="*/ 21 w 31"/>
                  <a:gd name="T35" fmla="*/ 19 h 77"/>
                  <a:gd name="T36" fmla="*/ 21 w 31"/>
                  <a:gd name="T37" fmla="*/ 17 h 77"/>
                  <a:gd name="T38" fmla="*/ 21 w 31"/>
                  <a:gd name="T39" fmla="*/ 12 h 77"/>
                  <a:gd name="T40" fmla="*/ 15 w 31"/>
                  <a:gd name="T41" fmla="*/ 7 h 77"/>
                  <a:gd name="T42" fmla="*/ 10 w 31"/>
                  <a:gd name="T43" fmla="*/ 16 h 77"/>
                  <a:gd name="T44" fmla="*/ 10 w 31"/>
                  <a:gd name="T45" fmla="*/ 19 h 77"/>
                  <a:gd name="T46" fmla="*/ 10 w 31"/>
                  <a:gd name="T47" fmla="*/ 21 h 77"/>
                  <a:gd name="T48" fmla="*/ 10 w 31"/>
                  <a:gd name="T49" fmla="*/ 23 h 77"/>
                  <a:gd name="T50" fmla="*/ 10 w 31"/>
                  <a:gd name="T51" fmla="*/ 26 h 77"/>
                  <a:gd name="T52" fmla="*/ 0 w 31"/>
                  <a:gd name="T53" fmla="*/ 26 h 77"/>
                  <a:gd name="T54" fmla="*/ 0 w 31"/>
                  <a:gd name="T55" fmla="*/ 1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1" name="组合 8"/>
          <p:cNvGrpSpPr>
            <a:grpSpLocks/>
          </p:cNvGrpSpPr>
          <p:nvPr/>
        </p:nvGrpSpPr>
        <p:grpSpPr bwMode="auto">
          <a:xfrm>
            <a:off x="1308100" y="3908753"/>
            <a:ext cx="3973402" cy="558800"/>
            <a:chOff x="1308205" y="3300018"/>
            <a:chExt cx="3973062" cy="558222"/>
          </a:xfrm>
        </p:grpSpPr>
        <p:sp>
          <p:nvSpPr>
            <p:cNvPr id="22" name="文本框 117"/>
            <p:cNvSpPr txBox="1"/>
            <p:nvPr/>
          </p:nvSpPr>
          <p:spPr>
            <a:xfrm>
              <a:off x="1911403" y="3300018"/>
              <a:ext cx="3369864" cy="499620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+mn-ea"/>
                </a:rPr>
                <a:t>立项过程中注意事项</a:t>
              </a:r>
              <a:endParaRPr lang="zh-CN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308205" y="336414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5DAD"/>
                </a:gs>
                <a:gs pos="100000">
                  <a:srgbClr val="5796D0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005DAD"/>
                  </a:gs>
                  <a:gs pos="100000">
                    <a:srgbClr val="5796D0"/>
                  </a:gs>
                </a:gsLst>
                <a:lin ang="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grpSp>
          <p:nvGrpSpPr>
            <p:cNvPr id="25" name="组合 149"/>
            <p:cNvGrpSpPr>
              <a:grpSpLocks/>
            </p:cNvGrpSpPr>
            <p:nvPr/>
          </p:nvGrpSpPr>
          <p:grpSpPr bwMode="auto">
            <a:xfrm>
              <a:off x="1455828" y="3473020"/>
              <a:ext cx="427997" cy="385220"/>
              <a:chOff x="5404950" y="6814991"/>
              <a:chExt cx="511663" cy="460522"/>
            </a:xfrm>
          </p:grpSpPr>
          <p:sp>
            <p:nvSpPr>
              <p:cNvPr id="26" name="Freeform 61"/>
              <p:cNvSpPr>
                <a:spLocks/>
              </p:cNvSpPr>
              <p:nvPr/>
            </p:nvSpPr>
            <p:spPr bwMode="auto">
              <a:xfrm>
                <a:off x="5424488" y="6821488"/>
                <a:ext cx="492125" cy="454025"/>
              </a:xfrm>
              <a:custGeom>
                <a:avLst/>
                <a:gdLst>
                  <a:gd name="T0" fmla="*/ 140 w 310"/>
                  <a:gd name="T1" fmla="*/ 286 h 286"/>
                  <a:gd name="T2" fmla="*/ 0 w 310"/>
                  <a:gd name="T3" fmla="*/ 172 h 286"/>
                  <a:gd name="T4" fmla="*/ 2 w 310"/>
                  <a:gd name="T5" fmla="*/ 12 h 286"/>
                  <a:gd name="T6" fmla="*/ 57 w 310"/>
                  <a:gd name="T7" fmla="*/ 7 h 286"/>
                  <a:gd name="T8" fmla="*/ 88 w 310"/>
                  <a:gd name="T9" fmla="*/ 41 h 286"/>
                  <a:gd name="T10" fmla="*/ 97 w 310"/>
                  <a:gd name="T11" fmla="*/ 7 h 286"/>
                  <a:gd name="T12" fmla="*/ 135 w 310"/>
                  <a:gd name="T13" fmla="*/ 0 h 286"/>
                  <a:gd name="T14" fmla="*/ 310 w 310"/>
                  <a:gd name="T15" fmla="*/ 150 h 286"/>
                  <a:gd name="T16" fmla="*/ 140 w 310"/>
                  <a:gd name="T17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6">
                    <a:moveTo>
                      <a:pt x="140" y="286"/>
                    </a:moveTo>
                    <a:lnTo>
                      <a:pt x="0" y="172"/>
                    </a:lnTo>
                    <a:lnTo>
                      <a:pt x="2" y="12"/>
                    </a:lnTo>
                    <a:lnTo>
                      <a:pt x="57" y="7"/>
                    </a:lnTo>
                    <a:lnTo>
                      <a:pt x="88" y="41"/>
                    </a:lnTo>
                    <a:lnTo>
                      <a:pt x="97" y="7"/>
                    </a:lnTo>
                    <a:lnTo>
                      <a:pt x="135" y="0"/>
                    </a:lnTo>
                    <a:lnTo>
                      <a:pt x="310" y="150"/>
                    </a:lnTo>
                    <a:lnTo>
                      <a:pt x="140" y="286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7" name="Freeform 62"/>
              <p:cNvSpPr>
                <a:spLocks noEditPoints="1"/>
              </p:cNvSpPr>
              <p:nvPr/>
            </p:nvSpPr>
            <p:spPr bwMode="auto">
              <a:xfrm>
                <a:off x="5404952" y="6814819"/>
                <a:ext cx="117655" cy="290067"/>
              </a:xfrm>
              <a:custGeom>
                <a:avLst/>
                <a:gdLst>
                  <a:gd name="T0" fmla="*/ 17 w 31"/>
                  <a:gd name="T1" fmla="*/ 0 h 77"/>
                  <a:gd name="T2" fmla="*/ 29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2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3 w 31"/>
                  <a:gd name="T25" fmla="*/ 59 h 77"/>
                  <a:gd name="T26" fmla="*/ 23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10" y="77"/>
                      <a:pt x="5" y="75"/>
                      <a:pt x="3" y="72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6"/>
                      <a:pt x="23" y="59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0"/>
                      <a:pt x="20" y="7"/>
                      <a:pt x="16" y="7"/>
                    </a:cubicBezTo>
                    <a:cubicBezTo>
                      <a:pt x="12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8" name="Freeform 63"/>
              <p:cNvSpPr>
                <a:spLocks/>
              </p:cNvSpPr>
              <p:nvPr/>
            </p:nvSpPr>
            <p:spPr bwMode="auto">
              <a:xfrm>
                <a:off x="5545380" y="6814819"/>
                <a:ext cx="111962" cy="290067"/>
              </a:xfrm>
              <a:custGeom>
                <a:avLst/>
                <a:gdLst>
                  <a:gd name="T0" fmla="*/ 9 w 30"/>
                  <a:gd name="T1" fmla="*/ 54 h 77"/>
                  <a:gd name="T2" fmla="*/ 9 w 30"/>
                  <a:gd name="T3" fmla="*/ 62 h 77"/>
                  <a:gd name="T4" fmla="*/ 10 w 30"/>
                  <a:gd name="T5" fmla="*/ 68 h 77"/>
                  <a:gd name="T6" fmla="*/ 16 w 30"/>
                  <a:gd name="T7" fmla="*/ 70 h 77"/>
                  <a:gd name="T8" fmla="*/ 21 w 30"/>
                  <a:gd name="T9" fmla="*/ 65 h 77"/>
                  <a:gd name="T10" fmla="*/ 21 w 30"/>
                  <a:gd name="T11" fmla="*/ 58 h 77"/>
                  <a:gd name="T12" fmla="*/ 21 w 30"/>
                  <a:gd name="T13" fmla="*/ 52 h 77"/>
                  <a:gd name="T14" fmla="*/ 20 w 30"/>
                  <a:gd name="T15" fmla="*/ 43 h 77"/>
                  <a:gd name="T16" fmla="*/ 12 w 30"/>
                  <a:gd name="T17" fmla="*/ 39 h 77"/>
                  <a:gd name="T18" fmla="*/ 10 w 30"/>
                  <a:gd name="T19" fmla="*/ 39 h 77"/>
                  <a:gd name="T20" fmla="*/ 7 w 30"/>
                  <a:gd name="T21" fmla="*/ 40 h 77"/>
                  <a:gd name="T22" fmla="*/ 7 w 30"/>
                  <a:gd name="T23" fmla="*/ 31 h 77"/>
                  <a:gd name="T24" fmla="*/ 9 w 30"/>
                  <a:gd name="T25" fmla="*/ 31 h 77"/>
                  <a:gd name="T26" fmla="*/ 19 w 30"/>
                  <a:gd name="T27" fmla="*/ 22 h 77"/>
                  <a:gd name="T28" fmla="*/ 19 w 30"/>
                  <a:gd name="T29" fmla="*/ 14 h 77"/>
                  <a:gd name="T30" fmla="*/ 14 w 30"/>
                  <a:gd name="T31" fmla="*/ 7 h 77"/>
                  <a:gd name="T32" fmla="*/ 9 w 30"/>
                  <a:gd name="T33" fmla="*/ 15 h 77"/>
                  <a:gd name="T34" fmla="*/ 9 w 30"/>
                  <a:gd name="T35" fmla="*/ 17 h 77"/>
                  <a:gd name="T36" fmla="*/ 9 w 30"/>
                  <a:gd name="T37" fmla="*/ 19 h 77"/>
                  <a:gd name="T38" fmla="*/ 0 w 30"/>
                  <a:gd name="T39" fmla="*/ 19 h 77"/>
                  <a:gd name="T40" fmla="*/ 0 w 30"/>
                  <a:gd name="T41" fmla="*/ 12 h 77"/>
                  <a:gd name="T42" fmla="*/ 15 w 30"/>
                  <a:gd name="T43" fmla="*/ 0 h 77"/>
                  <a:gd name="T44" fmla="*/ 29 w 30"/>
                  <a:gd name="T45" fmla="*/ 13 h 77"/>
                  <a:gd name="T46" fmla="*/ 29 w 30"/>
                  <a:gd name="T47" fmla="*/ 17 h 77"/>
                  <a:gd name="T48" fmla="*/ 29 w 30"/>
                  <a:gd name="T49" fmla="*/ 20 h 77"/>
                  <a:gd name="T50" fmla="*/ 22 w 30"/>
                  <a:gd name="T51" fmla="*/ 34 h 77"/>
                  <a:gd name="T52" fmla="*/ 28 w 30"/>
                  <a:gd name="T53" fmla="*/ 39 h 77"/>
                  <a:gd name="T54" fmla="*/ 30 w 30"/>
                  <a:gd name="T55" fmla="*/ 48 h 77"/>
                  <a:gd name="T56" fmla="*/ 30 w 30"/>
                  <a:gd name="T57" fmla="*/ 64 h 77"/>
                  <a:gd name="T58" fmla="*/ 14 w 30"/>
                  <a:gd name="T59" fmla="*/ 77 h 77"/>
                  <a:gd name="T60" fmla="*/ 0 w 30"/>
                  <a:gd name="T61" fmla="*/ 64 h 77"/>
                  <a:gd name="T62" fmla="*/ 0 w 30"/>
                  <a:gd name="T63" fmla="*/ 54 h 77"/>
                  <a:gd name="T64" fmla="*/ 9 w 30"/>
                  <a:gd name="T65" fmla="*/ 5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77">
                    <a:moveTo>
                      <a:pt x="9" y="54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9" y="65"/>
                      <a:pt x="9" y="67"/>
                      <a:pt x="10" y="68"/>
                    </a:cubicBezTo>
                    <a:cubicBezTo>
                      <a:pt x="11" y="69"/>
                      <a:pt x="13" y="70"/>
                      <a:pt x="16" y="70"/>
                    </a:cubicBezTo>
                    <a:cubicBezTo>
                      <a:pt x="18" y="70"/>
                      <a:pt x="20" y="68"/>
                      <a:pt x="21" y="65"/>
                    </a:cubicBezTo>
                    <a:cubicBezTo>
                      <a:pt x="21" y="64"/>
                      <a:pt x="21" y="62"/>
                      <a:pt x="21" y="58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48"/>
                      <a:pt x="21" y="45"/>
                      <a:pt x="20" y="43"/>
                    </a:cubicBezTo>
                    <a:cubicBezTo>
                      <a:pt x="18" y="41"/>
                      <a:pt x="16" y="39"/>
                      <a:pt x="12" y="39"/>
                    </a:cubicBezTo>
                    <a:cubicBezTo>
                      <a:pt x="11" y="39"/>
                      <a:pt x="11" y="39"/>
                      <a:pt x="10" y="39"/>
                    </a:cubicBezTo>
                    <a:cubicBezTo>
                      <a:pt x="9" y="39"/>
                      <a:pt x="8" y="40"/>
                      <a:pt x="7" y="4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6" y="31"/>
                      <a:pt x="19" y="28"/>
                      <a:pt x="19" y="2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9"/>
                      <a:pt x="18" y="7"/>
                      <a:pt x="14" y="7"/>
                    </a:cubicBezTo>
                    <a:cubicBezTo>
                      <a:pt x="11" y="7"/>
                      <a:pt x="9" y="10"/>
                      <a:pt x="9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4"/>
                      <a:pt x="5" y="0"/>
                      <a:pt x="15" y="0"/>
                    </a:cubicBezTo>
                    <a:cubicBezTo>
                      <a:pt x="24" y="0"/>
                      <a:pt x="29" y="4"/>
                      <a:pt x="29" y="13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6" y="31"/>
                      <a:pt x="22" y="34"/>
                    </a:cubicBezTo>
                    <a:cubicBezTo>
                      <a:pt x="25" y="35"/>
                      <a:pt x="27" y="36"/>
                      <a:pt x="28" y="39"/>
                    </a:cubicBezTo>
                    <a:cubicBezTo>
                      <a:pt x="29" y="41"/>
                      <a:pt x="30" y="44"/>
                      <a:pt x="30" y="48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73"/>
                      <a:pt x="25" y="77"/>
                      <a:pt x="14" y="77"/>
                    </a:cubicBezTo>
                    <a:cubicBezTo>
                      <a:pt x="5" y="77"/>
                      <a:pt x="0" y="73"/>
                      <a:pt x="0" y="64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9" y="54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pic>
        <p:nvPicPr>
          <p:cNvPr id="4" name="图形 3" descr="指向右边的反手食指">
            <a:extLst>
              <a:ext uri="{FF2B5EF4-FFF2-40B4-BE49-F238E27FC236}">
                <a16:creationId xmlns:a16="http://schemas.microsoft.com/office/drawing/2014/main" id="{D45A452D-08DC-EDC1-4468-F277FFD08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5701" y="28727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2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立项材料准备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101374" y="6774175"/>
            <a:ext cx="1055397" cy="302874"/>
          </a:xfrm>
        </p:spPr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6892" y="1497956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1</a:t>
            </a:r>
            <a:endParaRPr lang="zh-CN" altLang="en-US" sz="2400" b="1" i="1" dirty="0"/>
          </a:p>
        </p:txBody>
      </p:sp>
      <p:sp>
        <p:nvSpPr>
          <p:cNvPr id="30" name="矩形 29"/>
          <p:cNvSpPr/>
          <p:nvPr/>
        </p:nvSpPr>
        <p:spPr>
          <a:xfrm>
            <a:off x="274365" y="2348920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2</a:t>
            </a:r>
            <a:endParaRPr lang="zh-CN" altLang="en-US" sz="2400" b="1" i="1" dirty="0"/>
          </a:p>
        </p:txBody>
      </p:sp>
      <p:sp>
        <p:nvSpPr>
          <p:cNvPr id="31" name="矩形 30"/>
          <p:cNvSpPr/>
          <p:nvPr/>
        </p:nvSpPr>
        <p:spPr>
          <a:xfrm>
            <a:off x="755575" y="1340768"/>
            <a:ext cx="1785441" cy="63552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为什么要做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(why)</a:t>
            </a:r>
            <a:endParaRPr lang="en-US" altLang="zh-CN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86892" y="3311287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3</a:t>
            </a:r>
            <a:endParaRPr lang="zh-CN" altLang="en-US" sz="2400" b="1" i="1" dirty="0"/>
          </a:p>
        </p:txBody>
      </p:sp>
      <p:sp>
        <p:nvSpPr>
          <p:cNvPr id="34" name="矩形 33"/>
          <p:cNvSpPr/>
          <p:nvPr/>
        </p:nvSpPr>
        <p:spPr>
          <a:xfrm>
            <a:off x="251520" y="4221088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4</a:t>
            </a:r>
            <a:endParaRPr lang="zh-CN" altLang="en-US" sz="2400" b="1" i="1" dirty="0"/>
          </a:p>
        </p:txBody>
      </p:sp>
      <p:sp>
        <p:nvSpPr>
          <p:cNvPr id="38" name="文本框 76"/>
          <p:cNvSpPr txBox="1"/>
          <p:nvPr/>
        </p:nvSpPr>
        <p:spPr>
          <a:xfrm>
            <a:off x="2693417" y="2202883"/>
            <a:ext cx="6704583" cy="77713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项目目标和范围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项目的目标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项目的内容和范围</a:t>
            </a:r>
          </a:p>
          <a:p>
            <a:pPr lvl="0"/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项目验收指标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项目实施后应对系统的功能、安全可靠性、易用性、可扩充性、兼容性、效率、资源占用率、用户使用文档、二次开发产物、实施情况等进行验收。</a:t>
            </a:r>
            <a:endParaRPr lang="zh-CN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9" name="文本框 78"/>
          <p:cNvSpPr txBox="1"/>
          <p:nvPr/>
        </p:nvSpPr>
        <p:spPr>
          <a:xfrm>
            <a:off x="2693417" y="4056906"/>
            <a:ext cx="5775399" cy="31547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项目实施规划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：说明本项目的关键里程碑、关键版本规划</a:t>
            </a:r>
            <a:endParaRPr lang="zh-CN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0" name="文本框 80"/>
          <p:cNvSpPr txBox="1"/>
          <p:nvPr/>
        </p:nvSpPr>
        <p:spPr>
          <a:xfrm>
            <a:off x="2694434" y="3110574"/>
            <a:ext cx="6360666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项目技术分析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项目工作基础和已取得的工作成绩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技术架构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技术路线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等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51520" y="5116787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5</a:t>
            </a:r>
            <a:endParaRPr lang="zh-CN" altLang="en-US" sz="2400" b="1" i="1" dirty="0"/>
          </a:p>
        </p:txBody>
      </p:sp>
      <p:sp>
        <p:nvSpPr>
          <p:cNvPr id="42" name="矩形 41"/>
          <p:cNvSpPr/>
          <p:nvPr/>
        </p:nvSpPr>
        <p:spPr>
          <a:xfrm>
            <a:off x="730757" y="4983460"/>
            <a:ext cx="1772586" cy="63552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latin typeface="+mn-ea"/>
              </a:rPr>
              <a:t>谁来做</a:t>
            </a:r>
            <a:endParaRPr lang="en-US" altLang="zh-CN" b="1" dirty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dirty="0">
                <a:solidFill>
                  <a:schemeClr val="bg1"/>
                </a:solidFill>
                <a:latin typeface="+mn-ea"/>
              </a:rPr>
              <a:t>(who)</a:t>
            </a:r>
            <a:endParaRPr lang="zh-CN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" name="文本框 80"/>
          <p:cNvSpPr txBox="1"/>
          <p:nvPr/>
        </p:nvSpPr>
        <p:spPr>
          <a:xfrm>
            <a:off x="2693417" y="4892605"/>
            <a:ext cx="6704583" cy="31547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项目资源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人力资源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其他资源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包括但不限于人力、技术、设备等资源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）</a:t>
            </a:r>
            <a:endParaRPr lang="zh-CN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38666" y="6006399"/>
            <a:ext cx="360000" cy="36000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2400" b="1" i="1" dirty="0"/>
              <a:t>6</a:t>
            </a:r>
            <a:endParaRPr lang="zh-CN" altLang="en-US" sz="2400" b="1" i="1" dirty="0"/>
          </a:p>
        </p:txBody>
      </p:sp>
      <p:sp>
        <p:nvSpPr>
          <p:cNvPr id="45" name="矩形 44"/>
          <p:cNvSpPr/>
          <p:nvPr/>
        </p:nvSpPr>
        <p:spPr>
          <a:xfrm>
            <a:off x="717903" y="5873072"/>
            <a:ext cx="1785440" cy="63552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风险和成本</a:t>
            </a:r>
            <a:endParaRPr lang="zh-CN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6" name="文本框 80"/>
          <p:cNvSpPr txBox="1"/>
          <p:nvPr/>
        </p:nvSpPr>
        <p:spPr>
          <a:xfrm>
            <a:off x="2622580" y="5838937"/>
            <a:ext cx="2395528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项目风险分析及应对措施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lvl="0"/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资金预算</a:t>
            </a:r>
          </a:p>
        </p:txBody>
      </p:sp>
      <p:sp>
        <p:nvSpPr>
          <p:cNvPr id="21" name="矩形 20"/>
          <p:cNvSpPr/>
          <p:nvPr/>
        </p:nvSpPr>
        <p:spPr>
          <a:xfrm>
            <a:off x="755575" y="2255168"/>
            <a:ext cx="1785441" cy="63552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要做什么</a:t>
            </a:r>
            <a:endParaRPr lang="en-US" altLang="zh-CN" dirty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dirty="0">
                <a:solidFill>
                  <a:schemeClr val="bg1"/>
                </a:solidFill>
                <a:latin typeface="+mn-ea"/>
              </a:rPr>
              <a:t>(what)</a:t>
            </a:r>
            <a:endParaRPr lang="en-US" altLang="zh-CN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17903" y="3168531"/>
            <a:ext cx="1785441" cy="63552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怎么做</a:t>
            </a:r>
            <a:endParaRPr lang="en-US" altLang="zh-CN" dirty="0">
              <a:solidFill>
                <a:schemeClr val="bg1"/>
              </a:solidFill>
              <a:latin typeface="+mn-ea"/>
            </a:endParaRPr>
          </a:p>
          <a:p>
            <a:pPr algn="ctr">
              <a:defRPr/>
            </a:pPr>
            <a:r>
              <a:rPr lang="en-US" altLang="zh-CN" dirty="0">
                <a:solidFill>
                  <a:schemeClr val="bg1"/>
                </a:solidFill>
                <a:latin typeface="+mn-ea"/>
              </a:rPr>
              <a:t>(how)</a:t>
            </a:r>
            <a:endParaRPr lang="en-US" altLang="zh-CN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17902" y="4095320"/>
            <a:ext cx="1785441" cy="635526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做到什么时候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(when)</a:t>
            </a:r>
            <a:endParaRPr lang="en-US" altLang="zh-CN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4" name="文本框 76"/>
          <p:cNvSpPr txBox="1"/>
          <p:nvPr/>
        </p:nvSpPr>
        <p:spPr>
          <a:xfrm>
            <a:off x="2693417" y="1352061"/>
            <a:ext cx="5775399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rial Unicode MS" panose="020B0604020202020204" pitchFamily="34" charset="-122"/>
                <a:sym typeface="Batang"/>
              </a:rPr>
              <a:t>项目背景：项目依据以及项目的意义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Arial Unicode MS" panose="020B0604020202020204" pitchFamily="34" charset="-122"/>
              <a:sym typeface="Batang"/>
            </a:endParaRPr>
          </a:p>
          <a:p>
            <a:pPr lvl="0">
              <a:defRPr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rial Unicode MS" panose="020B0604020202020204" pitchFamily="34" charset="-122"/>
                <a:sym typeface="Batang"/>
              </a:rPr>
              <a:t>项目市场分析：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市场规模及竞争情况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营销策略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收益分析</a:t>
            </a:r>
          </a:p>
        </p:txBody>
      </p:sp>
    </p:spTree>
    <p:extLst>
      <p:ext uri="{BB962C8B-B14F-4D97-AF65-F5344CB8AC3E}">
        <p14:creationId xmlns:p14="http://schemas.microsoft.com/office/powerpoint/2010/main" val="3922605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grpSp>
        <p:nvGrpSpPr>
          <p:cNvPr id="5" name="组合 6"/>
          <p:cNvGrpSpPr>
            <a:grpSpLocks/>
          </p:cNvGrpSpPr>
          <p:nvPr/>
        </p:nvGrpSpPr>
        <p:grpSpPr bwMode="auto">
          <a:xfrm>
            <a:off x="1308100" y="1947729"/>
            <a:ext cx="3671525" cy="552450"/>
            <a:chOff x="1308205" y="2006925"/>
            <a:chExt cx="3671775" cy="552564"/>
          </a:xfrm>
        </p:grpSpPr>
        <p:sp>
          <p:nvSpPr>
            <p:cNvPr id="6" name="文本框 113"/>
            <p:cNvSpPr txBox="1"/>
            <p:nvPr/>
          </p:nvSpPr>
          <p:spPr>
            <a:xfrm>
              <a:off x="1919435" y="2006925"/>
              <a:ext cx="3060545" cy="500240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+mn-ea"/>
                </a:rPr>
                <a:t>立项审核流程</a:t>
              </a: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1308205" y="206948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100000">
                  <a:srgbClr val="F5A500"/>
                </a:gs>
                <a:gs pos="0">
                  <a:srgbClr val="E60012"/>
                </a:gs>
              </a:gsLst>
              <a:lin ang="2700000" scaled="0"/>
            </a:gradFill>
            <a:ln w="28575" cap="flat">
              <a:gradFill>
                <a:gsLst>
                  <a:gs pos="0">
                    <a:srgbClr val="F5A500"/>
                  </a:gs>
                  <a:gs pos="100000">
                    <a:srgbClr val="E60012"/>
                  </a:gs>
                </a:gsLst>
                <a:lin ang="2700000" scaled="0"/>
              </a:gradFill>
              <a:prstDash val="solid"/>
              <a:miter lim="800000"/>
              <a:headEnd/>
              <a:tailEnd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grpSp>
          <p:nvGrpSpPr>
            <p:cNvPr id="9" name="组合 141"/>
            <p:cNvGrpSpPr>
              <a:grpSpLocks/>
            </p:cNvGrpSpPr>
            <p:nvPr/>
          </p:nvGrpSpPr>
          <p:grpSpPr bwMode="auto">
            <a:xfrm>
              <a:off x="1463788" y="2175165"/>
              <a:ext cx="418364" cy="384324"/>
              <a:chOff x="5722879" y="2743089"/>
              <a:chExt cx="500147" cy="459451"/>
            </a:xfrm>
          </p:grpSpPr>
          <p:sp>
            <p:nvSpPr>
              <p:cNvPr id="10" name="Freeform 55"/>
              <p:cNvSpPr>
                <a:spLocks/>
              </p:cNvSpPr>
              <p:nvPr/>
            </p:nvSpPr>
            <p:spPr bwMode="auto">
              <a:xfrm>
                <a:off x="5742013" y="2745340"/>
                <a:ext cx="481013" cy="457200"/>
              </a:xfrm>
              <a:custGeom>
                <a:avLst/>
                <a:gdLst>
                  <a:gd name="T0" fmla="*/ 137 w 303"/>
                  <a:gd name="T1" fmla="*/ 288 h 288"/>
                  <a:gd name="T2" fmla="*/ 0 w 303"/>
                  <a:gd name="T3" fmla="*/ 174 h 288"/>
                  <a:gd name="T4" fmla="*/ 2 w 303"/>
                  <a:gd name="T5" fmla="*/ 15 h 288"/>
                  <a:gd name="T6" fmla="*/ 54 w 303"/>
                  <a:gd name="T7" fmla="*/ 10 h 288"/>
                  <a:gd name="T8" fmla="*/ 85 w 303"/>
                  <a:gd name="T9" fmla="*/ 43 h 288"/>
                  <a:gd name="T10" fmla="*/ 106 w 303"/>
                  <a:gd name="T11" fmla="*/ 22 h 288"/>
                  <a:gd name="T12" fmla="*/ 128 w 303"/>
                  <a:gd name="T13" fmla="*/ 0 h 288"/>
                  <a:gd name="T14" fmla="*/ 303 w 303"/>
                  <a:gd name="T15" fmla="*/ 150 h 288"/>
                  <a:gd name="T16" fmla="*/ 137 w 303"/>
                  <a:gd name="T17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3" h="288">
                    <a:moveTo>
                      <a:pt x="137" y="288"/>
                    </a:moveTo>
                    <a:lnTo>
                      <a:pt x="0" y="174"/>
                    </a:lnTo>
                    <a:lnTo>
                      <a:pt x="2" y="15"/>
                    </a:lnTo>
                    <a:lnTo>
                      <a:pt x="54" y="10"/>
                    </a:lnTo>
                    <a:lnTo>
                      <a:pt x="85" y="43"/>
                    </a:lnTo>
                    <a:lnTo>
                      <a:pt x="106" y="22"/>
                    </a:lnTo>
                    <a:lnTo>
                      <a:pt x="128" y="0"/>
                    </a:lnTo>
                    <a:lnTo>
                      <a:pt x="303" y="150"/>
                    </a:lnTo>
                    <a:lnTo>
                      <a:pt x="137" y="288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1" name="Freeform 56"/>
              <p:cNvSpPr>
                <a:spLocks noEditPoints="1"/>
              </p:cNvSpPr>
              <p:nvPr/>
            </p:nvSpPr>
            <p:spPr bwMode="auto">
              <a:xfrm>
                <a:off x="5722883" y="2743173"/>
                <a:ext cx="115776" cy="290427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3 h 77"/>
                  <a:gd name="T8" fmla="*/ 27 w 31"/>
                  <a:gd name="T9" fmla="*/ 74 h 77"/>
                  <a:gd name="T10" fmla="*/ 16 w 31"/>
                  <a:gd name="T11" fmla="*/ 77 h 77"/>
                  <a:gd name="T12" fmla="*/ 2 w 31"/>
                  <a:gd name="T13" fmla="*/ 72 h 77"/>
                  <a:gd name="T14" fmla="*/ 0 w 31"/>
                  <a:gd name="T15" fmla="*/ 57 h 77"/>
                  <a:gd name="T16" fmla="*/ 0 w 31"/>
                  <a:gd name="T17" fmla="*/ 21 h 77"/>
                  <a:gd name="T18" fmla="*/ 3 w 31"/>
                  <a:gd name="T19" fmla="*/ 6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2" name="Freeform 57"/>
              <p:cNvSpPr>
                <a:spLocks/>
              </p:cNvSpPr>
              <p:nvPr/>
            </p:nvSpPr>
            <p:spPr bwMode="auto">
              <a:xfrm>
                <a:off x="5876618" y="2746969"/>
                <a:ext cx="68327" cy="286631"/>
              </a:xfrm>
              <a:custGeom>
                <a:avLst/>
                <a:gdLst>
                  <a:gd name="T0" fmla="*/ 0 w 18"/>
                  <a:gd name="T1" fmla="*/ 11 h 76"/>
                  <a:gd name="T2" fmla="*/ 11 w 18"/>
                  <a:gd name="T3" fmla="*/ 0 h 76"/>
                  <a:gd name="T4" fmla="*/ 18 w 18"/>
                  <a:gd name="T5" fmla="*/ 0 h 76"/>
                  <a:gd name="T6" fmla="*/ 18 w 18"/>
                  <a:gd name="T7" fmla="*/ 76 h 76"/>
                  <a:gd name="T8" fmla="*/ 8 w 18"/>
                  <a:gd name="T9" fmla="*/ 76 h 76"/>
                  <a:gd name="T10" fmla="*/ 8 w 18"/>
                  <a:gd name="T11" fmla="*/ 19 h 76"/>
                  <a:gd name="T12" fmla="*/ 0 w 18"/>
                  <a:gd name="T13" fmla="*/ 19 h 76"/>
                  <a:gd name="T14" fmla="*/ 0 w 18"/>
                  <a:gd name="T15" fmla="*/ 1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3" name="组合 7"/>
          <p:cNvGrpSpPr>
            <a:grpSpLocks/>
          </p:cNvGrpSpPr>
          <p:nvPr/>
        </p:nvGrpSpPr>
        <p:grpSpPr bwMode="auto">
          <a:xfrm>
            <a:off x="1308100" y="2921940"/>
            <a:ext cx="2899360" cy="549698"/>
            <a:chOff x="1308205" y="2653472"/>
            <a:chExt cx="2898746" cy="549910"/>
          </a:xfrm>
        </p:grpSpPr>
        <p:sp>
          <p:nvSpPr>
            <p:cNvPr id="14" name="文本框 115"/>
            <p:cNvSpPr txBox="1"/>
            <p:nvPr/>
          </p:nvSpPr>
          <p:spPr>
            <a:xfrm>
              <a:off x="1914502" y="2653472"/>
              <a:ext cx="2292449" cy="500330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+mn-ea"/>
                </a:rPr>
                <a:t>立项材料准备</a:t>
              </a:r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308205" y="271681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>
              <a:gsLst>
                <a:gs pos="100000">
                  <a:srgbClr val="E8609E"/>
                </a:gs>
                <a:gs pos="0">
                  <a:srgbClr val="A80082"/>
                </a:gs>
              </a:gsLst>
              <a:lin ang="2700000" scaled="0"/>
            </a:gradFill>
            <a:ln w="28575" cap="flat">
              <a:gradFill>
                <a:gsLst>
                  <a:gs pos="0">
                    <a:srgbClr val="E8609E"/>
                  </a:gs>
                  <a:gs pos="100000">
                    <a:srgbClr val="A80082"/>
                  </a:gs>
                </a:gsLst>
                <a:lin ang="2700000" scaled="0"/>
              </a:gradFill>
              <a:prstDash val="solid"/>
              <a:miter lim="800000"/>
              <a:headEnd/>
              <a:tailEnd/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grpSp>
          <p:nvGrpSpPr>
            <p:cNvPr id="17" name="组合 145"/>
            <p:cNvGrpSpPr>
              <a:grpSpLocks/>
            </p:cNvGrpSpPr>
            <p:nvPr/>
          </p:nvGrpSpPr>
          <p:grpSpPr bwMode="auto">
            <a:xfrm>
              <a:off x="1454223" y="2818540"/>
              <a:ext cx="427930" cy="384842"/>
              <a:chOff x="952093" y="6013756"/>
              <a:chExt cx="511583" cy="460070"/>
            </a:xfrm>
          </p:grpSpPr>
          <p:sp>
            <p:nvSpPr>
              <p:cNvPr id="18" name="Freeform 58"/>
              <p:cNvSpPr>
                <a:spLocks/>
              </p:cNvSpPr>
              <p:nvPr/>
            </p:nvSpPr>
            <p:spPr bwMode="auto">
              <a:xfrm>
                <a:off x="971551" y="6021388"/>
                <a:ext cx="492125" cy="452438"/>
              </a:xfrm>
              <a:custGeom>
                <a:avLst/>
                <a:gdLst>
                  <a:gd name="T0" fmla="*/ 137 w 310"/>
                  <a:gd name="T1" fmla="*/ 285 h 285"/>
                  <a:gd name="T2" fmla="*/ 0 w 310"/>
                  <a:gd name="T3" fmla="*/ 171 h 285"/>
                  <a:gd name="T4" fmla="*/ 2 w 310"/>
                  <a:gd name="T5" fmla="*/ 12 h 285"/>
                  <a:gd name="T6" fmla="*/ 54 w 310"/>
                  <a:gd name="T7" fmla="*/ 7 h 285"/>
                  <a:gd name="T8" fmla="*/ 87 w 310"/>
                  <a:gd name="T9" fmla="*/ 40 h 285"/>
                  <a:gd name="T10" fmla="*/ 97 w 310"/>
                  <a:gd name="T11" fmla="*/ 7 h 285"/>
                  <a:gd name="T12" fmla="*/ 137 w 310"/>
                  <a:gd name="T13" fmla="*/ 0 h 285"/>
                  <a:gd name="T14" fmla="*/ 310 w 310"/>
                  <a:gd name="T15" fmla="*/ 150 h 285"/>
                  <a:gd name="T16" fmla="*/ 137 w 310"/>
                  <a:gd name="T17" fmla="*/ 28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5">
                    <a:moveTo>
                      <a:pt x="137" y="285"/>
                    </a:moveTo>
                    <a:lnTo>
                      <a:pt x="0" y="171"/>
                    </a:lnTo>
                    <a:lnTo>
                      <a:pt x="2" y="12"/>
                    </a:lnTo>
                    <a:lnTo>
                      <a:pt x="54" y="7"/>
                    </a:lnTo>
                    <a:lnTo>
                      <a:pt x="87" y="40"/>
                    </a:lnTo>
                    <a:lnTo>
                      <a:pt x="97" y="7"/>
                    </a:lnTo>
                    <a:lnTo>
                      <a:pt x="137" y="0"/>
                    </a:lnTo>
                    <a:lnTo>
                      <a:pt x="310" y="150"/>
                    </a:lnTo>
                    <a:lnTo>
                      <a:pt x="137" y="285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19" name="Freeform 59"/>
              <p:cNvSpPr>
                <a:spLocks noEditPoints="1"/>
              </p:cNvSpPr>
              <p:nvPr/>
            </p:nvSpPr>
            <p:spPr bwMode="auto">
              <a:xfrm>
                <a:off x="952094" y="6013871"/>
                <a:ext cx="115744" cy="290478"/>
              </a:xfrm>
              <a:custGeom>
                <a:avLst/>
                <a:gdLst>
                  <a:gd name="T0" fmla="*/ 17 w 31"/>
                  <a:gd name="T1" fmla="*/ 0 h 77"/>
                  <a:gd name="T2" fmla="*/ 28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1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2 w 31"/>
                  <a:gd name="T25" fmla="*/ 59 h 77"/>
                  <a:gd name="T26" fmla="*/ 22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0" name="Freeform 60"/>
              <p:cNvSpPr>
                <a:spLocks/>
              </p:cNvSpPr>
              <p:nvPr/>
            </p:nvSpPr>
            <p:spPr bwMode="auto">
              <a:xfrm>
                <a:off x="1090607" y="6013871"/>
                <a:ext cx="117640" cy="290478"/>
              </a:xfrm>
              <a:custGeom>
                <a:avLst/>
                <a:gdLst>
                  <a:gd name="T0" fmla="*/ 0 w 31"/>
                  <a:gd name="T1" fmla="*/ 16 h 77"/>
                  <a:gd name="T2" fmla="*/ 4 w 31"/>
                  <a:gd name="T3" fmla="*/ 4 h 77"/>
                  <a:gd name="T4" fmla="*/ 16 w 31"/>
                  <a:gd name="T5" fmla="*/ 0 h 77"/>
                  <a:gd name="T6" fmla="*/ 29 w 31"/>
                  <a:gd name="T7" fmla="*/ 6 h 77"/>
                  <a:gd name="T8" fmla="*/ 31 w 31"/>
                  <a:gd name="T9" fmla="*/ 22 h 77"/>
                  <a:gd name="T10" fmla="*/ 30 w 31"/>
                  <a:gd name="T11" fmla="*/ 30 h 77"/>
                  <a:gd name="T12" fmla="*/ 27 w 31"/>
                  <a:gd name="T13" fmla="*/ 38 h 77"/>
                  <a:gd name="T14" fmla="*/ 18 w 31"/>
                  <a:gd name="T15" fmla="*/ 52 h 77"/>
                  <a:gd name="T16" fmla="*/ 11 w 31"/>
                  <a:gd name="T17" fmla="*/ 68 h 77"/>
                  <a:gd name="T18" fmla="*/ 31 w 31"/>
                  <a:gd name="T19" fmla="*/ 68 h 77"/>
                  <a:gd name="T20" fmla="*/ 31 w 31"/>
                  <a:gd name="T21" fmla="*/ 76 h 77"/>
                  <a:gd name="T22" fmla="*/ 8 w 31"/>
                  <a:gd name="T23" fmla="*/ 77 h 77"/>
                  <a:gd name="T24" fmla="*/ 0 w 31"/>
                  <a:gd name="T25" fmla="*/ 76 h 77"/>
                  <a:gd name="T26" fmla="*/ 0 w 31"/>
                  <a:gd name="T27" fmla="*/ 76 h 77"/>
                  <a:gd name="T28" fmla="*/ 5 w 31"/>
                  <a:gd name="T29" fmla="*/ 55 h 77"/>
                  <a:gd name="T30" fmla="*/ 17 w 31"/>
                  <a:gd name="T31" fmla="*/ 37 h 77"/>
                  <a:gd name="T32" fmla="*/ 21 w 31"/>
                  <a:gd name="T33" fmla="*/ 20 h 77"/>
                  <a:gd name="T34" fmla="*/ 21 w 31"/>
                  <a:gd name="T35" fmla="*/ 19 h 77"/>
                  <a:gd name="T36" fmla="*/ 21 w 31"/>
                  <a:gd name="T37" fmla="*/ 17 h 77"/>
                  <a:gd name="T38" fmla="*/ 21 w 31"/>
                  <a:gd name="T39" fmla="*/ 12 h 77"/>
                  <a:gd name="T40" fmla="*/ 15 w 31"/>
                  <a:gd name="T41" fmla="*/ 7 h 77"/>
                  <a:gd name="T42" fmla="*/ 10 w 31"/>
                  <a:gd name="T43" fmla="*/ 16 h 77"/>
                  <a:gd name="T44" fmla="*/ 10 w 31"/>
                  <a:gd name="T45" fmla="*/ 19 h 77"/>
                  <a:gd name="T46" fmla="*/ 10 w 31"/>
                  <a:gd name="T47" fmla="*/ 21 h 77"/>
                  <a:gd name="T48" fmla="*/ 10 w 31"/>
                  <a:gd name="T49" fmla="*/ 23 h 77"/>
                  <a:gd name="T50" fmla="*/ 10 w 31"/>
                  <a:gd name="T51" fmla="*/ 26 h 77"/>
                  <a:gd name="T52" fmla="*/ 0 w 31"/>
                  <a:gd name="T53" fmla="*/ 26 h 77"/>
                  <a:gd name="T54" fmla="*/ 0 w 31"/>
                  <a:gd name="T55" fmla="*/ 1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1" name="组合 8"/>
          <p:cNvGrpSpPr>
            <a:grpSpLocks/>
          </p:cNvGrpSpPr>
          <p:nvPr/>
        </p:nvGrpSpPr>
        <p:grpSpPr bwMode="auto">
          <a:xfrm>
            <a:off x="1308100" y="3908753"/>
            <a:ext cx="3973402" cy="558800"/>
            <a:chOff x="1308205" y="3300018"/>
            <a:chExt cx="3973062" cy="558222"/>
          </a:xfrm>
        </p:grpSpPr>
        <p:sp>
          <p:nvSpPr>
            <p:cNvPr id="22" name="文本框 117"/>
            <p:cNvSpPr txBox="1"/>
            <p:nvPr/>
          </p:nvSpPr>
          <p:spPr>
            <a:xfrm>
              <a:off x="1911403" y="3300018"/>
              <a:ext cx="3369864" cy="499620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rgbClr val="FF0000"/>
                  </a:solidFill>
                  <a:latin typeface="Impact" panose="020B0806030902050204" pitchFamily="34" charset="0"/>
                  <a:ea typeface="+mn-ea"/>
                </a:rPr>
                <a:t>立项过程中注意事项</a:t>
              </a:r>
              <a:endParaRPr lang="zh-CN" altLang="en-US" sz="2800" b="1" dirty="0">
                <a:solidFill>
                  <a:srgbClr val="FF0000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308205" y="3364148"/>
              <a:ext cx="538312" cy="473721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5DAD"/>
                </a:gs>
                <a:gs pos="100000">
                  <a:srgbClr val="5796D0"/>
                </a:gs>
              </a:gsLst>
              <a:lin ang="2700000" scaled="0"/>
              <a:tileRect/>
            </a:gradFill>
            <a:ln w="28575">
              <a:gradFill flip="none" rotWithShape="1">
                <a:gsLst>
                  <a:gs pos="0">
                    <a:srgbClr val="005DAD"/>
                  </a:gs>
                  <a:gs pos="100000">
                    <a:srgbClr val="5796D0"/>
                  </a:gs>
                </a:gsLst>
                <a:lin ang="0" scaled="0"/>
                <a:tileRect/>
              </a:gradFill>
            </a:ln>
            <a:effectLst>
              <a:outerShdw blurRad="279400" dist="76200" dir="2700000" sx="101000" sy="101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/>
            </a:p>
          </p:txBody>
        </p:sp>
        <p:grpSp>
          <p:nvGrpSpPr>
            <p:cNvPr id="25" name="组合 149"/>
            <p:cNvGrpSpPr>
              <a:grpSpLocks/>
            </p:cNvGrpSpPr>
            <p:nvPr/>
          </p:nvGrpSpPr>
          <p:grpSpPr bwMode="auto">
            <a:xfrm>
              <a:off x="1455828" y="3473020"/>
              <a:ext cx="427997" cy="385220"/>
              <a:chOff x="5404950" y="6814991"/>
              <a:chExt cx="511663" cy="460522"/>
            </a:xfrm>
          </p:grpSpPr>
          <p:sp>
            <p:nvSpPr>
              <p:cNvPr id="26" name="Freeform 61"/>
              <p:cNvSpPr>
                <a:spLocks/>
              </p:cNvSpPr>
              <p:nvPr/>
            </p:nvSpPr>
            <p:spPr bwMode="auto">
              <a:xfrm>
                <a:off x="5424488" y="6821488"/>
                <a:ext cx="492125" cy="454025"/>
              </a:xfrm>
              <a:custGeom>
                <a:avLst/>
                <a:gdLst>
                  <a:gd name="T0" fmla="*/ 140 w 310"/>
                  <a:gd name="T1" fmla="*/ 286 h 286"/>
                  <a:gd name="T2" fmla="*/ 0 w 310"/>
                  <a:gd name="T3" fmla="*/ 172 h 286"/>
                  <a:gd name="T4" fmla="*/ 2 w 310"/>
                  <a:gd name="T5" fmla="*/ 12 h 286"/>
                  <a:gd name="T6" fmla="*/ 57 w 310"/>
                  <a:gd name="T7" fmla="*/ 7 h 286"/>
                  <a:gd name="T8" fmla="*/ 88 w 310"/>
                  <a:gd name="T9" fmla="*/ 41 h 286"/>
                  <a:gd name="T10" fmla="*/ 97 w 310"/>
                  <a:gd name="T11" fmla="*/ 7 h 286"/>
                  <a:gd name="T12" fmla="*/ 135 w 310"/>
                  <a:gd name="T13" fmla="*/ 0 h 286"/>
                  <a:gd name="T14" fmla="*/ 310 w 310"/>
                  <a:gd name="T15" fmla="*/ 150 h 286"/>
                  <a:gd name="T16" fmla="*/ 140 w 310"/>
                  <a:gd name="T17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0" h="286">
                    <a:moveTo>
                      <a:pt x="140" y="286"/>
                    </a:moveTo>
                    <a:lnTo>
                      <a:pt x="0" y="172"/>
                    </a:lnTo>
                    <a:lnTo>
                      <a:pt x="2" y="12"/>
                    </a:lnTo>
                    <a:lnTo>
                      <a:pt x="57" y="7"/>
                    </a:lnTo>
                    <a:lnTo>
                      <a:pt x="88" y="41"/>
                    </a:lnTo>
                    <a:lnTo>
                      <a:pt x="97" y="7"/>
                    </a:lnTo>
                    <a:lnTo>
                      <a:pt x="135" y="0"/>
                    </a:lnTo>
                    <a:lnTo>
                      <a:pt x="310" y="150"/>
                    </a:lnTo>
                    <a:lnTo>
                      <a:pt x="140" y="286"/>
                    </a:lnTo>
                    <a:close/>
                  </a:path>
                </a:pathLst>
              </a:custGeom>
              <a:gradFill flip="none" rotWithShape="1">
                <a:gsLst>
                  <a:gs pos="73000">
                    <a:srgbClr val="0D0D0D">
                      <a:alpha val="0"/>
                    </a:srgbClr>
                  </a:gs>
                  <a:gs pos="100000">
                    <a:schemeClr val="tx1">
                      <a:lumMod val="95000"/>
                      <a:lumOff val="5000"/>
                      <a:alpha val="0"/>
                    </a:schemeClr>
                  </a:gs>
                  <a:gs pos="0">
                    <a:schemeClr val="tx1">
                      <a:lumMod val="95000"/>
                      <a:lumOff val="5000"/>
                      <a:alpha val="5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7" name="Freeform 62"/>
              <p:cNvSpPr>
                <a:spLocks noEditPoints="1"/>
              </p:cNvSpPr>
              <p:nvPr/>
            </p:nvSpPr>
            <p:spPr bwMode="auto">
              <a:xfrm>
                <a:off x="5404952" y="6814819"/>
                <a:ext cx="117655" cy="290067"/>
              </a:xfrm>
              <a:custGeom>
                <a:avLst/>
                <a:gdLst>
                  <a:gd name="T0" fmla="*/ 17 w 31"/>
                  <a:gd name="T1" fmla="*/ 0 h 77"/>
                  <a:gd name="T2" fmla="*/ 29 w 31"/>
                  <a:gd name="T3" fmla="*/ 5 h 77"/>
                  <a:gd name="T4" fmla="*/ 31 w 31"/>
                  <a:gd name="T5" fmla="*/ 18 h 77"/>
                  <a:gd name="T6" fmla="*/ 31 w 31"/>
                  <a:gd name="T7" fmla="*/ 62 h 77"/>
                  <a:gd name="T8" fmla="*/ 27 w 31"/>
                  <a:gd name="T9" fmla="*/ 73 h 77"/>
                  <a:gd name="T10" fmla="*/ 16 w 31"/>
                  <a:gd name="T11" fmla="*/ 77 h 77"/>
                  <a:gd name="T12" fmla="*/ 3 w 31"/>
                  <a:gd name="T13" fmla="*/ 72 h 77"/>
                  <a:gd name="T14" fmla="*/ 0 w 31"/>
                  <a:gd name="T15" fmla="*/ 56 h 77"/>
                  <a:gd name="T16" fmla="*/ 0 w 31"/>
                  <a:gd name="T17" fmla="*/ 21 h 77"/>
                  <a:gd name="T18" fmla="*/ 3 w 31"/>
                  <a:gd name="T19" fmla="*/ 5 h 77"/>
                  <a:gd name="T20" fmla="*/ 17 w 31"/>
                  <a:gd name="T21" fmla="*/ 0 h 77"/>
                  <a:gd name="T22" fmla="*/ 16 w 31"/>
                  <a:gd name="T23" fmla="*/ 70 h 77"/>
                  <a:gd name="T24" fmla="*/ 23 w 31"/>
                  <a:gd name="T25" fmla="*/ 59 h 77"/>
                  <a:gd name="T26" fmla="*/ 23 w 31"/>
                  <a:gd name="T27" fmla="*/ 17 h 77"/>
                  <a:gd name="T28" fmla="*/ 16 w 31"/>
                  <a:gd name="T29" fmla="*/ 7 h 77"/>
                  <a:gd name="T30" fmla="*/ 9 w 31"/>
                  <a:gd name="T31" fmla="*/ 17 h 77"/>
                  <a:gd name="T32" fmla="*/ 9 w 31"/>
                  <a:gd name="T33" fmla="*/ 20 h 77"/>
                  <a:gd name="T34" fmla="*/ 9 w 31"/>
                  <a:gd name="T35" fmla="*/ 23 h 77"/>
                  <a:gd name="T36" fmla="*/ 9 w 31"/>
                  <a:gd name="T37" fmla="*/ 35 h 77"/>
                  <a:gd name="T38" fmla="*/ 9 w 31"/>
                  <a:gd name="T39" fmla="*/ 48 h 77"/>
                  <a:gd name="T40" fmla="*/ 9 w 31"/>
                  <a:gd name="T41" fmla="*/ 59 h 77"/>
                  <a:gd name="T42" fmla="*/ 16 w 31"/>
                  <a:gd name="T43" fmla="*/ 7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10" y="77"/>
                      <a:pt x="5" y="75"/>
                      <a:pt x="3" y="72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6"/>
                      <a:pt x="23" y="59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0"/>
                      <a:pt x="20" y="7"/>
                      <a:pt x="16" y="7"/>
                    </a:cubicBezTo>
                    <a:cubicBezTo>
                      <a:pt x="12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  <p:sp>
            <p:nvSpPr>
              <p:cNvPr id="28" name="Freeform 63"/>
              <p:cNvSpPr>
                <a:spLocks/>
              </p:cNvSpPr>
              <p:nvPr/>
            </p:nvSpPr>
            <p:spPr bwMode="auto">
              <a:xfrm>
                <a:off x="5545380" y="6814819"/>
                <a:ext cx="111962" cy="290067"/>
              </a:xfrm>
              <a:custGeom>
                <a:avLst/>
                <a:gdLst>
                  <a:gd name="T0" fmla="*/ 9 w 30"/>
                  <a:gd name="T1" fmla="*/ 54 h 77"/>
                  <a:gd name="T2" fmla="*/ 9 w 30"/>
                  <a:gd name="T3" fmla="*/ 62 h 77"/>
                  <a:gd name="T4" fmla="*/ 10 w 30"/>
                  <a:gd name="T5" fmla="*/ 68 h 77"/>
                  <a:gd name="T6" fmla="*/ 16 w 30"/>
                  <a:gd name="T7" fmla="*/ 70 h 77"/>
                  <a:gd name="T8" fmla="*/ 21 w 30"/>
                  <a:gd name="T9" fmla="*/ 65 h 77"/>
                  <a:gd name="T10" fmla="*/ 21 w 30"/>
                  <a:gd name="T11" fmla="*/ 58 h 77"/>
                  <a:gd name="T12" fmla="*/ 21 w 30"/>
                  <a:gd name="T13" fmla="*/ 52 h 77"/>
                  <a:gd name="T14" fmla="*/ 20 w 30"/>
                  <a:gd name="T15" fmla="*/ 43 h 77"/>
                  <a:gd name="T16" fmla="*/ 12 w 30"/>
                  <a:gd name="T17" fmla="*/ 39 h 77"/>
                  <a:gd name="T18" fmla="*/ 10 w 30"/>
                  <a:gd name="T19" fmla="*/ 39 h 77"/>
                  <a:gd name="T20" fmla="*/ 7 w 30"/>
                  <a:gd name="T21" fmla="*/ 40 h 77"/>
                  <a:gd name="T22" fmla="*/ 7 w 30"/>
                  <a:gd name="T23" fmla="*/ 31 h 77"/>
                  <a:gd name="T24" fmla="*/ 9 w 30"/>
                  <a:gd name="T25" fmla="*/ 31 h 77"/>
                  <a:gd name="T26" fmla="*/ 19 w 30"/>
                  <a:gd name="T27" fmla="*/ 22 h 77"/>
                  <a:gd name="T28" fmla="*/ 19 w 30"/>
                  <a:gd name="T29" fmla="*/ 14 h 77"/>
                  <a:gd name="T30" fmla="*/ 14 w 30"/>
                  <a:gd name="T31" fmla="*/ 7 h 77"/>
                  <a:gd name="T32" fmla="*/ 9 w 30"/>
                  <a:gd name="T33" fmla="*/ 15 h 77"/>
                  <a:gd name="T34" fmla="*/ 9 w 30"/>
                  <a:gd name="T35" fmla="*/ 17 h 77"/>
                  <a:gd name="T36" fmla="*/ 9 w 30"/>
                  <a:gd name="T37" fmla="*/ 19 h 77"/>
                  <a:gd name="T38" fmla="*/ 0 w 30"/>
                  <a:gd name="T39" fmla="*/ 19 h 77"/>
                  <a:gd name="T40" fmla="*/ 0 w 30"/>
                  <a:gd name="T41" fmla="*/ 12 h 77"/>
                  <a:gd name="T42" fmla="*/ 15 w 30"/>
                  <a:gd name="T43" fmla="*/ 0 h 77"/>
                  <a:gd name="T44" fmla="*/ 29 w 30"/>
                  <a:gd name="T45" fmla="*/ 13 h 77"/>
                  <a:gd name="T46" fmla="*/ 29 w 30"/>
                  <a:gd name="T47" fmla="*/ 17 h 77"/>
                  <a:gd name="T48" fmla="*/ 29 w 30"/>
                  <a:gd name="T49" fmla="*/ 20 h 77"/>
                  <a:gd name="T50" fmla="*/ 22 w 30"/>
                  <a:gd name="T51" fmla="*/ 34 h 77"/>
                  <a:gd name="T52" fmla="*/ 28 w 30"/>
                  <a:gd name="T53" fmla="*/ 39 h 77"/>
                  <a:gd name="T54" fmla="*/ 30 w 30"/>
                  <a:gd name="T55" fmla="*/ 48 h 77"/>
                  <a:gd name="T56" fmla="*/ 30 w 30"/>
                  <a:gd name="T57" fmla="*/ 64 h 77"/>
                  <a:gd name="T58" fmla="*/ 14 w 30"/>
                  <a:gd name="T59" fmla="*/ 77 h 77"/>
                  <a:gd name="T60" fmla="*/ 0 w 30"/>
                  <a:gd name="T61" fmla="*/ 64 h 77"/>
                  <a:gd name="T62" fmla="*/ 0 w 30"/>
                  <a:gd name="T63" fmla="*/ 54 h 77"/>
                  <a:gd name="T64" fmla="*/ 9 w 30"/>
                  <a:gd name="T65" fmla="*/ 5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" h="77">
                    <a:moveTo>
                      <a:pt x="9" y="54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9" y="65"/>
                      <a:pt x="9" y="67"/>
                      <a:pt x="10" y="68"/>
                    </a:cubicBezTo>
                    <a:cubicBezTo>
                      <a:pt x="11" y="69"/>
                      <a:pt x="13" y="70"/>
                      <a:pt x="16" y="70"/>
                    </a:cubicBezTo>
                    <a:cubicBezTo>
                      <a:pt x="18" y="70"/>
                      <a:pt x="20" y="68"/>
                      <a:pt x="21" y="65"/>
                    </a:cubicBezTo>
                    <a:cubicBezTo>
                      <a:pt x="21" y="64"/>
                      <a:pt x="21" y="62"/>
                      <a:pt x="21" y="58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48"/>
                      <a:pt x="21" y="45"/>
                      <a:pt x="20" y="43"/>
                    </a:cubicBezTo>
                    <a:cubicBezTo>
                      <a:pt x="18" y="41"/>
                      <a:pt x="16" y="39"/>
                      <a:pt x="12" y="39"/>
                    </a:cubicBezTo>
                    <a:cubicBezTo>
                      <a:pt x="11" y="39"/>
                      <a:pt x="11" y="39"/>
                      <a:pt x="10" y="39"/>
                    </a:cubicBezTo>
                    <a:cubicBezTo>
                      <a:pt x="9" y="39"/>
                      <a:pt x="8" y="40"/>
                      <a:pt x="7" y="4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6" y="31"/>
                      <a:pt x="19" y="28"/>
                      <a:pt x="19" y="2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9"/>
                      <a:pt x="18" y="7"/>
                      <a:pt x="14" y="7"/>
                    </a:cubicBezTo>
                    <a:cubicBezTo>
                      <a:pt x="11" y="7"/>
                      <a:pt x="9" y="10"/>
                      <a:pt x="9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4"/>
                      <a:pt x="5" y="0"/>
                      <a:pt x="15" y="0"/>
                    </a:cubicBezTo>
                    <a:cubicBezTo>
                      <a:pt x="24" y="0"/>
                      <a:pt x="29" y="4"/>
                      <a:pt x="29" y="13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6" y="31"/>
                      <a:pt x="22" y="34"/>
                    </a:cubicBezTo>
                    <a:cubicBezTo>
                      <a:pt x="25" y="35"/>
                      <a:pt x="27" y="36"/>
                      <a:pt x="28" y="39"/>
                    </a:cubicBezTo>
                    <a:cubicBezTo>
                      <a:pt x="29" y="41"/>
                      <a:pt x="30" y="44"/>
                      <a:pt x="30" y="48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73"/>
                      <a:pt x="25" y="77"/>
                      <a:pt x="14" y="77"/>
                    </a:cubicBezTo>
                    <a:cubicBezTo>
                      <a:pt x="5" y="77"/>
                      <a:pt x="0" y="73"/>
                      <a:pt x="0" y="64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9" y="54"/>
                    </a:lnTo>
                    <a:close/>
                  </a:path>
                </a:pathLst>
              </a:custGeom>
              <a:solidFill>
                <a:srgbClr val="FFFFFF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latin typeface="+mn-lt"/>
                  <a:ea typeface="+mn-ea"/>
                </a:endParaRPr>
              </a:p>
            </p:txBody>
          </p:sp>
        </p:grpSp>
      </p:grpSp>
      <p:pic>
        <p:nvPicPr>
          <p:cNvPr id="4" name="图形 3" descr="指向右边的反手食指">
            <a:extLst>
              <a:ext uri="{FF2B5EF4-FFF2-40B4-BE49-F238E27FC236}">
                <a16:creationId xmlns:a16="http://schemas.microsoft.com/office/drawing/2014/main" id="{C247DC53-63A9-3B42-22F4-C9FC501FA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755" y="38202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7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立项过程中注意的事项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101374" y="6774175"/>
            <a:ext cx="1055397" cy="302874"/>
          </a:xfrm>
        </p:spPr>
        <p:txBody>
          <a:bodyPr/>
          <a:lstStyle/>
          <a:p>
            <a:pPr>
              <a:defRPr/>
            </a:pPr>
            <a:fld id="{320128E6-266C-4620-851F-B8449E760CBF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457200" y="1236646"/>
            <a:ext cx="8229600" cy="5286412"/>
          </a:xfrm>
          <a:prstGeom prst="rect">
            <a:avLst/>
          </a:prstGeom>
        </p:spPr>
        <p:txBody>
          <a:bodyPr/>
          <a:lstStyle>
            <a:lvl1pPr marL="358775" indent="-358775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6288" indent="-298450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93800" indent="-238125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71638" indent="-239713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4pPr>
            <a:lvl5pPr marL="2149475" indent="-239713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5pPr>
            <a:lvl6pPr marL="2606675" indent="-239713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6pPr>
            <a:lvl7pPr marL="3063875" indent="-239713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7pPr>
            <a:lvl8pPr marL="3521075" indent="-239713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8pPr>
            <a:lvl9pPr marL="3978275" indent="-239713" algn="l" defTabSz="955675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buFontTx/>
              <a:buChar char="•"/>
            </a:pPr>
            <a:r>
              <a:rPr lang="zh-CN" altLang="en-US" sz="2000" b="0" kern="0" dirty="0">
                <a:cs typeface="+mn-cs"/>
              </a:rPr>
              <a:t>立项主体是谁？</a:t>
            </a:r>
            <a:endParaRPr lang="en-US" altLang="zh-CN" sz="2000" b="0" kern="0" dirty="0">
              <a:cs typeface="+mn-cs"/>
            </a:endParaRPr>
          </a:p>
          <a:p>
            <a:pPr lvl="1"/>
            <a:r>
              <a:rPr lang="zh-CN" altLang="en-US" sz="1800" b="0" kern="0" dirty="0"/>
              <a:t>立项的主体是业务线，业务线确定项目经理，业务线内各职能部门的各个角色成员配合完成；</a:t>
            </a:r>
            <a:endParaRPr lang="en-US" altLang="zh-CN" sz="1800" b="0" kern="0" dirty="0"/>
          </a:p>
          <a:p>
            <a:pPr marL="342900" lvl="1" indent="-342900">
              <a:buFontTx/>
              <a:buChar char="•"/>
            </a:pPr>
            <a:r>
              <a:rPr lang="zh-CN" altLang="en-US" sz="2000" b="0" kern="0" dirty="0"/>
              <a:t>立项前需要准备什么？</a:t>
            </a:r>
            <a:endParaRPr lang="en-US" altLang="zh-CN" sz="2000" b="0" kern="0" dirty="0"/>
          </a:p>
          <a:p>
            <a:pPr lvl="1"/>
            <a:r>
              <a:rPr lang="zh-CN" altLang="en-US" sz="1800" b="0" kern="0" dirty="0"/>
              <a:t>确认该项目所属业务线；</a:t>
            </a:r>
            <a:endParaRPr lang="en-US" altLang="zh-CN" sz="1800" b="0" kern="0" dirty="0"/>
          </a:p>
          <a:p>
            <a:pPr lvl="1"/>
            <a:r>
              <a:rPr lang="zh-CN" altLang="en-US" sz="1800" b="0" kern="0" dirty="0">
                <a:cs typeface="+mn-cs"/>
              </a:rPr>
              <a:t>业务线确定项目经理；</a:t>
            </a:r>
            <a:endParaRPr lang="en-US" altLang="zh-CN" sz="1800" b="0" kern="0" dirty="0">
              <a:cs typeface="+mn-cs"/>
            </a:endParaRPr>
          </a:p>
          <a:p>
            <a:pPr lvl="1"/>
            <a:r>
              <a:rPr lang="zh-CN" altLang="en-US" sz="1800" b="0" kern="0" dirty="0">
                <a:cs typeface="+mn-cs"/>
              </a:rPr>
              <a:t>项目经理发动各个角色成员，完成各个角色对应的资料；</a:t>
            </a:r>
            <a:endParaRPr lang="en-US" altLang="zh-CN" sz="1800" b="0" kern="0" dirty="0">
              <a:cs typeface="+mn-cs"/>
            </a:endParaRPr>
          </a:p>
          <a:p>
            <a:pPr lvl="1"/>
            <a:r>
              <a:rPr lang="zh-CN" altLang="en-US" sz="1800" b="0" kern="0" dirty="0"/>
              <a:t>业务线与项目经理对项目目标，工期等达成一致；</a:t>
            </a:r>
            <a:endParaRPr lang="en-US" altLang="zh-CN" sz="1800" b="0" kern="0" dirty="0"/>
          </a:p>
          <a:p>
            <a:pPr lvl="1"/>
            <a:r>
              <a:rPr lang="zh-CN" altLang="en-US" sz="1800" b="0" kern="0" dirty="0">
                <a:cs typeface="+mn-cs"/>
              </a:rPr>
              <a:t>与各个职能部门提前沟通，争取意见，平衡各部门意见，修改立项材料；</a:t>
            </a:r>
            <a:endParaRPr lang="en-US" altLang="zh-CN" sz="1800" b="0" kern="0" dirty="0">
              <a:cs typeface="+mn-cs"/>
            </a:endParaRPr>
          </a:p>
          <a:p>
            <a:pPr lvl="1"/>
            <a:r>
              <a:rPr lang="zh-CN" altLang="en-US" sz="1800" b="0" kern="0" dirty="0"/>
              <a:t>合理争取资源（人力，财务等）；</a:t>
            </a:r>
            <a:endParaRPr lang="en-US" altLang="zh-CN" sz="1800" b="0" kern="0" dirty="0"/>
          </a:p>
          <a:p>
            <a:pPr lvl="1"/>
            <a:r>
              <a:rPr lang="zh-CN" altLang="en-US" sz="1800" b="0" kern="0" dirty="0"/>
              <a:t>充分评估风险，并明确应对措施；</a:t>
            </a:r>
            <a:endParaRPr lang="en-US" altLang="zh-CN" sz="1800" b="0" kern="0" dirty="0"/>
          </a:p>
          <a:p>
            <a:pPr lvl="1"/>
            <a:r>
              <a:rPr lang="zh-CN" altLang="en-US" sz="1800" b="0" kern="0" dirty="0">
                <a:cs typeface="+mn-cs"/>
              </a:rPr>
              <a:t>对成本要估算合理，特别是成本大于收益的项目，必须要有合理理由。</a:t>
            </a:r>
            <a:endParaRPr lang="en-US" altLang="zh-CN" sz="1800" b="0" kern="0" dirty="0"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zh-CN" altLang="en-US" sz="2000" b="0" kern="0" dirty="0"/>
              <a:t>立项的职能部门分析结论</a:t>
            </a:r>
            <a:endParaRPr lang="en-US" altLang="zh-CN" sz="2000" b="0" kern="0" dirty="0"/>
          </a:p>
          <a:p>
            <a:pPr lvl="1"/>
            <a:r>
              <a:rPr lang="zh-CN" altLang="en-US" sz="1800" b="0" kern="0" dirty="0">
                <a:cs typeface="+mn-cs"/>
              </a:rPr>
              <a:t>项目经理尽量沟通，改进并获取职能部门正面的分析意见；</a:t>
            </a:r>
            <a:endParaRPr lang="en-US" altLang="zh-CN" sz="1800" b="0" kern="0" dirty="0">
              <a:cs typeface="+mn-cs"/>
            </a:endParaRPr>
          </a:p>
          <a:p>
            <a:pPr lvl="1"/>
            <a:r>
              <a:rPr lang="zh-CN" altLang="en-US" sz="1800" b="0" kern="0" dirty="0"/>
              <a:t>分析意见不能完全统一，或者有异议者，需要会议评审。 </a:t>
            </a:r>
            <a:endParaRPr lang="en-US" altLang="zh-CN" sz="1800" b="0" kern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7056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工作PPT_严肃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雅黑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5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5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  <a:txDef>
      <a:spPr>
        <a:solidFill>
          <a:srgbClr val="0000FF"/>
        </a:solidFill>
        <a:ln w="57150">
          <a:solidFill>
            <a:schemeClr val="bg1"/>
          </a:solidFill>
        </a:ln>
      </a:spPr>
      <a:bodyPr wrap="square" rtlCol="0">
        <a:spAutoFit/>
      </a:bodyPr>
      <a:lstStyle>
        <a:defPPr>
          <a:defRPr sz="1400" b="0" dirty="0" smtClean="0">
            <a:latin typeface="微软雅黑" pitchFamily="34" charset="-122"/>
            <a:ea typeface="微软雅黑" pitchFamily="34" charset="-122"/>
          </a:defRPr>
        </a:defPPr>
      </a:lstStyle>
    </a:txDef>
  </a:objectDefaults>
  <a:extraClrSchemeLst>
    <a:extraClrScheme>
      <a:clrScheme name="讯飞pp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讯飞ppt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讯飞ppt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工作PPT_严肃</Template>
  <TotalTime>12607</TotalTime>
  <Words>565</Words>
  <Application>Microsoft Office PowerPoint</Application>
  <PresentationFormat>自定义</PresentationFormat>
  <Paragraphs>101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微软雅黑</vt:lpstr>
      <vt:lpstr>Calibri</vt:lpstr>
      <vt:lpstr>Impact</vt:lpstr>
      <vt:lpstr>Times New Roman</vt:lpstr>
      <vt:lpstr>工作PPT_严肃</vt:lpstr>
      <vt:lpstr>PowerPoint 演示文稿</vt:lpstr>
      <vt:lpstr>目录</vt:lpstr>
      <vt:lpstr>立项审核流程</vt:lpstr>
      <vt:lpstr>立项审核流程</vt:lpstr>
      <vt:lpstr>目录</vt:lpstr>
      <vt:lpstr>立项材料准备</vt:lpstr>
      <vt:lpstr>目录</vt:lpstr>
      <vt:lpstr>立项过程中注意的事项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林 木森</cp:lastModifiedBy>
  <cp:revision>1</cp:revision>
  <dcterms:created xsi:type="dcterms:W3CDTF">2014-10-09T12:14:42Z</dcterms:created>
  <dcterms:modified xsi:type="dcterms:W3CDTF">2023-03-25T15:11:58Z</dcterms:modified>
</cp:coreProperties>
</file>